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76" r:id="rId8"/>
    <p:sldId id="274" r:id="rId9"/>
    <p:sldId id="275" r:id="rId10"/>
    <p:sldId id="273" r:id="rId11"/>
    <p:sldId id="262" r:id="rId12"/>
    <p:sldId id="261" r:id="rId13"/>
    <p:sldId id="272" r:id="rId14"/>
    <p:sldId id="268" r:id="rId15"/>
    <p:sldId id="267" r:id="rId16"/>
    <p:sldId id="277" r:id="rId17"/>
    <p:sldId id="27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574"/>
    <a:srgbClr val="FA9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B75772-166C-4168-9E4E-0B58A11E3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B1B5FA-0840-48D3-A3F2-0795034BF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29FFC6-6F5B-4DEE-9A6C-E95AD49C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5D731D-D9B7-4532-A530-29172093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D7D6B1-472D-4828-BBF3-A55FC8E3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4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7404AB-A77D-4551-A2F9-9CDCFF1B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58CA8B0-02AB-492B-8470-07F5F8A18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0E1431-371F-449D-9C79-37B8F8A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C5D657-9795-4D43-96E5-44044279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448022-358A-4BD2-91DD-9571B09B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5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4E7F85-38EC-4126-9ED4-A2E9F08A9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B78BA1-897D-4F50-907C-DB51060CA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F84F44-9080-44B9-BB2D-76EF956F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524B40-0DC1-4E86-9F5A-6FA45CFE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AC73E2-B8FC-4D18-90E6-EEF8FCB8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22EF31-CC93-4743-B1D7-0C964E2C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E89DE6-D9BD-4183-8266-D0F045D04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62536A-41D3-4EFD-94AF-D3B55BF4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6108C4-77A4-4FC1-9559-3DC4C882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033720-DF64-49FA-A275-D7230285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1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517588-F460-4376-ABD0-3C65FBA0D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16E4F8-4F0B-4ADB-915B-D45036FF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84A9A6-8A77-4706-8BDC-D960FA1F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C31852-B9FC-48C0-8C0B-FB102BB4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7CE9E1-A691-4319-BF55-B02A466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0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C07877-7167-48BE-A810-5990149B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89D257-5898-4ED5-A44D-FE9658381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F7F69D-598C-4B3A-8C4A-8EF0DE4BC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2EF990-1C4F-4D2F-B93F-47D30608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734007-33DB-416C-B5A0-0850E4FD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656761-3C69-4E94-B13B-5546E0B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9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C0F69C-0643-4C2B-919B-A6EBCB55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A08395-5FD6-4080-AC38-2661F8240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A573EE4-3202-4D51-A35D-F4E9727F8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19D2B6C-E30E-4C0B-A7E6-895F68FB0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E92422F-3BBF-4B61-A5C2-37FFB9B38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F3C8BA4-58E1-418C-8B6E-3494A2FC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437620-44E3-4B82-9711-A781BB2A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A7506D8-7F48-4CE3-85F4-62A65AC1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0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EF9137-CDA3-4804-97DE-BFB79FA0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D29CC1-E94D-48B3-B8D3-6182921A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56052-0BB2-4B26-AD5A-32EC4EAA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B1E2F87-D4F6-415F-B890-537F53C4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9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07A776E-AF63-436E-BCBB-E890F6CB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9986CCF-7624-432A-A3D2-72710A96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D88D71E-C058-49B0-9C56-F60019F8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1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03FD0-67A3-407A-847C-BD5163D9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A9425B-F46D-4C9E-843C-DE213F4E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2862B1-C091-4CE2-B57C-D0922C194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5B7D1E-B8D8-49A3-8480-5A4F3820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F964CF5-E847-4DE7-9AD4-D9CCB3AC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5EE1D5-45DF-4662-AFD2-6C43BA8F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852B32-22F2-4090-A71C-06C21AA5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3BA0F3F-511B-418C-B3C9-17D503C2C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FC5F7A-92F5-4900-ACA3-C2B4130A8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434138-EEB3-4FA5-A749-96EBF33E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8CFC3B-1033-4B61-AE84-9D099861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2D490AC-12D7-47EE-832C-B0745A4F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9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CAD8A-7EED-4FCD-9FDF-740C4443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4FC289-1BAE-4736-A259-D0D72CB27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C9099F-3219-4284-BEB8-BBD1A0659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B336-9BD9-4586-A1A7-2D94AFB0F8B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91E115-237D-4E03-B44E-7B2E17C89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3733FB-945B-4CC1-82FB-CC4A3C7C9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D4F42-60CE-466B-84BD-7F249B3B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7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hyperlink" Target="mailto:fediunin@lhep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CB3C30B-DB55-4D75-B65A-61FBF4F684CA}"/>
              </a:ext>
            </a:extLst>
          </p:cNvPr>
          <p:cNvSpPr/>
          <p:nvPr/>
        </p:nvSpPr>
        <p:spPr>
          <a:xfrm>
            <a:off x="1" y="6144644"/>
            <a:ext cx="4615542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202139-948F-4AC9-B08B-1BE8FD012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4" t="21652" r="14997" b="38603"/>
          <a:stretch/>
        </p:blipFill>
        <p:spPr>
          <a:xfrm>
            <a:off x="-951801" y="594472"/>
            <a:ext cx="13143802" cy="555017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C86CBFE-0A23-4638-96B6-B6406613814A}"/>
              </a:ext>
            </a:extLst>
          </p:cNvPr>
          <p:cNvSpPr/>
          <p:nvPr/>
        </p:nvSpPr>
        <p:spPr>
          <a:xfrm>
            <a:off x="1" y="623331"/>
            <a:ext cx="12191999" cy="55213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GB" dirty="0">
              <a:solidFill>
                <a:srgbClr val="FFFCF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2695D1-E2ED-46CE-BC27-60255241C691}"/>
              </a:ext>
            </a:extLst>
          </p:cNvPr>
          <p:cNvSpPr txBox="1"/>
          <p:nvPr/>
        </p:nvSpPr>
        <p:spPr>
          <a:xfrm>
            <a:off x="361949" y="2368651"/>
            <a:ext cx="11830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NICA-MPD-Platform</a:t>
            </a:r>
            <a:endParaRPr lang="ru-RU" sz="7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A138222-D9D1-46ED-892C-FA1C56E39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256073"/>
            <a:ext cx="2235199" cy="455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863641-1D54-41E6-BFEB-3D52CBF2FFD0}"/>
              </a:ext>
            </a:extLst>
          </p:cNvPr>
          <p:cNvSpPr txBox="1"/>
          <p:nvPr/>
        </p:nvSpPr>
        <p:spPr>
          <a:xfrm>
            <a:off x="2498121" y="4120628"/>
            <a:ext cx="7195757" cy="10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CC574"/>
                </a:solidFill>
                <a:latin typeface="Century Gothic" panose="020B0502020202020204" pitchFamily="34" charset="0"/>
              </a:rPr>
              <a:t>23 APRIL 2024</a:t>
            </a:r>
          </a:p>
          <a:p>
            <a:pPr algn="ctr">
              <a:lnSpc>
                <a:spcPts val="2000"/>
              </a:lnSpc>
            </a:pPr>
            <a:endParaRPr lang="en-US" sz="2400" dirty="0">
              <a:solidFill>
                <a:srgbClr val="FCC57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FCC574"/>
                </a:solidFill>
                <a:latin typeface="Century Gothic" panose="020B0502020202020204" pitchFamily="34" charset="0"/>
              </a:rPr>
              <a:t>XIII </a:t>
            </a:r>
            <a:r>
              <a:rPr lang="en-US" sz="2400" dirty="0">
                <a:solidFill>
                  <a:srgbClr val="FCC574"/>
                </a:solidFill>
                <a:latin typeface="Century Gothic" panose="020B0502020202020204" pitchFamily="34" charset="0"/>
              </a:rPr>
              <a:t>MPD COLLABORATION MEETING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530954-AF5E-4D65-8FDB-344F5DACA845}"/>
              </a:ext>
            </a:extLst>
          </p:cNvPr>
          <p:cNvSpPr txBox="1"/>
          <p:nvPr/>
        </p:nvSpPr>
        <p:spPr>
          <a:xfrm>
            <a:off x="5908153" y="6211669"/>
            <a:ext cx="6574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entury Gothic" panose="020B0502020202020204" pitchFamily="34" charset="0"/>
              </a:rPr>
              <a:t>SPEAKER: </a:t>
            </a:r>
            <a:r>
              <a:rPr lang="en-US" b="1" dirty="0" smtClean="0">
                <a:effectLst/>
                <a:latin typeface="Century Gothic" panose="020B0502020202020204" pitchFamily="34" charset="0"/>
              </a:rPr>
              <a:t>ALEXANDER </a:t>
            </a:r>
            <a:r>
              <a:rPr lang="en-US" b="1" dirty="0" smtClean="0">
                <a:latin typeface="Century Gothic" panose="020B0502020202020204" pitchFamily="34" charset="0"/>
              </a:rPr>
              <a:t>FEDUNIN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HEAD </a:t>
            </a:r>
            <a:r>
              <a:rPr lang="en-US" dirty="0">
                <a:latin typeface="Century Gothic" panose="020B0502020202020204" pitchFamily="34" charset="0"/>
              </a:rPr>
              <a:t>OF </a:t>
            </a:r>
            <a:r>
              <a:rPr lang="en-US" dirty="0" smtClean="0">
                <a:latin typeface="Century Gothic" panose="020B0502020202020204" pitchFamily="34" charset="0"/>
              </a:rPr>
              <a:t>SECTION ENGINEERING SUPPORT GROUP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1414376-200B-4D56-8706-36A228C8BF84}"/>
              </a:ext>
            </a:extLst>
          </p:cNvPr>
          <p:cNvSpPr/>
          <p:nvPr/>
        </p:nvSpPr>
        <p:spPr>
          <a:xfrm>
            <a:off x="0" y="-13977"/>
            <a:ext cx="7634514" cy="71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4438776-2A2E-4F39-AB85-C1C50D5498C7}"/>
              </a:ext>
            </a:extLst>
          </p:cNvPr>
          <p:cNvSpPr/>
          <p:nvPr/>
        </p:nvSpPr>
        <p:spPr>
          <a:xfrm>
            <a:off x="7576458" y="-13977"/>
            <a:ext cx="4615542" cy="7133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7C3B815-3777-4896-BB4B-683AFF115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5" y="120201"/>
            <a:ext cx="959744" cy="5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C352FD-9E53-4DF0-91F5-56F69BFD8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64" y="166017"/>
            <a:ext cx="4010025" cy="5346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95263-A579-4F14-97E6-2C5E724F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791" y="5899585"/>
            <a:ext cx="9988386" cy="778441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</a:pPr>
            <a:r>
              <a:rPr lang="en-US" sz="4800" b="1" dirty="0" smtClean="0">
                <a:latin typeface="Century Gothic" panose="020B0502020202020204" pitchFamily="34" charset="0"/>
                <a:ea typeface="MuseoModerno" pitchFamily="34" charset="-122"/>
              </a:rPr>
              <a:t>MAIN COMPONENTS </a:t>
            </a:r>
            <a:r>
              <a:rPr lang="en-US" sz="4800" b="1" dirty="0">
                <a:latin typeface="Century Gothic" panose="020B0502020202020204" pitchFamily="34" charset="0"/>
                <a:ea typeface="MuseoModerno" pitchFamily="34" charset="-122"/>
              </a:rPr>
              <a:t>OF THE NMP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553EB3-E13D-4634-A66F-D54DA5ECDE57}"/>
              </a:ext>
            </a:extLst>
          </p:cNvPr>
          <p:cNvSpPr/>
          <p:nvPr/>
        </p:nvSpPr>
        <p:spPr>
          <a:xfrm rot="16200000">
            <a:off x="5710352" y="-311222"/>
            <a:ext cx="965200" cy="11176002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3EB8BE-9942-428D-A448-5BBBB37A9325}"/>
              </a:ext>
            </a:extLst>
          </p:cNvPr>
          <p:cNvSpPr txBox="1"/>
          <p:nvPr/>
        </p:nvSpPr>
        <p:spPr>
          <a:xfrm>
            <a:off x="624884" y="4878134"/>
            <a:ext cx="4010024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lvl="0" indent="-342900">
              <a:lnSpc>
                <a:spcPts val="3000"/>
              </a:lnSpc>
              <a:buFont typeface="Symbol" panose="05050102010706020507" pitchFamily="18" charset="2"/>
              <a:buChar char=""/>
              <a:defRPr b="1">
                <a:solidFill>
                  <a:srgbClr val="FCC57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/>
              <a:t>Access control and </a:t>
            </a:r>
            <a:endParaRPr lang="ru-RU" sz="2400" b="0" dirty="0"/>
          </a:p>
          <a:p>
            <a:pPr marL="0" indent="0">
              <a:buNone/>
            </a:pPr>
            <a:r>
              <a:rPr lang="ru-RU" sz="2400" b="0" dirty="0"/>
              <a:t>     </a:t>
            </a:r>
            <a:r>
              <a:rPr lang="en-US" sz="2400" b="0" dirty="0"/>
              <a:t>management system</a:t>
            </a:r>
            <a:endParaRPr lang="ru-RU" sz="24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74E183-2CF1-4EE3-BC02-223DC94297AD}"/>
              </a:ext>
            </a:extLst>
          </p:cNvPr>
          <p:cNvSpPr txBox="1"/>
          <p:nvPr/>
        </p:nvSpPr>
        <p:spPr>
          <a:xfrm>
            <a:off x="4677170" y="4859836"/>
            <a:ext cx="3530760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3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CC57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CCTV video surveillance system</a:t>
            </a:r>
            <a:endParaRPr lang="ru-RU" sz="2400" dirty="0">
              <a:solidFill>
                <a:srgbClr val="FCC574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5471B3-EBB8-464F-B1EE-B7995C4F2933}"/>
              </a:ext>
            </a:extLst>
          </p:cNvPr>
          <p:cNvSpPr txBox="1"/>
          <p:nvPr/>
        </p:nvSpPr>
        <p:spPr>
          <a:xfrm>
            <a:off x="8250192" y="4832997"/>
            <a:ext cx="3530760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3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CC57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automation of extinguishing system</a:t>
            </a:r>
            <a:endParaRPr lang="ru-RU" sz="2400" dirty="0">
              <a:solidFill>
                <a:srgbClr val="FCC574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3882F9D-A371-4906-BFE3-A49C80143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5" b="-4032"/>
          <a:stretch/>
        </p:blipFill>
        <p:spPr>
          <a:xfrm>
            <a:off x="145845" y="208115"/>
            <a:ext cx="4013819" cy="40904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3C0ED13-1B3D-4CAF-80E8-6EDB0B0CE8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10259" r="9213" b="4790"/>
          <a:stretch/>
        </p:blipFill>
        <p:spPr>
          <a:xfrm>
            <a:off x="367011" y="1480059"/>
            <a:ext cx="2311400" cy="31154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1E399A2-84AF-44FF-8F2E-5276398931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72" y="1771095"/>
            <a:ext cx="1576292" cy="267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26A0626-24CD-4840-9668-65ED8D1937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45" y="166017"/>
            <a:ext cx="3196212" cy="2397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7E9071-693C-4F0C-BA49-E31AF4EDA1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12" y="2619118"/>
            <a:ext cx="3196345" cy="213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78AE41-55B6-4DCC-A4DF-291048B54DA8}"/>
              </a:ext>
            </a:extLst>
          </p:cNvPr>
          <p:cNvSpPr txBox="1"/>
          <p:nvPr/>
        </p:nvSpPr>
        <p:spPr>
          <a:xfrm>
            <a:off x="4889833" y="6566326"/>
            <a:ext cx="33100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XIII MPD Collaboration meeting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997DC4-4BBE-4AFF-BDF6-13A968D1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56" y="99655"/>
            <a:ext cx="3008404" cy="29301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CA08FB-F13D-4378-9D5F-353519049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56" y="3025131"/>
            <a:ext cx="3008602" cy="279786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8A1CAB-2F8F-48C0-B114-68142AF2B3AC}"/>
              </a:ext>
            </a:extLst>
          </p:cNvPr>
          <p:cNvSpPr/>
          <p:nvPr/>
        </p:nvSpPr>
        <p:spPr>
          <a:xfrm>
            <a:off x="11368315" y="4159"/>
            <a:ext cx="838199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9BCCEB-DE21-46A9-B6E0-6D636DF9F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96" y="1111263"/>
            <a:ext cx="4158302" cy="55444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5FACE75-AD26-495C-950D-0097C0E1E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560" y="22792"/>
            <a:ext cx="2553141" cy="643337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DC5F6B3-AEFE-4CB2-BF2D-D881CB91606B}"/>
              </a:ext>
            </a:extLst>
          </p:cNvPr>
          <p:cNvSpPr/>
          <p:nvPr/>
        </p:nvSpPr>
        <p:spPr>
          <a:xfrm rot="16200000">
            <a:off x="2955799" y="3122421"/>
            <a:ext cx="781302" cy="669290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64593A-2D64-491C-8DA4-D673FD09BA8C}"/>
              </a:ext>
            </a:extLst>
          </p:cNvPr>
          <p:cNvSpPr txBox="1"/>
          <p:nvPr/>
        </p:nvSpPr>
        <p:spPr>
          <a:xfrm>
            <a:off x="241428" y="6160518"/>
            <a:ext cx="6894536" cy="449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400" dirty="0">
                <a:solidFill>
                  <a:srgbClr val="FCC57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automation of extinguishing system</a:t>
            </a:r>
            <a:endParaRPr lang="ru-RU" sz="2400" dirty="0">
              <a:solidFill>
                <a:srgbClr val="FCC574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E7236F-67A9-4ED9-878D-2A599110CD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92" y="121703"/>
            <a:ext cx="3310048" cy="441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1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xmlns="" id="{5A4E51E5-9AD6-41C1-A539-D4FB7CA37084}"/>
              </a:ext>
            </a:extLst>
          </p:cNvPr>
          <p:cNvSpPr/>
          <p:nvPr/>
        </p:nvSpPr>
        <p:spPr>
          <a:xfrm>
            <a:off x="1265943" y="3438993"/>
            <a:ext cx="41189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latin typeface="Century Gothic" panose="020B0502020202020204" pitchFamily="34" charset="0"/>
                <a:ea typeface="MuseoModerno" pitchFamily="34" charset="-122"/>
                <a:cs typeface="MuseoModerno" pitchFamily="34" charset="-120"/>
              </a:rPr>
              <a:t>Network Equipment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 8">
            <a:extLst>
              <a:ext uri="{FF2B5EF4-FFF2-40B4-BE49-F238E27FC236}">
                <a16:creationId xmlns:a16="http://schemas.microsoft.com/office/drawing/2014/main" xmlns="" id="{98892B16-CED8-4310-9CE9-5005D80B5F63}"/>
              </a:ext>
            </a:extLst>
          </p:cNvPr>
          <p:cNvSpPr/>
          <p:nvPr/>
        </p:nvSpPr>
        <p:spPr>
          <a:xfrm>
            <a:off x="1265943" y="4382399"/>
            <a:ext cx="3543301" cy="14001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Switches, routers, and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dirty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other devices that provide high-speed communications</a:t>
            </a:r>
            <a:endParaRPr lang="ru-RU" dirty="0">
              <a:latin typeface="Century Gothic" panose="020B0502020202020204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ru-RU" dirty="0">
              <a:latin typeface="Century Gothic" panose="020B0502020202020204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8A73611-1355-4FF6-8DD9-18F2648A9A3D}"/>
              </a:ext>
            </a:extLst>
          </p:cNvPr>
          <p:cNvCxnSpPr>
            <a:cxnSpLocks/>
          </p:cNvCxnSpPr>
          <p:nvPr/>
        </p:nvCxnSpPr>
        <p:spPr>
          <a:xfrm>
            <a:off x="1105961" y="3144721"/>
            <a:ext cx="0" cy="3030567"/>
          </a:xfrm>
          <a:prstGeom prst="line">
            <a:avLst/>
          </a:prstGeom>
          <a:ln w="28575">
            <a:solidFill>
              <a:srgbClr val="FCC5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00DEB4-B734-46F9-8902-5170D3C47432}"/>
              </a:ext>
            </a:extLst>
          </p:cNvPr>
          <p:cNvSpPr/>
          <p:nvPr/>
        </p:nvSpPr>
        <p:spPr>
          <a:xfrm rot="5400000">
            <a:off x="6676281" y="1336237"/>
            <a:ext cx="6854951" cy="42055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100C336-E0E0-47F6-B6D6-C17AFBF253EE}"/>
              </a:ext>
            </a:extLst>
          </p:cNvPr>
          <p:cNvSpPr/>
          <p:nvPr/>
        </p:nvSpPr>
        <p:spPr>
          <a:xfrm>
            <a:off x="11368315" y="4159"/>
            <a:ext cx="838199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A16DD1-9BBB-4F4E-A543-1A62F5677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25" y="204822"/>
            <a:ext cx="4775143" cy="358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8">
            <a:extLst>
              <a:ext uri="{FF2B5EF4-FFF2-40B4-BE49-F238E27FC236}">
                <a16:creationId xmlns:a16="http://schemas.microsoft.com/office/drawing/2014/main" xmlns="" id="{4B060AEA-238E-444B-A438-76DDB96DCF37}"/>
              </a:ext>
            </a:extLst>
          </p:cNvPr>
          <p:cNvSpPr/>
          <p:nvPr/>
        </p:nvSpPr>
        <p:spPr>
          <a:xfrm>
            <a:off x="5807917" y="2393363"/>
            <a:ext cx="4386161" cy="14001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dirty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Коммутатор </a:t>
            </a:r>
            <a:r>
              <a:rPr lang="en-US" dirty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HPE Aruba 3810M 24G 4SFP+ (JL071A)</a:t>
            </a:r>
            <a:endParaRPr lang="ru-RU" dirty="0">
              <a:latin typeface="Century Gothic" panose="020B0502020202020204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2A5FDB-DB46-431F-AE00-3F0639355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39" y="3935140"/>
            <a:ext cx="4775143" cy="255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xmlns="" id="{75C12462-BB30-417E-A585-D1F8DC12018D}"/>
              </a:ext>
            </a:extLst>
          </p:cNvPr>
          <p:cNvSpPr/>
          <p:nvPr/>
        </p:nvSpPr>
        <p:spPr>
          <a:xfrm>
            <a:off x="7002327" y="5782574"/>
            <a:ext cx="3101429" cy="694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fontAlgn="base"/>
            <a:r>
              <a:rPr lang="ru-RU" dirty="0">
                <a:latin typeface="Century Gothic" panose="020B0502020202020204" pitchFamily="34" charset="0"/>
              </a:rPr>
              <a:t>Коммутатор </a:t>
            </a:r>
            <a:r>
              <a:rPr lang="en-US" dirty="0">
                <a:latin typeface="Century Gothic" panose="020B0502020202020204" pitchFamily="34" charset="0"/>
              </a:rPr>
              <a:t>Cisco Nexus 93180YC-EX</a:t>
            </a:r>
          </a:p>
          <a:p>
            <a:pPr marL="0" indent="0">
              <a:lnSpc>
                <a:spcPts val="2799"/>
              </a:lnSpc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16B7865-9348-4E13-AC2D-3311BD6E391B}"/>
              </a:ext>
            </a:extLst>
          </p:cNvPr>
          <p:cNvSpPr/>
          <p:nvPr/>
        </p:nvSpPr>
        <p:spPr>
          <a:xfrm rot="16200000">
            <a:off x="3208999" y="-2992967"/>
            <a:ext cx="5773999" cy="12192002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E3A214D-3233-4EB4-B8D4-FDBB635C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786" y="473189"/>
            <a:ext cx="9975171" cy="5259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71098E-7355-45D7-978E-A091A9EC0764}"/>
              </a:ext>
            </a:extLst>
          </p:cNvPr>
          <p:cNvSpPr txBox="1"/>
          <p:nvPr/>
        </p:nvSpPr>
        <p:spPr>
          <a:xfrm>
            <a:off x="161393" y="6153978"/>
            <a:ext cx="538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entury Gothic" panose="020B0502020202020204" pitchFamily="34" charset="0"/>
              </a:rPr>
              <a:t>STRUCTURED CABLING SYSTEM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1BB1502-1C7D-49EF-A7D0-F2980DD1FAC8}"/>
              </a:ext>
            </a:extLst>
          </p:cNvPr>
          <p:cNvSpPr/>
          <p:nvPr/>
        </p:nvSpPr>
        <p:spPr>
          <a:xfrm>
            <a:off x="11353801" y="0"/>
            <a:ext cx="838199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EC8BAE-992F-4FA0-A8E7-066E2EB08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412" y="427737"/>
            <a:ext cx="4625195" cy="616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4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62E4CE8-5D56-4E48-8706-F5C2C7D65C88}"/>
              </a:ext>
            </a:extLst>
          </p:cNvPr>
          <p:cNvSpPr/>
          <p:nvPr/>
        </p:nvSpPr>
        <p:spPr>
          <a:xfrm rot="16200000">
            <a:off x="2002029" y="-2002029"/>
            <a:ext cx="781302" cy="478536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02FD056-0634-460F-BF67-FCAE3F8C6103}"/>
              </a:ext>
            </a:extLst>
          </p:cNvPr>
          <p:cNvSpPr/>
          <p:nvPr/>
        </p:nvSpPr>
        <p:spPr>
          <a:xfrm>
            <a:off x="11353801" y="0"/>
            <a:ext cx="838199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D9060B-EE15-4B9B-9B6D-AB5D03CBA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195"/>
            <a:ext cx="6190150" cy="26148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FEA542F-3E30-4FA6-8B1E-7C53D5C17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814194"/>
            <a:ext cx="6057048" cy="26148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F19B05-51A1-44B0-BEFD-B673B36EF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7941"/>
            <a:ext cx="6172758" cy="31600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F24E338-ABBF-40D1-8AD3-993FEF34EB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23" y="3697940"/>
            <a:ext cx="5972026" cy="25941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126E93-9593-4232-9B87-A9EFC855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0" y="176729"/>
            <a:ext cx="4005699" cy="49269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Monitoring system</a:t>
            </a:r>
            <a:endParaRPr lang="ru-RU" sz="2400" dirty="0">
              <a:solidFill>
                <a:srgbClr val="FCC5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BB0C8F-4A11-4F53-9B5D-C59A21CA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9556" y="-758338"/>
            <a:ext cx="5032889" cy="89404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8786419-B578-45E9-9222-9FB1C368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18" y="251471"/>
            <a:ext cx="6691843" cy="608710"/>
          </a:xfrm>
        </p:spPr>
        <p:txBody>
          <a:bodyPr>
            <a:normAutofit fontScale="90000"/>
          </a:bodyPr>
          <a:lstStyle/>
          <a:p>
            <a:pPr marL="0" indent="0">
              <a:lnSpc>
                <a:spcPts val="4000"/>
              </a:lnSpc>
            </a:pPr>
            <a:r>
              <a:rPr lang="en-US" sz="2000" dirty="0">
                <a:latin typeface="Century Gothic" panose="020B0502020202020204" pitchFamily="34" charset="0"/>
                <a:ea typeface="MuseoModerno" pitchFamily="34" charset="-122"/>
              </a:rPr>
              <a:t>DEVELOPED AND TESTED </a:t>
            </a:r>
            <a:r>
              <a:rPr lang="en-US" sz="2000" b="1" dirty="0">
                <a:latin typeface="Century Gothic" panose="020B0502020202020204" pitchFamily="34" charset="0"/>
                <a:ea typeface="MuseoModerno" pitchFamily="34" charset="-122"/>
              </a:rPr>
              <a:t>SOFTWARE FOR THE CABLE SYSTEM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B066718-91B5-4431-9389-F3A36FF095F6}"/>
              </a:ext>
            </a:extLst>
          </p:cNvPr>
          <p:cNvSpPr/>
          <p:nvPr/>
        </p:nvSpPr>
        <p:spPr>
          <a:xfrm>
            <a:off x="11353801" y="0"/>
            <a:ext cx="838199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6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11E0F3-CF12-43F0-A73A-394CCFBCC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" y="2821526"/>
            <a:ext cx="6373190" cy="403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2976D5-D6C9-45B0-ABC9-4717CB991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8" y="138820"/>
            <a:ext cx="4878635" cy="308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0CCF5F6-4E01-41D8-A6E6-8E6706700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48" y="3386793"/>
            <a:ext cx="5492515" cy="346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2B5AEF-463B-47B8-AFFA-C09C21EF8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28" y="138820"/>
            <a:ext cx="4375574" cy="275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C735D4-6FA8-4737-9EF9-16F7B24AAD07}"/>
              </a:ext>
            </a:extLst>
          </p:cNvPr>
          <p:cNvSpPr txBox="1"/>
          <p:nvPr/>
        </p:nvSpPr>
        <p:spPr>
          <a:xfrm>
            <a:off x="214615" y="591673"/>
            <a:ext cx="2390757" cy="123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entury Gothic" panose="020B0502020202020204" pitchFamily="34" charset="0"/>
                <a:ea typeface="MuseoModerno" pitchFamily="34" charset="-122"/>
                <a:cs typeface="+mj-cs"/>
              </a:rPr>
              <a:t>Software features</a:t>
            </a:r>
            <a:endParaRPr lang="ru-RU" sz="3600" dirty="0">
              <a:latin typeface="Century Gothic" panose="020B0502020202020204" pitchFamily="34" charset="0"/>
              <a:ea typeface="MuseoModerno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18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CDF5E9-47D7-40A5-85CF-003D6B7F404A}"/>
              </a:ext>
            </a:extLst>
          </p:cNvPr>
          <p:cNvSpPr txBox="1"/>
          <p:nvPr/>
        </p:nvSpPr>
        <p:spPr>
          <a:xfrm>
            <a:off x="101600" y="238282"/>
            <a:ext cx="2299985" cy="1105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entury Gothic" panose="020B0502020202020204" pitchFamily="34" charset="0"/>
                <a:ea typeface="MuseoModerno" pitchFamily="34" charset="-122"/>
                <a:cs typeface="+mj-cs"/>
              </a:rPr>
              <a:t>Software features</a:t>
            </a:r>
            <a:endParaRPr lang="ru-RU" sz="3200" dirty="0">
              <a:latin typeface="Century Gothic" panose="020B0502020202020204" pitchFamily="34" charset="0"/>
              <a:ea typeface="MuseoModerno" pitchFamily="34" charset="-122"/>
              <a:cs typeface="+mj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7987D10-9D35-483C-8ADA-BB034D07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-1"/>
            <a:ext cx="100838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>
            <a:extLst>
              <a:ext uri="{FF2B5EF4-FFF2-40B4-BE49-F238E27FC236}">
                <a16:creationId xmlns:a16="http://schemas.microsoft.com/office/drawing/2014/main" xmlns="" id="{A91E0889-9117-4D99-AF04-E5A19FCE3DBE}"/>
              </a:ext>
            </a:extLst>
          </p:cNvPr>
          <p:cNvSpPr/>
          <p:nvPr/>
        </p:nvSpPr>
        <p:spPr>
          <a:xfrm>
            <a:off x="362121" y="288574"/>
            <a:ext cx="4819001" cy="7467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2400" dirty="0">
                <a:latin typeface="Century Gothic" panose="020B0502020202020204" pitchFamily="34" charset="0"/>
                <a:ea typeface="MuseoModerno" pitchFamily="34" charset="-122"/>
                <a:cs typeface="+mj-cs"/>
              </a:rPr>
              <a:t>Advantages of the </a:t>
            </a:r>
            <a:r>
              <a:rPr lang="en-US" sz="2400" b="1" dirty="0">
                <a:latin typeface="Century Gothic" panose="020B0502020202020204" pitchFamily="34" charset="0"/>
                <a:ea typeface="MuseoModerno" pitchFamily="34" charset="-122"/>
                <a:cs typeface="+mj-cs"/>
              </a:rPr>
              <a:t>NMP</a:t>
            </a:r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xmlns="" id="{91C79BBC-599C-4DB6-8F0B-4782E1003FC8}"/>
              </a:ext>
            </a:extLst>
          </p:cNvPr>
          <p:cNvSpPr/>
          <p:nvPr/>
        </p:nvSpPr>
        <p:spPr>
          <a:xfrm>
            <a:off x="2099729" y="2813899"/>
            <a:ext cx="15632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xmlns="" id="{280AD967-383F-4EED-9CFB-E098C1E4CC37}"/>
              </a:ext>
            </a:extLst>
          </p:cNvPr>
          <p:cNvSpPr/>
          <p:nvPr/>
        </p:nvSpPr>
        <p:spPr>
          <a:xfrm>
            <a:off x="7187036" y="2893663"/>
            <a:ext cx="18740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FEB44C0-13AE-4E94-8511-F7054AC0BD9B}"/>
              </a:ext>
            </a:extLst>
          </p:cNvPr>
          <p:cNvSpPr/>
          <p:nvPr/>
        </p:nvSpPr>
        <p:spPr>
          <a:xfrm rot="16200000">
            <a:off x="3992035" y="-1353021"/>
            <a:ext cx="4207933" cy="12192002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E6D68133-F7E9-4E45-ABE5-5372F1BEC61C}"/>
              </a:ext>
            </a:extLst>
          </p:cNvPr>
          <p:cNvSpPr/>
          <p:nvPr/>
        </p:nvSpPr>
        <p:spPr>
          <a:xfrm>
            <a:off x="757704" y="2793603"/>
            <a:ext cx="1304925" cy="1270794"/>
          </a:xfrm>
          <a:prstGeom prst="ellipse">
            <a:avLst/>
          </a:prstGeom>
          <a:solidFill>
            <a:schemeClr val="accent3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endParaRPr lang="ru-RU" b="1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07FDB89E-47BD-4FEF-B011-FDA25109A5E4}"/>
              </a:ext>
            </a:extLst>
          </p:cNvPr>
          <p:cNvSpPr/>
          <p:nvPr/>
        </p:nvSpPr>
        <p:spPr>
          <a:xfrm>
            <a:off x="3876198" y="2807602"/>
            <a:ext cx="1304925" cy="1270794"/>
          </a:xfrm>
          <a:prstGeom prst="ellipse">
            <a:avLst/>
          </a:prstGeom>
          <a:solidFill>
            <a:schemeClr val="accent3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ru-RU" sz="4800" b="1" dirty="0"/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xmlns="" id="{D5375FEF-FCE3-4042-BF24-854A6728DE06}"/>
              </a:ext>
            </a:extLst>
          </p:cNvPr>
          <p:cNvSpPr/>
          <p:nvPr/>
        </p:nvSpPr>
        <p:spPr>
          <a:xfrm>
            <a:off x="627521" y="419088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Reliability</a:t>
            </a:r>
          </a:p>
        </p:txBody>
      </p:sp>
      <p:sp>
        <p:nvSpPr>
          <p:cNvPr id="25" name="Text 10">
            <a:extLst>
              <a:ext uri="{FF2B5EF4-FFF2-40B4-BE49-F238E27FC236}">
                <a16:creationId xmlns:a16="http://schemas.microsoft.com/office/drawing/2014/main" xmlns="" id="{199C965E-C941-4ABE-94A2-7DB5E903039B}"/>
              </a:ext>
            </a:extLst>
          </p:cNvPr>
          <p:cNvSpPr/>
          <p:nvPr/>
        </p:nvSpPr>
        <p:spPr>
          <a:xfrm>
            <a:off x="627521" y="4681593"/>
            <a:ext cx="247089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34"/>
              </a:lnSpc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MuseoModerno" pitchFamily="34" charset="-122"/>
              </a:rPr>
              <a:t>High fault tolerance and redundancy of critical components.</a:t>
            </a:r>
          </a:p>
        </p:txBody>
      </p:sp>
      <p:sp>
        <p:nvSpPr>
          <p:cNvPr id="26" name="Text 17">
            <a:extLst>
              <a:ext uri="{FF2B5EF4-FFF2-40B4-BE49-F238E27FC236}">
                <a16:creationId xmlns:a16="http://schemas.microsoft.com/office/drawing/2014/main" xmlns="" id="{0D1D0373-9EAC-46B5-AA87-F3B870E8D619}"/>
              </a:ext>
            </a:extLst>
          </p:cNvPr>
          <p:cNvSpPr/>
          <p:nvPr/>
        </p:nvSpPr>
        <p:spPr>
          <a:xfrm>
            <a:off x="3736740" y="414932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Efficiency</a:t>
            </a:r>
          </a:p>
        </p:txBody>
      </p:sp>
      <p:sp>
        <p:nvSpPr>
          <p:cNvPr id="27" name="Text 10">
            <a:extLst>
              <a:ext uri="{FF2B5EF4-FFF2-40B4-BE49-F238E27FC236}">
                <a16:creationId xmlns:a16="http://schemas.microsoft.com/office/drawing/2014/main" xmlns="" id="{A14456B4-265F-4F6B-9214-48F8E95D85C9}"/>
              </a:ext>
            </a:extLst>
          </p:cNvPr>
          <p:cNvSpPr/>
          <p:nvPr/>
        </p:nvSpPr>
        <p:spPr>
          <a:xfrm>
            <a:off x="3736740" y="4718718"/>
            <a:ext cx="2150560" cy="10837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34"/>
              </a:lnSpc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MuseoModerno" pitchFamily="34" charset="-122"/>
              </a:rPr>
              <a:t>Optimized energy consumption and control automation.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FF1BBC4-C4D9-481F-B0D6-9EBEB337699C}"/>
              </a:ext>
            </a:extLst>
          </p:cNvPr>
          <p:cNvSpPr/>
          <p:nvPr/>
        </p:nvSpPr>
        <p:spPr>
          <a:xfrm>
            <a:off x="7663340" y="781050"/>
            <a:ext cx="1448173" cy="5295900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D714BE-9F3A-4D91-9EE7-727B7C196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9792">
                        <a14:foregroundMark x1="36250" y1="88148" x2="44583" y2="90370"/>
                        <a14:foregroundMark x1="44583" y1="90370" x2="45417" y2="88519"/>
                        <a14:foregroundMark x1="89583" y1="68519" x2="98333" y2="67037"/>
                        <a14:foregroundMark x1="98333" y1="67037" x2="99792" y2="67037"/>
                        <a14:foregroundMark x1="37488" y1="44614" x2="37500" y2="43704"/>
                        <a14:foregroundMark x1="37292" y1="59630" x2="37432" y2="48941"/>
                        <a14:foregroundMark x1="35627" y1="35714" x2="34375" y2="30370"/>
                        <a14:foregroundMark x1="37500" y1="43704" x2="36797" y2="40706"/>
                        <a14:foregroundMark x1="34375" y1="30370" x2="40833" y2="17037"/>
                        <a14:foregroundMark x1="40833" y1="17037" x2="45625" y2="32593"/>
                        <a14:foregroundMark x1="45625" y1="32593" x2="42500" y2="50741"/>
                        <a14:foregroundMark x1="42500" y1="50741" x2="37083" y2="60000"/>
                        <a14:foregroundMark x1="48125" y1="28519" x2="43542" y2="47407"/>
                        <a14:foregroundMark x1="31667" y1="27037" x2="33018" y2="37127"/>
                        <a14:foregroundMark x1="33333" y1="37407" x2="35625" y2="47037"/>
                        <a14:backgroundMark x1="34362" y1="47936" x2="34792" y2="50370"/>
                        <a14:backgroundMark x1="32500" y1="37407" x2="32593" y2="37934"/>
                        <a14:backgroundMark x1="92500" y1="94444" x2="99792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00" y="1532338"/>
            <a:ext cx="6230500" cy="35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62F27D-66BB-46F7-A6FC-796ACE599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67" y="-18875"/>
            <a:ext cx="4144464" cy="571886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9CF9E78-146E-4A04-B2D3-DDCB766DC6C9}"/>
              </a:ext>
            </a:extLst>
          </p:cNvPr>
          <p:cNvSpPr/>
          <p:nvPr/>
        </p:nvSpPr>
        <p:spPr>
          <a:xfrm rot="16200000">
            <a:off x="6995790" y="1661790"/>
            <a:ext cx="6858000" cy="353442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938A1E-9A65-4C17-8FA6-C411EB78D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99039" cy="54847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31D70FD-DC06-4DF7-A575-EDE73CAC7261}"/>
              </a:ext>
            </a:extLst>
          </p:cNvPr>
          <p:cNvSpPr/>
          <p:nvPr/>
        </p:nvSpPr>
        <p:spPr>
          <a:xfrm>
            <a:off x="11353801" y="0"/>
            <a:ext cx="838199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4068E0-65F8-4CFD-BB47-361E9C4961E5}"/>
              </a:ext>
            </a:extLst>
          </p:cNvPr>
          <p:cNvSpPr txBox="1"/>
          <p:nvPr/>
        </p:nvSpPr>
        <p:spPr>
          <a:xfrm>
            <a:off x="484949" y="5699985"/>
            <a:ext cx="27291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  <a:ea typeface="MuseoModerno" pitchFamily="34" charset="-122"/>
                <a:cs typeface="+mj-cs"/>
              </a:rPr>
              <a:t>End 2022</a:t>
            </a:r>
            <a:endParaRPr lang="ru-RU" sz="4000" b="1" dirty="0">
              <a:latin typeface="Century Gothic" panose="020B0502020202020204" pitchFamily="34" charset="0"/>
              <a:ea typeface="MuseoModerno" pitchFamily="34" charset="-122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1D20D7-8FF7-4CE5-B323-33CBF5919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9513" r="21150" b="10467"/>
          <a:stretch/>
        </p:blipFill>
        <p:spPr>
          <a:xfrm>
            <a:off x="8149662" y="1"/>
            <a:ext cx="4042338" cy="5699984"/>
          </a:xfrm>
          <a:prstGeom prst="rect">
            <a:avLst/>
          </a:prstGeom>
        </p:spPr>
      </p:pic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xmlns="" id="{6A1DF5AC-6931-418A-A383-22224B8BB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55189" y="5181600"/>
            <a:ext cx="1317711" cy="1317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963FDB-5B2A-46DC-9D9C-27A93C53472A}"/>
              </a:ext>
            </a:extLst>
          </p:cNvPr>
          <p:cNvSpPr txBox="1"/>
          <p:nvPr/>
        </p:nvSpPr>
        <p:spPr>
          <a:xfrm>
            <a:off x="5408624" y="5721700"/>
            <a:ext cx="1883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  <a:ea typeface="MuseoModerno" pitchFamily="34" charset="-122"/>
                <a:cs typeface="+mj-cs"/>
              </a:rPr>
              <a:t>2023</a:t>
            </a:r>
            <a:endParaRPr lang="ru-RU" sz="4000" b="1" dirty="0">
              <a:latin typeface="Century Gothic" panose="020B0502020202020204" pitchFamily="34" charset="0"/>
              <a:ea typeface="MuseoModerno" pitchFamily="34" charset="-122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D5C6FA-BB71-42E7-A8BF-5A3D9A103DE0}"/>
              </a:ext>
            </a:extLst>
          </p:cNvPr>
          <p:cNvSpPr txBox="1"/>
          <p:nvPr/>
        </p:nvSpPr>
        <p:spPr>
          <a:xfrm>
            <a:off x="9008088" y="5721700"/>
            <a:ext cx="1815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  <a:cs typeface="+mj-cs"/>
              </a:rPr>
              <a:t>2024</a:t>
            </a:r>
            <a:endParaRPr lang="ru-RU" sz="4000" b="1" dirty="0">
              <a:solidFill>
                <a:srgbClr val="FCC574"/>
              </a:solidFill>
              <a:latin typeface="Century Gothic" panose="020B0502020202020204" pitchFamily="34" charset="0"/>
              <a:ea typeface="MuseoModerno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78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C06E7F-70C2-459B-AE72-A161822B2459}"/>
              </a:ext>
            </a:extLst>
          </p:cNvPr>
          <p:cNvSpPr/>
          <p:nvPr/>
        </p:nvSpPr>
        <p:spPr>
          <a:xfrm>
            <a:off x="-2" y="3696915"/>
            <a:ext cx="12192000" cy="327961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88248D8B-32B4-430A-B702-FDD82B432704}"/>
              </a:ext>
            </a:extLst>
          </p:cNvPr>
          <p:cNvSpPr/>
          <p:nvPr/>
        </p:nvSpPr>
        <p:spPr>
          <a:xfrm>
            <a:off x="1041408" y="4373271"/>
            <a:ext cx="1007533" cy="963453"/>
          </a:xfrm>
          <a:prstGeom prst="ellipse">
            <a:avLst/>
          </a:prstGeom>
          <a:solidFill>
            <a:schemeClr val="accent3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endParaRPr lang="ru-RU" b="1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46450DEE-F057-4AE6-9F8B-7EA1A0E9CCD8}"/>
              </a:ext>
            </a:extLst>
          </p:cNvPr>
          <p:cNvSpPr/>
          <p:nvPr/>
        </p:nvSpPr>
        <p:spPr>
          <a:xfrm>
            <a:off x="5599576" y="4373271"/>
            <a:ext cx="1007534" cy="945836"/>
          </a:xfrm>
          <a:prstGeom prst="ellipse">
            <a:avLst/>
          </a:prstGeom>
          <a:solidFill>
            <a:schemeClr val="accent3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ru-RU" sz="4800" b="1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36BB595D-3CA2-44F9-B1AF-08AB4CB594EE}"/>
              </a:ext>
            </a:extLst>
          </p:cNvPr>
          <p:cNvSpPr/>
          <p:nvPr/>
        </p:nvSpPr>
        <p:spPr>
          <a:xfrm>
            <a:off x="10082613" y="4390888"/>
            <a:ext cx="1007534" cy="945836"/>
          </a:xfrm>
          <a:prstGeom prst="ellipse">
            <a:avLst/>
          </a:prstGeom>
          <a:solidFill>
            <a:schemeClr val="accent3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  <a:endParaRPr lang="ru-RU" b="1" dirty="0"/>
          </a:p>
        </p:txBody>
      </p:sp>
      <p:sp>
        <p:nvSpPr>
          <p:cNvPr id="37" name="Text 2">
            <a:extLst>
              <a:ext uri="{FF2B5EF4-FFF2-40B4-BE49-F238E27FC236}">
                <a16:creationId xmlns:a16="http://schemas.microsoft.com/office/drawing/2014/main" xmlns="" id="{9DFABCB0-BAB9-4235-AB5B-426FEC01D92C}"/>
              </a:ext>
            </a:extLst>
          </p:cNvPr>
          <p:cNvSpPr/>
          <p:nvPr/>
        </p:nvSpPr>
        <p:spPr>
          <a:xfrm>
            <a:off x="307118" y="5439301"/>
            <a:ext cx="2934713" cy="9458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24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  <a:cs typeface="MuseoModerno" pitchFamily="34" charset="-120"/>
              </a:rPr>
              <a:t>What </a:t>
            </a:r>
            <a:r>
              <a:rPr lang="en-US" sz="2400" dirty="0" smtClean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  <a:cs typeface="MuseoModerno" pitchFamily="34" charset="-120"/>
              </a:rPr>
              <a:t>is the </a:t>
            </a:r>
            <a:r>
              <a:rPr lang="en-US" sz="2400" b="1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  <a:cs typeface="MuseoModerno" pitchFamily="34" charset="-120"/>
              </a:rPr>
              <a:t>NMP</a:t>
            </a:r>
            <a:r>
              <a:rPr lang="en-US" sz="24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  <a:cs typeface="MuseoModerno" pitchFamily="34" charset="-120"/>
              </a:rPr>
              <a:t>?</a:t>
            </a:r>
            <a:endParaRPr lang="en-US" sz="2400" dirty="0">
              <a:solidFill>
                <a:srgbClr val="FCC5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598BFDE-5EBE-4D36-AD3E-0869A9DF64B3}"/>
              </a:ext>
            </a:extLst>
          </p:cNvPr>
          <p:cNvSpPr txBox="1"/>
          <p:nvPr/>
        </p:nvSpPr>
        <p:spPr>
          <a:xfrm>
            <a:off x="4106465" y="5601606"/>
            <a:ext cx="3979067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400" dirty="0" smtClean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Main Components </a:t>
            </a:r>
            <a:endParaRPr lang="en-US" sz="2400" dirty="0">
              <a:solidFill>
                <a:srgbClr val="FCC574"/>
              </a:solidFill>
              <a:latin typeface="Century Gothic" panose="020B0502020202020204" pitchFamily="34" charset="0"/>
              <a:ea typeface="MuseoModerno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en-US" sz="24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of the </a:t>
            </a:r>
            <a:r>
              <a:rPr lang="en-US" sz="2400" b="1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NMP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51BC1C4-FFFC-486D-8D6F-AB5C461D91D9}"/>
              </a:ext>
            </a:extLst>
          </p:cNvPr>
          <p:cNvSpPr txBox="1"/>
          <p:nvPr/>
        </p:nvSpPr>
        <p:spPr>
          <a:xfrm>
            <a:off x="9418377" y="5592353"/>
            <a:ext cx="2336006" cy="945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4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Advantages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en-US" sz="24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of the </a:t>
            </a:r>
            <a:r>
              <a:rPr lang="en-US" sz="2400" b="1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NMP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7631ED3D-309C-404C-B0D2-47C2FB9EEB73}"/>
              </a:ext>
            </a:extLst>
          </p:cNvPr>
          <p:cNvSpPr/>
          <p:nvPr/>
        </p:nvSpPr>
        <p:spPr>
          <a:xfrm>
            <a:off x="11353801" y="0"/>
            <a:ext cx="838199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7DB440-FFB0-4B3E-87C5-0140766A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" y="1287284"/>
            <a:ext cx="12192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0D5661-25FC-4792-8640-E49FEC7145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67"/>
          <a:stretch/>
        </p:blipFill>
        <p:spPr>
          <a:xfrm>
            <a:off x="-3" y="713357"/>
            <a:ext cx="12192000" cy="543128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A2B8319-20C1-4918-B377-791799FC9514}"/>
              </a:ext>
            </a:extLst>
          </p:cNvPr>
          <p:cNvSpPr/>
          <p:nvPr/>
        </p:nvSpPr>
        <p:spPr>
          <a:xfrm>
            <a:off x="1" y="6144644"/>
            <a:ext cx="4615542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42BDF3A-79B5-4BA2-87AD-764531300D02}"/>
              </a:ext>
            </a:extLst>
          </p:cNvPr>
          <p:cNvSpPr/>
          <p:nvPr/>
        </p:nvSpPr>
        <p:spPr>
          <a:xfrm>
            <a:off x="0" y="699379"/>
            <a:ext cx="12192000" cy="544526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DAF58-0DB9-4315-BBD8-1BE62E71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1" y="1912489"/>
            <a:ext cx="10407651" cy="2483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67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67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Thank you </a:t>
            </a:r>
            <a:r>
              <a:rPr lang="en-US" sz="67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for your attention</a:t>
            </a:r>
            <a:br>
              <a:rPr lang="en-US" sz="67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72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59C9E5B-0CFD-4C26-B2E1-97D66831B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" y="6228331"/>
            <a:ext cx="2549070" cy="519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F1443C-D7B8-4DB8-9E2E-9280BFA6CD5A}"/>
              </a:ext>
            </a:extLst>
          </p:cNvPr>
          <p:cNvSpPr txBox="1"/>
          <p:nvPr/>
        </p:nvSpPr>
        <p:spPr>
          <a:xfrm>
            <a:off x="3905921" y="4975512"/>
            <a:ext cx="4380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CC574"/>
                </a:solidFill>
                <a:latin typeface="Century Gothic" panose="020B0502020202020204" pitchFamily="34" charset="0"/>
              </a:rPr>
              <a:t>23 APRIL 2024</a:t>
            </a:r>
          </a:p>
          <a:p>
            <a:pPr algn="ctr"/>
            <a:r>
              <a:rPr lang="en-US" dirty="0">
                <a:solidFill>
                  <a:srgbClr val="FCC574"/>
                </a:solidFill>
                <a:latin typeface="Century Gothic" panose="020B0502020202020204" pitchFamily="34" charset="0"/>
              </a:rPr>
              <a:t>XIII</a:t>
            </a:r>
            <a:r>
              <a:rPr lang="en-US" b="1" dirty="0">
                <a:solidFill>
                  <a:srgbClr val="FCC574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FCC574"/>
                </a:solidFill>
                <a:latin typeface="Century Gothic" panose="020B0502020202020204" pitchFamily="34" charset="0"/>
              </a:rPr>
              <a:t>MPD COLLABORATION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0C6BE8-39F9-4842-B931-D0D7C5CD27FD}"/>
              </a:ext>
            </a:extLst>
          </p:cNvPr>
          <p:cNvSpPr txBox="1"/>
          <p:nvPr/>
        </p:nvSpPr>
        <p:spPr>
          <a:xfrm>
            <a:off x="4746017" y="6201076"/>
            <a:ext cx="7445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SPEAKER: </a:t>
            </a:r>
            <a:r>
              <a:rPr lang="en-US" b="1" dirty="0">
                <a:latin typeface="Century Gothic" panose="020B0502020202020204" pitchFamily="34" charset="0"/>
              </a:rPr>
              <a:t>ALEXANDER FEDUNIN </a:t>
            </a:r>
          </a:p>
          <a:p>
            <a:pPr algn="r"/>
            <a:r>
              <a:rPr lang="en-US" dirty="0" smtClean="0">
                <a:latin typeface="Century Gothic" panose="020B0502020202020204" pitchFamily="34" charset="0"/>
              </a:rPr>
              <a:t>e</a:t>
            </a:r>
            <a:r>
              <a:rPr lang="en-US" b="1" dirty="0" smtClean="0">
                <a:latin typeface="Century Gothic" panose="020B0502020202020204" pitchFamily="34" charset="0"/>
              </a:rPr>
              <a:t>-</a:t>
            </a:r>
            <a:r>
              <a:rPr lang="en-US" dirty="0" smtClean="0">
                <a:latin typeface="Century Gothic" panose="020B0502020202020204" pitchFamily="34" charset="0"/>
              </a:rPr>
              <a:t>mail</a:t>
            </a:r>
            <a:r>
              <a:rPr lang="en-US" dirty="0">
                <a:latin typeface="Century Gothic" panose="020B0502020202020204" pitchFamily="34" charset="0"/>
              </a:rPr>
              <a:t>: </a:t>
            </a:r>
            <a:r>
              <a:rPr lang="en-US" dirty="0">
                <a:latin typeface="Century Gothic" panose="020B0502020202020204" pitchFamily="34" charset="0"/>
                <a:hlinkClick r:id="rId4"/>
              </a:rPr>
              <a:t>fediunin@lhep.ru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algn="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F20E483-1394-4398-9E75-6F6B9201C34D}"/>
              </a:ext>
            </a:extLst>
          </p:cNvPr>
          <p:cNvSpPr/>
          <p:nvPr/>
        </p:nvSpPr>
        <p:spPr>
          <a:xfrm>
            <a:off x="7576458" y="-13977"/>
            <a:ext cx="4615542" cy="7273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B5A9DD-0D7D-4B13-BA70-3EA882784E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27" y="74987"/>
            <a:ext cx="1000470" cy="5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AB8FC5-D25D-4DCC-918F-013648C24772}"/>
              </a:ext>
            </a:extLst>
          </p:cNvPr>
          <p:cNvSpPr txBox="1"/>
          <p:nvPr/>
        </p:nvSpPr>
        <p:spPr>
          <a:xfrm>
            <a:off x="1038359" y="717515"/>
            <a:ext cx="5695943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sz="3200" b="1" dirty="0">
                <a:latin typeface="Century Gothic" panose="020B0502020202020204" pitchFamily="34" charset="0"/>
                <a:ea typeface="MuseoModerno" pitchFamily="34" charset="-122"/>
                <a:cs typeface="MuseoModerno" pitchFamily="34" charset="-120"/>
              </a:rPr>
              <a:t>NMP</a:t>
            </a:r>
            <a:r>
              <a:rPr lang="en-US" sz="3200" dirty="0">
                <a:latin typeface="Century Gothic" panose="020B0502020202020204" pitchFamily="34" charset="0"/>
                <a:ea typeface="MuseoModerno" pitchFamily="34" charset="-122"/>
                <a:cs typeface="MuseoModerno" pitchFamily="34" charset="-120"/>
              </a:rPr>
              <a:t> (NICA-MPD-Platform)</a:t>
            </a:r>
            <a:r>
              <a:rPr lang="ru-RU" sz="3200" dirty="0">
                <a:latin typeface="Century Gothic" panose="020B0502020202020204" pitchFamily="34" charset="0"/>
                <a:ea typeface="MuseoModerno" pitchFamily="34" charset="-122"/>
                <a:cs typeface="MuseoModerno" pitchFamily="34" charset="-12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70D81F-D6BD-4F25-8D51-71430F81EE6D}"/>
              </a:ext>
            </a:extLst>
          </p:cNvPr>
          <p:cNvSpPr txBox="1"/>
          <p:nvPr/>
        </p:nvSpPr>
        <p:spPr>
          <a:xfrm>
            <a:off x="1178849" y="1962296"/>
            <a:ext cx="586620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799"/>
              </a:lnSpc>
              <a:buNone/>
            </a:pPr>
            <a:r>
              <a:rPr lang="en-US" sz="1800" dirty="0" smtClean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Is the part of data </a:t>
            </a:r>
            <a:r>
              <a:rPr lang="en-US" sz="1800" dirty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center </a:t>
            </a:r>
            <a:r>
              <a:rPr lang="en-US" sz="1800" dirty="0" smtClean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and </a:t>
            </a:r>
            <a:r>
              <a:rPr lang="en-US" sz="1800" dirty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a </a:t>
            </a:r>
            <a:r>
              <a:rPr lang="en-US" sz="1800" dirty="0" smtClean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main element </a:t>
            </a:r>
            <a:r>
              <a:rPr lang="en-US" sz="1800" dirty="0" smtClean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of  </a:t>
            </a:r>
            <a:r>
              <a:rPr lang="en-US" sz="1800" dirty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IT </a:t>
            </a:r>
            <a:r>
              <a:rPr lang="en-US" sz="1800" dirty="0" smtClean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infrastructure.</a:t>
            </a:r>
            <a:endParaRPr lang="ru-RU" sz="1800" dirty="0">
              <a:latin typeface="Century Gothic" panose="020B0502020202020204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1800" dirty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1800" dirty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This is a high-tech facility where critical data will be processed</a:t>
            </a:r>
            <a:r>
              <a:rPr lang="ru-RU" sz="1800" dirty="0">
                <a:latin typeface="Century Gothic" panose="020B0502020202020204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and information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will be </a:t>
            </a:r>
            <a:r>
              <a:rPr lang="en-US" dirty="0" smtClean="0">
                <a:latin typeface="Century Gothic" panose="020B0502020202020204" pitchFamily="34" charset="0"/>
              </a:rPr>
              <a:t>transmitted.</a:t>
            </a:r>
          </a:p>
          <a:p>
            <a:pPr marL="0" indent="0">
              <a:lnSpc>
                <a:spcPts val="2799"/>
              </a:lnSpc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lnSpc>
                <a:spcPts val="2799"/>
              </a:lnSpc>
            </a:pPr>
            <a:r>
              <a:rPr lang="en-US" dirty="0">
                <a:latin typeface="Century Gothic" panose="020B0502020202020204" pitchFamily="34" charset="0"/>
              </a:rPr>
              <a:t>The NMP contains the electronics for collecting and processing data from the MPD, power </a:t>
            </a:r>
            <a:r>
              <a:rPr lang="en-US" dirty="0" smtClean="0">
                <a:latin typeface="Century Gothic" panose="020B0502020202020204" pitchFamily="34" charset="0"/>
              </a:rPr>
              <a:t>supply </a:t>
            </a:r>
            <a:r>
              <a:rPr lang="en-US" dirty="0">
                <a:latin typeface="Century Gothic" panose="020B0502020202020204" pitchFamily="34" charset="0"/>
              </a:rPr>
              <a:t>and gas distributors sub detectors.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92F1BAA-6D45-4098-BE6B-798EB100A525}"/>
              </a:ext>
            </a:extLst>
          </p:cNvPr>
          <p:cNvCxnSpPr>
            <a:cxnSpLocks/>
          </p:cNvCxnSpPr>
          <p:nvPr/>
        </p:nvCxnSpPr>
        <p:spPr>
          <a:xfrm>
            <a:off x="1027236" y="1873868"/>
            <a:ext cx="0" cy="3500844"/>
          </a:xfrm>
          <a:prstGeom prst="line">
            <a:avLst/>
          </a:prstGeom>
          <a:ln w="28575">
            <a:solidFill>
              <a:srgbClr val="FCC5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E5E5073-14F3-4991-89F9-953C248B9026}"/>
              </a:ext>
            </a:extLst>
          </p:cNvPr>
          <p:cNvSpPr/>
          <p:nvPr/>
        </p:nvSpPr>
        <p:spPr>
          <a:xfrm>
            <a:off x="9608457" y="-10355"/>
            <a:ext cx="2583543" cy="68829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31C179E-906B-4A32-B26D-4650E2663C5E}"/>
              </a:ext>
            </a:extLst>
          </p:cNvPr>
          <p:cNvSpPr/>
          <p:nvPr/>
        </p:nvSpPr>
        <p:spPr>
          <a:xfrm>
            <a:off x="11368315" y="4159"/>
            <a:ext cx="838199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35F7AF-3E6E-4607-9343-8B3685FF8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6" y="717515"/>
            <a:ext cx="3782987" cy="581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CAD047-9D4D-46B9-B8AC-FEFEC51A3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131"/>
            <a:ext cx="3982004" cy="55036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144CA87-3407-4EA9-ABC0-028862AE5449}"/>
              </a:ext>
            </a:extLst>
          </p:cNvPr>
          <p:cNvSpPr/>
          <p:nvPr/>
        </p:nvSpPr>
        <p:spPr>
          <a:xfrm rot="5400000">
            <a:off x="7624547" y="2284503"/>
            <a:ext cx="6854951" cy="23089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4712B8C-EDD3-4F72-8FAA-81B306F3F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09" y="1109131"/>
            <a:ext cx="4310792" cy="55036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9023F4-C613-4576-B0B8-7D0684874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33" y="1109133"/>
            <a:ext cx="3782987" cy="5503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F15BB2-A062-4FA6-826D-483E432951CA}"/>
              </a:ext>
            </a:extLst>
          </p:cNvPr>
          <p:cNvSpPr txBox="1"/>
          <p:nvPr/>
        </p:nvSpPr>
        <p:spPr>
          <a:xfrm>
            <a:off x="576615" y="245243"/>
            <a:ext cx="382912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Century Gothic" panose="020B0502020202020204" pitchFamily="34" charset="0"/>
                <a:ea typeface="+mj-ea"/>
                <a:cs typeface="+mj-cs"/>
              </a:rPr>
              <a:t>C</a:t>
            </a:r>
            <a:r>
              <a:rPr lang="en-US" sz="2400" dirty="0" smtClean="0">
                <a:latin typeface="Century Gothic" panose="020B0502020202020204" pitchFamily="34" charset="0"/>
                <a:ea typeface="+mj-ea"/>
                <a:cs typeface="+mj-cs"/>
              </a:rPr>
              <a:t>onstruction of the NMP</a:t>
            </a:r>
            <a:r>
              <a:rPr lang="en-US" sz="2400" b="1" dirty="0" smtClean="0">
                <a:latin typeface="Century Gothic" panose="020B0502020202020204" pitchFamily="34" charset="0"/>
                <a:ea typeface="+mj-ea"/>
                <a:cs typeface="+mj-cs"/>
              </a:rPr>
              <a:t>   </a:t>
            </a:r>
            <a:endParaRPr lang="ru-RU" sz="2400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CA24D92-96CA-4B1E-9CC4-F6B86B29607E}"/>
              </a:ext>
            </a:extLst>
          </p:cNvPr>
          <p:cNvSpPr/>
          <p:nvPr/>
        </p:nvSpPr>
        <p:spPr>
          <a:xfrm>
            <a:off x="11368315" y="4159"/>
            <a:ext cx="838199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8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6063672-78C8-430A-9E8B-3285CE04BE76}"/>
              </a:ext>
            </a:extLst>
          </p:cNvPr>
          <p:cNvSpPr/>
          <p:nvPr/>
        </p:nvSpPr>
        <p:spPr>
          <a:xfrm rot="16200000">
            <a:off x="-1232210" y="1235350"/>
            <a:ext cx="6857999" cy="4393579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758C973-75B0-4C8C-AB22-40E8EF144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85" y="717515"/>
            <a:ext cx="4248514" cy="6054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9D1743-0286-4B7E-ACE7-F338E137BF4A}"/>
              </a:ext>
            </a:extLst>
          </p:cNvPr>
          <p:cNvSpPr txBox="1"/>
          <p:nvPr/>
        </p:nvSpPr>
        <p:spPr>
          <a:xfrm>
            <a:off x="6667947" y="2527327"/>
            <a:ext cx="5379273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b="1" dirty="0">
                <a:latin typeface="Century Gothic" panose="020B0502020202020204" pitchFamily="34" charset="0"/>
                <a:ea typeface="MuseoModerno" pitchFamily="34" charset="-122"/>
              </a:rPr>
              <a:t>Inside module there are racks with</a:t>
            </a:r>
            <a:endParaRPr lang="en-US" sz="2400" dirty="0">
              <a:latin typeface="Century Gothic" panose="020B0502020202020204" pitchFamily="34" charset="0"/>
              <a:ea typeface="MuseoModerno" pitchFamily="34" charset="-122"/>
            </a:endParaRPr>
          </a:p>
          <a:p>
            <a:pPr lvl="0">
              <a:lnSpc>
                <a:spcPts val="35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Century Gothic" panose="020B0502020202020204" pitchFamily="34" charset="0"/>
                <a:ea typeface="MuseoModerno" pitchFamily="34" charset="-122"/>
              </a:rPr>
              <a:t>- electronics</a:t>
            </a:r>
            <a:r>
              <a:rPr lang="en-US" sz="2400" dirty="0">
                <a:latin typeface="Century Gothic" panose="020B0502020202020204" pitchFamily="34" charset="0"/>
                <a:ea typeface="MuseoModerno" pitchFamily="34" charset="-122"/>
              </a:rPr>
              <a:t>, </a:t>
            </a:r>
            <a:endParaRPr lang="ru-RU" sz="2400" dirty="0">
              <a:latin typeface="Century Gothic" panose="020B0502020202020204" pitchFamily="34" charset="0"/>
              <a:ea typeface="MuseoModerno" pitchFamily="34" charset="-122"/>
            </a:endParaRPr>
          </a:p>
          <a:p>
            <a:pPr lvl="0">
              <a:lnSpc>
                <a:spcPts val="35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Century Gothic" panose="020B0502020202020204" pitchFamily="34" charset="0"/>
                <a:ea typeface="MuseoModerno" pitchFamily="34" charset="-122"/>
              </a:rPr>
              <a:t>- </a:t>
            </a:r>
            <a:r>
              <a:rPr lang="en-US" sz="2400" dirty="0" smtClean="0">
                <a:latin typeface="Century Gothic" panose="020B0502020202020204" pitchFamily="34" charset="0"/>
                <a:ea typeface="MuseoModerno" pitchFamily="34" charset="-122"/>
              </a:rPr>
              <a:t>cooling</a:t>
            </a:r>
            <a:endParaRPr lang="ru-RU" sz="2400" dirty="0">
              <a:latin typeface="Century Gothic" panose="020B0502020202020204" pitchFamily="34" charset="0"/>
              <a:ea typeface="MuseoModerno" pitchFamily="34" charset="-122"/>
            </a:endParaRPr>
          </a:p>
          <a:p>
            <a:pPr lvl="0">
              <a:lnSpc>
                <a:spcPts val="35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Century Gothic" panose="020B0502020202020204" pitchFamily="34" charset="0"/>
                <a:ea typeface="MuseoModerno" pitchFamily="34" charset="-122"/>
              </a:rPr>
              <a:t>- power </a:t>
            </a:r>
            <a:r>
              <a:rPr lang="en-US" sz="2400" dirty="0">
                <a:latin typeface="Century Gothic" panose="020B0502020202020204" pitchFamily="34" charset="0"/>
                <a:ea typeface="MuseoModerno" pitchFamily="34" charset="-122"/>
              </a:rPr>
              <a:t>supply equipment </a:t>
            </a:r>
            <a:endParaRPr lang="ru-RU" sz="2400" dirty="0">
              <a:latin typeface="Century Gothic" panose="020B0502020202020204" pitchFamily="34" charset="0"/>
              <a:ea typeface="MuseoModerno" pitchFamily="34" charset="-122"/>
            </a:endParaRPr>
          </a:p>
          <a:p>
            <a:pPr lvl="0">
              <a:lnSpc>
                <a:spcPts val="35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latin typeface="Century Gothic" panose="020B0502020202020204" pitchFamily="34" charset="0"/>
                <a:ea typeface="MuseoModerno" pitchFamily="34" charset="-122"/>
              </a:rPr>
              <a:t>- other</a:t>
            </a:r>
            <a:r>
              <a:rPr lang="en-US" sz="2400" dirty="0" smtClean="0">
                <a:latin typeface="Century Gothic" panose="020B0502020202020204" pitchFamily="34" charset="0"/>
                <a:ea typeface="MuseoModerno" pitchFamily="34" charset="-122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  <a:ea typeface="MuseoModerno" pitchFamily="34" charset="-122"/>
              </a:rPr>
              <a:t>engineering </a:t>
            </a:r>
            <a:r>
              <a:rPr lang="en-US" sz="2400" dirty="0">
                <a:latin typeface="Century Gothic" panose="020B0502020202020204" pitchFamily="34" charset="0"/>
                <a:ea typeface="MuseoModerno" pitchFamily="34" charset="-122"/>
              </a:rPr>
              <a:t>systems</a:t>
            </a:r>
            <a:endParaRPr lang="ru-RU" sz="2400" dirty="0">
              <a:latin typeface="Century Gothic" panose="020B0502020202020204" pitchFamily="34" charset="0"/>
              <a:ea typeface="MuseoModerno" pitchFamily="34" charset="-12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2381C9-5D8B-49F1-A20E-114DD887E10A}"/>
              </a:ext>
            </a:extLst>
          </p:cNvPr>
          <p:cNvSpPr/>
          <p:nvPr/>
        </p:nvSpPr>
        <p:spPr>
          <a:xfrm>
            <a:off x="11368315" y="4159"/>
            <a:ext cx="838199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36EEBD-03C4-49D0-A091-A0C0E5246D1F}"/>
              </a:ext>
            </a:extLst>
          </p:cNvPr>
          <p:cNvSpPr txBox="1"/>
          <p:nvPr/>
        </p:nvSpPr>
        <p:spPr>
          <a:xfrm>
            <a:off x="470193" y="148471"/>
            <a:ext cx="392338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CC574"/>
                </a:solidFill>
                <a:latin typeface="Century Gothic" panose="020B0502020202020204" pitchFamily="34" charset="0"/>
                <a:ea typeface="+mj-ea"/>
                <a:cs typeface="+mj-cs"/>
              </a:rPr>
              <a:t>Construction of the NMP </a:t>
            </a:r>
            <a:endParaRPr lang="ru-RU" sz="2400" b="1" dirty="0">
              <a:solidFill>
                <a:srgbClr val="FCC574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13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48A8BC-C339-488D-AD8A-46DC55FEE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2" y="0"/>
            <a:ext cx="4107907" cy="54772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97FA4F2-AA9E-45E0-B0A8-6F1CA5A32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"/>
            <a:ext cx="3626183" cy="54402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D20E88-DE09-4FF8-A638-4056D4C50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17" y="0"/>
            <a:ext cx="4094077" cy="54772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95263-A579-4F14-97E6-2C5E724F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107" y="5833469"/>
            <a:ext cx="10061122" cy="778441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</a:pPr>
            <a:r>
              <a:rPr lang="en-US" sz="3600" b="1" dirty="0" smtClean="0">
                <a:latin typeface="Century Gothic" panose="020B0502020202020204" pitchFamily="34" charset="0"/>
                <a:ea typeface="MuseoModerno" pitchFamily="34" charset="-122"/>
              </a:rPr>
              <a:t>MAIN COMPONENTS </a:t>
            </a:r>
            <a:r>
              <a:rPr lang="en-US" sz="3600" b="1" dirty="0">
                <a:latin typeface="Century Gothic" panose="020B0502020202020204" pitchFamily="34" charset="0"/>
                <a:ea typeface="MuseoModerno" pitchFamily="34" charset="-122"/>
              </a:rPr>
              <a:t>OF THE NMP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553EB3-E13D-4634-A66F-D54DA5ECDE57}"/>
              </a:ext>
            </a:extLst>
          </p:cNvPr>
          <p:cNvSpPr/>
          <p:nvPr/>
        </p:nvSpPr>
        <p:spPr>
          <a:xfrm rot="16200000">
            <a:off x="5694069" y="-360045"/>
            <a:ext cx="965200" cy="11176002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3EB8BE-9942-428D-A448-5BBBB37A9325}"/>
              </a:ext>
            </a:extLst>
          </p:cNvPr>
          <p:cNvSpPr txBox="1"/>
          <p:nvPr/>
        </p:nvSpPr>
        <p:spPr>
          <a:xfrm>
            <a:off x="588668" y="5067150"/>
            <a:ext cx="3561663" cy="449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CC57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RACKS on the NMP</a:t>
            </a:r>
            <a:endParaRPr lang="ru-RU" sz="2400" dirty="0">
              <a:solidFill>
                <a:srgbClr val="FCC574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E9F2A0-D3CA-4416-BDE2-8F7FA5197BE5}"/>
              </a:ext>
            </a:extLst>
          </p:cNvPr>
          <p:cNvSpPr txBox="1"/>
          <p:nvPr/>
        </p:nvSpPr>
        <p:spPr>
          <a:xfrm>
            <a:off x="4422184" y="4806811"/>
            <a:ext cx="3077541" cy="748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734"/>
              </a:lnSpc>
              <a:buNone/>
            </a:pPr>
            <a:r>
              <a:rPr lang="ru-RU" sz="20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1 </a:t>
            </a:r>
            <a:endParaRPr lang="en-US" sz="2000" dirty="0">
              <a:solidFill>
                <a:srgbClr val="FCC574"/>
              </a:solidFill>
              <a:latin typeface="Century Gothic" panose="020B0502020202020204" pitchFamily="34" charset="0"/>
              <a:ea typeface="MuseoModerno" pitchFamily="34" charset="-122"/>
            </a:endParaRPr>
          </a:p>
          <a:p>
            <a:pPr marL="0" indent="0" algn="ctr">
              <a:lnSpc>
                <a:spcPts val="2734"/>
              </a:lnSpc>
              <a:buNone/>
            </a:pPr>
            <a:r>
              <a:rPr lang="en-US" sz="20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FLOOR</a:t>
            </a:r>
            <a:endParaRPr lang="en-US" sz="2000" dirty="0">
              <a:solidFill>
                <a:srgbClr val="FCC57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xmlns="" id="{A6D276C2-220C-473D-88CE-679C88FED8AE}"/>
              </a:ext>
            </a:extLst>
          </p:cNvPr>
          <p:cNvSpPr/>
          <p:nvPr/>
        </p:nvSpPr>
        <p:spPr>
          <a:xfrm>
            <a:off x="8608240" y="4806811"/>
            <a:ext cx="3275842" cy="965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2734"/>
              </a:lnSpc>
            </a:pPr>
            <a:r>
              <a:rPr lang="en-US" sz="20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2</a:t>
            </a:r>
            <a:r>
              <a:rPr lang="ru-RU" sz="20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 </a:t>
            </a:r>
            <a:r>
              <a:rPr lang="en-US" sz="20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      3         4</a:t>
            </a:r>
          </a:p>
          <a:p>
            <a:pPr algn="ctr">
              <a:lnSpc>
                <a:spcPts val="2734"/>
              </a:lnSpc>
            </a:pPr>
            <a:r>
              <a:rPr lang="en-US" sz="2000" dirty="0">
                <a:solidFill>
                  <a:srgbClr val="FCC574"/>
                </a:solidFill>
                <a:latin typeface="Century Gothic" panose="020B0502020202020204" pitchFamily="34" charset="0"/>
                <a:ea typeface="MuseoModerno" pitchFamily="34" charset="-122"/>
              </a:rPr>
              <a:t>FLOORS</a:t>
            </a:r>
          </a:p>
        </p:txBody>
      </p:sp>
    </p:spTree>
    <p:extLst>
      <p:ext uri="{BB962C8B-B14F-4D97-AF65-F5344CB8AC3E}">
        <p14:creationId xmlns:p14="http://schemas.microsoft.com/office/powerpoint/2010/main" val="28917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95263-A579-4F14-97E6-2C5E724F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50" y="5975382"/>
            <a:ext cx="9558153" cy="778441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</a:pPr>
            <a:r>
              <a:rPr lang="en-US" sz="3200" b="1" dirty="0" smtClean="0">
                <a:latin typeface="Century Gothic" panose="020B0502020202020204" pitchFamily="34" charset="0"/>
                <a:ea typeface="MuseoModerno" pitchFamily="34" charset="-122"/>
              </a:rPr>
              <a:t>MAIN COMPONENTS </a:t>
            </a:r>
            <a:r>
              <a:rPr lang="en-US" sz="3200" b="1" dirty="0">
                <a:latin typeface="Century Gothic" panose="020B0502020202020204" pitchFamily="34" charset="0"/>
                <a:ea typeface="MuseoModerno" pitchFamily="34" charset="-122"/>
              </a:rPr>
              <a:t>OF THE NMP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553EB3-E13D-4634-A66F-D54DA5ECDE57}"/>
              </a:ext>
            </a:extLst>
          </p:cNvPr>
          <p:cNvSpPr/>
          <p:nvPr/>
        </p:nvSpPr>
        <p:spPr>
          <a:xfrm rot="16200000">
            <a:off x="8036255" y="1982141"/>
            <a:ext cx="965200" cy="649163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3EB8BE-9942-428D-A448-5BBBB37A9325}"/>
              </a:ext>
            </a:extLst>
          </p:cNvPr>
          <p:cNvSpPr txBox="1"/>
          <p:nvPr/>
        </p:nvSpPr>
        <p:spPr>
          <a:xfrm>
            <a:off x="5326350" y="4745356"/>
            <a:ext cx="3677950" cy="449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CC57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RACKS on the NMP</a:t>
            </a:r>
            <a:endParaRPr lang="ru-RU" sz="2400" dirty="0">
              <a:solidFill>
                <a:srgbClr val="FCC574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2B351C-DB4A-460D-82C2-2D57803F0A53}"/>
              </a:ext>
            </a:extLst>
          </p:cNvPr>
          <p:cNvSpPr txBox="1"/>
          <p:nvPr/>
        </p:nvSpPr>
        <p:spPr>
          <a:xfrm>
            <a:off x="5614561" y="5177462"/>
            <a:ext cx="6096000" cy="41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99"/>
              </a:lnSpc>
            </a:pPr>
            <a:r>
              <a:rPr lang="en-US" dirty="0">
                <a:solidFill>
                  <a:srgbClr val="FCC574"/>
                </a:solidFill>
                <a:latin typeface="Century Gothic" panose="020B0502020202020204" pitchFamily="34" charset="0"/>
                <a:ea typeface="Source Sans Pro" pitchFamily="34" charset="-122"/>
              </a:rPr>
              <a:t>Each rack has PDU controlled and ventilation panel</a:t>
            </a:r>
            <a:endParaRPr lang="ru-RU" dirty="0">
              <a:solidFill>
                <a:srgbClr val="FCC574"/>
              </a:solidFill>
              <a:latin typeface="Century Gothic" panose="020B0502020202020204" pitchFamily="34" charset="0"/>
              <a:ea typeface="Source Sans Pro" pitchFamily="34" charset="-12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F036EB-BEA4-4458-A450-D9D349811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48148" r="2778" b="38667"/>
          <a:stretch/>
        </p:blipFill>
        <p:spPr>
          <a:xfrm>
            <a:off x="5326350" y="2434357"/>
            <a:ext cx="6672422" cy="768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488832-D438-4FEF-A8E4-D46FA4A4C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999AF04-01C6-4050-83B0-ED32666DC9D6}"/>
              </a:ext>
            </a:extLst>
          </p:cNvPr>
          <p:cNvSpPr/>
          <p:nvPr/>
        </p:nvSpPr>
        <p:spPr>
          <a:xfrm>
            <a:off x="11368315" y="4159"/>
            <a:ext cx="838199" cy="713356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7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F8BF54-EDD3-46B6-8093-3C7261C5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12" y="-10793"/>
            <a:ext cx="6883088" cy="51569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95263-A579-4F14-97E6-2C5E724F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59" y="5955106"/>
            <a:ext cx="10367077" cy="778441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</a:pPr>
            <a:r>
              <a:rPr lang="en-US" sz="4800" b="1" dirty="0" smtClean="0">
                <a:latin typeface="Century Gothic" panose="020B0502020202020204" pitchFamily="34" charset="0"/>
                <a:ea typeface="MuseoModerno" pitchFamily="34" charset="-122"/>
              </a:rPr>
              <a:t>MAIN COMPONENTS </a:t>
            </a:r>
            <a:r>
              <a:rPr lang="en-US" sz="4800" b="1" dirty="0">
                <a:latin typeface="Century Gothic" panose="020B0502020202020204" pitchFamily="34" charset="0"/>
                <a:ea typeface="MuseoModerno" pitchFamily="34" charset="-122"/>
              </a:rPr>
              <a:t>OF THE NMP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B67ADD-B5AE-4FE6-B519-E10458292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4094077" cy="54587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553EB3-E13D-4634-A66F-D54DA5ECDE57}"/>
              </a:ext>
            </a:extLst>
          </p:cNvPr>
          <p:cNvSpPr/>
          <p:nvPr/>
        </p:nvSpPr>
        <p:spPr>
          <a:xfrm rot="16200000">
            <a:off x="5613399" y="-381001"/>
            <a:ext cx="965200" cy="11176002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3EB8BE-9942-428D-A448-5BBBB37A9325}"/>
              </a:ext>
            </a:extLst>
          </p:cNvPr>
          <p:cNvSpPr txBox="1"/>
          <p:nvPr/>
        </p:nvSpPr>
        <p:spPr>
          <a:xfrm>
            <a:off x="834854" y="4910775"/>
            <a:ext cx="10966962" cy="449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400" dirty="0">
                <a:solidFill>
                  <a:srgbClr val="FCC57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 Power Supply</a:t>
            </a:r>
            <a:endParaRPr lang="ru-RU" sz="2400" dirty="0">
              <a:solidFill>
                <a:srgbClr val="FCC574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18C8234-76BE-4D33-845C-713629DF7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17449"/>
          <a:stretch/>
        </p:blipFill>
        <p:spPr>
          <a:xfrm>
            <a:off x="10730753" y="0"/>
            <a:ext cx="1461247" cy="5309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B9E86-4B24-419A-8E40-F6D560B9A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0"/>
            <a:ext cx="1766633" cy="52910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04AE4B-64EE-4C9F-B53C-97ECD2711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45" y="0"/>
            <a:ext cx="3899647" cy="51995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95263-A579-4F14-97E6-2C5E724F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218" y="5866190"/>
            <a:ext cx="10019559" cy="778441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</a:pPr>
            <a:r>
              <a:rPr lang="en-US" sz="4800" b="1" dirty="0" smtClean="0">
                <a:latin typeface="Century Gothic" panose="020B0502020202020204" pitchFamily="34" charset="0"/>
                <a:ea typeface="MuseoModerno" pitchFamily="34" charset="-122"/>
              </a:rPr>
              <a:t>MAIN COMPONENTS </a:t>
            </a:r>
            <a:r>
              <a:rPr lang="en-US" sz="4800" b="1" dirty="0">
                <a:latin typeface="Century Gothic" panose="020B0502020202020204" pitchFamily="34" charset="0"/>
                <a:ea typeface="MuseoModerno" pitchFamily="34" charset="-122"/>
              </a:rPr>
              <a:t>OF THE NMP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553EB3-E13D-4634-A66F-D54DA5ECDE57}"/>
              </a:ext>
            </a:extLst>
          </p:cNvPr>
          <p:cNvSpPr/>
          <p:nvPr/>
        </p:nvSpPr>
        <p:spPr>
          <a:xfrm rot="16200000">
            <a:off x="5613399" y="-381001"/>
            <a:ext cx="965200" cy="11176002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3EB8BE-9942-428D-A448-5BBBB37A9325}"/>
              </a:ext>
            </a:extLst>
          </p:cNvPr>
          <p:cNvSpPr txBox="1"/>
          <p:nvPr/>
        </p:nvSpPr>
        <p:spPr>
          <a:xfrm>
            <a:off x="863682" y="4877349"/>
            <a:ext cx="3064793" cy="449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400" dirty="0">
                <a:solidFill>
                  <a:srgbClr val="FCC57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 Cooling System</a:t>
            </a:r>
            <a:endParaRPr lang="ru-RU" sz="2400" dirty="0">
              <a:solidFill>
                <a:srgbClr val="FCC574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E563526-BCAC-4EA7-A713-2DAD309A0623}"/>
              </a:ext>
            </a:extLst>
          </p:cNvPr>
          <p:cNvSpPr/>
          <p:nvPr/>
        </p:nvSpPr>
        <p:spPr>
          <a:xfrm>
            <a:off x="3928475" y="470905"/>
            <a:ext cx="1185884" cy="1045711"/>
          </a:xfrm>
          <a:prstGeom prst="rect">
            <a:avLst/>
          </a:prstGeom>
          <a:solidFill>
            <a:srgbClr val="FCC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Снежинка со сплошной заливкой">
            <a:extLst>
              <a:ext uri="{FF2B5EF4-FFF2-40B4-BE49-F238E27FC236}">
                <a16:creationId xmlns:a16="http://schemas.microsoft.com/office/drawing/2014/main" xmlns="" id="{6DA51423-B905-4694-A9A6-C717042553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066661" y="536560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11ED5C-6398-4622-A151-8B4987143BB3}"/>
              </a:ext>
            </a:extLst>
          </p:cNvPr>
          <p:cNvSpPr txBox="1"/>
          <p:nvPr/>
        </p:nvSpPr>
        <p:spPr>
          <a:xfrm>
            <a:off x="571993" y="2690336"/>
            <a:ext cx="36530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The cooling system protects the equipment from overheating, maintains and regulates the set air temperature</a:t>
            </a: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DFECEA2-B6B7-4A91-A53D-CD544837D430}"/>
              </a:ext>
            </a:extLst>
          </p:cNvPr>
          <p:cNvCxnSpPr>
            <a:cxnSpLocks/>
          </p:cNvCxnSpPr>
          <p:nvPr/>
        </p:nvCxnSpPr>
        <p:spPr>
          <a:xfrm>
            <a:off x="523704" y="2480983"/>
            <a:ext cx="0" cy="1896034"/>
          </a:xfrm>
          <a:prstGeom prst="line">
            <a:avLst/>
          </a:prstGeom>
          <a:ln w="28575">
            <a:solidFill>
              <a:srgbClr val="FCC5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0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300</Words>
  <Application>Microsoft Office PowerPoint</Application>
  <PresentationFormat>Широкоэкранный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MuseoModerno</vt:lpstr>
      <vt:lpstr>Source Sans Pro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MAIN COMPONENTS OF THE NMP</vt:lpstr>
      <vt:lpstr>MAIN COMPONENTS OF THE NMP</vt:lpstr>
      <vt:lpstr>MAIN COMPONENTS OF THE NMP</vt:lpstr>
      <vt:lpstr>MAIN COMPONENTS OF THE NMP</vt:lpstr>
      <vt:lpstr>MAIN COMPONENTS OF THE NMP</vt:lpstr>
      <vt:lpstr>Презентация PowerPoint</vt:lpstr>
      <vt:lpstr>Презентация PowerPoint</vt:lpstr>
      <vt:lpstr>Презентация PowerPoint</vt:lpstr>
      <vt:lpstr>Monitoring system</vt:lpstr>
      <vt:lpstr>DEVELOPED AND TESTED SOFTWARE FOR THE CABLE SYSTEM</vt:lpstr>
      <vt:lpstr>Презентация PowerPoint</vt:lpstr>
      <vt:lpstr>Презентация PowerPoint</vt:lpstr>
      <vt:lpstr>Презентация PowerPoint</vt:lpstr>
      <vt:lpstr>Презентация PowerPoint</vt:lpstr>
      <vt:lpstr> Thank you for your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dodonova lida</dc:creator>
  <cp:lastModifiedBy>Sandrik</cp:lastModifiedBy>
  <cp:revision>39</cp:revision>
  <dcterms:created xsi:type="dcterms:W3CDTF">2024-03-29T13:53:30Z</dcterms:created>
  <dcterms:modified xsi:type="dcterms:W3CDTF">2024-04-22T19:50:50Z</dcterms:modified>
</cp:coreProperties>
</file>