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1734" r:id="rId3"/>
    <p:sldId id="373" r:id="rId4"/>
    <p:sldId id="1746" r:id="rId5"/>
    <p:sldId id="1729" r:id="rId6"/>
    <p:sldId id="305" r:id="rId7"/>
    <p:sldId id="262" r:id="rId8"/>
    <p:sldId id="479" r:id="rId9"/>
    <p:sldId id="456" r:id="rId10"/>
    <p:sldId id="284" r:id="rId11"/>
    <p:sldId id="1730" r:id="rId12"/>
    <p:sldId id="286" r:id="rId13"/>
    <p:sldId id="1732" r:id="rId14"/>
    <p:sldId id="1747" r:id="rId15"/>
    <p:sldId id="307" r:id="rId16"/>
    <p:sldId id="1731" r:id="rId17"/>
    <p:sldId id="1735" r:id="rId18"/>
    <p:sldId id="261" r:id="rId19"/>
    <p:sldId id="1745" r:id="rId20"/>
    <p:sldId id="466" r:id="rId21"/>
    <p:sldId id="475" r:id="rId22"/>
    <p:sldId id="474" r:id="rId23"/>
    <p:sldId id="1733" r:id="rId24"/>
    <p:sldId id="477" r:id="rId25"/>
    <p:sldId id="1740" r:id="rId26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0"/>
    <p:restoredTop sz="96341"/>
  </p:normalViewPr>
  <p:slideViewPr>
    <p:cSldViewPr snapToGrid="0">
      <p:cViewPr varScale="1">
        <p:scale>
          <a:sx n="122" d="100"/>
          <a:sy n="122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08D85-88BE-4B48-BD08-660A8E35E700}" type="datetimeFigureOut">
              <a:rPr lang="en-RU" smtClean="0"/>
              <a:t>25.04.2024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06200-0FD4-D641-96C6-E2E1B8D1B86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0400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421b6715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9421b6715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One more way to study the properties of the matter created in the collision is through the lens of collective motion of created in the collision particles.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can decompose the azimuthal distribution of produced particles with respect to RP in a FS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Coefficients …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main mechanisms driving the direced and elliptic flow are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Bounce off for directed flow — when two nuclei collide, the remnants are deflected out from the overlap region and pull the matter created in the collision apart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Squeeze out for elliptic flow — when the remnants of colliding nuclei are pushing the matter within the overlap region and squeeze the produced particles out of reaction plane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Collective flow is sensitive to …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773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421b6715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9421b6715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One more way to study the properties of the matter created in the collision is through the lens of collective motion of created in the collision particles.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can decompose the azimuthal distribution of produced particles with respect to RP in a FS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Coefficients …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main mechanisms driving the direced and elliptic flow are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Bounce off for directed flow — when two nuclei collide, the remnants are deflected out from the overlap region and pull the matter created in the collision apart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Squeeze out for elliptic flow — when the remnants of colliding nuclei are pushing the matter within the overlap region and squeeze the produced particles out of reaction plane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Collective flow is sensitive to …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d0f15c26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d0f15c26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Схема эксперимента хадес на слайде.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Траектории рожденных частиц регистристрируются трекинговой системой, состоящей из …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Импульс восстанавливается по отклонению частиц в магнитном поле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Идентификация производится при помощи детекторов времени пролета … которые регистрируют время пролета. Зная длину траектории можно вычислить массу частицы.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Спектаторы регистрируются детектором FW. Поскольку они отклоняются в плоскости реакции материей в области перекрытия, спектаторы используются для оценки угла плоскости реакции.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Всего столько статистики ...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c660b21508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c660b21508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B82C-2C4E-E340-8BA7-29EE738CADCF}" type="slidenum">
              <a:rPr lang="en-RU" smtClean="0"/>
              <a:t>20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8412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630D-CC9E-0EC4-1C51-ECBEB909E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1D827-71A6-A8AB-27C8-8CC8E442A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7937D-216B-803B-91DF-BE2F7199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EACEA-6767-52E8-4CE0-57EBAAD1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C3384-11D5-AC0C-A267-4CA2689B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0155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7202-BE2F-D019-CF37-1A207F5F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35326-C651-2D3F-D7F3-54FF5237F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31D4D-A7C1-3E4E-B127-249C448C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F8F80-5629-BE50-C755-A506FE8D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F6CD8-1A16-C743-E60F-D9E17994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708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C0585-AF04-F89D-5942-76A9BA2CA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8C63C-CA36-C8A1-6731-2BA3112BC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796B3-556C-408C-9202-C361121E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8D65-2AC4-87C8-9A02-26E85DA5B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FF14-118F-5275-A339-17412736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3914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455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2E4B-E271-2972-9999-61C14D1E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0A4A7-10C5-1EF8-F742-DD2FD7580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5B8F4-654F-7A20-698B-F525F958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9B81E-67A8-8040-CAD4-334EB895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4E731-D7A5-949F-C4DA-98CCCDFF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8925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C09-FA20-D219-F5B4-CD1C7E88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7F4B8-22CD-5938-C193-6815EF956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D8C6-630B-D8D0-5B68-D7AD77CF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D2383-2D4E-1E73-0ABE-4A2696CE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8068A-34EA-FDAF-EE64-4FF70BE9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8845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F6BF-143D-1F9B-A78A-C98CDC94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5633-5B10-7E08-0EB3-CF2A5D066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585BF-B4E6-ECB5-8856-992710A42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09F03-844F-F45C-7AF2-8076CBF6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C7D3A-5506-2B9B-4B1E-89D19731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4607-F955-AD89-EDCF-85796331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235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3FB0-7414-60CC-3E25-F04FB207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65511-D256-8B67-B27E-2E44A950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DAFDF-A761-C6BA-C731-7E50168B5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059BB-E883-8386-4C15-2124B4967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A9BDE-BDBE-B558-6E77-F3A9C1590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E9A9E8-99F7-D7DE-1319-DBA2478E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CFFD44-3114-AD06-3167-A3F01A6F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3BF37-D69C-8D36-1B39-432F573E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8996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ACD8-7AF9-7CBF-E057-D32399EE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3D382-7739-475A-D089-15452BBE0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62851-D6EE-C805-44CC-913989AF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3972E-3D39-72C5-F420-7434AE5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2652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0B32D-3C04-1CB4-0FFB-A0AA7577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7FDF5-CD2E-F5CF-1D7A-53E3121D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DA39D-29D1-3C78-9786-7595DFEB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3683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C9C4-7A6F-676A-8E2C-E0F85E9D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F530-CB95-BB91-430A-343BE01A3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870C9-0752-D207-7FE8-4EB10FF4D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D10A-8393-9C5E-585B-D89F7378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1BF7B-F4C9-437E-626E-5DFF4A6A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25F93-B14F-27D9-2C46-93AF59F0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5886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C7A7-EF55-3320-2D0A-DCDCAE20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BAE1DB-1AA5-823A-7366-FA5278DCD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FD844-33B1-BB7B-B1DB-A7F1D2260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C5260-A151-0F55-B52B-1127B4CA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14129-8F29-46A6-CD41-2A84CD2A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6321-A167-B5CB-4B97-706231A0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FAC0-8D30-DD41-BF40-3288194136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0970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D57EA-7608-23D5-2BCE-40BFD34E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3A766-8305-CBB8-B175-C0812F493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F4380-6F40-AF89-0C86-6E21A7D08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XIII MPD CM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66C9C-1276-430F-06E6-CAE686F05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9FAC0-8D30-DD41-BF40-328819413650}" type="slidenum">
              <a:rPr lang="en-RU" smtClean="0"/>
              <a:t>‹#›</a:t>
            </a:fld>
            <a:endParaRPr lang="en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BC0F6-8E63-E10C-C7B4-B2DC97853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A0AB7-BDFE-1E41-8E5C-5171202C7E6A}" type="datetimeFigureOut">
              <a:rPr lang="en-RU" smtClean="0"/>
              <a:t>25.04.2024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9598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0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A20-97A0-D1DD-1280-7A523F7A9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0623"/>
            <a:ext cx="12192000" cy="874040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latin typeface="+mn-lt"/>
              </a:rPr>
              <a:t>Anisotropic flow measurements at </a:t>
            </a:r>
            <a:r>
              <a:rPr lang="en-GB" sz="3200" b="1" dirty="0" err="1">
                <a:latin typeface="+mn-lt"/>
              </a:rPr>
              <a:t>Nuclotron</a:t>
            </a:r>
            <a:r>
              <a:rPr lang="en-GB" sz="3200" b="1" dirty="0">
                <a:latin typeface="+mn-lt"/>
              </a:rPr>
              <a:t>-NICA and Equation of State</a:t>
            </a:r>
            <a:endParaRPr lang="en-RU" sz="3600" b="1" dirty="0">
              <a:latin typeface="+mn-l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C190115-0F68-6667-EDFF-CDBEE5B6F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431" y="2252575"/>
            <a:ext cx="10539136" cy="3785988"/>
          </a:xfrm>
        </p:spPr>
        <p:txBody>
          <a:bodyPr>
            <a:normAutofit lnSpcReduction="10000"/>
          </a:bodyPr>
          <a:lstStyle/>
          <a:p>
            <a:pPr algn="ctr" defTabSz="377967" fontAlgn="base">
              <a:lnSpc>
                <a:spcPct val="120000"/>
              </a:lnSpc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Petr Parfenov</a:t>
            </a:r>
            <a:r>
              <a:rPr lang="en-US" altLang="ru-RU" sz="2000" baseline="33000" dirty="0">
                <a:latin typeface="Arial" panose="020B0604020202020204" pitchFamily="34" charset="0"/>
                <a:cs typeface="Arial" panose="020B0604020202020204" pitchFamily="34" charset="0"/>
              </a:rPr>
              <a:t>1,2,3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Mikhail Mamaev</a:t>
            </a:r>
            <a:r>
              <a:rPr lang="en-US" altLang="ru-RU" sz="2000" baseline="33000" dirty="0">
                <a:latin typeface="Arial" panose="020B0604020202020204" pitchFamily="34" charset="0"/>
                <a:cs typeface="Arial" panose="020B0604020202020204" pitchFamily="34" charset="0"/>
              </a:rPr>
              <a:t>1,2,3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Valery </a:t>
            </a:r>
            <a:r>
              <a:rPr lang="en-US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Troshin</a:t>
            </a:r>
            <a:r>
              <a:rPr kumimoji="0" lang="en-US" altLang="ru-RU" sz="2000" b="0" i="0" u="none" strike="noStrike" kern="120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Arkadiy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Taranenko</a:t>
            </a:r>
            <a:r>
              <a:rPr kumimoji="0" lang="en-US" altLang="ru-RU" sz="2000" b="0" i="0" u="none" strike="noStrike" kern="120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  <a:endParaRPr kumimoji="0" lang="en-US" altLang="ru-RU" sz="1800" b="0" i="0" u="none" strike="noStrike" kern="1200" cap="none" spc="0" normalizeH="0" baseline="33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kumimoji="0" lang="en-US" altLang="ru-RU" sz="1800" b="0" i="0" u="none" strike="noStrike" kern="1200" cap="none" spc="0" normalizeH="0" baseline="33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sz="2800" baseline="33000" dirty="0">
                <a:latin typeface="Arial" panose="020B0604020202020204" pitchFamily="34" charset="0"/>
                <a:cs typeface="Arial" panose="020B0604020202020204" pitchFamily="34" charset="0"/>
              </a:rPr>
              <a:t>With big help from Andrey </a:t>
            </a:r>
            <a:r>
              <a:rPr lang="en-US" altLang="ru-RU" sz="2800" baseline="33000" dirty="0" err="1">
                <a:latin typeface="Arial" panose="020B0604020202020204" pitchFamily="34" charset="0"/>
                <a:cs typeface="Arial" panose="020B0604020202020204" pitchFamily="34" charset="0"/>
              </a:rPr>
              <a:t>Moshkin</a:t>
            </a:r>
            <a:r>
              <a:rPr lang="en-US" altLang="ru-RU" sz="2800" baseline="33000" dirty="0">
                <a:latin typeface="Arial" panose="020B0604020202020204" pitchFamily="34" charset="0"/>
                <a:cs typeface="Arial" panose="020B0604020202020204" pitchFamily="34" charset="0"/>
              </a:rPr>
              <a:t> (VBLHEP JINR) and Dmitry </a:t>
            </a:r>
            <a:r>
              <a:rPr lang="en-US" altLang="ru-RU" sz="2800" baseline="33000" dirty="0" err="1">
                <a:latin typeface="Arial" panose="020B0604020202020204" pitchFamily="34" charset="0"/>
                <a:cs typeface="Arial" panose="020B0604020202020204" pitchFamily="34" charset="0"/>
              </a:rPr>
              <a:t>Podgainy</a:t>
            </a:r>
            <a:r>
              <a:rPr lang="en-US" altLang="ru-RU" sz="2800" baseline="33000" dirty="0">
                <a:latin typeface="Arial" panose="020B0604020202020204" pitchFamily="34" charset="0"/>
                <a:cs typeface="Arial" panose="020B0604020202020204" pitchFamily="34" charset="0"/>
              </a:rPr>
              <a:t> (LIT JINR)</a:t>
            </a:r>
            <a:endParaRPr lang="en-US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lang="en-US" altLang="ru-RU" sz="1800" baseline="3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3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VBLHEP JINR, Dubna</a:t>
            </a:r>
            <a:endParaRPr lang="en-US" altLang="ru-RU" sz="1800" baseline="3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77967" fontAlgn="base">
              <a:spcBef>
                <a:spcPts val="837"/>
              </a:spcBef>
              <a:spcAft>
                <a:spcPct val="0"/>
              </a:spcAft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sz="1800" baseline="33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National Research Nuclear University </a:t>
            </a:r>
            <a:r>
              <a:rPr lang="en-US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MEPhI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Moscow</a:t>
            </a:r>
          </a:p>
          <a:p>
            <a:pPr defTabSz="377967" fontAlgn="base">
              <a:spcBef>
                <a:spcPts val="124"/>
              </a:spcBef>
              <a:spcAft>
                <a:spcPct val="0"/>
              </a:spcAft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sz="1800" baseline="33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INR RAS, Moscow</a:t>
            </a:r>
            <a:r>
              <a:rPr lang="en-US" altLang="ru-RU" sz="1800" baseline="3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377967" fontAlgn="base">
              <a:spcBef>
                <a:spcPts val="124"/>
              </a:spcBef>
              <a:spcAft>
                <a:spcPct val="0"/>
              </a:spcAft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124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lang="en-US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For the MPD Collaboration</a:t>
            </a:r>
          </a:p>
          <a:p>
            <a:pPr defTabSz="377967" fontAlgn="base">
              <a:spcBef>
                <a:spcPts val="827"/>
              </a:spcBef>
              <a:spcAft>
                <a:spcPct val="0"/>
              </a:spcAft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XIII MPD Collaboration Meeting, Dubna, Russia, 23-25 April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31E6573-47ED-9128-E3DA-F5A3B9CC9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33" y="6173850"/>
            <a:ext cx="9584533" cy="656664"/>
          </a:xfrm>
          <a:prstGeom prst="rect">
            <a:avLst/>
          </a:prstGeom>
          <a:noFill/>
          <a:ln>
            <a:noFill/>
          </a:ln>
          <a:effectLst/>
        </p:spPr>
        <p:txBody>
          <a:bodyPr lIns="74404" tIns="37202" rIns="74404" bIns="37202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algn="ctr" defTabSz="37796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367468" algn="l"/>
                <a:tab pos="738874" algn="l"/>
                <a:tab pos="1110279" algn="l"/>
                <a:tab pos="1481684" algn="l"/>
                <a:tab pos="1853089" algn="l"/>
                <a:tab pos="2224495" algn="l"/>
                <a:tab pos="2595900" algn="l"/>
                <a:tab pos="2967306" algn="l"/>
                <a:tab pos="3338711" algn="l"/>
                <a:tab pos="3710116" algn="l"/>
                <a:tab pos="4081521" algn="l"/>
                <a:tab pos="4452927" algn="l"/>
                <a:tab pos="4824332" algn="l"/>
                <a:tab pos="5195738" algn="l"/>
                <a:tab pos="5567142" algn="l"/>
                <a:tab pos="5938548" algn="l"/>
                <a:tab pos="6309953" algn="l"/>
                <a:tab pos="6681359" algn="l"/>
                <a:tab pos="7052764" algn="l"/>
                <a:tab pos="7424169" algn="l"/>
                <a:tab pos="7559345" algn="l"/>
                <a:tab pos="7937312" algn="l"/>
                <a:tab pos="8315279" algn="l"/>
                <a:tab pos="8693247" algn="l"/>
              </a:tabLst>
              <a:defRPr/>
            </a:pPr>
            <a:r>
              <a:rPr lang="en-US" altLang="ru-RU" sz="1653" b="1" dirty="0">
                <a:solidFill>
                  <a:srgbClr val="2D2DB9">
                    <a:lumMod val="50000"/>
                  </a:srgbClr>
                </a:solidFill>
              </a:rPr>
              <a:t>This work is supported by: the NRNU program Priority 2030, grant RSF no. 22-12-00132</a:t>
            </a:r>
            <a:endParaRPr lang="en-US" altLang="ru-RU" sz="1650" dirty="0">
              <a:solidFill>
                <a:srgbClr val="2D2DB9">
                  <a:lumMod val="50000"/>
                </a:srgbClr>
              </a:solidFill>
            </a:endParaRPr>
          </a:p>
          <a:p>
            <a:pPr algn="ctr" defTabSz="37796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367468" algn="l"/>
                <a:tab pos="738874" algn="l"/>
                <a:tab pos="1110279" algn="l"/>
                <a:tab pos="1481684" algn="l"/>
                <a:tab pos="1853089" algn="l"/>
                <a:tab pos="2224495" algn="l"/>
                <a:tab pos="2595900" algn="l"/>
                <a:tab pos="2967306" algn="l"/>
                <a:tab pos="3338711" algn="l"/>
                <a:tab pos="3710116" algn="l"/>
                <a:tab pos="4081521" algn="l"/>
                <a:tab pos="4452927" algn="l"/>
                <a:tab pos="4824332" algn="l"/>
                <a:tab pos="5195738" algn="l"/>
                <a:tab pos="5567142" algn="l"/>
                <a:tab pos="5938548" algn="l"/>
                <a:tab pos="6309953" algn="l"/>
                <a:tab pos="6681359" algn="l"/>
                <a:tab pos="7052764" algn="l"/>
                <a:tab pos="7424169" algn="l"/>
                <a:tab pos="7559345" algn="l"/>
                <a:tab pos="7937312" algn="l"/>
                <a:tab pos="8315279" algn="l"/>
                <a:tab pos="8693247" algn="l"/>
              </a:tabLst>
              <a:defRPr/>
            </a:pPr>
            <a:r>
              <a:rPr lang="en-US" altLang="ru-RU" sz="1653" b="1" dirty="0">
                <a:solidFill>
                  <a:srgbClr val="2D2DB9">
                    <a:lumMod val="50000"/>
                  </a:srgbClr>
                </a:solidFill>
              </a:rPr>
              <a:t> </a:t>
            </a:r>
          </a:p>
          <a:p>
            <a:pPr algn="ctr" defTabSz="37796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367468" algn="l"/>
                <a:tab pos="738874" algn="l"/>
                <a:tab pos="1110279" algn="l"/>
                <a:tab pos="1481684" algn="l"/>
                <a:tab pos="1853089" algn="l"/>
                <a:tab pos="2224495" algn="l"/>
                <a:tab pos="2595900" algn="l"/>
                <a:tab pos="2967306" algn="l"/>
                <a:tab pos="3338711" algn="l"/>
                <a:tab pos="3710116" algn="l"/>
                <a:tab pos="4081521" algn="l"/>
                <a:tab pos="4452927" algn="l"/>
                <a:tab pos="4824332" algn="l"/>
                <a:tab pos="5195738" algn="l"/>
                <a:tab pos="5567142" algn="l"/>
                <a:tab pos="5938548" algn="l"/>
                <a:tab pos="6309953" algn="l"/>
                <a:tab pos="6681359" algn="l"/>
                <a:tab pos="7052764" algn="l"/>
                <a:tab pos="7424169" algn="l"/>
                <a:tab pos="7559345" algn="l"/>
                <a:tab pos="7937312" algn="l"/>
                <a:tab pos="8315279" algn="l"/>
                <a:tab pos="8693247" algn="l"/>
              </a:tabLst>
              <a:defRPr/>
            </a:pPr>
            <a:endParaRPr lang="en-US" altLang="ru-RU" sz="1653" b="1" dirty="0">
              <a:solidFill>
                <a:srgbClr val="2D2DB9">
                  <a:lumMod val="50000"/>
                </a:srgbClr>
              </a:solidFill>
            </a:endParaRPr>
          </a:p>
          <a:p>
            <a:pPr algn="ctr" defTabSz="37796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367468" algn="l"/>
                <a:tab pos="738874" algn="l"/>
                <a:tab pos="1110279" algn="l"/>
                <a:tab pos="1481684" algn="l"/>
                <a:tab pos="1853089" algn="l"/>
                <a:tab pos="2224495" algn="l"/>
                <a:tab pos="2595900" algn="l"/>
                <a:tab pos="2967306" algn="l"/>
                <a:tab pos="3338711" algn="l"/>
                <a:tab pos="3710116" algn="l"/>
                <a:tab pos="4081521" algn="l"/>
                <a:tab pos="4452927" algn="l"/>
                <a:tab pos="4824332" algn="l"/>
                <a:tab pos="5195738" algn="l"/>
                <a:tab pos="5567142" algn="l"/>
                <a:tab pos="5938548" algn="l"/>
                <a:tab pos="6309953" algn="l"/>
                <a:tab pos="6681359" algn="l"/>
                <a:tab pos="7052764" algn="l"/>
                <a:tab pos="7424169" algn="l"/>
                <a:tab pos="7559345" algn="l"/>
                <a:tab pos="7937312" algn="l"/>
                <a:tab pos="8315279" algn="l"/>
                <a:tab pos="8693247" algn="l"/>
              </a:tabLst>
              <a:defRPr/>
            </a:pPr>
            <a:endParaRPr lang="en-US" altLang="ru-RU" sz="1984" b="1" dirty="0"/>
          </a:p>
        </p:txBody>
      </p:sp>
      <p:pic>
        <p:nvPicPr>
          <p:cNvPr id="3" name="Picture 2" descr="Логотип и фирменный стиль | Официальный сайт НИЯУ МИФИ">
            <a:extLst>
              <a:ext uri="{FF2B5EF4-FFF2-40B4-BE49-F238E27FC236}">
                <a16:creationId xmlns:a16="http://schemas.microsoft.com/office/drawing/2014/main" id="{E238F43A-7D73-BF22-49BA-A2C960E8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" y="3968400"/>
            <a:ext cx="1659439" cy="16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Институт ядерных исследований Российской академии наук">
            <a:extLst>
              <a:ext uri="{FF2B5EF4-FFF2-40B4-BE49-F238E27FC236}">
                <a16:creationId xmlns:a16="http://schemas.microsoft.com/office/drawing/2014/main" id="{4A9C7209-1AEA-D007-8518-8F8CDD75A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6" y="5659056"/>
            <a:ext cx="1171458" cy="11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XI Collaboration Meeting of the MPD Experiment at the NICA ...">
            <a:extLst>
              <a:ext uri="{FF2B5EF4-FFF2-40B4-BE49-F238E27FC236}">
                <a16:creationId xmlns:a16="http://schemas.microsoft.com/office/drawing/2014/main" id="{6AF4CCEC-AA59-E2FF-0BFA-368C6B39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037" y="4273105"/>
            <a:ext cx="1524000" cy="10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ICA/JINR-FAIR Bilateral Workshop">
            <a:extLst>
              <a:ext uri="{FF2B5EF4-FFF2-40B4-BE49-F238E27FC236}">
                <a16:creationId xmlns:a16="http://schemas.microsoft.com/office/drawing/2014/main" id="{F66BBDBB-2074-C15F-26D4-66385AC9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330" y="5907700"/>
            <a:ext cx="1677941" cy="87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8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146C-DD21-DB4F-93B9-67E7987DBB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09093"/>
                <a:ext cx="12192000" cy="622427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in Au</a:t>
                </a:r>
                <a:r>
                  <a:rPr lang="en-US" b="0" dirty="0" err="1"/>
                  <a:t>+Au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/>
                  <a:t>=2.4 GeV: models vs. HADES data</a:t>
                </a:r>
                <a:endParaRPr lang="en-R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146C-DD21-DB4F-93B9-67E7987DBB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09093"/>
                <a:ext cx="12192000" cy="622427"/>
              </a:xfrm>
              <a:blipFill>
                <a:blip r:embed="rId2"/>
                <a:stretch>
                  <a:fillRect l="-312" t="-28000" b="-44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7A488-2F53-834D-9434-6886BADC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DD36-803B-0C4B-B115-241A6A2F7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C76D1D-B61B-4B09-6353-ED4EB9DA28E3}"/>
              </a:ext>
            </a:extLst>
          </p:cNvPr>
          <p:cNvSpPr/>
          <p:nvPr/>
        </p:nvSpPr>
        <p:spPr>
          <a:xfrm>
            <a:off x="8955562" y="2924709"/>
            <a:ext cx="2874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Kinematic cuts:</a:t>
            </a:r>
            <a:endParaRPr lang="en-RU" dirty="0"/>
          </a:p>
          <a:p>
            <a:r>
              <a:rPr lang="en-GB" dirty="0"/>
              <a:t>V</a:t>
            </a:r>
            <a:r>
              <a:rPr lang="en-RU" baseline="-25000" dirty="0"/>
              <a:t>1,3</a:t>
            </a:r>
            <a:r>
              <a:rPr lang="en-RU" dirty="0"/>
              <a:t>(y): 1.0 &lt; pT &lt; 1.5 GeV/c</a:t>
            </a:r>
          </a:p>
          <a:p>
            <a:r>
              <a:rPr lang="en-GB" dirty="0"/>
              <a:t>V</a:t>
            </a:r>
            <a:r>
              <a:rPr lang="en-RU" baseline="-25000" dirty="0"/>
              <a:t>2,4</a:t>
            </a:r>
            <a:r>
              <a:rPr lang="en-RU" dirty="0"/>
              <a:t>(y): 1.0 &lt; pT &lt; 1.5 GeV/c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0D8BD7-74DC-1526-FD78-EB3C84D286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94" y="734395"/>
            <a:ext cx="8785661" cy="5708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BFC59F-4DEC-324D-A84C-1AE9ABDAD238}"/>
                  </a:ext>
                </a:extLst>
              </p:cNvPr>
              <p:cNvSpPr txBox="1"/>
              <p:nvPr/>
            </p:nvSpPr>
            <p:spPr>
              <a:xfrm>
                <a:off x="8514059" y="5058218"/>
                <a:ext cx="36779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mbria Math" panose="02040503050406030204" pitchFamily="18" charset="0"/>
                  </a:rPr>
                  <a:t>Good agreement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endParaRPr lang="en-US" b="1" dirty="0">
                  <a:latin typeface="Cambria Math" panose="02040503050406030204" pitchFamily="18" charset="0"/>
                </a:endParaRPr>
              </a:p>
              <a:p>
                <a:r>
                  <a:rPr lang="en-RU" b="1" dirty="0"/>
                  <a:t>Higher harmonics are more sensitive to different EOS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RU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BFC59F-4DEC-324D-A84C-1AE9ABDAD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4059" y="5058218"/>
                <a:ext cx="3677941" cy="923330"/>
              </a:xfrm>
              <a:prstGeom prst="rect">
                <a:avLst/>
              </a:prstGeom>
              <a:blipFill>
                <a:blip r:embed="rId4"/>
                <a:stretch>
                  <a:fillRect l="-1375" t="-2740" r="-1718" b="-1095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B2DEA63-B3D4-D2E3-7846-C5E02B5FB715}"/>
              </a:ext>
            </a:extLst>
          </p:cNvPr>
          <p:cNvSpPr txBox="1"/>
          <p:nvPr/>
        </p:nvSpPr>
        <p:spPr>
          <a:xfrm>
            <a:off x="8725682" y="798545"/>
            <a:ext cx="342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P.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</a:rPr>
              <a:t>Parfenov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, Particles 5, no.4, 561-579 (2022)</a:t>
            </a:r>
            <a:endParaRPr lang="en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7C4D47-47ED-55AB-5EE7-EC266D64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10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209991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98EB-D4BA-7702-6B32-6EF049CEF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57" y="5971032"/>
            <a:ext cx="11035862" cy="51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  <a:effectLst/>
              </a:rPr>
              <a:t>Overall trend reasonably well described, but no model works everywhere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4A64E-7B19-3F1D-2D68-D3405C1E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2460A-9721-75A2-5D9B-140D95FE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C5DEB86-B8BB-F2A1-1E2F-EFA65B9AC6B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09093"/>
                <a:ext cx="12192000" cy="622427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in Au</a:t>
                </a:r>
                <a:r>
                  <a:rPr lang="en-US" b="0" dirty="0" err="1"/>
                  <a:t>+Au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/>
                  <a:t>=2.4 GeV: models vs. HADES data</a:t>
                </a:r>
                <a:endParaRPr lang="en-RU" dirty="0"/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C5DEB86-B8BB-F2A1-1E2F-EFA65B9AC6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09093"/>
                <a:ext cx="12192000" cy="622427"/>
              </a:xfrm>
              <a:blipFill>
                <a:blip r:embed="rId2"/>
                <a:stretch>
                  <a:fillRect l="-312" t="-28000" b="-44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62877DC-F94D-E573-C14F-7978A5486833}"/>
              </a:ext>
            </a:extLst>
          </p:cNvPr>
          <p:cNvGrpSpPr/>
          <p:nvPr/>
        </p:nvGrpSpPr>
        <p:grpSpPr>
          <a:xfrm>
            <a:off x="286788" y="810453"/>
            <a:ext cx="11353800" cy="5160579"/>
            <a:chOff x="324992" y="1136274"/>
            <a:chExt cx="11028808" cy="48347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902A36-2D6B-8FBE-D28C-A72E831E0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03"/>
            <a:stretch/>
          </p:blipFill>
          <p:spPr>
            <a:xfrm>
              <a:off x="324992" y="1136274"/>
              <a:ext cx="11028808" cy="48347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38A502-D220-FFC3-DE65-34CEC9A43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98" t="513" r="92802" b="96824"/>
            <a:stretch/>
          </p:blipFill>
          <p:spPr>
            <a:xfrm>
              <a:off x="1397875" y="1232708"/>
              <a:ext cx="683173" cy="1869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13DF0-B371-80A1-E308-0EA6A376B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63" t="538" r="75250" b="97058"/>
            <a:stretch/>
          </p:blipFill>
          <p:spPr>
            <a:xfrm>
              <a:off x="775137" y="2904503"/>
              <a:ext cx="1566043" cy="20539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6A24F1-2088-352B-1D6B-49E8FE0EFF9E}"/>
              </a:ext>
            </a:extLst>
          </p:cNvPr>
          <p:cNvSpPr txBox="1"/>
          <p:nvPr/>
        </p:nvSpPr>
        <p:spPr>
          <a:xfrm>
            <a:off x="8907138" y="572413"/>
            <a:ext cx="2882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HADES, Eur. Phys. J. A 59 (2023) 4, 80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DA05783-D3F4-9935-A982-75B307E1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11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194455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54AE2EB-1861-E397-B112-E9E903427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62668" y="724008"/>
            <a:ext cx="9369553" cy="5234416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5E61E4-E327-5E4C-9423-0146D422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8A4038-0F71-3D4D-9B6E-D6F41B4E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146C-DD21-DB4F-93B9-67E7987DBB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9093"/>
                <a:ext cx="10782782" cy="622427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in </a:t>
                </a:r>
                <a:r>
                  <a:rPr lang="en-US" b="0" dirty="0" err="1"/>
                  <a:t>Au+Au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/>
                  <a:t>=3 GeV: model vs. STAR data</a:t>
                </a:r>
                <a:endParaRPr lang="en-R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146C-DD21-DB4F-93B9-67E7987DBB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9093"/>
                <a:ext cx="10782782" cy="622427"/>
              </a:xfrm>
              <a:blipFill>
                <a:blip r:embed="rId3"/>
                <a:stretch>
                  <a:fillRect l="-353" t="-28000" r="-824" b="-44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6B5CB1-85A8-814E-88B8-659216C5AF9A}"/>
                  </a:ext>
                </a:extLst>
              </p:cNvPr>
              <p:cNvSpPr txBox="1"/>
              <p:nvPr/>
            </p:nvSpPr>
            <p:spPr>
              <a:xfrm>
                <a:off x="378372" y="5841702"/>
                <a:ext cx="115929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mbria Math" panose="02040503050406030204" pitchFamily="18" charset="0"/>
                  </a:rPr>
                  <a:t>Models do not describe all particle species equally well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RU" b="1" dirty="0"/>
                  <a:t>,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RU" b="1" dirty="0"/>
                  <a:t> of protons are described by JAM, UrQMD (hard EOS) and SMASH (hard EOS with softening at higher densities)</a:t>
                </a:r>
                <a:endParaRPr lang="en-GB" b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6B5CB1-85A8-814E-88B8-659216C5A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72" y="5841702"/>
                <a:ext cx="11592911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07CA904-5272-430B-814E-D1D0ED66DE5F}"/>
              </a:ext>
            </a:extLst>
          </p:cNvPr>
          <p:cNvSpPr txBox="1"/>
          <p:nvPr/>
        </p:nvSpPr>
        <p:spPr>
          <a:xfrm>
            <a:off x="1743693" y="5587586"/>
            <a:ext cx="347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P.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</a:rPr>
              <a:t>Parfenov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, Particles 5, no.4, 561-579 (2022)</a:t>
            </a:r>
            <a:endParaRPr lang="en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2A0C69-5773-0FB2-23A7-C4B6A0D6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12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234500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9FFC88-22A9-1385-B215-E7D34AAE73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679077"/>
                <a:ext cx="10515600" cy="49788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Models have a huge room for improvement in terms of describing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RU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9FFC88-22A9-1385-B215-E7D34AAE73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679077"/>
                <a:ext cx="10515600" cy="497885"/>
              </a:xfrm>
              <a:blipFill>
                <a:blip r:embed="rId2"/>
                <a:stretch>
                  <a:fillRect l="-1206" t="-20000" b="-30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99F92-1DEB-5FDE-2647-6B79C2C2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163E2-32FC-8904-313D-AF41B0DF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FB8EF-5879-D71B-9997-A9C99CA20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53" y="1040523"/>
            <a:ext cx="8615853" cy="44591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2049B0-6C93-3EA9-531C-07013FAB7540}"/>
              </a:ext>
            </a:extLst>
          </p:cNvPr>
          <p:cNvSpPr txBox="1"/>
          <p:nvPr/>
        </p:nvSpPr>
        <p:spPr>
          <a:xfrm>
            <a:off x="381240" y="796647"/>
            <a:ext cx="444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A. Sorensen et. al., </a:t>
            </a:r>
            <a:r>
              <a:rPr lang="en-GB" sz="1400" dirty="0" err="1">
                <a:solidFill>
                  <a:srgbClr val="0070C0"/>
                </a:solidFill>
              </a:rPr>
              <a:t>Prog.Part.Nucl.Phys</a:t>
            </a:r>
            <a:r>
              <a:rPr lang="en-GB" sz="1400" dirty="0">
                <a:solidFill>
                  <a:srgbClr val="0070C0"/>
                </a:solidFill>
              </a:rPr>
              <a:t>. 134 (2024) 104080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D26A046B-216A-8602-49B8-D0A9D73979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9093"/>
                <a:ext cx="10782782" cy="622427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in </a:t>
                </a:r>
                <a:r>
                  <a:rPr lang="en-US" b="0" dirty="0" err="1"/>
                  <a:t>Au+Au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/>
                  <a:t>=3 GeV: model vs. STAR data</a:t>
                </a:r>
                <a:endParaRPr lang="en-RU" dirty="0"/>
              </a:p>
            </p:txBody>
          </p:sp>
        </mc:Choice>
        <mc:Fallback xmlns="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D26A046B-216A-8602-49B8-D0A9D73979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9093"/>
                <a:ext cx="10782782" cy="622427"/>
              </a:xfrm>
              <a:blipFill>
                <a:blip r:embed="rId4"/>
                <a:stretch>
                  <a:fillRect l="-353" t="-28000" r="-824" b="-44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4E4F93-98AE-5BDC-651E-AF34B944EC0C}"/>
                  </a:ext>
                </a:extLst>
              </p:cNvPr>
              <p:cNvSpPr txBox="1"/>
              <p:nvPr/>
            </p:nvSpPr>
            <p:spPr>
              <a:xfrm>
                <a:off x="8610600" y="1040523"/>
                <a:ext cx="358140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RU" dirty="0"/>
                  <a:t>Model description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RU" dirty="0"/>
                  <a:t>Good overall agreement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 of protons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 of light nuclei is not described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 of 𝛬 is not well described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n</a:t>
                </a:r>
                <a:r>
                  <a:rPr lang="en-RU" dirty="0"/>
                  <a:t>ucleon-hyperon and hyperon-hyperon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RU" dirty="0"/>
                  <a:t>Light mesons (𝜋,</a:t>
                </a:r>
                <a:r>
                  <a:rPr lang="en-RU" i="1" dirty="0"/>
                  <a:t>K</a:t>
                </a:r>
                <a:r>
                  <a:rPr lang="en-RU" dirty="0"/>
                  <a:t>) are not described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RU" dirty="0"/>
                  <a:t>No mean-field for mesons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4E4F93-98AE-5BDC-651E-AF34B944E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040523"/>
                <a:ext cx="3581400" cy="3139321"/>
              </a:xfrm>
              <a:prstGeom prst="rect">
                <a:avLst/>
              </a:prstGeom>
              <a:blipFill>
                <a:blip r:embed="rId5"/>
                <a:stretch>
                  <a:fillRect l="-1767" t="-1210" r="-2120" b="-201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974ABDB-C792-839E-CD63-AE1C2E36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13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2257742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EF2F7-64F5-0971-6015-1EEAD59E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940"/>
            <a:ext cx="10515600" cy="748972"/>
          </a:xfrm>
        </p:spPr>
        <p:txBody>
          <a:bodyPr/>
          <a:lstStyle/>
          <a:p>
            <a:r>
              <a:rPr lang="en-RU" dirty="0"/>
              <a:t>New STAR results from BES-II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7FE641-CC38-A2E0-9099-5DC1EE061E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243522"/>
                <a:ext cx="10515600" cy="11600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New preliminary results from STAR BES-II were presented at QM-2023 for Au+Au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=3, 3.2, 3.5, 3.9 GeV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7FE641-CC38-A2E0-9099-5DC1EE061E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243522"/>
                <a:ext cx="10515600" cy="1160015"/>
              </a:xfrm>
              <a:blipFill>
                <a:blip r:embed="rId2"/>
                <a:stretch>
                  <a:fillRect l="-1206" t="-860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FB7D5-AA55-CE4A-055A-935108E5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69E59-1D5E-5134-EE8F-3D56D9CC5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D1129FB4-0F86-A149-4E6A-B8A5606B2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8" y="1228947"/>
            <a:ext cx="10023397" cy="3763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B4E3F-FB4D-63F0-6619-0EE1BB1B7B2E}"/>
              </a:ext>
            </a:extLst>
          </p:cNvPr>
          <p:cNvSpPr txBox="1"/>
          <p:nvPr/>
        </p:nvSpPr>
        <p:spPr>
          <a:xfrm>
            <a:off x="1957330" y="977839"/>
            <a:ext cx="2085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b="1" dirty="0"/>
              <a:t>Results from QM 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D67908-777B-206E-1E69-C60512F5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14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293812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146C-DD21-DB4F-93B9-67E7987DBB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9093"/>
                <a:ext cx="10515600" cy="62242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sz="3600" dirty="0"/>
                  <a:t> transition from out-of-plane to in-plane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146C-DD21-DB4F-93B9-67E7987DBB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9093"/>
                <a:ext cx="10515600" cy="622427"/>
              </a:xfrm>
              <a:blipFill>
                <a:blip r:embed="rId2"/>
                <a:stretch>
                  <a:fillRect l="-241" t="-22000" b="-34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40EA66-F4B7-3B4F-9C8E-67B6CD98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5A15AE-84EB-EF43-9208-D3C125F1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CD7AAF-9574-6BF3-1B3C-A3A793E404D3}"/>
              </a:ext>
            </a:extLst>
          </p:cNvPr>
          <p:cNvSpPr txBox="1"/>
          <p:nvPr/>
        </p:nvSpPr>
        <p:spPr>
          <a:xfrm>
            <a:off x="8714830" y="668458"/>
            <a:ext cx="347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P.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</a:rPr>
              <a:t>Parfenov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, Particles 5, no.4, 561-579 (2022)</a:t>
            </a:r>
            <a:endParaRPr lang="en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71710A-896C-2753-63B6-1A4B4AE97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79"/>
          <a:stretch/>
        </p:blipFill>
        <p:spPr bwMode="auto">
          <a:xfrm>
            <a:off x="78828" y="727660"/>
            <a:ext cx="2963917" cy="26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67E623-4334-8842-B1F9-E54A457C3B52}"/>
                  </a:ext>
                </a:extLst>
              </p:cNvPr>
              <p:cNvSpPr txBox="1"/>
              <p:nvPr/>
            </p:nvSpPr>
            <p:spPr>
              <a:xfrm>
                <a:off x="4803228" y="3589947"/>
                <a:ext cx="7388773" cy="259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Transition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from out-of-plane to in-plane can be a good tool to constrain models and extract information about EOS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RU" dirty="0"/>
                  <a:t> in midrapirity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=3.3 GeV for central and mid-central collisions for protons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RU" dirty="0"/>
                  <a:t>for peripheral collisions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RU" dirty="0"/>
                  <a:t>Models can not reproduce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dirty="0"/>
                  <a:t> of 𝜋</a:t>
                </a:r>
                <a:r>
                  <a:rPr lang="en-RU" baseline="30000" dirty="0"/>
                  <a:t>±</a:t>
                </a:r>
                <a:r>
                  <a:rPr lang="en-RU" dirty="0"/>
                  <a:t>, </a:t>
                </a:r>
                <a:r>
                  <a:rPr lang="en-RU" i="1" dirty="0"/>
                  <a:t>K</a:t>
                </a:r>
                <a:r>
                  <a:rPr lang="en-RU" baseline="30000" dirty="0"/>
                  <a:t>±</a:t>
                </a:r>
                <a:r>
                  <a:rPr lang="en-RU" dirty="0"/>
                  <a:t>, </a:t>
                </a:r>
                <a:r>
                  <a:rPr lang="en-RU" i="1" dirty="0"/>
                  <a:t>K</a:t>
                </a:r>
                <a:r>
                  <a:rPr lang="en-RU" baseline="30000" dirty="0"/>
                  <a:t>0</a:t>
                </a:r>
                <a:r>
                  <a:rPr lang="en-RU" baseline="-25000" dirty="0"/>
                  <a:t>S</a:t>
                </a:r>
                <a:r>
                  <a:rPr lang="en-RU" dirty="0"/>
                  <a:t>, 𝛬</a:t>
                </a:r>
                <a:endParaRPr lang="en-RU" baseline="-25000" dirty="0"/>
              </a:p>
              <a:p>
                <a:pPr algn="ctr"/>
                <a:endParaRPr lang="en-US" b="1" dirty="0"/>
              </a:p>
              <a:p>
                <a:pPr algn="ctr"/>
                <a:r>
                  <a:rPr lang="en-US" b="1" dirty="0"/>
                  <a:t>Transition from out-of-plane to in-plane depends on centrality, rapidity and particle species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67E623-4334-8842-B1F9-E54A457C3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228" y="3589947"/>
                <a:ext cx="7388773" cy="2592569"/>
              </a:xfrm>
              <a:prstGeom prst="rect">
                <a:avLst/>
              </a:prstGeom>
              <a:blipFill>
                <a:blip r:embed="rId4"/>
                <a:stretch>
                  <a:fillRect l="-686" t="-976" r="-515" b="-292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B924D33-25F2-71BE-7797-DBF7AC6F57E1}"/>
              </a:ext>
            </a:extLst>
          </p:cNvPr>
          <p:cNvGrpSpPr/>
          <p:nvPr/>
        </p:nvGrpSpPr>
        <p:grpSpPr>
          <a:xfrm>
            <a:off x="3782763" y="958895"/>
            <a:ext cx="8409237" cy="2595087"/>
            <a:chOff x="9549" y="3876877"/>
            <a:chExt cx="8409237" cy="25950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2955B6-EEA6-C2D8-79BD-4BC4200E3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46"/>
            <a:stretch/>
          </p:blipFill>
          <p:spPr>
            <a:xfrm>
              <a:off x="273269" y="3899501"/>
              <a:ext cx="8145517" cy="25724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26B2AF-CFBF-C018-3FE8-C35EFA678510}"/>
                </a:ext>
              </a:extLst>
            </p:cNvPr>
            <p:cNvSpPr txBox="1"/>
            <p:nvPr/>
          </p:nvSpPr>
          <p:spPr>
            <a:xfrm rot="16200000">
              <a:off x="8106" y="3878320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</a:t>
              </a:r>
              <a:r>
                <a:rPr lang="en-US" b="1" baseline="-25000" dirty="0"/>
                <a:t>2</a:t>
              </a:r>
              <a:endParaRPr lang="en-RU" b="1" baseline="-25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6D74D32-DCB0-C839-3D04-DCC0560A63A2}"/>
              </a:ext>
            </a:extLst>
          </p:cNvPr>
          <p:cNvSpPr txBox="1"/>
          <p:nvPr/>
        </p:nvSpPr>
        <p:spPr>
          <a:xfrm>
            <a:off x="160061" y="3401733"/>
            <a:ext cx="1818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400" dirty="0"/>
              <a:t>Results from QM 2023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28FF6D-A6F5-6BBE-FFFA-E33ED2A37E28}"/>
              </a:ext>
            </a:extLst>
          </p:cNvPr>
          <p:cNvGrpSpPr/>
          <p:nvPr/>
        </p:nvGrpSpPr>
        <p:grpSpPr>
          <a:xfrm>
            <a:off x="86550" y="3694879"/>
            <a:ext cx="4774254" cy="2626531"/>
            <a:chOff x="160120" y="993733"/>
            <a:chExt cx="4774254" cy="2225410"/>
          </a:xfrm>
        </p:grpSpPr>
        <p:pic>
          <p:nvPicPr>
            <p:cNvPr id="14" name="Рисунок 1">
              <a:extLst>
                <a:ext uri="{FF2B5EF4-FFF2-40B4-BE49-F238E27FC236}">
                  <a16:creationId xmlns:a16="http://schemas.microsoft.com/office/drawing/2014/main" id="{F7A1DA54-1BC5-311C-DD49-1F82EEC82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85" r="-1"/>
            <a:stretch/>
          </p:blipFill>
          <p:spPr>
            <a:xfrm>
              <a:off x="160120" y="993733"/>
              <a:ext cx="4774254" cy="2225410"/>
            </a:xfrm>
            <a:prstGeom prst="rect">
              <a:avLst/>
            </a:prstGeom>
          </p:spPr>
        </p:pic>
        <p:pic>
          <p:nvPicPr>
            <p:cNvPr id="15" name="Рисунок 1">
              <a:extLst>
                <a:ext uri="{FF2B5EF4-FFF2-40B4-BE49-F238E27FC236}">
                  <a16:creationId xmlns:a16="http://schemas.microsoft.com/office/drawing/2014/main" id="{347E6257-CE92-A23A-26AD-C3ED67FCD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0" t="3780" r="69420" b="83593"/>
            <a:stretch/>
          </p:blipFill>
          <p:spPr>
            <a:xfrm>
              <a:off x="291662" y="1012765"/>
              <a:ext cx="1093076" cy="281017"/>
            </a:xfrm>
            <a:prstGeom prst="rect">
              <a:avLst/>
            </a:prstGeom>
          </p:spPr>
        </p:pic>
        <p:pic>
          <p:nvPicPr>
            <p:cNvPr id="16" name="Рисунок 1">
              <a:extLst>
                <a:ext uri="{FF2B5EF4-FFF2-40B4-BE49-F238E27FC236}">
                  <a16:creationId xmlns:a16="http://schemas.microsoft.com/office/drawing/2014/main" id="{121D1A8D-363F-9A65-6EC3-D52BFD832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3" t="48211" r="61457" b="39037"/>
            <a:stretch/>
          </p:blipFill>
          <p:spPr>
            <a:xfrm>
              <a:off x="3242215" y="2520626"/>
              <a:ext cx="1450428" cy="283780"/>
            </a:xfrm>
            <a:prstGeom prst="rect">
              <a:avLst/>
            </a:prstGeom>
          </p:spPr>
        </p:pic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D37DDA-F5DC-8AF9-2331-29731FC9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15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2335169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77B1B2-1B52-C05B-4CB4-11A08936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612"/>
            <a:ext cx="12002814" cy="4604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6777F-1443-ACE7-DF99-EF22D371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54"/>
            <a:ext cx="10515600" cy="791013"/>
          </a:xfrm>
        </p:spPr>
        <p:txBody>
          <a:bodyPr/>
          <a:lstStyle/>
          <a:p>
            <a:r>
              <a:rPr lang="en-RU" dirty="0"/>
              <a:t>Event-wise flow correlations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7398EB-D4BA-7702-6B32-6EF049CEF2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030" y="4581368"/>
                <a:ext cx="7282355" cy="177498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Events can be characterized based on the event-wise magnitude of the elliptic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𝑒𝑣𝑒𝑛𝑡</m:t>
                        </m:r>
                      </m:sub>
                    </m:sSub>
                  </m:oMath>
                </a14:m>
                <a:endParaRPr lang="en-RU" dirty="0"/>
              </a:p>
              <a:p>
                <a:r>
                  <a:rPr lang="en-RU" dirty="0"/>
                  <a:t>UrQMD can not discribe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RU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RU" dirty="0"/>
                  <a:t> of protons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𝑒𝑣𝑒𝑛𝑡</m:t>
                        </m:r>
                      </m:sub>
                    </m:sSub>
                  </m:oMath>
                </a14:m>
                <a:endParaRPr lang="en-RU" dirty="0"/>
              </a:p>
              <a:p>
                <a:r>
                  <a:rPr lang="en-RU" dirty="0"/>
                  <a:t>Strong sensitivity to the EOS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7398EB-D4BA-7702-6B32-6EF049CEF2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030" y="4581368"/>
                <a:ext cx="7282355" cy="1774982"/>
              </a:xfrm>
              <a:blipFill>
                <a:blip r:embed="rId3"/>
                <a:stretch>
                  <a:fillRect l="-1045" t="-7801" b="-851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4A64E-7B19-3F1D-2D68-D3405C1E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2460A-9721-75A2-5D9B-140D95FE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2636C-9800-4011-65DF-E4AA5CFC566D}"/>
              </a:ext>
            </a:extLst>
          </p:cNvPr>
          <p:cNvSpPr txBox="1"/>
          <p:nvPr/>
        </p:nvSpPr>
        <p:spPr>
          <a:xfrm>
            <a:off x="9596610" y="782835"/>
            <a:ext cx="259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400" dirty="0">
                <a:solidFill>
                  <a:srgbClr val="0070C0"/>
                </a:solidFill>
              </a:rPr>
              <a:t>B. Kardan, EMMI Workshop 2024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5FB07E-A11F-4998-4213-C545EF0A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16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3572514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777F-1443-ACE7-DF99-EF22D371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54"/>
            <a:ext cx="10515600" cy="791013"/>
          </a:xfrm>
        </p:spPr>
        <p:txBody>
          <a:bodyPr/>
          <a:lstStyle/>
          <a:p>
            <a:r>
              <a:rPr lang="en-RU" dirty="0"/>
              <a:t>Event-wise flow correlations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98EB-D4BA-7702-6B32-6EF049CEF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5366217"/>
            <a:ext cx="11696700" cy="908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Mean-field models do not reproduce experimental data on the event-wise flow correlations of protons</a:t>
            </a:r>
            <a:endParaRPr lang="en-RU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4A64E-7B19-3F1D-2D68-D3405C1E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2460A-9721-75A2-5D9B-140D95FE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93C4A2-DC95-39C4-5605-46CD3BE8C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3966"/>
            <a:ext cx="12156605" cy="3575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D941E0-728A-89FD-F1B5-E0C7B0DB17BB}"/>
              </a:ext>
            </a:extLst>
          </p:cNvPr>
          <p:cNvSpPr txBox="1"/>
          <p:nvPr/>
        </p:nvSpPr>
        <p:spPr>
          <a:xfrm>
            <a:off x="9596610" y="698753"/>
            <a:ext cx="259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400" dirty="0">
                <a:solidFill>
                  <a:srgbClr val="0070C0"/>
                </a:solidFill>
              </a:rPr>
              <a:t>B. Kardan, EMMI Workshop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C31C72-5101-E3D5-07A5-61B6C31A7D6C}"/>
                  </a:ext>
                </a:extLst>
              </p:cNvPr>
              <p:cNvSpPr txBox="1"/>
              <p:nvPr/>
            </p:nvSpPr>
            <p:spPr>
              <a:xfrm>
                <a:off x="483476" y="4514103"/>
                <a:ext cx="4897820" cy="668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𝒅𝒚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RU" b="1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RU" b="1" dirty="0"/>
                  <a:t> of protons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𝒆𝒗𝒆𝒏𝒕</m:t>
                        </m:r>
                      </m:sub>
                    </m:sSub>
                  </m:oMath>
                </a14:m>
                <a:r>
                  <a:rPr lang="en-RU" b="1" dirty="0"/>
                  <a:t> shows strong sensitivity </a:t>
                </a:r>
                <a:r>
                  <a:rPr lang="en-RU" b="1"/>
                  <a:t>to EoS</a:t>
                </a:r>
                <a:endParaRPr lang="en-RU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C31C72-5101-E3D5-07A5-61B6C31A7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76" y="4514103"/>
                <a:ext cx="4897820" cy="668260"/>
              </a:xfrm>
              <a:prstGeom prst="rect">
                <a:avLst/>
              </a:prstGeom>
              <a:blipFill>
                <a:blip r:embed="rId3"/>
                <a:stretch>
                  <a:fillRect t="-61111" b="-4814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E0ACCA-90B7-8054-5CB0-F91944CF2676}"/>
                  </a:ext>
                </a:extLst>
              </p:cNvPr>
              <p:cNvSpPr txBox="1"/>
              <p:nvPr/>
            </p:nvSpPr>
            <p:spPr>
              <a:xfrm>
                <a:off x="6810706" y="4514103"/>
                <a:ext cx="4897820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Models overestimate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RU" b="1" dirty="0"/>
                  <a:t> of protons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𝒆𝒗𝒆𝒏𝒕</m:t>
                        </m:r>
                      </m:sub>
                    </m:sSub>
                  </m:oMath>
                </a14:m>
                <a:r>
                  <a:rPr lang="en-RU" b="1" dirty="0"/>
                  <a:t> compared to the HADES data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E0ACCA-90B7-8054-5CB0-F91944CF2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706" y="4514103"/>
                <a:ext cx="4897820" cy="658514"/>
              </a:xfrm>
              <a:prstGeom prst="rect">
                <a:avLst/>
              </a:prstGeom>
              <a:blipFill>
                <a:blip r:embed="rId4"/>
                <a:stretch>
                  <a:fillRect t="-3774" r="-775" b="-1320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13B879-21C2-782F-89F0-CD0845E0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17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698257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>
            <a:spLocks noGrp="1"/>
          </p:cNvSpPr>
          <p:nvPr>
            <p:ph type="title"/>
          </p:nvPr>
        </p:nvSpPr>
        <p:spPr>
          <a:xfrm>
            <a:off x="4156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467" dirty="0"/>
              <a:t>The MPD-FXT and BM@N experiments</a:t>
            </a:r>
            <a:endParaRPr sz="3467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9" name="Google Shape;169;p32"/>
          <p:cNvSpPr txBox="1"/>
          <p:nvPr/>
        </p:nvSpPr>
        <p:spPr>
          <a:xfrm>
            <a:off x="7068867" y="1927167"/>
            <a:ext cx="4436400" cy="3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 b="1"/>
          </a:p>
        </p:txBody>
      </p:sp>
      <p:sp>
        <p:nvSpPr>
          <p:cNvPr id="171" name="Google Shape;171;p32"/>
          <p:cNvSpPr/>
          <p:nvPr/>
        </p:nvSpPr>
        <p:spPr>
          <a:xfrm>
            <a:off x="7489033" y="2115867"/>
            <a:ext cx="1392000" cy="111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74" name="Google Shape;174;p32"/>
          <p:cNvCxnSpPr/>
          <p:nvPr/>
        </p:nvCxnSpPr>
        <p:spPr>
          <a:xfrm>
            <a:off x="809833" y="1886200"/>
            <a:ext cx="76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4795BB4-A30E-E68F-A7A2-BA3215D390DE}"/>
              </a:ext>
            </a:extLst>
          </p:cNvPr>
          <p:cNvGrpSpPr/>
          <p:nvPr/>
        </p:nvGrpSpPr>
        <p:grpSpPr>
          <a:xfrm>
            <a:off x="220720" y="530120"/>
            <a:ext cx="5807679" cy="4357924"/>
            <a:chOff x="220720" y="530120"/>
            <a:chExt cx="5807679" cy="43579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3EA63D7-697B-79C3-F42A-7A9A46FF9A68}"/>
                </a:ext>
              </a:extLst>
            </p:cNvPr>
            <p:cNvGrpSpPr/>
            <p:nvPr/>
          </p:nvGrpSpPr>
          <p:grpSpPr>
            <a:xfrm>
              <a:off x="220720" y="703529"/>
              <a:ext cx="5807679" cy="4184515"/>
              <a:chOff x="1040522" y="640468"/>
              <a:chExt cx="5807679" cy="4184515"/>
            </a:xfrm>
          </p:grpSpPr>
          <p:pic>
            <p:nvPicPr>
              <p:cNvPr id="188" name="Google Shape;188;p32"/>
              <p:cNvPicPr preferRelativeResize="0"/>
              <p:nvPr/>
            </p:nvPicPr>
            <p:blipFill rotWithShape="1">
              <a:blip r:embed="rId3">
                <a:alphaModFix/>
              </a:blip>
              <a:srcRect l="8613"/>
              <a:stretch/>
            </p:blipFill>
            <p:spPr>
              <a:xfrm>
                <a:off x="1040522" y="1250284"/>
                <a:ext cx="5807679" cy="35746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3" name="Google Shape;193;p32"/>
              <p:cNvSpPr txBox="1"/>
              <p:nvPr/>
            </p:nvSpPr>
            <p:spPr>
              <a:xfrm>
                <a:off x="5284567" y="640468"/>
                <a:ext cx="1015200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r>
                  <a:rPr lang="en" sz="2400"/>
                  <a:t>FHCal</a:t>
                </a:r>
                <a:endParaRPr sz="2400"/>
              </a:p>
            </p:txBody>
          </p:sp>
          <p:sp>
            <p:nvSpPr>
              <p:cNvPr id="194" name="Google Shape;194;p32"/>
              <p:cNvSpPr txBox="1"/>
              <p:nvPr/>
            </p:nvSpPr>
            <p:spPr>
              <a:xfrm>
                <a:off x="1308833" y="926601"/>
                <a:ext cx="1987366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2400" dirty="0"/>
                  <a:t>Silicon + GEM</a:t>
                </a:r>
                <a:endParaRPr sz="2400" dirty="0"/>
              </a:p>
            </p:txBody>
          </p:sp>
          <p:sp>
            <p:nvSpPr>
              <p:cNvPr id="195" name="Google Shape;195;p32"/>
              <p:cNvSpPr txBox="1"/>
              <p:nvPr/>
            </p:nvSpPr>
            <p:spPr>
              <a:xfrm>
                <a:off x="3666532" y="3352368"/>
                <a:ext cx="1452005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2400"/>
                  <a:t>TOF-400</a:t>
                </a:r>
                <a:endParaRPr sz="2400"/>
              </a:p>
            </p:txBody>
          </p:sp>
          <p:sp>
            <p:nvSpPr>
              <p:cNvPr id="196" name="Google Shape;196;p32"/>
              <p:cNvSpPr txBox="1"/>
              <p:nvPr/>
            </p:nvSpPr>
            <p:spPr>
              <a:xfrm>
                <a:off x="3296199" y="1081268"/>
                <a:ext cx="1452005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2400" dirty="0"/>
                  <a:t>TOF-700</a:t>
                </a:r>
                <a:endParaRPr sz="240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4BC874-D1E0-8850-B22D-5FA1B5B96093}"/>
                </a:ext>
              </a:extLst>
            </p:cNvPr>
            <p:cNvSpPr txBox="1"/>
            <p:nvPr/>
          </p:nvSpPr>
          <p:spPr>
            <a:xfrm>
              <a:off x="2306162" y="530120"/>
              <a:ext cx="12602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2800" b="1" dirty="0"/>
                <a:t>BM@N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6A088A-A810-212A-528A-E260483A2A55}"/>
              </a:ext>
            </a:extLst>
          </p:cNvPr>
          <p:cNvGrpSpPr/>
          <p:nvPr/>
        </p:nvGrpSpPr>
        <p:grpSpPr>
          <a:xfrm>
            <a:off x="6750320" y="530120"/>
            <a:ext cx="5212566" cy="4210046"/>
            <a:chOff x="6046126" y="530120"/>
            <a:chExt cx="5590421" cy="45365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AC2154-25BB-1674-51D4-7ECCB9717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6126" y="992206"/>
              <a:ext cx="5590421" cy="40745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8BEFEB-9289-7241-9876-267C24ED32C4}"/>
                </a:ext>
              </a:extLst>
            </p:cNvPr>
            <p:cNvSpPr txBox="1"/>
            <p:nvPr/>
          </p:nvSpPr>
          <p:spPr>
            <a:xfrm>
              <a:off x="8060289" y="530120"/>
              <a:ext cx="1562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2800" b="1" dirty="0"/>
                <a:t>MPD-FXT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B761BB-CD20-A948-F0C9-6E5A55AB8049}"/>
              </a:ext>
            </a:extLst>
          </p:cNvPr>
          <p:cNvSpPr txBox="1"/>
          <p:nvPr/>
        </p:nvSpPr>
        <p:spPr>
          <a:xfrm>
            <a:off x="2120374" y="4771211"/>
            <a:ext cx="78160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2800" b="1" dirty="0"/>
              <a:t>Detectors used for anisotropic flow measurements: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U" sz="2400" b="1" dirty="0"/>
              <a:t>Tracking system: </a:t>
            </a:r>
            <a:r>
              <a:rPr lang="en-RU" sz="2400" dirty="0"/>
              <a:t>FwdSi+GEM (BM@N); TPC (MPD-FXT)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U" sz="2400" b="1" dirty="0"/>
              <a:t>PID: </a:t>
            </a:r>
            <a:r>
              <a:rPr lang="en-RU" sz="2400" dirty="0"/>
              <a:t>TOF-400, TOF-700 (BM@N); TPC, TOF (MPD-FXT)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U" sz="2400" b="1" dirty="0"/>
              <a:t>EP measurements: </a:t>
            </a:r>
            <a:r>
              <a:rPr lang="en-RU" sz="2400" dirty="0"/>
              <a:t>FHCal (BM@N), FHCal (MPD-FXT)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2AE876F-D724-EDC8-C76E-68453E0ABA18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16.05.2023</a:t>
            </a:r>
            <a:endParaRPr lang="en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E1DDC4-7AD5-8F17-7CD2-93669680AFB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XIII MPD CM</a:t>
            </a:r>
            <a:endParaRPr lang="en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314B1E-E13D-BB0E-D067-6F6494D0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18</a:t>
            </a:fld>
            <a:endParaRPr lang="en-RU" sz="1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9"/>
          <p:cNvPicPr preferRelativeResize="0"/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-1" y="2102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9"/>
          <p:cNvSpPr txBox="1"/>
          <p:nvPr/>
        </p:nvSpPr>
        <p:spPr>
          <a:xfrm>
            <a:off x="6097433" y="915267"/>
            <a:ext cx="612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solidFill>
                <a:schemeClr val="dk2"/>
              </a:solidFill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5780688" y="1060566"/>
            <a:ext cx="6460931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BM@N TOF system (TOF-400 and TOF-700) has poor midrapidity coverage at √s</a:t>
            </a:r>
            <a:r>
              <a:rPr lang="en-GB" sz="20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GB" sz="2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= 2.5 GeV</a:t>
            </a:r>
            <a:endParaRPr sz="2000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n-GB" sz="2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One needs to check higher energies (√s</a:t>
            </a:r>
            <a:r>
              <a:rPr lang="en-GB" sz="20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GB" sz="2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= 3, 3.5 GeV)</a:t>
            </a:r>
            <a:endParaRPr sz="2000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n-GB" sz="2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More statistics are required due to the effects of magnetic field in BM@N:</a:t>
            </a:r>
            <a:endParaRPr sz="2000" dirty="0">
              <a:solidFill>
                <a:schemeClr val="dk2"/>
              </a:solidFill>
            </a:endParaRPr>
          </a:p>
          <a:p>
            <a:pPr marL="1219170" lvl="1" indent="-440256">
              <a:buClr>
                <a:schemeClr val="dk2"/>
              </a:buClr>
              <a:buSzPts val="1600"/>
              <a:buChar char="○"/>
            </a:pPr>
            <a:r>
              <a:rPr lang="en-GB" sz="2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Only “</a:t>
            </a:r>
            <a:r>
              <a:rPr lang="en-GB" sz="20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yy</a:t>
            </a:r>
            <a:r>
              <a:rPr lang="en-GB" sz="2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” component of &lt;</a:t>
            </a:r>
            <a:r>
              <a:rPr lang="en-GB" sz="20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uQ</a:t>
            </a:r>
            <a:r>
              <a:rPr lang="en-GB" sz="2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&gt; and &lt;QQ&gt; correlation can be used</a:t>
            </a:r>
            <a:endParaRPr sz="2000" dirty="0">
              <a:solidFill>
                <a:schemeClr val="dk2"/>
              </a:solidFill>
            </a:endParaRPr>
          </a:p>
          <a:p>
            <a:endParaRPr sz="2400" dirty="0">
              <a:solidFill>
                <a:schemeClr val="dk2"/>
              </a:solidFill>
            </a:endParaRPr>
          </a:p>
          <a:p>
            <a:r>
              <a:rPr lang="en-GB" sz="24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Despite the challenges, both MPD-FXT and BM@N can be used in </a:t>
            </a:r>
            <a:r>
              <a:rPr lang="en-GB" sz="2400" b="1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en-GB" sz="2400" b="1" i="0" u="none" strike="noStrike" baseline="-25000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GB" sz="24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measurements:</a:t>
            </a:r>
            <a:endParaRPr sz="2267" b="1" dirty="0">
              <a:solidFill>
                <a:schemeClr val="dk2"/>
              </a:solidFill>
            </a:endParaRPr>
          </a:p>
          <a:p>
            <a:pPr marL="609585" indent="-448722">
              <a:buClr>
                <a:schemeClr val="dk2"/>
              </a:buClr>
              <a:buSzPts val="1700"/>
              <a:buChar char="●"/>
            </a:pPr>
            <a:r>
              <a:rPr lang="en-GB" sz="24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To widen rapidity coverage</a:t>
            </a:r>
            <a:endParaRPr sz="2267" dirty="0">
              <a:solidFill>
                <a:schemeClr val="dk2"/>
              </a:solidFill>
            </a:endParaRPr>
          </a:p>
          <a:p>
            <a:pPr marL="609585" indent="-448722">
              <a:buClr>
                <a:schemeClr val="dk2"/>
              </a:buClr>
              <a:buSzPts val="1700"/>
              <a:buChar char="●"/>
            </a:pPr>
            <a:r>
              <a:rPr lang="en-GB" sz="24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To perform a cross-check in the future</a:t>
            </a:r>
            <a:endParaRPr sz="2267" dirty="0">
              <a:solidFill>
                <a:schemeClr val="dk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E52C6E-A6A4-2F75-A807-92E52E83C64D}"/>
              </a:ext>
            </a:extLst>
          </p:cNvPr>
          <p:cNvGrpSpPr/>
          <p:nvPr/>
        </p:nvGrpSpPr>
        <p:grpSpPr>
          <a:xfrm>
            <a:off x="27367" y="442568"/>
            <a:ext cx="5853213" cy="6299865"/>
            <a:chOff x="27367" y="442568"/>
            <a:chExt cx="5853213" cy="6299865"/>
          </a:xfrm>
        </p:grpSpPr>
        <p:pic>
          <p:nvPicPr>
            <p:cNvPr id="333" name="Google Shape;333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367" y="442568"/>
              <a:ext cx="5853213" cy="62998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E1B731B-0BCE-BAA6-346B-067CEFD9A9CF}"/>
                </a:ext>
              </a:extLst>
            </p:cNvPr>
            <p:cNvSpPr/>
            <p:nvPr/>
          </p:nvSpPr>
          <p:spPr>
            <a:xfrm>
              <a:off x="1439917" y="848967"/>
              <a:ext cx="1040524" cy="286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sp>
        <p:nvSpPr>
          <p:cNvPr id="335" name="Google Shape;335;p29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Comparison with BM@N performance</a:t>
            </a:r>
            <a:endParaRPr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340087-7038-1D82-36CF-53A23A3B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fld id="{CCBDCA01-1CF3-A144-9942-D5784141D860}" type="slidenum">
              <a:rPr lang="en-RU" sz="1800" b="1" smtClean="0"/>
              <a:t>19</a:t>
            </a:fld>
            <a:endParaRPr lang="en-RU" sz="1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2777B-3F94-B872-EB94-93119C21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BDE8F6-4C33-EF21-5FC2-9D25F94960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RU" dirty="0"/>
                  <a:t>Introduction:</a:t>
                </a:r>
              </a:p>
              <a:p>
                <a:pPr lvl="1"/>
                <a:r>
                  <a:rPr lang="en-RU" dirty="0"/>
                  <a:t>EoS for high badyon density matter</a:t>
                </a:r>
              </a:p>
              <a:p>
                <a:r>
                  <a:rPr lang="en-RU" dirty="0"/>
                  <a:t>Anisotropic flow at Nuclotron-NICA</a:t>
                </a:r>
              </a:p>
              <a:p>
                <a:pPr lvl="1"/>
                <a:r>
                  <a:rPr lang="en-RU" dirty="0"/>
                  <a:t>Extracting EoS information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RU" dirty="0"/>
              </a:p>
              <a:p>
                <a:r>
                  <a:rPr lang="en-RU" dirty="0"/>
                  <a:t>Comparison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 results from models and experiments</a:t>
                </a:r>
              </a:p>
              <a:p>
                <a:pPr lvl="1"/>
                <a:r>
                  <a:rPr lang="en-RU" dirty="0"/>
                  <a:t>Comparison with HADES, STAR results</a:t>
                </a:r>
              </a:p>
              <a:p>
                <a:pPr lvl="1"/>
                <a:r>
                  <a:rPr lang="en-RU" dirty="0"/>
                  <a:t>Scaling with system size</a:t>
                </a:r>
              </a:p>
              <a:p>
                <a:r>
                  <a:rPr lang="en-RU" dirty="0"/>
                  <a:t>Summary and Outlook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BDE8F6-4C33-EF21-5FC2-9D25F94960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AA372F1-7D32-E206-37D5-044775DB3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ru-RU"/>
              <a:t>16.05.2023</a:t>
            </a:r>
            <a:endParaRPr lang="en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084C4B0-86E3-3468-AA0A-16D31F6A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XIII MPD CM</a:t>
            </a:r>
            <a:endParaRPr lang="en-R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A0508E-7B16-160B-C48F-1B2D32F3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2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735542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9C9ADC-0006-DC8F-B763-A6F02F330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681" y="445625"/>
            <a:ext cx="4400522" cy="60430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AF26-9F2F-6DE8-43F2-EB5AAB1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21C7-10ED-002B-C4AA-E0C02345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D109DCE-E868-9432-62A6-AFFB79E7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983"/>
            <a:ext cx="4048420" cy="377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2C1983AA-0A49-EB3E-D827-52F586FC0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60" y="326983"/>
            <a:ext cx="4048420" cy="377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B6CBF5-E63C-A33D-5A6F-BE901DD1A9D2}"/>
                  </a:ext>
                </a:extLst>
              </p:cNvPr>
              <p:cNvSpPr txBox="1"/>
              <p:nvPr/>
            </p:nvSpPr>
            <p:spPr>
              <a:xfrm>
                <a:off x="1102883" y="4188807"/>
                <a:ext cx="5236754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centrality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PID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B6CBF5-E63C-A33D-5A6F-BE901DD1A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83" y="4188807"/>
                <a:ext cx="5236754" cy="413511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29E0BB-2A3F-054B-A1C4-9FFCACA11F95}"/>
              </a:ext>
            </a:extLst>
          </p:cNvPr>
          <p:cNvSpPr txBox="1"/>
          <p:nvPr/>
        </p:nvSpPr>
        <p:spPr>
          <a:xfrm>
            <a:off x="9253854" y="204405"/>
            <a:ext cx="2957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1" u="none" strike="noStrike" dirty="0" err="1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J.Phys.Conf.Ser</a:t>
            </a:r>
            <a:r>
              <a:rPr lang="en-GB" sz="1400" b="0" i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.</a:t>
            </a:r>
            <a:r>
              <a:rPr lang="en-GB" sz="14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-apple-system"/>
              </a:rPr>
              <a:t> 1690 (2020) 1, 012128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1C0FE-7B79-41F5-561E-6A093942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526126"/>
          </a:xfrm>
        </p:spPr>
        <p:txBody>
          <a:bodyPr>
            <a:normAutofit fontScale="90000"/>
          </a:bodyPr>
          <a:lstStyle/>
          <a:p>
            <a:r>
              <a:rPr lang="en-RU" dirty="0"/>
              <a:t>Scaling with integra</a:t>
            </a:r>
            <a:r>
              <a:rPr lang="en-US" dirty="0"/>
              <a:t>l</a:t>
            </a:r>
            <a:r>
              <a:rPr lang="en-RU" dirty="0"/>
              <a:t> anisotropic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3C51-5AE2-42C7-048C-AB8BD714C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92" y="4914900"/>
            <a:ext cx="7921908" cy="1103937"/>
          </a:xfrm>
        </p:spPr>
        <p:txBody>
          <a:bodyPr/>
          <a:lstStyle/>
          <a:p>
            <a:r>
              <a:rPr lang="en-RU" dirty="0"/>
              <a:t>Scaling works at top RHIC and BES energy range</a:t>
            </a:r>
          </a:p>
          <a:p>
            <a:r>
              <a:rPr lang="en-RU" dirty="0"/>
              <a:t>Similar trend for pions, kaons and protons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056CB0B-035D-C6DE-3E11-BC72BE61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20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413345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921678" cy="526126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RU" dirty="0"/>
                  <a:t> scaling: JAM MD2 model – Nuclotron energies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921678" cy="526126"/>
              </a:xfrm>
              <a:blipFill>
                <a:blip r:embed="rId2"/>
                <a:stretch>
                  <a:fillRect t="-37209" r="-1512" b="-6279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0679" y="5054478"/>
                <a:ext cx="11119199" cy="95586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 algn="ctr">
                  <a:buNone/>
                </a:pPr>
                <a:r>
                  <a:rPr lang="en-RU" dirty="0"/>
                  <a:t>Scaling works for JAM model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en-RU" dirty="0"/>
                  <a:t> GeV for Au+Au, Xe+Cs and Ag+Ag collisions</a:t>
                </a:r>
              </a:p>
              <a:p>
                <a:pPr marL="0" indent="0" algn="ctr">
                  <a:buNone/>
                </a:pPr>
                <a:r>
                  <a:rPr lang="en-GB" dirty="0"/>
                  <a:t>Provides a useful tool to make comparison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results from different colliding systems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0679" y="5054478"/>
                <a:ext cx="11119199" cy="955862"/>
              </a:xfrm>
              <a:blipFill>
                <a:blip r:embed="rId3"/>
                <a:stretch>
                  <a:fillRect l="-228" t="-9091" r="-22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EDE74ED-5FA6-562D-9545-1A70E3C7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2401" y="1445539"/>
            <a:ext cx="10827198" cy="3410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380855-3E66-76BC-D62E-5802567D4FBB}"/>
                  </a:ext>
                </a:extLst>
              </p:cNvPr>
              <p:cNvSpPr txBox="1"/>
              <p:nvPr/>
            </p:nvSpPr>
            <p:spPr>
              <a:xfrm>
                <a:off x="4038600" y="847660"/>
                <a:ext cx="4126130" cy="412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centrality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PID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380855-3E66-76BC-D62E-5802567D4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847660"/>
                <a:ext cx="4126130" cy="412870"/>
              </a:xfrm>
              <a:prstGeom prst="rect">
                <a:avLst/>
              </a:prstGeom>
              <a:blipFill>
                <a:blip r:embed="rId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C843C-91BA-113E-13BF-D6F7C547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F5321-6C60-0F5D-0BFD-E7A182CC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E900F1-4C49-C1BE-1B28-EC5E5F17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21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16030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E0C92-081A-CE40-6D11-C415804F06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10090" y="972608"/>
                <a:ext cx="4866295" cy="213845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RU" b="1" dirty="0"/>
                  <a:t>Scalings with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RU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en-RU" b="1" i="1" dirty="0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RU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𝒅𝒚</m:t>
                        </m:r>
                      </m:den>
                    </m:f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RU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RU" b="1" dirty="0"/>
                  <a:t> slope can be useful for comparison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e>
                    </m:d>
                  </m:oMath>
                </a14:m>
                <a:r>
                  <a:rPr lang="en-RU" b="1" dirty="0"/>
                  <a:t> results for different colliding systems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E0C92-081A-CE40-6D11-C415804F06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10090" y="972608"/>
                <a:ext cx="4866295" cy="2138453"/>
              </a:xfrm>
              <a:blipFill>
                <a:blip r:embed="rId2"/>
                <a:stretch>
                  <a:fillRect l="-2604" t="-33136" b="-414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DE0FF-A0E6-BC0F-D720-D7BF3BAB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A8EE6-CBBC-07D5-27E1-393FBDDE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7C4294-6951-0359-BEDA-0DDD84CA8848}"/>
              </a:ext>
            </a:extLst>
          </p:cNvPr>
          <p:cNvGrpSpPr/>
          <p:nvPr/>
        </p:nvGrpSpPr>
        <p:grpSpPr>
          <a:xfrm>
            <a:off x="-1" y="638997"/>
            <a:ext cx="7115503" cy="5717353"/>
            <a:chOff x="5223643" y="681037"/>
            <a:chExt cx="6358758" cy="4459437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4162752-EA33-4CDD-2380-B2F5F448F1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03" b="11794"/>
            <a:stretch/>
          </p:blipFill>
          <p:spPr bwMode="auto">
            <a:xfrm>
              <a:off x="5223645" y="681037"/>
              <a:ext cx="6358756" cy="2135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1E768F58-D44B-B36F-36CB-F791A88CC1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" r="2262"/>
            <a:stretch/>
          </p:blipFill>
          <p:spPr bwMode="auto">
            <a:xfrm>
              <a:off x="5223643" y="2809993"/>
              <a:ext cx="6358756" cy="2330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C984A4A-4795-41AB-C84D-6F03BC5360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52608"/>
                <a:ext cx="10515600" cy="711321"/>
              </a:xfrm>
            </p:spPr>
            <p:txBody>
              <a:bodyPr/>
              <a:lstStyle/>
              <a:p>
                <a:r>
                  <a:rPr lang="en-RU" b="1" dirty="0"/>
                  <a:t>Scaling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RU" b="1" i="0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RU" b="1" dirty="0"/>
                  <a:t> slope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C984A4A-4795-41AB-C84D-6F03BC5360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52608"/>
                <a:ext cx="10515600" cy="711321"/>
              </a:xfrm>
              <a:blipFill>
                <a:blip r:embed="rId5"/>
                <a:stretch>
                  <a:fillRect l="-2413" t="-26316" b="-4035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F23200-5356-A88E-7F1A-7975EBAE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22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3814210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795E87A-FADC-3A91-91AA-A771C6C6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52386"/>
            <a:ext cx="11294423" cy="334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84A4A-4795-41AB-C84D-6F03BC5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08"/>
            <a:ext cx="10515600" cy="711321"/>
          </a:xfrm>
        </p:spPr>
        <p:txBody>
          <a:bodyPr/>
          <a:lstStyle/>
          <a:p>
            <a:r>
              <a:rPr lang="en-RU" b="1" dirty="0"/>
              <a:t>Scaling with system size</a:t>
            </a:r>
            <a:endParaRPr lang="en-RU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E0C92-081A-CE40-6D11-C415804F06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43521" y="841992"/>
                <a:ext cx="6353885" cy="2082862"/>
              </a:xfrm>
            </p:spPr>
            <p:txBody>
              <a:bodyPr>
                <a:normAutofit/>
              </a:bodyPr>
              <a:lstStyle/>
              <a:p>
                <a:r>
                  <a:rPr lang="en-RU" b="1" dirty="0"/>
                  <a:t>Scalings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RU" b="1" dirty="0"/>
                  <a:t> works for model data</a:t>
                </a:r>
              </a:p>
              <a:p>
                <a:r>
                  <a:rPr lang="en-RU" b="1" dirty="0"/>
                  <a:t>Scaling 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𝒑𝒂𝒔𝒔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𝒃𝒆𝒂𝒎</m:t>
                        </m:r>
                      </m:sub>
                    </m:sSub>
                  </m:oMath>
                </a14:m>
                <a:r>
                  <a:rPr lang="en-RU" b="1" dirty="0"/>
                  <a:t>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RU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RU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RU" b="1" dirty="0"/>
                  <a:t> can be applied on the experimental data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E0C92-081A-CE40-6D11-C415804F06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43521" y="841992"/>
                <a:ext cx="6353885" cy="2082862"/>
              </a:xfrm>
              <a:blipFill>
                <a:blip r:embed="rId3"/>
                <a:stretch>
                  <a:fillRect l="-1796" t="-4848" b="-1818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DE0FF-A0E6-BC0F-D720-D7BF3BAB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A8EE6-CBBC-07D5-27E1-393FBDDE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CF6CD4-027E-7083-4A8F-49629401CF1B}"/>
              </a:ext>
            </a:extLst>
          </p:cNvPr>
          <p:cNvGrpSpPr/>
          <p:nvPr/>
        </p:nvGrpSpPr>
        <p:grpSpPr>
          <a:xfrm>
            <a:off x="94593" y="841991"/>
            <a:ext cx="5728137" cy="2416215"/>
            <a:chOff x="115615" y="841992"/>
            <a:chExt cx="5223640" cy="20828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72C787E-23EF-9899-5FBD-703EB7788E4C}"/>
                </a:ext>
              </a:extLst>
            </p:cNvPr>
            <p:cNvGrpSpPr/>
            <p:nvPr/>
          </p:nvGrpSpPr>
          <p:grpSpPr>
            <a:xfrm>
              <a:off x="115615" y="841992"/>
              <a:ext cx="5223640" cy="2082864"/>
              <a:chOff x="1" y="884034"/>
              <a:chExt cx="4884393" cy="208286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0C885CF-28E1-746D-2C6B-203CE7FCCB19}"/>
                  </a:ext>
                </a:extLst>
              </p:cNvPr>
              <p:cNvGrpSpPr/>
              <p:nvPr/>
            </p:nvGrpSpPr>
            <p:grpSpPr>
              <a:xfrm>
                <a:off x="1" y="884034"/>
                <a:ext cx="2671966" cy="2082864"/>
                <a:chOff x="0" y="884034"/>
                <a:chExt cx="3361163" cy="2082864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6873891-F267-BD86-43CD-E73AAEDD04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45359" b="53603"/>
                <a:stretch/>
              </p:blipFill>
              <p:spPr>
                <a:xfrm>
                  <a:off x="0" y="884034"/>
                  <a:ext cx="3331779" cy="1838147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0130570-1930-EDCC-6180-DAB40DDA8B5A}"/>
                    </a:ext>
                  </a:extLst>
                </p:cNvPr>
                <p:cNvSpPr txBox="1"/>
                <p:nvPr/>
              </p:nvSpPr>
              <p:spPr>
                <a:xfrm>
                  <a:off x="2801394" y="2659121"/>
                  <a:ext cx="55976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i="1" dirty="0"/>
                    <a:t>b</a:t>
                  </a:r>
                  <a:r>
                    <a:rPr lang="en-RU" sz="1400" dirty="0"/>
                    <a:t>, fm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31802BB-E28D-79D0-D056-8AB9783563DE}"/>
                  </a:ext>
                </a:extLst>
              </p:cNvPr>
              <p:cNvGrpSpPr/>
              <p:nvPr/>
            </p:nvGrpSpPr>
            <p:grpSpPr>
              <a:xfrm>
                <a:off x="2642790" y="885169"/>
                <a:ext cx="2241604" cy="2081729"/>
                <a:chOff x="511984" y="3116885"/>
                <a:chExt cx="2819795" cy="208172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046BA104-3157-4A06-3AE4-CA6C7D5F25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9047" r="45359" b="53603"/>
                <a:stretch/>
              </p:blipFill>
              <p:spPr>
                <a:xfrm>
                  <a:off x="511984" y="3116885"/>
                  <a:ext cx="2780133" cy="1838147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CEEA372-22D5-B1BB-7A2F-925946140454}"/>
                    </a:ext>
                  </a:extLst>
                </p:cNvPr>
                <p:cNvSpPr txBox="1"/>
                <p:nvPr/>
              </p:nvSpPr>
              <p:spPr>
                <a:xfrm>
                  <a:off x="2711096" y="4890837"/>
                  <a:ext cx="6206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i="1" dirty="0"/>
                    <a:t>b</a:t>
                  </a:r>
                  <a:r>
                    <a:rPr lang="en-GB" sz="1400" i="1" baseline="-25000" dirty="0"/>
                    <a:t>0</a:t>
                  </a:r>
                  <a:r>
                    <a:rPr lang="en-RU" sz="1400" dirty="0"/>
                    <a:t>, fm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6D1C7B2-DC3A-5273-3CD3-F04F0932069A}"/>
                    </a:ext>
                  </a:extLst>
                </p:cNvPr>
                <p:cNvSpPr txBox="1"/>
                <p:nvPr/>
              </p:nvSpPr>
              <p:spPr>
                <a:xfrm>
                  <a:off x="3036640" y="1105668"/>
                  <a:ext cx="2153282" cy="368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sz="1200" b="1" i="1" dirty="0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1200" b="1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sz="12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1" i="1" dirty="0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sz="12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200" b="1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200" b="1" i="1" dirty="0" smtClean="0">
                                <a:latin typeface="Cambria Math" panose="02040503050406030204" pitchFamily="18" charset="0"/>
                              </a:rPr>
                              <m:t>𝟏𝟓</m:t>
                            </m:r>
                            <m:d>
                              <m:dPr>
                                <m:ctrlPr>
                                  <a:rPr lang="en-US" sz="12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2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1" i="1" dirty="0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200" b="1" i="1" dirty="0" smtClean="0">
                                        <a:latin typeface="Cambria Math" panose="02040503050406030204" pitchFamily="18" charset="0"/>
                                      </a:rPr>
                                      <m:t>𝒕𝒂𝒓𝒈</m:t>
                                    </m:r>
                                  </m:sub>
                                  <m:sup>
                                    <m:f>
                                      <m:fPr>
                                        <m:type m:val="lin"/>
                                        <m:ctrlPr>
                                          <a:rPr lang="en-US" sz="1200" b="1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b="1" i="1" dirty="0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num>
                                      <m:den>
                                        <m:r>
                                          <a:rPr lang="en-US" sz="1200" b="1" i="1" dirty="0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den>
                                    </m:f>
                                  </m:sup>
                                </m:sSubSup>
                                <m:r>
                                  <a:rPr lang="en-US" sz="1200" b="1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12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1" i="1" dirty="0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200" b="1" i="1" dirty="0" smtClean="0">
                                        <a:latin typeface="Cambria Math" panose="02040503050406030204" pitchFamily="18" charset="0"/>
                                      </a:rPr>
                                      <m:t>𝒑𝒓𝒐𝒋</m:t>
                                    </m:r>
                                  </m:sub>
                                  <m:sup>
                                    <m:f>
                                      <m:fPr>
                                        <m:type m:val="lin"/>
                                        <m:ctrlPr>
                                          <a:rPr lang="en-US" sz="1200" b="1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b="1" i="1" dirty="0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num>
                                      <m:den>
                                        <m:r>
                                          <a:rPr lang="en-US" sz="1200" b="1" i="1" dirty="0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den>
                                    </m:f>
                                  </m:sup>
                                </m:sSubSup>
                              </m:e>
                            </m:d>
                          </m:den>
                        </m:f>
                      </m:oMath>
                    </m:oMathPara>
                  </a14:m>
                  <a:endParaRPr lang="en-RU" sz="1200" b="1" i="1" baseline="-250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6D1C7B2-DC3A-5273-3CD3-F04F093206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6640" y="1105668"/>
                  <a:ext cx="2153282" cy="368755"/>
                </a:xfrm>
                <a:prstGeom prst="rect">
                  <a:avLst/>
                </a:prstGeom>
                <a:blipFill>
                  <a:blip r:embed="rId6"/>
                  <a:stretch>
                    <a:fillRect t="-79412" b="-114706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A1C181-D73D-094D-7F60-68BDA4BE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23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1224353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ADA0-CFC3-FAD3-C10A-27BB10E9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408"/>
            <a:ext cx="10515600" cy="685909"/>
          </a:xfrm>
        </p:spPr>
        <p:txBody>
          <a:bodyPr>
            <a:normAutofit fontScale="90000"/>
          </a:bodyPr>
          <a:lstStyle/>
          <a:p>
            <a:r>
              <a:rPr lang="en-RU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B04EBD-B491-9880-30AE-BD0A1C0438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767253"/>
                <a:ext cx="10870324" cy="565215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b="1" dirty="0"/>
                  <a:t>Extracting EOS information from the measurements:</a:t>
                </a:r>
              </a:p>
              <a:p>
                <a:pPr lvl="1"/>
                <a:r>
                  <a:rPr lang="en-GB" dirty="0"/>
                  <a:t>One should consider baryon dependency for the incompressibility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Observables can be sensitive to the EOS in different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regions</a:t>
                </a:r>
              </a:p>
              <a:p>
                <a:r>
                  <a:rPr lang="en-GB" b="1" dirty="0"/>
                  <a:t>Comparison with STAR BES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b="1" dirty="0"/>
                  <a:t>=3 GeV and HADES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b="1" dirty="0"/>
                  <a:t>=2.4 GeV:</a:t>
                </a:r>
              </a:p>
              <a:p>
                <a:pPr lvl="1"/>
                <a:r>
                  <a:rPr lang="en-GB" dirty="0"/>
                  <a:t>Good overall agreement with experimental data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of protons using mean-field models with hard EOS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Models do not describe all particle species equally well (mesons,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</a:rPr>
                  <a:t>, light nuclei)</a:t>
                </a:r>
              </a:p>
              <a:p>
                <a:pPr lvl="1"/>
                <a:r>
                  <a:rPr lang="en-GB" dirty="0">
                    <a:latin typeface="Cambria Math" panose="02040503050406030204" pitchFamily="18" charset="0"/>
                  </a:rPr>
                  <a:t>Event-wise flow correlations of protons can not be described by current models</a:t>
                </a:r>
              </a:p>
              <a:p>
                <a:r>
                  <a:rPr lang="en-GB" b="1" dirty="0"/>
                  <a:t>Out-of-plane to in-plane transition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/>
                  <a:t>:</a:t>
                </a:r>
                <a:endParaRPr lang="en-US" dirty="0"/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This transition depends on beam energy, centrality, rapidity range, and particle species</a:t>
                </a:r>
              </a:p>
              <a:p>
                <a:r>
                  <a:rPr lang="en-US" b="1" dirty="0"/>
                  <a:t>Both MPD-FXT and BM@N can complement each other 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b="1" dirty="0"/>
                  <a:t>:</a:t>
                </a:r>
              </a:p>
              <a:p>
                <a:pPr lvl="1"/>
                <a:r>
                  <a:rPr lang="en-US" dirty="0"/>
                  <a:t>Cross-checks can be performed to test the implemented flow measurement techniques</a:t>
                </a:r>
              </a:p>
              <a:p>
                <a:pPr lvl="1"/>
                <a:r>
                  <a:rPr lang="en-US" dirty="0"/>
                  <a:t>Using results from both experiments can widen the rapidity coverage - </a:t>
                </a:r>
                <a:r>
                  <a:rPr lang="en-US" b="1" dirty="0"/>
                  <a:t>no single fixed target experiment can achieve that!</a:t>
                </a:r>
                <a:endParaRPr lang="en-US" b="1" dirty="0">
                  <a:latin typeface="Cambria Math" panose="02040503050406030204" pitchFamily="18" charset="0"/>
                </a:endParaRPr>
              </a:p>
              <a:p>
                <a:r>
                  <a:rPr lang="en-RU" b="1" dirty="0"/>
                  <a:t>Scaling relations can be used to compare results from MPD, MPD-FXT and BM@N with the existing experimental data for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b="1" i="0" smtClean="0">
                        <a:latin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RU" b="1" dirty="0"/>
                  <a:t>3 GeV and further constrain models:</a:t>
                </a:r>
              </a:p>
              <a:p>
                <a:pPr lvl="1"/>
                <a:r>
                  <a:rPr lang="en-US" dirty="0"/>
                  <a:t>Scaling with system size provides a useful tool to make comparison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results from different colliding systems</a:t>
                </a:r>
              </a:p>
              <a:p>
                <a:pPr marL="0" indent="0">
                  <a:buNone/>
                </a:pPr>
                <a:r>
                  <a:rPr lang="en-RU" b="1" dirty="0"/>
                  <a:t>New data from the BM@N and MPD (MPD-FXT) is required to address the discrepancies in the existing data and provide further constraints for the EoS in the models</a:t>
                </a:r>
                <a:endParaRPr lang="en-US" sz="41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B04EBD-B491-9880-30AE-BD0A1C0438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767253"/>
                <a:ext cx="10870324" cy="5652158"/>
              </a:xfrm>
              <a:blipFill>
                <a:blip r:embed="rId2"/>
                <a:stretch>
                  <a:fillRect l="-700" t="-2242" r="-1167" b="-179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BEC3C-7018-F3FB-040B-ACF116150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42425-240C-E2D9-73C9-662A35C4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639DF0-E110-A4D1-0C27-FDA3DEB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24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3533231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57E5-C41E-688C-718C-CDAE1DE5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r>
              <a:rPr lang="en-RU" b="1" dirty="0"/>
              <a:t>Thank you for your attention!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02FA7-3CFE-BDBC-DE06-339F52E7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7BF50-04D3-7620-3402-9FE3A96B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BEF59-451E-3698-0015-8AE18F6B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25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399062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785988" y="4952302"/>
            <a:ext cx="1905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E8B66-076E-41C1-AF0E-4870A84DAA65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131614" y="1730197"/>
            <a:ext cx="4041889" cy="400506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717770" y="2665919"/>
            <a:ext cx="1424062" cy="299837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marL="0" marR="0" lvl="0" indent="0" algn="ctr" defTabSz="914287" rtl="0" eaLnBrk="1" fontAlgn="base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Bitstream Vera Sans" pitchFamily="2"/>
                <a:cs typeface="Arial" panose="020B0604020202020204" pitchFamily="34" charset="0"/>
              </a:rPr>
              <a:t>Neutron matter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410132" y="4115774"/>
            <a:ext cx="1584364" cy="29983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marL="0" marR="0" lvl="0" indent="0" algn="ctr" defTabSz="914287" rtl="0" eaLnBrk="1" fontAlgn="base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Bitstream Vera Sans" pitchFamily="2"/>
                <a:cs typeface="Bitstream Vera Sans" pitchFamily="2"/>
              </a:rPr>
              <a:t>Symmetric matter</a:t>
            </a:r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2088808" y="3986325"/>
            <a:ext cx="15106" cy="906950"/>
          </a:xfrm>
          <a:prstGeom prst="straightConnector1">
            <a:avLst/>
          </a:prstGeom>
          <a:solidFill>
            <a:srgbClr val="3366FF"/>
          </a:solidFill>
          <a:ln w="635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1407439" y="4165352"/>
            <a:ext cx="892380" cy="483185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91428" rIns="89989" bIns="91428" anchorCtr="0" compatLnSpc="1">
            <a:spAutoFit/>
          </a:bodyPr>
          <a:lstStyle/>
          <a:p>
            <a:pPr marL="0" marR="0" lvl="0" indent="0" algn="l" defTabSz="914287" rtl="0" eaLnBrk="1" fontAlgn="base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GB" sz="2000" b="0" i="0" u="none" strike="noStrike" kern="1200" cap="none" spc="0" normalizeH="0" baseline="-33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endParaRPr kumimoji="0" lang="en-GB" sz="2000" b="0" i="0" u="none" strike="noStrike" kern="1200" cap="none" spc="0" normalizeH="0" baseline="-33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-1140" y="3262318"/>
            <a:ext cx="612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E/A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ihandform 12"/>
          <p:cNvSpPr/>
          <p:nvPr/>
        </p:nvSpPr>
        <p:spPr>
          <a:xfrm>
            <a:off x="216842" y="5722334"/>
            <a:ext cx="3811960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marL="0" marR="0" lvl="0" indent="0" algn="ctr" defTabSz="91428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Ch. Fuchs and H.H.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Wolter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, EPJA 30 (2006) 5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49646" y="1342212"/>
            <a:ext cx="2247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Symmetric matter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454200" y="1342212"/>
            <a:ext cx="2191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Aft>
                <a:spcPct val="0"/>
              </a:spcAft>
              <a:buClr>
                <a:srgbClr val="FF0000"/>
              </a:buClr>
              <a:defRPr/>
            </a:pPr>
            <a:r>
              <a:rPr lang="en-GB" altLang="de-DE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energy</a:t>
            </a:r>
          </a:p>
        </p:txBody>
      </p:sp>
      <p:pic>
        <p:nvPicPr>
          <p:cNvPr id="31" name="Google Shape;129;p27" descr="{&quot;text&quot;:&quot;E_A(\\rho, \\delta) = E_A(\\rho, 0) + E_{sym}(\\rho)\\delta^2 + O(\\delta^4)&quot;,&quot;mathType&quot;:&quot;LaTEX&quot;,&quot;color&quot;:&quot;#000000&quot;,&quot;height&quot;:100}" title="Math_Equation_Generated">
            <a:extLst>
              <a:ext uri="{FF2B5EF4-FFF2-40B4-BE49-F238E27FC236}">
                <a16:creationId xmlns:a16="http://schemas.microsoft.com/office/drawing/2014/main" id="{8D45CD4D-8A83-0554-6C53-441731BB60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879" y="643992"/>
            <a:ext cx="6247533" cy="40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22;p27">
            <a:extLst>
              <a:ext uri="{FF2B5EF4-FFF2-40B4-BE49-F238E27FC236}">
                <a16:creationId xmlns:a16="http://schemas.microsoft.com/office/drawing/2014/main" id="{E8809072-3F99-9577-1390-0EED3FAFE8A6}"/>
              </a:ext>
            </a:extLst>
          </p:cNvPr>
          <p:cNvSpPr txBox="1">
            <a:spLocks/>
          </p:cNvSpPr>
          <p:nvPr/>
        </p:nvSpPr>
        <p:spPr>
          <a:xfrm>
            <a:off x="4156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EOS for high baryon density matter</a:t>
            </a:r>
            <a:endParaRPr lang="en-GB" dirty="0"/>
          </a:p>
        </p:txBody>
      </p:sp>
      <p:cxnSp>
        <p:nvCxnSpPr>
          <p:cNvPr id="33" name="Google Shape;132;p27">
            <a:extLst>
              <a:ext uri="{FF2B5EF4-FFF2-40B4-BE49-F238E27FC236}">
                <a16:creationId xmlns:a16="http://schemas.microsoft.com/office/drawing/2014/main" id="{245EF285-FF1C-16E8-AA2E-F223A2EC1A55}"/>
              </a:ext>
            </a:extLst>
          </p:cNvPr>
          <p:cNvCxnSpPr>
            <a:cxnSpLocks/>
          </p:cNvCxnSpPr>
          <p:nvPr/>
        </p:nvCxnSpPr>
        <p:spPr>
          <a:xfrm flipH="1">
            <a:off x="6705600" y="1080990"/>
            <a:ext cx="767738" cy="29147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" name="Google Shape;135;p27">
            <a:extLst>
              <a:ext uri="{FF2B5EF4-FFF2-40B4-BE49-F238E27FC236}">
                <a16:creationId xmlns:a16="http://schemas.microsoft.com/office/drawing/2014/main" id="{92CFFE6D-89FA-40CE-BB70-BC956D566926}"/>
              </a:ext>
            </a:extLst>
          </p:cNvPr>
          <p:cNvCxnSpPr>
            <a:cxnSpLocks/>
          </p:cNvCxnSpPr>
          <p:nvPr/>
        </p:nvCxnSpPr>
        <p:spPr>
          <a:xfrm>
            <a:off x="9339792" y="1071120"/>
            <a:ext cx="424318" cy="30134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" name="Google Shape;133;p27">
            <a:extLst>
              <a:ext uri="{FF2B5EF4-FFF2-40B4-BE49-F238E27FC236}">
                <a16:creationId xmlns:a16="http://schemas.microsoft.com/office/drawing/2014/main" id="{EF5DECF2-0433-0BEC-B952-63E8450B3DAF}"/>
              </a:ext>
            </a:extLst>
          </p:cNvPr>
          <p:cNvSpPr/>
          <p:nvPr/>
        </p:nvSpPr>
        <p:spPr>
          <a:xfrm>
            <a:off x="7020246" y="614516"/>
            <a:ext cx="1244800" cy="462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Google Shape;133;p27">
            <a:extLst>
              <a:ext uri="{FF2B5EF4-FFF2-40B4-BE49-F238E27FC236}">
                <a16:creationId xmlns:a16="http://schemas.microsoft.com/office/drawing/2014/main" id="{B3A24605-8D95-83B2-9C90-C93315A65AC6}"/>
              </a:ext>
            </a:extLst>
          </p:cNvPr>
          <p:cNvSpPr/>
          <p:nvPr/>
        </p:nvSpPr>
        <p:spPr>
          <a:xfrm>
            <a:off x="8652429" y="614516"/>
            <a:ext cx="1244800" cy="462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48A409-4170-6CE5-7B29-C0F776D2EE38}"/>
              </a:ext>
            </a:extLst>
          </p:cNvPr>
          <p:cNvSpPr txBox="1"/>
          <p:nvPr/>
        </p:nvSpPr>
        <p:spPr>
          <a:xfrm>
            <a:off x="1142966" y="585394"/>
            <a:ext cx="4692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/>
              <a:t>The binding energy per nucleon:</a:t>
            </a:r>
            <a:endParaRPr lang="en-RU" sz="2400" dirty="0"/>
          </a:p>
        </p:txBody>
      </p:sp>
      <p:pic>
        <p:nvPicPr>
          <p:cNvPr id="41" name="Google Shape;136;p27" descr="{&quot;mathType&quot;:&quot;LaTEX&quot;,&quot;height&quot;:100,&quot;color&quot;:&quot;#000000&quot;,&quot;text&quot;:&quot;\\delta = (\\rho_n - \\rho_p)/\\rho&quot;}" title="Math_Equation_Generated">
            <a:extLst>
              <a:ext uri="{FF2B5EF4-FFF2-40B4-BE49-F238E27FC236}">
                <a16:creationId xmlns:a16="http://schemas.microsoft.com/office/drawing/2014/main" id="{FEA80C60-787B-C382-D133-371D95C6BA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941" y="1350311"/>
            <a:ext cx="2133984" cy="3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99D0FE3-5837-2401-AF7C-3366107BBA3F}"/>
              </a:ext>
            </a:extLst>
          </p:cNvPr>
          <p:cNvSpPr txBox="1"/>
          <p:nvPr/>
        </p:nvSpPr>
        <p:spPr>
          <a:xfrm>
            <a:off x="1180703" y="913633"/>
            <a:ext cx="2640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/>
              <a:t>Isospin asymmetry:</a:t>
            </a:r>
            <a:endParaRPr lang="en-R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317B3-7AD1-1DD1-E52C-A2950F7DC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589" y="1742323"/>
            <a:ext cx="7772400" cy="4005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0853F5-D53B-D3CD-EE4E-882647F7A362}"/>
              </a:ext>
            </a:extLst>
          </p:cNvPr>
          <p:cNvSpPr txBox="1"/>
          <p:nvPr/>
        </p:nvSpPr>
        <p:spPr>
          <a:xfrm>
            <a:off x="7746605" y="5756281"/>
            <a:ext cx="444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A. Sorensen et. al., </a:t>
            </a:r>
            <a:r>
              <a:rPr lang="en-GB" sz="1400" dirty="0" err="1">
                <a:solidFill>
                  <a:srgbClr val="0070C0"/>
                </a:solidFill>
              </a:rPr>
              <a:t>Prog.Part.Nucl.Phys</a:t>
            </a:r>
            <a:r>
              <a:rPr lang="en-GB" sz="1400" dirty="0">
                <a:solidFill>
                  <a:srgbClr val="0070C0"/>
                </a:solidFill>
              </a:rPr>
              <a:t>. 134 (2024) 104080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5A81B-444A-3C88-2118-5A64A9A5B394}"/>
              </a:ext>
            </a:extLst>
          </p:cNvPr>
          <p:cNvSpPr txBox="1"/>
          <p:nvPr/>
        </p:nvSpPr>
        <p:spPr>
          <a:xfrm>
            <a:off x="785964" y="6029861"/>
            <a:ext cx="10098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2400" b="1" dirty="0"/>
              <a:t>New data is needed to further constrain transport models with hadronic d.o.f.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4DFDCA-6D3B-0BC2-E1E4-1FB61C9A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ru-RU"/>
              <a:t>16.05.2023</a:t>
            </a:r>
            <a:endParaRPr lang="en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A32FD4-E464-395C-D882-0BA4F1BD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XIII MPD CM</a:t>
            </a:r>
            <a:endParaRPr lang="en-RU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EF230F5-5B26-B607-3B60-A9E4D30E5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3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418299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Anisotropic flow at </a:t>
            </a:r>
            <a:r>
              <a:rPr lang="en" dirty="0" err="1"/>
              <a:t>Nuclotron</a:t>
            </a:r>
            <a:r>
              <a:rPr lang="en" dirty="0"/>
              <a:t>-NICA energies</a:t>
            </a:r>
            <a:endParaRPr dirty="0"/>
          </a:p>
        </p:txBody>
      </p:sp>
      <p:sp>
        <p:nvSpPr>
          <p:cNvPr id="173" name="Google Shape;173;p30"/>
          <p:cNvSpPr txBox="1"/>
          <p:nvPr/>
        </p:nvSpPr>
        <p:spPr>
          <a:xfrm>
            <a:off x="3986460" y="2398125"/>
            <a:ext cx="398775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dirty="0"/>
              <a:t>v</a:t>
            </a:r>
            <a:r>
              <a:rPr lang="en" sz="2000" baseline="-25000" dirty="0"/>
              <a:t>1</a:t>
            </a:r>
            <a:r>
              <a:rPr lang="en" sz="2000" dirty="0"/>
              <a:t> – directed flow, v</a:t>
            </a:r>
            <a:r>
              <a:rPr lang="en" sz="2000" baseline="-25000" dirty="0"/>
              <a:t>2</a:t>
            </a:r>
            <a:r>
              <a:rPr lang="en" sz="2000" dirty="0"/>
              <a:t> – elliptic flow</a:t>
            </a:r>
            <a:endParaRPr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Google Shape;177;p30"/>
              <p:cNvSpPr txBox="1"/>
              <p:nvPr/>
            </p:nvSpPr>
            <p:spPr>
              <a:xfrm>
                <a:off x="168160" y="3925780"/>
                <a:ext cx="7627053" cy="23532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indent="0">
                  <a:buNone/>
                </a:pPr>
                <a:r>
                  <a:rPr lang="en-RU" sz="2000" dirty="0"/>
                  <a:t>Strong energy dependence of </a:t>
                </a:r>
                <a14:m>
                  <m:oMath xmlns:m="http://schemas.openxmlformats.org/officeDocument/2006/math">
                    <m:r>
                      <a:rPr lang="en-RU" sz="2000" i="1" dirty="0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RU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0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sz="20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RU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RU" sz="2000" i="1" dirty="0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r>
                  <a:rPr lang="en-RU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0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sz="2000" dirty="0"/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sz="2000" dirty="0"/>
                  <a:t>=2-11 GeV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GB" sz="2000" b="1" dirty="0"/>
                  <a:t>Anisotropic flow at FAIR/NICA energies is a delicate balance between:</a:t>
                </a:r>
              </a:p>
              <a:p>
                <a:pPr marL="571500" indent="-571500">
                  <a:buFont typeface="+mj-lt"/>
                  <a:buAutoNum type="romanUcPeriod"/>
                </a:pPr>
                <a:r>
                  <a:rPr lang="en-GB" sz="2000" dirty="0">
                    <a:solidFill>
                      <a:srgbClr val="C00000"/>
                    </a:solidFill>
                  </a:rPr>
                  <a:t>The ability of pressure developed early in the reaction zone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000" dirty="0"/>
                  <a:t>)</a:t>
                </a:r>
              </a:p>
              <a:p>
                <a:pPr marL="571500" indent="-571500">
                  <a:buFont typeface="+mj-lt"/>
                  <a:buAutoNum type="romanUcPeriod"/>
                </a:pPr>
                <a:r>
                  <a:rPr lang="en-GB" sz="2000" dirty="0">
                    <a:solidFill>
                      <a:schemeClr val="accent1">
                        <a:lumMod val="75000"/>
                      </a:schemeClr>
                    </a:solidFill>
                  </a:rPr>
                  <a:t>The passage time for removal of the shadowing by spectators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𝑝𝑎𝑠𝑠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RU" sz="2000" dirty="0"/>
                  <a:t>)</a:t>
                </a:r>
              </a:p>
            </p:txBody>
          </p:sp>
        </mc:Choice>
        <mc:Fallback xmlns="">
          <p:sp>
            <p:nvSpPr>
              <p:cNvPr id="177" name="Google Shape;177;p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60" y="3925780"/>
                <a:ext cx="7627053" cy="2353296"/>
              </a:xfrm>
              <a:prstGeom prst="rect">
                <a:avLst/>
              </a:prstGeom>
              <a:blipFill>
                <a:blip r:embed="rId3"/>
                <a:stretch>
                  <a:fillRect l="-499" b="-252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168;p30">
            <a:extLst>
              <a:ext uri="{FF2B5EF4-FFF2-40B4-BE49-F238E27FC236}">
                <a16:creationId xmlns:a16="http://schemas.microsoft.com/office/drawing/2014/main" id="{6FE56B97-2174-6E66-BD9D-5257B12BB565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77" y="763600"/>
            <a:ext cx="3938282" cy="267430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48914E-67F9-9B75-2F56-F016F999649A}"/>
                  </a:ext>
                </a:extLst>
              </p:cNvPr>
              <p:cNvSpPr/>
              <p:nvPr/>
            </p:nvSpPr>
            <p:spPr>
              <a:xfrm>
                <a:off x="4090458" y="1229245"/>
                <a:ext cx="3779759" cy="1062006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𝑅𝑃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𝑅𝑃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RU" sz="1600" dirty="0"/>
              </a:p>
              <a:p>
                <a:pPr algn="ctr"/>
                <a:endParaRPr lang="en-RU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48914E-67F9-9B75-2F56-F016F9996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458" y="1229245"/>
                <a:ext cx="3779759" cy="1062006"/>
              </a:xfrm>
              <a:prstGeom prst="rect">
                <a:avLst/>
              </a:prstGeom>
              <a:blipFill>
                <a:blip r:embed="rId5"/>
                <a:stretch>
                  <a:fillRect t="-77907" b="-7558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BD2CCD3-C9C6-29C6-07A4-67954482FE9D}"/>
              </a:ext>
            </a:extLst>
          </p:cNvPr>
          <p:cNvGrpSpPr/>
          <p:nvPr/>
        </p:nvGrpSpPr>
        <p:grpSpPr>
          <a:xfrm>
            <a:off x="8027098" y="763600"/>
            <a:ext cx="4114800" cy="5420147"/>
            <a:chOff x="0" y="754693"/>
            <a:chExt cx="4114800" cy="54201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2594A9-70EE-1212-1BF5-A1CECB1E6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99336"/>
              <a:ext cx="4114800" cy="517550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17E15DA-1E06-0D91-A31C-457D07B82859}"/>
                </a:ext>
              </a:extLst>
            </p:cNvPr>
            <p:cNvCxnSpPr/>
            <p:nvPr/>
          </p:nvCxnSpPr>
          <p:spPr>
            <a:xfrm flipH="1">
              <a:off x="1689904" y="3429000"/>
              <a:ext cx="1261640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1ADD971-10BC-5DB0-9F31-0313148A4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2629" y="3429000"/>
              <a:ext cx="57680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1D64EF-21D6-310F-DD09-089E846CDB90}"/>
                </a:ext>
              </a:extLst>
            </p:cNvPr>
            <p:cNvSpPr txBox="1"/>
            <p:nvPr/>
          </p:nvSpPr>
          <p:spPr>
            <a:xfrm>
              <a:off x="2042365" y="3397778"/>
              <a:ext cx="603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MPD</a:t>
              </a:r>
              <a:endParaRPr lang="en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412282-E122-8286-D9CF-24F9570DCA82}"/>
                </a:ext>
              </a:extLst>
            </p:cNvPr>
            <p:cNvSpPr txBox="1"/>
            <p:nvPr/>
          </p:nvSpPr>
          <p:spPr>
            <a:xfrm>
              <a:off x="794481" y="3397778"/>
              <a:ext cx="798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BM@N</a:t>
              </a:r>
              <a:endParaRPr lang="en-RU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953915-DBD8-08F3-EB31-D1E87AF5FFAC}"/>
                </a:ext>
              </a:extLst>
            </p:cNvPr>
            <p:cNvSpPr/>
            <p:nvPr/>
          </p:nvSpPr>
          <p:spPr>
            <a:xfrm>
              <a:off x="749722" y="754693"/>
              <a:ext cx="29316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STAR, </a:t>
              </a:r>
              <a:r>
                <a:rPr lang="en-GB" sz="1400" dirty="0" err="1">
                  <a:solidFill>
                    <a:srgbClr val="0070C0"/>
                  </a:solidFill>
                </a:rPr>
                <a:t>Phys.Lett.B</a:t>
              </a:r>
              <a:r>
                <a:rPr lang="en-GB" sz="1400" dirty="0">
                  <a:solidFill>
                    <a:srgbClr val="0070C0"/>
                  </a:solidFill>
                </a:rPr>
                <a:t> 827 (2022) 137003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E77D94-767F-E8CA-CF0C-C533D4248E7F}"/>
                </a:ext>
              </a:extLst>
            </p:cNvPr>
            <p:cNvSpPr txBox="1"/>
            <p:nvPr/>
          </p:nvSpPr>
          <p:spPr>
            <a:xfrm>
              <a:off x="1106875" y="3578319"/>
              <a:ext cx="972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MPD-FXT</a:t>
              </a:r>
              <a:endParaRPr lang="en-RU" sz="16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BF5E48-A794-C76F-DFFC-C6ACEA2664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216" y="3296317"/>
              <a:ext cx="562217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65CC10D4-42F9-BBA0-0E01-A01328F4FD31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16.05.2023</a:t>
            </a:r>
            <a:endParaRPr lang="en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3ABE45A-B8BF-0C9B-F223-83680573EE1E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XIII MPD CM</a:t>
            </a:r>
            <a:endParaRPr lang="en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A7B1EB8-7ACF-7CC6-844D-29310E8C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fld id="{CCBDCA01-1CF3-A144-9942-D5784141D860}" type="slidenum">
              <a:rPr lang="en-RU" sz="1800" b="1" smtClean="0"/>
              <a:t>4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1871171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C02A-29D8-A37A-BFF7-F84188F8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7164"/>
            <a:ext cx="11360800" cy="839960"/>
          </a:xfrm>
        </p:spPr>
        <p:txBody>
          <a:bodyPr>
            <a:normAutofit/>
          </a:bodyPr>
          <a:lstStyle/>
          <a:p>
            <a:r>
              <a:rPr lang="en" dirty="0"/>
              <a:t>Sensitivity of the collective flow to the EOS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325C3-5A25-4F05-3084-385F919BF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5803300"/>
            <a:ext cx="11360800" cy="616066"/>
          </a:xfrm>
        </p:spPr>
        <p:txBody>
          <a:bodyPr>
            <a:normAutofit/>
          </a:bodyPr>
          <a:lstStyle/>
          <a:p>
            <a:pPr marL="186262" indent="0" algn="ctr">
              <a:buSzPts val="1400"/>
              <a:buNone/>
            </a:pPr>
            <a:r>
              <a:rPr lang="en-GB" sz="2800" b="1" dirty="0"/>
              <a:t>Additional measurements are essential to clarify the previous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50FCD-CB1D-D922-8839-3D5A71DA0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5" y="4614901"/>
            <a:ext cx="1981053" cy="854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191FBF-FF37-647D-8E12-F70034E04888}"/>
                  </a:ext>
                </a:extLst>
              </p:cNvPr>
              <p:cNvSpPr txBox="1"/>
              <p:nvPr/>
            </p:nvSpPr>
            <p:spPr>
              <a:xfrm>
                <a:off x="7637954" y="1236835"/>
                <a:ext cx="4453317" cy="3231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EoS extraction: define incompressibility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20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RU" sz="2000" b="1" i="1" dirty="0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RU" sz="2000" b="1" i="1" dirty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p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f>
                        <m:f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2000" b="1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p>
                            <m:sSupPr>
                              <m:ctrlPr>
                                <a:rPr lang="en-US" sz="2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p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000" dirty="0"/>
              </a:p>
              <a:p>
                <a:r>
                  <a:rPr lang="en-GB" sz="2000" dirty="0"/>
                  <a:t>Discrepancy in the interpretation: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/>
                  <a:t> suggests soft </a:t>
                </a:r>
                <a:r>
                  <a:rPr lang="en-GB" sz="2000" dirty="0" err="1"/>
                  <a:t>EoS</a:t>
                </a:r>
                <a:r>
                  <a:rPr lang="en-GB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/>
                  <a:t>≈210 MeV)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/>
                  <a:t> suggests hard </a:t>
                </a:r>
                <a:r>
                  <a:rPr lang="en-GB" sz="2000" dirty="0" err="1"/>
                  <a:t>EoS</a:t>
                </a:r>
                <a:r>
                  <a:rPr lang="en-GB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/>
                  <a:t>≈380 MeV)</a:t>
                </a:r>
              </a:p>
              <a:p>
                <a:endParaRPr lang="en-RU" sz="2000" b="1" dirty="0"/>
              </a:p>
              <a:p>
                <a:r>
                  <a:rPr lang="en-RU" sz="2000" b="1" dirty="0"/>
                  <a:t>New measurements using new data and modern analysis techniques might address this discrepancy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191FBF-FF37-647D-8E12-F70034E04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954" y="1236835"/>
                <a:ext cx="4453317" cy="3231975"/>
              </a:xfrm>
              <a:prstGeom prst="rect">
                <a:avLst/>
              </a:prstGeom>
              <a:blipFill>
                <a:blip r:embed="rId3"/>
                <a:stretch>
                  <a:fillRect l="-1425" t="-1176" r="-1709" b="-274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6C0548F-AD19-91E9-D025-22A782F3A55C}"/>
              </a:ext>
            </a:extLst>
          </p:cNvPr>
          <p:cNvSpPr txBox="1"/>
          <p:nvPr/>
        </p:nvSpPr>
        <p:spPr>
          <a:xfrm>
            <a:off x="105111" y="809294"/>
            <a:ext cx="5248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P.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Danielewicz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, R. Lacey, W.G. Lynch,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</a:rPr>
              <a:t>Science 298 (2002) 1592</a:t>
            </a:r>
            <a:endParaRPr lang="en-RU" sz="14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79A136-E7C5-91F6-AC44-639311C202E8}"/>
                  </a:ext>
                </a:extLst>
              </p:cNvPr>
              <p:cNvSpPr txBox="1"/>
              <p:nvPr/>
            </p:nvSpPr>
            <p:spPr>
              <a:xfrm>
                <a:off x="4591793" y="4819342"/>
                <a:ext cx="2433230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𝑅𝑃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79A136-E7C5-91F6-AC44-639311C20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793" y="4819342"/>
                <a:ext cx="2433230" cy="312650"/>
              </a:xfrm>
              <a:prstGeom prst="rect">
                <a:avLst/>
              </a:prstGeom>
              <a:blipFill>
                <a:blip r:embed="rId4"/>
                <a:stretch>
                  <a:fillRect l="-1042" b="-1923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FA0EF396-5873-6022-03DC-3272F276B6BF}"/>
              </a:ext>
            </a:extLst>
          </p:cNvPr>
          <p:cNvGrpSpPr/>
          <p:nvPr/>
        </p:nvGrpSpPr>
        <p:grpSpPr>
          <a:xfrm>
            <a:off x="137221" y="1104298"/>
            <a:ext cx="7422650" cy="3516405"/>
            <a:chOff x="137221" y="1104298"/>
            <a:chExt cx="7422650" cy="35164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18252D2-8A7A-6419-1C44-C6F780A43FDA}"/>
                </a:ext>
              </a:extLst>
            </p:cNvPr>
            <p:cNvGrpSpPr/>
            <p:nvPr/>
          </p:nvGrpSpPr>
          <p:grpSpPr>
            <a:xfrm>
              <a:off x="137221" y="1104298"/>
              <a:ext cx="7422650" cy="3516405"/>
              <a:chOff x="137221" y="1104298"/>
              <a:chExt cx="7422650" cy="351640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6501769-2A66-6DEA-DA15-1F8615789177}"/>
                  </a:ext>
                </a:extLst>
              </p:cNvPr>
              <p:cNvGrpSpPr/>
              <p:nvPr/>
            </p:nvGrpSpPr>
            <p:grpSpPr>
              <a:xfrm>
                <a:off x="137221" y="1104298"/>
                <a:ext cx="7422650" cy="3516405"/>
                <a:chOff x="137221" y="1104298"/>
                <a:chExt cx="7422650" cy="351640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D8753BC9-B56C-583A-FF6D-F142C27FFE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7268" y="1104298"/>
                  <a:ext cx="3672603" cy="3516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2D0ADA52-60D0-4F0F-DBBF-E515A8FFF9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221" y="1104299"/>
                  <a:ext cx="3660790" cy="35137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Textfeld 2">
                  <a:extLst>
                    <a:ext uri="{FF2B5EF4-FFF2-40B4-BE49-F238E27FC236}">
                      <a16:creationId xmlns:a16="http://schemas.microsoft.com/office/drawing/2014/main" id="{7E7214E8-3F76-D086-BFAB-DC1D0A52035E}"/>
                    </a:ext>
                  </a:extLst>
                </p:cNvPr>
                <p:cNvSpPr txBox="1"/>
                <p:nvPr/>
              </p:nvSpPr>
              <p:spPr>
                <a:xfrm>
                  <a:off x="1382784" y="3107694"/>
                  <a:ext cx="927242" cy="321306"/>
                </a:xfrm>
                <a:prstGeom prst="rect">
                  <a:avLst/>
                </a:prstGeom>
                <a:solidFill>
                  <a:srgbClr val="FFFF00">
                    <a:alpha val="80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7560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Soft EOS</a:t>
                  </a:r>
                </a:p>
              </p:txBody>
            </p:sp>
            <p:sp>
              <p:nvSpPr>
                <p:cNvPr id="8" name="Textfeld 17">
                  <a:extLst>
                    <a:ext uri="{FF2B5EF4-FFF2-40B4-BE49-F238E27FC236}">
                      <a16:creationId xmlns:a16="http://schemas.microsoft.com/office/drawing/2014/main" id="{0ADEEAD4-6777-2CDA-B205-7DA2208BF492}"/>
                    </a:ext>
                  </a:extLst>
                </p:cNvPr>
                <p:cNvSpPr txBox="1"/>
                <p:nvPr/>
              </p:nvSpPr>
              <p:spPr>
                <a:xfrm>
                  <a:off x="5097737" y="3483604"/>
                  <a:ext cx="993221" cy="321306"/>
                </a:xfrm>
                <a:prstGeom prst="rect">
                  <a:avLst/>
                </a:prstGeom>
                <a:solidFill>
                  <a:srgbClr val="FFFF00">
                    <a:alpha val="84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7560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8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Hard EOS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1C304E7-6866-A67D-DE4D-0FE96067B2D3}"/>
                    </a:ext>
                  </a:extLst>
                </p:cNvPr>
                <p:cNvSpPr/>
                <p:nvPr/>
              </p:nvSpPr>
              <p:spPr>
                <a:xfrm>
                  <a:off x="2317014" y="1388330"/>
                  <a:ext cx="480017" cy="2724839"/>
                </a:xfrm>
                <a:prstGeom prst="rect">
                  <a:avLst/>
                </a:prstGeom>
                <a:solidFill>
                  <a:srgbClr val="0070C0">
                    <a:alpha val="2474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dirty="0">
                    <a:highlight>
                      <a:srgbClr val="FF0000"/>
                    </a:highlight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7695ED4-21A8-F68F-CFB1-FF7BFAC698F6}"/>
                    </a:ext>
                  </a:extLst>
                </p:cNvPr>
                <p:cNvSpPr/>
                <p:nvPr/>
              </p:nvSpPr>
              <p:spPr>
                <a:xfrm>
                  <a:off x="6105981" y="1393588"/>
                  <a:ext cx="473207" cy="2724839"/>
                </a:xfrm>
                <a:prstGeom prst="rect">
                  <a:avLst/>
                </a:prstGeom>
                <a:solidFill>
                  <a:srgbClr val="0070C0">
                    <a:alpha val="2474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dirty="0">
                    <a:highlight>
                      <a:srgbClr val="FF0000"/>
                    </a:highlight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318A930-6D21-C384-01DE-61B12CF5FCAA}"/>
                    </a:ext>
                  </a:extLst>
                </p:cNvPr>
                <p:cNvSpPr/>
                <p:nvPr/>
              </p:nvSpPr>
              <p:spPr>
                <a:xfrm>
                  <a:off x="2856847" y="1383076"/>
                  <a:ext cx="883563" cy="2724839"/>
                </a:xfrm>
                <a:prstGeom prst="rect">
                  <a:avLst/>
                </a:prstGeom>
                <a:solidFill>
                  <a:srgbClr val="C00000">
                    <a:alpha val="2474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dirty="0">
                    <a:highlight>
                      <a:srgbClr val="FF0000"/>
                    </a:highlight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B145C56-AAE6-6F76-C9F6-71402C32CBE6}"/>
                    </a:ext>
                  </a:extLst>
                </p:cNvPr>
                <p:cNvSpPr/>
                <p:nvPr/>
              </p:nvSpPr>
              <p:spPr>
                <a:xfrm>
                  <a:off x="6635783" y="1383075"/>
                  <a:ext cx="883563" cy="2724839"/>
                </a:xfrm>
                <a:prstGeom prst="rect">
                  <a:avLst/>
                </a:prstGeom>
                <a:solidFill>
                  <a:srgbClr val="C00000">
                    <a:alpha val="2474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dirty="0">
                    <a:highlight>
                      <a:srgbClr val="FF0000"/>
                    </a:highlight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31EAE5-CF62-0698-F57F-4EFAE011CFEF}"/>
                  </a:ext>
                </a:extLst>
              </p:cNvPr>
              <p:cNvSpPr txBox="1"/>
              <p:nvPr/>
            </p:nvSpPr>
            <p:spPr>
              <a:xfrm>
                <a:off x="1846405" y="1415893"/>
                <a:ext cx="1069908" cy="646331"/>
              </a:xfrm>
              <a:prstGeom prst="rect">
                <a:avLst/>
              </a:prstGeom>
              <a:solidFill>
                <a:schemeClr val="bg1">
                  <a:alpha val="56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RU" b="1" dirty="0">
                    <a:solidFill>
                      <a:srgbClr val="0070C0"/>
                    </a:solidFill>
                  </a:rPr>
                  <a:t>MPD-FXT</a:t>
                </a:r>
              </a:p>
              <a:p>
                <a:r>
                  <a:rPr lang="en-RU" b="1" dirty="0">
                    <a:solidFill>
                      <a:srgbClr val="0070C0"/>
                    </a:solidFill>
                  </a:rPr>
                  <a:t>BM@N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6CCB44-5D22-51BF-2DC3-7FFA6C44E074}"/>
                  </a:ext>
                </a:extLst>
              </p:cNvPr>
              <p:cNvSpPr txBox="1"/>
              <p:nvPr/>
            </p:nvSpPr>
            <p:spPr>
              <a:xfrm>
                <a:off x="5618976" y="1415893"/>
                <a:ext cx="1069908" cy="646331"/>
              </a:xfrm>
              <a:prstGeom prst="rect">
                <a:avLst/>
              </a:prstGeom>
              <a:solidFill>
                <a:schemeClr val="bg1">
                  <a:alpha val="56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RU" b="1" dirty="0">
                    <a:solidFill>
                      <a:srgbClr val="0070C0"/>
                    </a:solidFill>
                  </a:rPr>
                  <a:t>MPD-FXT</a:t>
                </a:r>
              </a:p>
              <a:p>
                <a:r>
                  <a:rPr lang="en-RU" b="1" dirty="0">
                    <a:solidFill>
                      <a:srgbClr val="0070C0"/>
                    </a:solidFill>
                  </a:rPr>
                  <a:t>BM@N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8ED53E-995D-B561-D5F6-9A72494A2C41}"/>
                  </a:ext>
                </a:extLst>
              </p:cNvPr>
              <p:cNvSpPr txBox="1"/>
              <p:nvPr/>
            </p:nvSpPr>
            <p:spPr>
              <a:xfrm>
                <a:off x="6776140" y="1415893"/>
                <a:ext cx="6559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b="1" dirty="0">
                    <a:solidFill>
                      <a:srgbClr val="C00000"/>
                    </a:solidFill>
                  </a:rPr>
                  <a:t>MPD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F27752-87A3-7A01-DB8F-8C9AC6920EE0}"/>
                  </a:ext>
                </a:extLst>
              </p:cNvPr>
              <p:cNvSpPr txBox="1"/>
              <p:nvPr/>
            </p:nvSpPr>
            <p:spPr>
              <a:xfrm>
                <a:off x="2969589" y="1415893"/>
                <a:ext cx="6559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b="1" dirty="0">
                    <a:solidFill>
                      <a:srgbClr val="C00000"/>
                    </a:solidFill>
                  </a:rPr>
                  <a:t>MPD</a:t>
                </a:r>
              </a:p>
            </p:txBody>
          </p:sp>
        </p:grp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DE1D6ED7-592A-7CB4-E683-D638626AAEF3}"/>
                </a:ext>
              </a:extLst>
            </p:cNvPr>
            <p:cNvSpPr/>
            <p:nvPr/>
          </p:nvSpPr>
          <p:spPr>
            <a:xfrm>
              <a:off x="6951452" y="1701145"/>
              <a:ext cx="494322" cy="11714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55AA7B51-6C16-8254-F204-41EC8DB4D41C}"/>
                </a:ext>
              </a:extLst>
            </p:cNvPr>
            <p:cNvSpPr/>
            <p:nvPr/>
          </p:nvSpPr>
          <p:spPr>
            <a:xfrm>
              <a:off x="3172821" y="1701145"/>
              <a:ext cx="494322" cy="11714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4E89E65-8854-E739-1A23-E81614FFD1D8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16.05.2023</a:t>
            </a:r>
            <a:endParaRPr lang="en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16F7D46E-D2DE-6719-699F-6FAF5B89E8E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XIII MPD CM</a:t>
            </a:r>
            <a:endParaRPr lang="en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3B1F81-54BC-B7DE-17A3-B6C8982F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fld id="{CCBDCA01-1CF3-A144-9942-D5784141D860}" type="slidenum">
              <a:rPr lang="en-RU" sz="1800" b="1" smtClean="0"/>
              <a:t>5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238406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5BF3FC-2D7B-1941-9577-7067A9D6B0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0989" y="5178612"/>
                <a:ext cx="11333709" cy="122864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RU" dirty="0"/>
                  <a:t>The main source of existing systematic errors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 measurements is the difference between results from different experiments (for example, FOPI and HADES, E895 and STAR)</a:t>
                </a:r>
              </a:p>
              <a:p>
                <a:r>
                  <a:rPr lang="en-RU" dirty="0"/>
                  <a:t>New data from the future BM@N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=2.3-3.3 GeV) and MPD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=4-11 GeV) experiments will provide more detailed and robust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 measurements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5BF3FC-2D7B-1941-9577-7067A9D6B0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0989" y="5178612"/>
                <a:ext cx="11333709" cy="1228648"/>
              </a:xfrm>
              <a:blipFill>
                <a:blip r:embed="rId2"/>
                <a:stretch>
                  <a:fillRect l="-559" t="-11340" b="-618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EAE24-C7F0-B94E-8725-1BFF5C6B5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3E995-2833-1F40-B43F-63D17656F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D321B0-0557-8045-929E-12F0BC360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1" y="695500"/>
            <a:ext cx="4375570" cy="4295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B8FE29-C8BC-2A43-8F69-85304B88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55"/>
            <a:ext cx="12192000" cy="823595"/>
          </a:xfrm>
        </p:spPr>
        <p:txBody>
          <a:bodyPr>
            <a:noAutofit/>
          </a:bodyPr>
          <a:lstStyle/>
          <a:p>
            <a:r>
              <a:rPr lang="en-RU" sz="3600" dirty="0"/>
              <a:t>Why do we need new measurements at BM@N and MPD?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FDDDB-D96B-1D1E-8589-8F4DA20F4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124" y="638158"/>
            <a:ext cx="4487904" cy="448790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152C88-D684-CCF0-AE2A-7EAAE711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6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77999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Sensitivity of the collective flow to the EOS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DC4C1-603D-B784-442A-7AD05AA0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347"/>
          <a:stretch/>
        </p:blipFill>
        <p:spPr>
          <a:xfrm>
            <a:off x="132137" y="1122456"/>
            <a:ext cx="3292263" cy="3050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BA8A0D-882C-4E8A-68A8-3D197EB34ECA}"/>
                  </a:ext>
                </a:extLst>
              </p:cNvPr>
              <p:cNvSpPr txBox="1"/>
              <p:nvPr/>
            </p:nvSpPr>
            <p:spPr>
              <a:xfrm>
                <a:off x="202044" y="4256229"/>
                <a:ext cx="52792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RU" b="1" dirty="0"/>
                  <a:t>Incompressibility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RU" b="1" dirty="0"/>
                  <a:t>: </a:t>
                </a:r>
              </a:p>
              <a:p>
                <a:pPr algn="just"/>
                <a:r>
                  <a:rPr lang="en-RU" dirty="0"/>
                  <a:t>parameter which specifies the behavior of EOS in the given baryon densities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RU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</m:e>
                    </m:d>
                  </m:oMath>
                </a14:m>
                <a:r>
                  <a:rPr lang="en-RU" dirty="0"/>
                  <a:t> </a:t>
                </a:r>
              </a:p>
              <a:p>
                <a:endParaRPr lang="en-RU" dirty="0"/>
              </a:p>
              <a:p>
                <a:pPr algn="just"/>
                <a:r>
                  <a:rPr lang="en-RU" sz="2000" b="1" dirty="0"/>
                  <a:t>Models with flexible EOS for different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RU" sz="2000" b="1" dirty="0"/>
                  <a:t>) are required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BA8A0D-882C-4E8A-68A8-3D197EB34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44" y="4256229"/>
                <a:ext cx="5279203" cy="1815882"/>
              </a:xfrm>
              <a:prstGeom prst="rect">
                <a:avLst/>
              </a:prstGeom>
              <a:blipFill>
                <a:blip r:embed="rId4"/>
                <a:stretch>
                  <a:fillRect l="-959" t="-1389" r="-1199" b="-416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EEE2772-9243-CEDC-5684-DF9DCAF91C07}"/>
              </a:ext>
            </a:extLst>
          </p:cNvPr>
          <p:cNvGrpSpPr/>
          <p:nvPr/>
        </p:nvGrpSpPr>
        <p:grpSpPr>
          <a:xfrm>
            <a:off x="6710754" y="594330"/>
            <a:ext cx="5275539" cy="4428509"/>
            <a:chOff x="0" y="700050"/>
            <a:chExt cx="7251964" cy="59374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FB6F21-218A-5BF2-8A67-68EC8373A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90933"/>
              <a:ext cx="6182054" cy="56466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612FE5-1836-5B34-EE61-5C442FB07939}"/>
                </a:ext>
              </a:extLst>
            </p:cNvPr>
            <p:cNvSpPr/>
            <p:nvPr/>
          </p:nvSpPr>
          <p:spPr>
            <a:xfrm>
              <a:off x="4172607" y="4351283"/>
              <a:ext cx="2009447" cy="556986"/>
            </a:xfrm>
            <a:prstGeom prst="rect">
              <a:avLst/>
            </a:prstGeom>
            <a:solidFill>
              <a:srgbClr val="0070C0">
                <a:alpha val="247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highlight>
                  <a:srgbClr val="FF0000"/>
                </a:highlight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85026A-9A74-1C5F-A776-DBE87381A19B}"/>
                </a:ext>
              </a:extLst>
            </p:cNvPr>
            <p:cNvSpPr/>
            <p:nvPr/>
          </p:nvSpPr>
          <p:spPr>
            <a:xfrm>
              <a:off x="4172607" y="3826603"/>
              <a:ext cx="2009447" cy="510904"/>
            </a:xfrm>
            <a:prstGeom prst="rect">
              <a:avLst/>
            </a:prstGeom>
            <a:solidFill>
              <a:srgbClr val="C00000">
                <a:alpha val="247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rgbClr val="C0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CC1D52-5F10-12B1-3A38-FBEBF41701BC}"/>
                </a:ext>
              </a:extLst>
            </p:cNvPr>
            <p:cNvSpPr txBox="1"/>
            <p:nvPr/>
          </p:nvSpPr>
          <p:spPr>
            <a:xfrm>
              <a:off x="6182056" y="4312064"/>
              <a:ext cx="1069908" cy="646331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RU" b="1" dirty="0">
                  <a:solidFill>
                    <a:srgbClr val="0070C0"/>
                  </a:solidFill>
                </a:rPr>
                <a:t>MPD-FXT</a:t>
              </a:r>
            </a:p>
            <a:p>
              <a:r>
                <a:rPr lang="en-RU" b="1" dirty="0">
                  <a:solidFill>
                    <a:srgbClr val="0070C0"/>
                  </a:solidFill>
                </a:rPr>
                <a:t>BM@N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0B5135-C087-A558-FAE6-DD0208CBB2C3}"/>
                </a:ext>
              </a:extLst>
            </p:cNvPr>
            <p:cNvSpPr txBox="1"/>
            <p:nvPr/>
          </p:nvSpPr>
          <p:spPr>
            <a:xfrm>
              <a:off x="6185137" y="3892485"/>
              <a:ext cx="655949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b="1" dirty="0">
                  <a:solidFill>
                    <a:srgbClr val="C00000"/>
                  </a:solidFill>
                </a:rPr>
                <a:t>MPD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59368D-1537-69C9-D581-AD049A684360}"/>
                </a:ext>
              </a:extLst>
            </p:cNvPr>
            <p:cNvSpPr txBox="1"/>
            <p:nvPr/>
          </p:nvSpPr>
          <p:spPr>
            <a:xfrm>
              <a:off x="841657" y="700050"/>
              <a:ext cx="6182054" cy="41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A. Sorensen et. al., </a:t>
              </a:r>
              <a:r>
                <a:rPr lang="en-GB" sz="1400" dirty="0" err="1">
                  <a:solidFill>
                    <a:srgbClr val="0070C0"/>
                  </a:solidFill>
                </a:rPr>
                <a:t>Prog.Part.Nucl.Phys</a:t>
              </a:r>
              <a:r>
                <a:rPr lang="en-GB" sz="1400" dirty="0">
                  <a:solidFill>
                    <a:srgbClr val="0070C0"/>
                  </a:solidFill>
                </a:rPr>
                <a:t>. 134 (2024) 104080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AB8F387-DB8E-D77E-42A8-8CF990B43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42"/>
          <a:stretch/>
        </p:blipFill>
        <p:spPr>
          <a:xfrm>
            <a:off x="3424400" y="1158192"/>
            <a:ext cx="3292263" cy="2989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C463D9-7217-08E5-954F-D4FAE7695FCB}"/>
              </a:ext>
            </a:extLst>
          </p:cNvPr>
          <p:cNvSpPr txBox="1"/>
          <p:nvPr/>
        </p:nvSpPr>
        <p:spPr>
          <a:xfrm>
            <a:off x="-67612" y="962189"/>
            <a:ext cx="444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A. Sorensen et. al., </a:t>
            </a:r>
            <a:r>
              <a:rPr lang="en-GB" sz="1400" dirty="0" err="1">
                <a:solidFill>
                  <a:srgbClr val="0070C0"/>
                </a:solidFill>
              </a:rPr>
              <a:t>Prog.Part.Nucl.Phys</a:t>
            </a:r>
            <a:r>
              <a:rPr lang="en-GB" sz="1400" dirty="0">
                <a:solidFill>
                  <a:srgbClr val="0070C0"/>
                </a:solidFill>
              </a:rPr>
              <a:t>. 134 (2024) 104080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694218-9022-78B2-CC95-754DC3A92FD2}"/>
                  </a:ext>
                </a:extLst>
              </p:cNvPr>
              <p:cNvSpPr txBox="1"/>
              <p:nvPr/>
            </p:nvSpPr>
            <p:spPr>
              <a:xfrm>
                <a:off x="5785191" y="5361453"/>
                <a:ext cx="62011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 err="1"/>
                  <a:t>Nuclotron</a:t>
                </a:r>
                <a:r>
                  <a:rPr lang="en-US" b="1" dirty="0"/>
                  <a:t>-NICA coverage in terms of density: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f>
                      <m:fPr>
                        <m:type m:val="li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R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694218-9022-78B2-CC95-754DC3A92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91" y="5361453"/>
                <a:ext cx="6201102" cy="369332"/>
              </a:xfrm>
              <a:prstGeom prst="rect">
                <a:avLst/>
              </a:prstGeom>
              <a:blipFill>
                <a:blip r:embed="rId6"/>
                <a:stretch>
                  <a:fillRect l="-818" t="-113333" b="-16666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1B766B6D-45DB-B937-9A88-F18F3A32DF6D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16.05.2023</a:t>
            </a:r>
            <a:endParaRPr lang="en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28045A3-B22D-648B-C5CF-8A4CC7E4B12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XIII MPD CM</a:t>
            </a:r>
            <a:endParaRPr lang="en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6B7CB6-A08C-D2E4-A06F-55EBA57A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fld id="{CCBDCA01-1CF3-A144-9942-D5784141D860}" type="slidenum">
              <a:rPr lang="en-RU" sz="1800" b="1" smtClean="0"/>
              <a:t>7</a:t>
            </a:fld>
            <a:endParaRPr lang="en-RU" sz="1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2264-9B14-CDAD-4CE5-4C21D29C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30" y="3149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" dirty="0"/>
              <a:t>Sensitivity of the collective flow to the EOS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2760B9-7BCE-7FE3-3B68-6034CEBCD92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285185" y="1250732"/>
                <a:ext cx="5822732" cy="4571999"/>
              </a:xfrm>
            </p:spPr>
            <p:txBody>
              <a:bodyPr>
                <a:normAutofit fontScale="85000" lnSpcReduction="10000"/>
              </a:bodyPr>
              <a:lstStyle/>
              <a:p>
                <a:pPr algn="just"/>
                <a:r>
                  <a:rPr lang="en-US" sz="2600" dirty="0"/>
                  <a:t>SMASH model with flexible EOS was used to test the sensitivity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600" dirty="0"/>
                  <a:t> to changes of EOS in a specific density range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/>
                  <a:t>:</a:t>
                </a:r>
              </a:p>
              <a:p>
                <a:pPr marL="152396" indent="0" algn="just">
                  <a:buNone/>
                </a:pPr>
                <a:endParaRPr lang="en-US" sz="2600" dirty="0"/>
              </a:p>
              <a:p>
                <a:pPr lvl="1"/>
                <a14:m>
                  <m:oMath xmlns:m="http://schemas.openxmlformats.org/officeDocument/2006/math">
                    <m:r>
                      <a:rPr lang="en-RU" b="1" i="1" dirty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RU" b="1" i="1" dirty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RU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RU" b="1" i="1" dirty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RU" b="1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RU" b="1" i="1" dirty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dirty="0"/>
                  <a:t> of pions, protons and deuterons are very sensitive to the EOS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RU" b="1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RU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RU" b="1" i="1" dirty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RU" b="1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dirty="0"/>
                  <a:t> of protons and deuterons are sensitive to the EOS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RU" b="1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RU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RU" b="1" i="1" dirty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RU" b="1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dirty="0"/>
                  <a:t>: weak sensitivity to the EOS</a:t>
                </a:r>
                <a:endParaRPr lang="en-RU" dirty="0"/>
              </a:p>
              <a:p>
                <a:pPr marL="186262" indent="0">
                  <a:buNone/>
                </a:pPr>
                <a:endParaRPr lang="en-RU" dirty="0"/>
              </a:p>
              <a:p>
                <a:pPr marL="186262" indent="0" algn="just">
                  <a:buNone/>
                </a:pPr>
                <a:r>
                  <a:rPr lang="en-RU" b="1" dirty="0"/>
                  <a:t>The most precise constraints can be achieved from the flow of identified hadrons (</a:t>
                </a:r>
                <a:r>
                  <a:rPr lang="en-RU" b="1" i="1" dirty="0"/>
                  <a:t>𝛑</a:t>
                </a:r>
                <a:r>
                  <a:rPr lang="en-RU" b="1" i="1" baseline="30000" dirty="0"/>
                  <a:t>±</a:t>
                </a:r>
                <a:r>
                  <a:rPr lang="en-RU" b="1" dirty="0"/>
                  <a:t>,</a:t>
                </a:r>
                <a:r>
                  <a:rPr lang="en-RU" b="1" i="1" dirty="0"/>
                  <a:t>K</a:t>
                </a:r>
                <a:r>
                  <a:rPr lang="en-RU" b="1" i="1" baseline="30000" dirty="0"/>
                  <a:t>±</a:t>
                </a:r>
                <a:r>
                  <a:rPr lang="en-RU" b="1" dirty="0"/>
                  <a:t>,</a:t>
                </a:r>
                <a:r>
                  <a:rPr lang="en-RU" b="1" i="1" dirty="0"/>
                  <a:t>p</a:t>
                </a:r>
                <a:r>
                  <a:rPr lang="en-RU" b="1" dirty="0"/>
                  <a:t>,…) and light nuclei (</a:t>
                </a:r>
                <a:r>
                  <a:rPr lang="en-RU" b="1" i="1" dirty="0"/>
                  <a:t>d</a:t>
                </a:r>
                <a:r>
                  <a:rPr lang="en-RU" b="1" dirty="0"/>
                  <a:t>,</a:t>
                </a:r>
                <a:r>
                  <a:rPr lang="en-RU" b="1" i="1" dirty="0"/>
                  <a:t>t</a:t>
                </a:r>
                <a:r>
                  <a:rPr lang="en-RU" b="1" dirty="0"/>
                  <a:t>,…)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2760B9-7BCE-7FE3-3B68-6034CEBCD9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5185" y="1250732"/>
                <a:ext cx="5822732" cy="4571999"/>
              </a:xfrm>
              <a:blipFill>
                <a:blip r:embed="rId2"/>
                <a:stretch>
                  <a:fillRect t="-1108" r="-152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A3CFB81-0B1A-C552-2E4C-7D8743F39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640"/>
            <a:ext cx="6199432" cy="6206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2D723-F618-21D6-4CAF-BD2F7E048338}"/>
              </a:ext>
            </a:extLst>
          </p:cNvPr>
          <p:cNvSpPr txBox="1"/>
          <p:nvPr/>
        </p:nvSpPr>
        <p:spPr>
          <a:xfrm>
            <a:off x="7746605" y="733787"/>
            <a:ext cx="444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A. Sorensen et. al., </a:t>
            </a:r>
            <a:r>
              <a:rPr lang="en-GB" sz="1400" dirty="0" err="1">
                <a:solidFill>
                  <a:srgbClr val="0070C0"/>
                </a:solidFill>
              </a:rPr>
              <a:t>Prog.Part.Nucl.Phys</a:t>
            </a:r>
            <a:r>
              <a:rPr lang="en-GB" sz="1400" dirty="0">
                <a:solidFill>
                  <a:srgbClr val="0070C0"/>
                </a:solidFill>
              </a:rPr>
              <a:t>. 134 (2024) 104080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776738-0588-400F-628C-2DD8C608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fld id="{CCBDCA01-1CF3-A144-9942-D5784141D860}" type="slidenum">
              <a:rPr lang="en-RU" sz="1800" b="1" smtClean="0"/>
              <a:t>8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1896651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146C-DD21-DB4F-93B9-67E7987DBB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09093"/>
                <a:ext cx="12192000" cy="622427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in Au</a:t>
                </a:r>
                <a:r>
                  <a:rPr lang="en-US" b="0" dirty="0" err="1"/>
                  <a:t>+Au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/>
                  <a:t>=2.4 GeV: cascade models</a:t>
                </a:r>
                <a:endParaRPr lang="en-R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146C-DD21-DB4F-93B9-67E7987DBB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09093"/>
                <a:ext cx="12192000" cy="622427"/>
              </a:xfrm>
              <a:blipFill>
                <a:blip r:embed="rId2"/>
                <a:stretch>
                  <a:fillRect l="-312" t="-28000" b="-44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7A488-2F53-834D-9434-6886BADC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16.05.2023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DD36-803B-0C4B-B115-241A6A2F7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</a:t>
            </a:r>
            <a:endParaRPr lang="en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C76D1D-B61B-4B09-6353-ED4EB9DA28E3}"/>
              </a:ext>
            </a:extLst>
          </p:cNvPr>
          <p:cNvSpPr/>
          <p:nvPr/>
        </p:nvSpPr>
        <p:spPr>
          <a:xfrm>
            <a:off x="8955562" y="2924709"/>
            <a:ext cx="2874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Kinematic cuts:</a:t>
            </a:r>
            <a:endParaRPr lang="en-RU" dirty="0"/>
          </a:p>
          <a:p>
            <a:r>
              <a:rPr lang="en-GB" dirty="0"/>
              <a:t>V</a:t>
            </a:r>
            <a:r>
              <a:rPr lang="en-RU" baseline="-25000" dirty="0"/>
              <a:t>1,3</a:t>
            </a:r>
            <a:r>
              <a:rPr lang="en-RU" dirty="0"/>
              <a:t>(y): 1.0 &lt; pT &lt; 1.5 GeV/c</a:t>
            </a:r>
          </a:p>
          <a:p>
            <a:r>
              <a:rPr lang="en-GB" dirty="0"/>
              <a:t>V</a:t>
            </a:r>
            <a:r>
              <a:rPr lang="en-RU" baseline="-25000" dirty="0"/>
              <a:t>2,4</a:t>
            </a:r>
            <a:r>
              <a:rPr lang="en-RU" dirty="0"/>
              <a:t>(y): 1.0 &lt; pT &lt; 1.5 GeV/c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0D8BD7-74DC-1526-FD78-EB3C84D286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94" y="734395"/>
            <a:ext cx="8785661" cy="5708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3E30F-C2F7-55FC-1755-C00CD0B0A20B}"/>
              </a:ext>
            </a:extLst>
          </p:cNvPr>
          <p:cNvSpPr txBox="1"/>
          <p:nvPr/>
        </p:nvSpPr>
        <p:spPr>
          <a:xfrm>
            <a:off x="8514059" y="4960413"/>
            <a:ext cx="367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</a:rPr>
              <a:t>Cascade models fail to reproduce HADES experimental data</a:t>
            </a:r>
            <a:endParaRPr lang="en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A664C-B555-1DBE-5D49-C4FA58E5D9DF}"/>
              </a:ext>
            </a:extLst>
          </p:cNvPr>
          <p:cNvSpPr txBox="1"/>
          <p:nvPr/>
        </p:nvSpPr>
        <p:spPr>
          <a:xfrm>
            <a:off x="8725682" y="798545"/>
            <a:ext cx="342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P.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</a:rPr>
              <a:t>Parfenov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, Particles 5, no.4, 561-579 (2022)</a:t>
            </a:r>
            <a:endParaRPr lang="en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79ACEB-2EFF-2C9C-9C63-BC67EF47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BDCA01-1CF3-A144-9942-D5784141D860}" type="slidenum">
              <a:rPr lang="en-RU" sz="1800" b="1" smtClean="0"/>
              <a:t>9</a:t>
            </a:fld>
            <a:endParaRPr lang="en-RU" sz="1800" b="1" dirty="0"/>
          </a:p>
        </p:txBody>
      </p:sp>
    </p:spTree>
    <p:extLst>
      <p:ext uri="{BB962C8B-B14F-4D97-AF65-F5344CB8AC3E}">
        <p14:creationId xmlns:p14="http://schemas.microsoft.com/office/powerpoint/2010/main" val="1135698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2282</Words>
  <Application>Microsoft Macintosh PowerPoint</Application>
  <PresentationFormat>Widescreen</PresentationFormat>
  <Paragraphs>286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-apple-system</vt:lpstr>
      <vt:lpstr>Arial</vt:lpstr>
      <vt:lpstr>Calibri</vt:lpstr>
      <vt:lpstr>Calibri Light</vt:lpstr>
      <vt:lpstr>Cambria Math</vt:lpstr>
      <vt:lpstr>Helvetica</vt:lpstr>
      <vt:lpstr>Merriweather</vt:lpstr>
      <vt:lpstr>Tahoma</vt:lpstr>
      <vt:lpstr>Times New Roman</vt:lpstr>
      <vt:lpstr>Office Theme</vt:lpstr>
      <vt:lpstr>Anisotropic flow measurements at Nuclotron-NICA and Equation of State</vt:lpstr>
      <vt:lpstr>Outline</vt:lpstr>
      <vt:lpstr>PowerPoint Presentation</vt:lpstr>
      <vt:lpstr>Anisotropic flow at Nuclotron-NICA energies</vt:lpstr>
      <vt:lpstr>Sensitivity of the collective flow to the EOS</vt:lpstr>
      <vt:lpstr>Why do we need new measurements at BM@N and MPD?</vt:lpstr>
      <vt:lpstr>Sensitivity of the collective flow to the EOS</vt:lpstr>
      <vt:lpstr>Sensitivity of the collective flow to the EOS</vt:lpstr>
      <vt:lpstr>v_n (y)  in Au+Au √(s_NN )=2.4 GeV: cascade models</vt:lpstr>
      <vt:lpstr>v_n (y)  in Au+Au √(s_NN )=2.4 GeV: models vs. HADES data</vt:lpstr>
      <vt:lpstr>v_n (y)  in Au+Au √(s_NN )=2.4 GeV: models vs. HADES data</vt:lpstr>
      <vt:lpstr>v_1,2 (y)  in Au+Au √(s_NN )=3 GeV: model vs. STAR data</vt:lpstr>
      <vt:lpstr>v_1,2 (y)  in Au+Au √(s_NN )=3 GeV: model vs. STAR data</vt:lpstr>
      <vt:lpstr>New STAR results from BES-II</vt:lpstr>
      <vt:lpstr>v_2 transition from out-of-plane to in-plane</vt:lpstr>
      <vt:lpstr>Event-wise flow correlations</vt:lpstr>
      <vt:lpstr>Event-wise flow correlations</vt:lpstr>
      <vt:lpstr>The MPD-FXT and BM@N experiments</vt:lpstr>
      <vt:lpstr>Comparison with BM@N performance</vt:lpstr>
      <vt:lpstr>Scaling with integral anisotropic flow</vt:lpstr>
      <vt:lpstr>|v_n^int | scaling: JAM MD2 model – Nuclotron energies</vt:lpstr>
      <vt:lpstr>Scaling with v_1 slope</vt:lpstr>
      <vt:lpstr>Scaling with system size</vt:lpstr>
      <vt:lpstr>Summary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Anisotropic flow measurements at Nuclotron-NICA and equation of State</dc:title>
  <dc:creator>Петр Парфенов</dc:creator>
  <cp:lastModifiedBy>Петр Парфенов</cp:lastModifiedBy>
  <cp:revision>29</cp:revision>
  <dcterms:created xsi:type="dcterms:W3CDTF">2024-04-23T06:56:42Z</dcterms:created>
  <dcterms:modified xsi:type="dcterms:W3CDTF">2024-04-25T09:01:12Z</dcterms:modified>
</cp:coreProperties>
</file>