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9" r:id="rId2"/>
    <p:sldId id="260" r:id="rId3"/>
    <p:sldId id="261" r:id="rId4"/>
    <p:sldId id="262" r:id="rId5"/>
    <p:sldId id="263" r:id="rId6"/>
    <p:sldId id="264" r:id="rId7"/>
    <p:sldId id="268" r:id="rId8"/>
    <p:sldId id="270" r:id="rId9"/>
    <p:sldId id="271" r:id="rId10"/>
    <p:sldId id="269" r:id="rId11"/>
    <p:sldId id="266" r:id="rId12"/>
    <p:sldId id="273" r:id="rId13"/>
    <p:sldId id="274" r:id="rId14"/>
    <p:sldId id="275" r:id="rId15"/>
    <p:sldId id="276" r:id="rId16"/>
    <p:sldId id="277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0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989" autoAdjust="0"/>
  </p:normalViewPr>
  <p:slideViewPr>
    <p:cSldViewPr snapToGrid="0">
      <p:cViewPr varScale="1">
        <p:scale>
          <a:sx n="77" d="100"/>
          <a:sy n="77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83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F9C0-B675-4603-8EAE-9DB0D755506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EF291-EF5A-4AA0-AD01-5F0B1295ED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09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725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967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530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323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99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>
              <a:solidFill>
                <a:srgbClr val="670775"/>
              </a:solidFill>
              <a:latin typeface="+mj-ea"/>
              <a:ea typeface="+mj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990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727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32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30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890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68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54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587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008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645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EF291-EF5A-4AA0-AD01-5F0B1295ED4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55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llm20@mails.tsinghua.edu.cn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llm20@mails.tsinghua.edu.cn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llm20@mails.tsinghua.edu.cn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llm20@mails.tsinghua.edu.cn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0320" y="1652967"/>
            <a:ext cx="9621520" cy="21105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670774"/>
                </a:solidFill>
                <a:latin typeface="+mn-lt"/>
              </a:defRPr>
            </a:lvl1pPr>
          </a:lstStyle>
          <a:p>
            <a:r>
              <a:rPr lang="en-US" altLang="zh-CN" dirty="0"/>
              <a:t>Click here to edit the master title style</a:t>
            </a:r>
            <a:endParaRPr 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D05459-6262-4B06-BB30-60413322ED79}"/>
              </a:ext>
            </a:extLst>
          </p:cNvPr>
          <p:cNvSpPr txBox="1"/>
          <p:nvPr/>
        </p:nvSpPr>
        <p:spPr>
          <a:xfrm>
            <a:off x="1290320" y="3884169"/>
            <a:ext cx="9621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solidFill>
                  <a:srgbClr val="670774"/>
                </a:solidFill>
              </a:rPr>
              <a:t>Linmao Li</a:t>
            </a:r>
          </a:p>
          <a:p>
            <a:pPr algn="ctr"/>
            <a:r>
              <a:rPr lang="en-US" altLang="zh-CN" sz="1200" i="1" dirty="0">
                <a:solidFill>
                  <a:srgbClr val="62305E"/>
                </a:solidFill>
                <a:ea typeface="Arial Unicode MS" panose="020B0604020202020204" pitchFamily="34" charset="-122"/>
              </a:rPr>
              <a:t>(</a:t>
            </a:r>
            <a:r>
              <a:rPr lang="en-US" altLang="zh-CN" sz="1200" i="1" dirty="0">
                <a:solidFill>
                  <a:schemeClr val="accent1"/>
                </a:solidFill>
                <a:ea typeface="Arial Unicode MS" panose="020B0604020202020204" pitchFamily="34" charset="-122"/>
                <a:hlinkClick r:id="rId2"/>
              </a:rPr>
              <a:t>llm20@mails.tsinghua.edu.cn</a:t>
            </a:r>
            <a:r>
              <a:rPr lang="en-US" altLang="zh-CN" sz="1200" i="1" dirty="0">
                <a:solidFill>
                  <a:srgbClr val="62305E"/>
                </a:solidFill>
                <a:ea typeface="Arial Unicode MS" panose="020B0604020202020204" pitchFamily="34" charset="-122"/>
              </a:rPr>
              <a:t>)</a:t>
            </a:r>
          </a:p>
          <a:p>
            <a:pPr algn="ctr"/>
            <a:r>
              <a:rPr lang="en-US" altLang="zh-CN" sz="1200" i="1" dirty="0">
                <a:solidFill>
                  <a:srgbClr val="670774"/>
                </a:solidFill>
                <a:ea typeface="Arial Unicode MS" panose="020B0604020202020204" pitchFamily="34" charset="-122"/>
              </a:rPr>
              <a:t>Department of Engineering Physics, Tsinghua University</a:t>
            </a:r>
            <a:endParaRPr lang="en-US" altLang="zh-CN" sz="1200" i="1" dirty="0">
              <a:solidFill>
                <a:srgbClr val="670774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21764E2-B18C-4E2C-BDA5-FFF73A60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2310" y="4685304"/>
            <a:ext cx="1797539" cy="470728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62305E"/>
                </a:solidFill>
                <a:latin typeface="Bahnschrift SemiLight SemiConde" panose="020B0502040204020203" pitchFamily="34" charset="0"/>
              </a:defRPr>
            </a:lvl1pPr>
          </a:lstStyle>
          <a:p>
            <a:fld id="{86677122-FEE3-4D31-A0D7-2B38BE407E85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L 形 3">
            <a:extLst>
              <a:ext uri="{FF2B5EF4-FFF2-40B4-BE49-F238E27FC236}">
                <a16:creationId xmlns:a16="http://schemas.microsoft.com/office/drawing/2014/main" id="{385949B6-A0F0-E248-9EF6-4EFA85FBF71E}"/>
              </a:ext>
            </a:extLst>
          </p:cNvPr>
          <p:cNvSpPr/>
          <p:nvPr/>
        </p:nvSpPr>
        <p:spPr>
          <a:xfrm rot="5400000">
            <a:off x="1406557" y="707447"/>
            <a:ext cx="3600000" cy="4800000"/>
          </a:xfrm>
          <a:prstGeom prst="corner">
            <a:avLst>
              <a:gd name="adj1" fmla="val 9861"/>
              <a:gd name="adj2" fmla="val 9703"/>
            </a:avLst>
          </a:prstGeom>
          <a:gradFill>
            <a:gsLst>
              <a:gs pos="0">
                <a:srgbClr val="670774"/>
              </a:gs>
              <a:gs pos="100000">
                <a:srgbClr val="D22C79"/>
              </a:gs>
              <a:gs pos="76000">
                <a:srgbClr val="67077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 dirty="0"/>
          </a:p>
        </p:txBody>
      </p:sp>
      <p:sp>
        <p:nvSpPr>
          <p:cNvPr id="6" name="L 形 5">
            <a:extLst>
              <a:ext uri="{FF2B5EF4-FFF2-40B4-BE49-F238E27FC236}">
                <a16:creationId xmlns:a16="http://schemas.microsoft.com/office/drawing/2014/main" id="{EE59919E-8FD6-1316-3069-71ECF18B4AAD}"/>
              </a:ext>
            </a:extLst>
          </p:cNvPr>
          <p:cNvSpPr/>
          <p:nvPr/>
        </p:nvSpPr>
        <p:spPr>
          <a:xfrm rot="16200000">
            <a:off x="7185445" y="1700615"/>
            <a:ext cx="3600000" cy="4800000"/>
          </a:xfrm>
          <a:prstGeom prst="corner">
            <a:avLst>
              <a:gd name="adj1" fmla="val 9861"/>
              <a:gd name="adj2" fmla="val 9703"/>
            </a:avLst>
          </a:prstGeom>
          <a:gradFill>
            <a:gsLst>
              <a:gs pos="0">
                <a:srgbClr val="670774"/>
              </a:gs>
              <a:gs pos="100000">
                <a:srgbClr val="D22C79"/>
              </a:gs>
              <a:gs pos="76000">
                <a:srgbClr val="67077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78AB8-109D-FDF8-9E90-1FF8D24C5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8" y="197032"/>
            <a:ext cx="2820003" cy="9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4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感谢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CBAF1A5-E80D-964D-32D3-B2A575C64EB2}"/>
              </a:ext>
            </a:extLst>
          </p:cNvPr>
          <p:cNvSpPr txBox="1"/>
          <p:nvPr/>
        </p:nvSpPr>
        <p:spPr>
          <a:xfrm>
            <a:off x="1441412" y="1927782"/>
            <a:ext cx="4224097" cy="9694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5700" dirty="0">
                <a:solidFill>
                  <a:schemeClr val="bg1"/>
                </a:solidFill>
              </a:rPr>
              <a:t>Thank you!</a:t>
            </a:r>
            <a:endParaRPr lang="zh-CN" altLang="en-US" sz="5700" dirty="0">
              <a:solidFill>
                <a:schemeClr val="bg1"/>
              </a:solidFill>
            </a:endParaRPr>
          </a:p>
        </p:txBody>
      </p:sp>
      <p:pic>
        <p:nvPicPr>
          <p:cNvPr id="2" name="图片 1" descr="未标题-1">
            <a:extLst>
              <a:ext uri="{FF2B5EF4-FFF2-40B4-BE49-F238E27FC236}">
                <a16:creationId xmlns:a16="http://schemas.microsoft.com/office/drawing/2014/main" id="{FBB10976-ACF7-A40B-2427-40386E5EA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101" y="4986780"/>
            <a:ext cx="3665750" cy="119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06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-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0320" y="1652967"/>
            <a:ext cx="9621520" cy="21105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670774"/>
                </a:solidFill>
                <a:latin typeface="+mn-lt"/>
              </a:defRPr>
            </a:lvl1pPr>
          </a:lstStyle>
          <a:p>
            <a:r>
              <a:rPr lang="en-US" altLang="zh-CN" dirty="0"/>
              <a:t>Click here to edit the master title style</a:t>
            </a:r>
            <a:endParaRPr 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D05459-6262-4B06-BB30-60413322ED79}"/>
              </a:ext>
            </a:extLst>
          </p:cNvPr>
          <p:cNvSpPr txBox="1"/>
          <p:nvPr/>
        </p:nvSpPr>
        <p:spPr>
          <a:xfrm>
            <a:off x="1290320" y="3884169"/>
            <a:ext cx="9621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solidFill>
                  <a:srgbClr val="670774"/>
                </a:solidFill>
              </a:rPr>
              <a:t>Linmao Li</a:t>
            </a:r>
          </a:p>
          <a:p>
            <a:pPr algn="ctr"/>
            <a:r>
              <a:rPr lang="en-US" altLang="zh-CN" sz="1200" i="1" dirty="0">
                <a:solidFill>
                  <a:srgbClr val="62305E"/>
                </a:solidFill>
                <a:ea typeface="Arial Unicode MS" panose="020B0604020202020204" pitchFamily="34" charset="-122"/>
              </a:rPr>
              <a:t>(</a:t>
            </a:r>
            <a:r>
              <a:rPr lang="en-US" altLang="zh-CN" sz="1200" i="1" dirty="0">
                <a:solidFill>
                  <a:schemeClr val="accent1"/>
                </a:solidFill>
                <a:ea typeface="Arial Unicode MS" panose="020B0604020202020204" pitchFamily="34" charset="-122"/>
                <a:hlinkClick r:id="rId2"/>
              </a:rPr>
              <a:t>llm20@mails.tsinghua.edu.cn</a:t>
            </a:r>
            <a:r>
              <a:rPr lang="en-US" altLang="zh-CN" sz="1200" i="1" dirty="0">
                <a:solidFill>
                  <a:srgbClr val="62305E"/>
                </a:solidFill>
                <a:ea typeface="Arial Unicode MS" panose="020B0604020202020204" pitchFamily="34" charset="-122"/>
              </a:rPr>
              <a:t>)</a:t>
            </a:r>
          </a:p>
          <a:p>
            <a:pPr algn="ctr"/>
            <a:r>
              <a:rPr lang="en-US" altLang="zh-CN" sz="1200" i="1" dirty="0">
                <a:solidFill>
                  <a:srgbClr val="670774"/>
                </a:solidFill>
                <a:ea typeface="Arial Unicode MS" panose="020B0604020202020204" pitchFamily="34" charset="-122"/>
              </a:rPr>
              <a:t>Department of Engineering Physics, Tsinghua University</a:t>
            </a:r>
            <a:endParaRPr lang="en-US" altLang="zh-CN" sz="1200" i="1" dirty="0">
              <a:solidFill>
                <a:srgbClr val="670774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21764E2-B18C-4E2C-BDA5-FFF73A60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2310" y="4685304"/>
            <a:ext cx="1797539" cy="470728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62305E"/>
                </a:solidFill>
                <a:latin typeface="Bahnschrift SemiLight SemiConde" panose="020B0502040204020203" pitchFamily="34" charset="0"/>
              </a:defRPr>
            </a:lvl1pPr>
          </a:lstStyle>
          <a:p>
            <a:fld id="{3761DB76-0B75-444C-B64B-3629B8FB0238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L 形 3">
            <a:extLst>
              <a:ext uri="{FF2B5EF4-FFF2-40B4-BE49-F238E27FC236}">
                <a16:creationId xmlns:a16="http://schemas.microsoft.com/office/drawing/2014/main" id="{385949B6-A0F0-E248-9EF6-4EFA85FBF71E}"/>
              </a:ext>
            </a:extLst>
          </p:cNvPr>
          <p:cNvSpPr/>
          <p:nvPr/>
        </p:nvSpPr>
        <p:spPr>
          <a:xfrm rot="5400000">
            <a:off x="1406557" y="707447"/>
            <a:ext cx="3600000" cy="4800000"/>
          </a:xfrm>
          <a:prstGeom prst="corner">
            <a:avLst>
              <a:gd name="adj1" fmla="val 9861"/>
              <a:gd name="adj2" fmla="val 9703"/>
            </a:avLst>
          </a:prstGeom>
          <a:gradFill>
            <a:gsLst>
              <a:gs pos="0">
                <a:srgbClr val="670774"/>
              </a:gs>
              <a:gs pos="100000">
                <a:srgbClr val="D22C79"/>
              </a:gs>
              <a:gs pos="76000">
                <a:srgbClr val="67077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 dirty="0"/>
          </a:p>
        </p:txBody>
      </p:sp>
      <p:sp>
        <p:nvSpPr>
          <p:cNvPr id="6" name="L 形 5">
            <a:extLst>
              <a:ext uri="{FF2B5EF4-FFF2-40B4-BE49-F238E27FC236}">
                <a16:creationId xmlns:a16="http://schemas.microsoft.com/office/drawing/2014/main" id="{EE59919E-8FD6-1316-3069-71ECF18B4AAD}"/>
              </a:ext>
            </a:extLst>
          </p:cNvPr>
          <p:cNvSpPr/>
          <p:nvPr/>
        </p:nvSpPr>
        <p:spPr>
          <a:xfrm rot="16200000">
            <a:off x="7185445" y="1700615"/>
            <a:ext cx="3600000" cy="4800000"/>
          </a:xfrm>
          <a:prstGeom prst="corner">
            <a:avLst>
              <a:gd name="adj1" fmla="val 9861"/>
              <a:gd name="adj2" fmla="val 9703"/>
            </a:avLst>
          </a:prstGeom>
          <a:gradFill>
            <a:gsLst>
              <a:gs pos="0">
                <a:srgbClr val="670774"/>
              </a:gs>
              <a:gs pos="100000">
                <a:srgbClr val="D22C79"/>
              </a:gs>
              <a:gs pos="76000">
                <a:srgbClr val="67077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F6D584-2BAB-EEB8-7714-2A7CF0149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8" y="197032"/>
            <a:ext cx="2820003" cy="98980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93F737BA-7ECF-D4B8-B78B-23B56C0FC435}"/>
              </a:ext>
            </a:extLst>
          </p:cNvPr>
          <p:cNvGrpSpPr/>
          <p:nvPr/>
        </p:nvGrpSpPr>
        <p:grpSpPr>
          <a:xfrm>
            <a:off x="9425620" y="197031"/>
            <a:ext cx="2373318" cy="1110415"/>
            <a:chOff x="6693469" y="90053"/>
            <a:chExt cx="2315134" cy="108319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369A563-364E-F3D0-9AA5-7162758F9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"/>
            <a:stretch/>
          </p:blipFill>
          <p:spPr>
            <a:xfrm>
              <a:off x="6693469" y="350730"/>
              <a:ext cx="996702" cy="49236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4104ABC-C0BE-3592-F831-649F9D719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172" y="90053"/>
              <a:ext cx="1318431" cy="1083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82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幻灯片-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0320" y="1652968"/>
            <a:ext cx="9621520" cy="18927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rgbClr val="670774"/>
                </a:solidFill>
                <a:latin typeface="+mn-lt"/>
              </a:defRPr>
            </a:lvl1pPr>
          </a:lstStyle>
          <a:p>
            <a:r>
              <a:rPr lang="en-US" altLang="zh-CN" dirty="0"/>
              <a:t>Click here to edit the master title style</a:t>
            </a:r>
            <a:endParaRPr 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D05459-6262-4B06-BB30-60413322ED79}"/>
              </a:ext>
            </a:extLst>
          </p:cNvPr>
          <p:cNvSpPr txBox="1"/>
          <p:nvPr/>
        </p:nvSpPr>
        <p:spPr>
          <a:xfrm>
            <a:off x="1290320" y="3884169"/>
            <a:ext cx="962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tx1"/>
                </a:solidFill>
              </a:rPr>
              <a:t>Reporter: </a:t>
            </a:r>
            <a:r>
              <a:rPr lang="en-US" altLang="zh-CN" sz="1600" i="0" dirty="0">
                <a:solidFill>
                  <a:schemeClr val="tx1"/>
                </a:solidFill>
              </a:rPr>
              <a:t>Linmao Li</a:t>
            </a:r>
          </a:p>
          <a:p>
            <a:pPr algn="l"/>
            <a:r>
              <a:rPr lang="en-US" altLang="zh-CN" sz="1600" i="0" dirty="0">
                <a:solidFill>
                  <a:schemeClr val="tx1"/>
                </a:solidFill>
              </a:rPr>
              <a:t>Yi Wang for China ECAL group</a:t>
            </a:r>
          </a:p>
          <a:p>
            <a:pPr algn="l"/>
            <a:r>
              <a:rPr lang="en-US" altLang="zh-CN" sz="1600" i="1" dirty="0">
                <a:solidFill>
                  <a:schemeClr val="tx1"/>
                </a:solidFill>
                <a:ea typeface="Arial Unicode MS" panose="020B0604020202020204" pitchFamily="34" charset="-122"/>
              </a:rPr>
              <a:t>Department of Engineering Physics, Tsinghua University</a:t>
            </a:r>
            <a:endParaRPr lang="en-US" altLang="zh-CN" sz="1600" i="1" dirty="0">
              <a:solidFill>
                <a:schemeClr val="tx1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21764E2-B18C-4E2C-BDA5-FFF73A60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3931" y="5177979"/>
            <a:ext cx="1797539" cy="470728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62305E"/>
                </a:solidFill>
                <a:latin typeface="Bahnschrift SemiLight SemiConde" panose="020B0502040204020203" pitchFamily="34" charset="0"/>
              </a:defRPr>
            </a:lvl1pPr>
          </a:lstStyle>
          <a:p>
            <a:fld id="{A9899100-9282-4850-8CFD-A0C1DF37A218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L 形 3">
            <a:extLst>
              <a:ext uri="{FF2B5EF4-FFF2-40B4-BE49-F238E27FC236}">
                <a16:creationId xmlns:a16="http://schemas.microsoft.com/office/drawing/2014/main" id="{385949B6-A0F0-E248-9EF6-4EFA85FBF71E}"/>
              </a:ext>
            </a:extLst>
          </p:cNvPr>
          <p:cNvSpPr/>
          <p:nvPr/>
        </p:nvSpPr>
        <p:spPr>
          <a:xfrm rot="5400000">
            <a:off x="1406557" y="707447"/>
            <a:ext cx="3600000" cy="4800000"/>
          </a:xfrm>
          <a:prstGeom prst="corner">
            <a:avLst>
              <a:gd name="adj1" fmla="val 9861"/>
              <a:gd name="adj2" fmla="val 9703"/>
            </a:avLst>
          </a:prstGeom>
          <a:gradFill>
            <a:gsLst>
              <a:gs pos="0">
                <a:srgbClr val="670774"/>
              </a:gs>
              <a:gs pos="100000">
                <a:srgbClr val="D22C79"/>
              </a:gs>
              <a:gs pos="76000">
                <a:srgbClr val="67077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 dirty="0"/>
          </a:p>
        </p:txBody>
      </p:sp>
      <p:sp>
        <p:nvSpPr>
          <p:cNvPr id="6" name="L 形 5">
            <a:extLst>
              <a:ext uri="{FF2B5EF4-FFF2-40B4-BE49-F238E27FC236}">
                <a16:creationId xmlns:a16="http://schemas.microsoft.com/office/drawing/2014/main" id="{EE59919E-8FD6-1316-3069-71ECF18B4AAD}"/>
              </a:ext>
            </a:extLst>
          </p:cNvPr>
          <p:cNvSpPr/>
          <p:nvPr/>
        </p:nvSpPr>
        <p:spPr>
          <a:xfrm rot="16200000">
            <a:off x="7185445" y="1700615"/>
            <a:ext cx="3600000" cy="4800000"/>
          </a:xfrm>
          <a:prstGeom prst="corner">
            <a:avLst>
              <a:gd name="adj1" fmla="val 9861"/>
              <a:gd name="adj2" fmla="val 9703"/>
            </a:avLst>
          </a:prstGeom>
          <a:gradFill>
            <a:gsLst>
              <a:gs pos="0">
                <a:srgbClr val="670774"/>
              </a:gs>
              <a:gs pos="100000">
                <a:srgbClr val="D22C79"/>
              </a:gs>
              <a:gs pos="76000">
                <a:srgbClr val="67077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F6D584-2BAB-EEB8-7714-2A7CF0149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8" y="197032"/>
            <a:ext cx="2820003" cy="98980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93F737BA-7ECF-D4B8-B78B-23B56C0FC435}"/>
              </a:ext>
            </a:extLst>
          </p:cNvPr>
          <p:cNvGrpSpPr/>
          <p:nvPr/>
        </p:nvGrpSpPr>
        <p:grpSpPr>
          <a:xfrm>
            <a:off x="9425620" y="197031"/>
            <a:ext cx="2373318" cy="1110415"/>
            <a:chOff x="6693469" y="90053"/>
            <a:chExt cx="2315134" cy="108319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369A563-364E-F3D0-9AA5-7162758F9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"/>
            <a:stretch/>
          </p:blipFill>
          <p:spPr>
            <a:xfrm>
              <a:off x="6693469" y="350730"/>
              <a:ext cx="996702" cy="49236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4104ABC-C0BE-3592-F831-649F9D719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172" y="90053"/>
              <a:ext cx="1318431" cy="1083192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02574474-06A0-D3B5-376D-E35953ED21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14" y="197781"/>
            <a:ext cx="996995" cy="10376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F58CB9-0353-FF94-49F5-DBB1804AED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70" y="221924"/>
            <a:ext cx="1105963" cy="9894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1B867A-1577-232A-E424-E9542DF6FC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4" y="221724"/>
            <a:ext cx="1046525" cy="98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1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0320" y="1652967"/>
            <a:ext cx="9621520" cy="21105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670774"/>
                </a:solidFill>
                <a:latin typeface="+mn-lt"/>
              </a:defRPr>
            </a:lvl1pPr>
          </a:lstStyle>
          <a:p>
            <a:r>
              <a:rPr lang="en-US" altLang="zh-CN" dirty="0"/>
              <a:t>Click here to edit the master title style</a:t>
            </a:r>
            <a:endParaRPr 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D05459-6262-4B06-BB30-60413322ED79}"/>
              </a:ext>
            </a:extLst>
          </p:cNvPr>
          <p:cNvSpPr txBox="1"/>
          <p:nvPr/>
        </p:nvSpPr>
        <p:spPr>
          <a:xfrm>
            <a:off x="1290320" y="3884169"/>
            <a:ext cx="9621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i="0" dirty="0">
                <a:solidFill>
                  <a:srgbClr val="670774"/>
                </a:solidFill>
              </a:rPr>
              <a:t>李林茂</a:t>
            </a:r>
            <a:endParaRPr lang="en-US" altLang="zh-CN" sz="2000" i="0" dirty="0">
              <a:solidFill>
                <a:srgbClr val="670774"/>
              </a:solidFill>
            </a:endParaRPr>
          </a:p>
          <a:p>
            <a:pPr algn="ctr"/>
            <a:r>
              <a:rPr lang="en-US" altLang="zh-CN" sz="1200" i="1" dirty="0">
                <a:solidFill>
                  <a:srgbClr val="62305E"/>
                </a:solidFill>
                <a:ea typeface="Arial Unicode MS" panose="020B0604020202020204" pitchFamily="34" charset="-122"/>
              </a:rPr>
              <a:t>(</a:t>
            </a:r>
            <a:r>
              <a:rPr lang="en-US" altLang="zh-CN" sz="1200" i="1" dirty="0">
                <a:solidFill>
                  <a:schemeClr val="accent1"/>
                </a:solidFill>
                <a:ea typeface="Arial Unicode MS" panose="020B0604020202020204" pitchFamily="34" charset="-122"/>
                <a:hlinkClick r:id="rId2"/>
              </a:rPr>
              <a:t>llm20@mails.tsinghua.edu.cn</a:t>
            </a:r>
            <a:r>
              <a:rPr lang="en-US" altLang="zh-CN" sz="1200" i="1" dirty="0">
                <a:solidFill>
                  <a:srgbClr val="62305E"/>
                </a:solidFill>
                <a:ea typeface="Arial Unicode MS" panose="020B0604020202020204" pitchFamily="34" charset="-122"/>
              </a:rPr>
              <a:t>)</a:t>
            </a:r>
          </a:p>
          <a:p>
            <a:pPr algn="ctr"/>
            <a:r>
              <a:rPr lang="en-US" altLang="zh-CN" sz="1200" i="1" dirty="0">
                <a:solidFill>
                  <a:srgbClr val="670774"/>
                </a:solidFill>
                <a:ea typeface="Arial Unicode MS" panose="020B0604020202020204" pitchFamily="34" charset="-122"/>
              </a:rPr>
              <a:t>Department of Engineering Physics, Tsinghua University</a:t>
            </a:r>
            <a:endParaRPr lang="en-US" altLang="zh-CN" sz="1200" i="1" dirty="0">
              <a:solidFill>
                <a:srgbClr val="670774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21764E2-B18C-4E2C-BDA5-FFF73A60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2310" y="4685304"/>
            <a:ext cx="1797539" cy="470728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62305E"/>
                </a:solidFill>
                <a:latin typeface="Bahnschrift SemiLight SemiConde" panose="020B0502040204020203" pitchFamily="34" charset="0"/>
              </a:defRPr>
            </a:lvl1pPr>
          </a:lstStyle>
          <a:p>
            <a:fld id="{5E577700-888C-4A9E-8241-7F8E1175CE3B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L 形 3">
            <a:extLst>
              <a:ext uri="{FF2B5EF4-FFF2-40B4-BE49-F238E27FC236}">
                <a16:creationId xmlns:a16="http://schemas.microsoft.com/office/drawing/2014/main" id="{385949B6-A0F0-E248-9EF6-4EFA85FBF71E}"/>
              </a:ext>
            </a:extLst>
          </p:cNvPr>
          <p:cNvSpPr/>
          <p:nvPr/>
        </p:nvSpPr>
        <p:spPr>
          <a:xfrm rot="5400000">
            <a:off x="1406557" y="707447"/>
            <a:ext cx="3600000" cy="4800000"/>
          </a:xfrm>
          <a:prstGeom prst="corner">
            <a:avLst>
              <a:gd name="adj1" fmla="val 9861"/>
              <a:gd name="adj2" fmla="val 9703"/>
            </a:avLst>
          </a:prstGeom>
          <a:gradFill>
            <a:gsLst>
              <a:gs pos="0">
                <a:srgbClr val="670774"/>
              </a:gs>
              <a:gs pos="100000">
                <a:srgbClr val="D22C79"/>
              </a:gs>
              <a:gs pos="76000">
                <a:srgbClr val="67077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 dirty="0"/>
          </a:p>
        </p:txBody>
      </p:sp>
      <p:sp>
        <p:nvSpPr>
          <p:cNvPr id="6" name="L 形 5">
            <a:extLst>
              <a:ext uri="{FF2B5EF4-FFF2-40B4-BE49-F238E27FC236}">
                <a16:creationId xmlns:a16="http://schemas.microsoft.com/office/drawing/2014/main" id="{EE59919E-8FD6-1316-3069-71ECF18B4AAD}"/>
              </a:ext>
            </a:extLst>
          </p:cNvPr>
          <p:cNvSpPr/>
          <p:nvPr/>
        </p:nvSpPr>
        <p:spPr>
          <a:xfrm rot="16200000">
            <a:off x="7185445" y="1700615"/>
            <a:ext cx="3600000" cy="4800000"/>
          </a:xfrm>
          <a:prstGeom prst="corner">
            <a:avLst>
              <a:gd name="adj1" fmla="val 9861"/>
              <a:gd name="adj2" fmla="val 9703"/>
            </a:avLst>
          </a:prstGeom>
          <a:gradFill>
            <a:gsLst>
              <a:gs pos="0">
                <a:srgbClr val="670774"/>
              </a:gs>
              <a:gs pos="100000">
                <a:srgbClr val="D22C79"/>
              </a:gs>
              <a:gs pos="76000">
                <a:srgbClr val="67077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78AB8-109D-FDF8-9E90-1FF8D24C5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8" y="197032"/>
            <a:ext cx="2820003" cy="9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3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-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0320" y="1652967"/>
            <a:ext cx="9621520" cy="21105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670774"/>
                </a:solidFill>
                <a:latin typeface="+mn-lt"/>
              </a:defRPr>
            </a:lvl1pPr>
          </a:lstStyle>
          <a:p>
            <a:r>
              <a:rPr lang="en-US" altLang="zh-CN" dirty="0"/>
              <a:t>Click here to edit the master title style</a:t>
            </a:r>
            <a:endParaRPr 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D05459-6262-4B06-BB30-60413322ED79}"/>
              </a:ext>
            </a:extLst>
          </p:cNvPr>
          <p:cNvSpPr txBox="1"/>
          <p:nvPr/>
        </p:nvSpPr>
        <p:spPr>
          <a:xfrm>
            <a:off x="1290320" y="3884169"/>
            <a:ext cx="9621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i="0" dirty="0">
                <a:solidFill>
                  <a:srgbClr val="670774"/>
                </a:solidFill>
              </a:rPr>
              <a:t>李林茂</a:t>
            </a:r>
            <a:endParaRPr lang="en-US" altLang="zh-CN" sz="2000" i="0" dirty="0">
              <a:solidFill>
                <a:srgbClr val="670774"/>
              </a:solidFill>
            </a:endParaRPr>
          </a:p>
          <a:p>
            <a:pPr algn="ctr"/>
            <a:r>
              <a:rPr lang="en-US" altLang="zh-CN" sz="1200" i="1" dirty="0">
                <a:solidFill>
                  <a:srgbClr val="62305E"/>
                </a:solidFill>
                <a:ea typeface="Arial Unicode MS" panose="020B0604020202020204" pitchFamily="34" charset="-122"/>
              </a:rPr>
              <a:t>(</a:t>
            </a:r>
            <a:r>
              <a:rPr lang="en-US" altLang="zh-CN" sz="1200" i="1" dirty="0">
                <a:solidFill>
                  <a:schemeClr val="accent1"/>
                </a:solidFill>
                <a:ea typeface="Arial Unicode MS" panose="020B0604020202020204" pitchFamily="34" charset="-122"/>
                <a:hlinkClick r:id="rId2"/>
              </a:rPr>
              <a:t>llm20@mails.tsinghua.edu.cn</a:t>
            </a:r>
            <a:r>
              <a:rPr lang="en-US" altLang="zh-CN" sz="1200" i="1" dirty="0">
                <a:solidFill>
                  <a:srgbClr val="62305E"/>
                </a:solidFill>
                <a:ea typeface="Arial Unicode MS" panose="020B0604020202020204" pitchFamily="34" charset="-122"/>
              </a:rPr>
              <a:t>)</a:t>
            </a:r>
          </a:p>
          <a:p>
            <a:pPr algn="ctr"/>
            <a:r>
              <a:rPr lang="en-US" altLang="zh-CN" sz="1200" i="1" dirty="0">
                <a:solidFill>
                  <a:srgbClr val="670774"/>
                </a:solidFill>
                <a:ea typeface="Arial Unicode MS" panose="020B0604020202020204" pitchFamily="34" charset="-122"/>
              </a:rPr>
              <a:t>Department of Engineering Physics, Tsinghua University</a:t>
            </a:r>
            <a:endParaRPr lang="en-US" altLang="zh-CN" sz="1200" i="1" dirty="0">
              <a:solidFill>
                <a:srgbClr val="670774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21764E2-B18C-4E2C-BDA5-FFF73A60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2310" y="4685304"/>
            <a:ext cx="1797539" cy="470728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62305E"/>
                </a:solidFill>
                <a:latin typeface="Bahnschrift SemiLight SemiConde" panose="020B0502040204020203" pitchFamily="34" charset="0"/>
              </a:defRPr>
            </a:lvl1pPr>
          </a:lstStyle>
          <a:p>
            <a:fld id="{FE2A8A07-0E62-41D2-ACFC-A33A4D1A4BFF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L 形 3">
            <a:extLst>
              <a:ext uri="{FF2B5EF4-FFF2-40B4-BE49-F238E27FC236}">
                <a16:creationId xmlns:a16="http://schemas.microsoft.com/office/drawing/2014/main" id="{385949B6-A0F0-E248-9EF6-4EFA85FBF71E}"/>
              </a:ext>
            </a:extLst>
          </p:cNvPr>
          <p:cNvSpPr/>
          <p:nvPr/>
        </p:nvSpPr>
        <p:spPr>
          <a:xfrm rot="5400000">
            <a:off x="1406557" y="707447"/>
            <a:ext cx="3600000" cy="4800000"/>
          </a:xfrm>
          <a:prstGeom prst="corner">
            <a:avLst>
              <a:gd name="adj1" fmla="val 9861"/>
              <a:gd name="adj2" fmla="val 9703"/>
            </a:avLst>
          </a:prstGeom>
          <a:gradFill>
            <a:gsLst>
              <a:gs pos="0">
                <a:srgbClr val="670774"/>
              </a:gs>
              <a:gs pos="100000">
                <a:srgbClr val="D22C79"/>
              </a:gs>
              <a:gs pos="76000">
                <a:srgbClr val="67077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 dirty="0"/>
          </a:p>
        </p:txBody>
      </p:sp>
      <p:sp>
        <p:nvSpPr>
          <p:cNvPr id="6" name="L 形 5">
            <a:extLst>
              <a:ext uri="{FF2B5EF4-FFF2-40B4-BE49-F238E27FC236}">
                <a16:creationId xmlns:a16="http://schemas.microsoft.com/office/drawing/2014/main" id="{EE59919E-8FD6-1316-3069-71ECF18B4AAD}"/>
              </a:ext>
            </a:extLst>
          </p:cNvPr>
          <p:cNvSpPr/>
          <p:nvPr/>
        </p:nvSpPr>
        <p:spPr>
          <a:xfrm rot="16200000">
            <a:off x="7185445" y="1700615"/>
            <a:ext cx="3600000" cy="4800000"/>
          </a:xfrm>
          <a:prstGeom prst="corner">
            <a:avLst>
              <a:gd name="adj1" fmla="val 9861"/>
              <a:gd name="adj2" fmla="val 9703"/>
            </a:avLst>
          </a:prstGeom>
          <a:gradFill>
            <a:gsLst>
              <a:gs pos="0">
                <a:srgbClr val="670774"/>
              </a:gs>
              <a:gs pos="100000">
                <a:srgbClr val="D22C79"/>
              </a:gs>
              <a:gs pos="76000">
                <a:srgbClr val="67077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F6D584-2BAB-EEB8-7714-2A7CF0149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8" y="197032"/>
            <a:ext cx="2820003" cy="98980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93F737BA-7ECF-D4B8-B78B-23B56C0FC435}"/>
              </a:ext>
            </a:extLst>
          </p:cNvPr>
          <p:cNvGrpSpPr/>
          <p:nvPr/>
        </p:nvGrpSpPr>
        <p:grpSpPr>
          <a:xfrm>
            <a:off x="9425620" y="197031"/>
            <a:ext cx="2373318" cy="1110415"/>
            <a:chOff x="6693469" y="90053"/>
            <a:chExt cx="2315134" cy="108319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369A563-364E-F3D0-9AA5-7162758F9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"/>
            <a:stretch/>
          </p:blipFill>
          <p:spPr>
            <a:xfrm>
              <a:off x="6693469" y="350730"/>
              <a:ext cx="996702" cy="49236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4104ABC-C0BE-3592-F831-649F9D719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172" y="90053"/>
              <a:ext cx="1318431" cy="1083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74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章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CD65F83-24FB-FDD7-FA8A-FC56D6DDA5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6440" y="1553484"/>
            <a:ext cx="2192867" cy="15836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Regular" charset="0"/>
                <a:ea typeface="黑体" panose="02010609060101010101" pitchFamily="49" charset="-122"/>
                <a:cs typeface="Gotham Regular" charset="0"/>
              </a:rPr>
              <a:t>01</a:t>
            </a:r>
          </a:p>
          <a:p>
            <a:pPr lvl="0"/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B161E43C-CDBD-D587-0073-DBB68DD4E7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7211" y="1888129"/>
            <a:ext cx="3619325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CN Medium" panose="020B0500000000000000" charset="-122"/>
                <a:ea typeface="Source Han Sans CN Medium" panose="020B0500000000000000" charset="-122"/>
                <a:cs typeface="+mn-cs"/>
              </a:rPr>
              <a:t>章节标题</a:t>
            </a:r>
          </a:p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9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D640437-18AE-4A5A-8957-A0D82CDEA4DA}"/>
              </a:ext>
            </a:extLst>
          </p:cNvPr>
          <p:cNvSpPr/>
          <p:nvPr/>
        </p:nvSpPr>
        <p:spPr>
          <a:xfrm>
            <a:off x="0" y="2"/>
            <a:ext cx="12192000" cy="82013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D0BF49E-E100-456D-2680-BC8CC24A8EBA}"/>
              </a:ext>
            </a:extLst>
          </p:cNvPr>
          <p:cNvSpPr/>
          <p:nvPr/>
        </p:nvSpPr>
        <p:spPr>
          <a:xfrm flipV="1">
            <a:off x="0" y="6554267"/>
            <a:ext cx="12192000" cy="327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608F58-5AF3-9C29-4AA5-E52D2BC5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6988" y="6530348"/>
            <a:ext cx="1165013" cy="3276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fld id="{2EEA8769-9FDE-4CC0-B3F2-FFE0CE2FCE7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820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lang="zh-CN" altLang="en-US"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9EC075-7FE3-11BB-8101-F095EF975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14" y="1401133"/>
            <a:ext cx="5721586" cy="4198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Calibri" panose="020F0502020204030204" pitchFamily="34" charset="0"/>
              <a:buNone/>
              <a:defRPr sz="3200">
                <a:solidFill>
                  <a:srgbClr val="670774"/>
                </a:solidFill>
                <a:latin typeface="+mn-lt"/>
              </a:defRPr>
            </a:lvl1pPr>
            <a:lvl2pPr marL="108496" marR="0" indent="0" algn="l" defTabSz="216992" rtl="0" eaLnBrk="1" fontAlgn="auto" latinLnBrk="0" hangingPunct="1">
              <a:lnSpc>
                <a:spcPct val="90000"/>
              </a:lnSpc>
              <a:spcBef>
                <a:spcPts val="119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1575">
                <a:solidFill>
                  <a:srgbClr val="62305E"/>
                </a:solidFill>
                <a:latin typeface="+mj-lt"/>
              </a:defRPr>
            </a:lvl2pPr>
            <a:lvl3pPr marL="271240" indent="-54248">
              <a:buFont typeface="Calibri" panose="020F0502020204030204" pitchFamily="34" charset="0"/>
              <a:buChar char="▪"/>
              <a:defRPr sz="428">
                <a:solidFill>
                  <a:srgbClr val="62305E"/>
                </a:solidFill>
              </a:defRPr>
            </a:lvl3pPr>
            <a:lvl4pPr marL="379736" indent="-54248">
              <a:buFont typeface="Calibri" panose="020F0502020204030204" pitchFamily="34" charset="0"/>
              <a:buChar char="▪"/>
              <a:defRPr sz="380">
                <a:solidFill>
                  <a:srgbClr val="62305E"/>
                </a:solidFill>
              </a:defRPr>
            </a:lvl4pPr>
            <a:lvl5pPr marL="488231" indent="-54248">
              <a:buFont typeface="Calibri" panose="020F0502020204030204" pitchFamily="34" charset="0"/>
              <a:buChar char="▪"/>
              <a:defRPr sz="380">
                <a:solidFill>
                  <a:srgbClr val="62305E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6" name="图片 5" descr="未标题-1">
            <a:extLst>
              <a:ext uri="{FF2B5EF4-FFF2-40B4-BE49-F238E27FC236}">
                <a16:creationId xmlns:a16="http://schemas.microsoft.com/office/drawing/2014/main" id="{6514415E-1BB3-29FB-903C-C07E0919F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3" y="131714"/>
            <a:ext cx="1702337" cy="5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87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D640437-18AE-4A5A-8957-A0D82CDEA4DA}"/>
              </a:ext>
            </a:extLst>
          </p:cNvPr>
          <p:cNvSpPr/>
          <p:nvPr/>
        </p:nvSpPr>
        <p:spPr>
          <a:xfrm>
            <a:off x="0" y="684981"/>
            <a:ext cx="12192000" cy="1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D0BF49E-E100-456D-2680-BC8CC24A8EBA}"/>
              </a:ext>
            </a:extLst>
          </p:cNvPr>
          <p:cNvSpPr/>
          <p:nvPr/>
        </p:nvSpPr>
        <p:spPr>
          <a:xfrm flipV="1">
            <a:off x="0" y="6554267"/>
            <a:ext cx="12192000" cy="327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8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608F58-5AF3-9C29-4AA5-E52D2BC5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6988" y="6530348"/>
            <a:ext cx="1165013" cy="3276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fld id="{2EEA8769-9FDE-4CC0-B3F2-FFE0CE2FCE7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820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lang="zh-CN" altLang="en-US" sz="2800" kern="1200">
                <a:solidFill>
                  <a:srgbClr val="67077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07F6B1D-AC40-70EE-D6D0-9DF591658E76}"/>
              </a:ext>
            </a:extLst>
          </p:cNvPr>
          <p:cNvGrpSpPr/>
          <p:nvPr userDrawn="1"/>
        </p:nvGrpSpPr>
        <p:grpSpPr>
          <a:xfrm>
            <a:off x="97365" y="84103"/>
            <a:ext cx="1479698" cy="559772"/>
            <a:chOff x="186264" y="-12438"/>
            <a:chExt cx="1787441" cy="67619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D2DDD1-147E-80CF-4A0F-5F87845AE3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7" t="6996" r="36362" b="52031"/>
            <a:stretch/>
          </p:blipFill>
          <p:spPr>
            <a:xfrm>
              <a:off x="186264" y="-12438"/>
              <a:ext cx="671812" cy="67619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149D01A-A76B-8FBF-99C7-1DF9392AEB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644" y="97391"/>
              <a:ext cx="858765" cy="314072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44A34C2-9340-3F1D-26A5-854BEE1702E5}"/>
                </a:ext>
              </a:extLst>
            </p:cNvPr>
            <p:cNvSpPr txBox="1"/>
            <p:nvPr userDrawn="1"/>
          </p:nvSpPr>
          <p:spPr>
            <a:xfrm>
              <a:off x="867312" y="413136"/>
              <a:ext cx="110639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kern="0" dirty="0">
                  <a:solidFill>
                    <a:srgbClr val="7A3F76"/>
                  </a:solidFill>
                  <a:latin typeface="Adobe Gurmukhi" panose="01010101010101010101" pitchFamily="50" charset="0"/>
                  <a:cs typeface="Adobe Gurmukhi" panose="01010101010101010101" pitchFamily="50" charset="0"/>
                </a:rPr>
                <a:t>TSINGHUA UNIVERSITY</a:t>
              </a:r>
              <a:endParaRPr lang="zh-CN" altLang="en-US" sz="700" b="1" kern="0" dirty="0">
                <a:solidFill>
                  <a:srgbClr val="7A3F76"/>
                </a:solidFill>
                <a:latin typeface="Adobe Gurmukhi" panose="01010101010101010101" pitchFamily="50" charset="0"/>
                <a:cs typeface="Adobe Gurmukhi" panose="01010101010101010101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818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感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CBAF1A5-E80D-964D-32D3-B2A575C64EB2}"/>
              </a:ext>
            </a:extLst>
          </p:cNvPr>
          <p:cNvSpPr txBox="1"/>
          <p:nvPr/>
        </p:nvSpPr>
        <p:spPr>
          <a:xfrm>
            <a:off x="1359712" y="1426035"/>
            <a:ext cx="7335835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600" dirty="0">
                <a:solidFill>
                  <a:schemeClr val="bg1"/>
                </a:solidFill>
              </a:rPr>
              <a:t>感谢倾听</a:t>
            </a:r>
            <a:r>
              <a:rPr lang="en-US" altLang="zh-CN" sz="6600" dirty="0">
                <a:solidFill>
                  <a:schemeClr val="bg1"/>
                </a:solidFill>
              </a:rPr>
              <a:t>!</a:t>
            </a:r>
          </a:p>
          <a:p>
            <a:pPr algn="l">
              <a:lnSpc>
                <a:spcPct val="100000"/>
              </a:lnSpc>
            </a:pPr>
            <a:r>
              <a:rPr lang="en-US" altLang="zh-CN" sz="5700" dirty="0">
                <a:solidFill>
                  <a:schemeClr val="bg1"/>
                </a:solidFill>
              </a:rPr>
              <a:t>Thank you!</a:t>
            </a:r>
            <a:endParaRPr lang="zh-CN" altLang="en-US" sz="5700" dirty="0">
              <a:solidFill>
                <a:schemeClr val="bg1"/>
              </a:solidFill>
            </a:endParaRPr>
          </a:p>
        </p:txBody>
      </p:sp>
      <p:pic>
        <p:nvPicPr>
          <p:cNvPr id="2" name="图片 1" descr="未标题-1">
            <a:extLst>
              <a:ext uri="{FF2B5EF4-FFF2-40B4-BE49-F238E27FC236}">
                <a16:creationId xmlns:a16="http://schemas.microsoft.com/office/drawing/2014/main" id="{1F8A6200-C15A-80C2-334A-A9ADE28F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101" y="4986780"/>
            <a:ext cx="3665750" cy="119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95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31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0" r:id="rId3"/>
    <p:sldLayoutId id="2147483663" r:id="rId4"/>
    <p:sldLayoutId id="2147483664" r:id="rId5"/>
    <p:sldLayoutId id="2147483665" r:id="rId6"/>
    <p:sldLayoutId id="2147483666" r:id="rId7"/>
    <p:sldLayoutId id="2147483671" r:id="rId8"/>
    <p:sldLayoutId id="2147483667" r:id="rId9"/>
    <p:sldLayoutId id="2147483668" r:id="rId10"/>
  </p:sldLayoutIdLst>
  <p:hf hdr="0"/>
  <p:txStyles>
    <p:titleStyle>
      <a:lvl1pPr algn="l" defTabSz="216992" rtl="0" eaLnBrk="1" latinLnBrk="0" hangingPunct="1">
        <a:lnSpc>
          <a:spcPct val="90000"/>
        </a:lnSpc>
        <a:spcBef>
          <a:spcPct val="0"/>
        </a:spcBef>
        <a:buNone/>
        <a:defRPr sz="10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248" indent="-54248" algn="l" defTabSz="216992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665" kern="1200">
          <a:solidFill>
            <a:schemeClr val="tx1"/>
          </a:solidFill>
          <a:latin typeface="+mn-lt"/>
          <a:ea typeface="+mn-ea"/>
          <a:cs typeface="+mn-cs"/>
        </a:defRPr>
      </a:lvl1pPr>
      <a:lvl2pPr marL="162744" indent="-54248" algn="l" defTabSz="216992" rtl="0" eaLnBrk="1" latinLnBrk="0" hangingPunct="1">
        <a:lnSpc>
          <a:spcPct val="90000"/>
        </a:lnSpc>
        <a:spcBef>
          <a:spcPts val="119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2pPr>
      <a:lvl3pPr marL="271240" indent="-54248" algn="l" defTabSz="216992" rtl="0" eaLnBrk="1" latinLnBrk="0" hangingPunct="1">
        <a:lnSpc>
          <a:spcPct val="90000"/>
        </a:lnSpc>
        <a:spcBef>
          <a:spcPts val="119"/>
        </a:spcBef>
        <a:buFont typeface="Arial" panose="020B0604020202020204" pitchFamily="34" charset="0"/>
        <a:buChar char="•"/>
        <a:defRPr sz="475" kern="1200">
          <a:solidFill>
            <a:schemeClr val="tx1"/>
          </a:solidFill>
          <a:latin typeface="+mn-lt"/>
          <a:ea typeface="+mn-ea"/>
          <a:cs typeface="+mn-cs"/>
        </a:defRPr>
      </a:lvl3pPr>
      <a:lvl4pPr marL="379736" indent="-54248" algn="l" defTabSz="216992" rtl="0" eaLnBrk="1" latinLnBrk="0" hangingPunct="1">
        <a:lnSpc>
          <a:spcPct val="90000"/>
        </a:lnSpc>
        <a:spcBef>
          <a:spcPts val="119"/>
        </a:spcBef>
        <a:buFont typeface="Arial" panose="020B0604020202020204" pitchFamily="34" charset="0"/>
        <a:buChar char="•"/>
        <a:defRPr sz="428" kern="1200">
          <a:solidFill>
            <a:schemeClr val="tx1"/>
          </a:solidFill>
          <a:latin typeface="+mn-lt"/>
          <a:ea typeface="+mn-ea"/>
          <a:cs typeface="+mn-cs"/>
        </a:defRPr>
      </a:lvl4pPr>
      <a:lvl5pPr marL="488231" indent="-54248" algn="l" defTabSz="216992" rtl="0" eaLnBrk="1" latinLnBrk="0" hangingPunct="1">
        <a:lnSpc>
          <a:spcPct val="90000"/>
        </a:lnSpc>
        <a:spcBef>
          <a:spcPts val="119"/>
        </a:spcBef>
        <a:buFont typeface="Arial" panose="020B0604020202020204" pitchFamily="34" charset="0"/>
        <a:buChar char="•"/>
        <a:defRPr sz="428" kern="1200">
          <a:solidFill>
            <a:schemeClr val="tx1"/>
          </a:solidFill>
          <a:latin typeface="+mn-lt"/>
          <a:ea typeface="+mn-ea"/>
          <a:cs typeface="+mn-cs"/>
        </a:defRPr>
      </a:lvl5pPr>
      <a:lvl6pPr marL="596726" indent="-54248" algn="l" defTabSz="216992" rtl="0" eaLnBrk="1" latinLnBrk="0" hangingPunct="1">
        <a:lnSpc>
          <a:spcPct val="90000"/>
        </a:lnSpc>
        <a:spcBef>
          <a:spcPts val="119"/>
        </a:spcBef>
        <a:buFont typeface="Arial" panose="020B0604020202020204" pitchFamily="34" charset="0"/>
        <a:buChar char="•"/>
        <a:defRPr sz="428" kern="1200">
          <a:solidFill>
            <a:schemeClr val="tx1"/>
          </a:solidFill>
          <a:latin typeface="+mn-lt"/>
          <a:ea typeface="+mn-ea"/>
          <a:cs typeface="+mn-cs"/>
        </a:defRPr>
      </a:lvl6pPr>
      <a:lvl7pPr marL="705223" indent="-54248" algn="l" defTabSz="216992" rtl="0" eaLnBrk="1" latinLnBrk="0" hangingPunct="1">
        <a:lnSpc>
          <a:spcPct val="90000"/>
        </a:lnSpc>
        <a:spcBef>
          <a:spcPts val="119"/>
        </a:spcBef>
        <a:buFont typeface="Arial" panose="020B0604020202020204" pitchFamily="34" charset="0"/>
        <a:buChar char="•"/>
        <a:defRPr sz="428" kern="1200">
          <a:solidFill>
            <a:schemeClr val="tx1"/>
          </a:solidFill>
          <a:latin typeface="+mn-lt"/>
          <a:ea typeface="+mn-ea"/>
          <a:cs typeface="+mn-cs"/>
        </a:defRPr>
      </a:lvl7pPr>
      <a:lvl8pPr marL="813719" indent="-54248" algn="l" defTabSz="216992" rtl="0" eaLnBrk="1" latinLnBrk="0" hangingPunct="1">
        <a:lnSpc>
          <a:spcPct val="90000"/>
        </a:lnSpc>
        <a:spcBef>
          <a:spcPts val="119"/>
        </a:spcBef>
        <a:buFont typeface="Arial" panose="020B0604020202020204" pitchFamily="34" charset="0"/>
        <a:buChar char="•"/>
        <a:defRPr sz="428" kern="1200">
          <a:solidFill>
            <a:schemeClr val="tx1"/>
          </a:solidFill>
          <a:latin typeface="+mn-lt"/>
          <a:ea typeface="+mn-ea"/>
          <a:cs typeface="+mn-cs"/>
        </a:defRPr>
      </a:lvl8pPr>
      <a:lvl9pPr marL="922214" indent="-54248" algn="l" defTabSz="216992" rtl="0" eaLnBrk="1" latinLnBrk="0" hangingPunct="1">
        <a:lnSpc>
          <a:spcPct val="90000"/>
        </a:lnSpc>
        <a:spcBef>
          <a:spcPts val="119"/>
        </a:spcBef>
        <a:buFont typeface="Arial" panose="020B0604020202020204" pitchFamily="34" charset="0"/>
        <a:buChar char="•"/>
        <a:defRPr sz="4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992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1pPr>
      <a:lvl2pPr marL="108496" algn="l" defTabSz="216992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2pPr>
      <a:lvl3pPr marL="216992" algn="l" defTabSz="216992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3pPr>
      <a:lvl4pPr marL="325487" algn="l" defTabSz="216992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4pPr>
      <a:lvl5pPr marL="433983" algn="l" defTabSz="216992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5pPr>
      <a:lvl6pPr marL="542479" algn="l" defTabSz="216992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6pPr>
      <a:lvl7pPr marL="650975" algn="l" defTabSz="216992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7pPr>
      <a:lvl8pPr marL="759470" algn="l" defTabSz="216992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8pPr>
      <a:lvl9pPr marL="867966" algn="l" defTabSz="216992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FF266-C1B5-6C39-EFD0-550F9E2EC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320" y="1652968"/>
            <a:ext cx="9621520" cy="16347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400" b="0" i="1" dirty="0">
                <a:solidFill>
                  <a:schemeClr val="bg1">
                    <a:lumMod val="7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XIII Collaboration Meeting of  the MPD Experiment at the NICA Facility</a:t>
            </a:r>
            <a:br>
              <a:rPr lang="en-US" altLang="zh-CN" dirty="0"/>
            </a:br>
            <a:r>
              <a:rPr lang="en-US" altLang="zh-CN" dirty="0"/>
              <a:t>The progress of ECal production in China</a:t>
            </a:r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D752852-3307-B197-A281-033DA18A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CDD07-E94F-4204-9322-17736B5F640E}" type="datetime1">
              <a:rPr lang="zh-CN" altLang="en-US" smtClean="0"/>
              <a:t>2024/4/23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430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B6076D8-CF0F-2CEF-0470-AE18CB965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BC4EBC6-ACB4-20BD-88F0-5A6B3DBD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Batch test of </a:t>
            </a:r>
            <a:r>
              <a:rPr lang="en-US" altLang="zh-CN" sz="28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ECal </a:t>
            </a:r>
            <a:r>
              <a:rPr lang="en-US" altLang="zh-CN" dirty="0"/>
              <a:t>PCBs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542908-C0BD-5A09-4354-04DC48EC98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1788554"/>
            <a:ext cx="9144000" cy="379649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A3B4D84-843D-F64B-6D42-8906ED164887}"/>
              </a:ext>
            </a:extLst>
          </p:cNvPr>
          <p:cNvSpPr txBox="1"/>
          <p:nvPr/>
        </p:nvSpPr>
        <p:spPr>
          <a:xfrm>
            <a:off x="3032567" y="5839692"/>
            <a:ext cx="1949573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l"/>
            <a:r>
              <a:rPr lang="en-US" altLang="zh-CN" sz="2800" dirty="0">
                <a:ea typeface="+mj-ea"/>
              </a:rPr>
              <a:t>Input Signal</a:t>
            </a:r>
            <a:endParaRPr lang="zh-CN" altLang="en-US" sz="2800" dirty="0">
              <a:ea typeface="+mj-ea"/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683A3C56-B8BF-28D3-F15B-75AE7DE0E336}"/>
              </a:ext>
            </a:extLst>
          </p:cNvPr>
          <p:cNvSpPr/>
          <p:nvPr/>
        </p:nvSpPr>
        <p:spPr>
          <a:xfrm rot="16200000">
            <a:off x="3573302" y="5093639"/>
            <a:ext cx="868101" cy="6240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8B1A76C-058E-631D-BBC4-CEE21F61440A}"/>
              </a:ext>
            </a:extLst>
          </p:cNvPr>
          <p:cNvSpPr/>
          <p:nvPr/>
        </p:nvSpPr>
        <p:spPr>
          <a:xfrm>
            <a:off x="2197022" y="2144082"/>
            <a:ext cx="537882" cy="548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72748C8-4695-F3F7-A7B7-29B5157F0373}"/>
              </a:ext>
            </a:extLst>
          </p:cNvPr>
          <p:cNvSpPr/>
          <p:nvPr/>
        </p:nvSpPr>
        <p:spPr>
          <a:xfrm>
            <a:off x="5266018" y="2523094"/>
            <a:ext cx="1723438" cy="5886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99E601-730A-56A6-2064-DEB6F0FE5E23}"/>
              </a:ext>
            </a:extLst>
          </p:cNvPr>
          <p:cNvSpPr txBox="1"/>
          <p:nvPr/>
        </p:nvSpPr>
        <p:spPr>
          <a:xfrm>
            <a:off x="3402278" y="2692722"/>
            <a:ext cx="1834156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l"/>
            <a:r>
              <a:rPr lang="en-US" altLang="zh-CN" sz="2800" dirty="0">
                <a:solidFill>
                  <a:srgbClr val="FF0000"/>
                </a:solidFill>
                <a:ea typeface="+mj-ea"/>
              </a:rPr>
              <a:t>POGO PIN</a:t>
            </a:r>
            <a:endParaRPr lang="zh-CN" altLang="en-US" sz="2800" dirty="0">
              <a:solidFill>
                <a:srgbClr val="FF0000"/>
              </a:solidFill>
              <a:ea typeface="+mj-ea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E3B7FC23-929F-506D-7238-9429C1446B03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465963" y="1536208"/>
            <a:ext cx="0" cy="6078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967FFBA-186F-58BB-B054-00916AF76AF2}"/>
              </a:ext>
            </a:extLst>
          </p:cNvPr>
          <p:cNvCxnSpPr>
            <a:cxnSpLocks/>
            <a:stCxn id="8" idx="0"/>
            <a:endCxn id="16" idx="2"/>
          </p:cNvCxnSpPr>
          <p:nvPr/>
        </p:nvCxnSpPr>
        <p:spPr>
          <a:xfrm flipV="1">
            <a:off x="6127737" y="1677141"/>
            <a:ext cx="0" cy="84595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头: 上下 11">
            <a:extLst>
              <a:ext uri="{FF2B5EF4-FFF2-40B4-BE49-F238E27FC236}">
                <a16:creationId xmlns:a16="http://schemas.microsoft.com/office/drawing/2014/main" id="{E4988B27-CB6F-B770-010F-72BE752BF8A7}"/>
              </a:ext>
            </a:extLst>
          </p:cNvPr>
          <p:cNvSpPr/>
          <p:nvPr/>
        </p:nvSpPr>
        <p:spPr>
          <a:xfrm rot="19833272">
            <a:off x="6597292" y="4593099"/>
            <a:ext cx="658187" cy="1329045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63D9ED1-2EB1-93E0-2D82-A86609336495}"/>
              </a:ext>
            </a:extLst>
          </p:cNvPr>
          <p:cNvSpPr txBox="1"/>
          <p:nvPr/>
        </p:nvSpPr>
        <p:spPr>
          <a:xfrm>
            <a:off x="7153489" y="5827128"/>
            <a:ext cx="1361270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l"/>
            <a:r>
              <a:rPr lang="en-US" altLang="zh-CN" sz="2800">
                <a:ea typeface="+mj-ea"/>
              </a:rPr>
              <a:t>Adaptor</a:t>
            </a:r>
            <a:endParaRPr lang="zh-CN" altLang="en-US" sz="2800">
              <a:ea typeface="+mj-ea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B2421544-69F0-9093-D77A-9FF292201878}"/>
              </a:ext>
            </a:extLst>
          </p:cNvPr>
          <p:cNvCxnSpPr>
            <a:cxnSpLocks/>
          </p:cNvCxnSpPr>
          <p:nvPr/>
        </p:nvCxnSpPr>
        <p:spPr>
          <a:xfrm flipH="1" flipV="1">
            <a:off x="2465963" y="2692722"/>
            <a:ext cx="791028" cy="16502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53C1FC2-330B-B555-A9AC-8642EBA14D54}"/>
              </a:ext>
            </a:extLst>
          </p:cNvPr>
          <p:cNvSpPr txBox="1"/>
          <p:nvPr/>
        </p:nvSpPr>
        <p:spPr>
          <a:xfrm>
            <a:off x="1011879" y="987568"/>
            <a:ext cx="2908168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l"/>
            <a:r>
              <a:rPr lang="en-US" altLang="zh-CN" sz="2800" dirty="0">
                <a:ea typeface="+mj-ea"/>
              </a:rPr>
              <a:t>The pads for SiPM</a:t>
            </a:r>
            <a:endParaRPr lang="zh-CN" altLang="en-US" sz="2800" dirty="0"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E1E379-F6CF-694E-7BD4-E89288C68370}"/>
              </a:ext>
            </a:extLst>
          </p:cNvPr>
          <p:cNvSpPr txBox="1"/>
          <p:nvPr/>
        </p:nvSpPr>
        <p:spPr>
          <a:xfrm>
            <a:off x="5199694" y="1153921"/>
            <a:ext cx="1856086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l"/>
            <a:r>
              <a:rPr lang="en-US" altLang="zh-CN" sz="2800">
                <a:ea typeface="+mj-ea"/>
              </a:rPr>
              <a:t>40P Header</a:t>
            </a:r>
            <a:endParaRPr lang="zh-CN" altLang="en-US" sz="2800"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33EF6AA-3CE1-EE0B-0F50-0793CEC80D97}"/>
              </a:ext>
            </a:extLst>
          </p:cNvPr>
          <p:cNvSpPr txBox="1"/>
          <p:nvPr/>
        </p:nvSpPr>
        <p:spPr>
          <a:xfrm>
            <a:off x="7432283" y="1149286"/>
            <a:ext cx="1856086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l"/>
            <a:r>
              <a:rPr lang="en-US" altLang="zh-CN" sz="2800">
                <a:ea typeface="+mj-ea"/>
              </a:rPr>
              <a:t>10P Header</a:t>
            </a:r>
            <a:endParaRPr lang="zh-CN" altLang="en-US" sz="2800">
              <a:ea typeface="+mj-ea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A1871DE-BD63-4D34-F317-9A53A463A91D}"/>
              </a:ext>
            </a:extLst>
          </p:cNvPr>
          <p:cNvSpPr/>
          <p:nvPr/>
        </p:nvSpPr>
        <p:spPr>
          <a:xfrm>
            <a:off x="8091385" y="2423681"/>
            <a:ext cx="537882" cy="548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5BEBB7A5-E421-87B4-7D38-B71059C983E4}"/>
              </a:ext>
            </a:extLst>
          </p:cNvPr>
          <p:cNvCxnSpPr>
            <a:cxnSpLocks/>
          </p:cNvCxnSpPr>
          <p:nvPr/>
        </p:nvCxnSpPr>
        <p:spPr>
          <a:xfrm flipV="1">
            <a:off x="8344377" y="1672506"/>
            <a:ext cx="0" cy="751175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箭头: 上下 19">
            <a:extLst>
              <a:ext uri="{FF2B5EF4-FFF2-40B4-BE49-F238E27FC236}">
                <a16:creationId xmlns:a16="http://schemas.microsoft.com/office/drawing/2014/main" id="{56A2A1DC-A6A6-8944-9FDB-63B722D98645}"/>
              </a:ext>
            </a:extLst>
          </p:cNvPr>
          <p:cNvSpPr/>
          <p:nvPr/>
        </p:nvSpPr>
        <p:spPr>
          <a:xfrm>
            <a:off x="7652695" y="4669040"/>
            <a:ext cx="362857" cy="1158088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29ECE3D-83BA-A31F-6D84-BE695DC6865C}"/>
              </a:ext>
            </a:extLst>
          </p:cNvPr>
          <p:cNvCxnSpPr>
            <a:cxnSpLocks/>
          </p:cNvCxnSpPr>
          <p:nvPr/>
        </p:nvCxnSpPr>
        <p:spPr>
          <a:xfrm flipV="1">
            <a:off x="6313127" y="3093098"/>
            <a:ext cx="0" cy="115130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9F18F78C-AC5C-0D5A-1698-5E5425D265D3}"/>
              </a:ext>
            </a:extLst>
          </p:cNvPr>
          <p:cNvCxnSpPr>
            <a:cxnSpLocks/>
          </p:cNvCxnSpPr>
          <p:nvPr/>
        </p:nvCxnSpPr>
        <p:spPr>
          <a:xfrm flipV="1">
            <a:off x="7889426" y="2972321"/>
            <a:ext cx="435642" cy="120297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42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2" grpId="0" animBg="1"/>
      <p:bldP spid="13" grpId="0"/>
      <p:bldP spid="15" grpId="0"/>
      <p:bldP spid="16" grpId="0"/>
      <p:bldP spid="17" grpId="0"/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Batch test of </a:t>
            </a:r>
            <a:r>
              <a:rPr lang="en-US" altLang="zh-CN" sz="28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ECal </a:t>
            </a:r>
            <a:r>
              <a:rPr lang="en-US" altLang="zh-CN" dirty="0"/>
              <a:t>PCBs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17D36C-09F3-5BE9-53F7-DE30A3FF8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786" y="1003478"/>
            <a:ext cx="9140428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95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Batch test of </a:t>
            </a:r>
            <a:r>
              <a:rPr lang="en-US" altLang="zh-CN" sz="28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ECal </a:t>
            </a:r>
            <a:r>
              <a:rPr lang="en-US" altLang="zh-CN" dirty="0"/>
              <a:t>PCBs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5FF38E0-FA44-EC45-C9C4-4840A92CD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15139" r="11459"/>
          <a:stretch/>
        </p:blipFill>
        <p:spPr>
          <a:xfrm>
            <a:off x="2133600" y="840510"/>
            <a:ext cx="7924800" cy="568983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6B7B689-0B04-0AC5-7F3E-2E59A4E10FF5}"/>
              </a:ext>
            </a:extLst>
          </p:cNvPr>
          <p:cNvSpPr txBox="1"/>
          <p:nvPr/>
        </p:nvSpPr>
        <p:spPr>
          <a:xfrm>
            <a:off x="2351786" y="3889946"/>
            <a:ext cx="2169190" cy="369332"/>
          </a:xfrm>
          <a:prstGeom prst="rect">
            <a:avLst/>
          </a:prstGeom>
          <a:solidFill>
            <a:srgbClr val="E7E6E6">
              <a:lumMod val="9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</a:rPr>
              <a:t>Waveform Generator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7CE9670-EE85-EC60-143B-3E5FC10BA5D1}"/>
              </a:ext>
            </a:extLst>
          </p:cNvPr>
          <p:cNvSpPr txBox="1"/>
          <p:nvPr/>
        </p:nvSpPr>
        <p:spPr>
          <a:xfrm>
            <a:off x="3560430" y="1796210"/>
            <a:ext cx="1494319" cy="369332"/>
          </a:xfrm>
          <a:prstGeom prst="rect">
            <a:avLst/>
          </a:prstGeom>
          <a:solidFill>
            <a:srgbClr val="E7E6E6">
              <a:lumMod val="9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</a:rPr>
              <a:t>Power Supply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44A4229-8A60-2FB8-DB16-13EE0860D824}"/>
              </a:ext>
            </a:extLst>
          </p:cNvPr>
          <p:cNvSpPr txBox="1"/>
          <p:nvPr/>
        </p:nvSpPr>
        <p:spPr>
          <a:xfrm>
            <a:off x="8080962" y="1348347"/>
            <a:ext cx="1198381" cy="369332"/>
          </a:xfrm>
          <a:prstGeom prst="rect">
            <a:avLst/>
          </a:prstGeom>
          <a:solidFill>
            <a:srgbClr val="E7E6E6">
              <a:lumMod val="9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</a:rPr>
              <a:t>NIM Crate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DBC6894-6B8D-10BC-2170-7469FF718CE0}"/>
              </a:ext>
            </a:extLst>
          </p:cNvPr>
          <p:cNvSpPr txBox="1"/>
          <p:nvPr/>
        </p:nvSpPr>
        <p:spPr>
          <a:xfrm>
            <a:off x="7287065" y="2622483"/>
            <a:ext cx="1253316" cy="369332"/>
          </a:xfrm>
          <a:prstGeom prst="rect">
            <a:avLst/>
          </a:prstGeom>
          <a:solidFill>
            <a:srgbClr val="E7E6E6">
              <a:lumMod val="9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</a:rPr>
              <a:t>VME Crate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DBB9A6E-B98E-2B31-1AAA-D5FEC0C754FD}"/>
              </a:ext>
            </a:extLst>
          </p:cNvPr>
          <p:cNvSpPr txBox="1"/>
          <p:nvPr/>
        </p:nvSpPr>
        <p:spPr>
          <a:xfrm>
            <a:off x="6030353" y="3487414"/>
            <a:ext cx="980118" cy="369332"/>
          </a:xfrm>
          <a:prstGeom prst="rect">
            <a:avLst/>
          </a:prstGeom>
          <a:solidFill>
            <a:srgbClr val="E7E6E6">
              <a:lumMod val="9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</a:rPr>
              <a:t>Adapter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29B2752-47A3-A749-B6A2-3BA493F38A6D}"/>
              </a:ext>
            </a:extLst>
          </p:cNvPr>
          <p:cNvSpPr txBox="1"/>
          <p:nvPr/>
        </p:nvSpPr>
        <p:spPr>
          <a:xfrm>
            <a:off x="6030353" y="4824215"/>
            <a:ext cx="1533306" cy="369332"/>
          </a:xfrm>
          <a:prstGeom prst="rect">
            <a:avLst/>
          </a:prstGeom>
          <a:solidFill>
            <a:srgbClr val="E7E6E6">
              <a:lumMod val="9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</a:rPr>
              <a:t>Power Splitter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7999F0E-E18E-07C6-4659-838B6F371D54}"/>
              </a:ext>
            </a:extLst>
          </p:cNvPr>
          <p:cNvSpPr txBox="1"/>
          <p:nvPr/>
        </p:nvSpPr>
        <p:spPr>
          <a:xfrm>
            <a:off x="4773641" y="5689146"/>
            <a:ext cx="1877984" cy="369332"/>
          </a:xfrm>
          <a:prstGeom prst="rect">
            <a:avLst/>
          </a:prstGeom>
          <a:solidFill>
            <a:srgbClr val="E7E6E6">
              <a:lumMod val="9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</a:rPr>
              <a:t>Backplane &amp; PCB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F1769A1-394E-759D-A093-BF0280F530DB}"/>
              </a:ext>
            </a:extLst>
          </p:cNvPr>
          <p:cNvSpPr txBox="1"/>
          <p:nvPr/>
        </p:nvSpPr>
        <p:spPr>
          <a:xfrm>
            <a:off x="2351786" y="2400603"/>
            <a:ext cx="494860" cy="369332"/>
          </a:xfrm>
          <a:prstGeom prst="rect">
            <a:avLst/>
          </a:prstGeom>
          <a:solidFill>
            <a:srgbClr val="E7E6E6">
              <a:lumMod val="9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</a:rPr>
              <a:t>PC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372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0DC5D326-033D-D078-AA73-03BA9903A922}"/>
              </a:ext>
            </a:extLst>
          </p:cNvPr>
          <p:cNvGrpSpPr/>
          <p:nvPr/>
        </p:nvGrpSpPr>
        <p:grpSpPr>
          <a:xfrm>
            <a:off x="123205" y="852947"/>
            <a:ext cx="2364240" cy="1497388"/>
            <a:chOff x="-23307" y="815963"/>
            <a:chExt cx="2702204" cy="1634500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779E80C-DF93-BF13-00EC-F40A6DC59B21}"/>
                </a:ext>
              </a:extLst>
            </p:cNvPr>
            <p:cNvSpPr txBox="1"/>
            <p:nvPr/>
          </p:nvSpPr>
          <p:spPr>
            <a:xfrm>
              <a:off x="-23307" y="815963"/>
              <a:ext cx="2347437" cy="40011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algn="l"/>
              <a:r>
                <a:rPr lang="en-US" altLang="zh-CN" sz="2000" dirty="0">
                  <a:ea typeface="+mj-ea"/>
                </a:rPr>
                <a:t>Waveform Generator</a:t>
              </a:r>
              <a:endParaRPr lang="zh-CN" altLang="en-US" sz="2000" dirty="0">
                <a:ea typeface="+mj-ea"/>
              </a:endParaRP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65EC97A2-A84A-7BFC-8E8A-E974D83AE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58" y="1227579"/>
              <a:ext cx="2556939" cy="1222884"/>
            </a:xfrm>
            <a:prstGeom prst="rect">
              <a:avLst/>
            </a:prstGeom>
          </p:spPr>
        </p:pic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Batch test of </a:t>
            </a:r>
            <a:r>
              <a:rPr lang="en-US" altLang="zh-CN" sz="28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ECal </a:t>
            </a:r>
            <a:r>
              <a:rPr lang="en-US" altLang="zh-CN" dirty="0"/>
              <a:t>PCBs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DE57026-3ACA-BF1C-E186-F43E6A142269}"/>
              </a:ext>
            </a:extLst>
          </p:cNvPr>
          <p:cNvGrpSpPr/>
          <p:nvPr/>
        </p:nvGrpSpPr>
        <p:grpSpPr>
          <a:xfrm>
            <a:off x="3047730" y="4529125"/>
            <a:ext cx="3898623" cy="1933196"/>
            <a:chOff x="3047730" y="4529125"/>
            <a:chExt cx="3898623" cy="193319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2236AFA-C860-7133-2D1F-E486B9F7CF3F}"/>
                </a:ext>
              </a:extLst>
            </p:cNvPr>
            <p:cNvGrpSpPr/>
            <p:nvPr/>
          </p:nvGrpSpPr>
          <p:grpSpPr>
            <a:xfrm>
              <a:off x="4361643" y="4529125"/>
              <a:ext cx="2584710" cy="1933196"/>
              <a:chOff x="4759692" y="4721035"/>
              <a:chExt cx="2584710" cy="193319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DA25BA47-650C-8784-217D-05965C6EEBFF}"/>
                  </a:ext>
                </a:extLst>
              </p:cNvPr>
              <p:cNvGrpSpPr/>
              <p:nvPr/>
            </p:nvGrpSpPr>
            <p:grpSpPr>
              <a:xfrm>
                <a:off x="4851652" y="4721035"/>
                <a:ext cx="2177703" cy="1506439"/>
                <a:chOff x="3891752" y="4530535"/>
                <a:chExt cx="2177703" cy="1506439"/>
              </a:xfrm>
            </p:grpSpPr>
            <p:grpSp>
              <p:nvGrpSpPr>
                <p:cNvPr id="10" name="组合 9">
                  <a:extLst>
                    <a:ext uri="{FF2B5EF4-FFF2-40B4-BE49-F238E27FC236}">
                      <a16:creationId xmlns:a16="http://schemas.microsoft.com/office/drawing/2014/main" id="{C2980C57-BE1D-4BFA-B2AF-2037F2F50F27}"/>
                    </a:ext>
                  </a:extLst>
                </p:cNvPr>
                <p:cNvGrpSpPr/>
                <p:nvPr/>
              </p:nvGrpSpPr>
              <p:grpSpPr>
                <a:xfrm>
                  <a:off x="3891752" y="4530535"/>
                  <a:ext cx="2177703" cy="1506439"/>
                  <a:chOff x="6295835" y="4577330"/>
                  <a:chExt cx="2177703" cy="1506439"/>
                </a:xfrm>
              </p:grpSpPr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E43DC165-C34E-6C76-A77C-7F4D8C9B04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708441" y="4577330"/>
                    <a:ext cx="265929" cy="1506437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8EB3AA2E-66C4-3D2A-19F0-6CDEC43B2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51171" y="4577332"/>
                    <a:ext cx="265929" cy="1506435"/>
                  </a:xfrm>
                  <a:prstGeom prst="rect">
                    <a:avLst/>
                  </a:prstGeom>
                </p:spPr>
              </p:pic>
              <p:sp>
                <p:nvSpPr>
                  <p:cNvPr id="14" name="矩形 13">
                    <a:extLst>
                      <a:ext uri="{FF2B5EF4-FFF2-40B4-BE49-F238E27FC236}">
                        <a16:creationId xmlns:a16="http://schemas.microsoft.com/office/drawing/2014/main" id="{8B029DBB-1DAC-08C9-6C7B-F510E157973E}"/>
                      </a:ext>
                    </a:extLst>
                  </p:cNvPr>
                  <p:cNvSpPr/>
                  <p:nvPr/>
                </p:nvSpPr>
                <p:spPr>
                  <a:xfrm>
                    <a:off x="6295835" y="4577332"/>
                    <a:ext cx="2177703" cy="1506437"/>
                  </a:xfrm>
                  <a:prstGeom prst="rect">
                    <a:avLst/>
                  </a:prstGeom>
                  <a:noFill/>
                  <a:ln w="762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8640C75F-FE57-C2F4-1CBE-B9BFB3B418AA}"/>
                    </a:ext>
                  </a:extLst>
                </p:cNvPr>
                <p:cNvSpPr txBox="1"/>
                <p:nvPr/>
              </p:nvSpPr>
              <p:spPr>
                <a:xfrm>
                  <a:off x="4099277" y="4970482"/>
                  <a:ext cx="177264" cy="507831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0">
                  <a:spAutoFit/>
                </a:bodyPr>
                <a:lstStyle/>
                <a:p>
                  <a:pPr algn="l"/>
                  <a:r>
                    <a:rPr lang="en-US" altLang="zh-CN" sz="900">
                      <a:solidFill>
                        <a:schemeClr val="bg1"/>
                      </a:solidFill>
                      <a:latin typeface="+mj-ea"/>
                      <a:ea typeface="+mj-ea"/>
                    </a:rPr>
                    <a:t>TRG</a:t>
                  </a:r>
                  <a:endParaRPr lang="zh-CN" altLang="en-US" sz="90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8C77601-8959-352B-7D5C-DA3B4924D2BE}"/>
                  </a:ext>
                </a:extLst>
              </p:cNvPr>
              <p:cNvSpPr txBox="1"/>
              <p:nvPr/>
            </p:nvSpPr>
            <p:spPr>
              <a:xfrm>
                <a:off x="4759692" y="6240426"/>
                <a:ext cx="883575" cy="400110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pPr algn="l"/>
                <a:r>
                  <a:rPr lang="en-US" altLang="zh-CN" sz="2000">
                    <a:ea typeface="+mj-ea"/>
                  </a:rPr>
                  <a:t>V1742</a:t>
                </a:r>
                <a:endParaRPr lang="zh-CN" altLang="en-US" sz="2000">
                  <a:ea typeface="+mj-ea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7C0A6EE-524D-A67D-A46C-9B6BE7A0BD1A}"/>
                  </a:ext>
                </a:extLst>
              </p:cNvPr>
              <p:cNvSpPr txBox="1"/>
              <p:nvPr/>
            </p:nvSpPr>
            <p:spPr>
              <a:xfrm>
                <a:off x="5827640" y="6254121"/>
                <a:ext cx="1516762" cy="400110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pPr algn="l"/>
                <a:r>
                  <a:rPr lang="en-US" altLang="zh-CN" sz="2000">
                    <a:ea typeface="+mj-ea"/>
                  </a:rPr>
                  <a:t>VME Bridge</a:t>
                </a:r>
                <a:endParaRPr lang="zh-CN" altLang="en-US" sz="2000">
                  <a:ea typeface="+mj-ea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0670A6B-AD3D-EFF9-88F0-1B6261DB705D}"/>
                </a:ext>
              </a:extLst>
            </p:cNvPr>
            <p:cNvSpPr txBox="1"/>
            <p:nvPr/>
          </p:nvSpPr>
          <p:spPr>
            <a:xfrm>
              <a:off x="3047730" y="5169279"/>
              <a:ext cx="1374094" cy="40011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algn="l"/>
              <a:r>
                <a:rPr lang="en-US" altLang="zh-CN" sz="2000">
                  <a:ea typeface="+mj-ea"/>
                </a:rPr>
                <a:t>VME Crate</a:t>
              </a:r>
              <a:endParaRPr lang="zh-CN" altLang="en-US" sz="2000">
                <a:ea typeface="+mj-ea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8EE2D0E-5A73-642E-94E5-BC4755FD75BF}"/>
              </a:ext>
            </a:extLst>
          </p:cNvPr>
          <p:cNvGrpSpPr/>
          <p:nvPr/>
        </p:nvGrpSpPr>
        <p:grpSpPr>
          <a:xfrm>
            <a:off x="216474" y="2673096"/>
            <a:ext cx="2177703" cy="1878147"/>
            <a:chOff x="216474" y="2673096"/>
            <a:chExt cx="2177703" cy="1878147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8E5F657D-53F0-18BF-BD56-7E08F5DD46CD}"/>
                </a:ext>
              </a:extLst>
            </p:cNvPr>
            <p:cNvGrpSpPr/>
            <p:nvPr/>
          </p:nvGrpSpPr>
          <p:grpSpPr>
            <a:xfrm>
              <a:off x="216474" y="2673096"/>
              <a:ext cx="2177703" cy="1511808"/>
              <a:chOff x="216474" y="2804319"/>
              <a:chExt cx="2177703" cy="1511808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DDB1A5E5-80FA-086F-28C5-AF790FC40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7570" y="2809690"/>
                <a:ext cx="884948" cy="1497388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8A238A9F-398E-5CF9-D12E-37D09F048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23428" y="2804319"/>
                <a:ext cx="913041" cy="1497388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62A5ACA5-2D09-E193-FA6F-DD0A04DE49A1}"/>
                  </a:ext>
                </a:extLst>
              </p:cNvPr>
              <p:cNvSpPr/>
              <p:nvPr/>
            </p:nvSpPr>
            <p:spPr>
              <a:xfrm>
                <a:off x="216474" y="2809690"/>
                <a:ext cx="2177703" cy="1506437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9A86AEC-46A5-A24E-9C50-40F1A17794D6}"/>
                  </a:ext>
                </a:extLst>
              </p:cNvPr>
              <p:cNvSpPr txBox="1"/>
              <p:nvPr/>
            </p:nvSpPr>
            <p:spPr>
              <a:xfrm>
                <a:off x="332285" y="2808138"/>
                <a:ext cx="981359" cy="230832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pPr algn="l"/>
                <a:r>
                  <a:rPr lang="en-US" altLang="zh-CN" sz="900">
                    <a:solidFill>
                      <a:schemeClr val="bg1"/>
                    </a:solidFill>
                    <a:latin typeface="+mj-ea"/>
                    <a:ea typeface="+mj-ea"/>
                  </a:rPr>
                  <a:t>Fan in-Fan out</a:t>
                </a:r>
                <a:endParaRPr lang="zh-CN" altLang="en-US" sz="9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36FC267-3E95-C1C6-BC1B-960A5D32549E}"/>
                  </a:ext>
                </a:extLst>
              </p:cNvPr>
              <p:cNvSpPr txBox="1"/>
              <p:nvPr/>
            </p:nvSpPr>
            <p:spPr>
              <a:xfrm>
                <a:off x="1342598" y="2804319"/>
                <a:ext cx="867545" cy="261610"/>
              </a:xfrm>
              <a:prstGeom prst="rect">
                <a:avLst/>
              </a:prstGeom>
              <a:noFill/>
            </p:spPr>
            <p:txBody>
              <a:bodyPr wrap="none" rtlCol="0" anchor="t" anchorCtr="0">
                <a:spAutoFit/>
              </a:bodyPr>
              <a:lstStyle/>
              <a:p>
                <a:pPr algn="r"/>
                <a:r>
                  <a:rPr lang="en-US" altLang="zh-CN" sz="1100">
                    <a:solidFill>
                      <a:schemeClr val="bg1"/>
                    </a:solidFill>
                    <a:latin typeface="+mj-ea"/>
                    <a:ea typeface="+mj-ea"/>
                  </a:rPr>
                  <a:t>Logic Unit</a:t>
                </a:r>
                <a:endParaRPr lang="zh-CN" altLang="en-US" sz="11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642AE16-48C4-EEAA-8C7D-FD15E03AE3A7}"/>
                </a:ext>
              </a:extLst>
            </p:cNvPr>
            <p:cNvSpPr txBox="1"/>
            <p:nvPr/>
          </p:nvSpPr>
          <p:spPr>
            <a:xfrm>
              <a:off x="511738" y="4151133"/>
              <a:ext cx="1301959" cy="40011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algn="l"/>
              <a:r>
                <a:rPr lang="en-US" altLang="zh-CN" sz="2000">
                  <a:ea typeface="+mj-ea"/>
                </a:rPr>
                <a:t>NIM Crate</a:t>
              </a:r>
              <a:endParaRPr lang="zh-CN" altLang="en-US" sz="2000">
                <a:ea typeface="+mj-ea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29934876-5821-31B0-A8C2-B517D7FDD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4345" y="840533"/>
            <a:ext cx="5604644" cy="189630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5F38EA-0420-A5B8-846D-166F41E6F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1285" y="1063852"/>
            <a:ext cx="3092690" cy="891847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36F2A36B-C3A0-43A8-CC1A-5FB7DF0190ED}"/>
              </a:ext>
            </a:extLst>
          </p:cNvPr>
          <p:cNvGrpSpPr/>
          <p:nvPr/>
        </p:nvGrpSpPr>
        <p:grpSpPr>
          <a:xfrm>
            <a:off x="7464906" y="2978078"/>
            <a:ext cx="1766481" cy="1304072"/>
            <a:chOff x="580705" y="4798805"/>
            <a:chExt cx="1766481" cy="130407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CAB0F5-7947-C563-6461-D7D6BC5B3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7232" y="5144442"/>
              <a:ext cx="1679954" cy="958435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D48E672-DEF8-A79D-5641-E0C6763A50C5}"/>
                </a:ext>
              </a:extLst>
            </p:cNvPr>
            <p:cNvSpPr txBox="1"/>
            <p:nvPr/>
          </p:nvSpPr>
          <p:spPr>
            <a:xfrm>
              <a:off x="580705" y="4798805"/>
              <a:ext cx="1630575" cy="40011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algn="l"/>
              <a:r>
                <a:rPr lang="en-US" altLang="zh-CN" sz="2000">
                  <a:ea typeface="+mj-ea"/>
                </a:rPr>
                <a:t>Power Supply</a:t>
              </a:r>
              <a:endParaRPr lang="zh-CN" altLang="en-US" sz="2000">
                <a:ea typeface="+mj-ea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A8D1470-4DC8-1AEC-0977-D931DEFAD71F}"/>
              </a:ext>
            </a:extLst>
          </p:cNvPr>
          <p:cNvGrpSpPr/>
          <p:nvPr/>
        </p:nvGrpSpPr>
        <p:grpSpPr>
          <a:xfrm>
            <a:off x="9759725" y="3465006"/>
            <a:ext cx="1168861" cy="2599607"/>
            <a:chOff x="10251241" y="3618547"/>
            <a:chExt cx="1179014" cy="2622188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7974412-8408-EF3C-2640-F370070BA80C}"/>
                </a:ext>
              </a:extLst>
            </p:cNvPr>
            <p:cNvSpPr txBox="1"/>
            <p:nvPr/>
          </p:nvSpPr>
          <p:spPr>
            <a:xfrm>
              <a:off x="10619765" y="3618547"/>
              <a:ext cx="503188" cy="403585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algn="l"/>
              <a:r>
                <a:rPr lang="en-US" altLang="zh-CN" sz="2000" dirty="0">
                  <a:ea typeface="+mj-ea"/>
                </a:rPr>
                <a:t>PC</a:t>
              </a:r>
              <a:endParaRPr lang="zh-CN" altLang="en-US" sz="2000" dirty="0">
                <a:ea typeface="+mj-ea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A06ADCE-4BFC-8C50-C5BE-D231F01D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51241" y="4030619"/>
              <a:ext cx="1179014" cy="2210116"/>
            </a:xfrm>
            <a:prstGeom prst="rect">
              <a:avLst/>
            </a:prstGeom>
          </p:spPr>
        </p:pic>
      </p:grp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A971DFE3-A8DB-F247-968F-9044A3B030B6}"/>
              </a:ext>
            </a:extLst>
          </p:cNvPr>
          <p:cNvSpPr/>
          <p:nvPr/>
        </p:nvSpPr>
        <p:spPr>
          <a:xfrm>
            <a:off x="635794" y="2188369"/>
            <a:ext cx="714375" cy="988219"/>
          </a:xfrm>
          <a:custGeom>
            <a:avLst/>
            <a:gdLst>
              <a:gd name="connsiteX0" fmla="*/ 714375 w 714375"/>
              <a:gd name="connsiteY0" fmla="*/ 0 h 988219"/>
              <a:gd name="connsiteX1" fmla="*/ 564356 w 714375"/>
              <a:gd name="connsiteY1" fmla="*/ 280987 h 988219"/>
              <a:gd name="connsiteX2" fmla="*/ 171450 w 714375"/>
              <a:gd name="connsiteY2" fmla="*/ 397669 h 988219"/>
              <a:gd name="connsiteX3" fmla="*/ 0 w 714375"/>
              <a:gd name="connsiteY3" fmla="*/ 988219 h 98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4375" h="988219">
                <a:moveTo>
                  <a:pt x="714375" y="0"/>
                </a:moveTo>
                <a:cubicBezTo>
                  <a:pt x="684609" y="107354"/>
                  <a:pt x="654843" y="214709"/>
                  <a:pt x="564356" y="280987"/>
                </a:cubicBezTo>
                <a:cubicBezTo>
                  <a:pt x="473869" y="347265"/>
                  <a:pt x="265509" y="279797"/>
                  <a:pt x="171450" y="397669"/>
                </a:cubicBezTo>
                <a:cubicBezTo>
                  <a:pt x="77391" y="515541"/>
                  <a:pt x="22622" y="896541"/>
                  <a:pt x="0" y="98821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6A9F78B3-95C5-3CEF-151C-51B6BD3BB56E}"/>
              </a:ext>
            </a:extLst>
          </p:cNvPr>
          <p:cNvSpPr/>
          <p:nvPr/>
        </p:nvSpPr>
        <p:spPr>
          <a:xfrm>
            <a:off x="990600" y="2844751"/>
            <a:ext cx="792480" cy="584249"/>
          </a:xfrm>
          <a:custGeom>
            <a:avLst/>
            <a:gdLst>
              <a:gd name="connsiteX0" fmla="*/ 0 w 792480"/>
              <a:gd name="connsiteY0" fmla="*/ 584249 h 584249"/>
              <a:gd name="connsiteX1" fmla="*/ 502920 w 792480"/>
              <a:gd name="connsiteY1" fmla="*/ 20369 h 584249"/>
              <a:gd name="connsiteX2" fmla="*/ 792480 w 792480"/>
              <a:gd name="connsiteY2" fmla="*/ 340409 h 58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480" h="584249">
                <a:moveTo>
                  <a:pt x="0" y="584249"/>
                </a:moveTo>
                <a:cubicBezTo>
                  <a:pt x="185420" y="322629"/>
                  <a:pt x="370840" y="61009"/>
                  <a:pt x="502920" y="20369"/>
                </a:cubicBezTo>
                <a:cubicBezTo>
                  <a:pt x="635000" y="-20271"/>
                  <a:pt x="764540" y="-36781"/>
                  <a:pt x="792480" y="34040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A167EC0-D8AB-3952-87E2-C07C6F5935CE}"/>
              </a:ext>
            </a:extLst>
          </p:cNvPr>
          <p:cNvGrpSpPr/>
          <p:nvPr/>
        </p:nvGrpSpPr>
        <p:grpSpPr>
          <a:xfrm>
            <a:off x="3048095" y="1688721"/>
            <a:ext cx="5276755" cy="866552"/>
            <a:chOff x="3048095" y="1688721"/>
            <a:chExt cx="5276755" cy="866552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0886DE9-F23D-942F-8484-AB756C8BF8B8}"/>
                </a:ext>
              </a:extLst>
            </p:cNvPr>
            <p:cNvSpPr/>
            <p:nvPr/>
          </p:nvSpPr>
          <p:spPr>
            <a:xfrm>
              <a:off x="3048095" y="1688721"/>
              <a:ext cx="3276410" cy="3579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F44F885E-A5A2-F168-2215-E3726F600D4C}"/>
                </a:ext>
              </a:extLst>
            </p:cNvPr>
            <p:cNvSpPr/>
            <p:nvPr/>
          </p:nvSpPr>
          <p:spPr>
            <a:xfrm>
              <a:off x="6729098" y="2085646"/>
              <a:ext cx="1595752" cy="4696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连接符: 肘形 38">
              <a:extLst>
                <a:ext uri="{FF2B5EF4-FFF2-40B4-BE49-F238E27FC236}">
                  <a16:creationId xmlns:a16="http://schemas.microsoft.com/office/drawing/2014/main" id="{E76286EB-1F66-AB90-61C3-1C5E40E3A176}"/>
                </a:ext>
              </a:extLst>
            </p:cNvPr>
            <p:cNvCxnSpPr>
              <a:cxnSpLocks/>
              <a:stCxn id="37" idx="2"/>
              <a:endCxn id="38" idx="1"/>
            </p:cNvCxnSpPr>
            <p:nvPr/>
          </p:nvCxnSpPr>
          <p:spPr>
            <a:xfrm rot="16200000" flipH="1">
              <a:off x="5570827" y="1162189"/>
              <a:ext cx="273744" cy="2042798"/>
            </a:xfrm>
            <a:prstGeom prst="bentConnector2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46FFFDF2-6F9A-47F4-FDF1-CF093C560E63}"/>
              </a:ext>
            </a:extLst>
          </p:cNvPr>
          <p:cNvSpPr/>
          <p:nvPr/>
        </p:nvSpPr>
        <p:spPr>
          <a:xfrm>
            <a:off x="981075" y="870447"/>
            <a:ext cx="3695763" cy="2291853"/>
          </a:xfrm>
          <a:custGeom>
            <a:avLst/>
            <a:gdLst>
              <a:gd name="connsiteX0" fmla="*/ 0 w 3695763"/>
              <a:gd name="connsiteY0" fmla="*/ 2291853 h 2291853"/>
              <a:gd name="connsiteX1" fmla="*/ 638175 w 3695763"/>
              <a:gd name="connsiteY1" fmla="*/ 1701303 h 2291853"/>
              <a:gd name="connsiteX2" fmla="*/ 1666875 w 3695763"/>
              <a:gd name="connsiteY2" fmla="*/ 1577478 h 2291853"/>
              <a:gd name="connsiteX3" fmla="*/ 1933575 w 3695763"/>
              <a:gd name="connsiteY3" fmla="*/ 405903 h 2291853"/>
              <a:gd name="connsiteX4" fmla="*/ 2667000 w 3695763"/>
              <a:gd name="connsiteY4" fmla="*/ 43953 h 2291853"/>
              <a:gd name="connsiteX5" fmla="*/ 3695700 w 3695763"/>
              <a:gd name="connsiteY5" fmla="*/ 272553 h 229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5763" h="2291853">
                <a:moveTo>
                  <a:pt x="0" y="2291853"/>
                </a:moveTo>
                <a:cubicBezTo>
                  <a:pt x="180181" y="2056109"/>
                  <a:pt x="360363" y="1820365"/>
                  <a:pt x="638175" y="1701303"/>
                </a:cubicBezTo>
                <a:cubicBezTo>
                  <a:pt x="915987" y="1582241"/>
                  <a:pt x="1450975" y="1793378"/>
                  <a:pt x="1666875" y="1577478"/>
                </a:cubicBezTo>
                <a:cubicBezTo>
                  <a:pt x="1882775" y="1361578"/>
                  <a:pt x="1766887" y="661491"/>
                  <a:pt x="1933575" y="405903"/>
                </a:cubicBezTo>
                <a:cubicBezTo>
                  <a:pt x="2100263" y="150315"/>
                  <a:pt x="2373313" y="66178"/>
                  <a:pt x="2667000" y="43953"/>
                </a:cubicBezTo>
                <a:cubicBezTo>
                  <a:pt x="2960687" y="21728"/>
                  <a:pt x="3703637" y="-122734"/>
                  <a:pt x="3695700" y="27255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14E082E-4D96-E07C-BF2A-75C36E9826B7}"/>
              </a:ext>
            </a:extLst>
          </p:cNvPr>
          <p:cNvGrpSpPr/>
          <p:nvPr/>
        </p:nvGrpSpPr>
        <p:grpSpPr>
          <a:xfrm>
            <a:off x="6795351" y="3684507"/>
            <a:ext cx="1828800" cy="919229"/>
            <a:chOff x="6429375" y="3476183"/>
            <a:chExt cx="1828800" cy="919229"/>
          </a:xfrm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43D27B22-AA65-DCF4-B4F5-EC623EC816C2}"/>
                </a:ext>
              </a:extLst>
            </p:cNvPr>
            <p:cNvSpPr/>
            <p:nvPr/>
          </p:nvSpPr>
          <p:spPr>
            <a:xfrm>
              <a:off x="6448425" y="3476183"/>
              <a:ext cx="1428750" cy="763053"/>
            </a:xfrm>
            <a:custGeom>
              <a:avLst/>
              <a:gdLst>
                <a:gd name="connsiteX0" fmla="*/ 1428750 w 1428750"/>
                <a:gd name="connsiteY0" fmla="*/ 448117 h 763053"/>
                <a:gd name="connsiteX1" fmla="*/ 1266825 w 1428750"/>
                <a:gd name="connsiteY1" fmla="*/ 724342 h 763053"/>
                <a:gd name="connsiteX2" fmla="*/ 495300 w 1428750"/>
                <a:gd name="connsiteY2" fmla="*/ 705292 h 763053"/>
                <a:gd name="connsiteX3" fmla="*/ 381000 w 1428750"/>
                <a:gd name="connsiteY3" fmla="*/ 209992 h 763053"/>
                <a:gd name="connsiteX4" fmla="*/ 0 w 1428750"/>
                <a:gd name="connsiteY4" fmla="*/ 442 h 763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0" h="763053">
                  <a:moveTo>
                    <a:pt x="1428750" y="448117"/>
                  </a:moveTo>
                  <a:cubicBezTo>
                    <a:pt x="1425575" y="564798"/>
                    <a:pt x="1422400" y="681480"/>
                    <a:pt x="1266825" y="724342"/>
                  </a:cubicBezTo>
                  <a:cubicBezTo>
                    <a:pt x="1111250" y="767205"/>
                    <a:pt x="642937" y="791017"/>
                    <a:pt x="495300" y="705292"/>
                  </a:cubicBezTo>
                  <a:cubicBezTo>
                    <a:pt x="347663" y="619567"/>
                    <a:pt x="463550" y="327467"/>
                    <a:pt x="381000" y="209992"/>
                  </a:cubicBezTo>
                  <a:cubicBezTo>
                    <a:pt x="298450" y="92517"/>
                    <a:pt x="288925" y="-7496"/>
                    <a:pt x="0" y="442"/>
                  </a:cubicBezTo>
                </a:path>
              </a:pathLst>
            </a:cu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7402AD54-FE46-E7BA-D1EB-364300608152}"/>
                </a:ext>
              </a:extLst>
            </p:cNvPr>
            <p:cNvSpPr/>
            <p:nvPr/>
          </p:nvSpPr>
          <p:spPr>
            <a:xfrm>
              <a:off x="6438900" y="3524250"/>
              <a:ext cx="1590951" cy="803406"/>
            </a:xfrm>
            <a:custGeom>
              <a:avLst/>
              <a:gdLst>
                <a:gd name="connsiteX0" fmla="*/ 1571625 w 1590951"/>
                <a:gd name="connsiteY0" fmla="*/ 390525 h 803406"/>
                <a:gd name="connsiteX1" fmla="*/ 1485900 w 1590951"/>
                <a:gd name="connsiteY1" fmla="*/ 695325 h 803406"/>
                <a:gd name="connsiteX2" fmla="*/ 762000 w 1590951"/>
                <a:gd name="connsiteY2" fmla="*/ 762000 h 803406"/>
                <a:gd name="connsiteX3" fmla="*/ 533400 w 1590951"/>
                <a:gd name="connsiteY3" fmla="*/ 95250 h 803406"/>
                <a:gd name="connsiteX4" fmla="*/ 0 w 1590951"/>
                <a:gd name="connsiteY4" fmla="*/ 0 h 80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0951" h="803406">
                  <a:moveTo>
                    <a:pt x="1571625" y="390525"/>
                  </a:moveTo>
                  <a:cubicBezTo>
                    <a:pt x="1596231" y="511968"/>
                    <a:pt x="1620838" y="633412"/>
                    <a:pt x="1485900" y="695325"/>
                  </a:cubicBezTo>
                  <a:cubicBezTo>
                    <a:pt x="1350962" y="757238"/>
                    <a:pt x="920750" y="862012"/>
                    <a:pt x="762000" y="762000"/>
                  </a:cubicBezTo>
                  <a:cubicBezTo>
                    <a:pt x="603250" y="661988"/>
                    <a:pt x="660400" y="222250"/>
                    <a:pt x="533400" y="95250"/>
                  </a:cubicBezTo>
                  <a:cubicBezTo>
                    <a:pt x="406400" y="-31750"/>
                    <a:pt x="139700" y="17462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6B884677-44A2-AB1A-981E-FFF9168AF9A0}"/>
                </a:ext>
              </a:extLst>
            </p:cNvPr>
            <p:cNvSpPr/>
            <p:nvPr/>
          </p:nvSpPr>
          <p:spPr>
            <a:xfrm>
              <a:off x="6429375" y="3552825"/>
              <a:ext cx="1828800" cy="842587"/>
            </a:xfrm>
            <a:custGeom>
              <a:avLst/>
              <a:gdLst>
                <a:gd name="connsiteX0" fmla="*/ 1828800 w 1828800"/>
                <a:gd name="connsiteY0" fmla="*/ 361950 h 842587"/>
                <a:gd name="connsiteX1" fmla="*/ 1638300 w 1828800"/>
                <a:gd name="connsiteY1" fmla="*/ 733425 h 842587"/>
                <a:gd name="connsiteX2" fmla="*/ 838200 w 1828800"/>
                <a:gd name="connsiteY2" fmla="*/ 838200 h 842587"/>
                <a:gd name="connsiteX3" fmla="*/ 381000 w 1828800"/>
                <a:gd name="connsiteY3" fmla="*/ 619125 h 842587"/>
                <a:gd name="connsiteX4" fmla="*/ 342900 w 1828800"/>
                <a:gd name="connsiteY4" fmla="*/ 161925 h 842587"/>
                <a:gd name="connsiteX5" fmla="*/ 0 w 1828800"/>
                <a:gd name="connsiteY5" fmla="*/ 0 h 84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842587">
                  <a:moveTo>
                    <a:pt x="1828800" y="361950"/>
                  </a:moveTo>
                  <a:cubicBezTo>
                    <a:pt x="1816100" y="508000"/>
                    <a:pt x="1803400" y="654050"/>
                    <a:pt x="1638300" y="733425"/>
                  </a:cubicBezTo>
                  <a:cubicBezTo>
                    <a:pt x="1473200" y="812800"/>
                    <a:pt x="1047750" y="857250"/>
                    <a:pt x="838200" y="838200"/>
                  </a:cubicBezTo>
                  <a:cubicBezTo>
                    <a:pt x="628650" y="819150"/>
                    <a:pt x="463550" y="731838"/>
                    <a:pt x="381000" y="619125"/>
                  </a:cubicBezTo>
                  <a:cubicBezTo>
                    <a:pt x="298450" y="506413"/>
                    <a:pt x="406400" y="265112"/>
                    <a:pt x="342900" y="161925"/>
                  </a:cubicBezTo>
                  <a:cubicBezTo>
                    <a:pt x="279400" y="58738"/>
                    <a:pt x="139700" y="29369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DD007E3D-4E18-9335-E9B0-8513A58D1999}"/>
              </a:ext>
            </a:extLst>
          </p:cNvPr>
          <p:cNvSpPr/>
          <p:nvPr/>
        </p:nvSpPr>
        <p:spPr>
          <a:xfrm>
            <a:off x="2066925" y="3011771"/>
            <a:ext cx="2714625" cy="1941229"/>
          </a:xfrm>
          <a:custGeom>
            <a:avLst/>
            <a:gdLst>
              <a:gd name="connsiteX0" fmla="*/ 0 w 2714625"/>
              <a:gd name="connsiteY0" fmla="*/ 169579 h 1941229"/>
              <a:gd name="connsiteX1" fmla="*/ 476250 w 2714625"/>
              <a:gd name="connsiteY1" fmla="*/ 102904 h 1941229"/>
              <a:gd name="connsiteX2" fmla="*/ 923925 w 2714625"/>
              <a:gd name="connsiteY2" fmla="*/ 1379254 h 1941229"/>
              <a:gd name="connsiteX3" fmla="*/ 2714625 w 2714625"/>
              <a:gd name="connsiteY3" fmla="*/ 1941229 h 194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4625" h="1941229">
                <a:moveTo>
                  <a:pt x="0" y="169579"/>
                </a:moveTo>
                <a:cubicBezTo>
                  <a:pt x="161131" y="35435"/>
                  <a:pt x="322263" y="-98709"/>
                  <a:pt x="476250" y="102904"/>
                </a:cubicBezTo>
                <a:cubicBezTo>
                  <a:pt x="630238" y="304517"/>
                  <a:pt x="550862" y="1072866"/>
                  <a:pt x="923925" y="1379254"/>
                </a:cubicBezTo>
                <a:cubicBezTo>
                  <a:pt x="1296988" y="1685642"/>
                  <a:pt x="2005806" y="1813435"/>
                  <a:pt x="2714625" y="194122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7F3DD67C-FE66-978C-F2A2-5AF49E4B1E98}"/>
              </a:ext>
            </a:extLst>
          </p:cNvPr>
          <p:cNvSpPr/>
          <p:nvPr/>
        </p:nvSpPr>
        <p:spPr>
          <a:xfrm>
            <a:off x="6000750" y="4943475"/>
            <a:ext cx="4667250" cy="914400"/>
          </a:xfrm>
          <a:custGeom>
            <a:avLst/>
            <a:gdLst>
              <a:gd name="connsiteX0" fmla="*/ 0 w 4667250"/>
              <a:gd name="connsiteY0" fmla="*/ 914400 h 914400"/>
              <a:gd name="connsiteX1" fmla="*/ 1543050 w 4667250"/>
              <a:gd name="connsiteY1" fmla="*/ 800100 h 914400"/>
              <a:gd name="connsiteX2" fmla="*/ 3390900 w 4667250"/>
              <a:gd name="connsiteY2" fmla="*/ 238125 h 914400"/>
              <a:gd name="connsiteX3" fmla="*/ 4667250 w 466725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0" h="914400">
                <a:moveTo>
                  <a:pt x="0" y="914400"/>
                </a:moveTo>
                <a:cubicBezTo>
                  <a:pt x="488950" y="913606"/>
                  <a:pt x="977900" y="912812"/>
                  <a:pt x="1543050" y="800100"/>
                </a:cubicBezTo>
                <a:cubicBezTo>
                  <a:pt x="2108200" y="687388"/>
                  <a:pt x="2870200" y="371475"/>
                  <a:pt x="3390900" y="238125"/>
                </a:cubicBezTo>
                <a:cubicBezTo>
                  <a:pt x="3911600" y="104775"/>
                  <a:pt x="4365625" y="33337"/>
                  <a:pt x="4667250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7BBDB820-8850-C38E-D999-1B535AA880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4345" y="826220"/>
            <a:ext cx="5604645" cy="1092993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E59FD754-B127-FAAA-2AD0-7EDD539CB0F1}"/>
              </a:ext>
            </a:extLst>
          </p:cNvPr>
          <p:cNvGrpSpPr/>
          <p:nvPr/>
        </p:nvGrpSpPr>
        <p:grpSpPr>
          <a:xfrm>
            <a:off x="3685413" y="3000265"/>
            <a:ext cx="3379000" cy="1349649"/>
            <a:chOff x="3685413" y="3000265"/>
            <a:chExt cx="3379000" cy="13496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E0F61207-3C32-F276-E1E5-5DCB8AFED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800000">
              <a:off x="3685413" y="3345199"/>
              <a:ext cx="3168191" cy="767975"/>
            </a:xfrm>
            <a:prstGeom prst="rect">
              <a:avLst/>
            </a:prstGeom>
          </p:spPr>
        </p:pic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BBBA1D14-7EB0-2F80-084D-F681F85714FC}"/>
                </a:ext>
              </a:extLst>
            </p:cNvPr>
            <p:cNvSpPr txBox="1"/>
            <p:nvPr/>
          </p:nvSpPr>
          <p:spPr>
            <a:xfrm>
              <a:off x="4199507" y="3000265"/>
              <a:ext cx="11001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>
                  <a:ea typeface="+mj-ea"/>
                </a:rPr>
                <a:t>Adapter</a:t>
              </a:r>
              <a:endParaRPr lang="zh-CN" altLang="en-US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CFF695-CCDA-45E3-431F-7D0DB3F5C517}"/>
                </a:ext>
              </a:extLst>
            </p:cNvPr>
            <p:cNvSpPr txBox="1"/>
            <p:nvPr/>
          </p:nvSpPr>
          <p:spPr>
            <a:xfrm>
              <a:off x="5343537" y="3056457"/>
              <a:ext cx="17208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>
                  <a:ea typeface="+mj-ea"/>
                </a:rPr>
                <a:t>Negative Signals</a:t>
              </a:r>
              <a:endParaRPr lang="zh-CN" altLang="en-US" sz="1400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28338486-2D43-52E4-6F23-B2897A565B6A}"/>
                </a:ext>
              </a:extLst>
            </p:cNvPr>
            <p:cNvSpPr txBox="1"/>
            <p:nvPr/>
          </p:nvSpPr>
          <p:spPr>
            <a:xfrm>
              <a:off x="5277544" y="4042137"/>
              <a:ext cx="17208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>
                  <a:ea typeface="+mj-ea"/>
                </a:rPr>
                <a:t>Positive Signals</a:t>
              </a:r>
              <a:endParaRPr lang="zh-CN" altLang="en-US" sz="1400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89C5DFA2-EF34-77B7-B213-2A45A3E5D8E9}"/>
              </a:ext>
            </a:extLst>
          </p:cNvPr>
          <p:cNvGrpSpPr/>
          <p:nvPr/>
        </p:nvGrpSpPr>
        <p:grpSpPr>
          <a:xfrm>
            <a:off x="3457086" y="3345197"/>
            <a:ext cx="3406043" cy="2550778"/>
            <a:chOff x="3457086" y="3345197"/>
            <a:chExt cx="3406043" cy="2550778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6AEF8FBC-4F5F-F1EE-B0C0-3200D2092384}"/>
                </a:ext>
              </a:extLst>
            </p:cNvPr>
            <p:cNvSpPr/>
            <p:nvPr/>
          </p:nvSpPr>
          <p:spPr>
            <a:xfrm>
              <a:off x="3685412" y="3345197"/>
              <a:ext cx="3172688" cy="242473"/>
            </a:xfrm>
            <a:prstGeom prst="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A01B063-8490-0323-DD0D-A8984691D9B9}"/>
                </a:ext>
              </a:extLst>
            </p:cNvPr>
            <p:cNvSpPr/>
            <p:nvPr/>
          </p:nvSpPr>
          <p:spPr>
            <a:xfrm>
              <a:off x="3690441" y="3853754"/>
              <a:ext cx="3172688" cy="242473"/>
            </a:xfrm>
            <a:prstGeom prst="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A38B5CCB-9EF4-DA6A-698B-2C0A93B39C5C}"/>
                </a:ext>
              </a:extLst>
            </p:cNvPr>
            <p:cNvSpPr/>
            <p:nvPr/>
          </p:nvSpPr>
          <p:spPr>
            <a:xfrm>
              <a:off x="4879181" y="4689318"/>
              <a:ext cx="95688" cy="1206657"/>
            </a:xfrm>
            <a:prstGeom prst="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7" name="连接符: 肘形 56">
              <a:extLst>
                <a:ext uri="{FF2B5EF4-FFF2-40B4-BE49-F238E27FC236}">
                  <a16:creationId xmlns:a16="http://schemas.microsoft.com/office/drawing/2014/main" id="{C20D35D6-772D-0EC1-AFA6-40DEEEE29CA5}"/>
                </a:ext>
              </a:extLst>
            </p:cNvPr>
            <p:cNvCxnSpPr>
              <a:cxnSpLocks/>
              <a:stCxn id="54" idx="1"/>
              <a:endCxn id="56" idx="0"/>
            </p:cNvCxnSpPr>
            <p:nvPr/>
          </p:nvCxnSpPr>
          <p:spPr>
            <a:xfrm rot="10800000" flipH="1" flipV="1">
              <a:off x="3685411" y="3466434"/>
              <a:ext cx="1241613" cy="1222884"/>
            </a:xfrm>
            <a:prstGeom prst="bentConnector4">
              <a:avLst>
                <a:gd name="adj1" fmla="val -18412"/>
                <a:gd name="adj2" fmla="val 72093"/>
              </a:avLst>
            </a:prstGeom>
            <a:ln w="28575"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20144C07-CF5D-E459-4037-BD10DF6A78B1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>
              <a:off x="3457086" y="3974990"/>
              <a:ext cx="233355" cy="1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3C2A17F-0DFC-87F1-9970-19C2F0C5AE26}"/>
              </a:ext>
            </a:extLst>
          </p:cNvPr>
          <p:cNvGrpSpPr/>
          <p:nvPr/>
        </p:nvGrpSpPr>
        <p:grpSpPr>
          <a:xfrm>
            <a:off x="4144802" y="2085646"/>
            <a:ext cx="6306130" cy="1757692"/>
            <a:chOff x="3992402" y="1933246"/>
            <a:chExt cx="6306130" cy="1757692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0E0224A1-BED4-7B54-5D4C-C6D94C13A929}"/>
                </a:ext>
              </a:extLst>
            </p:cNvPr>
            <p:cNvSpPr/>
            <p:nvPr/>
          </p:nvSpPr>
          <p:spPr>
            <a:xfrm>
              <a:off x="8302290" y="1933246"/>
              <a:ext cx="1996242" cy="5094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84E5DC14-FA15-5FF7-AE03-32B3AE750D4A}"/>
                </a:ext>
              </a:extLst>
            </p:cNvPr>
            <p:cNvSpPr/>
            <p:nvPr/>
          </p:nvSpPr>
          <p:spPr>
            <a:xfrm>
              <a:off x="3992402" y="3435272"/>
              <a:ext cx="1951197" cy="25566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2" name="连接符: 肘形 61">
              <a:extLst>
                <a:ext uri="{FF2B5EF4-FFF2-40B4-BE49-F238E27FC236}">
                  <a16:creationId xmlns:a16="http://schemas.microsoft.com/office/drawing/2014/main" id="{E3AB76AD-24B8-6B88-4DD9-DE8D7A753D21}"/>
                </a:ext>
              </a:extLst>
            </p:cNvPr>
            <p:cNvCxnSpPr>
              <a:cxnSpLocks/>
              <a:stCxn id="26" idx="2"/>
              <a:endCxn id="54" idx="2"/>
            </p:cNvCxnSpPr>
            <p:nvPr/>
          </p:nvCxnSpPr>
          <p:spPr>
            <a:xfrm rot="5400000">
              <a:off x="6686398" y="1017400"/>
              <a:ext cx="850829" cy="3984911"/>
            </a:xfrm>
            <a:prstGeom prst="bentConnector3">
              <a:avLst>
                <a:gd name="adj1" fmla="val 29472"/>
              </a:avLst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42E8834B-6545-3CD1-3B79-79B70F6BF0F6}"/>
              </a:ext>
            </a:extLst>
          </p:cNvPr>
          <p:cNvSpPr txBox="1"/>
          <p:nvPr/>
        </p:nvSpPr>
        <p:spPr>
          <a:xfrm>
            <a:off x="5476875" y="3038475"/>
            <a:ext cx="65" cy="4308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endParaRPr lang="zh-CN" altLang="en-US" sz="280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73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0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Batch test of </a:t>
            </a:r>
            <a:r>
              <a:rPr lang="en-US" altLang="zh-CN" sz="28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ECal </a:t>
            </a:r>
            <a:r>
              <a:rPr lang="en-US" altLang="zh-CN" dirty="0"/>
              <a:t>PCBs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D8567B6-300B-D606-397C-CF7722A4FB29}"/>
              </a:ext>
            </a:extLst>
          </p:cNvPr>
          <p:cNvSpPr txBox="1"/>
          <p:nvPr/>
        </p:nvSpPr>
        <p:spPr>
          <a:xfrm>
            <a:off x="457200" y="1041400"/>
            <a:ext cx="7105471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670775"/>
                </a:solidFill>
                <a:latin typeface="+mj-ea"/>
                <a:ea typeface="+mj-ea"/>
              </a:rPr>
              <a:t>Example of waveforms of 16 channels</a:t>
            </a:r>
            <a:endParaRPr lang="zh-CN" altLang="en-US" sz="2800" dirty="0">
              <a:solidFill>
                <a:srgbClr val="670775"/>
              </a:solidFill>
              <a:latin typeface="+mj-ea"/>
              <a:ea typeface="+mj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EF87D53-020A-7EF1-B3A2-C39A0A418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423" y="1516045"/>
            <a:ext cx="7833154" cy="50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78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Batch test of </a:t>
            </a:r>
            <a:r>
              <a:rPr lang="en-US" altLang="zh-CN" sz="28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ECal </a:t>
            </a:r>
            <a:r>
              <a:rPr lang="en-US" altLang="zh-CN" dirty="0"/>
              <a:t>PCBs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7760C2-6F66-E9D9-811D-C47E757DE4A6}"/>
              </a:ext>
            </a:extLst>
          </p:cNvPr>
          <p:cNvSpPr txBox="1"/>
          <p:nvPr/>
        </p:nvSpPr>
        <p:spPr>
          <a:xfrm>
            <a:off x="376637" y="975347"/>
            <a:ext cx="10816807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670775"/>
                </a:solidFill>
                <a:latin typeface="+mj-ea"/>
                <a:ea typeface="+mj-ea"/>
              </a:rPr>
              <a:t>The response of PCBs is related to the temperature slightly</a:t>
            </a:r>
            <a:endParaRPr lang="zh-CN" altLang="en-US" sz="2800" dirty="0">
              <a:solidFill>
                <a:srgbClr val="670775"/>
              </a:solidFill>
              <a:latin typeface="+mj-ea"/>
              <a:ea typeface="+mj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0A90CD-D5A3-98EA-5954-A0AD69C3EBF7}"/>
              </a:ext>
            </a:extLst>
          </p:cNvPr>
          <p:cNvSpPr/>
          <p:nvPr/>
        </p:nvSpPr>
        <p:spPr>
          <a:xfrm>
            <a:off x="1130300" y="1735823"/>
            <a:ext cx="546100" cy="32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</a:rPr>
              <a:t>R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54B30F4-840F-D58C-986B-0442C9772659}"/>
              </a:ext>
            </a:extLst>
          </p:cNvPr>
          <p:cNvSpPr/>
          <p:nvPr/>
        </p:nvSpPr>
        <p:spPr>
          <a:xfrm>
            <a:off x="1943100" y="1735823"/>
            <a:ext cx="546100" cy="32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01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4DA0533-7834-656A-98B2-92DF3B5396E5}"/>
              </a:ext>
            </a:extLst>
          </p:cNvPr>
          <p:cNvSpPr/>
          <p:nvPr/>
        </p:nvSpPr>
        <p:spPr>
          <a:xfrm>
            <a:off x="2603500" y="1735823"/>
            <a:ext cx="546100" cy="32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02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79BE200-4658-FE91-7C53-B0E720985A3A}"/>
              </a:ext>
            </a:extLst>
          </p:cNvPr>
          <p:cNvSpPr/>
          <p:nvPr/>
        </p:nvSpPr>
        <p:spPr>
          <a:xfrm>
            <a:off x="4165600" y="1735823"/>
            <a:ext cx="546100" cy="32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15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A0F8F619-D5A0-262C-1D5A-D108697D7815}"/>
              </a:ext>
            </a:extLst>
          </p:cNvPr>
          <p:cNvSpPr/>
          <p:nvPr/>
        </p:nvSpPr>
        <p:spPr>
          <a:xfrm>
            <a:off x="3289300" y="3336023"/>
            <a:ext cx="165100" cy="165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DE43438-CAA1-2695-9533-A583C586ED4B}"/>
              </a:ext>
            </a:extLst>
          </p:cNvPr>
          <p:cNvSpPr/>
          <p:nvPr/>
        </p:nvSpPr>
        <p:spPr>
          <a:xfrm>
            <a:off x="3581400" y="3336023"/>
            <a:ext cx="165100" cy="165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D97AC53F-8BBC-A4E8-4F7E-C3A502CA5DDF}"/>
              </a:ext>
            </a:extLst>
          </p:cNvPr>
          <p:cNvSpPr/>
          <p:nvPr/>
        </p:nvSpPr>
        <p:spPr>
          <a:xfrm>
            <a:off x="3873500" y="3336023"/>
            <a:ext cx="165100" cy="165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322F133-C2A9-E8FB-9734-ABB53792560E}"/>
              </a:ext>
            </a:extLst>
          </p:cNvPr>
          <p:cNvSpPr/>
          <p:nvPr/>
        </p:nvSpPr>
        <p:spPr>
          <a:xfrm>
            <a:off x="5054600" y="1735823"/>
            <a:ext cx="546100" cy="32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</a:rPr>
              <a:t>R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2C37AFD-EFB1-5A0C-BA88-817F30D7FCE7}"/>
              </a:ext>
            </a:extLst>
          </p:cNvPr>
          <p:cNvSpPr/>
          <p:nvPr/>
        </p:nvSpPr>
        <p:spPr>
          <a:xfrm>
            <a:off x="5867400" y="1735823"/>
            <a:ext cx="546100" cy="32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16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E48B50A-9F6E-B6F5-7884-ED057C887509}"/>
              </a:ext>
            </a:extLst>
          </p:cNvPr>
          <p:cNvSpPr/>
          <p:nvPr/>
        </p:nvSpPr>
        <p:spPr>
          <a:xfrm>
            <a:off x="6527800" y="1735823"/>
            <a:ext cx="546100" cy="32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17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02CE1F2-260D-97EB-D211-00C45F66CCAC}"/>
              </a:ext>
            </a:extLst>
          </p:cNvPr>
          <p:cNvSpPr/>
          <p:nvPr/>
        </p:nvSpPr>
        <p:spPr>
          <a:xfrm>
            <a:off x="8089900" y="1735823"/>
            <a:ext cx="546100" cy="32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30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E52A77F5-F90E-8D82-F28C-E1518CEC20E6}"/>
              </a:ext>
            </a:extLst>
          </p:cNvPr>
          <p:cNvSpPr/>
          <p:nvPr/>
        </p:nvSpPr>
        <p:spPr>
          <a:xfrm>
            <a:off x="7213600" y="3336023"/>
            <a:ext cx="165100" cy="165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D3C610B3-5CE3-96A2-FEEF-BB1F089C614D}"/>
              </a:ext>
            </a:extLst>
          </p:cNvPr>
          <p:cNvSpPr/>
          <p:nvPr/>
        </p:nvSpPr>
        <p:spPr>
          <a:xfrm>
            <a:off x="7505700" y="3336023"/>
            <a:ext cx="165100" cy="165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2275F2D0-E6D5-3773-E095-DCB39DD80F2F}"/>
              </a:ext>
            </a:extLst>
          </p:cNvPr>
          <p:cNvSpPr/>
          <p:nvPr/>
        </p:nvSpPr>
        <p:spPr>
          <a:xfrm>
            <a:off x="7797800" y="3336023"/>
            <a:ext cx="165100" cy="165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5CEA99D-34BE-6A4C-1E21-F9D4F9C38685}"/>
              </a:ext>
            </a:extLst>
          </p:cNvPr>
          <p:cNvSpPr/>
          <p:nvPr/>
        </p:nvSpPr>
        <p:spPr>
          <a:xfrm>
            <a:off x="8978900" y="1735823"/>
            <a:ext cx="546100" cy="32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</a:rPr>
              <a:t>R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0FDCDC0-A372-9294-7470-74E9C19814AE}"/>
              </a:ext>
            </a:extLst>
          </p:cNvPr>
          <p:cNvSpPr/>
          <p:nvPr/>
        </p:nvSpPr>
        <p:spPr>
          <a:xfrm>
            <a:off x="9702800" y="3336023"/>
            <a:ext cx="165100" cy="165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B5AF30A4-1D0B-7B36-63D6-76BAE91E4BB8}"/>
              </a:ext>
            </a:extLst>
          </p:cNvPr>
          <p:cNvSpPr/>
          <p:nvPr/>
        </p:nvSpPr>
        <p:spPr>
          <a:xfrm>
            <a:off x="9994900" y="3336023"/>
            <a:ext cx="165100" cy="165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4AC96C5D-10C5-8028-4576-117CC07DDD54}"/>
              </a:ext>
            </a:extLst>
          </p:cNvPr>
          <p:cNvSpPr/>
          <p:nvPr/>
        </p:nvSpPr>
        <p:spPr>
          <a:xfrm>
            <a:off x="10287000" y="3336023"/>
            <a:ext cx="165100" cy="165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F7B07FB5-F4BE-E13C-DAA0-C2150B548A64}"/>
              </a:ext>
            </a:extLst>
          </p:cNvPr>
          <p:cNvSpPr/>
          <p:nvPr/>
        </p:nvSpPr>
        <p:spPr>
          <a:xfrm>
            <a:off x="10579100" y="3336023"/>
            <a:ext cx="165100" cy="165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左大括号 32">
            <a:extLst>
              <a:ext uri="{FF2B5EF4-FFF2-40B4-BE49-F238E27FC236}">
                <a16:creationId xmlns:a16="http://schemas.microsoft.com/office/drawing/2014/main" id="{DF0CAF25-D33B-5A80-3564-834EAE8E940C}"/>
              </a:ext>
            </a:extLst>
          </p:cNvPr>
          <p:cNvSpPr/>
          <p:nvPr/>
        </p:nvSpPr>
        <p:spPr>
          <a:xfrm rot="16200000">
            <a:off x="2717800" y="3560579"/>
            <a:ext cx="431800" cy="3556000"/>
          </a:xfrm>
          <a:prstGeom prst="leftBrace">
            <a:avLst>
              <a:gd name="adj1" fmla="val 8333"/>
              <a:gd name="adj2" fmla="val 51071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869FD4A-462F-D60B-510E-AA1FAD95AFBC}"/>
              </a:ext>
            </a:extLst>
          </p:cNvPr>
          <p:cNvSpPr txBox="1"/>
          <p:nvPr/>
        </p:nvSpPr>
        <p:spPr>
          <a:xfrm>
            <a:off x="1352550" y="5605814"/>
            <a:ext cx="3282309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l"/>
            <a:r>
              <a:rPr lang="en-US" altLang="zh-CN" sz="2400" dirty="0">
                <a:solidFill>
                  <a:srgbClr val="670775"/>
                </a:solidFill>
                <a:latin typeface="+mj-ea"/>
                <a:ea typeface="+mj-ea"/>
              </a:rPr>
              <a:t>Less than 30 minutes</a:t>
            </a:r>
            <a:endParaRPr lang="zh-CN" altLang="en-US" sz="2400" dirty="0">
              <a:solidFill>
                <a:srgbClr val="670775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28485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Batch test of </a:t>
            </a:r>
            <a:r>
              <a:rPr lang="en-US" altLang="zh-CN" sz="28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ECal </a:t>
            </a:r>
            <a:r>
              <a:rPr lang="en-US" altLang="zh-CN" dirty="0"/>
              <a:t>PCBs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7760C2-6F66-E9D9-811D-C47E757DE4A6}"/>
              </a:ext>
            </a:extLst>
          </p:cNvPr>
          <p:cNvSpPr txBox="1"/>
          <p:nvPr/>
        </p:nvSpPr>
        <p:spPr>
          <a:xfrm>
            <a:off x="376637" y="975347"/>
            <a:ext cx="10816807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670775"/>
                </a:solidFill>
                <a:latin typeface="+mj-ea"/>
                <a:ea typeface="+mj-ea"/>
              </a:rPr>
              <a:t>The response of PCBs is related to the temperature slightly</a:t>
            </a:r>
            <a:endParaRPr lang="zh-CN" altLang="en-US" sz="2800" dirty="0">
              <a:solidFill>
                <a:srgbClr val="670775"/>
              </a:solidFill>
              <a:latin typeface="+mj-ea"/>
              <a:ea typeface="+mj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2C745C-A738-57F2-AD0A-B53C97227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7" y="2124771"/>
            <a:ext cx="5438783" cy="39082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E6748BB-81CA-409C-8C17-3FA827BEF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24771"/>
            <a:ext cx="5438783" cy="390827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DD05EBB-982D-7172-8394-2B2E8402B932}"/>
              </a:ext>
            </a:extLst>
          </p:cNvPr>
          <p:cNvSpPr txBox="1"/>
          <p:nvPr/>
        </p:nvSpPr>
        <p:spPr>
          <a:xfrm>
            <a:off x="1066800" y="1653781"/>
            <a:ext cx="3390544" cy="369332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l"/>
            <a:r>
              <a:rPr lang="en-US" altLang="zh-CN" i="1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1200 boards, 19200 channels</a:t>
            </a:r>
            <a:endParaRPr lang="zh-CN" altLang="en-US" i="1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4497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内容占位符 7">
            <a:extLst>
              <a:ext uri="{FF2B5EF4-FFF2-40B4-BE49-F238E27FC236}">
                <a16:creationId xmlns:a16="http://schemas.microsoft.com/office/drawing/2014/main" id="{B11A625E-5430-ED10-43AF-9EA0302F18B2}"/>
              </a:ext>
            </a:extLst>
          </p:cNvPr>
          <p:cNvSpPr txBox="1">
            <a:spLocks/>
          </p:cNvSpPr>
          <p:nvPr/>
        </p:nvSpPr>
        <p:spPr>
          <a:xfrm>
            <a:off x="410992" y="1036452"/>
            <a:ext cx="11412707" cy="52941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zh-CN" sz="2000" dirty="0"/>
              <a:t>The China Group has established a </a:t>
            </a:r>
            <a:r>
              <a:rPr lang="en-US" altLang="zh-CN" sz="2000" dirty="0">
                <a:solidFill>
                  <a:srgbClr val="7030A0"/>
                </a:solidFill>
              </a:rPr>
              <a:t>complete QA</a:t>
            </a:r>
            <a:r>
              <a:rPr lang="zh-CN" altLang="en-US" sz="2000" dirty="0">
                <a:solidFill>
                  <a:srgbClr val="7030A0"/>
                </a:solidFill>
              </a:rPr>
              <a:t> </a:t>
            </a:r>
            <a:r>
              <a:rPr lang="en-US" altLang="zh-CN" sz="2000" dirty="0">
                <a:solidFill>
                  <a:srgbClr val="7030A0"/>
                </a:solidFill>
              </a:rPr>
              <a:t>&amp; QC system</a:t>
            </a:r>
            <a:r>
              <a:rPr lang="en-US" altLang="zh-CN" sz="2000" dirty="0"/>
              <a:t>. QA &amp; QC of Material, Tower and Module have </a:t>
            </a:r>
            <a:r>
              <a:rPr lang="en-US" altLang="zh-CN" sz="2000" dirty="0">
                <a:solidFill>
                  <a:srgbClr val="7030A0"/>
                </a:solidFill>
              </a:rPr>
              <a:t>reached the requirements.</a:t>
            </a:r>
            <a:endParaRPr lang="en-US" altLang="zh-CN" sz="2000" dirty="0"/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7030A0"/>
                </a:solidFill>
              </a:rPr>
              <a:t>768 modules </a:t>
            </a:r>
            <a:r>
              <a:rPr lang="en-US" altLang="zh-CN" sz="2000" dirty="0"/>
              <a:t>have been shipped to JINR.</a:t>
            </a:r>
            <a:endParaRPr lang="en-US" altLang="zh-CN" sz="2000" dirty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zh-CN" sz="2000" dirty="0"/>
              <a:t>The cosmic test results show that the light yield of different tower is </a:t>
            </a:r>
            <a:r>
              <a:rPr lang="en-US" altLang="zh-CN" sz="2000" dirty="0">
                <a:solidFill>
                  <a:srgbClr val="7030A0"/>
                </a:solidFill>
              </a:rPr>
              <a:t>very consistent</a:t>
            </a:r>
            <a:r>
              <a:rPr lang="en-US" altLang="zh-CN" sz="2000" dirty="0"/>
              <a:t>. </a:t>
            </a: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7030A0"/>
                </a:solidFill>
              </a:rPr>
              <a:t>1200 PCBs </a:t>
            </a:r>
            <a:r>
              <a:rPr lang="en-US" altLang="zh-CN" sz="2000" dirty="0"/>
              <a:t>have been produced in China and shipped to JINR.</a:t>
            </a: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zh-CN" sz="2000" dirty="0"/>
              <a:t>Each PCB has been tested before the shipment.</a:t>
            </a:r>
          </a:p>
        </p:txBody>
      </p:sp>
    </p:spTree>
    <p:extLst>
      <p:ext uri="{BB962C8B-B14F-4D97-AF65-F5344CB8AC3E}">
        <p14:creationId xmlns:p14="http://schemas.microsoft.com/office/powerpoint/2010/main" val="365324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A9A691-BFD6-AE72-EF95-A4A9BE46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D476170-E256-17B2-E274-F83EE2717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CAFA66E-8560-8724-C69C-83F25E6EFBA5}"/>
              </a:ext>
            </a:extLst>
          </p:cNvPr>
          <p:cNvGrpSpPr/>
          <p:nvPr/>
        </p:nvGrpSpPr>
        <p:grpSpPr>
          <a:xfrm>
            <a:off x="2587679" y="2046140"/>
            <a:ext cx="7016643" cy="2765721"/>
            <a:chOff x="2587679" y="1677959"/>
            <a:chExt cx="7016643" cy="2765721"/>
          </a:xfrm>
        </p:grpSpPr>
        <p:sp>
          <p:nvSpPr>
            <p:cNvPr id="6" name="MH_Number_4">
              <a:hlinkClick r:id="rId3" action="ppaction://hlinksldjump"/>
              <a:extLst>
                <a:ext uri="{FF2B5EF4-FFF2-40B4-BE49-F238E27FC236}">
                  <a16:creationId xmlns:a16="http://schemas.microsoft.com/office/drawing/2014/main" id="{E6577F7C-467A-2519-6EE3-DBE52D6832A6}"/>
                </a:ext>
              </a:extLst>
            </p:cNvPr>
            <p:cNvSpPr/>
            <p:nvPr/>
          </p:nvSpPr>
          <p:spPr>
            <a:xfrm>
              <a:off x="2587680" y="1793677"/>
              <a:ext cx="794184" cy="430834"/>
            </a:xfrm>
            <a:custGeom>
              <a:avLst/>
              <a:gdLst>
                <a:gd name="txL" fmla="*/ 0 w 374121"/>
                <a:gd name="txT" fmla="*/ 0 h 196322"/>
                <a:gd name="txR" fmla="*/ 374121 w 374121"/>
                <a:gd name="txB" fmla="*/ 196322 h 196322"/>
              </a:gdLst>
              <a:ahLst/>
              <a:cxnLst>
                <a:cxn ang="0">
                  <a:pos x="0" y="0"/>
                </a:cxn>
                <a:cxn ang="0">
                  <a:pos x="440265" y="0"/>
                </a:cxn>
                <a:cxn ang="0">
                  <a:pos x="600003" y="314855"/>
                </a:cxn>
                <a:cxn ang="0">
                  <a:pos x="0" y="314855"/>
                </a:cxn>
              </a:cxnLst>
              <a:rect l="txL" t="txT" r="txR" b="txB"/>
              <a:pathLst>
                <a:path w="374121" h="196322">
                  <a:moveTo>
                    <a:pt x="0" y="0"/>
                  </a:moveTo>
                  <a:lnTo>
                    <a:pt x="274519" y="0"/>
                  </a:lnTo>
                  <a:lnTo>
                    <a:pt x="374121" y="196322"/>
                  </a:lnTo>
                  <a:lnTo>
                    <a:pt x="0" y="196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0775"/>
            </a:solidFill>
            <a:ln w="12700" cap="flat" cmpd="sng">
              <a:solidFill>
                <a:srgbClr val="62305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72000" bIns="0" anchor="ctr"/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lvl="0" algn="ctr" eaLnBrk="1" hangingPunct="1"/>
              <a:r>
                <a:rPr lang="en-US" altLang="zh-CN" sz="2400" dirty="0">
                  <a:solidFill>
                    <a:srgbClr val="FFFFFF"/>
                  </a:solidFill>
                  <a:ea typeface="Times New Roman" pitchFamily="18" charset="0"/>
                </a:rPr>
                <a:t>1</a:t>
              </a:r>
              <a:endParaRPr lang="zh-CN" altLang="en-US" sz="2400" dirty="0">
                <a:solidFill>
                  <a:srgbClr val="FFFFFF"/>
                </a:solidFill>
                <a:ea typeface="Times New Roman" pitchFamily="18" charset="0"/>
              </a:endParaRPr>
            </a:p>
          </p:txBody>
        </p:sp>
        <p:sp>
          <p:nvSpPr>
            <p:cNvPr id="7" name="MH_Entry_4">
              <a:hlinkClick r:id="rId3" action="ppaction://hlinksldjump"/>
              <a:extLst>
                <a:ext uri="{FF2B5EF4-FFF2-40B4-BE49-F238E27FC236}">
                  <a16:creationId xmlns:a16="http://schemas.microsoft.com/office/drawing/2014/main" id="{AC9276E0-5E9B-5393-83E4-9CFA14911FE0}"/>
                </a:ext>
              </a:extLst>
            </p:cNvPr>
            <p:cNvSpPr/>
            <p:nvPr/>
          </p:nvSpPr>
          <p:spPr>
            <a:xfrm>
              <a:off x="3390251" y="1677959"/>
              <a:ext cx="6214071" cy="545578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79" y="connsiteY0-80"/>
                </a:cxn>
                <a:cxn ang="0">
                  <a:pos x="connsiteX1-81" y="connsiteY1-82"/>
                </a:cxn>
                <a:cxn ang="0">
                  <a:pos x="connsiteX2-83" y="connsiteY2-84"/>
                </a:cxn>
                <a:cxn ang="0">
                  <a:pos x="connsiteX3-85" y="connsiteY3-86"/>
                </a:cxn>
                <a:cxn ang="0">
                  <a:pos x="connsiteX4-87" y="connsiteY4-88"/>
                </a:cxn>
                <a:cxn ang="0">
                  <a:pos x="connsiteX5-89" y="connsiteY5-9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>
              <a:solidFill>
                <a:srgbClr val="62305E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ctr" defTabSz="1866900">
                <a:lnSpc>
                  <a:spcPct val="90000"/>
                </a:lnSpc>
                <a:spcAft>
                  <a:spcPct val="15000"/>
                </a:spcAft>
              </a:pPr>
              <a:r>
                <a:rPr lang="en-US" altLang="zh-CN" sz="2400" dirty="0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MPD-ECAL introduction</a:t>
              </a:r>
              <a:endParaRPr lang="zh-CN" altLang="en-US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MH_Number_4">
              <a:hlinkClick r:id="rId3" action="ppaction://hlinksldjump"/>
              <a:extLst>
                <a:ext uri="{FF2B5EF4-FFF2-40B4-BE49-F238E27FC236}">
                  <a16:creationId xmlns:a16="http://schemas.microsoft.com/office/drawing/2014/main" id="{EF53178A-07E8-5ED3-336A-05CFADBE16BC}"/>
                </a:ext>
              </a:extLst>
            </p:cNvPr>
            <p:cNvSpPr/>
            <p:nvPr/>
          </p:nvSpPr>
          <p:spPr>
            <a:xfrm>
              <a:off x="2587679" y="2534863"/>
              <a:ext cx="801727" cy="430834"/>
            </a:xfrm>
            <a:custGeom>
              <a:avLst/>
              <a:gdLst>
                <a:gd name="txL" fmla="*/ 0 w 374121"/>
                <a:gd name="txT" fmla="*/ 0 h 196322"/>
                <a:gd name="txR" fmla="*/ 374121 w 374121"/>
                <a:gd name="txB" fmla="*/ 196322 h 196322"/>
              </a:gdLst>
              <a:ahLst/>
              <a:cxnLst>
                <a:cxn ang="0">
                  <a:pos x="0" y="0"/>
                </a:cxn>
                <a:cxn ang="0">
                  <a:pos x="440265" y="0"/>
                </a:cxn>
                <a:cxn ang="0">
                  <a:pos x="600003" y="314855"/>
                </a:cxn>
                <a:cxn ang="0">
                  <a:pos x="0" y="314855"/>
                </a:cxn>
              </a:cxnLst>
              <a:rect l="txL" t="txT" r="txR" b="txB"/>
              <a:pathLst>
                <a:path w="374121" h="196322">
                  <a:moveTo>
                    <a:pt x="0" y="0"/>
                  </a:moveTo>
                  <a:lnTo>
                    <a:pt x="274519" y="0"/>
                  </a:lnTo>
                  <a:lnTo>
                    <a:pt x="374121" y="196322"/>
                  </a:lnTo>
                  <a:lnTo>
                    <a:pt x="0" y="196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0775"/>
            </a:solidFill>
            <a:ln w="12700" cap="flat" cmpd="sng">
              <a:solidFill>
                <a:srgbClr val="62305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72000" bIns="0" anchor="ctr"/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lvl="0" algn="ctr" eaLnBrk="1" hangingPunct="1"/>
              <a:r>
                <a:rPr lang="en-US" altLang="zh-CN" sz="2400" dirty="0">
                  <a:solidFill>
                    <a:srgbClr val="FFFFFF"/>
                  </a:solidFill>
                  <a:ea typeface="Times New Roman" pitchFamily="18" charset="0"/>
                </a:rPr>
                <a:t>2</a:t>
              </a:r>
              <a:endParaRPr lang="zh-CN" altLang="en-US" sz="2400" dirty="0">
                <a:solidFill>
                  <a:srgbClr val="FFFFFF"/>
                </a:solidFill>
                <a:ea typeface="Times New Roman" pitchFamily="18" charset="0"/>
              </a:endParaRPr>
            </a:p>
          </p:txBody>
        </p:sp>
        <p:sp>
          <p:nvSpPr>
            <p:cNvPr id="9" name="MH_Entry_4">
              <a:hlinkClick r:id="rId3" action="ppaction://hlinksldjump"/>
              <a:extLst>
                <a:ext uri="{FF2B5EF4-FFF2-40B4-BE49-F238E27FC236}">
                  <a16:creationId xmlns:a16="http://schemas.microsoft.com/office/drawing/2014/main" id="{FC514B87-5972-D832-3741-E60A3853742B}"/>
                </a:ext>
              </a:extLst>
            </p:cNvPr>
            <p:cNvSpPr/>
            <p:nvPr/>
          </p:nvSpPr>
          <p:spPr>
            <a:xfrm>
              <a:off x="3381863" y="2420554"/>
              <a:ext cx="6214070" cy="545579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79" y="connsiteY0-80"/>
                </a:cxn>
                <a:cxn ang="0">
                  <a:pos x="connsiteX1-81" y="connsiteY1-82"/>
                </a:cxn>
                <a:cxn ang="0">
                  <a:pos x="connsiteX2-83" y="connsiteY2-84"/>
                </a:cxn>
                <a:cxn ang="0">
                  <a:pos x="connsiteX3-85" y="connsiteY3-86"/>
                </a:cxn>
                <a:cxn ang="0">
                  <a:pos x="connsiteX4-87" y="connsiteY4-88"/>
                </a:cxn>
                <a:cxn ang="0">
                  <a:pos x="connsiteX5-89" y="connsiteY5-9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>
              <a:solidFill>
                <a:srgbClr val="62305E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ctr" defTabSz="1866900">
                <a:lnSpc>
                  <a:spcPct val="90000"/>
                </a:lnSpc>
                <a:spcAft>
                  <a:spcPct val="15000"/>
                </a:spcAft>
              </a:pPr>
              <a:r>
                <a:rPr lang="en-US" altLang="zh-CN" sz="2400" dirty="0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ECal module and PCB production</a:t>
              </a:r>
              <a:endParaRPr lang="zh-CN" altLang="en-US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MH_Number_4">
              <a:hlinkClick r:id="rId3" action="ppaction://hlinksldjump"/>
              <a:extLst>
                <a:ext uri="{FF2B5EF4-FFF2-40B4-BE49-F238E27FC236}">
                  <a16:creationId xmlns:a16="http://schemas.microsoft.com/office/drawing/2014/main" id="{2FD996FD-062F-15F5-EAEC-330BB89F583E}"/>
                </a:ext>
              </a:extLst>
            </p:cNvPr>
            <p:cNvSpPr/>
            <p:nvPr/>
          </p:nvSpPr>
          <p:spPr>
            <a:xfrm>
              <a:off x="2587679" y="3276049"/>
              <a:ext cx="801727" cy="430834"/>
            </a:xfrm>
            <a:custGeom>
              <a:avLst/>
              <a:gdLst>
                <a:gd name="txL" fmla="*/ 0 w 374121"/>
                <a:gd name="txT" fmla="*/ 0 h 196322"/>
                <a:gd name="txR" fmla="*/ 374121 w 374121"/>
                <a:gd name="txB" fmla="*/ 196322 h 196322"/>
              </a:gdLst>
              <a:ahLst/>
              <a:cxnLst>
                <a:cxn ang="0">
                  <a:pos x="0" y="0"/>
                </a:cxn>
                <a:cxn ang="0">
                  <a:pos x="440265" y="0"/>
                </a:cxn>
                <a:cxn ang="0">
                  <a:pos x="600003" y="314855"/>
                </a:cxn>
                <a:cxn ang="0">
                  <a:pos x="0" y="314855"/>
                </a:cxn>
              </a:cxnLst>
              <a:rect l="txL" t="txT" r="txR" b="txB"/>
              <a:pathLst>
                <a:path w="374121" h="196322">
                  <a:moveTo>
                    <a:pt x="0" y="0"/>
                  </a:moveTo>
                  <a:lnTo>
                    <a:pt x="274519" y="0"/>
                  </a:lnTo>
                  <a:lnTo>
                    <a:pt x="374121" y="196322"/>
                  </a:lnTo>
                  <a:lnTo>
                    <a:pt x="0" y="196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0775"/>
            </a:solidFill>
            <a:ln w="12700" cap="flat" cmpd="sng">
              <a:solidFill>
                <a:srgbClr val="62305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72000" bIns="0" anchor="ctr"/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lvl="0" algn="ctr" eaLnBrk="1" hangingPunct="1"/>
              <a:r>
                <a:rPr lang="en-US" altLang="zh-CN" sz="2400" dirty="0">
                  <a:solidFill>
                    <a:srgbClr val="FFFFFF"/>
                  </a:solidFill>
                  <a:ea typeface="Times New Roman" pitchFamily="18" charset="0"/>
                </a:rPr>
                <a:t>3</a:t>
              </a:r>
              <a:endParaRPr lang="zh-CN" altLang="en-US" sz="2400" dirty="0">
                <a:solidFill>
                  <a:srgbClr val="FFFFFF"/>
                </a:solidFill>
                <a:ea typeface="Times New Roman" pitchFamily="18" charset="0"/>
              </a:endParaRPr>
            </a:p>
          </p:txBody>
        </p:sp>
        <p:sp>
          <p:nvSpPr>
            <p:cNvPr id="11" name="MH_Entry_4">
              <a:hlinkClick r:id="rId3" action="ppaction://hlinksldjump"/>
              <a:extLst>
                <a:ext uri="{FF2B5EF4-FFF2-40B4-BE49-F238E27FC236}">
                  <a16:creationId xmlns:a16="http://schemas.microsoft.com/office/drawing/2014/main" id="{39D6FFC6-DBC8-14F4-7A5B-0B4D18E77641}"/>
                </a:ext>
              </a:extLst>
            </p:cNvPr>
            <p:cNvSpPr/>
            <p:nvPr/>
          </p:nvSpPr>
          <p:spPr>
            <a:xfrm>
              <a:off x="3390251" y="3161740"/>
              <a:ext cx="6214069" cy="545579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79" y="connsiteY0-80"/>
                </a:cxn>
                <a:cxn ang="0">
                  <a:pos x="connsiteX1-81" y="connsiteY1-82"/>
                </a:cxn>
                <a:cxn ang="0">
                  <a:pos x="connsiteX2-83" y="connsiteY2-84"/>
                </a:cxn>
                <a:cxn ang="0">
                  <a:pos x="connsiteX3-85" y="connsiteY3-86"/>
                </a:cxn>
                <a:cxn ang="0">
                  <a:pos x="connsiteX4-87" y="connsiteY4-88"/>
                </a:cxn>
                <a:cxn ang="0">
                  <a:pos x="connsiteX5-89" y="connsiteY5-9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>
              <a:solidFill>
                <a:srgbClr val="62305E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ctr" defTabSz="1866900">
                <a:lnSpc>
                  <a:spcPct val="90000"/>
                </a:lnSpc>
                <a:spcAft>
                  <a:spcPct val="15000"/>
                </a:spcAft>
              </a:pPr>
              <a:r>
                <a:rPr lang="en-US" altLang="zh-CN" sz="2400" dirty="0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Batch test of ECal PCBs</a:t>
              </a:r>
            </a:p>
          </p:txBody>
        </p:sp>
        <p:sp>
          <p:nvSpPr>
            <p:cNvPr id="12" name="MH_Number_4">
              <a:hlinkClick r:id="rId3" action="ppaction://hlinksldjump"/>
              <a:extLst>
                <a:ext uri="{FF2B5EF4-FFF2-40B4-BE49-F238E27FC236}">
                  <a16:creationId xmlns:a16="http://schemas.microsoft.com/office/drawing/2014/main" id="{8CAF70F4-AB93-0C9A-71B9-AC31718C230B}"/>
                </a:ext>
              </a:extLst>
            </p:cNvPr>
            <p:cNvSpPr/>
            <p:nvPr/>
          </p:nvSpPr>
          <p:spPr>
            <a:xfrm>
              <a:off x="2587679" y="4012410"/>
              <a:ext cx="801727" cy="430834"/>
            </a:xfrm>
            <a:custGeom>
              <a:avLst/>
              <a:gdLst>
                <a:gd name="txL" fmla="*/ 0 w 374121"/>
                <a:gd name="txT" fmla="*/ 0 h 196322"/>
                <a:gd name="txR" fmla="*/ 374121 w 374121"/>
                <a:gd name="txB" fmla="*/ 196322 h 196322"/>
              </a:gdLst>
              <a:ahLst/>
              <a:cxnLst>
                <a:cxn ang="0">
                  <a:pos x="0" y="0"/>
                </a:cxn>
                <a:cxn ang="0">
                  <a:pos x="440265" y="0"/>
                </a:cxn>
                <a:cxn ang="0">
                  <a:pos x="600003" y="314855"/>
                </a:cxn>
                <a:cxn ang="0">
                  <a:pos x="0" y="314855"/>
                </a:cxn>
              </a:cxnLst>
              <a:rect l="txL" t="txT" r="txR" b="txB"/>
              <a:pathLst>
                <a:path w="374121" h="196322">
                  <a:moveTo>
                    <a:pt x="0" y="0"/>
                  </a:moveTo>
                  <a:lnTo>
                    <a:pt x="274519" y="0"/>
                  </a:lnTo>
                  <a:lnTo>
                    <a:pt x="374121" y="196322"/>
                  </a:lnTo>
                  <a:lnTo>
                    <a:pt x="0" y="196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0775"/>
            </a:solidFill>
            <a:ln w="12700" cap="flat" cmpd="sng">
              <a:solidFill>
                <a:srgbClr val="62305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72000" bIns="0" anchor="ctr"/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lvl="0" algn="ctr" eaLnBrk="1" hangingPunct="1"/>
              <a:r>
                <a:rPr lang="en-US" altLang="zh-CN" sz="2400" dirty="0">
                  <a:solidFill>
                    <a:srgbClr val="FFFFFF"/>
                  </a:solidFill>
                  <a:ea typeface="Times New Roman" pitchFamily="18" charset="0"/>
                </a:rPr>
                <a:t>4</a:t>
              </a:r>
              <a:endParaRPr lang="zh-CN" altLang="en-US" sz="2400" dirty="0">
                <a:solidFill>
                  <a:srgbClr val="FFFFFF"/>
                </a:solidFill>
                <a:ea typeface="Times New Roman" pitchFamily="18" charset="0"/>
              </a:endParaRPr>
            </a:p>
          </p:txBody>
        </p:sp>
        <p:sp>
          <p:nvSpPr>
            <p:cNvPr id="13" name="MH_Entry_4">
              <a:hlinkClick r:id="rId3" action="ppaction://hlinksldjump"/>
              <a:extLst>
                <a:ext uri="{FF2B5EF4-FFF2-40B4-BE49-F238E27FC236}">
                  <a16:creationId xmlns:a16="http://schemas.microsoft.com/office/drawing/2014/main" id="{4F5C9A90-623E-C583-9071-196EE1073E26}"/>
                </a:ext>
              </a:extLst>
            </p:cNvPr>
            <p:cNvSpPr/>
            <p:nvPr/>
          </p:nvSpPr>
          <p:spPr>
            <a:xfrm>
              <a:off x="3390252" y="3898101"/>
              <a:ext cx="6214068" cy="545579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79" y="connsiteY0-80"/>
                </a:cxn>
                <a:cxn ang="0">
                  <a:pos x="connsiteX1-81" y="connsiteY1-82"/>
                </a:cxn>
                <a:cxn ang="0">
                  <a:pos x="connsiteX2-83" y="connsiteY2-84"/>
                </a:cxn>
                <a:cxn ang="0">
                  <a:pos x="connsiteX3-85" y="connsiteY3-86"/>
                </a:cxn>
                <a:cxn ang="0">
                  <a:pos x="connsiteX4-87" y="connsiteY4-88"/>
                </a:cxn>
                <a:cxn ang="0">
                  <a:pos x="connsiteX5-89" y="connsiteY5-9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>
              <a:solidFill>
                <a:srgbClr val="62305E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ctr" defTabSz="1866900">
                <a:lnSpc>
                  <a:spcPct val="90000"/>
                </a:lnSpc>
                <a:spcAft>
                  <a:spcPct val="15000"/>
                </a:spcAft>
              </a:pPr>
              <a:r>
                <a:rPr lang="en-US" altLang="zh-CN" sz="2400" dirty="0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Summary</a:t>
              </a:r>
              <a:endParaRPr lang="zh-CN" altLang="en-US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784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1A39F0-3C1F-BA6B-F901-178FBEA4E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C1CED6F-5239-E67A-0267-CD056EA26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MPD-ECal production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44666E0-9837-635A-011F-1EAA893F2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"/>
          <a:stretch/>
        </p:blipFill>
        <p:spPr>
          <a:xfrm>
            <a:off x="1371600" y="3858998"/>
            <a:ext cx="5853558" cy="252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D882A22-64D5-308E-3BD7-001C562BB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17" y="909000"/>
            <a:ext cx="5601936" cy="2520000"/>
          </a:xfrm>
          <a:prstGeom prst="rect">
            <a:avLst/>
          </a:prstGeom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id="{6B997D5B-B696-8757-BC09-130E124B6E3A}"/>
              </a:ext>
            </a:extLst>
          </p:cNvPr>
          <p:cNvSpPr txBox="1"/>
          <p:nvPr/>
        </p:nvSpPr>
        <p:spPr>
          <a:xfrm>
            <a:off x="1501588" y="990323"/>
            <a:ext cx="3192239" cy="2308324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MPD-ECal requirements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particle occupancy : &lt; 5%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Time resolution : &lt;1ns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Energy resolution : &lt; 5% @1GeV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Operate in the magnetic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 Light"/>
                <a:cs typeface="+mn-cs"/>
              </a:rPr>
              <a:t>FIELD :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 Light"/>
                <a:cs typeface="+mn-cs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~ 0.5T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Adequate space resolution.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20" name="内容占位符 7">
            <a:extLst>
              <a:ext uri="{FF2B5EF4-FFF2-40B4-BE49-F238E27FC236}">
                <a16:creationId xmlns:a16="http://schemas.microsoft.com/office/drawing/2014/main" id="{602293A7-2AAD-A01E-F4E5-A48B76D54F2D}"/>
              </a:ext>
            </a:extLst>
          </p:cNvPr>
          <p:cNvSpPr txBox="1">
            <a:spLocks/>
          </p:cNvSpPr>
          <p:nvPr/>
        </p:nvSpPr>
        <p:spPr>
          <a:xfrm>
            <a:off x="6310484" y="3398829"/>
            <a:ext cx="1098602" cy="300609"/>
          </a:xfrm>
          <a:prstGeom prst="rect">
            <a:avLst/>
          </a:prstGeom>
          <a:ln>
            <a:solidFill>
              <a:srgbClr val="6F396B"/>
            </a:solidFill>
            <a:prstDash val="dash"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6F396B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MPD-ECal</a:t>
            </a:r>
            <a:endParaRPr lang="zh-CN" altLang="en-US" sz="1600" dirty="0">
              <a:solidFill>
                <a:srgbClr val="6F396B"/>
              </a:solidFill>
              <a:latin typeface="Calibri"/>
              <a:ea typeface="微软雅黑 Light"/>
            </a:endParaRPr>
          </a:p>
        </p:txBody>
      </p:sp>
      <p:sp>
        <p:nvSpPr>
          <p:cNvPr id="21" name="内容占位符 7">
            <a:extLst>
              <a:ext uri="{FF2B5EF4-FFF2-40B4-BE49-F238E27FC236}">
                <a16:creationId xmlns:a16="http://schemas.microsoft.com/office/drawing/2014/main" id="{295F0691-1AB2-5383-0645-C7DD5A04F204}"/>
              </a:ext>
            </a:extLst>
          </p:cNvPr>
          <p:cNvSpPr txBox="1">
            <a:spLocks/>
          </p:cNvSpPr>
          <p:nvPr/>
        </p:nvSpPr>
        <p:spPr>
          <a:xfrm>
            <a:off x="8649979" y="3398829"/>
            <a:ext cx="1748189" cy="300609"/>
          </a:xfrm>
          <a:prstGeom prst="rect">
            <a:avLst/>
          </a:prstGeom>
          <a:ln>
            <a:solidFill>
              <a:srgbClr val="6F396B"/>
            </a:solidFill>
            <a:prstDash val="dash"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6F396B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The Barrel of ECal</a:t>
            </a:r>
            <a:endParaRPr lang="zh-CN" altLang="en-US" sz="1600" dirty="0">
              <a:solidFill>
                <a:srgbClr val="6F396B"/>
              </a:solidFill>
              <a:latin typeface="Calibri"/>
              <a:ea typeface="微软雅黑 Light"/>
            </a:endParaRPr>
          </a:p>
        </p:txBody>
      </p:sp>
      <p:sp>
        <p:nvSpPr>
          <p:cNvPr id="22" name="内容占位符 7">
            <a:extLst>
              <a:ext uri="{FF2B5EF4-FFF2-40B4-BE49-F238E27FC236}">
                <a16:creationId xmlns:a16="http://schemas.microsoft.com/office/drawing/2014/main" id="{8B40723B-496D-E838-0758-63DAFB8DB5C2}"/>
              </a:ext>
            </a:extLst>
          </p:cNvPr>
          <p:cNvSpPr txBox="1">
            <a:spLocks/>
          </p:cNvSpPr>
          <p:nvPr/>
        </p:nvSpPr>
        <p:spPr>
          <a:xfrm>
            <a:off x="4292523" y="3763689"/>
            <a:ext cx="1372297" cy="300609"/>
          </a:xfrm>
          <a:prstGeom prst="rect">
            <a:avLst/>
          </a:prstGeom>
          <a:ln>
            <a:solidFill>
              <a:srgbClr val="6F396B"/>
            </a:solidFill>
            <a:prstDash val="dash"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6F396B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ECal</a:t>
            </a:r>
            <a:r>
              <a:rPr lang="zh-CN" altLang="en-US" sz="1600" dirty="0">
                <a:solidFill>
                  <a:srgbClr val="6F396B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6F396B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8-Zone</a:t>
            </a:r>
            <a:endParaRPr lang="zh-CN" altLang="en-US" sz="1600" dirty="0">
              <a:solidFill>
                <a:srgbClr val="6F396B"/>
              </a:solidFill>
              <a:latin typeface="Calibri"/>
              <a:ea typeface="微软雅黑 Light"/>
            </a:endParaRPr>
          </a:p>
        </p:txBody>
      </p:sp>
      <p:sp>
        <p:nvSpPr>
          <p:cNvPr id="23" name="内容占位符 7">
            <a:extLst>
              <a:ext uri="{FF2B5EF4-FFF2-40B4-BE49-F238E27FC236}">
                <a16:creationId xmlns:a16="http://schemas.microsoft.com/office/drawing/2014/main" id="{875C7200-87FB-FEED-D529-4391FF2D75B4}"/>
              </a:ext>
            </a:extLst>
          </p:cNvPr>
          <p:cNvSpPr txBox="1">
            <a:spLocks/>
          </p:cNvSpPr>
          <p:nvPr/>
        </p:nvSpPr>
        <p:spPr>
          <a:xfrm>
            <a:off x="1501588" y="3763690"/>
            <a:ext cx="1598604" cy="300609"/>
          </a:xfrm>
          <a:prstGeom prst="rect">
            <a:avLst/>
          </a:prstGeom>
          <a:ln>
            <a:solidFill>
              <a:srgbClr val="6F396B"/>
            </a:solidFill>
            <a:prstDash val="dash"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6F396B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ECal Half-Sector</a:t>
            </a:r>
          </a:p>
        </p:txBody>
      </p:sp>
      <p:sp>
        <p:nvSpPr>
          <p:cNvPr id="24" name="内容占位符 7">
            <a:extLst>
              <a:ext uri="{FF2B5EF4-FFF2-40B4-BE49-F238E27FC236}">
                <a16:creationId xmlns:a16="http://schemas.microsoft.com/office/drawing/2014/main" id="{0A7218BF-A1F6-CC5C-A322-183581624DEA}"/>
              </a:ext>
            </a:extLst>
          </p:cNvPr>
          <p:cNvSpPr txBox="1">
            <a:spLocks/>
          </p:cNvSpPr>
          <p:nvPr/>
        </p:nvSpPr>
        <p:spPr>
          <a:xfrm>
            <a:off x="6723858" y="5852020"/>
            <a:ext cx="1163363" cy="300609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6F396B"/>
            </a:solidFill>
            <a:prstDash val="dash"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6F396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ECal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F396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6F396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Tower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F396B"/>
              </a:solidFill>
              <a:effectLst/>
              <a:uLnTx/>
              <a:uFillTx/>
              <a:latin typeface="Calibri"/>
              <a:ea typeface="微软雅黑 Light"/>
              <a:cs typeface="+mn-cs"/>
            </a:endParaRPr>
          </a:p>
        </p:txBody>
      </p:sp>
      <p:sp>
        <p:nvSpPr>
          <p:cNvPr id="25" name="内容占位符 7">
            <a:extLst>
              <a:ext uri="{FF2B5EF4-FFF2-40B4-BE49-F238E27FC236}">
                <a16:creationId xmlns:a16="http://schemas.microsoft.com/office/drawing/2014/main" id="{FED7E653-B7A9-0134-E89A-F5CB3CEB501F}"/>
              </a:ext>
            </a:extLst>
          </p:cNvPr>
          <p:cNvSpPr txBox="1">
            <a:spLocks/>
          </p:cNvSpPr>
          <p:nvPr/>
        </p:nvSpPr>
        <p:spPr>
          <a:xfrm>
            <a:off x="6723859" y="4869889"/>
            <a:ext cx="1275015" cy="300609"/>
          </a:xfrm>
          <a:prstGeom prst="rect">
            <a:avLst/>
          </a:prstGeom>
          <a:ln>
            <a:solidFill>
              <a:srgbClr val="6F396B"/>
            </a:solidFill>
            <a:prstDash val="dash"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6F396B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ECal</a:t>
            </a:r>
            <a:r>
              <a:rPr lang="zh-CN" altLang="en-US" sz="1600" dirty="0">
                <a:solidFill>
                  <a:srgbClr val="6F396B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6F396B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Module</a:t>
            </a:r>
            <a:endParaRPr lang="zh-CN" altLang="en-US" sz="1600" dirty="0">
              <a:solidFill>
                <a:srgbClr val="6F396B"/>
              </a:solidFill>
              <a:latin typeface="Calibri"/>
              <a:ea typeface="微软雅黑 Light"/>
            </a:endParaRPr>
          </a:p>
        </p:txBody>
      </p:sp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4A7F2170-00AC-CFDD-0AAE-F04D7D976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523655"/>
              </p:ext>
            </p:extLst>
          </p:nvPr>
        </p:nvGraphicFramePr>
        <p:xfrm>
          <a:off x="8010792" y="4050831"/>
          <a:ext cx="2351487" cy="2225040"/>
        </p:xfrm>
        <a:graphic>
          <a:graphicData uri="http://schemas.openxmlformats.org/drawingml/2006/table">
            <a:tbl>
              <a:tblPr firstRow="1" bandRow="1"/>
              <a:tblGrid>
                <a:gridCol w="2351487">
                  <a:extLst>
                    <a:ext uri="{9D8B030D-6E8A-4147-A177-3AD203B41FA5}">
                      <a16:colId xmlns:a16="http://schemas.microsoft.com/office/drawing/2014/main" val="340585848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ECal-MPD</a:t>
                      </a:r>
                      <a:endParaRPr lang="zh-CN" altLang="en-US" sz="18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438948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1 Barrel</a:t>
                      </a:r>
                      <a:endParaRPr lang="zh-CN" altLang="en-US" sz="1800" b="0" i="0" dirty="0">
                        <a:solidFill>
                          <a:schemeClr val="tx1"/>
                        </a:solidFill>
                        <a:latin typeface="PingFang SC Light" panose="020B0300000000000000" pitchFamily="34" charset="-122"/>
                        <a:ea typeface="PingFang SC Light" panose="020B0300000000000000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5245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50 Half-sector</a:t>
                      </a:r>
                      <a:endParaRPr lang="zh-CN" altLang="en-US" sz="1800" b="0" i="0" dirty="0">
                        <a:solidFill>
                          <a:schemeClr val="tx1"/>
                        </a:solidFill>
                        <a:latin typeface="PingFang SC Light" panose="020B0300000000000000" pitchFamily="34" charset="-122"/>
                        <a:ea typeface="PingFang SC Light" panose="020B0300000000000000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05463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300 8-Zone module</a:t>
                      </a:r>
                      <a:endParaRPr lang="en-US" altLang="zh-CN" sz="1800" b="0" i="0" dirty="0">
                        <a:solidFill>
                          <a:schemeClr val="tx1"/>
                        </a:solidFill>
                        <a:latin typeface="PingFang SC Light" panose="020B0300000000000000" pitchFamily="34" charset="-122"/>
                        <a:ea typeface="PingFang SC Light" panose="020B0300000000000000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0532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2400 Module</a:t>
                      </a:r>
                      <a:endParaRPr lang="zh-CN" altLang="en-US" sz="1800" b="0" i="0" dirty="0">
                        <a:solidFill>
                          <a:schemeClr val="tx1"/>
                        </a:solidFill>
                        <a:latin typeface="PingFang SC Light" panose="020B0300000000000000" pitchFamily="34" charset="-122"/>
                        <a:ea typeface="PingFang SC Light" panose="020B0300000000000000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31718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tx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38400 Tower</a:t>
                      </a:r>
                      <a:endParaRPr lang="zh-CN" altLang="en-US" sz="1800" b="0" i="0" dirty="0">
                        <a:solidFill>
                          <a:schemeClr val="tx1"/>
                        </a:solidFill>
                        <a:latin typeface="PingFang SC Light" panose="020B0300000000000000" pitchFamily="34" charset="-122"/>
                        <a:ea typeface="PingFang SC Light" panose="020B0300000000000000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733487"/>
                  </a:ext>
                </a:extLst>
              </a:tr>
            </a:tbl>
          </a:graphicData>
        </a:graphic>
      </p:graphicFrame>
      <p:sp>
        <p:nvSpPr>
          <p:cNvPr id="27" name="平行四边形 26">
            <a:extLst>
              <a:ext uri="{FF2B5EF4-FFF2-40B4-BE49-F238E27FC236}">
                <a16:creationId xmlns:a16="http://schemas.microsoft.com/office/drawing/2014/main" id="{CC6FEAFA-8B6B-564C-55F6-4FDD88F8FA36}"/>
              </a:ext>
            </a:extLst>
          </p:cNvPr>
          <p:cNvSpPr/>
          <p:nvPr/>
        </p:nvSpPr>
        <p:spPr>
          <a:xfrm>
            <a:off x="6202903" y="4412880"/>
            <a:ext cx="1009555" cy="366489"/>
          </a:xfrm>
          <a:prstGeom prst="parallelogram">
            <a:avLst>
              <a:gd name="adj" fmla="val 123443"/>
            </a:avLst>
          </a:prstGeom>
          <a:noFill/>
          <a:ln w="12700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225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ECal module and PCB production in China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C8577C8-443B-BFA3-97A1-B4B3B5E4A5EB}"/>
              </a:ext>
            </a:extLst>
          </p:cNvPr>
          <p:cNvSpPr/>
          <p:nvPr/>
        </p:nvSpPr>
        <p:spPr>
          <a:xfrm>
            <a:off x="399613" y="1051820"/>
            <a:ext cx="11182788" cy="3644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6385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5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ECal module: 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Construction of 8 sectors. 768 modules in total.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Institutes</a:t>
            </a: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 Tsinghua University           	60%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	Shandong University         	20%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	Fudan University               	10% 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	University of South China 	10%</a:t>
            </a:r>
            <a:endParaRPr lang="en-US" altLang="zh-CN" sz="2000" b="1" kern="5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286385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b="1" kern="5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ECal PCB: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b="1" kern="5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en-US" altLang="zh-CN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Production and 1200 PCBs (without SiPMs).</a:t>
            </a:r>
          </a:p>
        </p:txBody>
      </p:sp>
    </p:spTree>
    <p:extLst>
      <p:ext uri="{BB962C8B-B14F-4D97-AF65-F5344CB8AC3E}">
        <p14:creationId xmlns:p14="http://schemas.microsoft.com/office/powerpoint/2010/main" val="828527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Modules production in China</a:t>
            </a:r>
            <a:endParaRPr lang="zh-CN" altLang="en-US" dirty="0"/>
          </a:p>
        </p:txBody>
      </p:sp>
      <p:sp>
        <p:nvSpPr>
          <p:cNvPr id="4" name="内容占位符 4">
            <a:extLst>
              <a:ext uri="{FF2B5EF4-FFF2-40B4-BE49-F238E27FC236}">
                <a16:creationId xmlns:a16="http://schemas.microsoft.com/office/drawing/2014/main" id="{AADC3395-95B7-1408-B454-64B6F3C04BE5}"/>
              </a:ext>
            </a:extLst>
          </p:cNvPr>
          <p:cNvSpPr txBox="1">
            <a:spLocks/>
          </p:cNvSpPr>
          <p:nvPr/>
        </p:nvSpPr>
        <p:spPr>
          <a:xfrm>
            <a:off x="857252" y="845740"/>
            <a:ext cx="9316320" cy="761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▪"/>
              <a:defRPr sz="2800" kern="1200">
                <a:solidFill>
                  <a:srgbClr val="62305E"/>
                </a:solidFill>
                <a:latin typeface="+mj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▪"/>
              <a:tabLst/>
              <a:defRPr sz="2800" kern="1200">
                <a:solidFill>
                  <a:srgbClr val="62305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▪"/>
              <a:defRPr sz="1800" kern="1200">
                <a:solidFill>
                  <a:srgbClr val="6230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▪"/>
              <a:defRPr sz="1600" kern="1200">
                <a:solidFill>
                  <a:srgbClr val="6230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▪"/>
              <a:defRPr sz="1600" kern="1200">
                <a:solidFill>
                  <a:srgbClr val="6230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 the first stage, 8 sectors have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been produced in China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▪"/>
              <a:tabLst/>
              <a:defRPr/>
            </a:pP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62305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F5C59175-C0A1-A9CE-66A9-7C4BDFECC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292" y="1300974"/>
            <a:ext cx="6153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i="1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 sectors=16</a:t>
            </a:r>
            <a:r>
              <a:rPr lang="zh-CN" altLang="en-US" i="1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i="1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half sectors=768 modules=12288 towers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AA3949E-FD62-DCEB-980A-9080D7614F61}"/>
              </a:ext>
            </a:extLst>
          </p:cNvPr>
          <p:cNvGrpSpPr/>
          <p:nvPr/>
        </p:nvGrpSpPr>
        <p:grpSpPr>
          <a:xfrm>
            <a:off x="623661" y="1733207"/>
            <a:ext cx="8181976" cy="2072169"/>
            <a:chOff x="1558925" y="2163652"/>
            <a:chExt cx="9251950" cy="231309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C857DFA5-1473-B077-5468-3E2B84A74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5"/>
            <a:stretch/>
          </p:blipFill>
          <p:spPr bwMode="auto">
            <a:xfrm>
              <a:off x="1558925" y="2163652"/>
              <a:ext cx="9251950" cy="2313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4">
              <a:extLst>
                <a:ext uri="{FF2B5EF4-FFF2-40B4-BE49-F238E27FC236}">
                  <a16:creationId xmlns:a16="http://schemas.microsoft.com/office/drawing/2014/main" id="{28D0B32D-58E6-F854-381B-E710F44AB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114" y="2863850"/>
              <a:ext cx="3127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文本框 5">
              <a:extLst>
                <a:ext uri="{FF2B5EF4-FFF2-40B4-BE49-F238E27FC236}">
                  <a16:creationId xmlns:a16="http://schemas.microsoft.com/office/drawing/2014/main" id="{85C606F9-8820-720F-B6AB-2C282DEF7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714" y="2863850"/>
              <a:ext cx="3143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文本框 8">
              <a:extLst>
                <a:ext uri="{FF2B5EF4-FFF2-40B4-BE49-F238E27FC236}">
                  <a16:creationId xmlns:a16="http://schemas.microsoft.com/office/drawing/2014/main" id="{34FEE339-99A8-A2C0-5DE0-672497FE9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7325" y="2835275"/>
              <a:ext cx="3127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id="{792FA557-9FC0-C416-CD82-DA3C41CE5F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926" y="2924175"/>
              <a:ext cx="314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4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文本框 10">
              <a:extLst>
                <a:ext uri="{FF2B5EF4-FFF2-40B4-BE49-F238E27FC236}">
                  <a16:creationId xmlns:a16="http://schemas.microsoft.com/office/drawing/2014/main" id="{B36B906F-17AC-D1A4-747C-13DB9417A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9139" y="2916238"/>
              <a:ext cx="3127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5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文本框 11">
              <a:extLst>
                <a:ext uri="{FF2B5EF4-FFF2-40B4-BE49-F238E27FC236}">
                  <a16:creationId xmlns:a16="http://schemas.microsoft.com/office/drawing/2014/main" id="{AACFD536-7CD4-F274-5DDD-D4D345306F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4325" y="30480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6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5C1CE2CA-4583-4523-54A8-A729B73CE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5725" y="3009900"/>
              <a:ext cx="3127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7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文本框 13">
              <a:extLst>
                <a:ext uri="{FF2B5EF4-FFF2-40B4-BE49-F238E27FC236}">
                  <a16:creationId xmlns:a16="http://schemas.microsoft.com/office/drawing/2014/main" id="{86C86C0F-F9DA-69D2-1F47-8C34AEADD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9700" y="3030538"/>
              <a:ext cx="3127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8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" name="文本框 14">
            <a:extLst>
              <a:ext uri="{FF2B5EF4-FFF2-40B4-BE49-F238E27FC236}">
                <a16:creationId xmlns:a16="http://schemas.microsoft.com/office/drawing/2014/main" id="{88BB0DE4-D186-8608-4DFA-55671B4E4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92" y="3620710"/>
            <a:ext cx="4220643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62305E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Modules produced in each institutes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ACC072BE-C6C5-42EE-B24A-001ED6B3F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234049"/>
              </p:ext>
            </p:extLst>
          </p:nvPr>
        </p:nvGraphicFramePr>
        <p:xfrm>
          <a:off x="880292" y="4076361"/>
          <a:ext cx="9194041" cy="2202136"/>
        </p:xfrm>
        <a:graphic>
          <a:graphicData uri="http://schemas.openxmlformats.org/drawingml/2006/table">
            <a:tbl>
              <a:tblPr firstRow="1" bandRow="1">
                <a:solidFill>
                  <a:srgbClr val="296486"/>
                </a:solidFill>
              </a:tblPr>
              <a:tblGrid>
                <a:gridCol w="69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8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8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83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83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83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83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0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78961">
                  <a:extLst>
                    <a:ext uri="{9D8B030D-6E8A-4147-A177-3AD203B41FA5}">
                      <a16:colId xmlns:a16="http://schemas.microsoft.com/office/drawing/2014/main" val="110876968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 2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3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4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5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6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7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8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Total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Progress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57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19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19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38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96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96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96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96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460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" altLang="zh-CN" sz="1800" dirty="0"/>
                        <a:t>Finished 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428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SDU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96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58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154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" altLang="zh-CN" sz="1800" dirty="0"/>
                        <a:t>Finished 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57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FDU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77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77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dirty="0"/>
                        <a:t>Finished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428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USC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77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77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" altLang="zh-CN" sz="1800" dirty="0"/>
                        <a:t>Finished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26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Modules production in China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2B07B2E-0119-49DF-95AB-D553A8AAF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038" y="3738144"/>
            <a:ext cx="3889948" cy="265258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7D31CA6-F833-69AC-15B9-7A19E342F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037" y="953474"/>
            <a:ext cx="3889949" cy="265258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4BECED5-9FCE-A3AF-D6AB-8374C01BF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59" y="955263"/>
            <a:ext cx="4078196" cy="543547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ECDDA206-DFB3-51AE-670A-BB16458297C2}"/>
              </a:ext>
            </a:extLst>
          </p:cNvPr>
          <p:cNvSpPr txBox="1"/>
          <p:nvPr/>
        </p:nvSpPr>
        <p:spPr>
          <a:xfrm>
            <a:off x="1972037" y="950778"/>
            <a:ext cx="2713825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kumimoji="1" lang="en" altLang="zh-CN" b="1" dirty="0">
                <a:solidFill>
                  <a:prstClr val="white"/>
                </a:solidFill>
                <a:latin typeface="Calibri"/>
                <a:ea typeface="微软雅黑 Light"/>
              </a:rPr>
              <a:t>Module production in THU </a:t>
            </a:r>
            <a:endParaRPr lang="zh-CN" altLang="en-US" b="1" dirty="0">
              <a:solidFill>
                <a:prstClr val="white"/>
              </a:solidFill>
              <a:latin typeface="Calibri"/>
              <a:ea typeface="微软雅黑 Ligh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A1CEA35-A133-DD28-C1BF-7B9CC9C2F007}"/>
              </a:ext>
            </a:extLst>
          </p:cNvPr>
          <p:cNvSpPr txBox="1"/>
          <p:nvPr/>
        </p:nvSpPr>
        <p:spPr>
          <a:xfrm>
            <a:off x="7668517" y="6008313"/>
            <a:ext cx="2704638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kumimoji="1" lang="en" altLang="zh-CN" b="1" dirty="0">
                <a:solidFill>
                  <a:prstClr val="white"/>
                </a:solidFill>
                <a:latin typeface="Calibri"/>
                <a:ea typeface="微软雅黑 Light"/>
              </a:rPr>
              <a:t>Module production in SDU </a:t>
            </a:r>
            <a:endParaRPr lang="zh-CN" altLang="en-US" b="1" dirty="0">
              <a:solidFill>
                <a:prstClr val="white"/>
              </a:solidFill>
              <a:latin typeface="Calibri"/>
              <a:ea typeface="微软雅黑 Ligh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DA5A8C6-D834-FD0A-FFE7-FAF931B741F7}"/>
              </a:ext>
            </a:extLst>
          </p:cNvPr>
          <p:cNvSpPr txBox="1"/>
          <p:nvPr/>
        </p:nvSpPr>
        <p:spPr>
          <a:xfrm>
            <a:off x="1972037" y="6021401"/>
            <a:ext cx="2713825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kumimoji="1" lang="en" altLang="zh-CN" b="1" dirty="0">
                <a:solidFill>
                  <a:prstClr val="white"/>
                </a:solidFill>
                <a:latin typeface="Calibri"/>
                <a:ea typeface="微软雅黑 Light"/>
              </a:rPr>
              <a:t>Module production in THU </a:t>
            </a:r>
            <a:endParaRPr lang="zh-CN" altLang="en-US" b="1" dirty="0">
              <a:solidFill>
                <a:prstClr val="white"/>
              </a:solidFill>
              <a:latin typeface="Calibri"/>
              <a:ea typeface="微软雅黑 Light"/>
            </a:endParaRPr>
          </a:p>
        </p:txBody>
      </p:sp>
    </p:spTree>
    <p:extLst>
      <p:ext uri="{BB962C8B-B14F-4D97-AF65-F5344CB8AC3E}">
        <p14:creationId xmlns:p14="http://schemas.microsoft.com/office/powerpoint/2010/main" val="2255691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Modules production in China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E5FB76-F992-13C5-1E35-5325F4DC6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206" y="954834"/>
            <a:ext cx="3889949" cy="26525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160452-1058-B126-191E-8FF49E2BB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204" y="3736809"/>
            <a:ext cx="3889949" cy="26525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85B9A37-5147-A105-DE39-5DEC7C0074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7" b="7773"/>
          <a:stretch/>
        </p:blipFill>
        <p:spPr>
          <a:xfrm>
            <a:off x="1972037" y="956999"/>
            <a:ext cx="4078197" cy="54324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2543472-E7B6-D5C3-1679-BD21713BB75E}"/>
              </a:ext>
            </a:extLst>
          </p:cNvPr>
          <p:cNvSpPr txBox="1"/>
          <p:nvPr/>
        </p:nvSpPr>
        <p:spPr>
          <a:xfrm>
            <a:off x="7659329" y="958157"/>
            <a:ext cx="2713825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kumimoji="1" lang="en" altLang="zh-CN" b="1" dirty="0">
                <a:solidFill>
                  <a:prstClr val="white"/>
                </a:solidFill>
                <a:latin typeface="Calibri"/>
                <a:ea typeface="微软雅黑 Light"/>
              </a:rPr>
              <a:t>Module production in USC</a:t>
            </a:r>
            <a:endParaRPr lang="zh-CN" altLang="en-US" b="1" dirty="0">
              <a:solidFill>
                <a:prstClr val="white"/>
              </a:solidFill>
              <a:latin typeface="Calibri"/>
              <a:ea typeface="微软雅黑 Ligh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89EA89F-522A-474C-EB45-137A0B0399FF}"/>
              </a:ext>
            </a:extLst>
          </p:cNvPr>
          <p:cNvSpPr txBox="1"/>
          <p:nvPr/>
        </p:nvSpPr>
        <p:spPr>
          <a:xfrm>
            <a:off x="7668516" y="6008137"/>
            <a:ext cx="2704638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kumimoji="1" lang="en" altLang="zh-CN" b="1" dirty="0">
                <a:solidFill>
                  <a:prstClr val="white"/>
                </a:solidFill>
                <a:latin typeface="Calibri"/>
                <a:ea typeface="微软雅黑 Light"/>
              </a:rPr>
              <a:t>Module production in USC</a:t>
            </a:r>
            <a:endParaRPr lang="zh-CN" altLang="en-US" b="1" dirty="0">
              <a:solidFill>
                <a:prstClr val="white"/>
              </a:solidFill>
              <a:latin typeface="Calibri"/>
              <a:ea typeface="微软雅黑 Ligh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472C663-EE91-C10F-9258-DA2EA9F4E0B3}"/>
              </a:ext>
            </a:extLst>
          </p:cNvPr>
          <p:cNvSpPr txBox="1"/>
          <p:nvPr/>
        </p:nvSpPr>
        <p:spPr>
          <a:xfrm>
            <a:off x="1972036" y="6008137"/>
            <a:ext cx="2713825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kumimoji="1" lang="en" altLang="zh-CN" b="1" dirty="0">
                <a:solidFill>
                  <a:prstClr val="white"/>
                </a:solidFill>
                <a:latin typeface="Calibri"/>
                <a:ea typeface="微软雅黑 Light"/>
              </a:rPr>
              <a:t>Module production in FDU</a:t>
            </a:r>
            <a:endParaRPr lang="zh-CN" altLang="en-US" b="1" dirty="0">
              <a:solidFill>
                <a:prstClr val="white"/>
              </a:solidFill>
              <a:latin typeface="Calibri"/>
              <a:ea typeface="微软雅黑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7354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Cosmic Test of 217 Modules from China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E1A2477-80D5-5CA1-E470-AC4F4123397D}"/>
              </a:ext>
            </a:extLst>
          </p:cNvPr>
          <p:cNvGrpSpPr/>
          <p:nvPr/>
        </p:nvGrpSpPr>
        <p:grpSpPr>
          <a:xfrm>
            <a:off x="5994401" y="1878325"/>
            <a:ext cx="5308599" cy="3658597"/>
            <a:chOff x="-2450" y="0"/>
            <a:chExt cx="11315700" cy="7772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E7FEACC-DBA2-87CC-777A-1EA991DC2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" y="0"/>
              <a:ext cx="3771900" cy="25908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FFF56FE-2D0C-C32D-A6A1-27257C251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900" y="0"/>
              <a:ext cx="3771900" cy="2590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3498BF5-54A6-8F80-638E-3E04C7E4D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350" y="0"/>
              <a:ext cx="3771900" cy="2590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45ADACF-B2B8-2710-64A2-F8CD56FFF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590800"/>
              <a:ext cx="3771900" cy="2590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81220F6-4020-B693-E792-FBB391119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9450" y="2590800"/>
              <a:ext cx="3771900" cy="25908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344BC09-A19B-0837-A5D2-08536EC00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38900" y="2590800"/>
              <a:ext cx="3771900" cy="25908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25ED80B-80AD-74D6-09D1-ADFA99B3F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50" y="5181600"/>
              <a:ext cx="3771900" cy="25908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B0A29DB-780E-C574-B7A9-1F638374D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7000" y="5181600"/>
              <a:ext cx="3771900" cy="2590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90875E2-B0E6-AD9C-013D-032FE062E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36450" y="5181600"/>
              <a:ext cx="3771900" cy="25908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1E6B6D4-012A-A895-D868-738BF9BFB2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7851" r="152" b="1478"/>
          <a:stretch/>
        </p:blipFill>
        <p:spPr>
          <a:xfrm>
            <a:off x="482600" y="1878324"/>
            <a:ext cx="5219890" cy="365859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BDD4402-E464-8776-856B-B7E7371FE317}"/>
              </a:ext>
            </a:extLst>
          </p:cNvPr>
          <p:cNvSpPr txBox="1"/>
          <p:nvPr/>
        </p:nvSpPr>
        <p:spPr>
          <a:xfrm>
            <a:off x="376637" y="975347"/>
            <a:ext cx="3935949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670775"/>
                </a:solidFill>
                <a:latin typeface="+mj-ea"/>
                <a:ea typeface="+mj-ea"/>
              </a:rPr>
              <a:t>Cosmic test in JINR</a:t>
            </a:r>
            <a:endParaRPr lang="zh-CN" altLang="en-US" sz="2800" dirty="0">
              <a:solidFill>
                <a:srgbClr val="670775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6869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4F8EBA-7882-4293-4F7B-B7318DDC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8769-9FDE-4CC0-B3F2-FFE0CE2FCE79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FACFA2-6964-E1E4-2B0D-FE29DBB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PCBs production in China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DB7AE2E-AF41-3193-C5D0-65EAD4C9F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141839"/>
              </p:ext>
            </p:extLst>
          </p:nvPr>
        </p:nvGraphicFramePr>
        <p:xfrm>
          <a:off x="1212847" y="5129842"/>
          <a:ext cx="9901443" cy="731520"/>
        </p:xfrm>
        <a:graphic>
          <a:graphicData uri="http://schemas.openxmlformats.org/drawingml/2006/table">
            <a:tbl>
              <a:tblPr firstRow="1" bandRow="1">
                <a:solidFill>
                  <a:srgbClr val="296486"/>
                </a:solidFill>
              </a:tblPr>
              <a:tblGrid>
                <a:gridCol w="708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62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6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62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62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45196">
                  <a:extLst>
                    <a:ext uri="{9D8B030D-6E8A-4147-A177-3AD203B41FA5}">
                      <a16:colId xmlns:a16="http://schemas.microsoft.com/office/drawing/2014/main" val="110876968"/>
                    </a:ext>
                  </a:extLst>
                </a:gridCol>
                <a:gridCol w="1245196">
                  <a:extLst>
                    <a:ext uri="{9D8B030D-6E8A-4147-A177-3AD203B41FA5}">
                      <a16:colId xmlns:a16="http://schemas.microsoft.com/office/drawing/2014/main" val="3936089512"/>
                    </a:ext>
                  </a:extLst>
                </a:gridCol>
                <a:gridCol w="1245196">
                  <a:extLst>
                    <a:ext uri="{9D8B030D-6E8A-4147-A177-3AD203B41FA5}">
                      <a16:colId xmlns:a16="http://schemas.microsoft.com/office/drawing/2014/main" val="283044969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T123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T4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T5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T6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T7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T8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Total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b="1" kern="120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Production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  <a:cs typeface="+mn-cs"/>
                        </a:rPr>
                        <a:t>Test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Calibri"/>
                        <a:ea typeface="微软雅黑 Light"/>
                        <a:cs typeface="+mn-cs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Calibri"/>
                          <a:ea typeface="微软雅黑 Light"/>
                          <a:cs typeface="+mn-cs"/>
                        </a:rPr>
                        <a:t>Shipment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Calibri"/>
                        <a:ea typeface="微软雅黑 Light"/>
                        <a:cs typeface="+mn-cs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6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57"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450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150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150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150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150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150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1200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>
                      <a:lvl1pPr marL="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1pPr>
                      <a:lvl2pPr marL="10849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2pPr>
                      <a:lvl3pPr marL="216992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3pPr>
                      <a:lvl4pPr marL="325487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4pPr>
                      <a:lvl5pPr marL="433983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5pPr>
                      <a:lvl6pPr marL="542479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6pPr>
                      <a:lvl7pPr marL="650975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7pPr>
                      <a:lvl8pPr marL="759470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8pPr>
                      <a:lvl9pPr marL="867966" algn="l" defTabSz="216992" rtl="0" eaLnBrk="1" latinLnBrk="0" hangingPunct="1">
                        <a:defRPr sz="428" kern="120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</a:defRPr>
                      </a:lvl9pPr>
                    </a:lstStyle>
                    <a:p>
                      <a:pPr algn="ctr"/>
                      <a:r>
                        <a:rPr lang="en" altLang="zh-CN" sz="1800" dirty="0"/>
                        <a:t>Finished </a:t>
                      </a:r>
                      <a:endParaRPr lang="zh-CN" altLang="en-US" sz="1800" dirty="0"/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  <a:cs typeface="+mn-cs"/>
                        </a:rPr>
                        <a:t>Finished </a:t>
                      </a: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69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kern="1200" dirty="0">
                          <a:solidFill>
                            <a:schemeClr val="dk1"/>
                          </a:solidFill>
                          <a:latin typeface="Calibri"/>
                          <a:ea typeface="微软雅黑 Light"/>
                          <a:cs typeface="+mn-cs"/>
                        </a:rPr>
                        <a:t>Finished 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/>
                        <a:ea typeface="微软雅黑 Light"/>
                        <a:cs typeface="+mn-cs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6FEDF585-DAF8-D272-8231-E1DB8B203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85" y="1225236"/>
            <a:ext cx="4570214" cy="3429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CB80F25-4FCD-A848-386D-E7C8D2A47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1225238"/>
            <a:ext cx="45737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8882"/>
      </p:ext>
    </p:extLst>
  </p:cSld>
  <p:clrMapOvr>
    <a:masterClrMapping/>
  </p:clrMapOvr>
</p:sld>
</file>

<file path=ppt/theme/theme1.xml><?xml version="1.0" encoding="utf-8"?>
<a:theme xmlns:a="http://schemas.openxmlformats.org/drawingml/2006/main" name="Tsinghua-NICA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 anchorCtr="0">
        <a:spAutoFit/>
      </a:bodyPr>
      <a:lstStyle>
        <a:defPPr algn="l">
          <a:defRPr sz="2800" dirty="0" smtClean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singhua-NICA" id="{828FC33B-FB57-4C06-B3A7-5E938816333A}" vid="{062BADA0-E8FE-4AF1-9E2A-6A381296CCF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Tsinghua-NICA</Template>
  <TotalTime>1560</TotalTime>
  <Words>542</Words>
  <Application>Microsoft Office PowerPoint</Application>
  <PresentationFormat>宽屏</PresentationFormat>
  <Paragraphs>203</Paragraphs>
  <Slides>17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Adobe Gurmukhi</vt:lpstr>
      <vt:lpstr>Arial Unicode MS</vt:lpstr>
      <vt:lpstr>Gotham Regular</vt:lpstr>
      <vt:lpstr>PingFang SC</vt:lpstr>
      <vt:lpstr>PingFang SC Light</vt:lpstr>
      <vt:lpstr>Source Han Sans CN Medium</vt:lpstr>
      <vt:lpstr>等线</vt:lpstr>
      <vt:lpstr>微软雅黑</vt:lpstr>
      <vt:lpstr>Arial</vt:lpstr>
      <vt:lpstr>Bahnschrift SemiBold Condensed</vt:lpstr>
      <vt:lpstr>Bahnschrift SemiLight SemiConde</vt:lpstr>
      <vt:lpstr>Calibri</vt:lpstr>
      <vt:lpstr>Calibri Light</vt:lpstr>
      <vt:lpstr>Times New Roman</vt:lpstr>
      <vt:lpstr>Wingdings</vt:lpstr>
      <vt:lpstr>Tsinghua-NICA</vt:lpstr>
      <vt:lpstr>XIII Collaboration Meeting of  the MPD Experiment at the NICA Facility The progress of ECal production in China</vt:lpstr>
      <vt:lpstr>CONTENTS</vt:lpstr>
      <vt:lpstr>MPD-ECal production</vt:lpstr>
      <vt:lpstr>ECal module and PCB production in China</vt:lpstr>
      <vt:lpstr>Modules production in China</vt:lpstr>
      <vt:lpstr>Modules production in China</vt:lpstr>
      <vt:lpstr>Modules production in China</vt:lpstr>
      <vt:lpstr>Cosmic Test of 217 Modules from China</vt:lpstr>
      <vt:lpstr>PCBs production in China</vt:lpstr>
      <vt:lpstr>Batch test of ECal PCBs</vt:lpstr>
      <vt:lpstr>Batch test of ECal PCBs</vt:lpstr>
      <vt:lpstr>Batch test of ECal PCBs</vt:lpstr>
      <vt:lpstr>Batch test of ECal PCBs</vt:lpstr>
      <vt:lpstr>Batch test of ECal PCBs</vt:lpstr>
      <vt:lpstr>Batch test of ECal PCBs</vt:lpstr>
      <vt:lpstr>Batch test of ECal PCBs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linmao li</dc:creator>
  <cp:lastModifiedBy>linmao li</cp:lastModifiedBy>
  <cp:revision>59</cp:revision>
  <dcterms:created xsi:type="dcterms:W3CDTF">2024-04-22T08:54:22Z</dcterms:created>
  <dcterms:modified xsi:type="dcterms:W3CDTF">2024-04-23T10:58:28Z</dcterms:modified>
</cp:coreProperties>
</file>