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74" r:id="rId5"/>
    <p:sldId id="275" r:id="rId6"/>
    <p:sldId id="276" r:id="rId7"/>
    <p:sldId id="277" r:id="rId8"/>
    <p:sldId id="278" r:id="rId9"/>
    <p:sldId id="279" r:id="rId10"/>
    <p:sldId id="258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D5"/>
    <a:srgbClr val="FFE5E5"/>
    <a:srgbClr val="FFFE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Central DCS / Run Control</a:t>
            </a:r>
            <a:br>
              <a:rPr lang="en-US" dirty="0" smtClean="0"/>
            </a:br>
            <a:r>
              <a:rPr lang="en-US" dirty="0" smtClean="0"/>
              <a:t>Concept</a:t>
            </a:r>
            <a:endParaRPr lang="ru-RU" dirty="0"/>
          </a:p>
        </p:txBody>
      </p:sp>
      <p:pic>
        <p:nvPicPr>
          <p:cNvPr id="4" name="Рисунок 3" descr="mpd-logo_v2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050" y="0"/>
            <a:ext cx="2266950" cy="466725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28662" y="464344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Sergey SERGEEV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XIII MPD </a:t>
            </a:r>
            <a:r>
              <a:rPr lang="en-US" sz="24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Collaboration </a:t>
            </a:r>
            <a:r>
              <a:rPr lang="en-US" sz="24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meeting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Apr. 23-25, 2024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Subdetector DCS (obligatory)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43108" y="2428868"/>
            <a:ext cx="1686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Run type name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18" y="2357430"/>
            <a:ext cx="199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Subdetector  State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86116" y="3071810"/>
            <a:ext cx="2357454" cy="17859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7620" y="3071810"/>
            <a:ext cx="157163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Subdetector </a:t>
            </a:r>
          </a:p>
          <a:p>
            <a:pPr algn="ctr"/>
            <a:r>
              <a:rPr lang="en-US" dirty="0" smtClean="0"/>
              <a:t>DCS</a:t>
            </a:r>
            <a:endParaRPr lang="ru-RU" dirty="0"/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1785918" y="3429000"/>
            <a:ext cx="928694" cy="642942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3567181" y="3286124"/>
            <a:ext cx="57071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3280635" y="3571876"/>
            <a:ext cx="571504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494949" y="5214950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Server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209329" y="5214950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Server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10800000">
            <a:off x="3280635" y="385762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280635" y="3786190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3602106" y="2821777"/>
            <a:ext cx="500066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2959164" y="4536289"/>
            <a:ext cx="1357322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>
            <a:off x="3638619" y="4499776"/>
            <a:ext cx="1428760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6200000" flipV="1">
            <a:off x="3602411" y="5036050"/>
            <a:ext cx="357190" cy="611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6200000" flipV="1">
            <a:off x="4316791" y="5036049"/>
            <a:ext cx="357190" cy="611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16200000" flipV="1">
            <a:off x="4888295" y="4393107"/>
            <a:ext cx="357190" cy="611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>
            <a:off x="4495081" y="457200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4352205" y="471488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5400000" flipH="1" flipV="1">
            <a:off x="4781627" y="4356900"/>
            <a:ext cx="285752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>
            <a:off x="3780701" y="450057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 flipH="1" flipV="1">
            <a:off x="3602106" y="467916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16200000" flipV="1">
            <a:off x="4892677" y="3535363"/>
            <a:ext cx="928694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80833" y="3857628"/>
            <a:ext cx="78581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FSM</a:t>
            </a:r>
            <a:endParaRPr lang="ru-RU" dirty="0"/>
          </a:p>
        </p:txBody>
      </p:sp>
      <p:cxnSp>
        <p:nvCxnSpPr>
          <p:cNvPr id="79" name="Прямая со стрелкой 78"/>
          <p:cNvCxnSpPr/>
          <p:nvPr/>
        </p:nvCxnSpPr>
        <p:spPr>
          <a:xfrm rot="16200000" flipV="1">
            <a:off x="5106991" y="2820983"/>
            <a:ext cx="500066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786182" y="5214950"/>
            <a:ext cx="461665" cy="7591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…………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357158" y="3286124"/>
            <a:ext cx="15716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DB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Run type name to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HW configs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82" name="Прямая со стрелкой 81"/>
          <p:cNvCxnSpPr/>
          <p:nvPr/>
        </p:nvCxnSpPr>
        <p:spPr>
          <a:xfrm rot="10800000" flipV="1">
            <a:off x="2714612" y="3571876"/>
            <a:ext cx="571504" cy="177007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2714612" y="3786190"/>
            <a:ext cx="571504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2714612" y="3786190"/>
            <a:ext cx="571504" cy="7143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Выноска 1 92"/>
          <p:cNvSpPr/>
          <p:nvPr/>
        </p:nvSpPr>
        <p:spPr>
          <a:xfrm>
            <a:off x="642910" y="4786322"/>
            <a:ext cx="1928826" cy="326896"/>
          </a:xfrm>
          <a:prstGeom prst="borderCallout1">
            <a:avLst>
              <a:gd name="adj1" fmla="val 47340"/>
              <a:gd name="adj2" fmla="val 100962"/>
              <a:gd name="adj3" fmla="val 49794"/>
              <a:gd name="adj4" fmla="val 152965"/>
            </a:avLst>
          </a:prstGeom>
          <a:solidFill>
            <a:schemeClr val="accent6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C00000"/>
                </a:solidFill>
              </a:rPr>
              <a:t>HW Config name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4" name="Выноска 1 93"/>
          <p:cNvSpPr/>
          <p:nvPr/>
        </p:nvSpPr>
        <p:spPr>
          <a:xfrm>
            <a:off x="1000100" y="5286388"/>
            <a:ext cx="1500198" cy="326896"/>
          </a:xfrm>
          <a:prstGeom prst="borderCallout1">
            <a:avLst>
              <a:gd name="adj1" fmla="val 47340"/>
              <a:gd name="adj2" fmla="val 100962"/>
              <a:gd name="adj3" fmla="val -81326"/>
              <a:gd name="adj4" fmla="val 185981"/>
            </a:avLst>
          </a:prstGeom>
          <a:solidFill>
            <a:schemeClr val="accent6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C00000"/>
                </a:solidFill>
              </a:rPr>
              <a:t>Actual state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929322" y="2857496"/>
            <a:ext cx="2812245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FSM</a:t>
            </a:r>
            <a:r>
              <a:rPr lang="en-US" sz="1400" dirty="0" smtClean="0">
                <a:solidFill>
                  <a:schemeClr val="tx2"/>
                </a:solidFill>
              </a:rPr>
              <a:t>: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If any subsystem in Off -&gt; Off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If any subsystem in StdBy-&gt; StdBy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If any subsystem in Error-&gt; Error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…………………………………………………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If all subsystems in Rdy -&gt; Rdy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929322" y="4714884"/>
            <a:ext cx="2812245" cy="1169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Partitioning: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Remove part of a system from the common tree.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Works at level of a subdetector DCS and at level of a server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99" name="Прямая со стрелкой 98"/>
          <p:cNvCxnSpPr>
            <a:stCxn id="96" idx="1"/>
          </p:cNvCxnSpPr>
          <p:nvPr/>
        </p:nvCxnSpPr>
        <p:spPr>
          <a:xfrm rot="10800000" flipV="1">
            <a:off x="4643438" y="5299660"/>
            <a:ext cx="1285884" cy="415356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stCxn id="96" idx="1"/>
          </p:cNvCxnSpPr>
          <p:nvPr/>
        </p:nvCxnSpPr>
        <p:spPr>
          <a:xfrm rot="10800000">
            <a:off x="5357818" y="4857760"/>
            <a:ext cx="571504" cy="4419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>
            <a:stCxn id="95" idx="1"/>
          </p:cNvCxnSpPr>
          <p:nvPr/>
        </p:nvCxnSpPr>
        <p:spPr>
          <a:xfrm rot="10800000" flipV="1">
            <a:off x="5429256" y="3549994"/>
            <a:ext cx="500066" cy="45051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Рисунок 40" descr="mpd-logo_v2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050" y="0"/>
            <a:ext cx="2266950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Subdetector DCS (optional)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86314" y="2143116"/>
            <a:ext cx="205120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Extra info to CDCS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86116" y="3071810"/>
            <a:ext cx="2357454" cy="78581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3139859"/>
            <a:ext cx="157163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Subdetector </a:t>
            </a:r>
          </a:p>
          <a:p>
            <a:pPr algn="ctr"/>
            <a:r>
              <a:rPr lang="en-US" dirty="0" smtClean="0"/>
              <a:t>DCS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494949" y="5214950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Server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209329" y="5214950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Server</a:t>
            </a:r>
            <a:endParaRPr lang="ru-RU" dirty="0"/>
          </a:p>
        </p:txBody>
      </p:sp>
      <p:cxnSp>
        <p:nvCxnSpPr>
          <p:cNvPr id="57" name="Прямая со стрелкой 56"/>
          <p:cNvCxnSpPr/>
          <p:nvPr/>
        </p:nvCxnSpPr>
        <p:spPr>
          <a:xfrm rot="5400000" flipH="1" flipV="1">
            <a:off x="2895641" y="4533856"/>
            <a:ext cx="1357323" cy="486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rot="16200000" flipV="1">
            <a:off x="5106991" y="2820983"/>
            <a:ext cx="500066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786182" y="5214950"/>
            <a:ext cx="461665" cy="7591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…………</a:t>
            </a:r>
            <a:endParaRPr lang="ru-RU" dirty="0"/>
          </a:p>
        </p:txBody>
      </p:sp>
      <p:cxnSp>
        <p:nvCxnSpPr>
          <p:cNvPr id="43" name="Прямая со стрелкой 42"/>
          <p:cNvCxnSpPr/>
          <p:nvPr/>
        </p:nvCxnSpPr>
        <p:spPr>
          <a:xfrm rot="16200000" flipV="1">
            <a:off x="5251455" y="2820983"/>
            <a:ext cx="500066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6200000" flipV="1">
            <a:off x="4965703" y="2820983"/>
            <a:ext cx="500066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 flipH="1" flipV="1">
            <a:off x="3605152" y="4533856"/>
            <a:ext cx="1357323" cy="486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16200000" flipH="1">
            <a:off x="3681459" y="4533856"/>
            <a:ext cx="1357323" cy="486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16200000" flipH="1">
            <a:off x="2967079" y="4533855"/>
            <a:ext cx="1357323" cy="486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 flipH="1" flipV="1">
            <a:off x="5253096" y="3390848"/>
            <a:ext cx="1643074" cy="4867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3857620" y="4213229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3357554" y="471488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572000" y="4929198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4429124" y="507207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5400000" flipH="1" flipV="1">
            <a:off x="5181656" y="3748039"/>
            <a:ext cx="2357454" cy="4865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5400000">
            <a:off x="3178165" y="2820983"/>
            <a:ext cx="500066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5400000">
            <a:off x="3322629" y="2820983"/>
            <a:ext cx="500066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5400000">
            <a:off x="3463916" y="2820983"/>
            <a:ext cx="500066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5400000">
            <a:off x="3536943" y="4964123"/>
            <a:ext cx="500066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0800000">
            <a:off x="2786050" y="471488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 flipH="1" flipV="1">
            <a:off x="1713686" y="3643314"/>
            <a:ext cx="214393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rot="5400000">
            <a:off x="4179091" y="4893479"/>
            <a:ext cx="642942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2928926" y="457042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 flipH="1" flipV="1">
            <a:off x="1928794" y="3571876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785786" y="2143116"/>
            <a:ext cx="335745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Additional DISPLAY commands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3" name="Рисунок 32" descr="mpd-logo_v2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050" y="0"/>
            <a:ext cx="2266950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14348" y="1500174"/>
            <a:ext cx="1357322" cy="4214842"/>
          </a:xfrm>
          <a:prstGeom prst="rect">
            <a:avLst/>
          </a:prstGeom>
          <a:solidFill>
            <a:srgbClr val="FFEDD5"/>
          </a:solidFill>
          <a:ln>
            <a:solidFill>
              <a:srgbClr val="FFED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Extra parameters interface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928802"/>
            <a:ext cx="27527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6248" y="1785926"/>
            <a:ext cx="3893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“MPD_DCS_State/DAQ”, content=“3”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285984" y="1928802"/>
            <a:ext cx="2214578" cy="285752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29124" y="2285992"/>
            <a:ext cx="398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“MPD_DCS_State/DAQ/Subsystem1”, </a:t>
            </a:r>
          </a:p>
          <a:p>
            <a:r>
              <a:rPr lang="en-US" dirty="0" smtClean="0"/>
              <a:t>content=“3_value=XXX”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>
            <a:off x="3500430" y="2428868"/>
            <a:ext cx="1000132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29124" y="3286124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“MPD_DCS_State/DAQ/Subsystem1/Value1”, </a:t>
            </a:r>
          </a:p>
          <a:p>
            <a:r>
              <a:rPr lang="en-US" dirty="0" smtClean="0"/>
              <a:t>content=“3_XXXXX”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>
            <a:off x="3143240" y="2786058"/>
            <a:ext cx="1428760" cy="642942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29124" y="4143380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“MPD_DCS_State/FFD/Laser_power”, </a:t>
            </a:r>
          </a:p>
          <a:p>
            <a:r>
              <a:rPr lang="en-US" dirty="0" smtClean="0"/>
              <a:t>content=“-1”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>
            <a:off x="2571736" y="3929066"/>
            <a:ext cx="2000264" cy="42862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00562" y="4857760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“MPD_DCS_State/FFD/Laser_power/”, </a:t>
            </a:r>
          </a:p>
          <a:p>
            <a:r>
              <a:rPr lang="en-US" dirty="0" smtClean="0"/>
              <a:t>content=“-1_80%”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>
            <a:off x="2643174" y="4143380"/>
            <a:ext cx="2000264" cy="928694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-292134" y="4137030"/>
            <a:ext cx="4714114" cy="134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43108" y="5857892"/>
            <a:ext cx="669837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Extra info to display in the tree, defined by subsystem/subdetector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4348" y="5857892"/>
            <a:ext cx="12618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Obligatory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1571612"/>
            <a:ext cx="461665" cy="40057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vert270"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MPD state is built using 1-st level nodes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3" name="Рисунок 22" descr="mpd-logo_v2_smal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050" y="0"/>
            <a:ext cx="2266950" cy="4667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386018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Thank you for attention</a:t>
            </a:r>
            <a:endParaRPr lang="ru-RU" dirty="0"/>
          </a:p>
        </p:txBody>
      </p:sp>
      <p:pic>
        <p:nvPicPr>
          <p:cNvPr id="4" name="Рисунок 3" descr="mpd-logo_v2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050" y="0"/>
            <a:ext cx="2266950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46748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Based on TCP/IP sockets</a:t>
            </a:r>
          </a:p>
          <a:p>
            <a:r>
              <a:rPr lang="en-US" dirty="0" smtClean="0"/>
              <a:t>Developed in 80-s at DELPHI experiment</a:t>
            </a:r>
          </a:p>
          <a:p>
            <a:r>
              <a:rPr lang="en-US" dirty="0" smtClean="0"/>
              <a:t>Main feature – converts hardware address space (IP </a:t>
            </a:r>
            <a:br>
              <a:rPr lang="en-US" dirty="0" smtClean="0"/>
            </a:br>
            <a:r>
              <a:rPr lang="en-US" dirty="0" smtClean="0"/>
              <a:t>+ port) to logical name address space -&gt; components could migrate on computers</a:t>
            </a:r>
          </a:p>
          <a:p>
            <a:r>
              <a:rPr lang="en-US" dirty="0" smtClean="0"/>
              <a:t>Event-driven (real-time)</a:t>
            </a:r>
          </a:p>
          <a:p>
            <a:r>
              <a:rPr lang="en-US" dirty="0" smtClean="0"/>
              <a:t>Could have multiple name domains</a:t>
            </a:r>
          </a:p>
          <a:p>
            <a:r>
              <a:rPr lang="en-US" dirty="0" smtClean="0"/>
              <a:t>Open source</a:t>
            </a:r>
          </a:p>
          <a:p>
            <a:r>
              <a:rPr lang="en-US" dirty="0" smtClean="0"/>
              <a:t>Works on Windows, VMS, several Unix flavors (Linux, Solaris, HP-UX, Darwin, etc.) and the real time OSs: OS9, </a:t>
            </a:r>
            <a:r>
              <a:rPr lang="en-US" dirty="0" err="1" smtClean="0"/>
              <a:t>LynxOs</a:t>
            </a:r>
            <a:r>
              <a:rPr lang="en-US" dirty="0" smtClean="0"/>
              <a:t> and </a:t>
            </a:r>
            <a:r>
              <a:rPr lang="en-US" dirty="0" err="1" smtClean="0"/>
              <a:t>VxWorks</a:t>
            </a:r>
            <a:endParaRPr lang="en-US" dirty="0" smtClean="0"/>
          </a:p>
          <a:p>
            <a:r>
              <a:rPr lang="en-US" dirty="0" smtClean="0"/>
              <a:t>Libraries for C, C++, </a:t>
            </a:r>
            <a:r>
              <a:rPr lang="en-US" dirty="0" err="1" smtClean="0"/>
              <a:t>Jawa</a:t>
            </a:r>
            <a:r>
              <a:rPr lang="en-US" dirty="0" smtClean="0"/>
              <a:t>, Delphi (Lazarus), Python</a:t>
            </a:r>
          </a:p>
          <a:p>
            <a:r>
              <a:rPr lang="en-US" b="1" i="1" dirty="0" smtClean="0"/>
              <a:t>A lot of debugging tools</a:t>
            </a:r>
          </a:p>
          <a:p>
            <a:r>
              <a:rPr lang="en-US" dirty="0" smtClean="0"/>
              <a:t>See https://dim.web.cern.ch/</a:t>
            </a:r>
            <a:endParaRPr lang="ru-RU" dirty="0"/>
          </a:p>
        </p:txBody>
      </p:sp>
      <p:pic>
        <p:nvPicPr>
          <p:cNvPr id="1026" name="Picture 2" descr="https://dim.web.cern.ch/dim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5022" y="214290"/>
            <a:ext cx="2393258" cy="1573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it works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startup every Server registers its </a:t>
            </a:r>
            <a:r>
              <a:rPr lang="en-US" b="1" dirty="0" smtClean="0"/>
              <a:t>services</a:t>
            </a:r>
            <a:r>
              <a:rPr lang="en-US" dirty="0" smtClean="0"/>
              <a:t> at DNS (DIM name server)</a:t>
            </a:r>
          </a:p>
          <a:p>
            <a:r>
              <a:rPr lang="en-US" dirty="0" smtClean="0"/>
              <a:t>Any Client could request a connection to a </a:t>
            </a:r>
            <a:r>
              <a:rPr lang="en-US" b="1" dirty="0" smtClean="0"/>
              <a:t>service</a:t>
            </a:r>
            <a:r>
              <a:rPr lang="en-US" dirty="0" smtClean="0"/>
              <a:t>, after that the client receives actual IP and port number for requested service (performed inside the DIM library)</a:t>
            </a:r>
          </a:p>
          <a:p>
            <a:r>
              <a:rPr lang="en-US" dirty="0" smtClean="0"/>
              <a:t>DIM establishes a TCP/IP connection Server-Client</a:t>
            </a:r>
          </a:p>
          <a:p>
            <a:r>
              <a:rPr lang="en-US" dirty="0" smtClean="0"/>
              <a:t>Further communication is done directly via TCP/IP sockets (Server-Client only)</a:t>
            </a:r>
          </a:p>
          <a:p>
            <a:r>
              <a:rPr lang="en-US" b="1" dirty="0" smtClean="0"/>
              <a:t>Pleasant bonus</a:t>
            </a:r>
            <a:r>
              <a:rPr lang="en-US" dirty="0" smtClean="0"/>
              <a:t>: If a Service contains a “</a:t>
            </a:r>
            <a:r>
              <a:rPr lang="en-US" b="1" dirty="0" smtClean="0"/>
              <a:t>description</a:t>
            </a:r>
            <a:r>
              <a:rPr lang="en-US" dirty="0" smtClean="0"/>
              <a:t>” then debugging tools could interpret TCP/IP buffer content to display in a human-readable way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Source code C++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DimService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servint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("TEST/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INTVAL",ival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DimService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new_servint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new_TEST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INTVAL",boolval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DimServer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::start(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newDns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new_TEST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if(!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boolval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boolval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=1; else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boolval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ival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servint.updateService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new_servint.updateService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6072198" y="3286124"/>
            <a:ext cx="214314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82037" y="2928934"/>
            <a:ext cx="461665" cy="164429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b="1" dirty="0" smtClean="0"/>
              <a:t>New</a:t>
            </a:r>
            <a:r>
              <a:rPr lang="en-US" dirty="0" smtClean="0"/>
              <a:t> data ready</a:t>
            </a:r>
            <a:endParaRPr lang="ru-RU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4572000" y="4643446"/>
            <a:ext cx="214314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753277" y="4335206"/>
            <a:ext cx="461665" cy="185435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Publish </a:t>
            </a:r>
            <a:r>
              <a:rPr lang="en-US" b="1" dirty="0" smtClean="0"/>
              <a:t>New</a:t>
            </a:r>
            <a:r>
              <a:rPr lang="en-US" dirty="0" smtClean="0"/>
              <a:t> data</a:t>
            </a:r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7572396" y="2071678"/>
            <a:ext cx="214314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682235" y="1538274"/>
            <a:ext cx="461665" cy="202093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Create 2 </a:t>
            </a:r>
            <a:r>
              <a:rPr lang="en-US" b="1" dirty="0" smtClean="0"/>
              <a:t>Info</a:t>
            </a:r>
            <a:r>
              <a:rPr lang="en-US" dirty="0" smtClean="0"/>
              <a:t> items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3071810"/>
            <a:ext cx="4971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…………………………………………………………………………..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4000504"/>
            <a:ext cx="4971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…………………………………………………………………………..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Concepts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Modular, used defined interface (DIM + defined message format). </a:t>
            </a:r>
          </a:p>
          <a:p>
            <a:r>
              <a:rPr lang="en-US" dirty="0" smtClean="0"/>
              <a:t>Extendable</a:t>
            </a:r>
          </a:p>
          <a:p>
            <a:r>
              <a:rPr lang="en-US" dirty="0" smtClean="0"/>
              <a:t>Modules could be replaced/modified</a:t>
            </a:r>
          </a:p>
          <a:p>
            <a:r>
              <a:rPr lang="en-US" dirty="0" smtClean="0"/>
              <a:t>As simple as possible (KISS – </a:t>
            </a:r>
            <a:r>
              <a:rPr lang="en-US" b="1" dirty="0" smtClean="0"/>
              <a:t>K</a:t>
            </a:r>
            <a:r>
              <a:rPr lang="en-US" dirty="0" smtClean="0"/>
              <a:t>eep </a:t>
            </a:r>
            <a:r>
              <a:rPr lang="en-US" b="1" dirty="0" smtClean="0"/>
              <a:t>I</a:t>
            </a:r>
            <a:r>
              <a:rPr lang="en-US" dirty="0" smtClean="0"/>
              <a:t>t </a:t>
            </a:r>
            <a:r>
              <a:rPr lang="en-US" b="1" dirty="0" smtClean="0"/>
              <a:t>S</a:t>
            </a:r>
            <a:r>
              <a:rPr lang="en-US" dirty="0" smtClean="0"/>
              <a:t>tupidly </a:t>
            </a:r>
            <a:r>
              <a:rPr lang="en-US" b="1" dirty="0" smtClean="0"/>
              <a:t>S</a:t>
            </a:r>
            <a:r>
              <a:rPr lang="en-US" dirty="0" smtClean="0"/>
              <a:t>imple) and transparent</a:t>
            </a:r>
          </a:p>
          <a:p>
            <a:r>
              <a:rPr lang="en-US" dirty="0" smtClean="0"/>
              <a:t>For MPD experiment only (not generic)</a:t>
            </a:r>
          </a:p>
          <a:p>
            <a:r>
              <a:rPr lang="en-US" dirty="0" smtClean="0"/>
              <a:t>Based on DB to be used by MPD (PostgreSQL ?) </a:t>
            </a:r>
            <a:endParaRPr lang="ru-RU" dirty="0"/>
          </a:p>
        </p:txBody>
      </p:sp>
      <p:pic>
        <p:nvPicPr>
          <p:cNvPr id="6" name="Рисунок 5" descr="mpd-logo_v2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050" y="0"/>
            <a:ext cx="2266950" cy="4667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9774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Experiment DCS structure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65277" y="3357562"/>
            <a:ext cx="110639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FFD DCS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22448" y="3357562"/>
            <a:ext cx="1107354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TPC DCS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30727" y="3357562"/>
            <a:ext cx="684611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DAQ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00562" y="3357562"/>
            <a:ext cx="1131848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TOF DCS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8" y="3357562"/>
            <a:ext cx="1244380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ECAL DCS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4214818"/>
            <a:ext cx="451470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LV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52430" y="4214818"/>
            <a:ext cx="522900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HV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066301" y="4214818"/>
            <a:ext cx="719749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Laser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357422" y="3357562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893510" y="4214818"/>
            <a:ext cx="964110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Cooling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000496" y="421481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286380" y="2214554"/>
            <a:ext cx="1321965" cy="369332"/>
          </a:xfrm>
          <a:prstGeom prst="rect">
            <a:avLst/>
          </a:prstGeom>
          <a:solidFill>
            <a:srgbClr val="FFEDD5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Shift leader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>
            <a:off x="4859008" y="2381719"/>
            <a:ext cx="427373" cy="1588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H="1">
            <a:off x="4859007" y="2464213"/>
            <a:ext cx="427373" cy="1588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71736" y="1500174"/>
            <a:ext cx="3357586" cy="369332"/>
          </a:xfrm>
          <a:prstGeom prst="rect">
            <a:avLst/>
          </a:prstGeom>
          <a:solidFill>
            <a:srgbClr val="FFFED6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Predefined set of RUN types</a:t>
            </a:r>
            <a:endParaRPr lang="ru-RU" dirty="0"/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3999281" y="1930017"/>
            <a:ext cx="323901" cy="178595"/>
          </a:xfrm>
          <a:prstGeom prst="rightArrow">
            <a:avLst/>
          </a:prstGeom>
          <a:solidFill>
            <a:srgbClr val="FFFE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rot="16200000" flipH="1">
            <a:off x="3535751" y="2964256"/>
            <a:ext cx="785818" cy="795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6200000" flipV="1">
            <a:off x="3464314" y="2964256"/>
            <a:ext cx="785818" cy="794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500562" y="2571744"/>
            <a:ext cx="2071702" cy="785818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0800000">
            <a:off x="4357686" y="2571744"/>
            <a:ext cx="2071702" cy="785818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4214810" y="2571744"/>
            <a:ext cx="1000132" cy="785818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6200000" flipV="1">
            <a:off x="4228057" y="2467377"/>
            <a:ext cx="785818" cy="994552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85984" y="2186246"/>
            <a:ext cx="257302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RC/CDCS</a:t>
            </a:r>
            <a:endParaRPr lang="ru-RU" dirty="0"/>
          </a:p>
        </p:txBody>
      </p:sp>
      <p:cxnSp>
        <p:nvCxnSpPr>
          <p:cNvPr id="63" name="Прямая со стрелкой 62"/>
          <p:cNvCxnSpPr/>
          <p:nvPr/>
        </p:nvCxnSpPr>
        <p:spPr>
          <a:xfrm flipV="1">
            <a:off x="1500166" y="2571744"/>
            <a:ext cx="2071702" cy="785818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5400000">
            <a:off x="708637" y="3720463"/>
            <a:ext cx="500066" cy="488645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0800000" flipV="1">
            <a:off x="1643042" y="2571744"/>
            <a:ext cx="2071702" cy="785816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14876" y="2571744"/>
            <a:ext cx="3000396" cy="78581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4857752" y="2571744"/>
            <a:ext cx="3000396" cy="785818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>
            <a:off x="780075" y="3720463"/>
            <a:ext cx="500066" cy="488645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rot="5400000">
            <a:off x="1381300" y="3961702"/>
            <a:ext cx="487924" cy="18308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5400000">
            <a:off x="1314684" y="3949560"/>
            <a:ext cx="487924" cy="1830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 flipH="1">
            <a:off x="1857356" y="3714752"/>
            <a:ext cx="500066" cy="500066"/>
          </a:xfrm>
          <a:prstGeom prst="line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6200000" flipH="1">
            <a:off x="1928794" y="3714752"/>
            <a:ext cx="500066" cy="500066"/>
          </a:xfrm>
          <a:prstGeom prst="line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16" idx="0"/>
          </p:cNvCxnSpPr>
          <p:nvPr/>
        </p:nvCxnSpPr>
        <p:spPr>
          <a:xfrm rot="16200000" flipV="1">
            <a:off x="2473585" y="3312837"/>
            <a:ext cx="500066" cy="1303895"/>
          </a:xfrm>
          <a:prstGeom prst="line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Прямоугольник 85"/>
          <p:cNvSpPr/>
          <p:nvPr/>
        </p:nvSpPr>
        <p:spPr>
          <a:xfrm>
            <a:off x="1428728" y="5143512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Server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1071538" y="6072206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</a:t>
            </a:r>
            <a:endParaRPr lang="ru-RU" dirty="0"/>
          </a:p>
        </p:txBody>
      </p:sp>
      <p:sp>
        <p:nvSpPr>
          <p:cNvPr id="88" name="Двойная стрелка вверх/вниз 87"/>
          <p:cNvSpPr/>
          <p:nvPr/>
        </p:nvSpPr>
        <p:spPr>
          <a:xfrm>
            <a:off x="1571604" y="5857892"/>
            <a:ext cx="142876" cy="21431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2459840" y="4857760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Client</a:t>
            </a: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3014092" y="5072074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Client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533840" y="5500702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Client</a:t>
            </a:r>
            <a:endParaRPr lang="ru-RU" dirty="0"/>
          </a:p>
        </p:txBody>
      </p:sp>
      <p:cxnSp>
        <p:nvCxnSpPr>
          <p:cNvPr id="93" name="Прямая со стрелкой 92"/>
          <p:cNvCxnSpPr/>
          <p:nvPr/>
        </p:nvCxnSpPr>
        <p:spPr>
          <a:xfrm flipV="1">
            <a:off x="1857356" y="5072074"/>
            <a:ext cx="571504" cy="214314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stCxn id="86" idx="3"/>
          </p:cNvCxnSpPr>
          <p:nvPr/>
        </p:nvCxnSpPr>
        <p:spPr>
          <a:xfrm>
            <a:off x="1857356" y="5500702"/>
            <a:ext cx="1143008" cy="214314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1857356" y="5715016"/>
            <a:ext cx="1714512" cy="35719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7000892" y="2043370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Client</a:t>
            </a:r>
            <a:endParaRPr lang="ru-RU" dirty="0"/>
          </a:p>
        </p:txBody>
      </p:sp>
      <p:cxnSp>
        <p:nvCxnSpPr>
          <p:cNvPr id="101" name="Прямая со стрелкой 100"/>
          <p:cNvCxnSpPr>
            <a:stCxn id="99" idx="1"/>
            <a:endCxn id="18" idx="3"/>
          </p:cNvCxnSpPr>
          <p:nvPr/>
        </p:nvCxnSpPr>
        <p:spPr>
          <a:xfrm rot="10800000">
            <a:off x="6608346" y="2399220"/>
            <a:ext cx="392547" cy="1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Выноска 1 101"/>
          <p:cNvSpPr/>
          <p:nvPr/>
        </p:nvSpPr>
        <p:spPr>
          <a:xfrm>
            <a:off x="7286644" y="1214422"/>
            <a:ext cx="1428760" cy="612648"/>
          </a:xfrm>
          <a:prstGeom prst="borderCallout1">
            <a:avLst>
              <a:gd name="adj1" fmla="val 94785"/>
              <a:gd name="adj2" fmla="val 38761"/>
              <a:gd name="adj3" fmla="val 175863"/>
              <a:gd name="adj4" fmla="val 9968"/>
            </a:avLst>
          </a:prstGeom>
          <a:solidFill>
            <a:schemeClr val="accent6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Diagnostics tools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71406" y="4786322"/>
            <a:ext cx="4572032" cy="1928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Овал 103"/>
          <p:cNvSpPr/>
          <p:nvPr/>
        </p:nvSpPr>
        <p:spPr>
          <a:xfrm>
            <a:off x="1214414" y="4071942"/>
            <a:ext cx="776294" cy="6524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6" name="Прямая соединительная линия 105"/>
          <p:cNvCxnSpPr>
            <a:stCxn id="104" idx="2"/>
          </p:cNvCxnSpPr>
          <p:nvPr/>
        </p:nvCxnSpPr>
        <p:spPr>
          <a:xfrm rot="10800000" flipV="1">
            <a:off x="285720" y="4398174"/>
            <a:ext cx="928694" cy="959651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8" name="Прямая соединительная линия 107"/>
          <p:cNvCxnSpPr>
            <a:stCxn id="104" idx="6"/>
            <a:endCxn id="103" idx="7"/>
          </p:cNvCxnSpPr>
          <p:nvPr/>
        </p:nvCxnSpPr>
        <p:spPr>
          <a:xfrm>
            <a:off x="1990708" y="4398175"/>
            <a:ext cx="1983171" cy="670617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9" name="Выноска 1 108"/>
          <p:cNvSpPr/>
          <p:nvPr/>
        </p:nvSpPr>
        <p:spPr>
          <a:xfrm>
            <a:off x="357158" y="2571744"/>
            <a:ext cx="1428760" cy="326896"/>
          </a:xfrm>
          <a:prstGeom prst="borderCallout1">
            <a:avLst>
              <a:gd name="adj1" fmla="val 102702"/>
              <a:gd name="adj2" fmla="val 81629"/>
              <a:gd name="adj3" fmla="val 199111"/>
              <a:gd name="adj4" fmla="val 103552"/>
            </a:avLst>
          </a:prstGeom>
          <a:solidFill>
            <a:schemeClr val="accent6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Command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0" name="Выноска 1 109"/>
          <p:cNvSpPr/>
          <p:nvPr/>
        </p:nvSpPr>
        <p:spPr>
          <a:xfrm>
            <a:off x="571472" y="2071678"/>
            <a:ext cx="1428760" cy="326896"/>
          </a:xfrm>
          <a:prstGeom prst="borderCallout1">
            <a:avLst>
              <a:gd name="adj1" fmla="val 102702"/>
              <a:gd name="adj2" fmla="val 81629"/>
              <a:gd name="adj3" fmla="val 317861"/>
              <a:gd name="adj4" fmla="val 119854"/>
            </a:avLst>
          </a:prstGeom>
          <a:solidFill>
            <a:schemeClr val="accent6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State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2" name="Блок-схема: магнитный диск 111"/>
          <p:cNvSpPr/>
          <p:nvPr/>
        </p:nvSpPr>
        <p:spPr>
          <a:xfrm>
            <a:off x="2357422" y="1543304"/>
            <a:ext cx="428628" cy="285752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 rot="5400000">
            <a:off x="1465241" y="5035561"/>
            <a:ext cx="214314" cy="1588"/>
          </a:xfrm>
          <a:prstGeom prst="line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rot="16200000" flipV="1">
            <a:off x="1536679" y="5035561"/>
            <a:ext cx="214314" cy="1588"/>
          </a:xfrm>
          <a:prstGeom prst="line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Блок-схема: магнитный диск 117"/>
          <p:cNvSpPr/>
          <p:nvPr/>
        </p:nvSpPr>
        <p:spPr>
          <a:xfrm>
            <a:off x="642910" y="5312266"/>
            <a:ext cx="428628" cy="285752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9" name="Двойная стрелка влево/вправо 118"/>
          <p:cNvSpPr/>
          <p:nvPr/>
        </p:nvSpPr>
        <p:spPr>
          <a:xfrm>
            <a:off x="1071538" y="5357826"/>
            <a:ext cx="357190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TextBox 119"/>
          <p:cNvSpPr txBox="1"/>
          <p:nvPr/>
        </p:nvSpPr>
        <p:spPr>
          <a:xfrm>
            <a:off x="142844" y="5572140"/>
            <a:ext cx="1221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Config DB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7153292" y="2195770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Client</a:t>
            </a:r>
            <a:endParaRPr lang="ru-RU" dirty="0"/>
          </a:p>
        </p:txBody>
      </p:sp>
      <p:sp>
        <p:nvSpPr>
          <p:cNvPr id="122" name="TextBox 121"/>
          <p:cNvSpPr txBox="1"/>
          <p:nvPr/>
        </p:nvSpPr>
        <p:spPr>
          <a:xfrm>
            <a:off x="5286380" y="4714884"/>
            <a:ext cx="32607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Command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–&gt; set run type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State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1"/>
                </a:solidFill>
              </a:rPr>
              <a:t>actual subdetector state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	</a:t>
            </a:r>
            <a:r>
              <a:rPr lang="en-US" sz="1400" dirty="0" smtClean="0">
                <a:solidFill>
                  <a:schemeClr val="tx2"/>
                </a:solidFill>
              </a:rPr>
              <a:t>Off, StdBy, NotRdy,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	Rdy, Wrng, Error,…</a:t>
            </a:r>
            <a:endParaRPr lang="ru-RU" sz="1400" dirty="0" smtClean="0">
              <a:solidFill>
                <a:schemeClr val="tx2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928662" y="1345156"/>
            <a:ext cx="1441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Run type DB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7" name="Рисунок 66" descr="mpd-logo_v2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050" y="0"/>
            <a:ext cx="2266950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CDCS interface 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RC/CDCS subscribes to published by subdetectors </a:t>
            </a:r>
            <a:r>
              <a:rPr lang="en-US" b="1" dirty="0" smtClean="0">
                <a:solidFill>
                  <a:schemeClr val="tx2"/>
                </a:solidFill>
              </a:rPr>
              <a:t>state</a:t>
            </a:r>
            <a:r>
              <a:rPr lang="en-US" dirty="0" smtClean="0">
                <a:solidFill>
                  <a:schemeClr val="tx2"/>
                </a:solidFill>
              </a:rPr>
              <a:t> InfoItems </a:t>
            </a:r>
            <a:r>
              <a:rPr lang="en-US" dirty="0" smtClean="0"/>
              <a:t>with names 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MPD_DCS_State/&lt;subdetector name&gt;</a:t>
            </a:r>
          </a:p>
          <a:p>
            <a:r>
              <a:rPr lang="en-US" dirty="0" smtClean="0"/>
              <a:t>Run configuration contains subdetectors list used in a run</a:t>
            </a:r>
            <a:endParaRPr lang="ru-RU" dirty="0" smtClean="0"/>
          </a:p>
          <a:p>
            <a:r>
              <a:rPr lang="en-US" dirty="0" smtClean="0"/>
              <a:t>RC/CDCS sends run type name (text) to all </a:t>
            </a:r>
            <a:r>
              <a:rPr lang="en-US" dirty="0" smtClean="0">
                <a:solidFill>
                  <a:schemeClr val="tx2"/>
                </a:solidFill>
              </a:rPr>
              <a:t>CommandItems</a:t>
            </a:r>
            <a:r>
              <a:rPr lang="en-US" dirty="0" smtClean="0"/>
              <a:t> of subdetectors being in a list. </a:t>
            </a:r>
            <a:r>
              <a:rPr lang="en-US" dirty="0" smtClean="0">
                <a:solidFill>
                  <a:schemeClr val="tx2"/>
                </a:solidFill>
              </a:rPr>
              <a:t>CommandItems</a:t>
            </a:r>
            <a:r>
              <a:rPr lang="en-US" dirty="0" smtClean="0"/>
              <a:t> should have a name like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MPD_DCS_IniCmd /&lt;Subdetector name&gt;</a:t>
            </a:r>
          </a:p>
        </p:txBody>
      </p:sp>
      <p:pic>
        <p:nvPicPr>
          <p:cNvPr id="5" name="Рисунок 4" descr="mpd-logo_v2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050" y="0"/>
            <a:ext cx="2266950" cy="4667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CDCS interface II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subdetector DCS root node could (should?) have a </a:t>
            </a:r>
            <a:r>
              <a:rPr lang="en-US" dirty="0" smtClean="0">
                <a:solidFill>
                  <a:schemeClr val="tx2"/>
                </a:solidFill>
              </a:rPr>
              <a:t>CommandItem</a:t>
            </a:r>
            <a:r>
              <a:rPr lang="en-US" dirty="0" smtClean="0"/>
              <a:t> with name</a:t>
            </a:r>
          </a:p>
          <a:p>
            <a:pPr lvl="1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MPD_DCS_DisplayCmd</a:t>
            </a:r>
            <a:r>
              <a:rPr lang="en-US" dirty="0" smtClean="0">
                <a:solidFill>
                  <a:schemeClr val="tx2"/>
                </a:solidFill>
              </a:rPr>
              <a:t>/&lt;subdetector node name&gt;</a:t>
            </a:r>
          </a:p>
          <a:p>
            <a:pPr lvl="1">
              <a:buNone/>
            </a:pPr>
            <a:r>
              <a:rPr lang="en-US" dirty="0" smtClean="0"/>
              <a:t>A command received by this </a:t>
            </a:r>
            <a:r>
              <a:rPr lang="en-US" dirty="0" smtClean="0">
                <a:solidFill>
                  <a:schemeClr val="tx2"/>
                </a:solidFill>
              </a:rPr>
              <a:t>CommandItem</a:t>
            </a:r>
            <a:r>
              <a:rPr lang="en-US" dirty="0" smtClean="0"/>
              <a:t> should start diagnostic tool (see below)</a:t>
            </a:r>
          </a:p>
          <a:p>
            <a:r>
              <a:rPr lang="en-US" dirty="0" smtClean="0"/>
              <a:t>DAQ should have additional Info/Command items to provide </a:t>
            </a:r>
            <a:r>
              <a:rPr lang="en-US" dirty="0" smtClean="0">
                <a:solidFill>
                  <a:schemeClr val="tx2"/>
                </a:solidFill>
              </a:rPr>
              <a:t>vital information </a:t>
            </a:r>
            <a:r>
              <a:rPr lang="en-US" dirty="0" smtClean="0"/>
              <a:t>to/from the RC/CDCS (to be discussed with DAQ team)</a:t>
            </a:r>
          </a:p>
        </p:txBody>
      </p:sp>
      <p:pic>
        <p:nvPicPr>
          <p:cNvPr id="5" name="Рисунок 4" descr="mpd-logo_v2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050" y="0"/>
            <a:ext cx="2266950" cy="4667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CDCS interface III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RC/CDCS has a </a:t>
            </a:r>
            <a:r>
              <a:rPr lang="en-US" dirty="0" smtClean="0">
                <a:solidFill>
                  <a:schemeClr val="tx2"/>
                </a:solidFill>
              </a:rPr>
              <a:t>CommandItem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MPD_DCS_Messages </a:t>
            </a:r>
            <a:r>
              <a:rPr lang="en-US" dirty="0" smtClean="0"/>
              <a:t>to receive messages from subsystems/subdetectors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Format of message should be like (to be discussed)</a:t>
            </a:r>
          </a:p>
          <a:p>
            <a:pPr lvl="1"/>
            <a:r>
              <a:rPr lang="en-US" dirty="0" smtClean="0"/>
              <a:t>&lt;subdetector name&gt;_&lt;severity level&gt;_&lt;message text&gt;</a:t>
            </a:r>
          </a:p>
          <a:p>
            <a:pPr lvl="2"/>
            <a:r>
              <a:rPr lang="en-US" dirty="0" smtClean="0"/>
              <a:t>&lt;severity level&gt; defines a way to process the message</a:t>
            </a:r>
          </a:p>
          <a:p>
            <a:pPr lvl="3"/>
            <a:r>
              <a:rPr lang="en-US" dirty="0" smtClean="0"/>
              <a:t>0 -&gt; just to show in a window. Could be scrolled by messages arriving later</a:t>
            </a:r>
          </a:p>
          <a:p>
            <a:pPr lvl="3"/>
            <a:r>
              <a:rPr lang="en-US" dirty="0" smtClean="0"/>
              <a:t>1 -&gt; stays at the screen until confirmed</a:t>
            </a:r>
          </a:p>
          <a:p>
            <a:pPr lvl="3"/>
            <a:r>
              <a:rPr lang="en-US" dirty="0" smtClean="0"/>
              <a:t>2 -&gt; stays at the screen until confirmed + sound alarm if not confirmed during defined time (</a:t>
            </a:r>
            <a:r>
              <a:rPr lang="en-US" dirty="0" smtClean="0">
                <a:solidFill>
                  <a:schemeClr val="tx2"/>
                </a:solidFill>
              </a:rPr>
              <a:t>1 min </a:t>
            </a:r>
            <a:r>
              <a:rPr lang="en-US" dirty="0" smtClean="0"/>
              <a:t>as an example)</a:t>
            </a:r>
          </a:p>
          <a:p>
            <a:pPr lvl="3"/>
            <a:r>
              <a:rPr lang="en-US" dirty="0" smtClean="0"/>
              <a:t>3 -&gt; stays at the screen until confirmed + instant sound alarm </a:t>
            </a:r>
          </a:p>
          <a:p>
            <a:r>
              <a:rPr lang="en-US" dirty="0" smtClean="0"/>
              <a:t>All messages have a text content</a:t>
            </a:r>
          </a:p>
          <a:p>
            <a:endParaRPr lang="ru-RU" dirty="0"/>
          </a:p>
        </p:txBody>
      </p:sp>
      <p:pic>
        <p:nvPicPr>
          <p:cNvPr id="5" name="Рисунок 4" descr="mpd-logo_v2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050" y="0"/>
            <a:ext cx="2266950" cy="4667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How it could look like</a:t>
            </a:r>
            <a:endParaRPr lang="ru-RU" dirty="0"/>
          </a:p>
        </p:txBody>
      </p:sp>
      <p:pic>
        <p:nvPicPr>
          <p:cNvPr id="5" name="Рисунок 4" descr="mpd-logo_v2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050" y="0"/>
            <a:ext cx="2266950" cy="466725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321341"/>
            <a:ext cx="8858312" cy="532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States and colors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35480"/>
            <a:ext cx="8229600" cy="4389120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State=-1, Item does not have a state, no color to be displayed</a:t>
            </a:r>
          </a:p>
          <a:p>
            <a:pPr lvl="1">
              <a:buNone/>
            </a:pPr>
            <a:r>
              <a:rPr lang="en-US" dirty="0" smtClean="0"/>
              <a:t>State=0, OFF  - any of sub-elements </a:t>
            </a:r>
            <a:r>
              <a:rPr lang="en-US" dirty="0" smtClean="0">
                <a:solidFill>
                  <a:schemeClr val="tx2"/>
                </a:solidFill>
              </a:rPr>
              <a:t>does not respond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State=1, StdBy – any of sub-elements is in </a:t>
            </a:r>
            <a:r>
              <a:rPr lang="en-US" dirty="0" smtClean="0">
                <a:solidFill>
                  <a:schemeClr val="tx2"/>
                </a:solidFill>
              </a:rPr>
              <a:t>stand-by</a:t>
            </a:r>
            <a:r>
              <a:rPr lang="en-US" dirty="0" smtClean="0"/>
              <a:t> mode</a:t>
            </a:r>
          </a:p>
          <a:p>
            <a:pPr lvl="1">
              <a:buNone/>
            </a:pPr>
            <a:r>
              <a:rPr lang="en-US" dirty="0" smtClean="0"/>
              <a:t>State=2, NotRdy – any of element is in </a:t>
            </a:r>
            <a:r>
              <a:rPr lang="en-US" dirty="0" smtClean="0">
                <a:solidFill>
                  <a:schemeClr val="tx2"/>
                </a:solidFill>
              </a:rPr>
              <a:t>transition</a:t>
            </a:r>
            <a:r>
              <a:rPr lang="en-US" dirty="0" smtClean="0"/>
              <a:t> state </a:t>
            </a:r>
            <a:r>
              <a:rPr lang="en-US" smtClean="0"/>
              <a:t>(Time-out </a:t>
            </a:r>
            <a:r>
              <a:rPr lang="en-US" dirty="0" smtClean="0"/>
              <a:t>should be implemented) </a:t>
            </a:r>
          </a:p>
          <a:p>
            <a:pPr lvl="1">
              <a:buNone/>
            </a:pPr>
            <a:r>
              <a:rPr lang="en-US" dirty="0" smtClean="0"/>
              <a:t>State=3, Ready – all elements are </a:t>
            </a:r>
            <a:r>
              <a:rPr lang="en-US" dirty="0" smtClean="0">
                <a:solidFill>
                  <a:schemeClr val="tx2"/>
                </a:solidFill>
              </a:rPr>
              <a:t>OK</a:t>
            </a:r>
          </a:p>
          <a:p>
            <a:pPr lvl="1">
              <a:buNone/>
            </a:pPr>
            <a:r>
              <a:rPr lang="en-US" dirty="0" smtClean="0"/>
              <a:t>State=4, Wrng – any of elements is in </a:t>
            </a:r>
            <a:r>
              <a:rPr lang="en-US" dirty="0" smtClean="0">
                <a:solidFill>
                  <a:schemeClr val="tx2"/>
                </a:solidFill>
              </a:rPr>
              <a:t>Warning</a:t>
            </a:r>
            <a:r>
              <a:rPr lang="en-US" dirty="0" smtClean="0"/>
              <a:t> state</a:t>
            </a:r>
          </a:p>
          <a:p>
            <a:pPr lvl="1">
              <a:buNone/>
            </a:pPr>
            <a:r>
              <a:rPr lang="en-US" dirty="0" smtClean="0"/>
              <a:t>State=5, Error – any of elements is in </a:t>
            </a:r>
            <a:r>
              <a:rPr lang="en-US" dirty="0" smtClean="0">
                <a:solidFill>
                  <a:schemeClr val="tx2"/>
                </a:solidFill>
              </a:rPr>
              <a:t>Error </a:t>
            </a:r>
            <a:r>
              <a:rPr lang="en-US" dirty="0" smtClean="0"/>
              <a:t>state</a:t>
            </a:r>
          </a:p>
          <a:p>
            <a:pPr lvl="1">
              <a:buNone/>
            </a:pPr>
            <a:r>
              <a:rPr lang="en-US" dirty="0" smtClean="0"/>
              <a:t>State=6, Ignrd – node in </a:t>
            </a:r>
            <a:r>
              <a:rPr lang="en-US" dirty="0" smtClean="0">
                <a:solidFill>
                  <a:schemeClr val="tx2"/>
                </a:solidFill>
              </a:rPr>
              <a:t>Partitioned</a:t>
            </a:r>
            <a:r>
              <a:rPr lang="en-US" dirty="0" smtClean="0"/>
              <a:t> state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786058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214686"/>
            <a:ext cx="357190" cy="3571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643314"/>
            <a:ext cx="35719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486282"/>
            <a:ext cx="357190" cy="357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4914910"/>
            <a:ext cx="357190" cy="35719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5343538"/>
            <a:ext cx="357190" cy="35719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5772166"/>
            <a:ext cx="357190" cy="3571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2000240"/>
            <a:ext cx="357190" cy="35719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Рисунок 12" descr="mpd-logo_v2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050" y="0"/>
            <a:ext cx="2266950" cy="4667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Extended display (to be discussed)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A subdetector should provide a set of diagnostics tools </a:t>
            </a:r>
            <a:r>
              <a:rPr lang="en-US" dirty="0" smtClean="0"/>
              <a:t>started </a:t>
            </a:r>
            <a:r>
              <a:rPr lang="en-US" dirty="0" smtClean="0"/>
              <a:t>by a </a:t>
            </a:r>
            <a:r>
              <a:rPr lang="en-US" dirty="0" smtClean="0">
                <a:solidFill>
                  <a:schemeClr val="tx2"/>
                </a:solidFill>
              </a:rPr>
              <a:t>CommandItem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US" dirty="0" smtClean="0">
                <a:solidFill>
                  <a:schemeClr val="tx2"/>
                </a:solidFill>
              </a:rPr>
              <a:t>		</a:t>
            </a:r>
            <a:r>
              <a:rPr lang="en-US" dirty="0" err="1" smtClean="0">
                <a:solidFill>
                  <a:schemeClr val="tx2"/>
                </a:solidFill>
              </a:rPr>
              <a:t>MPD_DCS_DisplayCmd</a:t>
            </a:r>
            <a:r>
              <a:rPr lang="en-US" dirty="0" smtClean="0">
                <a:solidFill>
                  <a:schemeClr val="tx2"/>
                </a:solidFill>
              </a:rPr>
              <a:t>/&lt;subdetector name&gt;</a:t>
            </a:r>
          </a:p>
          <a:p>
            <a:r>
              <a:rPr lang="en-US" dirty="0" smtClean="0"/>
              <a:t>This should be an application running at the CDCS PC(?) or a web-page running AJAX script (?). The web server could be provided by a CDCS. Page content should be developed </a:t>
            </a:r>
            <a:r>
              <a:rPr lang="en-US" dirty="0" smtClean="0">
                <a:solidFill>
                  <a:schemeClr val="tx2"/>
                </a:solidFill>
              </a:rPr>
              <a:t>by the subdetector team</a:t>
            </a:r>
            <a:r>
              <a:rPr lang="en-US" dirty="0" smtClean="0"/>
              <a:t> and could be located at a common disk space</a:t>
            </a:r>
          </a:p>
          <a:p>
            <a:r>
              <a:rPr lang="en-US" dirty="0" smtClean="0"/>
              <a:t>Start parameters are defined in the </a:t>
            </a:r>
            <a:r>
              <a:rPr lang="en-US" dirty="0" smtClean="0">
                <a:solidFill>
                  <a:schemeClr val="tx2"/>
                </a:solidFill>
              </a:rPr>
              <a:t>CommandItem </a:t>
            </a:r>
            <a:r>
              <a:rPr lang="en-US" dirty="0" smtClean="0"/>
              <a:t>command content</a:t>
            </a:r>
            <a:endParaRPr lang="ru-RU" dirty="0"/>
          </a:p>
        </p:txBody>
      </p:sp>
      <p:pic>
        <p:nvPicPr>
          <p:cNvPr id="5" name="Рисунок 4" descr="mpd-logo_v2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050" y="0"/>
            <a:ext cx="2266950" cy="4667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7759</TotalTime>
  <Words>752</Words>
  <PresentationFormat>Экран (4:3)</PresentationFormat>
  <Paragraphs>155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Central DCS / Run Control Concept</vt:lpstr>
      <vt:lpstr>Concepts</vt:lpstr>
      <vt:lpstr>Experiment DCS structure</vt:lpstr>
      <vt:lpstr>CDCS interface I</vt:lpstr>
      <vt:lpstr>CDCS interface II</vt:lpstr>
      <vt:lpstr>CDCS interface III</vt:lpstr>
      <vt:lpstr>How it could look like</vt:lpstr>
      <vt:lpstr>States and colors</vt:lpstr>
      <vt:lpstr>Extended display (to be discussed)</vt:lpstr>
      <vt:lpstr>Subdetector DCS (obligatory)</vt:lpstr>
      <vt:lpstr>Subdetector DCS (optional)</vt:lpstr>
      <vt:lpstr>Extra parameters interface</vt:lpstr>
      <vt:lpstr>Thank you for attention</vt:lpstr>
      <vt:lpstr>Слайд 14</vt:lpstr>
      <vt:lpstr>How it works</vt:lpstr>
      <vt:lpstr>Source code C++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DCS components interfacing</dc:title>
  <dc:creator>Serge</dc:creator>
  <cp:lastModifiedBy>Serge</cp:lastModifiedBy>
  <cp:revision>386</cp:revision>
  <dcterms:created xsi:type="dcterms:W3CDTF">2024-03-25T05:35:26Z</dcterms:created>
  <dcterms:modified xsi:type="dcterms:W3CDTF">2024-04-23T11:21:41Z</dcterms:modified>
</cp:coreProperties>
</file>