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4" r:id="rId6"/>
    <p:sldId id="280" r:id="rId7"/>
    <p:sldId id="283" r:id="rId8"/>
    <p:sldId id="282" r:id="rId9"/>
    <p:sldId id="277" r:id="rId10"/>
    <p:sldId id="265" r:id="rId11"/>
    <p:sldId id="268" r:id="rId12"/>
    <p:sldId id="270" r:id="rId13"/>
    <p:sldId id="273" r:id="rId14"/>
    <p:sldId id="281" r:id="rId15"/>
    <p:sldId id="275" r:id="rId16"/>
    <p:sldId id="285" r:id="rId17"/>
    <p:sldId id="286" r:id="rId18"/>
    <p:sldId id="287" r:id="rId19"/>
    <p:sldId id="276" r:id="rId20"/>
    <p:sldId id="266" r:id="rId21"/>
    <p:sldId id="279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DC7A3-E292-4CF6-980C-53C3421B6BA1}" v="317" dt="2024-04-23T12:57:54.210"/>
    <p1510:client id="{59A7BD8A-D092-4F10-932B-4FBB742AF3DD}" v="681" dt="2024-04-24T07:19:37.112"/>
    <p1510:client id="{8526E813-3683-4588-A650-CF2E56AFD9B8}" v="1" dt="2024-04-23T18:44:20.733"/>
    <p1510:client id="{8FEC1A62-2D20-44B2-9EF8-98D67C305FF0}" v="8" dt="2024-04-22T11:14:38.496"/>
    <p1510:client id="{AB8C0F1A-668C-42E3-9DBE-EECD029BEC8F}" v="24" dt="2024-04-22T11:48:42.291"/>
    <p1510:client id="{E50B66F6-CE49-4484-8AC6-6D9A30286E1B}" v="246" dt="2024-04-22T10:32:5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35C9A-45A1-490F-9D91-202F2A5A98BB}" type="datetimeFigureOut"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074C-924E-49C0-AD14-F25326C042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6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V8’s Interpreter called Ignition and Optimization Compiler called </a:t>
            </a:r>
            <a:r>
              <a:rPr lang="en-US" err="1"/>
              <a:t>TurboFan</a:t>
            </a:r>
            <a:endParaRPr lang="en-US">
              <a:cs typeface="Calibri"/>
            </a:endParaRPr>
          </a:p>
          <a:p>
            <a:r>
              <a:rPr lang="en-US"/>
              <a:t>Start-up interpreter (</a:t>
            </a:r>
            <a:r>
              <a:rPr lang="en-US" err="1"/>
              <a:t>LLInt</a:t>
            </a:r>
            <a:r>
              <a:rPr lang="en-US"/>
              <a:t>), baseline JIT, a low-latency optimizing JIT (DFG), and a high-throughput optimizing JIT (FTL)</a:t>
            </a:r>
            <a:endParaRPr lang="en-US" b="1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3074C-924E-49C0-AD14-F25326C0424F}" type="slidenum"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9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72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2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215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198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792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897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922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151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XIII MPD Collaboration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XIII MPD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671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52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XIII MPD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nica/mpd-event-display.git" TargetMode="External"/><Relationship Id="rId2" Type="http://schemas.openxmlformats.org/officeDocument/2006/relationships/hyperlink" Target="https://mpd-edsrv.jin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ru-RU" sz="6200" b="1" dirty="0">
                <a:latin typeface="Liberation Sans"/>
              </a:rPr>
              <a:t>Current </a:t>
            </a:r>
            <a:r>
              <a:rPr lang="ru-RU" sz="6200" b="1" dirty="0" err="1">
                <a:latin typeface="Liberation Sans"/>
              </a:rPr>
              <a:t>status</a:t>
            </a:r>
            <a:r>
              <a:rPr lang="ru-RU" sz="6200" b="1" dirty="0">
                <a:latin typeface="Liberation Sans"/>
              </a:rPr>
              <a:t> </a:t>
            </a:r>
            <a:r>
              <a:rPr lang="ru-RU" sz="6200" b="1" dirty="0" err="1">
                <a:latin typeface="Liberation Sans"/>
              </a:rPr>
              <a:t>of</a:t>
            </a:r>
            <a:r>
              <a:rPr lang="ru-RU" sz="6200" b="1" dirty="0">
                <a:latin typeface="Liberation Sans"/>
              </a:rPr>
              <a:t> </a:t>
            </a:r>
            <a:r>
              <a:rPr lang="ru-RU" sz="6200" b="1" dirty="0" err="1">
                <a:latin typeface="Liberation Sans"/>
              </a:rPr>
              <a:t>the</a:t>
            </a:r>
            <a:r>
              <a:rPr lang="ru-RU" sz="6200" b="1" dirty="0">
                <a:latin typeface="Liberation Sans"/>
              </a:rPr>
              <a:t> MPD Event Display</a:t>
            </a:r>
            <a:br>
              <a:rPr lang="ru-RU" sz="6200" b="1" dirty="0">
                <a:latin typeface="Liberation Sans"/>
              </a:rPr>
            </a:br>
            <a:br>
              <a:rPr lang="ru-RU" sz="6200" b="1" dirty="0">
                <a:latin typeface="Liberation Sans"/>
              </a:rPr>
            </a:br>
            <a:endParaRPr lang="ru-RU" sz="6200" b="1" dirty="0">
              <a:latin typeface="Liberatio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CA8B6-633A-B79D-1E91-65330B4F1447}"/>
              </a:ext>
            </a:extLst>
          </p:cNvPr>
          <p:cNvSpPr txBox="1"/>
          <p:nvPr/>
        </p:nvSpPr>
        <p:spPr>
          <a:xfrm>
            <a:off x="7401170" y="5554785"/>
            <a:ext cx="46775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  <a:latin typeface="Calibri Light"/>
                <a:cs typeface="Calibri Light"/>
              </a:rPr>
              <a:t>Alexander Krylov akrylov@jinr.ru</a:t>
            </a:r>
            <a:endParaRPr lang="en-US" sz="4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34E59-33BE-8682-AEF6-A515DDC0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Roboto"/>
                <a:cs typeface="Calibri Light"/>
              </a:rPr>
              <a:t>New </a:t>
            </a:r>
            <a:r>
              <a:rPr lang="ru-RU" err="1">
                <a:ea typeface="Roboto"/>
                <a:cs typeface="Calibri Light"/>
              </a:rPr>
              <a:t>features</a:t>
            </a:r>
            <a:r>
              <a:rPr lang="ru-RU">
                <a:ea typeface="Roboto"/>
                <a:cs typeface="Calibri Light"/>
              </a:rPr>
              <a:t> (</a:t>
            </a:r>
            <a:r>
              <a:rPr lang="ru-RU" err="1">
                <a:ea typeface="Roboto"/>
                <a:cs typeface="Calibri Light"/>
              </a:rPr>
              <a:t>simple</a:t>
            </a:r>
            <a:r>
              <a:rPr lang="ru-RU">
                <a:ea typeface="Roboto"/>
                <a:cs typeface="Calibri Light"/>
              </a:rPr>
              <a:t> </a:t>
            </a:r>
            <a:r>
              <a:rPr lang="ru-RU" err="1">
                <a:ea typeface="Roboto"/>
                <a:cs typeface="Calibri Light"/>
              </a:rPr>
              <a:t>start</a:t>
            </a:r>
            <a:r>
              <a:rPr lang="ru-RU">
                <a:ea typeface="Roboto"/>
                <a:cs typeface="Calibri Light"/>
              </a:rPr>
              <a:t>) </a:t>
            </a:r>
          </a:p>
        </p:txBody>
      </p:sp>
      <p:pic>
        <p:nvPicPr>
          <p:cNvPr id="5" name="Объект 4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E521A94E-75F3-09CC-AAEA-FDE9E0A63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" b="-318"/>
          <a:stretch/>
        </p:blipFill>
        <p:spPr>
          <a:xfrm>
            <a:off x="333046" y="2211126"/>
            <a:ext cx="6021351" cy="3004197"/>
          </a:xfr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1B2751B-0863-2B29-EAFF-66EE5B23739D}"/>
              </a:ext>
            </a:extLst>
          </p:cNvPr>
          <p:cNvGrpSpPr/>
          <p:nvPr/>
        </p:nvGrpSpPr>
        <p:grpSpPr>
          <a:xfrm>
            <a:off x="731921" y="3128210"/>
            <a:ext cx="3138237" cy="1173079"/>
            <a:chOff x="671763" y="3338763"/>
            <a:chExt cx="3138237" cy="117307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9200D8D-1351-04E5-35A8-B1C97E074B41}"/>
                </a:ext>
              </a:extLst>
            </p:cNvPr>
            <p:cNvSpPr/>
            <p:nvPr/>
          </p:nvSpPr>
          <p:spPr>
            <a:xfrm>
              <a:off x="671763" y="3338763"/>
              <a:ext cx="2496552" cy="117307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8D47C-2C0A-A560-76B8-CD5606253373}"/>
                </a:ext>
              </a:extLst>
            </p:cNvPr>
            <p:cNvSpPr txBox="1"/>
            <p:nvPr/>
          </p:nvSpPr>
          <p:spPr>
            <a:xfrm>
              <a:off x="3278605" y="3559340"/>
              <a:ext cx="53139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3200" b="1">
                  <a:solidFill>
                    <a:srgbClr val="FF0000"/>
                  </a:solidFill>
                  <a:cs typeface="Calibri"/>
                </a:rPr>
                <a:t>1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87B7C0B-632D-4370-F487-BE5CE526147D}"/>
              </a:ext>
            </a:extLst>
          </p:cNvPr>
          <p:cNvGrpSpPr/>
          <p:nvPr/>
        </p:nvGrpSpPr>
        <p:grpSpPr>
          <a:xfrm>
            <a:off x="6616446" y="2209800"/>
            <a:ext cx="5040569" cy="3429000"/>
            <a:chOff x="6666578" y="2209800"/>
            <a:chExt cx="5040569" cy="3429000"/>
          </a:xfrm>
        </p:grpSpPr>
        <p:pic>
          <p:nvPicPr>
            <p:cNvPr id="6" name="Рисунок 5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2E4879E2-4380-F1F4-96D2-79D10555C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6578" y="2209800"/>
              <a:ext cx="5040569" cy="3429000"/>
            </a:xfrm>
            <a:prstGeom prst="rect">
              <a:avLst/>
            </a:prstGeom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DC7EDC98-D379-2C2C-CA1F-CC720A4308E7}"/>
                </a:ext>
              </a:extLst>
            </p:cNvPr>
            <p:cNvGrpSpPr/>
            <p:nvPr/>
          </p:nvGrpSpPr>
          <p:grpSpPr>
            <a:xfrm>
              <a:off x="8131342" y="2927682"/>
              <a:ext cx="3449052" cy="2707106"/>
              <a:chOff x="8131342" y="2927682"/>
              <a:chExt cx="3449052" cy="2707106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16FF20C-46AC-2CC5-30E1-4C1BE9D1699E}"/>
                  </a:ext>
                </a:extLst>
              </p:cNvPr>
              <p:cNvSpPr/>
              <p:nvPr/>
            </p:nvSpPr>
            <p:spPr>
              <a:xfrm>
                <a:off x="8823157" y="2927683"/>
                <a:ext cx="1343527" cy="270710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 descr="Изображение выглядит как текст, снимок экрана, Шрифт, числ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78C9E51-2A69-2AE6-9E50-0CAC6F5FF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2422" y="2951999"/>
                <a:ext cx="1122447" cy="1575636"/>
              </a:xfrm>
              <a:prstGeom prst="rect">
                <a:avLst/>
              </a:prstGeom>
            </p:spPr>
          </p:pic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544D898-AE7B-5E5B-0690-89A75F697D91}"/>
                  </a:ext>
                </a:extLst>
              </p:cNvPr>
              <p:cNvSpPr/>
              <p:nvPr/>
            </p:nvSpPr>
            <p:spPr>
              <a:xfrm>
                <a:off x="10236867" y="2927682"/>
                <a:ext cx="1343527" cy="156410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DDC9A9-4800-9FA1-1759-6F4FBB996273}"/>
                  </a:ext>
                </a:extLst>
              </p:cNvPr>
              <p:cNvSpPr txBox="1"/>
              <p:nvPr/>
            </p:nvSpPr>
            <p:spPr>
              <a:xfrm>
                <a:off x="8131342" y="3990471"/>
                <a:ext cx="531395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ru-RU" sz="3200" b="1">
                    <a:solidFill>
                      <a:srgbClr val="FF0000"/>
                    </a:solidFill>
                    <a:cs typeface="Calibri"/>
                  </a:rPr>
                  <a:t>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BDE470-1F10-F3D6-FFB1-AA6ADECDF7F5}"/>
                  </a:ext>
                </a:extLst>
              </p:cNvPr>
              <p:cNvSpPr txBox="1"/>
              <p:nvPr/>
            </p:nvSpPr>
            <p:spPr>
              <a:xfrm>
                <a:off x="10647946" y="4571997"/>
                <a:ext cx="531395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ru-RU" sz="3200" b="1">
                    <a:solidFill>
                      <a:srgbClr val="FF0000"/>
                    </a:solidFill>
                    <a:cs typeface="Calibri"/>
                  </a:rPr>
                  <a:t>3</a:t>
                </a:r>
              </a:p>
            </p:txBody>
          </p:sp>
        </p:grp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005853-EE08-3CDB-FA30-A7177F43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22B55F-6635-7AB4-73C2-F297AE7B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31975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2DFD-E185-8D37-452F-4D8489C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detectors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geometry</a:t>
            </a:r>
            <a:r>
              <a:rPr lang="ru-RU" sz="4400">
                <a:cs typeface="Calibri Light"/>
              </a:rPr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2D2EBC-9A5B-CA6B-BF77-E6B90628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102" y="2061977"/>
            <a:ext cx="9162972" cy="4023360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FBC50-B8FF-908F-357C-97D5CE5D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886A00-BFA3-F7BB-1AFC-A6166E8F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123926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2DFD-E185-8D37-452F-4D8489C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event</a:t>
            </a:r>
            <a:r>
              <a:rPr lang="ru-RU" sz="4400">
                <a:cs typeface="Calibri Light"/>
              </a:rPr>
              <a:t> </a:t>
            </a:r>
            <a:r>
              <a:rPr lang="ru-RU" sz="4400" err="1">
                <a:cs typeface="Calibri Light"/>
              </a:rPr>
              <a:t>visualization</a:t>
            </a:r>
            <a:r>
              <a:rPr lang="ru-RU" sz="4400">
                <a:cs typeface="Calibri Light"/>
              </a:rPr>
              <a:t>)</a:t>
            </a:r>
          </a:p>
        </p:txBody>
      </p:sp>
      <p:pic>
        <p:nvPicPr>
          <p:cNvPr id="5" name="Объект 4" descr="Изображение выглядит как текст,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895A9B-CBB8-D891-466B-AD1692030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571" y="1989896"/>
            <a:ext cx="9244033" cy="402336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0381A-B010-4C46-C29D-8B4B7C4A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CEBE1A-A76C-6340-0A47-B50C587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32720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8973C-AD71-34A6-1B8B-BD2202B6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 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tracks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visualization</a:t>
            </a:r>
            <a:r>
              <a:rPr lang="ru-RU" sz="4400">
                <a:cs typeface="Calibri Light"/>
              </a:rPr>
              <a:t>)</a:t>
            </a:r>
            <a:endParaRPr lang="ru-RU" sz="4400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4" name="Объект 3" descr="Изображение выглядит как текст, снимок экрана, Программное обеспечение для видеоигр, 3D-модел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7EB0C9B2-46AB-5E73-6572-7C49C836F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572" y="2051680"/>
            <a:ext cx="9244033" cy="4023360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46BC5-D5EA-75D2-78D6-22996DC4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26B52-B1EB-04F0-ABFC-239FD6F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74151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857D7-4455-2DA2-4705-EB12D5D0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cs typeface="Calibri Light"/>
              </a:rPr>
              <a:t>Summary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293D5-DFC3-5F33-5EA6-038A809B2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 algn="just">
              <a:buFont typeface="Wingdings" panose="020F0502020204030204" pitchFamily="34" charset="0"/>
              <a:buChar char="q"/>
            </a:pPr>
            <a:endParaRPr lang="ru-RU" sz="280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just">
              <a:buFont typeface="Wingdings" panose="020F0502020204030204" pitchFamily="34" charset="0"/>
              <a:buChar char="q"/>
            </a:pP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The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event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display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now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prepearing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for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real-time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use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in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control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room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;</a:t>
            </a:r>
            <a:endParaRPr lang="ru-RU" sz="2800" dirty="0">
              <a:solidFill>
                <a:schemeClr val="tx1"/>
              </a:solidFill>
              <a:cs typeface="Calibri"/>
            </a:endParaRPr>
          </a:p>
          <a:p>
            <a:pPr marL="457200" indent="-457200" algn="just">
              <a:buFont typeface="Wingdings" panose="020F0502020204030204" pitchFamily="34" charset="0"/>
              <a:buChar char="q"/>
            </a:pPr>
            <a:endParaRPr lang="ru-RU" sz="2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just">
              <a:buFont typeface="Wingdings" panose="020F0502020204030204" pitchFamily="34" charset="0"/>
              <a:buChar char="q"/>
            </a:pP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Started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work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on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testing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various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modern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solutions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to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speed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up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event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display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by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changing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JavaScript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engine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as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well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as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updating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server-side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runtime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ea typeface="+mn-lt"/>
                <a:cs typeface="+mn-lt"/>
              </a:rPr>
              <a:t>environment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;</a:t>
            </a:r>
          </a:p>
          <a:p>
            <a:pPr marL="457200" indent="-457200" algn="just">
              <a:buFont typeface="Wingdings" panose="020F0502020204030204" pitchFamily="34" charset="0"/>
              <a:buChar char="q"/>
            </a:pPr>
            <a:endParaRPr lang="ru-RU" sz="32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F18491-A972-DDC1-8F8D-8F2E3DA3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af-ZA" sz="1100"/>
              <a:t>XIII MPD </a:t>
            </a:r>
            <a:r>
              <a:rPr lang="af-ZA" sz="1100" err="1"/>
              <a:t>Collaboration</a:t>
            </a:r>
            <a:r>
              <a:rPr lang="af-ZA" sz="1100"/>
              <a:t> Meeting</a:t>
            </a:r>
            <a:endParaRPr lang="ru-RU" sz="110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286359-FF9D-E266-2A60-C142CBA1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9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86792-7490-496A-8EF3-A6DF106E2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0919" y="119875"/>
            <a:ext cx="10058400" cy="1450975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262626"/>
                </a:solidFill>
                <a:latin typeface="Liberation Sans"/>
              </a:rPr>
              <a:t>Thank</a:t>
            </a:r>
            <a:r>
              <a:rPr lang="ru-RU" sz="3200" b="1" dirty="0">
                <a:solidFill>
                  <a:srgbClr val="262626"/>
                </a:solidFill>
                <a:latin typeface="Liberation Sans"/>
              </a:rPr>
              <a:t> </a:t>
            </a:r>
            <a:r>
              <a:rPr lang="ru-RU" sz="3200" b="1" dirty="0" err="1">
                <a:solidFill>
                  <a:srgbClr val="262626"/>
                </a:solidFill>
                <a:latin typeface="Liberation Sans"/>
              </a:rPr>
              <a:t>you</a:t>
            </a:r>
            <a:r>
              <a:rPr lang="ru-RU" sz="3200" b="1" dirty="0">
                <a:solidFill>
                  <a:srgbClr val="262626"/>
                </a:solidFill>
                <a:latin typeface="Liberation Sans"/>
              </a:rPr>
              <a:t> </a:t>
            </a:r>
            <a:r>
              <a:rPr lang="ru-RU" sz="3200" b="1" dirty="0" err="1">
                <a:solidFill>
                  <a:srgbClr val="262626"/>
                </a:solidFill>
                <a:latin typeface="Liberation Sans"/>
              </a:rPr>
              <a:t>for</a:t>
            </a:r>
            <a:r>
              <a:rPr lang="ru-RU" sz="3200" b="1" dirty="0">
                <a:solidFill>
                  <a:srgbClr val="262626"/>
                </a:solidFill>
                <a:latin typeface="Liberation Sans"/>
              </a:rPr>
              <a:t> </a:t>
            </a:r>
            <a:r>
              <a:rPr lang="ru-RU" sz="3200" b="1" dirty="0" err="1">
                <a:solidFill>
                  <a:srgbClr val="262626"/>
                </a:solidFill>
                <a:latin typeface="Liberation Sans"/>
              </a:rPr>
              <a:t>your</a:t>
            </a:r>
            <a:r>
              <a:rPr lang="ru-RU" sz="3200" b="1" dirty="0">
                <a:solidFill>
                  <a:srgbClr val="262626"/>
                </a:solidFill>
                <a:latin typeface="Liberation Sans"/>
              </a:rPr>
              <a:t> </a:t>
            </a:r>
            <a:r>
              <a:rPr lang="ru-RU" sz="3200" b="1" dirty="0" err="1">
                <a:solidFill>
                  <a:srgbClr val="262626"/>
                </a:solidFill>
                <a:latin typeface="Liberation Sans"/>
              </a:rPr>
              <a:t>attention</a:t>
            </a:r>
            <a:r>
              <a:rPr lang="ru-RU" sz="3200" b="1" dirty="0">
                <a:solidFill>
                  <a:srgbClr val="262626"/>
                </a:solidFill>
                <a:latin typeface="Liberation Sans"/>
              </a:rPr>
              <a:t>!</a:t>
            </a:r>
            <a:endParaRPr lang="ru-RU" dirty="0" err="1">
              <a:cs typeface="Calibri Light" panose="020F030202020403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8620CF-84C0-D34B-C049-8218E73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15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0AD19D-CC76-BDDF-11F8-7A2980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  <p:pic>
        <p:nvPicPr>
          <p:cNvPr id="6" name="Объект 3" descr="Изображение выглядит как текст, снимок экрана, Программное обеспечение для видеоигр, 3D-модел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96AC28A1-56AD-0D77-189A-A0707D1F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72" y="2051680"/>
            <a:ext cx="924403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2DFD-E185-8D37-452F-4D8489C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detectors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geometry</a:t>
            </a:r>
            <a:r>
              <a:rPr lang="ru-RU" sz="4400">
                <a:cs typeface="Calibri Light"/>
              </a:rPr>
              <a:t>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FBC50-B8FF-908F-357C-97D5CE5D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886A00-BFA3-F7BB-1AFC-A6166E8F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  <p:pic>
        <p:nvPicPr>
          <p:cNvPr id="8" name="Объект 7" descr="Изображение выглядит как снимок экрана, текст, Графическое программное обеспечение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594C6F5E-A712-9F12-413D-CA63049B3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825" y="2041119"/>
            <a:ext cx="9110694" cy="3994053"/>
          </a:xfrm>
        </p:spPr>
      </p:pic>
    </p:spTree>
    <p:extLst>
      <p:ext uri="{BB962C8B-B14F-4D97-AF65-F5344CB8AC3E}">
        <p14:creationId xmlns:p14="http://schemas.microsoft.com/office/powerpoint/2010/main" val="379406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2DFD-E185-8D37-452F-4D8489C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event</a:t>
            </a:r>
            <a:r>
              <a:rPr lang="ru-RU" sz="4400">
                <a:cs typeface="Calibri Light"/>
              </a:rPr>
              <a:t> </a:t>
            </a:r>
            <a:r>
              <a:rPr lang="ru-RU" sz="4400" err="1">
                <a:cs typeface="Calibri Light"/>
              </a:rPr>
              <a:t>visualization</a:t>
            </a:r>
            <a:r>
              <a:rPr lang="ru-RU" sz="4400">
                <a:cs typeface="Calibri Light"/>
              </a:rPr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0381A-B010-4C46-C29D-8B4B7C4A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CEBE1A-A76C-6340-0A47-B50C587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  <p:pic>
        <p:nvPicPr>
          <p:cNvPr id="8" name="Объект 7" descr="Изображение выглядит как снимок экрана, текст,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64BB9B1-D3B0-5C57-2A42-DDF6E728B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680" y="2016768"/>
            <a:ext cx="8991600" cy="3876675"/>
          </a:xfrm>
        </p:spPr>
      </p:pic>
    </p:spTree>
    <p:extLst>
      <p:ext uri="{BB962C8B-B14F-4D97-AF65-F5344CB8AC3E}">
        <p14:creationId xmlns:p14="http://schemas.microsoft.com/office/powerpoint/2010/main" val="25587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8973C-AD71-34A6-1B8B-BD2202B6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err="1">
                <a:cs typeface="Calibri Light"/>
              </a:rPr>
              <a:t>Implemented</a:t>
            </a:r>
            <a:r>
              <a:rPr lang="ru-RU" sz="4400">
                <a:cs typeface="Calibri Light"/>
              </a:rPr>
              <a:t> </a:t>
            </a:r>
            <a:r>
              <a:rPr lang="ru-RU" sz="4400" err="1">
                <a:cs typeface="Calibri Light"/>
              </a:rPr>
              <a:t>features</a:t>
            </a:r>
            <a:r>
              <a:rPr lang="ru-RU" sz="4400">
                <a:cs typeface="Calibri Light"/>
              </a:rPr>
              <a:t> (</a:t>
            </a:r>
            <a:r>
              <a:rPr lang="ru-RU" sz="4400" err="1">
                <a:cs typeface="Calibri Light"/>
              </a:rPr>
              <a:t>tracks</a:t>
            </a:r>
            <a:r>
              <a:rPr lang="ru-RU" sz="4400">
                <a:cs typeface="Calibri Light"/>
              </a:rPr>
              <a:t> </a:t>
            </a:r>
            <a:r>
              <a:rPr lang="ru-RU" sz="4400" err="1">
                <a:cs typeface="Calibri Light"/>
              </a:rPr>
              <a:t>visualization</a:t>
            </a:r>
            <a:r>
              <a:rPr lang="ru-RU" sz="4400">
                <a:cs typeface="Calibri Light"/>
              </a:rPr>
              <a:t>)</a:t>
            </a:r>
            <a:endParaRPr lang="ru-RU" sz="44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46BC5-D5EA-75D2-78D6-22996DC4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26B52-B1EB-04F0-ABFC-239FD6F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97802A-31CF-29D1-5433-0405D345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492" y="1933364"/>
            <a:ext cx="8943975" cy="3848100"/>
          </a:xfrm>
        </p:spPr>
      </p:pic>
    </p:spTree>
    <p:extLst>
      <p:ext uri="{BB962C8B-B14F-4D97-AF65-F5344CB8AC3E}">
        <p14:creationId xmlns:p14="http://schemas.microsoft.com/office/powerpoint/2010/main" val="241200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C096-5CE2-0504-25ED-67D49BBB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New </a:t>
            </a:r>
            <a:r>
              <a:rPr lang="ru-RU" err="1">
                <a:ea typeface="+mj-lt"/>
                <a:cs typeface="+mj-lt"/>
              </a:rPr>
              <a:t>features</a:t>
            </a:r>
            <a:r>
              <a:rPr lang="ru-RU">
                <a:ea typeface="+mj-lt"/>
                <a:cs typeface="+mj-lt"/>
              </a:rPr>
              <a:t> (</a:t>
            </a:r>
            <a:r>
              <a:rPr lang="ru-RU" err="1">
                <a:ea typeface="+mj-lt"/>
                <a:cs typeface="+mj-lt"/>
              </a:rPr>
              <a:t>simple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start</a:t>
            </a:r>
            <a:r>
              <a:rPr lang="ru-RU">
                <a:ea typeface="+mj-lt"/>
                <a:cs typeface="+mj-lt"/>
              </a:rPr>
              <a:t>)</a:t>
            </a:r>
          </a:p>
        </p:txBody>
      </p:sp>
      <p:pic>
        <p:nvPicPr>
          <p:cNvPr id="4" name="Объект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9DDF6BC-F40C-98F6-923E-011CAC199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886" y="2132878"/>
            <a:ext cx="9135979" cy="1624281"/>
          </a:xfrm>
        </p:spPr>
      </p:pic>
      <p:pic>
        <p:nvPicPr>
          <p:cNvPr id="5" name="Рисунок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D424294-1221-982B-E483-937B3AC4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479" y="4210802"/>
            <a:ext cx="9139990" cy="1765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F2C2D-DC58-F7C2-25E9-142F0E91BC04}"/>
              </a:ext>
            </a:extLst>
          </p:cNvPr>
          <p:cNvSpPr txBox="1"/>
          <p:nvPr/>
        </p:nvSpPr>
        <p:spPr>
          <a:xfrm>
            <a:off x="782053" y="2576763"/>
            <a:ext cx="16643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cs typeface="Calibri"/>
              </a:rPr>
              <a:t>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27400-69E2-F119-1857-79730E302D28}"/>
              </a:ext>
            </a:extLst>
          </p:cNvPr>
          <p:cNvSpPr txBox="1"/>
          <p:nvPr/>
        </p:nvSpPr>
        <p:spPr>
          <a:xfrm>
            <a:off x="782053" y="4602078"/>
            <a:ext cx="16643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cs typeface="Calibri"/>
              </a:rPr>
              <a:t>New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9BBDF-53ED-14E3-EB3A-F2D5C697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64377F-3F95-7572-B65F-6B2DCCE1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/>
              <a:t>XIII MPD Collaboration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6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E9E5-F410-E9FB-B3ED-EA6D61A4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The Event Display</a:t>
            </a:r>
          </a:p>
        </p:txBody>
      </p:sp>
      <p:pic>
        <p:nvPicPr>
          <p:cNvPr id="4" name="Объект 3" descr="File:ATLAS experiment control room.jpg - Wikimedia Commons">
            <a:extLst>
              <a:ext uri="{FF2B5EF4-FFF2-40B4-BE49-F238E27FC236}">
                <a16:creationId xmlns:a16="http://schemas.microsoft.com/office/drawing/2014/main" id="{EBCC3591-D5D8-3D1E-F585-F659D22F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1" t="3670" r="-184" b="3216"/>
          <a:stretch/>
        </p:blipFill>
        <p:spPr>
          <a:xfrm>
            <a:off x="6460901" y="2190527"/>
            <a:ext cx="5284762" cy="305240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63C4B-759E-B5EA-CCFE-422322569780}"/>
              </a:ext>
            </a:extLst>
          </p:cNvPr>
          <p:cNvSpPr txBox="1"/>
          <p:nvPr/>
        </p:nvSpPr>
        <p:spPr>
          <a:xfrm>
            <a:off x="6645498" y="5615189"/>
            <a:ext cx="44067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Aptos Display"/>
              </a:rPr>
              <a:t>ATLAS </a:t>
            </a:r>
            <a:r>
              <a:rPr lang="ru-RU" sz="2400" err="1">
                <a:latin typeface="Aptos Display"/>
              </a:rPr>
              <a:t>experiment</a:t>
            </a:r>
            <a:r>
              <a:rPr lang="ru-RU" sz="2400">
                <a:latin typeface="Aptos Display"/>
              </a:rPr>
              <a:t> </a:t>
            </a:r>
            <a:r>
              <a:rPr lang="ru-RU" sz="2400" err="1">
                <a:latin typeface="Aptos Display"/>
              </a:rPr>
              <a:t>control</a:t>
            </a:r>
            <a:r>
              <a:rPr lang="ru-RU" sz="2400">
                <a:latin typeface="Aptos Display"/>
              </a:rPr>
              <a:t> </a:t>
            </a:r>
            <a:r>
              <a:rPr lang="ru-RU" sz="2400" err="1">
                <a:latin typeface="Aptos Display"/>
              </a:rPr>
              <a:t>room</a:t>
            </a:r>
            <a:r>
              <a:rPr lang="ru-RU" sz="2400">
                <a:latin typeface="Aptos Display"/>
              </a:rPr>
              <a:t> </a:t>
            </a:r>
            <a:endParaRPr lang="ru-RU"/>
          </a:p>
        </p:txBody>
      </p:sp>
      <p:pic>
        <p:nvPicPr>
          <p:cNvPr id="6" name="Рисунок 5" descr="New supercollider will help unlock life's mysteries — and create jobs -— at  Brookhaven Lab - Newsday">
            <a:extLst>
              <a:ext uri="{FF2B5EF4-FFF2-40B4-BE49-F238E27FC236}">
                <a16:creationId xmlns:a16="http://schemas.microsoft.com/office/drawing/2014/main" id="{0F1D70AB-E796-EBCF-AC1D-67F860086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9" t="-745" r="6199" b="7911"/>
          <a:stretch/>
        </p:blipFill>
        <p:spPr>
          <a:xfrm>
            <a:off x="463639" y="2188464"/>
            <a:ext cx="5634227" cy="3050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7D4E9-5B0E-623F-EA20-F679BA23C59E}"/>
              </a:ext>
            </a:extLst>
          </p:cNvPr>
          <p:cNvSpPr txBox="1"/>
          <p:nvPr/>
        </p:nvSpPr>
        <p:spPr>
          <a:xfrm>
            <a:off x="1075385" y="5615189"/>
            <a:ext cx="44067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Aptos Display"/>
              </a:rPr>
              <a:t>STAR </a:t>
            </a:r>
            <a:r>
              <a:rPr lang="ru-RU" sz="2400" err="1">
                <a:latin typeface="Aptos Display"/>
              </a:rPr>
              <a:t>experiment</a:t>
            </a:r>
            <a:r>
              <a:rPr lang="ru-RU" sz="2400">
                <a:latin typeface="Aptos Display"/>
              </a:rPr>
              <a:t> </a:t>
            </a:r>
            <a:r>
              <a:rPr lang="ru-RU" sz="2400" err="1">
                <a:latin typeface="Aptos Display"/>
              </a:rPr>
              <a:t>control</a:t>
            </a:r>
            <a:r>
              <a:rPr lang="ru-RU" sz="2400">
                <a:latin typeface="Aptos Display"/>
              </a:rPr>
              <a:t> </a:t>
            </a:r>
            <a:r>
              <a:rPr lang="ru-RU" sz="2400" err="1">
                <a:latin typeface="Aptos Display"/>
              </a:rPr>
              <a:t>room</a:t>
            </a:r>
            <a:r>
              <a:rPr lang="ru-RU" sz="2400">
                <a:latin typeface="Aptos Display"/>
              </a:rPr>
              <a:t> 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319D02F-38ED-FC5A-8323-548007C5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8955DA-E36D-777F-DD69-94669E50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46839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75C7D-2E13-9CF2-A407-D887249C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404040"/>
                </a:solidFill>
                <a:latin typeface="Calibri Light"/>
              </a:rPr>
              <a:t>New 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feature</a:t>
            </a:r>
            <a:r>
              <a:rPr lang="ru-RU">
                <a:solidFill>
                  <a:srgbClr val="404040"/>
                </a:solidFill>
                <a:latin typeface="Calibri Light"/>
              </a:rPr>
              <a:t> (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simple</a:t>
            </a:r>
            <a:r>
              <a:rPr lang="ru-RU">
                <a:solidFill>
                  <a:srgbClr val="404040"/>
                </a:solidFill>
                <a:latin typeface="Calibri Light"/>
              </a:rPr>
              <a:t> </a:t>
            </a:r>
            <a:r>
              <a:rPr lang="ru-RU" err="1">
                <a:solidFill>
                  <a:srgbClr val="404040"/>
                </a:solidFill>
                <a:latin typeface="Calibri Light"/>
              </a:rPr>
              <a:t>start</a:t>
            </a:r>
            <a:r>
              <a:rPr lang="ru-RU">
                <a:solidFill>
                  <a:srgbClr val="404040"/>
                </a:solidFill>
                <a:latin typeface="Calibri Light"/>
              </a:rPr>
              <a:t>) </a:t>
            </a:r>
            <a:endParaRPr lang="ru-RU"/>
          </a:p>
        </p:txBody>
      </p:sp>
      <p:pic>
        <p:nvPicPr>
          <p:cNvPr id="4" name="Объект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5EF69CA-DE6F-36FB-6B0D-9FD76B34A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086" y="1856031"/>
            <a:ext cx="10053003" cy="4373468"/>
          </a:xfrm>
        </p:spPr>
      </p:pic>
      <p:sp>
        <p:nvSpPr>
          <p:cNvPr id="17" name="Рамка 16">
            <a:extLst>
              <a:ext uri="{FF2B5EF4-FFF2-40B4-BE49-F238E27FC236}">
                <a16:creationId xmlns:a16="http://schemas.microsoft.com/office/drawing/2014/main" id="{269BE20F-58CD-8981-13BD-F9C920F7A5DE}"/>
              </a:ext>
            </a:extLst>
          </p:cNvPr>
          <p:cNvSpPr/>
          <p:nvPr/>
        </p:nvSpPr>
        <p:spPr>
          <a:xfrm>
            <a:off x="9441366" y="1859513"/>
            <a:ext cx="1724038" cy="32475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4DB654-CA80-06AF-D94A-357EFC6A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91B9F-A25C-B8A2-3CA6-EF0A98BE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/>
              <a:t>XIII MPD Collaboration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8973C-AD71-34A6-1B8B-BD2202B6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cs typeface="Calibri Light"/>
              </a:rPr>
              <a:t>Quality </a:t>
            </a:r>
            <a:r>
              <a:rPr lang="ru-RU" sz="4400" err="1">
                <a:cs typeface="Calibri Light"/>
              </a:rPr>
              <a:t>assurance</a:t>
            </a:r>
            <a:r>
              <a:rPr lang="ru-RU" sz="4400">
                <a:cs typeface="Calibri Light"/>
              </a:rPr>
              <a:t> (QA)</a:t>
            </a:r>
            <a:endParaRPr lang="ru-RU"/>
          </a:p>
        </p:txBody>
      </p:sp>
      <p:pic>
        <p:nvPicPr>
          <p:cNvPr id="6" name="Объект 5" descr="Изображение выглядит как Красочность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BE815660-DF3F-C4BB-3EFF-5D77E1B8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00" b="-410"/>
          <a:stretch/>
        </p:blipFill>
        <p:spPr>
          <a:xfrm>
            <a:off x="543890" y="2084556"/>
            <a:ext cx="5006595" cy="3416943"/>
          </a:xfrm>
        </p:spPr>
      </p:pic>
      <p:pic>
        <p:nvPicPr>
          <p:cNvPr id="7" name="Рисунок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1B46AF5-83C1-CB9C-13EC-44887226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197" y="1975346"/>
            <a:ext cx="5355465" cy="3529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398795-AC75-8FCC-257D-DF5B4126F49A}"/>
              </a:ext>
            </a:extLst>
          </p:cNvPr>
          <p:cNvSpPr txBox="1"/>
          <p:nvPr/>
        </p:nvSpPr>
        <p:spPr>
          <a:xfrm>
            <a:off x="1891048" y="558299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latin typeface="Calibri Light"/>
                <a:cs typeface="Calibri Light"/>
              </a:rPr>
              <a:t>TPC QA </a:t>
            </a:r>
            <a:r>
              <a:rPr lang="ru-RU" sz="3200" err="1">
                <a:latin typeface="Calibri Light"/>
                <a:cs typeface="Calibri Light"/>
              </a:rPr>
              <a:t>for</a:t>
            </a:r>
            <a:r>
              <a:rPr lang="ru-RU" sz="3200">
                <a:latin typeface="Calibri Light"/>
                <a:cs typeface="Calibri Light"/>
              </a:rPr>
              <a:t> Star</a:t>
            </a: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1757B-1DDE-5614-EB31-8FCB06BAC61D}"/>
              </a:ext>
            </a:extLst>
          </p:cNvPr>
          <p:cNvSpPr txBox="1"/>
          <p:nvPr/>
        </p:nvSpPr>
        <p:spPr>
          <a:xfrm>
            <a:off x="7139188" y="5582991"/>
            <a:ext cx="33227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latin typeface="Calibri Light"/>
                <a:cs typeface="Calibri Light"/>
              </a:rPr>
              <a:t>TPC QA </a:t>
            </a:r>
            <a:r>
              <a:rPr lang="ru-RU" sz="3200" err="1">
                <a:latin typeface="Calibri Light"/>
                <a:cs typeface="Calibri Light"/>
              </a:rPr>
              <a:t>for</a:t>
            </a:r>
            <a:r>
              <a:rPr lang="ru-RU" sz="3200">
                <a:latin typeface="Calibri Light"/>
                <a:cs typeface="Calibri Light"/>
              </a:rPr>
              <a:t> MPD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FBBD54-0933-4B42-2DDC-A58C67D1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E9679D-FED6-BF3A-E946-D28CE3EC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/>
              <a:t>XIII MPD Collaboration Meeting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0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158EF2-45BE-8149-2A6D-C3738AD0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XIII MPD Collaboration Meeting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30470-E80A-4F24-A57F-E239E8D3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22</a:t>
            </a:fld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B794F-7BF4-8F85-5EF7-2C6D2D1D3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677" y="126878"/>
            <a:ext cx="12051323" cy="6201263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MPD Software Development &amp; Computing Team</a:t>
            </a:r>
            <a:endParaRPr lang="ru-RU"/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Rogachevsky</a:t>
            </a:r>
            <a:r>
              <a:rPr lang="ru-RU" dirty="0">
                <a:ea typeface="+mn-lt"/>
                <a:cs typeface="+mn-lt"/>
              </a:rPr>
              <a:t> O. </a:t>
            </a:r>
            <a:r>
              <a:rPr lang="ru-RU" dirty="0" err="1">
                <a:ea typeface="+mn-lt"/>
                <a:cs typeface="+mn-lt"/>
              </a:rPr>
              <a:t>Coordinator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Krylov</a:t>
            </a:r>
            <a:r>
              <a:rPr lang="ru-RU" dirty="0">
                <a:ea typeface="+mn-lt"/>
                <a:cs typeface="+mn-lt"/>
              </a:rPr>
              <a:t> V., </a:t>
            </a:r>
            <a:r>
              <a:rPr lang="ru-RU" err="1">
                <a:ea typeface="+mn-lt"/>
                <a:cs typeface="+mn-lt"/>
              </a:rPr>
              <a:t>Krylov</a:t>
            </a:r>
            <a:r>
              <a:rPr lang="ru-RU">
                <a:ea typeface="+mn-lt"/>
                <a:cs typeface="+mn-lt"/>
              </a:rPr>
              <a:t> A. Online MPD Event Display </a:t>
            </a: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Moshkin</a:t>
            </a:r>
            <a:r>
              <a:rPr lang="ru-RU" dirty="0">
                <a:ea typeface="+mn-lt"/>
                <a:cs typeface="+mn-lt"/>
              </a:rPr>
              <a:t> A., </a:t>
            </a:r>
            <a:r>
              <a:rPr lang="ru-RU" err="1">
                <a:ea typeface="+mn-lt"/>
                <a:cs typeface="+mn-lt"/>
              </a:rPr>
              <a:t>Pelevanyuk</a:t>
            </a:r>
            <a:r>
              <a:rPr lang="ru-RU">
                <a:ea typeface="+mn-lt"/>
                <a:cs typeface="+mn-lt"/>
              </a:rPr>
              <a:t> I. Mass Production </a:t>
            </a: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Bychkov</a:t>
            </a:r>
            <a:r>
              <a:rPr lang="ru-RU" dirty="0">
                <a:ea typeface="+mn-lt"/>
                <a:cs typeface="+mn-lt"/>
              </a:rPr>
              <a:t> A. </a:t>
            </a:r>
            <a:r>
              <a:rPr lang="ru-RU" err="1">
                <a:ea typeface="+mn-lt"/>
                <a:cs typeface="+mn-lt"/>
              </a:rPr>
              <a:t>Detector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Simulation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Kuzmin</a:t>
            </a:r>
            <a:r>
              <a:rPr lang="ru-RU" dirty="0">
                <a:ea typeface="+mn-lt"/>
                <a:cs typeface="+mn-lt"/>
              </a:rPr>
              <a:t> V. </a:t>
            </a:r>
            <a:r>
              <a:rPr lang="ru-RU" err="1">
                <a:ea typeface="+mn-lt"/>
                <a:cs typeface="+mn-lt"/>
              </a:rPr>
              <a:t>Detector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Alignment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Podgainy</a:t>
            </a:r>
            <a:r>
              <a:rPr lang="ru-RU" dirty="0">
                <a:ea typeface="+mn-lt"/>
                <a:cs typeface="+mn-lt"/>
              </a:rPr>
              <a:t> D., </a:t>
            </a:r>
            <a:r>
              <a:rPr lang="ru-RU" err="1">
                <a:ea typeface="+mn-lt"/>
                <a:cs typeface="+mn-lt"/>
              </a:rPr>
              <a:t>Zuev</a:t>
            </a:r>
            <a:r>
              <a:rPr lang="ru-RU" dirty="0">
                <a:ea typeface="+mn-lt"/>
                <a:cs typeface="+mn-lt"/>
              </a:rPr>
              <a:t> M. </a:t>
            </a:r>
            <a:r>
              <a:rPr lang="ru-RU" err="1">
                <a:ea typeface="+mn-lt"/>
                <a:cs typeface="+mn-lt"/>
              </a:rPr>
              <a:t>Supercomputing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Alexandrov</a:t>
            </a:r>
            <a:r>
              <a:rPr lang="ru-RU" dirty="0">
                <a:ea typeface="+mn-lt"/>
                <a:cs typeface="+mn-lt"/>
              </a:rPr>
              <a:t> E., </a:t>
            </a:r>
            <a:r>
              <a:rPr lang="ru-RU" err="1">
                <a:ea typeface="+mn-lt"/>
                <a:cs typeface="+mn-lt"/>
              </a:rPr>
              <a:t>Alexandrov</a:t>
            </a:r>
            <a:r>
              <a:rPr lang="ru-RU" dirty="0">
                <a:ea typeface="+mn-lt"/>
                <a:cs typeface="+mn-lt"/>
              </a:rPr>
              <a:t> I. </a:t>
            </a:r>
            <a:r>
              <a:rPr lang="ru-RU" err="1">
                <a:ea typeface="+mn-lt"/>
                <a:cs typeface="+mn-lt"/>
              </a:rPr>
              <a:t>Databases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Balashov</a:t>
            </a:r>
            <a:r>
              <a:rPr lang="ru-RU" dirty="0">
                <a:ea typeface="+mn-lt"/>
                <a:cs typeface="+mn-lt"/>
              </a:rPr>
              <a:t> N.  </a:t>
            </a:r>
            <a:r>
              <a:rPr lang="ru-RU" err="1">
                <a:ea typeface="+mn-lt"/>
                <a:cs typeface="+mn-lt"/>
              </a:rPr>
              <a:t>Gitlab</a:t>
            </a:r>
            <a:r>
              <a:rPr lang="ru-RU">
                <a:ea typeface="+mn-lt"/>
                <a:cs typeface="+mn-lt"/>
              </a:rPr>
              <a:t> Support</a:t>
            </a: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Belyakov</a:t>
            </a:r>
            <a:r>
              <a:rPr lang="ru-RU" dirty="0">
                <a:ea typeface="+mn-lt"/>
                <a:cs typeface="+mn-lt"/>
              </a:rPr>
              <a:t> D. Network Infrastructure </a:t>
            </a:r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Belecky</a:t>
            </a:r>
            <a:r>
              <a:rPr lang="ru-RU" dirty="0">
                <a:ea typeface="+mn-lt"/>
                <a:cs typeface="+mn-lt"/>
              </a:rPr>
              <a:t> P., </a:t>
            </a:r>
            <a:r>
              <a:rPr lang="ru-RU" err="1">
                <a:ea typeface="+mn-lt"/>
                <a:cs typeface="+mn-lt"/>
              </a:rPr>
              <a:t>Kamkin</a:t>
            </a:r>
            <a:r>
              <a:rPr lang="ru-RU" dirty="0">
                <a:ea typeface="+mn-lt"/>
                <a:cs typeface="+mn-lt"/>
              </a:rPr>
              <a:t> A. </a:t>
            </a:r>
            <a:r>
              <a:rPr lang="ru-RU" err="1">
                <a:ea typeface="+mn-lt"/>
                <a:cs typeface="+mn-lt"/>
              </a:rPr>
              <a:t>Acts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Tracker</a:t>
            </a:r>
            <a:endParaRPr lang="ru-RU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Busa</a:t>
            </a:r>
            <a:r>
              <a:rPr lang="ru-RU" dirty="0">
                <a:ea typeface="+mn-lt"/>
                <a:cs typeface="+mn-lt"/>
              </a:rPr>
              <a:t> J.  </a:t>
            </a:r>
            <a:r>
              <a:rPr lang="ru-RU" dirty="0" err="1">
                <a:ea typeface="+mn-lt"/>
                <a:cs typeface="+mn-lt"/>
              </a:rPr>
              <a:t>Build</a:t>
            </a:r>
            <a:r>
              <a:rPr lang="ru-RU" dirty="0">
                <a:ea typeface="+mn-lt"/>
                <a:cs typeface="+mn-lt"/>
              </a:rPr>
              <a:t> System</a:t>
            </a:r>
          </a:p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Hnatic</a:t>
            </a:r>
            <a:r>
              <a:rPr lang="ru-RU" dirty="0">
                <a:ea typeface="+mn-lt"/>
                <a:cs typeface="+mn-lt"/>
              </a:rPr>
              <a:t> S. Architecture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2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AA9C9-C6CC-559C-E1F7-4C226568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The Event Display </a:t>
            </a:r>
            <a:r>
              <a:rPr lang="ru-RU" err="1">
                <a:cs typeface="Calibri Light"/>
              </a:rPr>
              <a:t>components</a:t>
            </a:r>
            <a:endParaRPr lang="ru-RU" err="1"/>
          </a:p>
        </p:txBody>
      </p:sp>
      <p:pic>
        <p:nvPicPr>
          <p:cNvPr id="5" name="Объект 4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886993-F82E-D333-6D84-B17531B77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949" y="1886923"/>
            <a:ext cx="9106980" cy="4383765"/>
          </a:xfr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1A191FF-A85F-9B14-719E-5B3ED10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79AE6-3202-A99F-7315-29439662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40198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F41D1-6D77-E96F-66FC-2A991B8A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Event Display </a:t>
            </a:r>
            <a:r>
              <a:rPr lang="ru-RU" err="1">
                <a:ea typeface="+mj-lt"/>
                <a:cs typeface="+mj-lt"/>
              </a:rPr>
              <a:t>prototype</a:t>
            </a:r>
            <a:endParaRPr lang="ru-RU" err="1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CAE9C-6814-D1F8-ADCA-82EEA9E05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3942"/>
            <a:ext cx="4121268" cy="3384923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err="1">
                <a:cs typeface="Calibri"/>
              </a:rPr>
              <a:t>Stable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version</a:t>
            </a:r>
            <a:r>
              <a:rPr lang="ru-RU" sz="2400">
                <a:cs typeface="Calibri"/>
              </a:rPr>
              <a:t> </a:t>
            </a:r>
            <a:r>
              <a:rPr lang="ru-RU" sz="2400" err="1">
                <a:cs typeface="Calibri"/>
              </a:rPr>
              <a:t>of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the</a:t>
            </a:r>
            <a:r>
              <a:rPr lang="ru-RU" sz="2400">
                <a:cs typeface="Calibri"/>
              </a:rPr>
              <a:t> Event Display </a:t>
            </a:r>
            <a:r>
              <a:rPr lang="ru-RU" sz="2400" err="1">
                <a:cs typeface="Calibri"/>
              </a:rPr>
              <a:t>are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available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by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address</a:t>
            </a:r>
            <a:r>
              <a:rPr lang="ru-RU" sz="2400">
                <a:cs typeface="Calibri"/>
              </a:rPr>
              <a:t>:</a:t>
            </a:r>
            <a:endParaRPr lang="ru-RU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u="sng">
                <a:solidFill>
                  <a:schemeClr val="bg2">
                    <a:lumMod val="50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https://mpd-edsrv.jinr.ru</a:t>
            </a:r>
            <a:endParaRPr lang="ru-RU" sz="2400" u="sng">
              <a:solidFill>
                <a:schemeClr val="bg2">
                  <a:lumMod val="50000"/>
                </a:schemeClr>
              </a:solidFill>
              <a:cs typeface="Calibri"/>
              <a:hlinkClick r:id="rId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Git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project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was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created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for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ea typeface="+mn-lt"/>
                <a:cs typeface="+mn-lt"/>
              </a:rPr>
              <a:t>developers</a:t>
            </a:r>
            <a:r>
              <a:rPr lang="ru-RU" sz="2400">
                <a:solidFill>
                  <a:srgbClr val="404040"/>
                </a:solidFill>
                <a:ea typeface="+mn-lt"/>
                <a:cs typeface="+mn-lt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>
                <a:solidFill>
                  <a:srgbClr val="404040"/>
                </a:solidFill>
                <a:ea typeface="+mn-lt"/>
                <a:cs typeface="+mn-lt"/>
                <a:hlinkClick r:id="rId3"/>
              </a:rPr>
              <a:t>https://git.jinr.ru/nica/mpd-event-display.git</a:t>
            </a:r>
            <a:endParaRPr lang="ru-RU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400" u="sng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ru-RU">
              <a:solidFill>
                <a:srgbClr val="404040"/>
              </a:solidFill>
              <a:cs typeface="Calibri"/>
            </a:endParaRPr>
          </a:p>
        </p:txBody>
      </p:sp>
      <p:pic>
        <p:nvPicPr>
          <p:cNvPr id="4" name="Рисунок 3" descr="Изображение выглядит как снимок экрана, мебель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85F36A63-59F8-EB78-9CD6-DED4DA7A8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717" y="2344836"/>
            <a:ext cx="6428705" cy="2855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82AB1-9F0E-4CAF-2C01-944D9F100AB9}"/>
              </a:ext>
            </a:extLst>
          </p:cNvPr>
          <p:cNvSpPr txBox="1"/>
          <p:nvPr/>
        </p:nvSpPr>
        <p:spPr>
          <a:xfrm>
            <a:off x="7343104" y="537926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>
                <a:solidFill>
                  <a:srgbClr val="404040"/>
                </a:solidFill>
                <a:cs typeface="Calibri"/>
              </a:rPr>
              <a:t>MPD </a:t>
            </a:r>
            <a:r>
              <a:rPr lang="ru-RU" sz="2000" err="1">
                <a:solidFill>
                  <a:srgbClr val="404040"/>
                </a:solidFill>
                <a:cs typeface="Calibri"/>
              </a:rPr>
              <a:t>geometry</a:t>
            </a:r>
            <a:r>
              <a:rPr lang="ru-RU" sz="2000">
                <a:solidFill>
                  <a:srgbClr val="404040"/>
                </a:solidFill>
                <a:cs typeface="Calibri"/>
              </a:rPr>
              <a:t> </a:t>
            </a:r>
            <a:r>
              <a:rPr lang="ru-RU" sz="2000" err="1">
                <a:solidFill>
                  <a:srgbClr val="404040"/>
                </a:solidFill>
                <a:cs typeface="Calibri"/>
              </a:rPr>
              <a:t>in</a:t>
            </a:r>
            <a:r>
              <a:rPr lang="ru-RU" sz="2000">
                <a:solidFill>
                  <a:srgbClr val="404040"/>
                </a:solidFill>
                <a:cs typeface="Calibri"/>
              </a:rPr>
              <a:t> </a:t>
            </a:r>
            <a:br>
              <a:rPr lang="en-US"/>
            </a:br>
            <a:r>
              <a:rPr lang="ru-RU" sz="2000">
                <a:solidFill>
                  <a:srgbClr val="404040"/>
                </a:solidFill>
                <a:cs typeface="Calibri"/>
              </a:rPr>
              <a:t>Event Display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962D3-0BC2-C5E8-A171-264F111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E5A2B-A53E-9B90-DFC7-88BAC240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31938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B69-6824-BDF3-5465-2D53FE66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Real </a:t>
            </a:r>
            <a:r>
              <a:rPr lang="ru-RU" dirty="0" err="1">
                <a:cs typeface="Calibri Light"/>
              </a:rPr>
              <a:t>time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mode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of</a:t>
            </a:r>
            <a:r>
              <a:rPr lang="ru-RU" dirty="0">
                <a:cs typeface="Calibri Light"/>
              </a:rPr>
              <a:t> </a:t>
            </a:r>
            <a:r>
              <a:rPr lang="ru-RU" dirty="0" err="1">
                <a:cs typeface="Calibri Light"/>
              </a:rPr>
              <a:t>the</a:t>
            </a:r>
            <a:r>
              <a:rPr lang="ru-RU" dirty="0">
                <a:cs typeface="Calibri Light"/>
              </a:rPr>
              <a:t> Event Display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A4C2-8D76-B1F4-6459-DB486925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8F0E36-0067-6533-1A0C-FC1858EE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  <p:pic>
        <p:nvPicPr>
          <p:cNvPr id="9" name="Объект 8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7F20858-136C-E3B6-A101-529722087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447" y="1919320"/>
            <a:ext cx="9305680" cy="4218109"/>
          </a:xfrm>
        </p:spPr>
      </p:pic>
    </p:spTree>
    <p:extLst>
      <p:ext uri="{BB962C8B-B14F-4D97-AF65-F5344CB8AC3E}">
        <p14:creationId xmlns:p14="http://schemas.microsoft.com/office/powerpoint/2010/main" val="32951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диаграмма, Пла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0D5C9D6-AA0A-BCC6-7235-1E238A74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731" y="656838"/>
            <a:ext cx="7494888" cy="555461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882B09-CC1F-50AF-04DD-3A540409A8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974" y="2398284"/>
            <a:ext cx="4292600" cy="15103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>
                <a:cs typeface="Calibri Light"/>
              </a:rPr>
              <a:t>Event Display </a:t>
            </a:r>
            <a:r>
              <a:rPr lang="ru-RU" sz="5400" err="1">
                <a:cs typeface="Calibri Light"/>
              </a:rPr>
              <a:t>scheme</a:t>
            </a:r>
            <a:endParaRPr lang="ru-RU" sz="5400" err="1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6B25168E-6FAA-6A17-AC79-CA3B6570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6</a:t>
            </a:fld>
            <a:endParaRPr lang="ru-RU"/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FAC1D503-86C8-6420-7C00-E1BFE17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119530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696B-089F-43CB-EAA7-7D2F350D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JavaScript </a:t>
            </a:r>
            <a:r>
              <a:rPr lang="ru-RU" err="1">
                <a:cs typeface="Calibri Light"/>
              </a:rPr>
              <a:t>engines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55C45-D1BF-C7EE-F407-CF359940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6467"/>
            <a:ext cx="10058400" cy="4012627"/>
          </a:xfrm>
        </p:spPr>
        <p:txBody>
          <a:bodyPr vert="horz" lIns="0" tIns="45720" rIns="0" bIns="45720" rtlCol="0" anchor="t">
            <a:no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endParaRPr lang="ru-RU" sz="1000">
              <a:solidFill>
                <a:schemeClr val="tx1"/>
              </a:solidFill>
              <a:ea typeface="+mn-lt"/>
              <a:cs typeface="+mn-lt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sz="2400" b="1">
                <a:solidFill>
                  <a:schemeClr val="tx1"/>
                </a:solidFill>
                <a:ea typeface="+mn-lt"/>
                <a:cs typeface="+mn-lt"/>
              </a:rPr>
              <a:t>V8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open-source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JavaScript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engine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developed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The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Chromium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Project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for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Google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Chrome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Chromium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web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browsers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ru-RU" sz="2400">
              <a:solidFill>
                <a:schemeClr val="tx1"/>
              </a:solidFill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sz="2400" b="1" err="1">
                <a:solidFill>
                  <a:schemeClr val="tx1"/>
                </a:solidFill>
                <a:ea typeface="+mn-lt"/>
                <a:cs typeface="+mn-lt"/>
              </a:rPr>
              <a:t>SpiderMonkey</a:t>
            </a:r>
            <a:r>
              <a:rPr lang="ru-RU" sz="2400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currently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maintained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Mozilla Foundation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it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written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C/C++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contains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interpreter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IonMonkey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JIT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compiler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garbage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collector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. It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still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used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Firefox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web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browser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ru-RU" sz="2400">
              <a:solidFill>
                <a:schemeClr val="tx1"/>
              </a:solidFill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sz="2400" b="1" err="1">
                <a:solidFill>
                  <a:schemeClr val="tx1"/>
                </a:solidFill>
                <a:ea typeface="+mn-lt"/>
                <a:cs typeface="+mn-lt"/>
              </a:rPr>
              <a:t>JavaScriptCore</a:t>
            </a:r>
            <a:r>
              <a:rPr lang="ru-RU" sz="2400" b="1">
                <a:solidFill>
                  <a:schemeClr val="tx1"/>
                </a:solidFill>
                <a:ea typeface="+mn-lt"/>
                <a:cs typeface="+mn-lt"/>
              </a:rPr>
              <a:t> (Nitro) 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Apple's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engine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for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its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Safari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browser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based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optimizing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just-in-time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(JIT)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compiler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named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FTL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was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announced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on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May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2014. As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February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2016,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backend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FTL JIT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replaced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by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“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Bare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Bones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Backend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” (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or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B3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for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err="1">
                <a:solidFill>
                  <a:schemeClr val="tx1"/>
                </a:solidFill>
                <a:ea typeface="+mn-lt"/>
                <a:cs typeface="+mn-lt"/>
              </a:rPr>
              <a:t>short</a:t>
            </a:r>
            <a:r>
              <a:rPr lang="ru-RU" sz="2400">
                <a:solidFill>
                  <a:schemeClr val="tx1"/>
                </a:solidFill>
                <a:ea typeface="+mn-lt"/>
                <a:cs typeface="+mn-lt"/>
              </a:rPr>
              <a:t>).</a:t>
            </a:r>
            <a:endParaRPr lang="ru-RU" sz="24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A01139-B47F-2BF2-31DA-015108D0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DFEF23-0AFB-8BB4-585E-3F84070B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5358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406E0-CE39-C205-7E01-1E901B46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47785"/>
          </a:xfrm>
        </p:spPr>
        <p:txBody>
          <a:bodyPr/>
          <a:lstStyle/>
          <a:p>
            <a:r>
              <a:rPr lang="ru-RU" dirty="0">
                <a:cs typeface="Calibri Light"/>
              </a:rPr>
              <a:t>Engine </a:t>
            </a:r>
            <a:r>
              <a:rPr lang="ru-RU" dirty="0" err="1">
                <a:cs typeface="Calibri Light"/>
              </a:rPr>
              <a:t>choice</a:t>
            </a:r>
            <a:endParaRPr lang="ru-RU" dirty="0" err="1">
              <a:solidFill>
                <a:srgbClr val="404040"/>
              </a:solidFill>
              <a:cs typeface="Calibri Light"/>
            </a:endParaRPr>
          </a:p>
        </p:txBody>
      </p:sp>
      <p:pic>
        <p:nvPicPr>
          <p:cNvPr id="4" name="Объект 3" descr="Изображение выглядит как текст, Шрифт, Прямоугольник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7D7C2DD-7B14-8AC7-17DB-6F1B23F9A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356" y="3425700"/>
            <a:ext cx="5494896" cy="1295915"/>
          </a:xfrm>
        </p:spPr>
      </p:pic>
      <p:pic>
        <p:nvPicPr>
          <p:cNvPr id="5" name="Рисунок 4" descr="Изображение выглядит как текст, снимок экрана, Прямоугольник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028DFAA-44E4-7BF2-0567-1B9BEEA86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41" y="3423078"/>
            <a:ext cx="4279301" cy="2833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FC9F2-37EE-51E1-49AC-5BCECD4FECDC}"/>
              </a:ext>
            </a:extLst>
          </p:cNvPr>
          <p:cNvSpPr txBox="1"/>
          <p:nvPr/>
        </p:nvSpPr>
        <p:spPr>
          <a:xfrm>
            <a:off x="618166" y="2139941"/>
            <a:ext cx="550227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>
                <a:cs typeface="Calibri"/>
              </a:rPr>
              <a:t>V8 </a:t>
            </a:r>
            <a:r>
              <a:rPr lang="ru-RU" sz="3200" b="1" err="1">
                <a:cs typeface="Calibri"/>
              </a:rPr>
              <a:t>engine</a:t>
            </a:r>
            <a:r>
              <a:rPr lang="ru-RU" sz="3200">
                <a:cs typeface="Calibri"/>
              </a:rPr>
              <a:t> 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developed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by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the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Chromium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Project</a:t>
            </a:r>
            <a:endParaRPr lang="ru-RU" sz="32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0458B-43EA-39FC-57EF-F49F3F899E8D}"/>
              </a:ext>
            </a:extLst>
          </p:cNvPr>
          <p:cNvSpPr txBox="1"/>
          <p:nvPr/>
        </p:nvSpPr>
        <p:spPr>
          <a:xfrm>
            <a:off x="6764782" y="2139941"/>
            <a:ext cx="48329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err="1">
                <a:cs typeface="Calibri"/>
              </a:rPr>
              <a:t>JavaScriptCore</a:t>
            </a:r>
            <a:r>
              <a:rPr lang="ru-RU" sz="3200">
                <a:solidFill>
                  <a:srgbClr val="000000"/>
                </a:solidFill>
                <a:ea typeface="+mn-lt"/>
                <a:cs typeface="+mn-lt"/>
              </a:rPr>
              <a:t> (Nitro)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 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used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in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Safary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 </a:t>
            </a:r>
            <a:r>
              <a:rPr lang="ru-RU" sz="3200" err="1">
                <a:solidFill>
                  <a:srgbClr val="242424"/>
                </a:solidFill>
                <a:ea typeface="+mn-lt"/>
                <a:cs typeface="+mn-lt"/>
              </a:rPr>
              <a:t>browser</a:t>
            </a:r>
            <a:r>
              <a:rPr lang="ru-RU" sz="3200">
                <a:solidFill>
                  <a:srgbClr val="242424"/>
                </a:solidFill>
                <a:ea typeface="+mn-lt"/>
                <a:cs typeface="+mn-lt"/>
              </a:rPr>
              <a:t> (Apple)</a:t>
            </a:r>
            <a:endParaRPr lang="ru-RU" sz="3200">
              <a:solidFill>
                <a:srgbClr val="242424"/>
              </a:solidFill>
              <a:cs typeface="Calibri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E136CF0-133D-2181-2811-4A0CB6D2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8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0DC27A2-2C50-924A-412B-2B432EC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40853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167A-1EBC-3810-5740-25DAA31C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New </a:t>
            </a:r>
            <a:r>
              <a:rPr lang="ru-RU" err="1">
                <a:cs typeface="Calibri Light"/>
              </a:rPr>
              <a:t>features</a:t>
            </a:r>
            <a:r>
              <a:rPr lang="ru-RU">
                <a:cs typeface="Calibri Light"/>
              </a:rPr>
              <a:t> (</a:t>
            </a:r>
            <a:r>
              <a:rPr lang="ru-RU" err="1">
                <a:cs typeface="Calibri Light"/>
              </a:rPr>
              <a:t>geometries</a:t>
            </a:r>
            <a:r>
              <a:rPr lang="ru-RU">
                <a:cs typeface="Calibri Light"/>
              </a:rPr>
              <a:t> </a:t>
            </a:r>
            <a:r>
              <a:rPr lang="ru-RU" err="1">
                <a:cs typeface="Calibri Light"/>
              </a:rPr>
              <a:t>transfer</a:t>
            </a:r>
            <a:r>
              <a:rPr lang="ru-RU">
                <a:cs typeface="Calibri Light"/>
              </a:rPr>
              <a:t>)</a:t>
            </a:r>
            <a:endParaRPr lang="ru-RU" err="1"/>
          </a:p>
        </p:txBody>
      </p:sp>
      <p:pic>
        <p:nvPicPr>
          <p:cNvPr id="4" name="Объект 3" descr="Изображение выглядит как текст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27E2AE3-B7C1-FF2D-04C0-1150C039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026" y="1929497"/>
            <a:ext cx="6405951" cy="220149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756B0-8A17-8307-647D-C1FEEFF1AF35}"/>
              </a:ext>
            </a:extLst>
          </p:cNvPr>
          <p:cNvSpPr txBox="1"/>
          <p:nvPr/>
        </p:nvSpPr>
        <p:spPr>
          <a:xfrm>
            <a:off x="782053" y="2737184"/>
            <a:ext cx="36796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cs typeface="Calibri"/>
              </a:rPr>
              <a:t>Current </a:t>
            </a:r>
            <a:r>
              <a:rPr lang="ru-RU" sz="3200" err="1">
                <a:cs typeface="Calibri"/>
              </a:rPr>
              <a:t>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BB8B1-2F81-DBA7-E130-496B28F7F86E}"/>
              </a:ext>
            </a:extLst>
          </p:cNvPr>
          <p:cNvSpPr txBox="1"/>
          <p:nvPr/>
        </p:nvSpPr>
        <p:spPr>
          <a:xfrm>
            <a:off x="782053" y="4582026"/>
            <a:ext cx="367965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>
                <a:cs typeface="Calibri"/>
              </a:rPr>
              <a:t>New </a:t>
            </a:r>
            <a:r>
              <a:rPr lang="ru-RU" sz="3200" err="1">
                <a:cs typeface="Calibri"/>
              </a:rPr>
              <a:t>path</a:t>
            </a:r>
            <a:endParaRPr lang="ru-RU" sz="3200">
              <a:cs typeface="Calibri"/>
            </a:endParaRPr>
          </a:p>
          <a:p>
            <a:pPr algn="ctr"/>
            <a:r>
              <a:rPr lang="ru-RU" sz="2400">
                <a:cs typeface="Calibri"/>
              </a:rPr>
              <a:t>(</a:t>
            </a:r>
            <a:r>
              <a:rPr lang="ru-RU" sz="2400" err="1">
                <a:cs typeface="Calibri"/>
              </a:rPr>
              <a:t>Investigated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cs typeface="Calibri"/>
              </a:rPr>
              <a:t>by</a:t>
            </a:r>
            <a:r>
              <a:rPr lang="ru-RU" sz="2400">
                <a:cs typeface="Calibri"/>
              </a:rPr>
              <a:t> </a:t>
            </a:r>
            <a:r>
              <a:rPr lang="ru-RU" sz="2400" err="1">
                <a:ea typeface="+mn-lt"/>
                <a:cs typeface="+mn-lt"/>
              </a:rPr>
              <a:t>Petr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cs typeface="Calibri"/>
              </a:rPr>
              <a:t>Doroshev</a:t>
            </a:r>
            <a:r>
              <a:rPr lang="ru-RU" sz="2400">
                <a:cs typeface="Calibri"/>
              </a:rPr>
              <a:t>)</a:t>
            </a:r>
          </a:p>
        </p:txBody>
      </p:sp>
      <p:pic>
        <p:nvPicPr>
          <p:cNvPr id="3" name="Рисунок 2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F227EB1-6DB8-3AD7-C9B1-E3FF1A3A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91" y="4388283"/>
            <a:ext cx="5668818" cy="1706707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09C4158-9E17-78FC-D36F-B9C25708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9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B63138E-54F9-1494-FE54-1C2C257E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sz="1100"/>
              <a:t>XIII MPD Collaboration Meeting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443398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22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Retrospect</vt:lpstr>
      <vt:lpstr>Current status of the MPD Event Display  </vt:lpstr>
      <vt:lpstr>The Event Display</vt:lpstr>
      <vt:lpstr>The Event Display components</vt:lpstr>
      <vt:lpstr>Event Display prototype</vt:lpstr>
      <vt:lpstr>Real time mode of the Event Display</vt:lpstr>
      <vt:lpstr>Event Display scheme</vt:lpstr>
      <vt:lpstr>JavaScript engines</vt:lpstr>
      <vt:lpstr>Engine choice</vt:lpstr>
      <vt:lpstr>New features (geometries transfer)</vt:lpstr>
      <vt:lpstr>New features (simple start) </vt:lpstr>
      <vt:lpstr>Implemented features (detectors geometry)</vt:lpstr>
      <vt:lpstr>Implemented features (event visualization)</vt:lpstr>
      <vt:lpstr>Implemented features (tracks visualization)</vt:lpstr>
      <vt:lpstr>Summary</vt:lpstr>
      <vt:lpstr>Thank you for your attention!</vt:lpstr>
      <vt:lpstr>Implemented features (detectors geometry)</vt:lpstr>
      <vt:lpstr>Implemented features (event visualization)</vt:lpstr>
      <vt:lpstr>Implemented features (tracks visualization)</vt:lpstr>
      <vt:lpstr>New features (simple start)</vt:lpstr>
      <vt:lpstr>New feature (simple start) </vt:lpstr>
      <vt:lpstr>Quality assurance (QA)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72</cp:revision>
  <dcterms:created xsi:type="dcterms:W3CDTF">2024-04-17T21:40:10Z</dcterms:created>
  <dcterms:modified xsi:type="dcterms:W3CDTF">2024-04-24T07:19:56Z</dcterms:modified>
</cp:coreProperties>
</file>