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0" r:id="rId4"/>
    <p:sldId id="261" r:id="rId5"/>
    <p:sldId id="302" r:id="rId6"/>
    <p:sldId id="303" r:id="rId7"/>
    <p:sldId id="304" r:id="rId8"/>
    <p:sldId id="297" r:id="rId9"/>
    <p:sldId id="278" r:id="rId10"/>
    <p:sldId id="279" r:id="rId11"/>
    <p:sldId id="269" r:id="rId12"/>
    <p:sldId id="271" r:id="rId13"/>
    <p:sldId id="310" r:id="rId14"/>
    <p:sldId id="311" r:id="rId15"/>
    <p:sldId id="295" r:id="rId16"/>
    <p:sldId id="280" r:id="rId17"/>
    <p:sldId id="301" r:id="rId18"/>
    <p:sldId id="294" r:id="rId19"/>
    <p:sldId id="266" r:id="rId20"/>
    <p:sldId id="262" r:id="rId21"/>
    <p:sldId id="306" r:id="rId22"/>
    <p:sldId id="307" r:id="rId23"/>
    <p:sldId id="308" r:id="rId24"/>
    <p:sldId id="309" r:id="rId25"/>
    <p:sldId id="291" r:id="rId26"/>
    <p:sldId id="293" r:id="rId27"/>
    <p:sldId id="305" r:id="rId28"/>
    <p:sldId id="289" r:id="rId29"/>
    <p:sldId id="288" r:id="rId30"/>
    <p:sldId id="290" r:id="rId31"/>
    <p:sldId id="281" r:id="rId32"/>
    <p:sldId id="285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om_guy" initials="r" lastIdx="6" clrIdx="0">
    <p:extLst>
      <p:ext uri="{19B8F6BF-5375-455C-9EA6-DF929625EA0E}">
        <p15:presenceInfo xmlns:p15="http://schemas.microsoft.com/office/powerpoint/2012/main" userId="random_gu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40F6C-63A0-413E-9859-0AB6A0343AE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67C9A-7348-4DF8-8333-D26DC4421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5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Скан Ван дер Меера</a:t>
            </a:r>
            <a:r>
              <a:rPr lang="ru-RU" baseline="0" dirty="0" smtClean="0"/>
              <a:t> является общепринятой процедурой калибровки в таких проектах как </a:t>
            </a:r>
            <a:r>
              <a:rPr lang="en-US" baseline="0" dirty="0" smtClean="0"/>
              <a:t>RHIC </a:t>
            </a:r>
            <a:r>
              <a:rPr lang="ru-RU" baseline="0" dirty="0" smtClean="0"/>
              <a:t>и </a:t>
            </a:r>
            <a:r>
              <a:rPr lang="en-US" baseline="0" dirty="0" smtClean="0"/>
              <a:t>LHC.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7C9A-7348-4DF8-8333-D26DC44214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00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2FA85F-0E03-4A06-8649-3C073C78C57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48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2FA85F-0E03-4A06-8649-3C073C78C57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2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67C9A-7348-4DF8-8333-D26DC44214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1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ru-RU" dirty="0" err="1"/>
              <a:t>сотсоит</a:t>
            </a:r>
            <a:r>
              <a:rPr lang="ru-RU" dirty="0"/>
              <a:t> из двух считывающих плат и одной объединяющей. Считывающая плата </a:t>
            </a:r>
            <a:r>
              <a:rPr lang="ru-RU" dirty="0" err="1"/>
              <a:t>содержин</a:t>
            </a:r>
            <a:r>
              <a:rPr lang="ru-RU" dirty="0"/>
              <a:t> на себе </a:t>
            </a:r>
            <a:r>
              <a:rPr lang="ru-RU" dirty="0" err="1"/>
              <a:t>SiPM</a:t>
            </a:r>
            <a:r>
              <a:rPr lang="ru-RU" dirty="0"/>
              <a:t> и электронику для преобразования аналогового сигнала </a:t>
            </a:r>
            <a:r>
              <a:rPr lang="ru-RU" dirty="0" err="1"/>
              <a:t>SiPM</a:t>
            </a:r>
            <a:r>
              <a:rPr lang="ru-RU" dirty="0"/>
              <a:t> в ЛВДС. Объединяющая плата распределяет питание на всю систему, а так же отвечает за выработку </a:t>
            </a:r>
            <a:r>
              <a:rPr lang="ru-RU" dirty="0" err="1"/>
              <a:t>лолгического</a:t>
            </a:r>
            <a:r>
              <a:rPr lang="ru-RU" dirty="0"/>
              <a:t> сигнала (хотя бы одна палочка сработала).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67C9A-7348-4DF8-8333-D26DC442143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03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На этом стенде тестируется работоспособность модулей и системы сбора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2FA85F-0E03-4A06-8649-3C073C78C57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9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основном летели р. Представлены результаты обработки для 24 и 100 </a:t>
            </a:r>
            <a:r>
              <a:rPr lang="ru-RU" dirty="0" err="1"/>
              <a:t>пс</a:t>
            </a:r>
            <a:r>
              <a:rPr lang="ru-RU" dirty="0"/>
              <a:t> мод. Из графика видно, что разница не существенная для задач детектора. (100 </a:t>
            </a:r>
            <a:r>
              <a:rPr lang="ru-RU" dirty="0" err="1"/>
              <a:t>пс</a:t>
            </a:r>
            <a:r>
              <a:rPr lang="ru-RU" dirty="0"/>
              <a:t> дешевле и разрешение укладывается в требования детектора).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67C9A-7348-4DF8-8333-D26DC442143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66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собирались с помощью </a:t>
            </a:r>
            <a:r>
              <a:rPr lang="en-US" dirty="0"/>
              <a:t>TDC64VLE </a:t>
            </a:r>
            <a:r>
              <a:rPr lang="ru-RU" dirty="0"/>
              <a:t>от </a:t>
            </a:r>
            <a:r>
              <a:rPr lang="en-US" dirty="0"/>
              <a:t>AFI Electronics </a:t>
            </a:r>
            <a:r>
              <a:rPr lang="ru-RU" dirty="0"/>
              <a:t>на базе чипа </a:t>
            </a:r>
            <a:r>
              <a:rPr lang="en-US" dirty="0"/>
              <a:t>HPTDC.</a:t>
            </a:r>
            <a:r>
              <a:rPr lang="ru-RU" dirty="0"/>
              <a:t> Данные получали в бинарном формате. Данные декодировались. Так как сигналы имеют время-амплитудную зависимость, то для улучшения </a:t>
            </a:r>
            <a:r>
              <a:rPr lang="ru-RU" dirty="0" err="1"/>
              <a:t>временнного</a:t>
            </a:r>
            <a:r>
              <a:rPr lang="ru-RU" dirty="0"/>
              <a:t> разрешения была применена время-амплитудная корректировка. Сверху распределение без коррекции, в середине скорректирована только левая сторона. Снизу скорректированы обе.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67C9A-7348-4DF8-8333-D26DC442143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2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Скан Ван дер Меера</a:t>
            </a:r>
            <a:r>
              <a:rPr lang="ru-RU" baseline="0" dirty="0" smtClean="0"/>
              <a:t> является общепринятой процедурой калибровки в таких проектах как </a:t>
            </a:r>
            <a:r>
              <a:rPr lang="en-US" baseline="0" dirty="0" smtClean="0"/>
              <a:t>RHIC </a:t>
            </a:r>
            <a:r>
              <a:rPr lang="ru-RU" baseline="0" dirty="0" smtClean="0"/>
              <a:t>и </a:t>
            </a:r>
            <a:r>
              <a:rPr lang="en-US" baseline="0" dirty="0" smtClean="0"/>
              <a:t>LHC.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7C9A-7348-4DF8-8333-D26DC442143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A94BE3-6294-4581-A734-DC82F08F5D0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4C3BBB-2709-C6B6-BB89-3A9BF4AF5D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965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A94BE3-6294-4581-A734-DC82F08F5D0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894C35-B4D0-94BB-C3EB-033B307A65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283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FFE-40E8-44BA-A043-84A63B397B57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3B12-F6AA-47EC-B65F-9D4AC4AAF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64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FFE-40E8-44BA-A043-84A63B397B57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3B12-F6AA-47EC-B65F-9D4AC4AAF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8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FFE-40E8-44BA-A043-84A63B397B57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3B12-F6AA-47EC-B65F-9D4AC4AAF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1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FFE-40E8-44BA-A043-84A63B397B57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3B12-F6AA-47EC-B65F-9D4AC4AAF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9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FFE-40E8-44BA-A043-84A63B397B57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3B12-F6AA-47EC-B65F-9D4AC4AAF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6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FFE-40E8-44BA-A043-84A63B397B57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3B12-F6AA-47EC-B65F-9D4AC4AAF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6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FFE-40E8-44BA-A043-84A63B397B57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3B12-F6AA-47EC-B65F-9D4AC4AAF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FFE-40E8-44BA-A043-84A63B397B57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3B12-F6AA-47EC-B65F-9D4AC4AAF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9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FFE-40E8-44BA-A043-84A63B397B57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3B12-F6AA-47EC-B65F-9D4AC4AAF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9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FFE-40E8-44BA-A043-84A63B397B57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3B12-F6AA-47EC-B65F-9D4AC4AAF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1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FFE-40E8-44BA-A043-84A63B397B57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3B12-F6AA-47EC-B65F-9D4AC4AAF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7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FFE-40E8-44BA-A043-84A63B397B57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3B12-F6AA-47EC-B65F-9D4AC4AAF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1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4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0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7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0.png"/><Relationship Id="rId5" Type="http://schemas.openxmlformats.org/officeDocument/2006/relationships/image" Target="../media/image480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60.png"/><Relationship Id="rId7" Type="http://schemas.openxmlformats.org/officeDocument/2006/relationships/image" Target="../media/image2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580.png"/><Relationship Id="rId9" Type="http://schemas.openxmlformats.org/officeDocument/2006/relationships/image" Target="../media/image2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8758"/>
            <a:ext cx="9144000" cy="187692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СТАТУС ДЕТЕКТОРА СВЕТИМОСТИ ДЛЯ </a:t>
            </a:r>
            <a:r>
              <a:rPr lang="en-US" b="1" dirty="0"/>
              <a:t>NICA (MPD)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1517" y="3250925"/>
            <a:ext cx="7210124" cy="2782721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b="1" dirty="0"/>
              <a:t>С</a:t>
            </a:r>
            <a:r>
              <a:rPr lang="en-US" b="1" dirty="0"/>
              <a:t>.</a:t>
            </a:r>
            <a:r>
              <a:rPr lang="ru-RU" b="1" dirty="0"/>
              <a:t>П</a:t>
            </a:r>
            <a:r>
              <a:rPr lang="en-US" b="1" dirty="0"/>
              <a:t>. </a:t>
            </a:r>
            <a:r>
              <a:rPr lang="ru-RU" b="1" dirty="0"/>
              <a:t>Авдеев</a:t>
            </a:r>
            <a:r>
              <a:rPr lang="en-US" b="1" dirty="0"/>
              <a:t> </a:t>
            </a:r>
            <a:r>
              <a:rPr lang="ru-RU" b="1" dirty="0"/>
              <a:t>  </a:t>
            </a:r>
            <a:r>
              <a:rPr lang="en-US" b="1" dirty="0"/>
              <a:t>,</a:t>
            </a:r>
            <a:r>
              <a:rPr lang="ru-RU" b="1" dirty="0"/>
              <a:t> М</a:t>
            </a:r>
            <a:r>
              <a:rPr lang="en-US" b="1" dirty="0"/>
              <a:t>.</a:t>
            </a:r>
            <a:r>
              <a:rPr lang="ru-RU" b="1" dirty="0"/>
              <a:t>Г.</a:t>
            </a:r>
            <a:r>
              <a:rPr lang="en-US" b="1" dirty="0"/>
              <a:t> </a:t>
            </a:r>
            <a:r>
              <a:rPr lang="ru-RU" b="1" dirty="0"/>
              <a:t>Буряков </a:t>
            </a:r>
            <a:r>
              <a:rPr lang="en-US" b="1" dirty="0"/>
              <a:t>, </a:t>
            </a:r>
            <a:r>
              <a:rPr lang="ru-RU" b="1" dirty="0"/>
              <a:t>С.Г. Бузин  </a:t>
            </a:r>
            <a:r>
              <a:rPr lang="en-US" b="1" dirty="0"/>
              <a:t>,</a:t>
            </a:r>
            <a:r>
              <a:rPr lang="ru-RU" b="1" dirty="0"/>
              <a:t> П.О. </a:t>
            </a:r>
            <a:r>
              <a:rPr lang="ru-RU" b="1" dirty="0" err="1"/>
              <a:t>Дулов</a:t>
            </a:r>
            <a:r>
              <a:rPr lang="ru-RU" b="1" dirty="0"/>
              <a:t>  , </a:t>
            </a:r>
            <a:r>
              <a:rPr lang="en-US" b="1" dirty="0"/>
              <a:t> </a:t>
            </a:r>
            <a:r>
              <a:rPr lang="ru-RU" b="1" dirty="0"/>
              <a:t>В.М. Головатюк  </a:t>
            </a:r>
            <a:r>
              <a:rPr lang="en-US" b="1" dirty="0"/>
              <a:t>,</a:t>
            </a:r>
            <a:r>
              <a:rPr lang="ru-RU" b="1" dirty="0"/>
              <a:t> А.И. Малахов    </a:t>
            </a:r>
            <a:r>
              <a:rPr lang="en-US" b="1" dirty="0"/>
              <a:t>,</a:t>
            </a:r>
            <a:r>
              <a:rPr lang="ru-RU" b="1" dirty="0"/>
              <a:t> Г.Д. </a:t>
            </a:r>
            <a:r>
              <a:rPr lang="ru-RU" b="1" dirty="0" err="1"/>
              <a:t>Мильнов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ru-RU" b="1" dirty="0"/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ru-RU" sz="1600" b="1" dirty="0"/>
              <a:t>1 - ОИЯИ</a:t>
            </a:r>
            <a:r>
              <a:rPr lang="en-US" sz="1600" b="1" dirty="0"/>
              <a:t>, </a:t>
            </a:r>
            <a:r>
              <a:rPr lang="ru-RU" sz="1600" b="1" dirty="0"/>
              <a:t>Дубна</a:t>
            </a:r>
            <a:r>
              <a:rPr lang="en-US" sz="1600" b="1" dirty="0"/>
              <a:t>, </a:t>
            </a:r>
            <a:r>
              <a:rPr lang="ru-RU" sz="1600" b="1" dirty="0"/>
              <a:t>Россия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ru-RU" sz="1600" b="1" dirty="0"/>
              <a:t>2 – Государственный университет «Дубна»</a:t>
            </a:r>
            <a:r>
              <a:rPr lang="en-US" sz="1600" b="1" dirty="0"/>
              <a:t>, </a:t>
            </a:r>
            <a:r>
              <a:rPr lang="ru-RU" sz="1600" b="1" dirty="0"/>
              <a:t>Дубна</a:t>
            </a:r>
            <a:r>
              <a:rPr lang="en-US" sz="1600" b="1" dirty="0"/>
              <a:t>,</a:t>
            </a:r>
            <a:r>
              <a:rPr lang="ru-RU" sz="1600" b="1" dirty="0"/>
              <a:t> Россия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087588" y="4015328"/>
            <a:ext cx="1813560" cy="76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06579" y="3176272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26531" y="318323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65113" y="3167383"/>
            <a:ext cx="477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  <a:r>
              <a:rPr lang="ru-RU" sz="1200" b="1" dirty="0"/>
              <a:t>,2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34212" y="3167384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809576" y="3569284"/>
            <a:ext cx="477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  <a:r>
              <a:rPr lang="ru-RU" sz="1200" b="1" dirty="0"/>
              <a:t>,2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0062" y="3574057"/>
            <a:ext cx="429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  <a:r>
              <a:rPr lang="ru-RU" sz="1200" b="1" dirty="0"/>
              <a:t>,2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0935" y="357405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76016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78835" y="203286"/>
            <a:ext cx="9543392" cy="701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76" tIns="45686" rIns="91376" bIns="45686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Временные характеристики счетчиков</a:t>
            </a:r>
          </a:p>
        </p:txBody>
      </p:sp>
      <p:pic>
        <p:nvPicPr>
          <p:cNvPr id="14" name="Рисунок 13" descr="C:\Users\Генадий\AppData\Local\Microsoft\Windows\INetCache\Content.Word\часть стенд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8690" r="20237" b="16711"/>
          <a:stretch/>
        </p:blipFill>
        <p:spPr bwMode="auto">
          <a:xfrm>
            <a:off x="5387474" y="1269511"/>
            <a:ext cx="5410764" cy="3083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Генадий\AppData\Local\Microsoft\Windows\INetCache\Content.Word\счетчик_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32503" r="5475" b="25366"/>
          <a:stretch/>
        </p:blipFill>
        <p:spPr bwMode="auto">
          <a:xfrm>
            <a:off x="5647691" y="4495073"/>
            <a:ext cx="4890329" cy="1744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2017"/>
            <a:ext cx="5100661" cy="4650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3446" y="6497515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</a:t>
            </a:r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007076" y="6240029"/>
            <a:ext cx="2502243" cy="38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Блок-схема измерений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37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root_v5.34.36\test_feu+trigg_19.04.2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r="8719"/>
          <a:stretch/>
        </p:blipFill>
        <p:spPr bwMode="auto">
          <a:xfrm>
            <a:off x="964694" y="732869"/>
            <a:ext cx="3798570" cy="2019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root_v5.34.36\trigg+feu+sch4_23.04.20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r="8371"/>
          <a:stretch/>
        </p:blipFill>
        <p:spPr bwMode="auto">
          <a:xfrm>
            <a:off x="6850044" y="726519"/>
            <a:ext cx="3827145" cy="2026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76" y="3232302"/>
            <a:ext cx="3965575" cy="206756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42194" y="993588"/>
                <a:ext cx="14419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2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m:rPr>
                              <m:nor/>
                            </m:rPr>
                            <a:rPr lang="ru-RU" sz="1200" dirty="0"/>
                            <m:t> </m:t>
                          </m:r>
                        </m:e>
                        <m:sub>
                          <m:r>
                            <a:rPr lang="ru-RU" sz="1200" b="0" i="1" dirty="0" smtClean="0">
                              <a:latin typeface="Cambria Math" panose="02040503050406030204" pitchFamily="18" charset="0"/>
                            </a:rPr>
                            <m:t>1−0</m:t>
                          </m:r>
                        </m:sub>
                      </m:sSub>
                      <m:r>
                        <a:rPr lang="ru-RU" sz="1200" b="0" i="1" dirty="0" smtClean="0">
                          <a:latin typeface="Cambria Math" panose="02040503050406030204" pitchFamily="18" charset="0"/>
                        </a:rPr>
                        <m:t>=0.155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194" y="993588"/>
                <a:ext cx="144193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96797" y="888354"/>
                <a:ext cx="14419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2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m:rPr>
                              <m:nor/>
                            </m:rPr>
                            <a:rPr lang="ru-RU" sz="1200" dirty="0"/>
                            <m:t> </m:t>
                          </m:r>
                        </m:e>
                        <m:sub>
                          <m:r>
                            <a:rPr lang="ru-RU" sz="1200" b="0" i="1" dirty="0" smtClean="0">
                              <a:latin typeface="Cambria Math" panose="02040503050406030204" pitchFamily="18" charset="0"/>
                            </a:rPr>
                            <m:t>1−0</m:t>
                          </m:r>
                        </m:sub>
                      </m:sSub>
                      <m:r>
                        <a:rPr lang="ru-RU" sz="1200" b="0" i="1" dirty="0" smtClean="0">
                          <a:latin typeface="Cambria Math" panose="02040503050406030204" pitchFamily="18" charset="0"/>
                        </a:rPr>
                        <m:t>=0.15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797" y="888354"/>
                <a:ext cx="144193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93812" y="3772013"/>
                <a:ext cx="14419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2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m:rPr>
                              <m:nor/>
                            </m:rPr>
                            <a:rPr lang="ru-RU" sz="1200" dirty="0"/>
                            <m:t> </m:t>
                          </m:r>
                        </m:e>
                        <m:sub>
                          <m:r>
                            <a:rPr lang="ru-RU" sz="1200" b="0" i="1" dirty="0" smtClean="0">
                              <a:latin typeface="Cambria Math" panose="02040503050406030204" pitchFamily="18" charset="0"/>
                            </a:rPr>
                            <m:t>1−0</m:t>
                          </m:r>
                        </m:sub>
                      </m:sSub>
                      <m:r>
                        <a:rPr lang="ru-RU" sz="1200" b="0" i="1" dirty="0" smtClean="0">
                          <a:latin typeface="Cambria Math" panose="02040503050406030204" pitchFamily="18" charset="0"/>
                        </a:rPr>
                        <m:t>=0.1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44 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812" y="3772013"/>
                <a:ext cx="144193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333127" y="2709082"/>
            <a:ext cx="1611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+mj-lt"/>
                <a:ea typeface="+mj-ea"/>
                <a:cs typeface="+mj-cs"/>
              </a:rPr>
              <a:t>Счетчик</a:t>
            </a:r>
            <a:r>
              <a:rPr lang="en-US" sz="2800" b="1" dirty="0">
                <a:latin typeface="+mj-lt"/>
                <a:ea typeface="+mj-ea"/>
                <a:cs typeface="+mj-cs"/>
              </a:rPr>
              <a:t> 1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70289" y="2709082"/>
            <a:ext cx="1611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+mj-lt"/>
                <a:ea typeface="+mj-ea"/>
                <a:cs typeface="+mj-cs"/>
              </a:rPr>
              <a:t>Счетчик</a:t>
            </a:r>
            <a:r>
              <a:rPr lang="en-US" sz="2800" b="1" dirty="0">
                <a:latin typeface="+mj-lt"/>
                <a:ea typeface="+mj-ea"/>
                <a:cs typeface="+mj-cs"/>
              </a:rPr>
              <a:t> 2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82002" y="5256140"/>
            <a:ext cx="1611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+mj-lt"/>
                <a:ea typeface="+mj-ea"/>
                <a:cs typeface="+mj-cs"/>
              </a:rPr>
              <a:t>Счетчик</a:t>
            </a:r>
            <a:r>
              <a:rPr lang="en-US" sz="2800" b="1" dirty="0">
                <a:latin typeface="+mj-lt"/>
                <a:ea typeface="+mj-ea"/>
                <a:cs typeface="+mj-cs"/>
              </a:rPr>
              <a:t> 3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2364" y="6137658"/>
            <a:ext cx="7062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of Particles and Nuclei Letters, 2022, Vol. 19, No. 4, pp. 362–367.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53446" y="6497515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</a:t>
            </a:r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78835" y="92579"/>
            <a:ext cx="9543392" cy="701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76" tIns="45686" rIns="91376" bIns="45686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Временные характеристики счетчиков</a:t>
            </a:r>
          </a:p>
        </p:txBody>
      </p:sp>
    </p:spTree>
    <p:extLst>
      <p:ext uri="{BB962C8B-B14F-4D97-AF65-F5344CB8AC3E}">
        <p14:creationId xmlns:p14="http://schemas.microsoft.com/office/powerpoint/2010/main" val="105838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5640" y="208547"/>
            <a:ext cx="10940715" cy="948517"/>
          </a:xfrm>
        </p:spPr>
        <p:txBody>
          <a:bodyPr>
            <a:noAutofit/>
          </a:bodyPr>
          <a:lstStyle/>
          <a:p>
            <a:r>
              <a:rPr lang="ru-RU" sz="4400" b="1" dirty="0"/>
              <a:t>Модуль детектора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4" y="1549198"/>
            <a:ext cx="3336893" cy="32792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704" y="5035927"/>
            <a:ext cx="207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3D-</a:t>
            </a:r>
            <a:r>
              <a:rPr lang="ru-RU" dirty="0"/>
              <a:t>модель модуля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5586" y="4444174"/>
            <a:ext cx="95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Модуль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53446" y="6478980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</a:t>
            </a:r>
            <a:r>
              <a:rPr lang="ru-RU" sz="1000" dirty="0" smtClean="0"/>
              <a:t>12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/>
          <a:stretch/>
        </p:blipFill>
        <p:spPr>
          <a:xfrm>
            <a:off x="3683893" y="1764737"/>
            <a:ext cx="8321018" cy="24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4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рямоугольник 157"/>
          <p:cNvSpPr/>
          <p:nvPr/>
        </p:nvSpPr>
        <p:spPr>
          <a:xfrm>
            <a:off x="9163050" y="4019550"/>
            <a:ext cx="2562225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23" name="Группа 122"/>
          <p:cNvGrpSpPr/>
          <p:nvPr/>
        </p:nvGrpSpPr>
        <p:grpSpPr>
          <a:xfrm>
            <a:off x="9085812" y="1533235"/>
            <a:ext cx="2134126" cy="2348383"/>
            <a:chOff x="9650942" y="1054513"/>
            <a:chExt cx="1791854" cy="1971749"/>
          </a:xfrm>
          <a:solidFill>
            <a:schemeClr val="bg1">
              <a:lumMod val="95000"/>
            </a:schemeClr>
          </a:solidFill>
        </p:grpSpPr>
        <p:sp>
          <p:nvSpPr>
            <p:cNvPr id="121" name="Прямоугольник 120"/>
            <p:cNvSpPr/>
            <p:nvPr/>
          </p:nvSpPr>
          <p:spPr>
            <a:xfrm>
              <a:off x="9650942" y="1054513"/>
              <a:ext cx="1791854" cy="1971749"/>
            </a:xfrm>
            <a:prstGeom prst="rect">
              <a:avLst/>
            </a:prstGeom>
            <a:grp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0832884" y="1344948"/>
              <a:ext cx="603294" cy="31009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</a:rPr>
                <a:t>DAQ</a:t>
              </a:r>
              <a:endParaRPr lang="ru-RU" dirty="0">
                <a:latin typeface="+mn-lt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941388" y="847725"/>
            <a:ext cx="5173662" cy="416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TextBox 20"/>
          <p:cNvSpPr txBox="1">
            <a:spLocks noChangeArrowheads="1"/>
          </p:cNvSpPr>
          <p:nvPr/>
        </p:nvSpPr>
        <p:spPr bwMode="auto">
          <a:xfrm>
            <a:off x="927100" y="808038"/>
            <a:ext cx="1995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/>
              <a:t>HUB(motherboard)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16038" y="3360738"/>
            <a:ext cx="912812" cy="6635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Vbias</a:t>
            </a: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control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3759200" y="4165600"/>
            <a:ext cx="603250" cy="593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uC</a:t>
            </a:r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3514725" y="3328988"/>
            <a:ext cx="1120775" cy="5826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Threshold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control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4783138" y="3484563"/>
            <a:ext cx="1076325" cy="434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Std. Logic</a:t>
            </a:r>
          </a:p>
        </p:txBody>
      </p:sp>
      <p:cxnSp>
        <p:nvCxnSpPr>
          <p:cNvPr id="104" name="Прямая со стрелкой 103"/>
          <p:cNvCxnSpPr/>
          <p:nvPr/>
        </p:nvCxnSpPr>
        <p:spPr>
          <a:xfrm flipV="1">
            <a:off x="5868988" y="3706813"/>
            <a:ext cx="3167062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7" idx="0"/>
          </p:cNvCxnSpPr>
          <p:nvPr/>
        </p:nvCxnSpPr>
        <p:spPr>
          <a:xfrm flipH="1" flipV="1">
            <a:off x="4060825" y="3944938"/>
            <a:ext cx="0" cy="220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97" idx="1"/>
            <a:endCxn id="29" idx="3"/>
          </p:cNvCxnSpPr>
          <p:nvPr/>
        </p:nvCxnSpPr>
        <p:spPr>
          <a:xfrm rot="10800000">
            <a:off x="2228850" y="3692525"/>
            <a:ext cx="1530350" cy="76993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2592388" y="4603750"/>
            <a:ext cx="1147762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1230313" y="4241800"/>
            <a:ext cx="1430337" cy="501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Temperature sensor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786313" y="4153649"/>
            <a:ext cx="1076325" cy="639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RS-485 interface</a:t>
            </a:r>
            <a:endParaRPr lang="ru-RU" dirty="0"/>
          </a:p>
        </p:txBody>
      </p:sp>
      <p:cxnSp>
        <p:nvCxnSpPr>
          <p:cNvPr id="67" name="Прямая со стрелкой 66"/>
          <p:cNvCxnSpPr>
            <a:stCxn id="65" idx="1"/>
            <a:endCxn id="97" idx="3"/>
          </p:cNvCxnSpPr>
          <p:nvPr/>
        </p:nvCxnSpPr>
        <p:spPr>
          <a:xfrm flipH="1" flipV="1">
            <a:off x="4362450" y="4462463"/>
            <a:ext cx="423863" cy="110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9150350" y="1684338"/>
            <a:ext cx="919163" cy="758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HPTDC</a:t>
            </a:r>
            <a:endParaRPr lang="ru-RU" dirty="0"/>
          </a:p>
        </p:txBody>
      </p:sp>
      <p:sp>
        <p:nvSpPr>
          <p:cNvPr id="2066" name="TextBox 92"/>
          <p:cNvSpPr txBox="1">
            <a:spLocks noChangeArrowheads="1"/>
          </p:cNvSpPr>
          <p:nvPr/>
        </p:nvSpPr>
        <p:spPr bwMode="auto">
          <a:xfrm>
            <a:off x="6165850" y="3173413"/>
            <a:ext cx="2430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/>
              <a:t>COAX cable 8m (trigger)</a:t>
            </a:r>
            <a:endParaRPr lang="ru-RU" altLang="ru-RU"/>
          </a:p>
        </p:txBody>
      </p:sp>
      <p:sp>
        <p:nvSpPr>
          <p:cNvPr id="2067" name="TextBox 136"/>
          <p:cNvSpPr txBox="1">
            <a:spLocks noChangeArrowheads="1"/>
          </p:cNvSpPr>
          <p:nvPr/>
        </p:nvSpPr>
        <p:spPr bwMode="auto">
          <a:xfrm>
            <a:off x="6411913" y="41275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/>
              <a:t>Ethernet cable 8m</a:t>
            </a:r>
            <a:endParaRPr lang="ru-RU" altLang="ru-RU"/>
          </a:p>
        </p:txBody>
      </p:sp>
      <p:sp>
        <p:nvSpPr>
          <p:cNvPr id="2068" name="TextBox 138"/>
          <p:cNvSpPr txBox="1">
            <a:spLocks noChangeArrowheads="1"/>
          </p:cNvSpPr>
          <p:nvPr/>
        </p:nvSpPr>
        <p:spPr bwMode="auto">
          <a:xfrm>
            <a:off x="6410325" y="1849438"/>
            <a:ext cx="184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/>
              <a:t>Signal 2x8pair 8m</a:t>
            </a:r>
            <a:endParaRPr lang="ru-RU" altLang="ru-RU"/>
          </a:p>
        </p:txBody>
      </p:sp>
      <p:sp>
        <p:nvSpPr>
          <p:cNvPr id="2069" name="TextBox 139"/>
          <p:cNvSpPr txBox="1">
            <a:spLocks noChangeArrowheads="1"/>
          </p:cNvSpPr>
          <p:nvPr/>
        </p:nvSpPr>
        <p:spPr bwMode="auto">
          <a:xfrm>
            <a:off x="6411913" y="4549775"/>
            <a:ext cx="168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/>
              <a:t>Power cable 8m</a:t>
            </a:r>
            <a:endParaRPr lang="ru-RU" altLang="ru-RU"/>
          </a:p>
        </p:txBody>
      </p:sp>
      <p:cxnSp>
        <p:nvCxnSpPr>
          <p:cNvPr id="141" name="Прямая со стрелкой 140"/>
          <p:cNvCxnSpPr/>
          <p:nvPr/>
        </p:nvCxnSpPr>
        <p:spPr>
          <a:xfrm flipH="1">
            <a:off x="6165850" y="4891088"/>
            <a:ext cx="2951163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2" name="Прямоугольник 141"/>
          <p:cNvSpPr/>
          <p:nvPr/>
        </p:nvSpPr>
        <p:spPr>
          <a:xfrm>
            <a:off x="9093200" y="4311650"/>
            <a:ext cx="2119313" cy="373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MOXA</a:t>
            </a:r>
            <a:endParaRPr lang="ru-RU" dirty="0"/>
          </a:p>
        </p:txBody>
      </p:sp>
      <p:cxnSp>
        <p:nvCxnSpPr>
          <p:cNvPr id="147" name="Прямая со стрелкой 146"/>
          <p:cNvCxnSpPr/>
          <p:nvPr/>
        </p:nvCxnSpPr>
        <p:spPr>
          <a:xfrm flipH="1">
            <a:off x="5868988" y="4516438"/>
            <a:ext cx="32162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Прямоугольник 153"/>
          <p:cNvSpPr/>
          <p:nvPr/>
        </p:nvSpPr>
        <p:spPr>
          <a:xfrm>
            <a:off x="9183688" y="3271838"/>
            <a:ext cx="1074737" cy="519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Trigger Unit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9093200" y="4676775"/>
            <a:ext cx="1060450" cy="1042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Vbias</a:t>
            </a: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+43V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0153650" y="4676775"/>
            <a:ext cx="1058863" cy="1042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Low Voltage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+</a:t>
            </a:r>
            <a:r>
              <a:rPr lang="ru-RU" dirty="0"/>
              <a:t>5</a:t>
            </a:r>
            <a:r>
              <a:rPr lang="en-US" dirty="0"/>
              <a:t>V</a:t>
            </a:r>
            <a:endParaRPr lang="ru-RU" dirty="0"/>
          </a:p>
        </p:txBody>
      </p:sp>
      <p:sp>
        <p:nvSpPr>
          <p:cNvPr id="2076" name="TextBox 158"/>
          <p:cNvSpPr txBox="1">
            <a:spLocks noChangeArrowheads="1"/>
          </p:cNvSpPr>
          <p:nvPr/>
        </p:nvSpPr>
        <p:spPr bwMode="auto">
          <a:xfrm>
            <a:off x="9734550" y="396716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/>
              <a:t>Power and DCS rack</a:t>
            </a:r>
            <a:endParaRPr lang="ru-RU" altLang="ru-RU"/>
          </a:p>
        </p:txBody>
      </p:sp>
      <p:cxnSp>
        <p:nvCxnSpPr>
          <p:cNvPr id="133" name="Соединительная линия уступом 132"/>
          <p:cNvCxnSpPr>
            <a:endCxn id="103" idx="0"/>
          </p:cNvCxnSpPr>
          <p:nvPr/>
        </p:nvCxnSpPr>
        <p:spPr>
          <a:xfrm rot="5400000">
            <a:off x="5268118" y="2790032"/>
            <a:ext cx="747713" cy="641350"/>
          </a:xfrm>
          <a:prstGeom prst="bentConnector3">
            <a:avLst>
              <a:gd name="adj1" fmla="val 81398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flipH="1">
            <a:off x="6122988" y="1878013"/>
            <a:ext cx="2955925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flipH="1" flipV="1">
            <a:off x="5516563" y="2609850"/>
            <a:ext cx="446087" cy="12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H="1">
            <a:off x="6113463" y="2228850"/>
            <a:ext cx="2955925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1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104900"/>
            <a:ext cx="41163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2" name="TextBox 1"/>
          <p:cNvSpPr txBox="1">
            <a:spLocks noChangeArrowheads="1"/>
          </p:cNvSpPr>
          <p:nvPr/>
        </p:nvSpPr>
        <p:spPr bwMode="auto">
          <a:xfrm>
            <a:off x="920750" y="5408613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/>
              <a:t>Потребление одного модуля 1</a:t>
            </a:r>
            <a:r>
              <a:rPr lang="en-US" altLang="ru-RU"/>
              <a:t>.</a:t>
            </a:r>
            <a:r>
              <a:rPr lang="ru-RU" altLang="ru-RU"/>
              <a:t>6Вт</a:t>
            </a:r>
            <a:r>
              <a:rPr lang="en-US" altLang="ru-RU"/>
              <a:t> ( </a:t>
            </a:r>
            <a:r>
              <a:rPr lang="ru-RU" altLang="ru-RU"/>
              <a:t>+5</a:t>
            </a:r>
            <a:r>
              <a:rPr lang="en-US" altLang="ru-RU"/>
              <a:t>B</a:t>
            </a:r>
            <a:r>
              <a:rPr lang="ru-RU" altLang="ru-RU"/>
              <a:t> х 0,32 А)</a:t>
            </a:r>
          </a:p>
        </p:txBody>
      </p:sp>
      <p:sp>
        <p:nvSpPr>
          <p:cNvPr id="2083" name="TextBox 3"/>
          <p:cNvSpPr txBox="1">
            <a:spLocks noChangeArrowheads="1"/>
          </p:cNvSpPr>
          <p:nvPr/>
        </p:nvSpPr>
        <p:spPr bwMode="auto">
          <a:xfrm>
            <a:off x="4830763" y="3829050"/>
            <a:ext cx="1139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/>
              <a:t>Tpd ~33ns</a:t>
            </a:r>
            <a:endParaRPr lang="ru-RU" altLang="ru-RU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643105" y="66286"/>
            <a:ext cx="10940715" cy="690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Схема организации одного модуля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1453446" y="6478980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</a:t>
            </a:r>
            <a:r>
              <a:rPr lang="ru-RU" sz="1000" dirty="0" smtClean="0"/>
              <a:t>13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260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84" y="714295"/>
            <a:ext cx="9896262" cy="540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3308607" y="6118321"/>
            <a:ext cx="501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/>
              <a:t>Время выработки триггерного сигнала</a:t>
            </a:r>
            <a:r>
              <a:rPr lang="en-US" altLang="ru-RU" dirty="0"/>
              <a:t> (</a:t>
            </a:r>
            <a:r>
              <a:rPr lang="en-US" altLang="ru-RU" dirty="0" err="1"/>
              <a:t>Tpd</a:t>
            </a:r>
            <a:r>
              <a:rPr lang="en-US" altLang="ru-RU" dirty="0"/>
              <a:t>)</a:t>
            </a:r>
            <a:r>
              <a:rPr lang="ru-RU" altLang="ru-RU" dirty="0"/>
              <a:t> 33нс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53446" y="6478980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</a:t>
            </a:r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38658" y="12837"/>
            <a:ext cx="10940715" cy="982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Схема организации стандартной логики одного модуля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1273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087710" y="-186130"/>
            <a:ext cx="186196" cy="37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14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36001" y="186132"/>
            <a:ext cx="2739583" cy="1347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Стенд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73"/>
          <a:stretch/>
        </p:blipFill>
        <p:spPr>
          <a:xfrm>
            <a:off x="373102" y="859718"/>
            <a:ext cx="5844770" cy="3085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18719"/>
          <a:stretch/>
        </p:blipFill>
        <p:spPr>
          <a:xfrm>
            <a:off x="4664001" y="3989695"/>
            <a:ext cx="3973482" cy="2802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3446" y="6478980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</a:t>
            </a:r>
            <a:r>
              <a:rPr lang="ru-RU" sz="1000" dirty="0" smtClean="0"/>
              <a:t>15</a:t>
            </a:r>
            <a:endParaRPr lang="ru-RU" sz="1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039" y="859718"/>
            <a:ext cx="2573464" cy="4249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05573" y="5108970"/>
            <a:ext cx="117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TDC 100ps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78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365" y="1"/>
            <a:ext cx="10940715" cy="800100"/>
          </a:xfrm>
        </p:spPr>
        <p:txBody>
          <a:bodyPr>
            <a:noAutofit/>
          </a:bodyPr>
          <a:lstStyle/>
          <a:p>
            <a:r>
              <a:rPr lang="ru-RU" sz="4400" b="1" dirty="0"/>
              <a:t>Тестирование модуля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r="25483" b="17663"/>
          <a:stretch/>
        </p:blipFill>
        <p:spPr>
          <a:xfrm>
            <a:off x="426143" y="1492657"/>
            <a:ext cx="5376306" cy="3180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2" y="1511297"/>
            <a:ext cx="5240257" cy="3370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4370" y="5131213"/>
            <a:ext cx="289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Beam test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53446" y="6497515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</a:t>
            </a:r>
            <a:r>
              <a:rPr lang="ru-RU" sz="1000" dirty="0" smtClean="0"/>
              <a:t>16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3499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365" y="1"/>
            <a:ext cx="10940715" cy="800100"/>
          </a:xfrm>
        </p:spPr>
        <p:txBody>
          <a:bodyPr>
            <a:noAutofit/>
          </a:bodyPr>
          <a:lstStyle/>
          <a:p>
            <a:r>
              <a:rPr lang="ru-RU" sz="4400" b="1" dirty="0"/>
              <a:t>Тестирование модуля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53446" y="6497515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</a:t>
            </a:r>
            <a:r>
              <a:rPr lang="ru-RU" sz="1000" dirty="0" smtClean="0"/>
              <a:t>17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65" y="757019"/>
            <a:ext cx="10307655" cy="57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32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62078" y="186132"/>
            <a:ext cx="7425884" cy="1347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Результаты и планы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5943" y="859718"/>
            <a:ext cx="9587580" cy="215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32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тестирование сцинтилляционных счетчиков детектора.</a:t>
            </a:r>
          </a:p>
          <a:p>
            <a:pPr marL="342900" marR="132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Закуплена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электроника и элементы конструкции.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32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стенд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тестировнаия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модулей на космическом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излучении.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32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Произведены все считывающие плоскости (24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132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управления модулями готова.</a:t>
            </a:r>
          </a:p>
          <a:p>
            <a:pPr marL="342900" marR="132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Собрано полностью 4 модуля.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5943" y="3383110"/>
            <a:ext cx="9587580" cy="187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Планы:</a:t>
            </a:r>
          </a:p>
          <a:p>
            <a:pPr marL="342900" marR="132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Собрать все модули и протестировать их на пучке (Троицк или ЦЕРН).</a:t>
            </a:r>
          </a:p>
          <a:p>
            <a:pPr marL="342900" marR="132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системы передвижения модулей.</a:t>
            </a:r>
          </a:p>
          <a:p>
            <a:pPr marL="342900" marR="132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Собрать конструкцию крепления модулей.</a:t>
            </a:r>
          </a:p>
          <a:p>
            <a:pPr marL="342900" marR="132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распределительную плату для управления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модулей.</a:t>
            </a:r>
          </a:p>
          <a:p>
            <a:pPr marL="342900" marR="132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блок питания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41CE2-A846-BBF2-D097-F7181680445B}"/>
              </a:ext>
            </a:extLst>
          </p:cNvPr>
          <p:cNvSpPr txBox="1"/>
          <p:nvPr/>
        </p:nvSpPr>
        <p:spPr>
          <a:xfrm>
            <a:off x="1015943" y="5678134"/>
            <a:ext cx="8357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частично поддержана Российским научным фондом, проект №23-22-00160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3446" y="6478980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</a:t>
            </a:r>
            <a:r>
              <a:rPr lang="ru-RU" sz="1000" dirty="0" smtClean="0"/>
              <a:t>18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21876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715" y="2053754"/>
            <a:ext cx="10940715" cy="1347172"/>
          </a:xfrm>
        </p:spPr>
        <p:txBody>
          <a:bodyPr>
            <a:noAutofit/>
          </a:bodyPr>
          <a:lstStyle/>
          <a:p>
            <a:r>
              <a:rPr lang="ru-RU" sz="44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7898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007" y="421139"/>
            <a:ext cx="10940715" cy="836222"/>
          </a:xfrm>
        </p:spPr>
        <p:txBody>
          <a:bodyPr>
            <a:noAutofit/>
          </a:bodyPr>
          <a:lstStyle/>
          <a:p>
            <a:r>
              <a:rPr lang="ru-RU" sz="4400" b="1" dirty="0"/>
              <a:t>Светимость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64592" y="1667943"/>
                <a:ext cx="18373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𝐑</m:t>
                      </m:r>
                      <m:r>
                        <a:rPr lang="ru-RU" sz="3600" b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ru-RU" sz="3600" b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r>
                        <a:rPr lang="en-US" sz="3600" b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𝛔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92" y="1667943"/>
                <a:ext cx="183736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72733" y="3895150"/>
                <a:ext cx="84811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  <a:ea typeface="Times New Roman"/>
                        <a:cs typeface="Times New Roman"/>
                      </a:rPr>
                      <m:t>𝐑</m:t>
                    </m:r>
                  </m:oMath>
                </a14:m>
                <a:r>
                  <a:rPr lang="ru-RU" sz="2800" dirty="0"/>
                  <a:t> –</a:t>
                </a:r>
                <a:r>
                  <a:rPr lang="en-US" sz="2800" dirty="0"/>
                  <a:t> </a:t>
                </a:r>
                <a:r>
                  <a:rPr lang="ru-RU" sz="2800" dirty="0"/>
                  <a:t>число взаимодействий в единицу времени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endParaRPr lang="ru-RU" sz="2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3" y="3895150"/>
                <a:ext cx="8481100" cy="954107"/>
              </a:xfrm>
              <a:prstGeom prst="rect">
                <a:avLst/>
              </a:prstGeom>
              <a:blipFill>
                <a:blip r:embed="rId3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72733" y="4570545"/>
                <a:ext cx="30800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>
                        <a:latin typeface="Cambria Math"/>
                        <a:ea typeface="Times New Roman"/>
                        <a:cs typeface="Times New Roman"/>
                      </a:rPr>
                      <m:t>𝓛</m:t>
                    </m:r>
                  </m:oMath>
                </a14:m>
                <a:r>
                  <a:rPr lang="en-US" sz="2800" dirty="0"/>
                  <a:t> – </a:t>
                </a:r>
                <a:r>
                  <a:rPr lang="ru-RU" sz="2800" dirty="0"/>
                  <a:t>светимость</a:t>
                </a:r>
                <a:r>
                  <a:rPr lang="en-US" sz="2800" dirty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3" y="4570545"/>
                <a:ext cx="3080085" cy="523220"/>
              </a:xfrm>
              <a:prstGeom prst="rect">
                <a:avLst/>
              </a:prstGeom>
              <a:blipFill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72733" y="5263042"/>
                <a:ext cx="53796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smtClean="0">
                          <a:latin typeface="Cambria Math"/>
                          <a:ea typeface="Times New Roman"/>
                          <a:cs typeface="Times New Roman"/>
                        </a:rPr>
                        <m:t>𝛔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ru-RU" sz="2800" b="0" i="0" smtClean="0"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сечение взаимодействия</m:t>
                      </m:r>
                    </m:oMath>
                  </m:oMathPara>
                </a14:m>
                <a:endParaRPr lang="ru-RU" sz="28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3" y="5263042"/>
                <a:ext cx="53796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98854" y="4582774"/>
                <a:ext cx="249767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𝓛</m:t>
                          </m:r>
                        </m:e>
                      </m:d>
                      <m:r>
                        <a:rPr lang="en-US" sz="2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en-US" sz="28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p>
                          <m:r>
                            <a:rPr lang="en-US" sz="28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854" y="4582774"/>
                <a:ext cx="2497671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453446" y="6497515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72733" y="3310003"/>
                <a:ext cx="48221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𝜺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</a:rPr>
                  <a:t> – </a:t>
                </a:r>
                <a:r>
                  <a:rPr lang="ru-RU" sz="2800" dirty="0"/>
                  <a:t>эффективность детектора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3" y="3310003"/>
                <a:ext cx="4822121" cy="523220"/>
              </a:xfrm>
              <a:prstGeom prst="rect">
                <a:avLst/>
              </a:prstGeom>
              <a:blipFill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502452" y="1667943"/>
                <a:ext cx="20152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𝐑</m:t>
                      </m:r>
                      <m:r>
                        <a:rPr lang="ru-RU" sz="3600" b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ru-RU" sz="3600" b="1" i="1" smtClean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𝜺</m:t>
                      </m:r>
                      <m:r>
                        <a:rPr lang="ru-RU" sz="3600" b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r>
                        <a:rPr lang="en-US" sz="3600" b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𝛔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452" y="1667943"/>
                <a:ext cx="201529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065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715" y="2053754"/>
            <a:ext cx="10940715" cy="1347172"/>
          </a:xfrm>
        </p:spPr>
        <p:txBody>
          <a:bodyPr>
            <a:noAutofit/>
          </a:bodyPr>
          <a:lstStyle/>
          <a:p>
            <a:r>
              <a:rPr lang="en-US" sz="4400" b="1" dirty="0"/>
              <a:t>Backup slides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830998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719" y="92675"/>
            <a:ext cx="10940715" cy="667027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Настройка </a:t>
            </a:r>
            <a:r>
              <a:rPr lang="ru-RU" sz="4400" b="1" dirty="0"/>
              <a:t>поперечного сведения пучков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41933" y="6263340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13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5CD327-3E01-4218-9D3A-67654BBF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07" y="1921377"/>
            <a:ext cx="47275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4EE57E-FE29-0285-460E-7AF0249C98AB}"/>
              </a:ext>
            </a:extLst>
          </p:cNvPr>
          <p:cNvSpPr txBox="1"/>
          <p:nvPr/>
        </p:nvSpPr>
        <p:spPr>
          <a:xfrm>
            <a:off x="2299402" y="3719128"/>
            <a:ext cx="2664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b="1" dirty="0">
                <a:latin typeface="+mj-lt"/>
                <a:ea typeface="+mj-ea"/>
                <a:cs typeface="+mj-cs"/>
              </a:rPr>
              <a:t>V</a:t>
            </a:r>
            <a:r>
              <a:rPr lang="ru-RU" altLang="ru-RU" sz="2400" b="1" dirty="0" err="1">
                <a:latin typeface="+mj-lt"/>
                <a:ea typeface="+mj-ea"/>
                <a:cs typeface="+mj-cs"/>
              </a:rPr>
              <a:t>an</a:t>
            </a:r>
            <a:r>
              <a:rPr lang="ru-RU" altLang="ru-RU" sz="2400" b="1" dirty="0">
                <a:latin typeface="+mj-lt"/>
                <a:ea typeface="+mj-ea"/>
                <a:cs typeface="+mj-cs"/>
              </a:rPr>
              <a:t> </a:t>
            </a:r>
            <a:r>
              <a:rPr lang="ru-RU" altLang="ru-RU" sz="2400" b="1" dirty="0" err="1">
                <a:latin typeface="+mj-lt"/>
                <a:ea typeface="+mj-ea"/>
                <a:cs typeface="+mj-cs"/>
              </a:rPr>
              <a:t>der</a:t>
            </a:r>
            <a:r>
              <a:rPr lang="ru-RU" altLang="ru-RU" sz="2400" b="1" dirty="0">
                <a:latin typeface="+mj-lt"/>
                <a:ea typeface="+mj-ea"/>
                <a:cs typeface="+mj-cs"/>
              </a:rPr>
              <a:t> </a:t>
            </a:r>
            <a:r>
              <a:rPr lang="ru-RU" altLang="ru-RU" sz="2400" b="1" dirty="0" err="1">
                <a:latin typeface="+mj-lt"/>
                <a:ea typeface="+mj-ea"/>
                <a:cs typeface="+mj-cs"/>
              </a:rPr>
              <a:t>Meer</a:t>
            </a:r>
            <a:r>
              <a:rPr lang="en-US" altLang="ru-RU" sz="2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ru-RU" sz="2400" b="1" dirty="0" smtClean="0">
                <a:latin typeface="+mj-lt"/>
                <a:ea typeface="+mj-ea"/>
                <a:cs typeface="+mj-cs"/>
              </a:rPr>
              <a:t>scan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524361" y="3986781"/>
                <a:ext cx="3501728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d>
                        <m:d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𝛅</m:t>
                          </m:r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𝐗</m:t>
                          </m:r>
                          <m:r>
                            <a:rPr lang="ru-RU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𝛅</m:t>
                          </m:r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𝐘</m:t>
                          </m:r>
                        </m:e>
                      </m:d>
                      <m:r>
                        <a:rPr lang="ru-RU" b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𝐟</m:t>
                          </m:r>
                        </m:e>
                        <m:sub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𝐫</m:t>
                          </m:r>
                        </m:sub>
                      </m:sSub>
                      <m:r>
                        <a:rPr lang="ru-RU" b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b>
                        <m:sSub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𝐛</m:t>
                          </m:r>
                        </m:sub>
                      </m:sSub>
                      <m:r>
                        <a:rPr lang="ru-RU" b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𝐋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𝐞𝐟𝐟</m:t>
                              </m:r>
                            </m:sub>
                          </m:sSub>
                          <m:d>
                            <m:d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𝛅</m:t>
                              </m:r>
                              <m:r>
                                <a:rPr lang="en-US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𝐗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𝛅</m:t>
                              </m:r>
                              <m:r>
                                <a:rPr lang="en-US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361" y="3986781"/>
                <a:ext cx="3501728" cy="657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8469F5-DCF8-0F2C-5E4D-F7F1902D82B4}"/>
                  </a:ext>
                </a:extLst>
              </p:cNvPr>
              <p:cNvSpPr txBox="1"/>
              <p:nvPr/>
            </p:nvSpPr>
            <p:spPr>
              <a:xfrm>
                <a:off x="6961657" y="2428996"/>
                <a:ext cx="2299926" cy="846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1" i="0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𝓛</m:t>
                      </m:r>
                      <m:r>
                        <a:rPr kumimoji="0" lang="ru-RU" sz="2400" b="1" i="0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ru-RU" sz="2400" b="1" i="1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400" b="1" i="1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400" b="1" i="0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en-US" sz="2400" b="1" i="0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𝐭𝐫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ru-RU" sz="2400" b="1" i="1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400" b="1" i="0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kumimoji="0" lang="en-US" sz="2400" b="1" i="0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𝐫𝐮𝐧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400" b="1" i="1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ru-RU" sz="2400" b="1" i="0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kumimoji="0" lang="ru-RU" sz="2400" b="1" i="0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kumimoji="0" lang="ru-RU" sz="2400" b="1" i="0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8469F5-DCF8-0F2C-5E4D-F7F1902D8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57" y="2428996"/>
                <a:ext cx="2299926" cy="8460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79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87B28ED-6A2F-4349-564E-3FC66951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5428" y="6190729"/>
            <a:ext cx="792088" cy="365125"/>
          </a:xfrm>
        </p:spPr>
        <p:txBody>
          <a:bodyPr/>
          <a:lstStyle/>
          <a:p>
            <a:pPr algn="ctr">
              <a:defRPr/>
            </a:pPr>
            <a:fld id="{9A5FC6FC-8865-4FD6-90A0-5938B1E923FC}" type="slidenum">
              <a:rPr lang="ru-RU" sz="2800" b="1">
                <a:solidFill>
                  <a:srgbClr val="FF0000"/>
                </a:solidFill>
                <a:latin typeface="Comic Sans MS" panose="030F0702030302020204" pitchFamily="66" charset="0"/>
              </a:rPr>
              <a:pPr algn="ctr">
                <a:defRPr/>
              </a:pPr>
              <a:t>22</a:t>
            </a:fld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9A05A-E670-F9A4-D94C-E3EFEC4D7D13}"/>
              </a:ext>
            </a:extLst>
          </p:cNvPr>
          <p:cNvSpPr txBox="1"/>
          <p:nvPr/>
        </p:nvSpPr>
        <p:spPr>
          <a:xfrm>
            <a:off x="3935760" y="260648"/>
            <a:ext cx="4248472" cy="619272"/>
          </a:xfrm>
          <a:prstGeom prst="rect">
            <a:avLst/>
          </a:prstGeom>
          <a:solidFill>
            <a:schemeClr val="bg1"/>
          </a:solidFill>
          <a:ln w="5715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US" sz="3200" b="1" kern="100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vdM</a:t>
            </a:r>
            <a:r>
              <a:rPr lang="en-US" sz="3200" b="1" kern="1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scan</a:t>
            </a:r>
            <a:endParaRPr lang="ru-RU" sz="3200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7DB9C-5FAC-D044-154D-6CCA65026ED9}"/>
                  </a:ext>
                </a:extLst>
              </p:cNvPr>
              <p:cNvSpPr txBox="1"/>
              <p:nvPr/>
            </p:nvSpPr>
            <p:spPr>
              <a:xfrm>
                <a:off x="1548772" y="1577415"/>
                <a:ext cx="8632701" cy="4509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𝐭𝐫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𝛅</m:t>
                                  </m:r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lang="ru-RU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𝛅</m:t>
                                  </m:r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𝐣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run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𝛅</m:t>
                                  </m:r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lang="ru-RU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𝛅</m:t>
                                  </m:r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𝐣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ru-RU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ru-RU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ru-RU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ru-RU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  <m:sub>
                              <m:r>
                                <a:rPr lang="ru-RU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𝐣</m:t>
                              </m:r>
                            </m:sub>
                          </m:sSub>
                        </m:e>
                      </m:d>
                      <m:r>
                        <a:rPr lang="ru-RU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𝛅</m:t>
                                  </m:r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lang="ru-RU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𝛅</m:t>
                                  </m:r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𝐣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run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𝛅</m:t>
                                  </m:r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lang="ru-RU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𝛅</m:t>
                                  </m:r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ru-RU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𝐣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7DB9C-5FAC-D044-154D-6CCA65026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772" y="1577415"/>
                <a:ext cx="8632701" cy="450957"/>
              </a:xfrm>
              <a:prstGeom prst="rect">
                <a:avLst/>
              </a:prstGeom>
              <a:blipFill>
                <a:blip r:embed="rId3"/>
                <a:stretch>
                  <a:fillRect t="-144595" b="-210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B8CD947-E2C3-56C8-922F-48FF6A48DE90}"/>
              </a:ext>
            </a:extLst>
          </p:cNvPr>
          <p:cNvSpPr txBox="1"/>
          <p:nvPr/>
        </p:nvSpPr>
        <p:spPr>
          <a:xfrm>
            <a:off x="1885963" y="792529"/>
            <a:ext cx="156592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I</a:t>
            </a:r>
            <a:endParaRPr lang="ru-RU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69B0C-77DA-B554-4570-731E961C207C}"/>
              </a:ext>
            </a:extLst>
          </p:cNvPr>
          <p:cNvSpPr txBox="1"/>
          <p:nvPr/>
        </p:nvSpPr>
        <p:spPr>
          <a:xfrm>
            <a:off x="1984648" y="2099292"/>
            <a:ext cx="185223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II</a:t>
            </a:r>
            <a:endParaRPr lang="ru-RU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93812C-832F-780A-23BB-4B95153CD378}"/>
                  </a:ext>
                </a:extLst>
              </p:cNvPr>
              <p:cNvSpPr txBox="1"/>
              <p:nvPr/>
            </p:nvSpPr>
            <p:spPr>
              <a:xfrm>
                <a:off x="1744721" y="5059786"/>
                <a:ext cx="4039596" cy="7098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/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𝛅</m:t>
                            </m:r>
                            <m:r>
                              <a:rPr lang="ru-RU" sz="2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ru-RU" sz="2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ru-RU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𝛅</m:t>
                            </m:r>
                            <m:r>
                              <a:rPr lang="ru-RU" sz="2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𝐘</m:t>
                            </m:r>
                          </m:e>
                          <m:sub>
                            <m:r>
                              <a:rPr lang="ru-RU" sz="2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𝜺𝝈</m:t>
                        </m:r>
                      </m:e>
                    </m:d>
                    <m:f>
                      <m:fPr>
                        <m:ctrlPr>
                          <a:rPr lang="ru-RU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ru-RU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ru-RU" sz="2400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</m:sub>
                        </m:sSub>
                        <m:d>
                          <m:dPr>
                            <m:ctrlPr>
                              <a:rPr lang="ru-RU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𝛅</m:t>
                                </m:r>
                                <m:r>
                                  <a:rPr lang="ru-RU" sz="24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ru-RU" sz="24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  <m:r>
                              <a:rPr lang="ru-RU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𝛅</m:t>
                                </m:r>
                                <m:r>
                                  <a:rPr lang="ru-RU" sz="24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ru-RU" sz="24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𝐣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93812C-832F-780A-23BB-4B95153CD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721" y="5059786"/>
                <a:ext cx="4039596" cy="709810"/>
              </a:xfrm>
              <a:prstGeom prst="rect">
                <a:avLst/>
              </a:prstGeom>
              <a:blipFill>
                <a:blip r:embed="rId4"/>
                <a:stretch>
                  <a:fillRect l="-1794"/>
                </a:stretch>
              </a:blipFill>
              <a:ln w="38100"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B982C3A2-E6D4-A9EA-5D55-9370FE15FCAF}"/>
              </a:ext>
            </a:extLst>
          </p:cNvPr>
          <p:cNvSpPr/>
          <p:nvPr/>
        </p:nvSpPr>
        <p:spPr>
          <a:xfrm>
            <a:off x="5784317" y="5275498"/>
            <a:ext cx="2793364" cy="288000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DCB8FB-9225-5B21-0B8A-77836C8DB9CD}"/>
              </a:ext>
            </a:extLst>
          </p:cNvPr>
          <p:cNvSpPr txBox="1"/>
          <p:nvPr/>
        </p:nvSpPr>
        <p:spPr>
          <a:xfrm>
            <a:off x="5951984" y="4811223"/>
            <a:ext cx="2793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approximation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731167-4B3F-573F-E87D-B47D201C640A}"/>
                  </a:ext>
                </a:extLst>
              </p:cNvPr>
              <p:cNvSpPr txBox="1"/>
              <p:nvPr/>
            </p:nvSpPr>
            <p:spPr>
              <a:xfrm>
                <a:off x="8577682" y="5219444"/>
                <a:ext cx="1838635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/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𝛅</m:t>
                        </m:r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𝛅</m:t>
                        </m:r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731167-4B3F-573F-E87D-B47D201C6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682" y="5219444"/>
                <a:ext cx="1838635" cy="461665"/>
              </a:xfrm>
              <a:prstGeom prst="rect">
                <a:avLst/>
              </a:prstGeom>
              <a:blipFill>
                <a:blip r:embed="rId5"/>
                <a:stretch>
                  <a:fillRect t="-6098" b="-23171"/>
                </a:stretch>
              </a:blipFill>
              <a:ln w="38100"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7B8B229-8ECF-D923-B095-5AE9188B00AC}"/>
              </a:ext>
            </a:extLst>
          </p:cNvPr>
          <p:cNvSpPr txBox="1"/>
          <p:nvPr/>
        </p:nvSpPr>
        <p:spPr>
          <a:xfrm>
            <a:off x="2371554" y="4246569"/>
            <a:ext cx="224831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III</a:t>
            </a:r>
            <a:endParaRPr lang="ru-RU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12792E-3C86-E793-A01B-6416A001C2D0}"/>
                  </a:ext>
                </a:extLst>
              </p:cNvPr>
              <p:cNvSpPr txBox="1"/>
              <p:nvPr/>
            </p:nvSpPr>
            <p:spPr>
              <a:xfrm>
                <a:off x="2910767" y="2740599"/>
                <a:ext cx="6082434" cy="781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𝛅</m:t>
                            </m:r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𝐢</m:t>
                            </m:r>
                          </m:sub>
                        </m:sSub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𝛅</m:t>
                            </m:r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𝐘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𝐣</m:t>
                            </m:r>
                          </m:sub>
                        </m:sSub>
                      </m:e>
                    </m:d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𝐑</m:t>
                        </m:r>
                        <m:d>
                          <m:dPr>
                            <m:ctrlPr>
                              <a:rPr lang="ru-RU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𝛅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𝐢</m:t>
                                </m:r>
                              </m:sub>
                            </m:sSub>
                            <m:r>
                              <a:rPr lang="en-US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𝛅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𝐣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D79CA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0D79CA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𝐟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D79CA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𝐫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𝐢</m:t>
                                </m:r>
                                <m:r>
                                  <a:rPr lang="en-US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ru-R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𝐣</m:t>
                                </m:r>
                                <m:r>
                                  <a:rPr lang="en-US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ru-R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𝐋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𝐢</m:t>
                                </m:r>
                                <m:r>
                                  <a:rPr lang="en-US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𝐣</m:t>
                                </m:r>
                                <m:r>
                                  <a:rPr lang="en-US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𝐑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𝛆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𝛔</m:t>
                        </m:r>
                      </m:e>
                    </m:d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</m:t>
                            </m:r>
                          </m:e>
                          <m:sub>
                            <m:r>
                              <a:rPr lang="en-US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</m:sub>
                        </m:sSub>
                        <m:d>
                          <m:dPr>
                            <m:ctrlPr>
                              <a:rPr lang="ru-RU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𝛅</m:t>
                                </m:r>
                                <m: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𝐢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𝛅</m:t>
                                </m:r>
                                <m: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𝐣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12792E-3C86-E793-A01B-6416A001C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767" y="2740599"/>
                <a:ext cx="6082434" cy="781368"/>
              </a:xfrm>
              <a:prstGeom prst="rect">
                <a:avLst/>
              </a:prstGeom>
              <a:blipFill>
                <a:blip r:embed="rId6"/>
                <a:stretch>
                  <a:fillRect l="-15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00155FD-5563-3D59-6F69-8A65BCB1151A}"/>
              </a:ext>
            </a:extLst>
          </p:cNvPr>
          <p:cNvSpPr txBox="1"/>
          <p:nvPr/>
        </p:nvSpPr>
        <p:spPr>
          <a:xfrm>
            <a:off x="2154683" y="3728079"/>
            <a:ext cx="15121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reminder</a:t>
            </a:r>
            <a:endParaRPr lang="ru-RU" sz="24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7A8BB6-1763-6C98-F755-DC4F4F302843}"/>
                  </a:ext>
                </a:extLst>
              </p:cNvPr>
              <p:cNvSpPr txBox="1"/>
              <p:nvPr/>
            </p:nvSpPr>
            <p:spPr>
              <a:xfrm>
                <a:off x="6171793" y="3624555"/>
                <a:ext cx="3724446" cy="8093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𝓛</m:t>
                      </m:r>
                      <m:r>
                        <a:rPr lang="ru-RU" sz="2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200" i="1" kern="0">
                              <a:solidFill>
                                <a:srgbClr val="B4DCFA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kern="0">
                              <a:solidFill>
                                <a:srgbClr val="B4DCFA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kern="0">
                              <a:solidFill>
                                <a:srgbClr val="B4DCFA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r</m:t>
                          </m:r>
                        </m:sub>
                      </m:sSub>
                      <m:f>
                        <m:fPr>
                          <m:ctrlPr>
                            <a:rPr lang="ru-RU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200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ru-RU" sz="2200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ru-RU" sz="2200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2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200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ru-RU" sz="2200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200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ru-RU" sz="22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⊥,</m:t>
                              </m:r>
                              <m:r>
                                <m:rPr>
                                  <m:sty m:val="p"/>
                                </m:rPr>
                                <a:rPr lang="ru-RU" sz="22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US" sz="22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200" b="1" kern="0" dirty="0">
                          <a:solidFill>
                            <a:prstClr val="black"/>
                          </a:solidFill>
                          <a:ea typeface="Times New Roman"/>
                          <a:cs typeface="Times New Roman"/>
                        </a:rPr>
                        <m:t>R</m:t>
                      </m:r>
                      <m:r>
                        <a:rPr lang="ru-RU" sz="2200" b="1" ker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ru-RU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𝛆</m:t>
                          </m:r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𝛔</m:t>
                          </m:r>
                        </m:e>
                      </m:d>
                      <m:r>
                        <a:rPr lang="ru-RU" sz="2200" b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𝓛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7A8BB6-1763-6C98-F755-DC4F4F302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793" y="3624555"/>
                <a:ext cx="3724446" cy="809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9141394E-6FA9-941F-78E1-CE3CC38695D2}"/>
              </a:ext>
            </a:extLst>
          </p:cNvPr>
          <p:cNvSpPr/>
          <p:nvPr/>
        </p:nvSpPr>
        <p:spPr>
          <a:xfrm>
            <a:off x="3776159" y="3841596"/>
            <a:ext cx="2395634" cy="288000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F7DD20-959C-ECAB-0166-3106DB6B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247357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7464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87B28ED-6A2F-4349-564E-3FC66951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8372" y="6410869"/>
            <a:ext cx="792856" cy="365125"/>
          </a:xfrm>
        </p:spPr>
        <p:txBody>
          <a:bodyPr/>
          <a:lstStyle/>
          <a:p>
            <a:pPr algn="ctr">
              <a:defRPr/>
            </a:pPr>
            <a:fld id="{9A5FC6FC-8865-4FD6-90A0-5938B1E923FC}" type="slidenum">
              <a:rPr lang="ru-RU" sz="2800" b="1">
                <a:solidFill>
                  <a:srgbClr val="FF0000"/>
                </a:solidFill>
                <a:latin typeface="Comic Sans MS" panose="030F0702030302020204" pitchFamily="66" charset="0"/>
              </a:rPr>
              <a:pPr algn="ctr">
                <a:defRPr/>
              </a:pPr>
              <a:t>23</a:t>
            </a:fld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9A05A-E670-F9A4-D94C-E3EFEC4D7D13}"/>
              </a:ext>
            </a:extLst>
          </p:cNvPr>
          <p:cNvSpPr txBox="1"/>
          <p:nvPr/>
        </p:nvSpPr>
        <p:spPr>
          <a:xfrm>
            <a:off x="3937474" y="134193"/>
            <a:ext cx="4248472" cy="619272"/>
          </a:xfrm>
          <a:prstGeom prst="rect">
            <a:avLst/>
          </a:prstGeom>
          <a:solidFill>
            <a:schemeClr val="bg1"/>
          </a:solidFill>
          <a:ln w="5715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US" sz="3200" b="1" kern="100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vdM</a:t>
            </a:r>
            <a:r>
              <a:rPr lang="en-US" sz="3200" b="1" kern="1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scan</a:t>
            </a:r>
            <a:endParaRPr lang="ru-RU" sz="3200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CD947-E2C3-56C8-922F-48FF6A48DE90}"/>
              </a:ext>
            </a:extLst>
          </p:cNvPr>
          <p:cNvSpPr txBox="1"/>
          <p:nvPr/>
        </p:nvSpPr>
        <p:spPr>
          <a:xfrm>
            <a:off x="2423593" y="992711"/>
            <a:ext cx="206942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IV</a:t>
            </a:r>
            <a:endParaRPr lang="ru-RU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66C5A7-C500-BF2D-B480-138686ACF73B}"/>
                  </a:ext>
                </a:extLst>
              </p:cNvPr>
              <p:cNvSpPr txBox="1"/>
              <p:nvPr/>
            </p:nvSpPr>
            <p:spPr>
              <a:xfrm>
                <a:off x="1610678" y="1653720"/>
                <a:ext cx="8957121" cy="8115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ru-RU" sz="22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subHide m:val="on"/>
                          <m:supHide m:val="on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200" b="1">
                              <a:latin typeface="Cambria Math" panose="02040503050406030204" pitchFamily="18" charset="0"/>
                            </a:rPr>
                            <m:t>𝐝</m:t>
                          </m:r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a:rPr lang="ru-RU" sz="2200" b="1">
                              <a:latin typeface="Cambria Math" panose="02040503050406030204" pitchFamily="18" charset="0"/>
                            </a:rPr>
                            <m:t>𝐝</m:t>
                          </m:r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</m:d>
                          <m:r>
                            <a:rPr lang="ru-RU" sz="2200" b="1">
                              <a:latin typeface="Cambria Math" panose="02040503050406030204" pitchFamily="18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ru-RU" sz="2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</m:d>
                          <m:r>
                            <a:rPr lang="ru-RU" sz="220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d>
                        <m:dPr>
                          <m:ctrlPr>
                            <a:rPr lang="ru-RU" sz="2200" i="1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b="1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𝛆𝛔</m:t>
                          </m:r>
                        </m:e>
                      </m:d>
                      <m:nary>
                        <m:naryPr>
                          <m:chr m:val="∬"/>
                          <m:subHide m:val="on"/>
                          <m:supHide m:val="on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200" b="1">
                              <a:latin typeface="Cambria Math" panose="02040503050406030204" pitchFamily="18" charset="0"/>
                            </a:rPr>
                            <m:t>𝐝</m:t>
                          </m:r>
                          <m:d>
                            <m:dPr>
                              <m:ctrlPr>
                                <a:rPr lang="ru-RU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a:rPr lang="ru-RU" sz="2200" b="1">
                              <a:latin typeface="Cambria Math" panose="02040503050406030204" pitchFamily="18" charset="0"/>
                            </a:rPr>
                            <m:t>𝐝</m:t>
                          </m:r>
                          <m:d>
                            <m:dPr>
                              <m:ctrlPr>
                                <a:rPr lang="ru-RU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</m:d>
                        </m:e>
                      </m:nary>
                      <m:f>
                        <m:fPr>
                          <m:ctrlPr>
                            <a:rPr lang="ru-RU" sz="2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ru-RU" sz="2200">
                                  <a:latin typeface="Cambria Math" panose="02040503050406030204" pitchFamily="18" charset="0"/>
                                </a:rPr>
                                <m:t>⊥,</m:t>
                              </m:r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ru-RU" sz="2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</m:d>
                        </m:den>
                      </m:f>
                      <m:r>
                        <a:rPr lang="ru-RU" sz="22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200" i="1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b="1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𝛆𝛔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66C5A7-C500-BF2D-B480-138686ACF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678" y="1653720"/>
                <a:ext cx="8957121" cy="811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759EC51-DB7B-CAEF-2F32-62DF5FCA5D64}"/>
              </a:ext>
            </a:extLst>
          </p:cNvPr>
          <p:cNvSpPr txBox="1"/>
          <p:nvPr/>
        </p:nvSpPr>
        <p:spPr>
          <a:xfrm>
            <a:off x="2029646" y="3249685"/>
            <a:ext cx="8064128" cy="1077218"/>
          </a:xfrm>
          <a:prstGeom prst="rect">
            <a:avLst/>
          </a:prstGeom>
          <a:solidFill>
            <a:srgbClr val="CC00FF">
              <a:alpha val="14000"/>
            </a:srgbClr>
          </a:solidFill>
          <a:ln w="28575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Luminosity from the experimental data:</a:t>
            </a:r>
            <a:b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(any run   )</a:t>
            </a:r>
            <a:endParaRPr lang="ru-RU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F91746-CFBA-C6EA-1109-F0B0875427E1}"/>
                  </a:ext>
                </a:extLst>
              </p:cNvPr>
              <p:cNvSpPr txBox="1"/>
              <p:nvPr/>
            </p:nvSpPr>
            <p:spPr>
              <a:xfrm>
                <a:off x="3107284" y="4941169"/>
                <a:ext cx="6120680" cy="124502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𝓛</m:t>
                      </m:r>
                      <m:r>
                        <a:rPr lang="ru-RU" sz="36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b="1"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en-US" sz="3600" b="1">
                                  <a:latin typeface="Cambria Math" panose="02040503050406030204" pitchFamily="18" charset="0"/>
                                </a:rPr>
                                <m:t>𝐭𝐫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b="1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3600" b="1">
                                  <a:latin typeface="Cambria Math" panose="02040503050406030204" pitchFamily="18" charset="0"/>
                                </a:rPr>
                                <m:t>𝐫𝐮𝐧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3600" b="1" i="1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600" b="1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ru-RU" sz="3600" b="1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3600" b="1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</m:d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en-US" sz="36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36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𝐫𝐮𝐧</m:t>
                              </m:r>
                            </m:sub>
                          </m:sSub>
                          <m:r>
                            <a:rPr lang="en-US" sz="3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F91746-CFBA-C6EA-1109-F0B087542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284" y="4941169"/>
                <a:ext cx="6120680" cy="1245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Контур ангельского лица со сплошной заливкой">
            <a:extLst>
              <a:ext uri="{FF2B5EF4-FFF2-40B4-BE49-F238E27FC236}">
                <a16:creationId xmlns:a16="http://schemas.microsoft.com/office/drawing/2014/main" id="{CC8A1E53-EB84-FFB3-9398-CFC6F654A6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91744" y="3801249"/>
            <a:ext cx="525654" cy="525654"/>
          </a:xfrm>
          <a:prstGeom prst="rect">
            <a:avLst/>
          </a:prstGeom>
        </p:spPr>
      </p:pic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28446544-F836-CDA3-EFBD-5EF1FB27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13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46E2AE-82A9-FCC4-4BC5-78C0A0781B34}"/>
              </a:ext>
            </a:extLst>
          </p:cNvPr>
          <p:cNvSpPr/>
          <p:nvPr/>
        </p:nvSpPr>
        <p:spPr>
          <a:xfrm>
            <a:off x="1847528" y="2840068"/>
            <a:ext cx="8564438" cy="3109212"/>
          </a:xfrm>
          <a:prstGeom prst="rect">
            <a:avLst/>
          </a:prstGeom>
          <a:solidFill>
            <a:srgbClr val="FFFFFF"/>
          </a:solidFill>
          <a:ln w="57150">
            <a:solidFill>
              <a:srgbClr val="CC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4AD076D-D610-36F7-976B-8AF739C7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0376" y="6354763"/>
            <a:ext cx="720848" cy="365125"/>
          </a:xfrm>
        </p:spPr>
        <p:txBody>
          <a:bodyPr/>
          <a:lstStyle/>
          <a:p>
            <a:pPr algn="ctr">
              <a:defRPr/>
            </a:pPr>
            <a:fld id="{9A5FC6FC-8865-4FD6-90A0-5938B1E923FC}" type="slidenum">
              <a:rPr lang="ru-RU" sz="2800" b="1">
                <a:solidFill>
                  <a:srgbClr val="FF0000"/>
                </a:solidFill>
                <a:latin typeface="Comic Sans MS" panose="030F0702030302020204" pitchFamily="66" charset="0"/>
              </a:rPr>
              <a:pPr algn="ctr">
                <a:defRPr/>
              </a:pPr>
              <a:t>24</a:t>
            </a:fld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C88BC5-2F96-00E3-EC48-05972E01498C}"/>
              </a:ext>
            </a:extLst>
          </p:cNvPr>
          <p:cNvSpPr txBox="1"/>
          <p:nvPr/>
        </p:nvSpPr>
        <p:spPr>
          <a:xfrm>
            <a:off x="4844988" y="116633"/>
            <a:ext cx="250202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С</a:t>
            </a:r>
            <a:r>
              <a:rPr lang="en-US" sz="3200"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onclusion</a:t>
            </a:r>
            <a:endParaRPr lang="ru-RU" sz="32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CEE51-F480-5F1C-AC47-0231354F7D2B}"/>
              </a:ext>
            </a:extLst>
          </p:cNvPr>
          <p:cNvSpPr txBox="1"/>
          <p:nvPr/>
        </p:nvSpPr>
        <p:spPr>
          <a:xfrm>
            <a:off x="1987030" y="908721"/>
            <a:ext cx="8424936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The algorithm for obtaining absolute luminosity with “luminosity detector” at MPD/NICA has been presented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91AD43-FF36-DFDD-F2E0-0AB522F5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2346C2-45BC-9681-F1E2-28E4943F7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33" y="3022629"/>
            <a:ext cx="8016935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93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54" y="2868994"/>
            <a:ext cx="4899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 plane consists of  𝟏𝟎𝟎𝐱𝟏𝟎𝐱𝟏𝟎 〖𝐦𝐦〗^𝟑 plastic scintillator (organic polystyrene (PS) scintillator with the addition of 1.5% p-</a:t>
            </a:r>
            <a:r>
              <a:rPr lang="en-US" dirty="0" err="1"/>
              <a:t>terphenyl</a:t>
            </a:r>
            <a:r>
              <a:rPr lang="en-US" dirty="0"/>
              <a:t> and 0.05% POPOP) strips viewed from both sides with silicon photomultipliers  (</a:t>
            </a:r>
            <a:r>
              <a:rPr lang="en-US" dirty="0" err="1"/>
              <a:t>SiPM</a:t>
            </a:r>
            <a:r>
              <a:rPr lang="en-US" dirty="0"/>
              <a:t> HAMAMATSU S13360-6025CS)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6353" y="121791"/>
            <a:ext cx="10908632" cy="769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76" tIns="45686" rIns="91376" bIns="45686">
            <a:spAutoFit/>
          </a:bodyPr>
          <a:lstStyle/>
          <a:p>
            <a:pPr lvl="0" algn="ctr">
              <a:buClr>
                <a:srgbClr val="FF0000"/>
              </a:buClr>
            </a:pPr>
            <a:r>
              <a:rPr 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One plane of detector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4" y="128066"/>
            <a:ext cx="3558256" cy="248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29" y="891164"/>
            <a:ext cx="3797126" cy="3445374"/>
          </a:xfrm>
          <a:prstGeom prst="rect">
            <a:avLst/>
          </a:prstGeom>
        </p:spPr>
      </p:pic>
      <p:cxnSp>
        <p:nvCxnSpPr>
          <p:cNvPr id="3" name="Прямая со стрелкой 2"/>
          <p:cNvCxnSpPr>
            <a:endCxn id="9" idx="1"/>
          </p:cNvCxnSpPr>
          <p:nvPr/>
        </p:nvCxnSpPr>
        <p:spPr>
          <a:xfrm flipV="1">
            <a:off x="8470232" y="1993645"/>
            <a:ext cx="2505111" cy="11024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75343" y="1670479"/>
            <a:ext cx="138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</a:t>
            </a:r>
          </a:p>
          <a:p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66" y="3419291"/>
            <a:ext cx="3063487" cy="31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8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834189" y="0"/>
            <a:ext cx="10940715" cy="797092"/>
          </a:xfrm>
        </p:spPr>
        <p:txBody>
          <a:bodyPr>
            <a:noAutofit/>
          </a:bodyPr>
          <a:lstStyle/>
          <a:p>
            <a:r>
              <a:rPr lang="ru-RU" sz="4000" b="1" dirty="0"/>
              <a:t>Силовая конструкция плеча детектора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8108" t="1808"/>
          <a:stretch/>
        </p:blipFill>
        <p:spPr>
          <a:xfrm>
            <a:off x="1052317" y="1240756"/>
            <a:ext cx="4411238" cy="48787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03" y="1240756"/>
            <a:ext cx="3659065" cy="487875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6019367" y="3442739"/>
            <a:ext cx="1116623" cy="47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1992" y="1820235"/>
                <a:ext cx="7984649" cy="3741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Рассеяние на остаточном газе растёт пропорционально интенсивности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𝐁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r>
                  <a:rPr lang="ru-RU" b="1" dirty="0"/>
                  <a:t> </a:t>
                </a:r>
                <a:endParaRPr lang="en-US" b="1" dirty="0"/>
              </a:p>
              <a:p>
                <a:r>
                  <a:rPr lang="ru-RU" dirty="0"/>
                  <a:t>Светимость растёт пропорционально квадрату интенсивности </a:t>
                </a:r>
                <a:r>
                  <a:rPr lang="en-US" b="1" dirty="0"/>
                  <a:t>S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r>
                  <a:rPr lang="ru-RU" dirty="0"/>
                  <a:t>Поэтому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𝐁</m:t>
                        </m:r>
                      </m:num>
                      <m:den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𝐒</m:t>
                        </m:r>
                      </m:den>
                    </m:f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type m:val="li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𝐈</m:t>
                        </m:r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𝟔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en-US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ru-RU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ru-RU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  <m:r>
                                  <a:rPr lang="en-US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𝟗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𝐈</m:t>
                            </m:r>
                          </m:den>
                        </m:f>
                      </m:den>
                    </m:f>
                  </m:oMath>
                </a14:m>
                <a:endParaRPr lang="en-US" b="1" dirty="0"/>
              </a:p>
              <a:p>
                <a:r>
                  <a:rPr lang="ru-RU" b="1" dirty="0"/>
                  <a:t>На стадии запуска даже при интенсивности на два порядка ниже запланированной счёт будет составлять одно событие в две секунды, а отношение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𝐁</m:t>
                        </m:r>
                      </m:num>
                      <m:den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𝐒</m:t>
                        </m:r>
                      </m:den>
                    </m:f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ru-RU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ru-RU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prstClr val="black"/>
                    </a:solidFill>
                    <a:ea typeface="Cambria Math"/>
                  </a:rPr>
                  <a:t>из-за возможности наложить условие на время пролёта.</a:t>
                </a:r>
                <a:r>
                  <a:rPr lang="en-US" b="1" dirty="0">
                    <a:solidFill>
                      <a:prstClr val="black"/>
                    </a:solidFill>
                    <a:ea typeface="Cambria Math"/>
                  </a:rPr>
                  <a:t/>
                </a:r>
                <a:br>
                  <a:rPr lang="en-US" b="1" dirty="0">
                    <a:solidFill>
                      <a:prstClr val="black"/>
                    </a:solidFill>
                    <a:ea typeface="Cambria Math"/>
                  </a:rPr>
                </a:br>
                <a:r>
                  <a:rPr lang="ru-RU" b="1" dirty="0">
                    <a:solidFill>
                      <a:prstClr val="black"/>
                    </a:solidFill>
                    <a:ea typeface="Cambria Math"/>
                  </a:rPr>
                  <a:t/>
                </a:r>
                <a:br>
                  <a:rPr lang="ru-RU" b="1" dirty="0">
                    <a:solidFill>
                      <a:prstClr val="black"/>
                    </a:solidFill>
                    <a:ea typeface="Cambria Math"/>
                  </a:rPr>
                </a:br>
                <a:r>
                  <a:rPr lang="ru-RU" dirty="0"/>
                  <a:t>Распределение событий по суммарному времени пролета от точки взаимодействия до плеч детектора. Спектр для 3000 </a:t>
                </a:r>
                <a:r>
                  <a:rPr lang="ru-RU" dirty="0" err="1"/>
                  <a:t>Au</a:t>
                </a:r>
                <a:r>
                  <a:rPr lang="ru-RU" dirty="0"/>
                  <a:t> + </a:t>
                </a:r>
                <a:r>
                  <a:rPr lang="ru-RU" dirty="0" err="1"/>
                  <a:t>Au</a:t>
                </a:r>
                <a:r>
                  <a:rPr lang="ru-RU" dirty="0"/>
                  <a:t>-рассеяний в </a:t>
                </a:r>
                <a:r>
                  <a:rPr lang="ru-RU" dirty="0" err="1"/>
                  <a:t>коллайдерной</a:t>
                </a:r>
                <a:r>
                  <a:rPr lang="ru-RU" dirty="0"/>
                  <a:t> системе отсчета при √SNN = 11 ГэВ. На рис. 9б показан спектр для 105 </a:t>
                </a:r>
                <a:r>
                  <a:rPr lang="ru-RU" dirty="0" err="1"/>
                  <a:t>Au</a:t>
                </a:r>
                <a:r>
                  <a:rPr lang="ru-RU" dirty="0"/>
                  <a:t> + O-рассеяний в лабораторной системе отсчета при √SNN = 3.5 ГэВ.</a:t>
                </a:r>
                <a:endParaRPr lang="ru-RU" b="1" dirty="0">
                  <a:solidFill>
                    <a:prstClr val="black"/>
                  </a:solidFill>
                  <a:ea typeface="Cambria Math"/>
                </a:endParaRP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2" y="1820235"/>
                <a:ext cx="7984649" cy="3741409"/>
              </a:xfrm>
              <a:prstGeom prst="rect">
                <a:avLst/>
              </a:prstGeom>
              <a:blipFill>
                <a:blip r:embed="rId2"/>
                <a:stretch>
                  <a:fillRect l="-611" t="-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20" y="2509889"/>
            <a:ext cx="2799912" cy="203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84" y="4598121"/>
            <a:ext cx="2602734" cy="192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690788" y="2653904"/>
            <a:ext cx="0" cy="37444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675351" y="3854159"/>
                <a:ext cx="698702" cy="279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209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9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9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𝐓</m:t>
                          </m:r>
                        </m:e>
                        <m:sub>
                          <m:r>
                            <a:rPr lang="el-GR" sz="1209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𝚺</m:t>
                          </m:r>
                        </m:sub>
                      </m:sSub>
                      <m:d>
                        <m:dPr>
                          <m:ctrlPr>
                            <a:rPr lang="ru-RU" sz="1209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9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𝐧𝐬</m:t>
                          </m:r>
                        </m:e>
                      </m:d>
                    </m:oMath>
                  </m:oMathPara>
                </a14:m>
                <a:endParaRPr lang="ru-RU" sz="1814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351" y="3854159"/>
                <a:ext cx="698702" cy="279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723335" y="5873709"/>
                <a:ext cx="698702" cy="279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209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9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9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𝐓</m:t>
                          </m:r>
                        </m:e>
                        <m:sub>
                          <m:r>
                            <a:rPr lang="el-GR" sz="1209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𝚺</m:t>
                          </m:r>
                        </m:sub>
                      </m:sSub>
                      <m:d>
                        <m:dPr>
                          <m:ctrlPr>
                            <a:rPr lang="ru-RU" sz="1209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9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𝐧𝐬</m:t>
                          </m:r>
                        </m:e>
                      </m:d>
                    </m:oMath>
                  </m:oMathPara>
                </a14:m>
                <a:endParaRPr lang="ru-RU" sz="1209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335" y="5873709"/>
                <a:ext cx="698702" cy="279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800100" y="-10969"/>
            <a:ext cx="10908632" cy="769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76" tIns="45686" rIns="91376" bIns="45686">
            <a:spAutoFit/>
          </a:bodyPr>
          <a:lstStyle/>
          <a:p>
            <a:pPr lvl="0" algn="ctr">
              <a:buClr>
                <a:srgbClr val="FF0000"/>
              </a:buClr>
            </a:pPr>
            <a:r>
              <a:rPr 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resolution and scattering by residual gas</a:t>
            </a:r>
          </a:p>
        </p:txBody>
      </p:sp>
    </p:spTree>
    <p:extLst>
      <p:ext uri="{BB962C8B-B14F-4D97-AF65-F5344CB8AC3E}">
        <p14:creationId xmlns:p14="http://schemas.microsoft.com/office/powerpoint/2010/main" val="4124073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6659" y="797092"/>
                <a:ext cx="64854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+mj-lt"/>
                    <a:ea typeface="+mj-ea"/>
                    <a:cs typeface="+mj-cs"/>
                  </a:rPr>
                  <a:t>Energy of the spectators</a:t>
                </a:r>
                <a:r>
                  <a:rPr lang="ru-RU" sz="2800" b="1" dirty="0">
                    <a:latin typeface="+mj-lt"/>
                    <a:ea typeface="+mj-ea"/>
                    <a:cs typeface="+mj-cs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𝐄</m:t>
                        </m:r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𝐒</m:t>
                        </m:r>
                      </m:sub>
                    </m:sSub>
                    <m:r>
                      <a:rPr lang="en-US" sz="2800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2800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𝟓</m:t>
                    </m:r>
                    <m:r>
                      <a:rPr lang="en-US" sz="2800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  <m:r>
                      <a:rPr lang="en-US" sz="2800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𝟓</m:t>
                    </m:r>
                    <m:r>
                      <a:rPr lang="ru-RU" sz="2800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f>
                      <m:fPr>
                        <m:type m:val="lin"/>
                        <m:ctrlPr>
                          <a:rPr lang="ru-RU" sz="2800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𝐆𝐞𝐯</m:t>
                        </m:r>
                      </m:num>
                      <m:den>
                        <m:r>
                          <a:rPr lang="en-US" sz="28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𝐜</m:t>
                        </m:r>
                      </m:den>
                    </m:f>
                  </m:oMath>
                </a14:m>
                <a:endParaRPr lang="ru-RU" sz="2800" b="1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59" y="797092"/>
                <a:ext cx="6485404" cy="523220"/>
              </a:xfrm>
              <a:prstGeom prst="rect">
                <a:avLst/>
              </a:prstGeom>
              <a:blipFill>
                <a:blip r:embed="rId2"/>
                <a:stretch>
                  <a:fillRect l="-1880" t="-116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834189" y="0"/>
            <a:ext cx="10940715" cy="797092"/>
          </a:xfrm>
        </p:spPr>
        <p:txBody>
          <a:bodyPr>
            <a:noAutofit/>
          </a:bodyPr>
          <a:lstStyle/>
          <a:p>
            <a:r>
              <a:rPr lang="en-US" sz="4400" b="1" dirty="0"/>
              <a:t>Structure of </a:t>
            </a:r>
            <a:r>
              <a:rPr lang="en-US" sz="4400" b="1" dirty="0" err="1"/>
              <a:t>AuAu</a:t>
            </a:r>
            <a:r>
              <a:rPr lang="en-US" sz="4400" b="1" dirty="0"/>
              <a:t> collisions on NICA</a:t>
            </a:r>
            <a:endParaRPr lang="ru-RU" sz="44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559221"/>
            <a:ext cx="4512789" cy="337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99" y="2559221"/>
            <a:ext cx="4643752" cy="337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773369" y="1729950"/>
                <a:ext cx="64854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+mj-lt"/>
                    <a:ea typeface="+mj-ea"/>
                    <a:cs typeface="+mj-cs"/>
                  </a:rPr>
                  <a:t>Energy losses in the scintillator</a:t>
                </a:r>
                <a:r>
                  <a:rPr lang="ru-RU" sz="2800" b="1" dirty="0">
                    <a:latin typeface="+mj-lt"/>
                    <a:ea typeface="+mj-ea"/>
                    <a:cs typeface="+mj-cs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800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∆</m:t>
                    </m:r>
                    <m:r>
                      <a:rPr lang="en-US" sz="2800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𝐄</m:t>
                    </m:r>
                  </m:oMath>
                </a14:m>
                <a:endParaRPr lang="ru-RU" sz="2800" b="1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369" y="1729950"/>
                <a:ext cx="6485404" cy="523220"/>
              </a:xfrm>
              <a:prstGeom prst="rect">
                <a:avLst/>
              </a:prstGeom>
              <a:blipFill>
                <a:blip r:embed="rId5"/>
                <a:stretch>
                  <a:fillRect l="-1974" t="-116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6659" y="2537805"/>
                <a:ext cx="155608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59" y="2537805"/>
                <a:ext cx="1556085" cy="390748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84756" y="2467434"/>
                <a:ext cx="155608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756" y="2467434"/>
                <a:ext cx="1556085" cy="390748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862452" y="5955998"/>
            <a:ext cx="10549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  <a:ea typeface="+mj-ea"/>
                <a:cs typeface="+mj-cs"/>
              </a:rPr>
              <a:t>Суммарное распределение по энергии, потерянной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спектаторами</a:t>
            </a:r>
            <a:r>
              <a:rPr lang="ru-RU" sz="2000" dirty="0">
                <a:latin typeface="+mj-lt"/>
                <a:ea typeface="+mj-ea"/>
                <a:cs typeface="+mj-cs"/>
              </a:rPr>
              <a:t> в 4-х ближайших к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оионопроводу</a:t>
            </a:r>
            <a:r>
              <a:rPr lang="ru-RU" sz="2000" dirty="0">
                <a:latin typeface="+mj-lt"/>
                <a:ea typeface="+mj-ea"/>
                <a:cs typeface="+mj-cs"/>
              </a:rPr>
              <a:t> полосах сцинтиллятора одного плеча. </a:t>
            </a:r>
          </a:p>
        </p:txBody>
      </p:sp>
    </p:spTree>
    <p:extLst>
      <p:ext uri="{BB962C8B-B14F-4D97-AF65-F5344CB8AC3E}">
        <p14:creationId xmlns:p14="http://schemas.microsoft.com/office/powerpoint/2010/main" val="79718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834189" y="-16042"/>
            <a:ext cx="10940715" cy="1010653"/>
          </a:xfrm>
        </p:spPr>
        <p:txBody>
          <a:bodyPr>
            <a:noAutofit/>
          </a:bodyPr>
          <a:lstStyle/>
          <a:p>
            <a:r>
              <a:rPr lang="en-US" sz="4400" b="1" dirty="0"/>
              <a:t>Structure of </a:t>
            </a:r>
            <a:r>
              <a:rPr lang="en-US" sz="4400" b="1" dirty="0" err="1"/>
              <a:t>AuAu</a:t>
            </a:r>
            <a:r>
              <a:rPr lang="en-US" sz="4400" b="1" dirty="0"/>
              <a:t> collisions on NICA</a:t>
            </a:r>
            <a:endParaRPr lang="ru-RU" sz="4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58220" y="1485591"/>
            <a:ext cx="4092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  <a:ea typeface="+mj-ea"/>
                <a:cs typeface="+mj-cs"/>
              </a:rPr>
              <a:t>Occupancy (for 4 strips)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1" y="2377109"/>
            <a:ext cx="4822025" cy="323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34" y="2377109"/>
            <a:ext cx="4612716" cy="323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79310" y="5677567"/>
                <a:ext cx="3989423" cy="103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3.4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=0.85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средняя множественность </a:t>
                </a:r>
                <a:r>
                  <a:rPr lang="ru-RU" dirty="0" err="1"/>
                  <a:t>спектаторов</a:t>
                </a:r>
                <a:r>
                  <a:rPr lang="ru-RU" dirty="0"/>
                  <a:t>, попадающих в одну полосу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310" y="5677567"/>
                <a:ext cx="3989423" cy="1038041"/>
              </a:xfrm>
              <a:prstGeom prst="rect">
                <a:avLst/>
              </a:prstGeom>
              <a:blipFill>
                <a:blip r:embed="rId4"/>
                <a:stretch>
                  <a:fillRect l="-1221" b="-81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7092" y="5848029"/>
                <a:ext cx="2367864" cy="88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m:rPr>
                          <m:lit/>
                        </m:rP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1</m:t>
                          </m:r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88</m:t>
                          </m:r>
                        </m:num>
                        <m:den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ru-RU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=0.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47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092" y="5848029"/>
                <a:ext cx="2367864" cy="880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18819" y="5536010"/>
                <a:ext cx="155608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819" y="5536010"/>
                <a:ext cx="1556085" cy="390748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12648" y="5361031"/>
                <a:ext cx="155608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48" y="5361031"/>
                <a:ext cx="1556085" cy="390748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21114" y="2242102"/>
                <a:ext cx="1556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𝑒𝑣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114" y="2242102"/>
                <a:ext cx="15560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57899" y="2228937"/>
                <a:ext cx="1556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𝑒𝑣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899" y="2228937"/>
                <a:ext cx="15560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29389" y="904522"/>
            <a:ext cx="11245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Распределение событий (</a:t>
            </a:r>
            <a:r>
              <a:rPr lang="ru-RU" dirty="0" err="1"/>
              <a:t>Nсоб</a:t>
            </a:r>
            <a:r>
              <a:rPr lang="ru-RU" dirty="0"/>
              <a:t>) по суммарному числу частиц (</a:t>
            </a:r>
            <a:r>
              <a:rPr lang="ru-RU" dirty="0" err="1"/>
              <a:t>Nчаст</a:t>
            </a:r>
            <a:r>
              <a:rPr lang="ru-RU" dirty="0"/>
              <a:t>), попавших в четыре ближние к </a:t>
            </a:r>
            <a:r>
              <a:rPr lang="ru-RU" dirty="0" err="1"/>
              <a:t>ионопроводу</a:t>
            </a:r>
            <a:r>
              <a:rPr lang="ru-RU" dirty="0"/>
              <a:t> сцинтилляционные полосы одного плеча.</a:t>
            </a:r>
          </a:p>
        </p:txBody>
      </p:sp>
    </p:spTree>
    <p:extLst>
      <p:ext uri="{BB962C8B-B14F-4D97-AF65-F5344CB8AC3E}">
        <p14:creationId xmlns:p14="http://schemas.microsoft.com/office/powerpoint/2010/main" val="375183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869" y="199916"/>
            <a:ext cx="10940715" cy="820153"/>
          </a:xfrm>
        </p:spPr>
        <p:txBody>
          <a:bodyPr>
            <a:noAutofit/>
          </a:bodyPr>
          <a:lstStyle/>
          <a:p>
            <a:r>
              <a:rPr lang="ru-RU" sz="4400" b="1" dirty="0"/>
              <a:t>Определение светимости из эксперимента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92200" y="1373440"/>
            <a:ext cx="88720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Методы: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>1) Прямой. Известно число событий, регистрируемых детектором в секунду, сечение взаимодействия и эффективность детектора.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2) </a:t>
            </a:r>
            <a:r>
              <a:rPr lang="ru-RU" sz="2400" dirty="0"/>
              <a:t>Косвенный</a:t>
            </a:r>
            <a:r>
              <a:rPr lang="ru-RU" sz="2400" dirty="0">
                <a:solidFill>
                  <a:schemeClr val="tx1"/>
                </a:solidFill>
              </a:rPr>
              <a:t>. Определяется в соответствии с алгоритмом из серии измерений (скан </a:t>
            </a:r>
            <a:r>
              <a:rPr lang="ru-RU" sz="2400" dirty="0"/>
              <a:t>В</a:t>
            </a:r>
            <a:r>
              <a:rPr lang="ru-RU" sz="2400" dirty="0">
                <a:solidFill>
                  <a:schemeClr val="tx1"/>
                </a:solidFill>
              </a:rPr>
              <a:t>ан дер Меера), основанных на виде формулы светимости, зависящей от параметров </a:t>
            </a:r>
            <a:r>
              <a:rPr lang="ru-RU" sz="2400" dirty="0" err="1">
                <a:solidFill>
                  <a:schemeClr val="tx1"/>
                </a:solidFill>
              </a:rPr>
              <a:t>банчей</a:t>
            </a:r>
            <a:r>
              <a:rPr lang="ru-RU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53446" y="6497515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3</a:t>
            </a:r>
          </a:p>
        </p:txBody>
      </p:sp>
    </p:spTree>
    <p:extLst>
      <p:ext uri="{BB962C8B-B14F-4D97-AF65-F5344CB8AC3E}">
        <p14:creationId xmlns:p14="http://schemas.microsoft.com/office/powerpoint/2010/main" val="200819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37" y="1557760"/>
            <a:ext cx="4132695" cy="32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86876" y="1161890"/>
            <a:ext cx="1082218" cy="36926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376" tIns="45686" rIns="91376" bIns="45686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73619" y="3908369"/>
                <a:ext cx="908732" cy="431052"/>
              </a:xfrm>
              <a:prstGeom prst="rect">
                <a:avLst/>
              </a:prstGeom>
              <a:noFill/>
            </p:spPr>
            <p:txBody>
              <a:bodyPr wrap="none" lIns="91376" tIns="45686" rIns="91376" bIns="45686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τ</m:t>
                      </m:r>
                      <m:r>
                        <a:rPr lang="en-US" sz="2200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ns</m:t>
                      </m:r>
                      <m:r>
                        <a:rPr lang="en-US" sz="2200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619" y="3908369"/>
                <a:ext cx="908732" cy="431052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8664" y="1557760"/>
                <a:ext cx="4427984" cy="1180254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91376" tIns="45686" rIns="91376" bIns="45686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>
                          <a:latin typeface="Cambria Math"/>
                          <a:ea typeface="Calibri"/>
                          <a:cs typeface="Times New Roman"/>
                        </a:rPr>
                        <m:t>∆</m:t>
                      </m:r>
                      <m:sSup>
                        <m:sSupPr>
                          <m:ctrlPr>
                            <a:rPr lang="ru-RU" sz="16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/>
                              <a:ea typeface="Calibri"/>
                              <a:cs typeface="Times New Roman"/>
                            </a:rPr>
                            <m:t>𝒛</m:t>
                          </m:r>
                        </m:e>
                        <m:sup>
                          <m:r>
                            <a:rPr lang="ru-RU" sz="1600" b="1" i="1">
                              <a:latin typeface="Cambria Math"/>
                              <a:ea typeface="Calibri"/>
                              <a:cs typeface="Times New Roman"/>
                            </a:rPr>
                            <m:t>𝒎𝒂𝒙</m:t>
                          </m:r>
                        </m:sup>
                      </m:sSup>
                      <m:d>
                        <m:dPr>
                          <m:ctrlPr>
                            <a:rPr lang="ru-RU" sz="16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sz="1600" b="1" i="1">
                              <a:latin typeface="Cambria Math"/>
                              <a:ea typeface="Calibri"/>
                              <a:cs typeface="Times New Roman"/>
                            </a:rPr>
                            <m:t>𝒄𝒎</m:t>
                          </m:r>
                        </m:e>
                      </m:d>
                      <m:r>
                        <a:rPr lang="ru-RU" sz="1600" b="1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16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𝝈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6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16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𝒕𝒓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ru-RU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16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6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𝒛</m:t>
                                  </m:r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𝑽</m:t>
                                  </m:r>
                                </m:sub>
                                <m:sup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ru-RU" sz="16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600" b="1" i="1"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𝟏𝟓</m:t>
                                      </m:r>
                                      <m:r>
                                        <a:rPr lang="ru-RU" sz="16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sz="1600" b="1" i="1">
                                              <a:latin typeface="Cambria Math" panose="02040503050406030204" pitchFamily="18" charset="0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b="1" i="1"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ru-RU" sz="1600" b="1" i="1"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𝝉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600" b="1" i="1">
                                              <a:latin typeface="Cambria Math" panose="02040503050406030204" pitchFamily="18" charset="0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600" b="1" i="1"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𝒏𝒔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16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6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𝜺</m:t>
                              </m:r>
                              <m:sSub>
                                <m:sSubPr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𝒕𝒐𝒕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64" y="1557760"/>
                <a:ext cx="4427984" cy="1180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90679" y="2817166"/>
                <a:ext cx="6870663" cy="685188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91376" tIns="45686" rIns="91376" bIns="4568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𝐳</m:t>
                          </m:r>
                        </m:e>
                        <m:sup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𝐦𝐚𝐱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𝐜𝐦</m:t>
                          </m:r>
                        </m:e>
                      </m:d>
                      <m:r>
                        <a:rPr lang="en-US" b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𝐳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/>
                                      <a:ea typeface="Cambria Math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lang="en-US" b="1">
                                      <a:latin typeface="Cambria Math"/>
                                      <a:ea typeface="Cambria Math"/>
                                    </a:rPr>
                                    <m:t>𝐭𝐨𝐭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𝟎𝟏𝟓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ru-RU" sz="16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ru-RU" sz="16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𝛕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sz="16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𝐧𝐬</m:t>
                              </m:r>
                            </m:e>
                          </m:d>
                          <m:r>
                            <a:rPr lang="en-US" sz="16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r>
                            <a:rPr lang="en-US" sz="16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  <m:r>
                            <a:rPr lang="en-US" sz="16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.</m:t>
                          </m:r>
                          <m:r>
                            <a:rPr lang="ru-RU" sz="16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  <m:r>
                            <a:rPr lang="en-US" sz="1600" b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𝟓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𝟎𝟗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𝛆</m:t>
                              </m:r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𝟖𝟐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79" y="2817166"/>
                <a:ext cx="6870663" cy="6851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785700" y="116871"/>
            <a:ext cx="10908632" cy="14464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76" tIns="45686" rIns="91376" bIns="45686">
            <a:spAutoFit/>
          </a:bodyPr>
          <a:lstStyle/>
          <a:p>
            <a:pPr lvl="0" algn="ctr">
              <a:buClr>
                <a:srgbClr val="FF0000"/>
              </a:buClr>
            </a:pPr>
            <a:r>
              <a:rPr 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Maximum distribution of interaction vertices from the time of flight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61048" y="1531153"/>
                <a:ext cx="1556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𝑒𝑣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48" y="1531153"/>
                <a:ext cx="15560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90679" y="5139485"/>
            <a:ext cx="1054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Распределение зарегистрированных событий по разности времен пролета τ = TR − TL. Исходное распределение вершин взаимодействия разыгрывалось вдоль оси столкновений с дисперсией </a:t>
            </a:r>
            <a:r>
              <a:rPr lang="ru-RU" sz="2000" dirty="0" err="1"/>
              <a:t>σz,V</a:t>
            </a:r>
            <a:r>
              <a:rPr lang="ru-RU" sz="2000" dirty="0"/>
              <a:t> = 42.4 см.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9686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087710" y="-186130"/>
            <a:ext cx="186196" cy="37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14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97447" y="175311"/>
            <a:ext cx="5499938" cy="1347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Module of the detector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2" y="932684"/>
            <a:ext cx="10220332" cy="56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90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087710" y="-186130"/>
            <a:ext cx="186196" cy="37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14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97447" y="175311"/>
            <a:ext cx="5499938" cy="1347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Module of the detector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/>
          <a:stretch/>
        </p:blipFill>
        <p:spPr>
          <a:xfrm>
            <a:off x="1667393" y="1249942"/>
            <a:ext cx="8840186" cy="50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7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926" y="0"/>
            <a:ext cx="10940715" cy="1010653"/>
          </a:xfrm>
        </p:spPr>
        <p:txBody>
          <a:bodyPr>
            <a:noAutofit/>
          </a:bodyPr>
          <a:lstStyle/>
          <a:p>
            <a:r>
              <a:rPr lang="ru-RU" sz="4400" b="1" dirty="0"/>
              <a:t>Задачи детектора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2926" y="1771675"/>
            <a:ext cx="11579994" cy="176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/>
              <a:t>1</a:t>
            </a:r>
            <a:r>
              <a:rPr lang="ru-RU" sz="2500" dirty="0"/>
              <a:t>. Помощь в настройке сведения пучков.</a:t>
            </a:r>
            <a:br>
              <a:rPr lang="ru-RU" sz="2500" dirty="0"/>
            </a:br>
            <a:r>
              <a:rPr lang="en-US" sz="2500" dirty="0"/>
              <a:t>2</a:t>
            </a:r>
            <a:r>
              <a:rPr lang="ru-RU" sz="2500" dirty="0"/>
              <a:t>. Контроль распределения вершин взаимодействия.</a:t>
            </a:r>
            <a:br>
              <a:rPr lang="ru-RU" sz="2500" dirty="0"/>
            </a:br>
            <a:r>
              <a:rPr lang="en-US" sz="2500" dirty="0"/>
              <a:t>3</a:t>
            </a:r>
            <a:r>
              <a:rPr lang="ru-RU" sz="2500" dirty="0"/>
              <a:t>. Измерение светимости.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53446" y="6497515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4</a:t>
            </a:r>
          </a:p>
        </p:txBody>
      </p:sp>
    </p:spTree>
    <p:extLst>
      <p:ext uri="{BB962C8B-B14F-4D97-AF65-F5344CB8AC3E}">
        <p14:creationId xmlns:p14="http://schemas.microsoft.com/office/powerpoint/2010/main" val="300736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719" y="92675"/>
            <a:ext cx="10940715" cy="667027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Настройка </a:t>
            </a:r>
            <a:r>
              <a:rPr lang="ru-RU" sz="4400" b="1" dirty="0"/>
              <a:t>поперечного сведения пучков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41933" y="6263340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5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5CD327-3E01-4218-9D3A-67654BBF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07" y="1921377"/>
            <a:ext cx="47275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4EE57E-FE29-0285-460E-7AF0249C98AB}"/>
              </a:ext>
            </a:extLst>
          </p:cNvPr>
          <p:cNvSpPr txBox="1"/>
          <p:nvPr/>
        </p:nvSpPr>
        <p:spPr>
          <a:xfrm>
            <a:off x="2299402" y="3719128"/>
            <a:ext cx="2664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b="1" dirty="0">
                <a:latin typeface="+mj-lt"/>
                <a:ea typeface="+mj-ea"/>
                <a:cs typeface="+mj-cs"/>
              </a:rPr>
              <a:t>V</a:t>
            </a:r>
            <a:r>
              <a:rPr lang="ru-RU" altLang="ru-RU" sz="2400" b="1" dirty="0" err="1">
                <a:latin typeface="+mj-lt"/>
                <a:ea typeface="+mj-ea"/>
                <a:cs typeface="+mj-cs"/>
              </a:rPr>
              <a:t>an</a:t>
            </a:r>
            <a:r>
              <a:rPr lang="ru-RU" altLang="ru-RU" sz="2400" b="1" dirty="0">
                <a:latin typeface="+mj-lt"/>
                <a:ea typeface="+mj-ea"/>
                <a:cs typeface="+mj-cs"/>
              </a:rPr>
              <a:t> </a:t>
            </a:r>
            <a:r>
              <a:rPr lang="ru-RU" altLang="ru-RU" sz="2400" b="1" dirty="0" err="1">
                <a:latin typeface="+mj-lt"/>
                <a:ea typeface="+mj-ea"/>
                <a:cs typeface="+mj-cs"/>
              </a:rPr>
              <a:t>der</a:t>
            </a:r>
            <a:r>
              <a:rPr lang="ru-RU" altLang="ru-RU" sz="2400" b="1" dirty="0">
                <a:latin typeface="+mj-lt"/>
                <a:ea typeface="+mj-ea"/>
                <a:cs typeface="+mj-cs"/>
              </a:rPr>
              <a:t> </a:t>
            </a:r>
            <a:r>
              <a:rPr lang="ru-RU" altLang="ru-RU" sz="2400" b="1" dirty="0" err="1">
                <a:latin typeface="+mj-lt"/>
                <a:ea typeface="+mj-ea"/>
                <a:cs typeface="+mj-cs"/>
              </a:rPr>
              <a:t>Meer</a:t>
            </a:r>
            <a:r>
              <a:rPr lang="en-US" altLang="ru-RU" sz="2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ru-RU" sz="2400" b="1" dirty="0" smtClean="0">
                <a:latin typeface="+mj-lt"/>
                <a:ea typeface="+mj-ea"/>
                <a:cs typeface="+mj-cs"/>
              </a:rPr>
              <a:t>scan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966150" y="2525193"/>
                <a:ext cx="3501728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d>
                        <m:d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𝛅</m:t>
                          </m:r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𝐗</m:t>
                          </m:r>
                          <m:r>
                            <a:rPr lang="ru-RU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𝛅</m:t>
                          </m:r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𝐘</m:t>
                          </m:r>
                        </m:e>
                      </m:d>
                      <m:r>
                        <a:rPr lang="ru-RU" b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𝐟</m:t>
                          </m:r>
                        </m:e>
                        <m:sub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𝐫</m:t>
                          </m:r>
                        </m:sub>
                      </m:sSub>
                      <m:r>
                        <a:rPr lang="ru-RU" b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b>
                        <m:sSub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lang="ru-RU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𝐛</m:t>
                          </m:r>
                        </m:sub>
                      </m:sSub>
                      <m:r>
                        <a:rPr lang="ru-RU" b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𝐋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𝐞𝐟𝐟</m:t>
                              </m:r>
                            </m:sub>
                          </m:sSub>
                          <m:d>
                            <m:dPr>
                              <m:ctrlP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𝛅</m:t>
                              </m:r>
                              <m:r>
                                <a:rPr lang="en-US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𝐗</m:t>
                              </m:r>
                              <m:r>
                                <a:rPr lang="ru-RU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𝛅</m:t>
                              </m:r>
                              <m:r>
                                <a:rPr lang="en-US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150" y="2525193"/>
                <a:ext cx="3501728" cy="657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1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080250" y="2813972"/>
            <a:ext cx="216024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29452" y="2822888"/>
            <a:ext cx="21600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389252" y="2568994"/>
            <a:ext cx="357025" cy="491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8723" y="2596303"/>
            <a:ext cx="41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23226" y="2568088"/>
            <a:ext cx="357025" cy="491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4446" y="266524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5430410" y="2987856"/>
            <a:ext cx="180000" cy="144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4346" y="248058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88562" y="2480581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20410" y="2813973"/>
            <a:ext cx="0" cy="54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229452" y="2813972"/>
            <a:ext cx="0" cy="39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89452" y="2822889"/>
            <a:ext cx="0" cy="54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80250" y="2790750"/>
            <a:ext cx="0" cy="54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20410" y="3069394"/>
            <a:ext cx="7200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32773" y="2802862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z</a:t>
            </a:r>
            <a:endParaRPr lang="ru-RU" sz="1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509452" y="3306723"/>
            <a:ext cx="28800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080250" y="3306723"/>
            <a:ext cx="14400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14311" y="2908283"/>
                <a:ext cx="7569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𝐋</m:t>
                      </m:r>
                      <m:r>
                        <a:rPr lang="en-US" b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11" y="2908283"/>
                <a:ext cx="7569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608109" y="2899367"/>
                <a:ext cx="7569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𝐋</m:t>
                      </m:r>
                      <m:r>
                        <a:rPr lang="en-US" b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09" y="2899367"/>
                <a:ext cx="75693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01663" y="3640549"/>
                <a:ext cx="6065891" cy="623248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latin typeface="Cambria Math"/>
                          </a:rPr>
                          <m:t>𝐓𝐨𝐅</m:t>
                        </m:r>
                      </m:e>
                      <m:sub>
                        <m:r>
                          <a:rPr lang="en-US" sz="2200" b="1">
                            <a:latin typeface="Cambria Math"/>
                          </a:rPr>
                          <m:t>𝐋</m:t>
                        </m:r>
                      </m:sub>
                    </m:sSub>
                    <m:r>
                      <a:rPr lang="en-US" sz="22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>
                            <a:latin typeface="Cambria Math"/>
                          </a:rPr>
                          <m:t>𝐋</m:t>
                        </m:r>
                        <m:r>
                          <a:rPr lang="en-US" sz="2200" b="1">
                            <a:latin typeface="Cambria Math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2200" b="1">
                            <a:latin typeface="Cambria Math"/>
                          </a:rPr>
                          <m:t>𝐜</m:t>
                        </m:r>
                        <m:r>
                          <a:rPr lang="en-US" sz="2200" b="1">
                            <a:latin typeface="Cambria Math"/>
                            <a:ea typeface="Cambria Math"/>
                          </a:rPr>
                          <m:t>𝛃</m:t>
                        </m:r>
                      </m:den>
                    </m:f>
                  </m:oMath>
                </a14:m>
                <a:r>
                  <a:rPr lang="en-US" sz="2200" b="1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𝐓𝐨𝐅</m:t>
                        </m:r>
                      </m:e>
                      <m:sub>
                        <m:r>
                          <a:rPr lang="en-US" sz="22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𝐑</m:t>
                        </m:r>
                      </m:sub>
                    </m:sSub>
                    <m:r>
                      <a:rPr lang="en-US" sz="2200" b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𝐋</m:t>
                        </m:r>
                        <m:r>
                          <a:rPr lang="en-US" sz="22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22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𝐜</m:t>
                        </m:r>
                        <m:r>
                          <a:rPr lang="en-US" sz="22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𝛃</m:t>
                        </m:r>
                      </m:den>
                    </m:f>
                    <m:r>
                      <a:rPr lang="en-US" sz="22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; 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𝛕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ru-RU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𝐓𝐨𝐅</m:t>
                        </m:r>
                      </m:e>
                      <m:sub>
                        <m:r>
                          <a:rPr lang="en-US" sz="22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𝐑</m:t>
                        </m:r>
                      </m:sub>
                    </m:sSub>
                    <m:r>
                      <a:rPr lang="en-US" sz="22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𝐓𝐨𝐅</m:t>
                        </m:r>
                      </m:e>
                      <m:sub>
                        <m:r>
                          <a:rPr lang="en-US" sz="22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𝐋</m:t>
                        </m:r>
                      </m:sub>
                    </m:sSub>
                    <m:r>
                      <a:rPr lang="en-US" sz="22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den>
                    </m:f>
                  </m:oMath>
                </a14:m>
                <a:endParaRPr lang="ru-RU" sz="2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663" y="3640549"/>
                <a:ext cx="6065891" cy="623248"/>
              </a:xfrm>
              <a:prstGeom prst="rect">
                <a:avLst/>
              </a:prstGeom>
              <a:blipFill>
                <a:blip r:embed="rId5"/>
                <a:stretch>
                  <a:fillRect b="-962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4027" y="4608158"/>
                <a:ext cx="6602385" cy="502317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>
                          <a:latin typeface="Cambria Math"/>
                        </a:rPr>
                        <m:t>𝐜</m:t>
                      </m:r>
                      <m:r>
                        <a:rPr lang="en-US" sz="2200" b="1">
                          <a:latin typeface="Cambria Math"/>
                        </a:rPr>
                        <m:t>=</m:t>
                      </m:r>
                      <m:r>
                        <a:rPr lang="en-US" sz="2200" b="1">
                          <a:latin typeface="Cambria Math"/>
                        </a:rPr>
                        <m:t>𝟑</m:t>
                      </m:r>
                      <m:r>
                        <a:rPr lang="en-US" sz="2200" b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1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200" b="1">
                              <a:latin typeface="Cambria Math"/>
                              <a:ea typeface="Cambria Math"/>
                            </a:rPr>
                            <m:t>𝟖</m:t>
                          </m:r>
                        </m:sup>
                      </m:sSup>
                      <m:r>
                        <a:rPr lang="en-US" sz="2200" b="1"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en-US" sz="2200" b="1">
                          <a:latin typeface="Cambria Math"/>
                          <a:ea typeface="Cambria Math"/>
                        </a:rPr>
                        <m:t>𝛃</m:t>
                      </m:r>
                      <m:r>
                        <a:rPr lang="en-US" sz="2200" b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1">
                              <a:latin typeface="Cambria Math"/>
                              <a:ea typeface="Cambria Math"/>
                            </a:rPr>
                            <m:t>𝐩</m:t>
                          </m:r>
                        </m:num>
                        <m:den>
                          <m:r>
                            <a:rPr lang="en-US" sz="2200" b="1">
                              <a:latin typeface="Cambria Math"/>
                              <a:ea typeface="Cambria Math"/>
                            </a:rPr>
                            <m:t>𝐄</m:t>
                          </m:r>
                          <m:r>
                            <a:rPr lang="en-US" sz="2200" b="1">
                              <a:latin typeface="Cambria Math"/>
                              <a:ea typeface="Cambria Math"/>
                            </a:rPr>
                            <m:t>; 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>
                                      <a:latin typeface="Cambria Math"/>
                                      <a:ea typeface="Cambria Math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sz="2200" b="1">
                                      <a:latin typeface="Cambria Math"/>
                                      <a:ea typeface="Cambria Math"/>
                                    </a:rPr>
                                    <m:t>𝐍𝐍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2200" b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200" b="1">
                              <a:latin typeface="Cambria Math"/>
                              <a:ea typeface="Cambria Math"/>
                            </a:rPr>
                            <m:t>𝟏𝟏</m:t>
                          </m:r>
                          <m:r>
                            <a:rPr lang="en-US" sz="2200" b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sz="22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𝛃</m:t>
                          </m:r>
                          <m:r>
                            <a:rPr lang="en-US" sz="22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2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2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2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𝟗𝟖𝟓</m:t>
                          </m:r>
                          <m:r>
                            <a:rPr lang="en-US" sz="2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2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027" y="4608158"/>
                <a:ext cx="6602385" cy="502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80251" y="5394298"/>
                <a:ext cx="3997056" cy="579774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200" b="1" dirty="0"/>
                  <a:t>z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200" b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200" b="1">
                        <a:latin typeface="Cambria Math"/>
                      </a:rPr>
                      <m:t>𝐜</m:t>
                    </m:r>
                    <m:r>
                      <a:rPr lang="en-US" sz="2200" b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1">
                        <a:latin typeface="Cambria Math"/>
                        <a:ea typeface="Cambria Math"/>
                      </a:rPr>
                      <m:t>𝛕</m:t>
                    </m:r>
                    <m:r>
                      <a:rPr lang="en-US" sz="2200" b="1" dirty="0">
                        <a:latin typeface="Cambria Math"/>
                      </a:rPr>
                      <m:t>→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𝒛</m:t>
                    </m:r>
                    <m:d>
                      <m:dPr>
                        <m:ctrlPr>
                          <a:rPr lang="en-US" sz="2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dirty="0">
                            <a:latin typeface="Cambria Math"/>
                          </a:rPr>
                          <m:t>𝐜𝐦</m:t>
                        </m:r>
                      </m:e>
                    </m:d>
                    <m:r>
                      <a:rPr lang="en-US" sz="2200" b="1" dirty="0">
                        <a:latin typeface="Cambria Math"/>
                      </a:rPr>
                      <m:t>=</m:t>
                    </m:r>
                    <m:r>
                      <a:rPr lang="en-US" sz="2200" b="1" dirty="0">
                        <a:latin typeface="Cambria Math"/>
                      </a:rPr>
                      <m:t>𝟏𝟓</m:t>
                    </m:r>
                    <m:r>
                      <a:rPr lang="en-US" sz="2200" b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1" dirty="0">
                        <a:latin typeface="Cambria Math"/>
                        <a:ea typeface="Cambria Math"/>
                      </a:rPr>
                      <m:t>𝛕</m:t>
                    </m:r>
                    <m:r>
                      <a:rPr lang="en-US" sz="2200" b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200" b="1" dirty="0">
                        <a:latin typeface="Cambria Math"/>
                        <a:ea typeface="Cambria Math"/>
                      </a:rPr>
                      <m:t>𝐧𝐬</m:t>
                    </m:r>
                    <m:r>
                      <a:rPr lang="en-US" sz="2200" b="1" dirty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251" y="5394298"/>
                <a:ext cx="3997056" cy="579774"/>
              </a:xfrm>
              <a:prstGeom prst="rect">
                <a:avLst/>
              </a:prstGeom>
              <a:blipFill>
                <a:blip r:embed="rId7"/>
                <a:stretch>
                  <a:fillRect l="-1824" b="-7216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866273" y="510657"/>
            <a:ext cx="10908632" cy="14464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76" tIns="45686" rIns="91376" bIns="45686">
            <a:spAutoFit/>
          </a:bodyPr>
          <a:lstStyle/>
          <a:p>
            <a:pPr lvl="0" algn="ctr">
              <a:buClr>
                <a:srgbClr val="FF0000"/>
              </a:buClr>
            </a:pPr>
            <a:r>
              <a:rPr lang="ru-RU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Связь расстояний от точки взаимодействия до левого и правого плеч детектора</a:t>
            </a: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53446" y="6497515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6</a:t>
            </a:r>
          </a:p>
        </p:txBody>
      </p:sp>
    </p:spTree>
    <p:extLst>
      <p:ext uri="{BB962C8B-B14F-4D97-AF65-F5344CB8AC3E}">
        <p14:creationId xmlns:p14="http://schemas.microsoft.com/office/powerpoint/2010/main" val="323048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2638380"/>
            <a:ext cx="4132695" cy="32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9011" y="2061729"/>
            <a:ext cx="1740027" cy="36926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376" tIns="45686" rIns="91376" bIns="45686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51997" y="4903957"/>
                <a:ext cx="908732" cy="431052"/>
              </a:xfrm>
              <a:prstGeom prst="rect">
                <a:avLst/>
              </a:prstGeom>
              <a:noFill/>
            </p:spPr>
            <p:txBody>
              <a:bodyPr wrap="none" lIns="91376" tIns="45686" rIns="91376" bIns="45686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τ</m:t>
                      </m:r>
                      <m:r>
                        <a:rPr lang="en-US" sz="2200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ns</m:t>
                      </m:r>
                      <m:r>
                        <a:rPr lang="en-US" sz="2200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997" y="4903957"/>
                <a:ext cx="908732" cy="431052"/>
              </a:xfrm>
              <a:prstGeom prst="rect">
                <a:avLst/>
              </a:prstGeom>
              <a:blipFill>
                <a:blip r:embed="rId3"/>
                <a:stretch>
                  <a:fillRect r="-671"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0225" y="3505228"/>
                <a:ext cx="4427984" cy="1180254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91376" tIns="45686" rIns="91376" bIns="45686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>
                          <a:latin typeface="Cambria Math"/>
                          <a:ea typeface="Calibri"/>
                          <a:cs typeface="Times New Roman"/>
                        </a:rPr>
                        <m:t>∆</m:t>
                      </m:r>
                      <m:sSup>
                        <m:sSupPr>
                          <m:ctrlPr>
                            <a:rPr lang="ru-RU" sz="16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/>
                              <a:ea typeface="Calibri"/>
                              <a:cs typeface="Times New Roman"/>
                            </a:rPr>
                            <m:t>𝒛</m:t>
                          </m:r>
                        </m:e>
                        <m:sup>
                          <m:r>
                            <a:rPr lang="ru-RU" sz="1600" b="1" i="1">
                              <a:latin typeface="Cambria Math"/>
                              <a:ea typeface="Calibri"/>
                              <a:cs typeface="Times New Roman"/>
                            </a:rPr>
                            <m:t>𝒎𝒂𝒙</m:t>
                          </m:r>
                        </m:sup>
                      </m:sSup>
                      <m:d>
                        <m:dPr>
                          <m:ctrlPr>
                            <a:rPr lang="ru-RU" sz="16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sz="1600" b="1" i="1">
                              <a:latin typeface="Cambria Math"/>
                              <a:ea typeface="Calibri"/>
                              <a:cs typeface="Times New Roman"/>
                            </a:rPr>
                            <m:t>𝒄𝒎</m:t>
                          </m:r>
                        </m:e>
                      </m:d>
                      <m:r>
                        <a:rPr lang="ru-RU" sz="1600" b="1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16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𝝈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6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16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𝒕𝒓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ru-RU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16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6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𝒛</m:t>
                                  </m:r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𝑽</m:t>
                                  </m:r>
                                </m:sub>
                                <m:sup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ru-RU" sz="16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600" b="1" i="1"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𝟏𝟓</m:t>
                                      </m:r>
                                      <m:r>
                                        <a:rPr lang="ru-RU" sz="16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sz="1600" b="1" i="1">
                                              <a:latin typeface="Cambria Math" panose="02040503050406030204" pitchFamily="18" charset="0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b="1" i="1"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ru-RU" sz="1600" b="1" i="1"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𝝉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600" b="1" i="1">
                                              <a:latin typeface="Cambria Math" panose="02040503050406030204" pitchFamily="18" charset="0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600" b="1" i="1"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𝒏𝒔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16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600" b="1" i="1" smtClean="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𝜺</m:t>
                              </m:r>
                              <m:sSub>
                                <m:sSubPr>
                                  <m:ctrlPr>
                                    <a:rPr lang="ru-RU" sz="1600" b="1" i="1" smtClean="0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ru-RU" sz="16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𝒕𝒐𝒕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25" y="3505228"/>
                <a:ext cx="4427984" cy="1180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785700" y="116871"/>
            <a:ext cx="10908632" cy="14464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76" tIns="45686" rIns="91376" bIns="45686">
            <a:spAutoFit/>
          </a:bodyPr>
          <a:lstStyle/>
          <a:p>
            <a:pPr lvl="0" algn="ctr">
              <a:buClr>
                <a:srgbClr val="FF0000"/>
              </a:buClr>
            </a:pPr>
            <a:r>
              <a:rPr lang="ru-RU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Распределение зарегистрированных событий по разности времен пролета</a:t>
            </a: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93722" y="2553348"/>
                <a:ext cx="1556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𝑒𝑣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722" y="2553348"/>
                <a:ext cx="15560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453446" y="6497515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7</a:t>
            </a:r>
          </a:p>
        </p:txBody>
      </p:sp>
    </p:spTree>
    <p:extLst>
      <p:ext uri="{BB962C8B-B14F-4D97-AF65-F5344CB8AC3E}">
        <p14:creationId xmlns:p14="http://schemas.microsoft.com/office/powerpoint/2010/main" val="228556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5640" y="0"/>
            <a:ext cx="10940715" cy="948517"/>
          </a:xfrm>
        </p:spPr>
        <p:txBody>
          <a:bodyPr>
            <a:noAutofit/>
          </a:bodyPr>
          <a:lstStyle/>
          <a:p>
            <a:r>
              <a:rPr lang="ru-RU" sz="4400" b="1" dirty="0"/>
              <a:t>Схематическое изображение детектора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9" y="948517"/>
            <a:ext cx="6082891" cy="258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108" t="1808"/>
          <a:stretch/>
        </p:blipFill>
        <p:spPr>
          <a:xfrm>
            <a:off x="7105569" y="1140997"/>
            <a:ext cx="4845796" cy="5359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53446" y="6497515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</a:t>
            </a:r>
            <a:r>
              <a:rPr lang="ru-RU" sz="1000" dirty="0" smtClean="0"/>
              <a:t>8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0" y="3655623"/>
            <a:ext cx="5327571" cy="30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5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24" y="948517"/>
            <a:ext cx="4219576" cy="3733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976" y="-157991"/>
            <a:ext cx="10940715" cy="948517"/>
          </a:xfrm>
        </p:spPr>
        <p:txBody>
          <a:bodyPr>
            <a:noAutofit/>
          </a:bodyPr>
          <a:lstStyle/>
          <a:p>
            <a:r>
              <a:rPr lang="ru-RU" sz="4400" b="1" dirty="0"/>
              <a:t>Вид плеча детектора спереди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23" y="843105"/>
            <a:ext cx="2391508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Ion conductor made of Be or Al with a thickness of 1 mm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>
            <a:off x="2631831" y="1304770"/>
            <a:ext cx="1792532" cy="99789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03" y="880417"/>
            <a:ext cx="4182003" cy="1772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23" y="3089617"/>
            <a:ext cx="3797126" cy="3445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7" y="5294687"/>
            <a:ext cx="3455672" cy="1154388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723816" y="3341077"/>
            <a:ext cx="555716" cy="237947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35189" y="5907977"/>
            <a:ext cx="965200" cy="95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102316" y="5907977"/>
            <a:ext cx="879473" cy="95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3833" y="5576553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SiPM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286817" y="5576553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SiPM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9085838" y="4345188"/>
            <a:ext cx="889128" cy="89673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453446" y="6497515"/>
            <a:ext cx="7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Слайд </a:t>
            </a:r>
            <a:r>
              <a:rPr lang="ru-RU" sz="1000" dirty="0" smtClean="0"/>
              <a:t>9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77647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18958</TotalTime>
  <Words>895</Words>
  <Application>Microsoft Office PowerPoint</Application>
  <PresentationFormat>Широкоэкранный</PresentationFormat>
  <Paragraphs>208</Paragraphs>
  <Slides>32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Comic Sans MS</vt:lpstr>
      <vt:lpstr>Times New Roman</vt:lpstr>
      <vt:lpstr>Trebuchet MS</vt:lpstr>
      <vt:lpstr>Тема Office</vt:lpstr>
      <vt:lpstr>СТАТУС ДЕТЕКТОРА СВЕТИМОСТИ ДЛЯ NICA (MPD)</vt:lpstr>
      <vt:lpstr>Светимость</vt:lpstr>
      <vt:lpstr>Определение светимости из эксперимента</vt:lpstr>
      <vt:lpstr>Задачи детектора</vt:lpstr>
      <vt:lpstr>Настройка поперечного сведения пучков </vt:lpstr>
      <vt:lpstr>Презентация PowerPoint</vt:lpstr>
      <vt:lpstr>Презентация PowerPoint</vt:lpstr>
      <vt:lpstr>Схематическое изображение детектора</vt:lpstr>
      <vt:lpstr>Вид плеча детектора спереди</vt:lpstr>
      <vt:lpstr>Презентация PowerPoint</vt:lpstr>
      <vt:lpstr>Презентация PowerPoint</vt:lpstr>
      <vt:lpstr>Модуль детектора</vt:lpstr>
      <vt:lpstr>Презентация PowerPoint</vt:lpstr>
      <vt:lpstr>Презентация PowerPoint</vt:lpstr>
      <vt:lpstr>Презентация PowerPoint</vt:lpstr>
      <vt:lpstr>Тестирование модуля </vt:lpstr>
      <vt:lpstr>Тестирование модуля </vt:lpstr>
      <vt:lpstr>Презентация PowerPoint</vt:lpstr>
      <vt:lpstr>Спасибо за внимание!</vt:lpstr>
      <vt:lpstr>Backup slides</vt:lpstr>
      <vt:lpstr>Настройка поперечного сведения пучков </vt:lpstr>
      <vt:lpstr>Презентация PowerPoint</vt:lpstr>
      <vt:lpstr>Презентация PowerPoint</vt:lpstr>
      <vt:lpstr>Презентация PowerPoint</vt:lpstr>
      <vt:lpstr>Презентация PowerPoint</vt:lpstr>
      <vt:lpstr>Силовая конструкция плеча детектора</vt:lpstr>
      <vt:lpstr>Презентация PowerPoint</vt:lpstr>
      <vt:lpstr>Structure of AuAu collisions on NICA</vt:lpstr>
      <vt:lpstr>Structure of AuAu collisions on NICA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Luminosity Detector for the NICA/MPD</dc:title>
  <dc:creator>Генадий</dc:creator>
  <cp:lastModifiedBy>Генадий</cp:lastModifiedBy>
  <cp:revision>218</cp:revision>
  <dcterms:created xsi:type="dcterms:W3CDTF">2023-08-15T08:21:54Z</dcterms:created>
  <dcterms:modified xsi:type="dcterms:W3CDTF">2024-04-18T09:23:23Z</dcterms:modified>
</cp:coreProperties>
</file>