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256" r:id="rId2"/>
    <p:sldId id="960" r:id="rId3"/>
    <p:sldId id="967" r:id="rId4"/>
    <p:sldId id="966" r:id="rId5"/>
    <p:sldId id="972" r:id="rId6"/>
    <p:sldId id="963" r:id="rId7"/>
    <p:sldId id="973" r:id="rId8"/>
    <p:sldId id="970" r:id="rId9"/>
    <p:sldId id="974" r:id="rId10"/>
    <p:sldId id="944" r:id="rId11"/>
    <p:sldId id="976" r:id="rId12"/>
    <p:sldId id="975" r:id="rId13"/>
    <p:sldId id="968" r:id="rId14"/>
    <p:sldId id="978" r:id="rId15"/>
    <p:sldId id="979" r:id="rId16"/>
    <p:sldId id="977" r:id="rId17"/>
    <p:sldId id="980" r:id="rId18"/>
    <p:sldId id="981" r:id="rId19"/>
    <p:sldId id="982" r:id="rId20"/>
    <p:sldId id="983" r:id="rId21"/>
    <p:sldId id="984" r:id="rId22"/>
    <p:sldId id="985" r:id="rId23"/>
    <p:sldId id="986" r:id="rId24"/>
    <p:sldId id="987" r:id="rId25"/>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32056CC1-D33B-42C0-AD16-AAAAB6891A64}">
          <p14:sldIdLst>
            <p14:sldId id="256"/>
            <p14:sldId id="960"/>
            <p14:sldId id="967"/>
            <p14:sldId id="966"/>
            <p14:sldId id="972"/>
            <p14:sldId id="963"/>
            <p14:sldId id="973"/>
            <p14:sldId id="970"/>
            <p14:sldId id="974"/>
            <p14:sldId id="944"/>
            <p14:sldId id="976"/>
            <p14:sldId id="975"/>
            <p14:sldId id="968"/>
            <p14:sldId id="978"/>
            <p14:sldId id="979"/>
            <p14:sldId id="977"/>
            <p14:sldId id="980"/>
            <p14:sldId id="981"/>
            <p14:sldId id="982"/>
            <p14:sldId id="983"/>
            <p14:sldId id="984"/>
            <p14:sldId id="985"/>
            <p14:sldId id="986"/>
            <p14:sldId id="987"/>
          </p14:sldIdLst>
        </p14:section>
        <p14:section name="Слайды с CAD of cooling system" id="{6D4E415E-9692-48BC-8065-A5A0024FE5E4}">
          <p14:sldIdLst/>
        </p14:section>
        <p14:section name="Схема ECAL" id="{8D61B1C1-DB18-45BD-931E-9F07C3BF4EA3}">
          <p14:sldIdLst/>
        </p14:section>
        <p14:section name="Детали стенда" id="{41BF2B54-6C2F-4262-8309-1D418EB73BC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5C00A5"/>
    <a:srgbClr val="FDB32E"/>
    <a:srgbClr val="CA4678"/>
    <a:srgbClr val="007F7F"/>
    <a:srgbClr val="448C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4" autoAdjust="0"/>
    <p:restoredTop sz="91001" autoAdjust="0"/>
  </p:normalViewPr>
  <p:slideViewPr>
    <p:cSldViewPr snapToGrid="0">
      <p:cViewPr>
        <p:scale>
          <a:sx n="66" d="100"/>
          <a:sy n="66" d="100"/>
        </p:scale>
        <p:origin x="1262" y="240"/>
      </p:cViewPr>
      <p:guideLst/>
    </p:cSldViewPr>
  </p:slideViewPr>
  <p:notesTextViewPr>
    <p:cViewPr>
      <p:scale>
        <a:sx n="1" d="1"/>
        <a:sy n="1" d="1"/>
      </p:scale>
      <p:origin x="0" y="0"/>
    </p:cViewPr>
  </p:notesTextViewPr>
  <p:notesViewPr>
    <p:cSldViewPr snapToGrid="0">
      <p:cViewPr varScale="1">
        <p:scale>
          <a:sx n="63" d="100"/>
          <a:sy n="63" d="100"/>
        </p:scale>
        <p:origin x="3137" y="1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2CDEDB21-F156-478C-A6BD-2E01E8C3CE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BF57A1-B33F-40DA-A05B-4C2BDC29CF75}" type="datetimeFigureOut">
              <a:rPr lang="LID4096" smtClean="0"/>
              <a:t>04/23/2024</a:t>
            </a:fld>
            <a:endParaRPr lang="LID4096"/>
          </a:p>
        </p:txBody>
      </p:sp>
      <p:sp>
        <p:nvSpPr>
          <p:cNvPr id="4" name="Нижний колонтитул 3">
            <a:extLst>
              <a:ext uri="{FF2B5EF4-FFF2-40B4-BE49-F238E27FC236}">
                <a16:creationId xmlns:a16="http://schemas.microsoft.com/office/drawing/2014/main" id="{E2CAD22C-E302-434B-B1A7-D5E1C2D8A4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5" name="Номер слайда 4">
            <a:extLst>
              <a:ext uri="{FF2B5EF4-FFF2-40B4-BE49-F238E27FC236}">
                <a16:creationId xmlns:a16="http://schemas.microsoft.com/office/drawing/2014/main" id="{AC2BCD18-B10B-4D3E-A41E-83F1F16EA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1FE69A-78CF-4851-BABC-E66341458B4E}" type="slidenum">
              <a:rPr lang="LID4096" smtClean="0"/>
              <a:t>‹#›</a:t>
            </a:fld>
            <a:endParaRPr lang="LID4096"/>
          </a:p>
        </p:txBody>
      </p:sp>
    </p:spTree>
    <p:extLst>
      <p:ext uri="{BB962C8B-B14F-4D97-AF65-F5344CB8AC3E}">
        <p14:creationId xmlns:p14="http://schemas.microsoft.com/office/powerpoint/2010/main" val="32901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5C1E5-6608-4897-B06D-4C333A287693}" type="datetimeFigureOut">
              <a:rPr lang="LID4096" smtClean="0"/>
              <a:t>04/23/2024</a:t>
            </a:fld>
            <a:endParaRPr lang="LID4096"/>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FF1CE-7046-4B35-A4F9-B4F288300A1A}" type="slidenum">
              <a:rPr lang="LID4096" smtClean="0"/>
              <a:t>‹#›</a:t>
            </a:fld>
            <a:endParaRPr lang="LID4096"/>
          </a:p>
        </p:txBody>
      </p:sp>
    </p:spTree>
    <p:extLst>
      <p:ext uri="{BB962C8B-B14F-4D97-AF65-F5344CB8AC3E}">
        <p14:creationId xmlns:p14="http://schemas.microsoft.com/office/powerpoint/2010/main" val="3114769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LID4096" dirty="0"/>
          </a:p>
        </p:txBody>
      </p:sp>
      <p:sp>
        <p:nvSpPr>
          <p:cNvPr id="4" name="Номер слайда 3"/>
          <p:cNvSpPr>
            <a:spLocks noGrp="1"/>
          </p:cNvSpPr>
          <p:nvPr>
            <p:ph type="sldNum" sz="quarter" idx="5"/>
          </p:nvPr>
        </p:nvSpPr>
        <p:spPr/>
        <p:txBody>
          <a:bodyPr/>
          <a:lstStyle/>
          <a:p>
            <a:fld id="{FDFFF1CE-7046-4B35-A4F9-B4F288300A1A}" type="slidenum">
              <a:rPr lang="LID4096" smtClean="0"/>
              <a:t>1</a:t>
            </a:fld>
            <a:endParaRPr lang="LID4096"/>
          </a:p>
        </p:txBody>
      </p:sp>
    </p:spTree>
    <p:extLst>
      <p:ext uri="{BB962C8B-B14F-4D97-AF65-F5344CB8AC3E}">
        <p14:creationId xmlns:p14="http://schemas.microsoft.com/office/powerpoint/2010/main" val="3434757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30 Sept delivery</a:t>
            </a:r>
          </a:p>
          <a:p>
            <a:r>
              <a:rPr lang="en-US" dirty="0"/>
              <a:t>30 dec run</a:t>
            </a:r>
            <a:endParaRPr lang="LID4096" dirty="0"/>
          </a:p>
        </p:txBody>
      </p:sp>
      <p:sp>
        <p:nvSpPr>
          <p:cNvPr id="4" name="Номер слайда 3"/>
          <p:cNvSpPr>
            <a:spLocks noGrp="1"/>
          </p:cNvSpPr>
          <p:nvPr>
            <p:ph type="sldNum" sz="quarter" idx="5"/>
          </p:nvPr>
        </p:nvSpPr>
        <p:spPr/>
        <p:txBody>
          <a:bodyPr/>
          <a:lstStyle/>
          <a:p>
            <a:fld id="{FDFFF1CE-7046-4B35-A4F9-B4F288300A1A}" type="slidenum">
              <a:rPr lang="LID4096" smtClean="0"/>
              <a:t>3</a:t>
            </a:fld>
            <a:endParaRPr lang="LID4096"/>
          </a:p>
        </p:txBody>
      </p:sp>
    </p:spTree>
    <p:extLst>
      <p:ext uri="{BB962C8B-B14F-4D97-AF65-F5344CB8AC3E}">
        <p14:creationId xmlns:p14="http://schemas.microsoft.com/office/powerpoint/2010/main" val="3084207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Добавить входной коллектор, входные окна в магнитопровод, 8 метр размах и где вход, где выход</a:t>
            </a:r>
            <a:endParaRPr lang="LID4096" dirty="0"/>
          </a:p>
        </p:txBody>
      </p:sp>
      <p:sp>
        <p:nvSpPr>
          <p:cNvPr id="4" name="Номер слайда 3"/>
          <p:cNvSpPr>
            <a:spLocks noGrp="1"/>
          </p:cNvSpPr>
          <p:nvPr>
            <p:ph type="sldNum" sz="quarter" idx="5"/>
          </p:nvPr>
        </p:nvSpPr>
        <p:spPr/>
        <p:txBody>
          <a:bodyPr/>
          <a:lstStyle/>
          <a:p>
            <a:fld id="{FDFFF1CE-7046-4B35-A4F9-B4F288300A1A}" type="slidenum">
              <a:rPr lang="LID4096" smtClean="0"/>
              <a:t>4</a:t>
            </a:fld>
            <a:endParaRPr lang="LID4096"/>
          </a:p>
        </p:txBody>
      </p:sp>
    </p:spTree>
    <p:extLst>
      <p:ext uri="{BB962C8B-B14F-4D97-AF65-F5344CB8AC3E}">
        <p14:creationId xmlns:p14="http://schemas.microsoft.com/office/powerpoint/2010/main" val="288579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Внизу</a:t>
            </a:r>
            <a:r>
              <a:rPr lang="en-US" dirty="0"/>
              <a:t> 3 </a:t>
            </a:r>
            <a:r>
              <a:rPr lang="ru-RU" dirty="0"/>
              <a:t>модуля </a:t>
            </a:r>
            <a:r>
              <a:rPr lang="en-US" dirty="0"/>
              <a:t>ECAL, </a:t>
            </a:r>
            <a:r>
              <a:rPr lang="ru-RU" dirty="0"/>
              <a:t>сверху </a:t>
            </a:r>
            <a:r>
              <a:rPr lang="en-US" dirty="0"/>
              <a:t>TPC</a:t>
            </a:r>
            <a:endParaRPr lang="LID4096" dirty="0"/>
          </a:p>
        </p:txBody>
      </p:sp>
      <p:sp>
        <p:nvSpPr>
          <p:cNvPr id="4" name="Номер слайда 3"/>
          <p:cNvSpPr>
            <a:spLocks noGrp="1"/>
          </p:cNvSpPr>
          <p:nvPr>
            <p:ph type="sldNum" sz="quarter" idx="5"/>
          </p:nvPr>
        </p:nvSpPr>
        <p:spPr/>
        <p:txBody>
          <a:bodyPr/>
          <a:lstStyle/>
          <a:p>
            <a:fld id="{FDFFF1CE-7046-4B35-A4F9-B4F288300A1A}" type="slidenum">
              <a:rPr lang="LID4096" smtClean="0"/>
              <a:t>7</a:t>
            </a:fld>
            <a:endParaRPr lang="LID4096"/>
          </a:p>
        </p:txBody>
      </p:sp>
    </p:spTree>
    <p:extLst>
      <p:ext uri="{BB962C8B-B14F-4D97-AF65-F5344CB8AC3E}">
        <p14:creationId xmlns:p14="http://schemas.microsoft.com/office/powerpoint/2010/main" val="410110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Вставить картинку </a:t>
            </a:r>
            <a:r>
              <a:rPr lang="en-US" dirty="0"/>
              <a:t>ECAL </a:t>
            </a:r>
            <a:r>
              <a:rPr lang="ru-RU" dirty="0"/>
              <a:t>на место подключения</a:t>
            </a:r>
            <a:endParaRPr lang="LID4096" dirty="0"/>
          </a:p>
        </p:txBody>
      </p:sp>
      <p:sp>
        <p:nvSpPr>
          <p:cNvPr id="4" name="Номер слайда 3"/>
          <p:cNvSpPr>
            <a:spLocks noGrp="1"/>
          </p:cNvSpPr>
          <p:nvPr>
            <p:ph type="sldNum" sz="quarter" idx="5"/>
          </p:nvPr>
        </p:nvSpPr>
        <p:spPr/>
        <p:txBody>
          <a:bodyPr/>
          <a:lstStyle/>
          <a:p>
            <a:fld id="{FDFFF1CE-7046-4B35-A4F9-B4F288300A1A}" type="slidenum">
              <a:rPr lang="LID4096" smtClean="0"/>
              <a:t>10</a:t>
            </a:fld>
            <a:endParaRPr lang="LID4096"/>
          </a:p>
        </p:txBody>
      </p:sp>
    </p:spTree>
    <p:extLst>
      <p:ext uri="{BB962C8B-B14F-4D97-AF65-F5344CB8AC3E}">
        <p14:creationId xmlns:p14="http://schemas.microsoft.com/office/powerpoint/2010/main" val="306950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t>Swagelock</a:t>
            </a:r>
            <a:endParaRPr lang="en-US" dirty="0"/>
          </a:p>
          <a:p>
            <a:r>
              <a:rPr lang="ru-RU" dirty="0"/>
              <a:t>Придет в Дубну после майских праздников</a:t>
            </a:r>
            <a:endParaRPr lang="LID4096" dirty="0"/>
          </a:p>
        </p:txBody>
      </p:sp>
      <p:sp>
        <p:nvSpPr>
          <p:cNvPr id="4" name="Номер слайда 3"/>
          <p:cNvSpPr>
            <a:spLocks noGrp="1"/>
          </p:cNvSpPr>
          <p:nvPr>
            <p:ph type="sldNum" sz="quarter" idx="5"/>
          </p:nvPr>
        </p:nvSpPr>
        <p:spPr/>
        <p:txBody>
          <a:bodyPr/>
          <a:lstStyle/>
          <a:p>
            <a:fld id="{FDFFF1CE-7046-4B35-A4F9-B4F288300A1A}" type="slidenum">
              <a:rPr lang="LID4096" smtClean="0"/>
              <a:t>11</a:t>
            </a:fld>
            <a:endParaRPr lang="LID4096"/>
          </a:p>
        </p:txBody>
      </p:sp>
    </p:spTree>
    <p:extLst>
      <p:ext uri="{BB962C8B-B14F-4D97-AF65-F5344CB8AC3E}">
        <p14:creationId xmlns:p14="http://schemas.microsoft.com/office/powerpoint/2010/main" val="118667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8AE4DD-1E72-47B7-8590-8A3CEF471B3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LID4096"/>
          </a:p>
        </p:txBody>
      </p:sp>
      <p:sp>
        <p:nvSpPr>
          <p:cNvPr id="3" name="Подзаголовок 2">
            <a:extLst>
              <a:ext uri="{FF2B5EF4-FFF2-40B4-BE49-F238E27FC236}">
                <a16:creationId xmlns:a16="http://schemas.microsoft.com/office/drawing/2014/main" id="{8EBE7386-4CC0-4367-A642-3334635333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LID4096"/>
          </a:p>
        </p:txBody>
      </p:sp>
      <p:sp>
        <p:nvSpPr>
          <p:cNvPr id="4" name="Дата 3">
            <a:extLst>
              <a:ext uri="{FF2B5EF4-FFF2-40B4-BE49-F238E27FC236}">
                <a16:creationId xmlns:a16="http://schemas.microsoft.com/office/drawing/2014/main" id="{2EA6C010-8046-40BE-BED3-EF0C10454CED}"/>
              </a:ext>
            </a:extLst>
          </p:cNvPr>
          <p:cNvSpPr>
            <a:spLocks noGrp="1"/>
          </p:cNvSpPr>
          <p:nvPr>
            <p:ph type="dt" sz="half" idx="10"/>
          </p:nvPr>
        </p:nvSpPr>
        <p:spPr/>
        <p:txBody>
          <a:bodyPr/>
          <a:lstStyle/>
          <a:p>
            <a:r>
              <a:rPr lang="en-US" dirty="0"/>
              <a:t>XIII Collaboration Meeting of the MPD Experiment at the NICA Facility</a:t>
            </a:r>
            <a:endParaRPr lang="LID4096" dirty="0"/>
          </a:p>
        </p:txBody>
      </p:sp>
      <p:sp>
        <p:nvSpPr>
          <p:cNvPr id="5" name="Нижний колонтитул 4">
            <a:extLst>
              <a:ext uri="{FF2B5EF4-FFF2-40B4-BE49-F238E27FC236}">
                <a16:creationId xmlns:a16="http://schemas.microsoft.com/office/drawing/2014/main" id="{F014F6E9-1830-4789-9DEE-A735B9B19015}"/>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6" name="Номер слайда 5">
            <a:extLst>
              <a:ext uri="{FF2B5EF4-FFF2-40B4-BE49-F238E27FC236}">
                <a16:creationId xmlns:a16="http://schemas.microsoft.com/office/drawing/2014/main" id="{DFDA19DC-E78D-47E9-894F-46D69B4F67F2}"/>
              </a:ext>
            </a:extLst>
          </p:cNvPr>
          <p:cNvSpPr>
            <a:spLocks noGrp="1"/>
          </p:cNvSpPr>
          <p:nvPr>
            <p:ph type="sldNum" sz="quarter" idx="12"/>
          </p:nvPr>
        </p:nvSpPr>
        <p:spPr/>
        <p:txBody>
          <a:bodyPr/>
          <a:lstStyle>
            <a:lvl1pPr>
              <a:defRPr sz="1800"/>
            </a:lvl1pPr>
          </a:lstStyle>
          <a:p>
            <a:fld id="{B53297C2-6A4D-40AE-AE84-88AF2AE0107B}" type="slidenum">
              <a:rPr lang="LID4096" smtClean="0"/>
              <a:pPr/>
              <a:t>‹#›</a:t>
            </a:fld>
            <a:endParaRPr lang="LID4096"/>
          </a:p>
        </p:txBody>
      </p:sp>
    </p:spTree>
    <p:extLst>
      <p:ext uri="{BB962C8B-B14F-4D97-AF65-F5344CB8AC3E}">
        <p14:creationId xmlns:p14="http://schemas.microsoft.com/office/powerpoint/2010/main" val="212408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ECE48C-6D94-4D31-AC5C-35240B7AFDE0}"/>
              </a:ext>
            </a:extLst>
          </p:cNvPr>
          <p:cNvSpPr>
            <a:spLocks noGrp="1"/>
          </p:cNvSpPr>
          <p:nvPr>
            <p:ph type="title"/>
          </p:nvPr>
        </p:nvSpPr>
        <p:spPr/>
        <p:txBody>
          <a:bodyPr/>
          <a:lstStyle/>
          <a:p>
            <a:r>
              <a:rPr lang="ru-RU"/>
              <a:t>Образец заголовка</a:t>
            </a:r>
            <a:endParaRPr lang="LID4096"/>
          </a:p>
        </p:txBody>
      </p:sp>
      <p:sp>
        <p:nvSpPr>
          <p:cNvPr id="3" name="Вертикальный текст 2">
            <a:extLst>
              <a:ext uri="{FF2B5EF4-FFF2-40B4-BE49-F238E27FC236}">
                <a16:creationId xmlns:a16="http://schemas.microsoft.com/office/drawing/2014/main" id="{6EA9175B-9E2C-494B-B17E-7E00270B8B5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38033BAB-B433-4941-B7B9-07E8C3CAA7FF}"/>
              </a:ext>
            </a:extLst>
          </p:cNvPr>
          <p:cNvSpPr>
            <a:spLocks noGrp="1"/>
          </p:cNvSpPr>
          <p:nvPr>
            <p:ph type="dt" sz="half" idx="10"/>
          </p:nvPr>
        </p:nvSpPr>
        <p:spPr/>
        <p:txBody>
          <a:bodyPr/>
          <a:lstStyle/>
          <a:p>
            <a:r>
              <a:rPr lang="LID4096"/>
              <a:t>The XV-th International School-Conference «The Actual Problems of Microworld Physics»</a:t>
            </a:r>
          </a:p>
        </p:txBody>
      </p:sp>
      <p:sp>
        <p:nvSpPr>
          <p:cNvPr id="5" name="Нижний колонтитул 4">
            <a:extLst>
              <a:ext uri="{FF2B5EF4-FFF2-40B4-BE49-F238E27FC236}">
                <a16:creationId xmlns:a16="http://schemas.microsoft.com/office/drawing/2014/main" id="{A0FFF5BF-70E2-4379-B319-5F72A437E8A1}"/>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6" name="Номер слайда 5">
            <a:extLst>
              <a:ext uri="{FF2B5EF4-FFF2-40B4-BE49-F238E27FC236}">
                <a16:creationId xmlns:a16="http://schemas.microsoft.com/office/drawing/2014/main" id="{63D433D2-60BD-4CEF-BDF3-7B5C48105397}"/>
              </a:ext>
            </a:extLst>
          </p:cNvPr>
          <p:cNvSpPr>
            <a:spLocks noGrp="1"/>
          </p:cNvSpPr>
          <p:nvPr>
            <p:ph type="sldNum" sz="quarter" idx="12"/>
          </p:nvPr>
        </p:nvSpPr>
        <p:spPr/>
        <p:txBody>
          <a:bodyPr/>
          <a:lstStyle/>
          <a:p>
            <a:fld id="{B53297C2-6A4D-40AE-AE84-88AF2AE0107B}" type="slidenum">
              <a:rPr lang="LID4096" smtClean="0"/>
              <a:t>‹#›</a:t>
            </a:fld>
            <a:endParaRPr lang="LID4096"/>
          </a:p>
        </p:txBody>
      </p:sp>
    </p:spTree>
    <p:extLst>
      <p:ext uri="{BB962C8B-B14F-4D97-AF65-F5344CB8AC3E}">
        <p14:creationId xmlns:p14="http://schemas.microsoft.com/office/powerpoint/2010/main" val="44501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70EFD53-2A81-4228-B170-16D5BDE4477F}"/>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LID4096"/>
          </a:p>
        </p:txBody>
      </p:sp>
      <p:sp>
        <p:nvSpPr>
          <p:cNvPr id="3" name="Вертикальный текст 2">
            <a:extLst>
              <a:ext uri="{FF2B5EF4-FFF2-40B4-BE49-F238E27FC236}">
                <a16:creationId xmlns:a16="http://schemas.microsoft.com/office/drawing/2014/main" id="{795FC645-B1F1-4AFB-A6B4-26A7FFBE53B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77CDDC49-4503-4DF5-BC6A-E4668C83D73B}"/>
              </a:ext>
            </a:extLst>
          </p:cNvPr>
          <p:cNvSpPr>
            <a:spLocks noGrp="1"/>
          </p:cNvSpPr>
          <p:nvPr>
            <p:ph type="dt" sz="half" idx="10"/>
          </p:nvPr>
        </p:nvSpPr>
        <p:spPr/>
        <p:txBody>
          <a:bodyPr/>
          <a:lstStyle/>
          <a:p>
            <a:r>
              <a:rPr lang="LID4096"/>
              <a:t>The XV-th International School-Conference «The Actual Problems of Microworld Physics»</a:t>
            </a:r>
          </a:p>
        </p:txBody>
      </p:sp>
      <p:sp>
        <p:nvSpPr>
          <p:cNvPr id="5" name="Нижний колонтитул 4">
            <a:extLst>
              <a:ext uri="{FF2B5EF4-FFF2-40B4-BE49-F238E27FC236}">
                <a16:creationId xmlns:a16="http://schemas.microsoft.com/office/drawing/2014/main" id="{73E4D586-EADB-4C0C-B22A-17CA00F8C6F8}"/>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6" name="Номер слайда 5">
            <a:extLst>
              <a:ext uri="{FF2B5EF4-FFF2-40B4-BE49-F238E27FC236}">
                <a16:creationId xmlns:a16="http://schemas.microsoft.com/office/drawing/2014/main" id="{705D7132-A175-4C06-AFEE-301674462F6B}"/>
              </a:ext>
            </a:extLst>
          </p:cNvPr>
          <p:cNvSpPr>
            <a:spLocks noGrp="1"/>
          </p:cNvSpPr>
          <p:nvPr>
            <p:ph type="sldNum" sz="quarter" idx="12"/>
          </p:nvPr>
        </p:nvSpPr>
        <p:spPr/>
        <p:txBody>
          <a:bodyPr/>
          <a:lstStyle/>
          <a:p>
            <a:fld id="{B53297C2-6A4D-40AE-AE84-88AF2AE0107B}" type="slidenum">
              <a:rPr lang="LID4096" smtClean="0"/>
              <a:t>‹#›</a:t>
            </a:fld>
            <a:endParaRPr lang="LID4096"/>
          </a:p>
        </p:txBody>
      </p:sp>
    </p:spTree>
    <p:extLst>
      <p:ext uri="{BB962C8B-B14F-4D97-AF65-F5344CB8AC3E}">
        <p14:creationId xmlns:p14="http://schemas.microsoft.com/office/powerpoint/2010/main" val="321172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graphicFrame>
        <p:nvGraphicFramePr>
          <p:cNvPr id="7" name="Таблица 7">
            <a:extLst>
              <a:ext uri="{FF2B5EF4-FFF2-40B4-BE49-F238E27FC236}">
                <a16:creationId xmlns:a16="http://schemas.microsoft.com/office/drawing/2014/main" id="{BF252A3F-EEB3-45F3-9E07-D6D33FA94A9D}"/>
              </a:ext>
            </a:extLst>
          </p:cNvPr>
          <p:cNvGraphicFramePr>
            <a:graphicFrameLocks noGrp="1"/>
          </p:cNvGraphicFramePr>
          <p:nvPr userDrawn="1">
            <p:extLst>
              <p:ext uri="{D42A27DB-BD31-4B8C-83A1-F6EECF244321}">
                <p14:modId xmlns:p14="http://schemas.microsoft.com/office/powerpoint/2010/main" val="1884730465"/>
              </p:ext>
            </p:extLst>
          </p:nvPr>
        </p:nvGraphicFramePr>
        <p:xfrm>
          <a:off x="1" y="6492240"/>
          <a:ext cx="12192000" cy="365760"/>
        </p:xfrm>
        <a:graphic>
          <a:graphicData uri="http://schemas.openxmlformats.org/drawingml/2006/table">
            <a:tbl>
              <a:tblPr firstRow="1" bandRow="1">
                <a:effectLst/>
                <a:tableStyleId>{5C22544A-7EE6-4342-B048-85BDC9FD1C3A}</a:tableStyleId>
              </a:tblPr>
              <a:tblGrid>
                <a:gridCol w="3116238">
                  <a:extLst>
                    <a:ext uri="{9D8B030D-6E8A-4147-A177-3AD203B41FA5}">
                      <a16:colId xmlns:a16="http://schemas.microsoft.com/office/drawing/2014/main" val="912112617"/>
                    </a:ext>
                  </a:extLst>
                </a:gridCol>
                <a:gridCol w="7891349">
                  <a:extLst>
                    <a:ext uri="{9D8B030D-6E8A-4147-A177-3AD203B41FA5}">
                      <a16:colId xmlns:a16="http://schemas.microsoft.com/office/drawing/2014/main" val="434949766"/>
                    </a:ext>
                  </a:extLst>
                </a:gridCol>
                <a:gridCol w="1184413">
                  <a:extLst>
                    <a:ext uri="{9D8B030D-6E8A-4147-A177-3AD203B41FA5}">
                      <a16:colId xmlns:a16="http://schemas.microsoft.com/office/drawing/2014/main" val="622022461"/>
                    </a:ext>
                  </a:extLst>
                </a:gridCol>
              </a:tblGrid>
              <a:tr h="313081">
                <a:tc>
                  <a:txBody>
                    <a:bodyPr/>
                    <a:lstStyle/>
                    <a:p>
                      <a:endParaRPr lang="LID4096" dirty="0">
                        <a:noFill/>
                      </a:endParaRPr>
                    </a:p>
                  </a:txBody>
                  <a:tcPr>
                    <a:solidFill>
                      <a:schemeClr val="accent1"/>
                    </a:solidFill>
                  </a:tcPr>
                </a:tc>
                <a:tc>
                  <a:txBody>
                    <a:bodyPr/>
                    <a:lstStyle/>
                    <a:p>
                      <a:endParaRPr lang="LID4096" dirty="0">
                        <a:noFill/>
                      </a:endParaRPr>
                    </a:p>
                  </a:txBody>
                  <a:tcPr>
                    <a:solidFill>
                      <a:schemeClr val="accent1"/>
                    </a:solidFill>
                  </a:tcPr>
                </a:tc>
                <a:tc>
                  <a:txBody>
                    <a:bodyPr/>
                    <a:lstStyle/>
                    <a:p>
                      <a:endParaRPr lang="LID4096" dirty="0">
                        <a:noFill/>
                      </a:endParaRPr>
                    </a:p>
                  </a:txBody>
                  <a:tcPr>
                    <a:solidFill>
                      <a:schemeClr val="accent1"/>
                    </a:solidFill>
                  </a:tcPr>
                </a:tc>
                <a:extLst>
                  <a:ext uri="{0D108BD9-81ED-4DB2-BD59-A6C34878D82A}">
                    <a16:rowId xmlns:a16="http://schemas.microsoft.com/office/drawing/2014/main" val="2681819595"/>
                  </a:ext>
                </a:extLst>
              </a:tr>
            </a:tbl>
          </a:graphicData>
        </a:graphic>
      </p:graphicFrame>
      <p:sp>
        <p:nvSpPr>
          <p:cNvPr id="2" name="Заголовок 1">
            <a:extLst>
              <a:ext uri="{FF2B5EF4-FFF2-40B4-BE49-F238E27FC236}">
                <a16:creationId xmlns:a16="http://schemas.microsoft.com/office/drawing/2014/main" id="{924B6DB1-62FB-445E-A0DB-88D54206A04C}"/>
              </a:ext>
            </a:extLst>
          </p:cNvPr>
          <p:cNvSpPr>
            <a:spLocks noGrp="1"/>
          </p:cNvSpPr>
          <p:nvPr>
            <p:ph type="title"/>
          </p:nvPr>
        </p:nvSpPr>
        <p:spPr>
          <a:xfrm>
            <a:off x="271670" y="179779"/>
            <a:ext cx="10515600" cy="1325563"/>
          </a:xfrm>
        </p:spPr>
        <p:txBody>
          <a:bodyPr/>
          <a:lstStyle/>
          <a:p>
            <a:r>
              <a:rPr lang="ru-RU" dirty="0"/>
              <a:t>Образец заголовка</a:t>
            </a:r>
            <a:endParaRPr lang="LID4096" dirty="0"/>
          </a:p>
        </p:txBody>
      </p:sp>
      <p:sp>
        <p:nvSpPr>
          <p:cNvPr id="3" name="Объект 2">
            <a:extLst>
              <a:ext uri="{FF2B5EF4-FFF2-40B4-BE49-F238E27FC236}">
                <a16:creationId xmlns:a16="http://schemas.microsoft.com/office/drawing/2014/main" id="{F9B48258-5C95-4D5D-9B08-5DF8FCEA1A06}"/>
              </a:ext>
            </a:extLst>
          </p:cNvPr>
          <p:cNvSpPr>
            <a:spLocks noGrp="1"/>
          </p:cNvSpPr>
          <p:nvPr>
            <p:ph idx="1"/>
          </p:nvPr>
        </p:nvSpPr>
        <p:spPr>
          <a:xfrm>
            <a:off x="390939" y="1815686"/>
            <a:ext cx="10515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1AC2B261-DAE2-4E00-A492-C7E4E050C1B9}"/>
              </a:ext>
            </a:extLst>
          </p:cNvPr>
          <p:cNvSpPr>
            <a:spLocks noGrp="1"/>
          </p:cNvSpPr>
          <p:nvPr>
            <p:ph type="dt" sz="half" idx="10"/>
          </p:nvPr>
        </p:nvSpPr>
        <p:spPr>
          <a:xfrm>
            <a:off x="-1656" y="6492875"/>
            <a:ext cx="3190684" cy="365125"/>
          </a:xfrm>
        </p:spPr>
        <p:txBody>
          <a:bodyPr/>
          <a:lstStyle>
            <a:lvl1pPr>
              <a:defRPr sz="1100">
                <a:solidFill>
                  <a:schemeClr val="bg1"/>
                </a:solidFill>
              </a:defRPr>
            </a:lvl1pPr>
          </a:lstStyle>
          <a:p>
            <a:r>
              <a:rPr lang="en-US" dirty="0"/>
              <a:t>XIII Collaboration Meeting of the MPD Experiment at the NICA Facility</a:t>
            </a:r>
            <a:endParaRPr lang="LID4096" dirty="0"/>
          </a:p>
        </p:txBody>
      </p:sp>
      <p:sp>
        <p:nvSpPr>
          <p:cNvPr id="5" name="Нижний колонтитул 4">
            <a:extLst>
              <a:ext uri="{FF2B5EF4-FFF2-40B4-BE49-F238E27FC236}">
                <a16:creationId xmlns:a16="http://schemas.microsoft.com/office/drawing/2014/main" id="{98E75E69-40F5-492C-8A09-6DA56764E235}"/>
              </a:ext>
            </a:extLst>
          </p:cNvPr>
          <p:cNvSpPr>
            <a:spLocks noGrp="1"/>
          </p:cNvSpPr>
          <p:nvPr>
            <p:ph type="ftr" sz="quarter" idx="11"/>
          </p:nvPr>
        </p:nvSpPr>
        <p:spPr>
          <a:xfrm>
            <a:off x="3189029" y="6492430"/>
            <a:ext cx="7717510" cy="365125"/>
          </a:xfrm>
        </p:spPr>
        <p:txBody>
          <a:bodyPr/>
          <a:lstStyle>
            <a:lvl1pPr>
              <a:defRPr sz="1400">
                <a:solidFill>
                  <a:schemeClr val="bg1"/>
                </a:solidFill>
              </a:defRPr>
            </a:lvl1pPr>
          </a:lstStyle>
          <a:p>
            <a:r>
              <a:rPr lang="en-US" dirty="0"/>
              <a:t>XIII Collaboration Meeting of the MPD Experiment at the NICA Facility</a:t>
            </a:r>
            <a:endParaRPr lang="LID4096" dirty="0"/>
          </a:p>
        </p:txBody>
      </p:sp>
      <p:sp>
        <p:nvSpPr>
          <p:cNvPr id="6" name="Номер слайда 5">
            <a:extLst>
              <a:ext uri="{FF2B5EF4-FFF2-40B4-BE49-F238E27FC236}">
                <a16:creationId xmlns:a16="http://schemas.microsoft.com/office/drawing/2014/main" id="{AFD08136-80E8-4D29-9D4A-622505EDC98B}"/>
              </a:ext>
            </a:extLst>
          </p:cNvPr>
          <p:cNvSpPr>
            <a:spLocks noGrp="1"/>
          </p:cNvSpPr>
          <p:nvPr>
            <p:ph type="sldNum" sz="quarter" idx="12"/>
          </p:nvPr>
        </p:nvSpPr>
        <p:spPr>
          <a:xfrm>
            <a:off x="10629900" y="6492875"/>
            <a:ext cx="1439518" cy="365125"/>
          </a:xfrm>
        </p:spPr>
        <p:txBody>
          <a:bodyPr/>
          <a:lstStyle>
            <a:lvl1pPr>
              <a:defRPr sz="1800">
                <a:solidFill>
                  <a:schemeClr val="bg1"/>
                </a:solidFill>
              </a:defRPr>
            </a:lvl1pPr>
          </a:lstStyle>
          <a:p>
            <a:fld id="{B53297C2-6A4D-40AE-AE84-88AF2AE0107B}" type="slidenum">
              <a:rPr lang="LID4096" smtClean="0"/>
              <a:pPr/>
              <a:t>‹#›</a:t>
            </a:fld>
            <a:endParaRPr lang="LID4096" dirty="0"/>
          </a:p>
        </p:txBody>
      </p:sp>
    </p:spTree>
    <p:extLst>
      <p:ext uri="{BB962C8B-B14F-4D97-AF65-F5344CB8AC3E}">
        <p14:creationId xmlns:p14="http://schemas.microsoft.com/office/powerpoint/2010/main" val="2581741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52AFFD-7B2C-4D41-AD73-B56ECF7F418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LID4096"/>
          </a:p>
        </p:txBody>
      </p:sp>
      <p:sp>
        <p:nvSpPr>
          <p:cNvPr id="3" name="Текст 2">
            <a:extLst>
              <a:ext uri="{FF2B5EF4-FFF2-40B4-BE49-F238E27FC236}">
                <a16:creationId xmlns:a16="http://schemas.microsoft.com/office/drawing/2014/main" id="{B062999E-F5A9-4E5B-9B2C-B22ABECB6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D53958D-6288-488B-A493-28E48FC4C0AC}"/>
              </a:ext>
            </a:extLst>
          </p:cNvPr>
          <p:cNvSpPr>
            <a:spLocks noGrp="1"/>
          </p:cNvSpPr>
          <p:nvPr>
            <p:ph type="dt" sz="half" idx="10"/>
          </p:nvPr>
        </p:nvSpPr>
        <p:spPr/>
        <p:txBody>
          <a:bodyPr/>
          <a:lstStyle/>
          <a:p>
            <a:r>
              <a:rPr lang="LID4096"/>
              <a:t>The XV-th International School-Conference «The Actual Problems of Microworld Physics»</a:t>
            </a:r>
          </a:p>
        </p:txBody>
      </p:sp>
      <p:sp>
        <p:nvSpPr>
          <p:cNvPr id="5" name="Нижний колонтитул 4">
            <a:extLst>
              <a:ext uri="{FF2B5EF4-FFF2-40B4-BE49-F238E27FC236}">
                <a16:creationId xmlns:a16="http://schemas.microsoft.com/office/drawing/2014/main" id="{9700D0D1-FFC6-4236-930C-465D1CE17EBC}"/>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6" name="Номер слайда 5">
            <a:extLst>
              <a:ext uri="{FF2B5EF4-FFF2-40B4-BE49-F238E27FC236}">
                <a16:creationId xmlns:a16="http://schemas.microsoft.com/office/drawing/2014/main" id="{BF5804CB-D5FE-46B4-BFAA-E879EC7FBA39}"/>
              </a:ext>
            </a:extLst>
          </p:cNvPr>
          <p:cNvSpPr>
            <a:spLocks noGrp="1"/>
          </p:cNvSpPr>
          <p:nvPr>
            <p:ph type="sldNum" sz="quarter" idx="12"/>
          </p:nvPr>
        </p:nvSpPr>
        <p:spPr/>
        <p:txBody>
          <a:bodyPr/>
          <a:lstStyle/>
          <a:p>
            <a:fld id="{B53297C2-6A4D-40AE-AE84-88AF2AE0107B}" type="slidenum">
              <a:rPr lang="LID4096" smtClean="0"/>
              <a:t>‹#›</a:t>
            </a:fld>
            <a:endParaRPr lang="LID4096"/>
          </a:p>
        </p:txBody>
      </p:sp>
    </p:spTree>
    <p:extLst>
      <p:ext uri="{BB962C8B-B14F-4D97-AF65-F5344CB8AC3E}">
        <p14:creationId xmlns:p14="http://schemas.microsoft.com/office/powerpoint/2010/main" val="3661498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43DB9D-28E2-4363-B872-A59DB04C8774}"/>
              </a:ext>
            </a:extLst>
          </p:cNvPr>
          <p:cNvSpPr>
            <a:spLocks noGrp="1"/>
          </p:cNvSpPr>
          <p:nvPr>
            <p:ph type="title"/>
          </p:nvPr>
        </p:nvSpPr>
        <p:spPr/>
        <p:txBody>
          <a:bodyPr/>
          <a:lstStyle/>
          <a:p>
            <a:r>
              <a:rPr lang="ru-RU"/>
              <a:t>Образец заголовка</a:t>
            </a:r>
            <a:endParaRPr lang="LID4096"/>
          </a:p>
        </p:txBody>
      </p:sp>
      <p:sp>
        <p:nvSpPr>
          <p:cNvPr id="3" name="Объект 2">
            <a:extLst>
              <a:ext uri="{FF2B5EF4-FFF2-40B4-BE49-F238E27FC236}">
                <a16:creationId xmlns:a16="http://schemas.microsoft.com/office/drawing/2014/main" id="{AF185A14-E452-439B-963F-CB6F83CF72A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Объект 3">
            <a:extLst>
              <a:ext uri="{FF2B5EF4-FFF2-40B4-BE49-F238E27FC236}">
                <a16:creationId xmlns:a16="http://schemas.microsoft.com/office/drawing/2014/main" id="{6B57BC61-2A06-4314-BDD3-10B9EA91016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5" name="Дата 4">
            <a:extLst>
              <a:ext uri="{FF2B5EF4-FFF2-40B4-BE49-F238E27FC236}">
                <a16:creationId xmlns:a16="http://schemas.microsoft.com/office/drawing/2014/main" id="{AC257A95-B757-4862-9C20-6485C08D005B}"/>
              </a:ext>
            </a:extLst>
          </p:cNvPr>
          <p:cNvSpPr>
            <a:spLocks noGrp="1"/>
          </p:cNvSpPr>
          <p:nvPr>
            <p:ph type="dt" sz="half" idx="10"/>
          </p:nvPr>
        </p:nvSpPr>
        <p:spPr/>
        <p:txBody>
          <a:bodyPr/>
          <a:lstStyle/>
          <a:p>
            <a:r>
              <a:rPr lang="LID4096"/>
              <a:t>The XV-th International School-Conference «The Actual Problems of Microworld Physics»</a:t>
            </a:r>
          </a:p>
        </p:txBody>
      </p:sp>
      <p:sp>
        <p:nvSpPr>
          <p:cNvPr id="6" name="Нижний колонтитул 5">
            <a:extLst>
              <a:ext uri="{FF2B5EF4-FFF2-40B4-BE49-F238E27FC236}">
                <a16:creationId xmlns:a16="http://schemas.microsoft.com/office/drawing/2014/main" id="{C3EEC074-03EA-4F16-88F5-FCE75F30F941}"/>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7" name="Номер слайда 6">
            <a:extLst>
              <a:ext uri="{FF2B5EF4-FFF2-40B4-BE49-F238E27FC236}">
                <a16:creationId xmlns:a16="http://schemas.microsoft.com/office/drawing/2014/main" id="{3297D0E8-5C58-452D-9C74-451B9361B03D}"/>
              </a:ext>
            </a:extLst>
          </p:cNvPr>
          <p:cNvSpPr>
            <a:spLocks noGrp="1"/>
          </p:cNvSpPr>
          <p:nvPr>
            <p:ph type="sldNum" sz="quarter" idx="12"/>
          </p:nvPr>
        </p:nvSpPr>
        <p:spPr/>
        <p:txBody>
          <a:bodyPr/>
          <a:lstStyle/>
          <a:p>
            <a:fld id="{B53297C2-6A4D-40AE-AE84-88AF2AE0107B}" type="slidenum">
              <a:rPr lang="LID4096" smtClean="0"/>
              <a:t>‹#›</a:t>
            </a:fld>
            <a:endParaRPr lang="LID4096"/>
          </a:p>
        </p:txBody>
      </p:sp>
    </p:spTree>
    <p:extLst>
      <p:ext uri="{BB962C8B-B14F-4D97-AF65-F5344CB8AC3E}">
        <p14:creationId xmlns:p14="http://schemas.microsoft.com/office/powerpoint/2010/main" val="149069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F0E6ED-BD0F-491D-9B8A-94BEE047F924}"/>
              </a:ext>
            </a:extLst>
          </p:cNvPr>
          <p:cNvSpPr>
            <a:spLocks noGrp="1"/>
          </p:cNvSpPr>
          <p:nvPr>
            <p:ph type="title"/>
          </p:nvPr>
        </p:nvSpPr>
        <p:spPr>
          <a:xfrm>
            <a:off x="839788" y="365125"/>
            <a:ext cx="10515600" cy="1325563"/>
          </a:xfrm>
        </p:spPr>
        <p:txBody>
          <a:bodyPr/>
          <a:lstStyle/>
          <a:p>
            <a:r>
              <a:rPr lang="ru-RU"/>
              <a:t>Образец заголовка</a:t>
            </a:r>
            <a:endParaRPr lang="LID4096"/>
          </a:p>
        </p:txBody>
      </p:sp>
      <p:sp>
        <p:nvSpPr>
          <p:cNvPr id="3" name="Текст 2">
            <a:extLst>
              <a:ext uri="{FF2B5EF4-FFF2-40B4-BE49-F238E27FC236}">
                <a16:creationId xmlns:a16="http://schemas.microsoft.com/office/drawing/2014/main" id="{1FB2E346-52C8-45A2-B5F8-B2D886068A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8D1A920-E3A1-473D-880B-A122CBC9BD2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5" name="Текст 4">
            <a:extLst>
              <a:ext uri="{FF2B5EF4-FFF2-40B4-BE49-F238E27FC236}">
                <a16:creationId xmlns:a16="http://schemas.microsoft.com/office/drawing/2014/main" id="{E9F71E2C-D081-40C9-B187-1D62486AB5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DED3991-4CEE-4B12-B099-C7366A816D7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7" name="Дата 6">
            <a:extLst>
              <a:ext uri="{FF2B5EF4-FFF2-40B4-BE49-F238E27FC236}">
                <a16:creationId xmlns:a16="http://schemas.microsoft.com/office/drawing/2014/main" id="{DA0C00CB-45E9-4E9C-BD2D-6847E92E0DB9}"/>
              </a:ext>
            </a:extLst>
          </p:cNvPr>
          <p:cNvSpPr>
            <a:spLocks noGrp="1"/>
          </p:cNvSpPr>
          <p:nvPr>
            <p:ph type="dt" sz="half" idx="10"/>
          </p:nvPr>
        </p:nvSpPr>
        <p:spPr/>
        <p:txBody>
          <a:bodyPr/>
          <a:lstStyle/>
          <a:p>
            <a:r>
              <a:rPr lang="LID4096"/>
              <a:t>The XV-th International School-Conference «The Actual Problems of Microworld Physics»</a:t>
            </a:r>
          </a:p>
        </p:txBody>
      </p:sp>
      <p:sp>
        <p:nvSpPr>
          <p:cNvPr id="8" name="Нижний колонтитул 7">
            <a:extLst>
              <a:ext uri="{FF2B5EF4-FFF2-40B4-BE49-F238E27FC236}">
                <a16:creationId xmlns:a16="http://schemas.microsoft.com/office/drawing/2014/main" id="{614241C3-0BC5-46CB-8BE5-86EBD9B65148}"/>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9" name="Номер слайда 8">
            <a:extLst>
              <a:ext uri="{FF2B5EF4-FFF2-40B4-BE49-F238E27FC236}">
                <a16:creationId xmlns:a16="http://schemas.microsoft.com/office/drawing/2014/main" id="{636F7339-7A5F-45A2-8CBD-AB65D3494A6B}"/>
              </a:ext>
            </a:extLst>
          </p:cNvPr>
          <p:cNvSpPr>
            <a:spLocks noGrp="1"/>
          </p:cNvSpPr>
          <p:nvPr>
            <p:ph type="sldNum" sz="quarter" idx="12"/>
          </p:nvPr>
        </p:nvSpPr>
        <p:spPr/>
        <p:txBody>
          <a:bodyPr/>
          <a:lstStyle/>
          <a:p>
            <a:fld id="{B53297C2-6A4D-40AE-AE84-88AF2AE0107B}" type="slidenum">
              <a:rPr lang="LID4096" smtClean="0"/>
              <a:t>‹#›</a:t>
            </a:fld>
            <a:endParaRPr lang="LID4096"/>
          </a:p>
        </p:txBody>
      </p:sp>
    </p:spTree>
    <p:extLst>
      <p:ext uri="{BB962C8B-B14F-4D97-AF65-F5344CB8AC3E}">
        <p14:creationId xmlns:p14="http://schemas.microsoft.com/office/powerpoint/2010/main" val="307228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726275-B9FF-40E9-B32B-8726EC2DCDF8}"/>
              </a:ext>
            </a:extLst>
          </p:cNvPr>
          <p:cNvSpPr>
            <a:spLocks noGrp="1"/>
          </p:cNvSpPr>
          <p:nvPr>
            <p:ph type="title"/>
          </p:nvPr>
        </p:nvSpPr>
        <p:spPr/>
        <p:txBody>
          <a:bodyPr/>
          <a:lstStyle/>
          <a:p>
            <a:r>
              <a:rPr lang="ru-RU"/>
              <a:t>Образец заголовка</a:t>
            </a:r>
            <a:endParaRPr lang="LID4096"/>
          </a:p>
        </p:txBody>
      </p:sp>
      <p:sp>
        <p:nvSpPr>
          <p:cNvPr id="3" name="Дата 2">
            <a:extLst>
              <a:ext uri="{FF2B5EF4-FFF2-40B4-BE49-F238E27FC236}">
                <a16:creationId xmlns:a16="http://schemas.microsoft.com/office/drawing/2014/main" id="{10CFEFA1-2CA5-4858-90D4-0FD31D65354D}"/>
              </a:ext>
            </a:extLst>
          </p:cNvPr>
          <p:cNvSpPr>
            <a:spLocks noGrp="1"/>
          </p:cNvSpPr>
          <p:nvPr>
            <p:ph type="dt" sz="half" idx="10"/>
          </p:nvPr>
        </p:nvSpPr>
        <p:spPr/>
        <p:txBody>
          <a:bodyPr/>
          <a:lstStyle/>
          <a:p>
            <a:r>
              <a:rPr lang="LID4096"/>
              <a:t>The XV-th International School-Conference «The Actual Problems of Microworld Physics»</a:t>
            </a:r>
          </a:p>
        </p:txBody>
      </p:sp>
      <p:sp>
        <p:nvSpPr>
          <p:cNvPr id="4" name="Нижний колонтитул 3">
            <a:extLst>
              <a:ext uri="{FF2B5EF4-FFF2-40B4-BE49-F238E27FC236}">
                <a16:creationId xmlns:a16="http://schemas.microsoft.com/office/drawing/2014/main" id="{C8421EDE-0C38-443B-AB5B-4151DDB3F4F6}"/>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5" name="Номер слайда 4">
            <a:extLst>
              <a:ext uri="{FF2B5EF4-FFF2-40B4-BE49-F238E27FC236}">
                <a16:creationId xmlns:a16="http://schemas.microsoft.com/office/drawing/2014/main" id="{3DAD03CB-9241-47CE-9FED-64709ED5CD26}"/>
              </a:ext>
            </a:extLst>
          </p:cNvPr>
          <p:cNvSpPr>
            <a:spLocks noGrp="1"/>
          </p:cNvSpPr>
          <p:nvPr>
            <p:ph type="sldNum" sz="quarter" idx="12"/>
          </p:nvPr>
        </p:nvSpPr>
        <p:spPr/>
        <p:txBody>
          <a:bodyPr/>
          <a:lstStyle/>
          <a:p>
            <a:fld id="{B53297C2-6A4D-40AE-AE84-88AF2AE0107B}" type="slidenum">
              <a:rPr lang="LID4096" smtClean="0"/>
              <a:t>‹#›</a:t>
            </a:fld>
            <a:endParaRPr lang="LID4096"/>
          </a:p>
        </p:txBody>
      </p:sp>
    </p:spTree>
    <p:extLst>
      <p:ext uri="{BB962C8B-B14F-4D97-AF65-F5344CB8AC3E}">
        <p14:creationId xmlns:p14="http://schemas.microsoft.com/office/powerpoint/2010/main" val="45954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451687F-86B4-41C1-9BEE-94E952F0D429}"/>
              </a:ext>
            </a:extLst>
          </p:cNvPr>
          <p:cNvSpPr>
            <a:spLocks noGrp="1"/>
          </p:cNvSpPr>
          <p:nvPr>
            <p:ph type="dt" sz="half" idx="10"/>
          </p:nvPr>
        </p:nvSpPr>
        <p:spPr/>
        <p:txBody>
          <a:bodyPr/>
          <a:lstStyle/>
          <a:p>
            <a:r>
              <a:rPr lang="LID4096"/>
              <a:t>The XV-th International School-Conference «The Actual Problems of Microworld Physics»</a:t>
            </a:r>
          </a:p>
        </p:txBody>
      </p:sp>
      <p:sp>
        <p:nvSpPr>
          <p:cNvPr id="3" name="Нижний колонтитул 2">
            <a:extLst>
              <a:ext uri="{FF2B5EF4-FFF2-40B4-BE49-F238E27FC236}">
                <a16:creationId xmlns:a16="http://schemas.microsoft.com/office/drawing/2014/main" id="{490FB0BA-A9D9-43C9-AFCA-A5C5FB68AD2F}"/>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4" name="Номер слайда 3">
            <a:extLst>
              <a:ext uri="{FF2B5EF4-FFF2-40B4-BE49-F238E27FC236}">
                <a16:creationId xmlns:a16="http://schemas.microsoft.com/office/drawing/2014/main" id="{C7A6FD0A-06F3-409B-B298-CAA07CD1407D}"/>
              </a:ext>
            </a:extLst>
          </p:cNvPr>
          <p:cNvSpPr>
            <a:spLocks noGrp="1"/>
          </p:cNvSpPr>
          <p:nvPr>
            <p:ph type="sldNum" sz="quarter" idx="12"/>
          </p:nvPr>
        </p:nvSpPr>
        <p:spPr/>
        <p:txBody>
          <a:bodyPr/>
          <a:lstStyle/>
          <a:p>
            <a:fld id="{B53297C2-6A4D-40AE-AE84-88AF2AE0107B}" type="slidenum">
              <a:rPr lang="LID4096" smtClean="0"/>
              <a:t>‹#›</a:t>
            </a:fld>
            <a:endParaRPr lang="LID4096"/>
          </a:p>
        </p:txBody>
      </p:sp>
    </p:spTree>
    <p:extLst>
      <p:ext uri="{BB962C8B-B14F-4D97-AF65-F5344CB8AC3E}">
        <p14:creationId xmlns:p14="http://schemas.microsoft.com/office/powerpoint/2010/main" val="240383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4BE23C-20B5-45D6-B61C-B95694886D7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LID4096"/>
          </a:p>
        </p:txBody>
      </p:sp>
      <p:sp>
        <p:nvSpPr>
          <p:cNvPr id="3" name="Объект 2">
            <a:extLst>
              <a:ext uri="{FF2B5EF4-FFF2-40B4-BE49-F238E27FC236}">
                <a16:creationId xmlns:a16="http://schemas.microsoft.com/office/drawing/2014/main" id="{3CB29AA5-ECFA-4D4A-9D5E-EE6E1C529E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Текст 3">
            <a:extLst>
              <a:ext uri="{FF2B5EF4-FFF2-40B4-BE49-F238E27FC236}">
                <a16:creationId xmlns:a16="http://schemas.microsoft.com/office/drawing/2014/main" id="{85ED2FDE-E437-46F0-BAF5-D1C96474F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18E7C93-5773-47A3-A145-FAAA31175D1F}"/>
              </a:ext>
            </a:extLst>
          </p:cNvPr>
          <p:cNvSpPr>
            <a:spLocks noGrp="1"/>
          </p:cNvSpPr>
          <p:nvPr>
            <p:ph type="dt" sz="half" idx="10"/>
          </p:nvPr>
        </p:nvSpPr>
        <p:spPr/>
        <p:txBody>
          <a:bodyPr/>
          <a:lstStyle/>
          <a:p>
            <a:r>
              <a:rPr lang="LID4096"/>
              <a:t>The XV-th International School-Conference «The Actual Problems of Microworld Physics»</a:t>
            </a:r>
          </a:p>
        </p:txBody>
      </p:sp>
      <p:sp>
        <p:nvSpPr>
          <p:cNvPr id="6" name="Нижний колонтитул 5">
            <a:extLst>
              <a:ext uri="{FF2B5EF4-FFF2-40B4-BE49-F238E27FC236}">
                <a16:creationId xmlns:a16="http://schemas.microsoft.com/office/drawing/2014/main" id="{B36F6048-8621-43C0-9863-D4941B421F7A}"/>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7" name="Номер слайда 6">
            <a:extLst>
              <a:ext uri="{FF2B5EF4-FFF2-40B4-BE49-F238E27FC236}">
                <a16:creationId xmlns:a16="http://schemas.microsoft.com/office/drawing/2014/main" id="{CEC0FE1E-4EF3-40BA-8726-B97C10F9DB96}"/>
              </a:ext>
            </a:extLst>
          </p:cNvPr>
          <p:cNvSpPr>
            <a:spLocks noGrp="1"/>
          </p:cNvSpPr>
          <p:nvPr>
            <p:ph type="sldNum" sz="quarter" idx="12"/>
          </p:nvPr>
        </p:nvSpPr>
        <p:spPr/>
        <p:txBody>
          <a:bodyPr/>
          <a:lstStyle/>
          <a:p>
            <a:fld id="{B53297C2-6A4D-40AE-AE84-88AF2AE0107B}" type="slidenum">
              <a:rPr lang="LID4096" smtClean="0"/>
              <a:t>‹#›</a:t>
            </a:fld>
            <a:endParaRPr lang="LID4096"/>
          </a:p>
        </p:txBody>
      </p:sp>
    </p:spTree>
    <p:extLst>
      <p:ext uri="{BB962C8B-B14F-4D97-AF65-F5344CB8AC3E}">
        <p14:creationId xmlns:p14="http://schemas.microsoft.com/office/powerpoint/2010/main" val="99773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CD92B2-7B23-4F52-A951-46DFF622A90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LID4096"/>
          </a:p>
        </p:txBody>
      </p:sp>
      <p:sp>
        <p:nvSpPr>
          <p:cNvPr id="3" name="Рисунок 2">
            <a:extLst>
              <a:ext uri="{FF2B5EF4-FFF2-40B4-BE49-F238E27FC236}">
                <a16:creationId xmlns:a16="http://schemas.microsoft.com/office/drawing/2014/main" id="{7BACEB70-42F9-49BC-A822-9C8338BF19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Текст 3">
            <a:extLst>
              <a:ext uri="{FF2B5EF4-FFF2-40B4-BE49-F238E27FC236}">
                <a16:creationId xmlns:a16="http://schemas.microsoft.com/office/drawing/2014/main" id="{A80D9A15-6747-4A1E-AB3D-C261D2F31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D8406ED-0C88-4103-BD0B-7A4ED5B3B7DD}"/>
              </a:ext>
            </a:extLst>
          </p:cNvPr>
          <p:cNvSpPr>
            <a:spLocks noGrp="1"/>
          </p:cNvSpPr>
          <p:nvPr>
            <p:ph type="dt" sz="half" idx="10"/>
          </p:nvPr>
        </p:nvSpPr>
        <p:spPr/>
        <p:txBody>
          <a:bodyPr/>
          <a:lstStyle/>
          <a:p>
            <a:r>
              <a:rPr lang="LID4096"/>
              <a:t>The XV-th International School-Conference «The Actual Problems of Microworld Physics»</a:t>
            </a:r>
          </a:p>
        </p:txBody>
      </p:sp>
      <p:sp>
        <p:nvSpPr>
          <p:cNvPr id="6" name="Нижний колонтитул 5">
            <a:extLst>
              <a:ext uri="{FF2B5EF4-FFF2-40B4-BE49-F238E27FC236}">
                <a16:creationId xmlns:a16="http://schemas.microsoft.com/office/drawing/2014/main" id="{5E7F096F-89B9-4CFB-B065-C41F3AE89B56}"/>
              </a:ext>
            </a:extLst>
          </p:cNvPr>
          <p:cNvSpPr>
            <a:spLocks noGrp="1"/>
          </p:cNvSpPr>
          <p:nvPr>
            <p:ph type="ftr" sz="quarter" idx="11"/>
          </p:nvPr>
        </p:nvSpPr>
        <p:spPr/>
        <p:txBody>
          <a:bodyPr/>
          <a:lstStyle/>
          <a:p>
            <a:r>
              <a:rPr lang="en-US"/>
              <a:t>“The computer-aided design of cooling system for MPD detector of NICA”, A.S.Fedotov</a:t>
            </a:r>
            <a:endParaRPr lang="LID4096"/>
          </a:p>
        </p:txBody>
      </p:sp>
      <p:sp>
        <p:nvSpPr>
          <p:cNvPr id="7" name="Номер слайда 6">
            <a:extLst>
              <a:ext uri="{FF2B5EF4-FFF2-40B4-BE49-F238E27FC236}">
                <a16:creationId xmlns:a16="http://schemas.microsoft.com/office/drawing/2014/main" id="{8F725EBA-4A85-41E0-83C2-5E19880368AA}"/>
              </a:ext>
            </a:extLst>
          </p:cNvPr>
          <p:cNvSpPr>
            <a:spLocks noGrp="1"/>
          </p:cNvSpPr>
          <p:nvPr>
            <p:ph type="sldNum" sz="quarter" idx="12"/>
          </p:nvPr>
        </p:nvSpPr>
        <p:spPr/>
        <p:txBody>
          <a:bodyPr/>
          <a:lstStyle/>
          <a:p>
            <a:fld id="{B53297C2-6A4D-40AE-AE84-88AF2AE0107B}" type="slidenum">
              <a:rPr lang="LID4096" smtClean="0"/>
              <a:t>‹#›</a:t>
            </a:fld>
            <a:endParaRPr lang="LID4096"/>
          </a:p>
        </p:txBody>
      </p:sp>
    </p:spTree>
    <p:extLst>
      <p:ext uri="{BB962C8B-B14F-4D97-AF65-F5344CB8AC3E}">
        <p14:creationId xmlns:p14="http://schemas.microsoft.com/office/powerpoint/2010/main" val="434479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B40873-168F-44CA-A71D-A99254E5C3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LID4096"/>
          </a:p>
        </p:txBody>
      </p:sp>
      <p:sp>
        <p:nvSpPr>
          <p:cNvPr id="3" name="Текст 2">
            <a:extLst>
              <a:ext uri="{FF2B5EF4-FFF2-40B4-BE49-F238E27FC236}">
                <a16:creationId xmlns:a16="http://schemas.microsoft.com/office/drawing/2014/main" id="{1EEAC530-69FD-451B-A9AA-50F9ADEFD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LID4096"/>
          </a:p>
        </p:txBody>
      </p:sp>
      <p:sp>
        <p:nvSpPr>
          <p:cNvPr id="4" name="Дата 3">
            <a:extLst>
              <a:ext uri="{FF2B5EF4-FFF2-40B4-BE49-F238E27FC236}">
                <a16:creationId xmlns:a16="http://schemas.microsoft.com/office/drawing/2014/main" id="{842D3A8F-7066-41CC-9DC4-1478281B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LID4096"/>
              <a:t>The XV-th International School-Conference «The Actual Problems of Microworld Physics»</a:t>
            </a:r>
          </a:p>
        </p:txBody>
      </p:sp>
      <p:sp>
        <p:nvSpPr>
          <p:cNvPr id="5" name="Нижний колонтитул 4">
            <a:extLst>
              <a:ext uri="{FF2B5EF4-FFF2-40B4-BE49-F238E27FC236}">
                <a16:creationId xmlns:a16="http://schemas.microsoft.com/office/drawing/2014/main" id="{A42C110B-53A4-4364-A4D0-0C3A84D61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computer-aided design of cooling system for MPD detector of NICA”, A.S.Fedotov</a:t>
            </a:r>
            <a:endParaRPr lang="LID4096"/>
          </a:p>
        </p:txBody>
      </p:sp>
      <p:sp>
        <p:nvSpPr>
          <p:cNvPr id="6" name="Номер слайда 5">
            <a:extLst>
              <a:ext uri="{FF2B5EF4-FFF2-40B4-BE49-F238E27FC236}">
                <a16:creationId xmlns:a16="http://schemas.microsoft.com/office/drawing/2014/main" id="{163C359D-9411-4DB8-8D99-CFB157BD38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297C2-6A4D-40AE-AE84-88AF2AE0107B}" type="slidenum">
              <a:rPr lang="LID4096" smtClean="0"/>
              <a:t>‹#›</a:t>
            </a:fld>
            <a:endParaRPr lang="LID4096"/>
          </a:p>
        </p:txBody>
      </p:sp>
    </p:spTree>
    <p:extLst>
      <p:ext uri="{BB962C8B-B14F-4D97-AF65-F5344CB8AC3E}">
        <p14:creationId xmlns:p14="http://schemas.microsoft.com/office/powerpoint/2010/main" val="4103898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ixjC55NTrjY?feature=oembed" TargetMode="Externa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s://youtube.com/shorts/ixjC55NTrjY?feature=shar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microsoft.com/office/2007/relationships/hdphoto" Target="../media/hdphoto2.wdp"/><Relationship Id="rId10" Type="http://schemas.openxmlformats.org/officeDocument/2006/relationships/image" Target="../media/image23.jpeg"/><Relationship Id="rId4" Type="http://schemas.openxmlformats.org/officeDocument/2006/relationships/image" Target="../media/image30.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_kcda9WyVOU?feature=oembed" TargetMode="External"/><Relationship Id="rId4" Type="http://schemas.openxmlformats.org/officeDocument/2006/relationships/hyperlink" Target="https://youtu.be/_kcda9WyVOU" TargetMode="Externa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37.png"/><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36.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0.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3.bin"/><Relationship Id="rId4" Type="http://schemas.openxmlformats.org/officeDocument/2006/relationships/image" Target="../media/image14.wmf"/></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29104C-2BB3-4FA0-882F-8475404C947D}"/>
              </a:ext>
            </a:extLst>
          </p:cNvPr>
          <p:cNvSpPr>
            <a:spLocks noGrp="1"/>
          </p:cNvSpPr>
          <p:nvPr>
            <p:ph type="ctrTitle"/>
          </p:nvPr>
        </p:nvSpPr>
        <p:spPr>
          <a:xfrm>
            <a:off x="623756" y="2765164"/>
            <a:ext cx="11032435" cy="931729"/>
          </a:xfrm>
        </p:spPr>
        <p:txBody>
          <a:bodyPr>
            <a:noAutofit/>
          </a:bodyPr>
          <a:lstStyle/>
          <a:p>
            <a:r>
              <a:rPr lang="en-US" sz="4400" dirty="0"/>
              <a:t>TPC and ECAL cooling system: status</a:t>
            </a:r>
            <a:endParaRPr lang="LID4096" sz="4400" dirty="0"/>
          </a:p>
        </p:txBody>
      </p:sp>
      <p:pic>
        <p:nvPicPr>
          <p:cNvPr id="1030" name="Picture 6">
            <a:extLst>
              <a:ext uri="{FF2B5EF4-FFF2-40B4-BE49-F238E27FC236}">
                <a16:creationId xmlns:a16="http://schemas.microsoft.com/office/drawing/2014/main" id="{2C82F750-6E43-44F0-89A9-073FD96A1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152" y="759502"/>
            <a:ext cx="1109860" cy="1109860"/>
          </a:xfrm>
          <a:prstGeom prst="rect">
            <a:avLst/>
          </a:prstGeom>
          <a:noFill/>
          <a:ln w="0">
            <a:solidFill>
              <a:schemeClr val="accent1"/>
            </a:solidFill>
          </a:ln>
        </p:spPr>
      </p:pic>
      <p:pic>
        <p:nvPicPr>
          <p:cNvPr id="1032" name="Picture 8" descr="About">
            <a:extLst>
              <a:ext uri="{FF2B5EF4-FFF2-40B4-BE49-F238E27FC236}">
                <a16:creationId xmlns:a16="http://schemas.microsoft.com/office/drawing/2014/main" id="{F142C525-4127-4530-A05B-8854B9260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619" y="667227"/>
            <a:ext cx="1781959" cy="154282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4F0E2C95-7282-4DF0-A94A-C5446A7F5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7000"/>
                    </a14:imgEffect>
                  </a14:imgLayer>
                </a14:imgProps>
              </a:ext>
            </a:extLst>
          </a:blip>
          <a:srcRect t="26522" b="31160"/>
          <a:stretch/>
        </p:blipFill>
        <p:spPr>
          <a:xfrm>
            <a:off x="9412186" y="939390"/>
            <a:ext cx="2359458" cy="998496"/>
          </a:xfrm>
          <a:prstGeom prst="rect">
            <a:avLst/>
          </a:prstGeom>
        </p:spPr>
      </p:pic>
      <p:pic>
        <p:nvPicPr>
          <p:cNvPr id="7" name="Рисунок 6">
            <a:extLst>
              <a:ext uri="{FF2B5EF4-FFF2-40B4-BE49-F238E27FC236}">
                <a16:creationId xmlns:a16="http://schemas.microsoft.com/office/drawing/2014/main" id="{7DF0A189-F704-41C1-8836-6C4D441B99B0}"/>
              </a:ext>
            </a:extLst>
          </p:cNvPr>
          <p:cNvPicPr>
            <a:picLocks noChangeAspect="1"/>
          </p:cNvPicPr>
          <p:nvPr/>
        </p:nvPicPr>
        <p:blipFill>
          <a:blip r:embed="rId7"/>
          <a:stretch>
            <a:fillRect/>
          </a:stretch>
        </p:blipFill>
        <p:spPr>
          <a:xfrm>
            <a:off x="3950235" y="423008"/>
            <a:ext cx="2031260" cy="2031260"/>
          </a:xfrm>
          <a:prstGeom prst="rect">
            <a:avLst/>
          </a:prstGeom>
        </p:spPr>
      </p:pic>
      <p:sp>
        <p:nvSpPr>
          <p:cNvPr id="10" name="Подзаголовок 2">
            <a:extLst>
              <a:ext uri="{FF2B5EF4-FFF2-40B4-BE49-F238E27FC236}">
                <a16:creationId xmlns:a16="http://schemas.microsoft.com/office/drawing/2014/main" id="{4EF1AC29-F7A3-491A-A2A9-3A3AFE45E4AB}"/>
              </a:ext>
            </a:extLst>
          </p:cNvPr>
          <p:cNvSpPr txBox="1">
            <a:spLocks/>
          </p:cNvSpPr>
          <p:nvPr/>
        </p:nvSpPr>
        <p:spPr>
          <a:xfrm>
            <a:off x="1593093" y="3916850"/>
            <a:ext cx="9144000" cy="8694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200" dirty="0"/>
              <a:t>XIII Collaboration Meeting of the MPD Experiment at the NICA Facility</a:t>
            </a:r>
          </a:p>
          <a:p>
            <a:pPr>
              <a:lnSpc>
                <a:spcPct val="100000"/>
              </a:lnSpc>
            </a:pPr>
            <a:r>
              <a:rPr lang="en-US" sz="2200" dirty="0"/>
              <a:t>23</a:t>
            </a:r>
            <a:r>
              <a:rPr lang="ru-RU" sz="2200" dirty="0"/>
              <a:t> </a:t>
            </a:r>
            <a:r>
              <a:rPr lang="en-US" sz="2200" dirty="0"/>
              <a:t>April</a:t>
            </a:r>
            <a:r>
              <a:rPr lang="ru-RU" sz="2200" dirty="0"/>
              <a:t> 2024</a:t>
            </a:r>
            <a:endParaRPr lang="LID4096" sz="2200" dirty="0"/>
          </a:p>
        </p:txBody>
      </p:sp>
      <p:sp>
        <p:nvSpPr>
          <p:cNvPr id="9" name="Подзаголовок 2">
            <a:extLst>
              <a:ext uri="{FF2B5EF4-FFF2-40B4-BE49-F238E27FC236}">
                <a16:creationId xmlns:a16="http://schemas.microsoft.com/office/drawing/2014/main" id="{FCEBC81E-FA9A-400F-8A70-1E9124122131}"/>
              </a:ext>
            </a:extLst>
          </p:cNvPr>
          <p:cNvSpPr txBox="1">
            <a:spLocks/>
          </p:cNvSpPr>
          <p:nvPr/>
        </p:nvSpPr>
        <p:spPr>
          <a:xfrm>
            <a:off x="841979" y="4885719"/>
            <a:ext cx="10595987" cy="8694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2000" dirty="0">
                <a:ea typeface="Times New Roman" panose="02020603050405020304" pitchFamily="18" charset="0"/>
              </a:rPr>
              <a:t>Speaker</a:t>
            </a:r>
            <a:r>
              <a:rPr lang="ru-RU" sz="2000" dirty="0">
                <a:ea typeface="Times New Roman" panose="02020603050405020304" pitchFamily="18" charset="0"/>
              </a:rPr>
              <a:t>:</a:t>
            </a:r>
            <a:r>
              <a:rPr lang="ru-RU" sz="2000" dirty="0">
                <a:effectLst/>
                <a:ea typeface="Times New Roman" panose="02020603050405020304" pitchFamily="18" charset="0"/>
              </a:rPr>
              <a:t> </a:t>
            </a:r>
            <a:r>
              <a:rPr lang="en-US" sz="2000" dirty="0">
                <a:effectLst/>
                <a:ea typeface="Times New Roman" panose="02020603050405020304" pitchFamily="18" charset="0"/>
              </a:rPr>
              <a:t>Alexander S. Fedotov</a:t>
            </a:r>
            <a:endParaRPr lang="LID4096" sz="2000" dirty="0"/>
          </a:p>
        </p:txBody>
      </p:sp>
      <p:sp>
        <p:nvSpPr>
          <p:cNvPr id="12" name="Подзаголовок 2">
            <a:extLst>
              <a:ext uri="{FF2B5EF4-FFF2-40B4-BE49-F238E27FC236}">
                <a16:creationId xmlns:a16="http://schemas.microsoft.com/office/drawing/2014/main" id="{2C372749-8654-4D47-A1E9-16C91260D052}"/>
              </a:ext>
            </a:extLst>
          </p:cNvPr>
          <p:cNvSpPr txBox="1">
            <a:spLocks/>
          </p:cNvSpPr>
          <p:nvPr/>
        </p:nvSpPr>
        <p:spPr>
          <a:xfrm>
            <a:off x="6541477" y="1748846"/>
            <a:ext cx="2448847" cy="6029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BSU Institute</a:t>
            </a:r>
            <a:br>
              <a:rPr lang="en-US" sz="1400" dirty="0"/>
            </a:br>
            <a:r>
              <a:rPr lang="en-US" sz="1400" dirty="0"/>
              <a:t>for Nuclear Problems</a:t>
            </a:r>
            <a:endParaRPr lang="LID4096" sz="1400" dirty="0"/>
          </a:p>
        </p:txBody>
      </p:sp>
    </p:spTree>
    <p:extLst>
      <p:ext uri="{BB962C8B-B14F-4D97-AF65-F5344CB8AC3E}">
        <p14:creationId xmlns:p14="http://schemas.microsoft.com/office/powerpoint/2010/main" val="1848265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76FC084D-5AC1-4631-84ED-DCA2E8F237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2"/>
          <a:stretch/>
        </p:blipFill>
        <p:spPr bwMode="auto">
          <a:xfrm>
            <a:off x="191636" y="1515934"/>
            <a:ext cx="11707692" cy="4966038"/>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a:extLst>
              <a:ext uri="{FF2B5EF4-FFF2-40B4-BE49-F238E27FC236}">
                <a16:creationId xmlns:a16="http://schemas.microsoft.com/office/drawing/2014/main" id="{4BF9530A-393C-4DBB-8ED6-4FD2F610EBA2}"/>
              </a:ext>
            </a:extLst>
          </p:cNvPr>
          <p:cNvSpPr>
            <a:spLocks noGrp="1"/>
          </p:cNvSpPr>
          <p:nvPr>
            <p:ph type="title"/>
          </p:nvPr>
        </p:nvSpPr>
        <p:spPr>
          <a:xfrm>
            <a:off x="464297" y="-71247"/>
            <a:ext cx="9915232" cy="1325563"/>
          </a:xfrm>
        </p:spPr>
        <p:txBody>
          <a:bodyPr/>
          <a:lstStyle/>
          <a:p>
            <a:r>
              <a:rPr lang="en-US" dirty="0"/>
              <a:t>Setup upcoming to ECAL testing</a:t>
            </a:r>
            <a:endParaRPr lang="LID4096" dirty="0"/>
          </a:p>
        </p:txBody>
      </p:sp>
      <p:cxnSp>
        <p:nvCxnSpPr>
          <p:cNvPr id="7" name="Прямая соединительная линия 6">
            <a:extLst>
              <a:ext uri="{FF2B5EF4-FFF2-40B4-BE49-F238E27FC236}">
                <a16:creationId xmlns:a16="http://schemas.microsoft.com/office/drawing/2014/main" id="{C5CAF752-C7BE-46F4-9971-E2EF54FFC718}"/>
              </a:ext>
            </a:extLst>
          </p:cNvPr>
          <p:cNvCxnSpPr>
            <a:cxnSpLocks/>
          </p:cNvCxnSpPr>
          <p:nvPr/>
        </p:nvCxnSpPr>
        <p:spPr>
          <a:xfrm>
            <a:off x="359469" y="1133061"/>
            <a:ext cx="72624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Номер слайда 4">
            <a:extLst>
              <a:ext uri="{FF2B5EF4-FFF2-40B4-BE49-F238E27FC236}">
                <a16:creationId xmlns:a16="http://schemas.microsoft.com/office/drawing/2014/main" id="{625EB49C-27F6-4909-8F3C-AE8420B56319}"/>
              </a:ext>
            </a:extLst>
          </p:cNvPr>
          <p:cNvSpPr>
            <a:spLocks noGrp="1"/>
          </p:cNvSpPr>
          <p:nvPr>
            <p:ph type="sldNum" sz="quarter" idx="12"/>
          </p:nvPr>
        </p:nvSpPr>
        <p:spPr>
          <a:xfrm>
            <a:off x="10629900" y="6492875"/>
            <a:ext cx="1439518" cy="365125"/>
          </a:xfrm>
        </p:spPr>
        <p:txBody>
          <a:bodyPr/>
          <a:lstStyle/>
          <a:p>
            <a:fld id="{B53297C2-6A4D-40AE-AE84-88AF2AE0107B}" type="slidenum">
              <a:rPr lang="LID4096" smtClean="0"/>
              <a:pPr/>
              <a:t>10</a:t>
            </a:fld>
            <a:endParaRPr lang="LID4096" dirty="0"/>
          </a:p>
        </p:txBody>
      </p:sp>
      <p:sp>
        <p:nvSpPr>
          <p:cNvPr id="13" name="TextBox 12">
            <a:extLst>
              <a:ext uri="{FF2B5EF4-FFF2-40B4-BE49-F238E27FC236}">
                <a16:creationId xmlns:a16="http://schemas.microsoft.com/office/drawing/2014/main" id="{158B2088-CC84-4C52-9A5A-1562816DD968}"/>
              </a:ext>
            </a:extLst>
          </p:cNvPr>
          <p:cNvSpPr txBox="1"/>
          <p:nvPr/>
        </p:nvSpPr>
        <p:spPr>
          <a:xfrm>
            <a:off x="825300" y="1184142"/>
            <a:ext cx="10440364" cy="523220"/>
          </a:xfrm>
          <a:prstGeom prst="rect">
            <a:avLst/>
          </a:prstGeom>
          <a:noFill/>
        </p:spPr>
        <p:txBody>
          <a:bodyPr wrap="square">
            <a:spAutoFit/>
          </a:bodyPr>
          <a:lstStyle/>
          <a:p>
            <a:pPr algn="ctr"/>
            <a:r>
              <a:rPr lang="en-US" sz="2800" dirty="0"/>
              <a:t>Motivation: assembled ECAL modules must be tested with cooling</a:t>
            </a:r>
            <a:endParaRPr lang="ru-RU" sz="2800" dirty="0">
              <a:effectLst/>
              <a:ea typeface="Calibri" panose="020F0502020204030204" pitchFamily="34" charset="0"/>
              <a:cs typeface="Times New Roman" panose="02020603050405020304" pitchFamily="18" charset="0"/>
            </a:endParaRPr>
          </a:p>
        </p:txBody>
      </p:sp>
      <p:sp>
        <p:nvSpPr>
          <p:cNvPr id="11" name="Дата 3">
            <a:extLst>
              <a:ext uri="{FF2B5EF4-FFF2-40B4-BE49-F238E27FC236}">
                <a16:creationId xmlns:a16="http://schemas.microsoft.com/office/drawing/2014/main" id="{0983CF47-FC33-4CEF-BB52-6FD8BE021A9A}"/>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12" name="Дата 3">
            <a:extLst>
              <a:ext uri="{FF2B5EF4-FFF2-40B4-BE49-F238E27FC236}">
                <a16:creationId xmlns:a16="http://schemas.microsoft.com/office/drawing/2014/main" id="{0B4C1A68-F9FD-4A3A-9BAE-A78252D4C4C4}"/>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Tree>
    <p:extLst>
      <p:ext uri="{BB962C8B-B14F-4D97-AF65-F5344CB8AC3E}">
        <p14:creationId xmlns:p14="http://schemas.microsoft.com/office/powerpoint/2010/main" val="1395371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4BF9530A-393C-4DBB-8ED6-4FD2F610EBA2}"/>
              </a:ext>
            </a:extLst>
          </p:cNvPr>
          <p:cNvSpPr>
            <a:spLocks noGrp="1"/>
          </p:cNvSpPr>
          <p:nvPr>
            <p:ph type="title"/>
          </p:nvPr>
        </p:nvSpPr>
        <p:spPr>
          <a:xfrm>
            <a:off x="458510" y="-22841"/>
            <a:ext cx="9915232" cy="1325563"/>
          </a:xfrm>
        </p:spPr>
        <p:txBody>
          <a:bodyPr/>
          <a:lstStyle/>
          <a:p>
            <a:r>
              <a:rPr lang="en-US" dirty="0"/>
              <a:t>Setup upcoming to ECAL testing</a:t>
            </a:r>
            <a:endParaRPr lang="LID4096" dirty="0"/>
          </a:p>
        </p:txBody>
      </p:sp>
      <p:cxnSp>
        <p:nvCxnSpPr>
          <p:cNvPr id="7" name="Прямая соединительная линия 6">
            <a:extLst>
              <a:ext uri="{FF2B5EF4-FFF2-40B4-BE49-F238E27FC236}">
                <a16:creationId xmlns:a16="http://schemas.microsoft.com/office/drawing/2014/main" id="{C5CAF752-C7BE-46F4-9971-E2EF54FFC718}"/>
              </a:ext>
            </a:extLst>
          </p:cNvPr>
          <p:cNvCxnSpPr>
            <a:cxnSpLocks/>
          </p:cNvCxnSpPr>
          <p:nvPr/>
        </p:nvCxnSpPr>
        <p:spPr>
          <a:xfrm>
            <a:off x="359469" y="1133061"/>
            <a:ext cx="72624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Номер слайда 4">
            <a:extLst>
              <a:ext uri="{FF2B5EF4-FFF2-40B4-BE49-F238E27FC236}">
                <a16:creationId xmlns:a16="http://schemas.microsoft.com/office/drawing/2014/main" id="{625EB49C-27F6-4909-8F3C-AE8420B56319}"/>
              </a:ext>
            </a:extLst>
          </p:cNvPr>
          <p:cNvSpPr>
            <a:spLocks noGrp="1"/>
          </p:cNvSpPr>
          <p:nvPr>
            <p:ph type="sldNum" sz="quarter" idx="12"/>
          </p:nvPr>
        </p:nvSpPr>
        <p:spPr>
          <a:xfrm>
            <a:off x="10629900" y="6492875"/>
            <a:ext cx="1439518" cy="365125"/>
          </a:xfrm>
        </p:spPr>
        <p:txBody>
          <a:bodyPr/>
          <a:lstStyle/>
          <a:p>
            <a:fld id="{B53297C2-6A4D-40AE-AE84-88AF2AE0107B}" type="slidenum">
              <a:rPr lang="LID4096" smtClean="0"/>
              <a:pPr/>
              <a:t>11</a:t>
            </a:fld>
            <a:endParaRPr lang="LID4096" dirty="0"/>
          </a:p>
        </p:txBody>
      </p:sp>
      <p:sp>
        <p:nvSpPr>
          <p:cNvPr id="13" name="TextBox 12">
            <a:extLst>
              <a:ext uri="{FF2B5EF4-FFF2-40B4-BE49-F238E27FC236}">
                <a16:creationId xmlns:a16="http://schemas.microsoft.com/office/drawing/2014/main" id="{158B2088-CC84-4C52-9A5A-1562816DD968}"/>
              </a:ext>
            </a:extLst>
          </p:cNvPr>
          <p:cNvSpPr txBox="1"/>
          <p:nvPr/>
        </p:nvSpPr>
        <p:spPr>
          <a:xfrm>
            <a:off x="8864022" y="5875085"/>
            <a:ext cx="2853022" cy="461665"/>
          </a:xfrm>
          <a:prstGeom prst="rect">
            <a:avLst/>
          </a:prstGeom>
          <a:noFill/>
        </p:spPr>
        <p:txBody>
          <a:bodyPr wrap="square">
            <a:spAutoFit/>
          </a:bodyPr>
          <a:lstStyle/>
          <a:p>
            <a:pPr algn="ctr"/>
            <a:r>
              <a:rPr lang="en-US" sz="2400" dirty="0"/>
              <a:t>Setup showcase</a:t>
            </a:r>
            <a:endParaRPr lang="ru-RU" sz="2400" dirty="0">
              <a:effectLst/>
              <a:ea typeface="Calibri" panose="020F0502020204030204" pitchFamily="34" charset="0"/>
              <a:cs typeface="Times New Roman" panose="02020603050405020304" pitchFamily="18" charset="0"/>
            </a:endParaRPr>
          </a:p>
        </p:txBody>
      </p:sp>
      <p:sp>
        <p:nvSpPr>
          <p:cNvPr id="11" name="Дата 3">
            <a:extLst>
              <a:ext uri="{FF2B5EF4-FFF2-40B4-BE49-F238E27FC236}">
                <a16:creationId xmlns:a16="http://schemas.microsoft.com/office/drawing/2014/main" id="{0983CF47-FC33-4CEF-BB52-6FD8BE021A9A}"/>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12" name="Дата 3">
            <a:extLst>
              <a:ext uri="{FF2B5EF4-FFF2-40B4-BE49-F238E27FC236}">
                <a16:creationId xmlns:a16="http://schemas.microsoft.com/office/drawing/2014/main" id="{0B4C1A68-F9FD-4A3A-9BAE-A78252D4C4C4}"/>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
        <p:nvSpPr>
          <p:cNvPr id="14" name="TextBox 13">
            <a:extLst>
              <a:ext uri="{FF2B5EF4-FFF2-40B4-BE49-F238E27FC236}">
                <a16:creationId xmlns:a16="http://schemas.microsoft.com/office/drawing/2014/main" id="{83C5536C-E71C-4947-BDA5-CBCCB3EED049}"/>
              </a:ext>
            </a:extLst>
          </p:cNvPr>
          <p:cNvSpPr txBox="1"/>
          <p:nvPr/>
        </p:nvSpPr>
        <p:spPr>
          <a:xfrm>
            <a:off x="8605708" y="6218491"/>
            <a:ext cx="3223549" cy="253916"/>
          </a:xfrm>
          <a:prstGeom prst="rect">
            <a:avLst/>
          </a:prstGeom>
          <a:noFill/>
        </p:spPr>
        <p:txBody>
          <a:bodyPr wrap="square">
            <a:spAutoFit/>
          </a:bodyPr>
          <a:lstStyle/>
          <a:p>
            <a:r>
              <a:rPr lang="LID4096" sz="1050" dirty="0">
                <a:hlinkClick r:id="rId4"/>
              </a:rPr>
              <a:t>https://youtube.com/shorts/ixjC55NTrjY?feature=share</a:t>
            </a:r>
            <a:endParaRPr lang="LID4096" sz="1050" dirty="0"/>
          </a:p>
        </p:txBody>
      </p:sp>
      <p:pic>
        <p:nvPicPr>
          <p:cNvPr id="5" name="Мультимедиа в Интернете 4" title="ECAL setup upcoming to JINR">
            <a:hlinkClick r:id="" action="ppaction://media"/>
            <a:extLst>
              <a:ext uri="{FF2B5EF4-FFF2-40B4-BE49-F238E27FC236}">
                <a16:creationId xmlns:a16="http://schemas.microsoft.com/office/drawing/2014/main" id="{CDB3A39A-6D9A-423D-9DA1-3CA566860108}"/>
              </a:ext>
            </a:extLst>
          </p:cNvPr>
          <p:cNvPicPr>
            <a:picLocks noRot="1" noChangeAspect="1"/>
          </p:cNvPicPr>
          <p:nvPr>
            <a:videoFile r:link="rId1"/>
          </p:nvPr>
        </p:nvPicPr>
        <p:blipFill>
          <a:blip r:embed="rId5"/>
          <a:stretch>
            <a:fillRect/>
          </a:stretch>
        </p:blipFill>
        <p:spPr>
          <a:xfrm>
            <a:off x="8588312" y="167835"/>
            <a:ext cx="3240945" cy="5736185"/>
          </a:xfrm>
          <a:prstGeom prst="rect">
            <a:avLst/>
          </a:prstGeom>
        </p:spPr>
      </p:pic>
      <p:sp>
        <p:nvSpPr>
          <p:cNvPr id="15" name="TextBox 14">
            <a:extLst>
              <a:ext uri="{FF2B5EF4-FFF2-40B4-BE49-F238E27FC236}">
                <a16:creationId xmlns:a16="http://schemas.microsoft.com/office/drawing/2014/main" id="{4DF4F8B6-3841-4DAE-886F-847FA4681B3B}"/>
              </a:ext>
            </a:extLst>
          </p:cNvPr>
          <p:cNvSpPr txBox="1"/>
          <p:nvPr/>
        </p:nvSpPr>
        <p:spPr>
          <a:xfrm>
            <a:off x="23390" y="1294779"/>
            <a:ext cx="7160598" cy="2893100"/>
          </a:xfrm>
          <a:prstGeom prst="rect">
            <a:avLst/>
          </a:prstGeom>
          <a:noFill/>
        </p:spPr>
        <p:txBody>
          <a:bodyPr wrap="square">
            <a:spAutoFit/>
          </a:bodyPr>
          <a:lstStyle/>
          <a:p>
            <a:pPr algn="just"/>
            <a:r>
              <a:rPr lang="en-US" sz="2800" dirty="0"/>
              <a:t>   Equipment:</a:t>
            </a:r>
          </a:p>
          <a:p>
            <a:pPr marL="800100" lvl="1" indent="-342900" algn="just">
              <a:buFont typeface="Arial" panose="020B0604020202020204" pitchFamily="34" charset="0"/>
              <a:buChar char="•"/>
            </a:pPr>
            <a:r>
              <a:rPr lang="en-US" sz="2200" dirty="0">
                <a:solidFill>
                  <a:schemeClr val="accent2"/>
                </a:solidFill>
                <a:effectLst/>
                <a:ea typeface="Calibri" panose="020F0502020204030204" pitchFamily="34" charset="0"/>
                <a:cs typeface="Times New Roman" panose="02020603050405020304" pitchFamily="18" charset="0"/>
              </a:rPr>
              <a:t>Vacuum tank</a:t>
            </a:r>
            <a:r>
              <a:rPr lang="en-US" sz="2200" dirty="0">
                <a:effectLst/>
                <a:ea typeface="Calibri" panose="020F0502020204030204" pitchFamily="34" charset="0"/>
                <a:cs typeface="Times New Roman" panose="02020603050405020304" pitchFamily="18" charset="0"/>
              </a:rPr>
              <a:t>, 70 l, stainless steel;</a:t>
            </a:r>
          </a:p>
          <a:p>
            <a:pPr marL="800100" lvl="1" indent="-342900" algn="just">
              <a:buFont typeface="Arial" panose="020B0604020202020204" pitchFamily="34" charset="0"/>
              <a:buChar char="•"/>
            </a:pPr>
            <a:r>
              <a:rPr lang="en-US" sz="2200" dirty="0">
                <a:solidFill>
                  <a:schemeClr val="accent2"/>
                </a:solidFill>
                <a:ea typeface="Calibri" panose="020F0502020204030204" pitchFamily="34" charset="0"/>
                <a:cs typeface="Times New Roman" panose="02020603050405020304" pitchFamily="18" charset="0"/>
              </a:rPr>
              <a:t>Vacuum pump </a:t>
            </a:r>
            <a:r>
              <a:rPr lang="en-US" sz="2200" dirty="0">
                <a:ea typeface="Calibri" panose="020F0502020204030204" pitchFamily="34" charset="0"/>
                <a:cs typeface="Times New Roman" panose="02020603050405020304" pitchFamily="18" charset="0"/>
              </a:rPr>
              <a:t>VE 115N, up to 20 Pa;</a:t>
            </a:r>
          </a:p>
          <a:p>
            <a:pPr marL="800100" lvl="1" indent="-342900" algn="just">
              <a:buFont typeface="Arial" panose="020B0604020202020204" pitchFamily="34" charset="0"/>
              <a:buChar char="•"/>
            </a:pPr>
            <a:r>
              <a:rPr lang="en-US" sz="2200" dirty="0">
                <a:effectLst/>
                <a:ea typeface="Calibri" panose="020F0502020204030204" pitchFamily="34" charset="0"/>
                <a:cs typeface="Times New Roman" panose="02020603050405020304" pitchFamily="18" charset="0"/>
              </a:rPr>
              <a:t>Circulation pump </a:t>
            </a:r>
            <a:r>
              <a:rPr lang="pt-BR" sz="2200" dirty="0">
                <a:effectLst/>
                <a:ea typeface="Calibri" panose="020F0502020204030204" pitchFamily="34" charset="0"/>
                <a:cs typeface="Times New Roman" panose="02020603050405020304" pitchFamily="18" charset="0"/>
              </a:rPr>
              <a:t>BWJ2-4</a:t>
            </a:r>
            <a:r>
              <a:rPr lang="en-US" sz="2200" dirty="0">
                <a:ea typeface="Calibri" panose="020F0502020204030204" pitchFamily="34" charset="0"/>
                <a:cs typeface="Times New Roman" panose="02020603050405020304" pitchFamily="18" charset="0"/>
              </a:rPr>
              <a:t>, up to 3.5 m</a:t>
            </a:r>
            <a:r>
              <a:rPr lang="en-US" sz="2200" baseline="30000" dirty="0">
                <a:ea typeface="Calibri" panose="020F0502020204030204" pitchFamily="34" charset="0"/>
                <a:cs typeface="Times New Roman" panose="02020603050405020304" pitchFamily="18" charset="0"/>
              </a:rPr>
              <a:t>3</a:t>
            </a:r>
            <a:r>
              <a:rPr lang="en-US" sz="2200" dirty="0">
                <a:ea typeface="Calibri" panose="020F0502020204030204" pitchFamily="34" charset="0"/>
                <a:cs typeface="Times New Roman" panose="02020603050405020304" pitchFamily="18" charset="0"/>
              </a:rPr>
              <a:t>/h;</a:t>
            </a:r>
            <a:endParaRPr lang="ru-RU" sz="2200" dirty="0">
              <a:effectLst/>
              <a:ea typeface="Calibri" panose="020F0502020204030204" pitchFamily="34" charset="0"/>
              <a:cs typeface="Times New Roman" panose="02020603050405020304" pitchFamily="18" charset="0"/>
            </a:endParaRPr>
          </a:p>
          <a:p>
            <a:pPr marL="800100" lvl="1" indent="-342900" algn="just">
              <a:buFont typeface="Arial" panose="020B0604020202020204" pitchFamily="34" charset="0"/>
              <a:buChar char="•"/>
            </a:pPr>
            <a:r>
              <a:rPr lang="en-US" sz="2200" dirty="0">
                <a:solidFill>
                  <a:srgbClr val="00B050"/>
                </a:solidFill>
                <a:effectLst/>
                <a:ea typeface="Calibri" panose="020F0502020204030204" pitchFamily="34" charset="0"/>
                <a:cs typeface="Times New Roman" panose="02020603050405020304" pitchFamily="18" charset="0"/>
              </a:rPr>
              <a:t>Ultrasound flow meter </a:t>
            </a:r>
            <a:r>
              <a:rPr lang="en-US" sz="2200" dirty="0">
                <a:effectLst/>
                <a:ea typeface="Calibri" panose="020F0502020204030204" pitchFamily="34" charset="0"/>
                <a:cs typeface="Times New Roman" panose="02020603050405020304" pitchFamily="18" charset="0"/>
              </a:rPr>
              <a:t>WM9100, 0.01 – 2.5 m</a:t>
            </a:r>
            <a:r>
              <a:rPr lang="en-US" sz="2200" baseline="30000" dirty="0">
                <a:effectLst/>
                <a:ea typeface="Calibri" panose="020F0502020204030204" pitchFamily="34" charset="0"/>
                <a:cs typeface="Times New Roman" panose="02020603050405020304" pitchFamily="18" charset="0"/>
              </a:rPr>
              <a:t>3</a:t>
            </a:r>
            <a:r>
              <a:rPr lang="en-US" sz="2200" dirty="0">
                <a:effectLst/>
                <a:ea typeface="Calibri" panose="020F0502020204030204" pitchFamily="34" charset="0"/>
                <a:cs typeface="Times New Roman" panose="02020603050405020304" pitchFamily="18" charset="0"/>
              </a:rPr>
              <a:t>/h;</a:t>
            </a:r>
          </a:p>
          <a:p>
            <a:pPr marL="800100" lvl="1" indent="-342900" algn="just">
              <a:buFont typeface="Arial" panose="020B0604020202020204" pitchFamily="34" charset="0"/>
              <a:buChar char="•"/>
            </a:pPr>
            <a:r>
              <a:rPr lang="en-US" sz="2200" dirty="0">
                <a:solidFill>
                  <a:schemeClr val="accent1"/>
                </a:solidFill>
                <a:ea typeface="Calibri" panose="020F0502020204030204" pitchFamily="34" charset="0"/>
                <a:cs typeface="Times New Roman" panose="02020603050405020304" pitchFamily="18" charset="0"/>
              </a:rPr>
              <a:t>Temperature sensor </a:t>
            </a:r>
            <a:r>
              <a:rPr lang="en-US" sz="2200" dirty="0" err="1">
                <a:ea typeface="Calibri" panose="020F0502020204030204" pitchFamily="34" charset="0"/>
                <a:cs typeface="Times New Roman" panose="02020603050405020304" pitchFamily="18" charset="0"/>
              </a:rPr>
              <a:t>T.Pt</a:t>
            </a:r>
            <a:r>
              <a:rPr lang="en-US" sz="2200" dirty="0">
                <a:ea typeface="Calibri" panose="020F0502020204030204" pitchFamily="34" charset="0"/>
                <a:cs typeface="Times New Roman" panose="02020603050405020304" pitchFamily="18" charset="0"/>
              </a:rPr>
              <a:t>–420–DIN, </a:t>
            </a:r>
            <a:r>
              <a:rPr lang="ru-BY" sz="2200" b="0" i="0" dirty="0">
                <a:solidFill>
                  <a:srgbClr val="1F1F1F"/>
                </a:solidFill>
                <a:effectLst/>
                <a:latin typeface="Google Sans"/>
              </a:rPr>
              <a:t>± </a:t>
            </a:r>
            <a:r>
              <a:rPr lang="en-US" sz="2200" dirty="0">
                <a:ea typeface="Calibri" panose="020F0502020204030204" pitchFamily="34" charset="0"/>
                <a:cs typeface="Times New Roman" panose="02020603050405020304" pitchFamily="18" charset="0"/>
              </a:rPr>
              <a:t>0.5 K;</a:t>
            </a:r>
          </a:p>
          <a:p>
            <a:pPr marL="800100" lvl="1" indent="-342900" algn="just">
              <a:buFont typeface="Arial" panose="020B0604020202020204" pitchFamily="34" charset="0"/>
              <a:buChar char="•"/>
            </a:pPr>
            <a:r>
              <a:rPr lang="en-US" sz="2200" dirty="0">
                <a:solidFill>
                  <a:schemeClr val="accent1"/>
                </a:solidFill>
                <a:ea typeface="Calibri" panose="020F0502020204030204" pitchFamily="34" charset="0"/>
                <a:cs typeface="Times New Roman" panose="02020603050405020304" pitchFamily="18" charset="0"/>
              </a:rPr>
              <a:t>Pressure sensors </a:t>
            </a:r>
            <a:r>
              <a:rPr lang="en-US" sz="2200" dirty="0" err="1">
                <a:ea typeface="Calibri" panose="020F0502020204030204" pitchFamily="34" charset="0"/>
                <a:cs typeface="Times New Roman" panose="02020603050405020304" pitchFamily="18" charset="0"/>
              </a:rPr>
              <a:t>Aplisens</a:t>
            </a:r>
            <a:r>
              <a:rPr lang="en-US" sz="2200" dirty="0">
                <a:ea typeface="Calibri" panose="020F0502020204030204" pitchFamily="34" charset="0"/>
                <a:cs typeface="Times New Roman" panose="02020603050405020304" pitchFamily="18" charset="0"/>
              </a:rPr>
              <a:t> PC-28, </a:t>
            </a:r>
            <a:r>
              <a:rPr lang="ru-BY" sz="2200" b="0" i="0" dirty="0">
                <a:solidFill>
                  <a:srgbClr val="1F1F1F"/>
                </a:solidFill>
                <a:effectLst/>
                <a:latin typeface="Google Sans"/>
              </a:rPr>
              <a:t>± </a:t>
            </a:r>
            <a:r>
              <a:rPr lang="en-US" sz="2200" dirty="0">
                <a:ea typeface="Calibri" panose="020F0502020204030204" pitchFamily="34" charset="0"/>
                <a:cs typeface="Times New Roman" panose="02020603050405020304" pitchFamily="18" charset="0"/>
              </a:rPr>
              <a:t>0.002 atm;</a:t>
            </a:r>
          </a:p>
          <a:p>
            <a:pPr marL="800100" lvl="1" indent="-342900" algn="just">
              <a:buFont typeface="Arial" panose="020B0604020202020204" pitchFamily="34" charset="0"/>
              <a:buChar char="•"/>
            </a:pPr>
            <a:r>
              <a:rPr lang="en-US" sz="2200" dirty="0">
                <a:effectLst/>
                <a:ea typeface="Calibri" panose="020F0502020204030204" pitchFamily="34" charset="0"/>
                <a:cs typeface="Times New Roman" panose="02020603050405020304" pitchFamily="18" charset="0"/>
              </a:rPr>
              <a:t>HDMI T</a:t>
            </a:r>
            <a:r>
              <a:rPr lang="en-US" sz="2200" dirty="0">
                <a:ea typeface="Calibri" panose="020F0502020204030204" pitchFamily="34" charset="0"/>
                <a:cs typeface="Times New Roman" panose="02020603050405020304" pitchFamily="18" charset="0"/>
              </a:rPr>
              <a:t>ouchscreen </a:t>
            </a:r>
            <a:r>
              <a:rPr lang="en-US" sz="2200" dirty="0" err="1">
                <a:ea typeface="Calibri" panose="020F0502020204030204" pitchFamily="34" charset="0"/>
                <a:cs typeface="Times New Roman" panose="02020603050405020304" pitchFamily="18" charset="0"/>
              </a:rPr>
              <a:t>Weintek</a:t>
            </a:r>
            <a:r>
              <a:rPr lang="en-US" sz="2200" dirty="0">
                <a:ea typeface="Calibri" panose="020F0502020204030204" pitchFamily="34" charset="0"/>
                <a:cs typeface="Times New Roman" panose="02020603050405020304" pitchFamily="18" charset="0"/>
              </a:rPr>
              <a:t> </a:t>
            </a:r>
            <a:r>
              <a:rPr lang="en-US" sz="2200" i="0" dirty="0">
                <a:solidFill>
                  <a:srgbClr val="000000"/>
                </a:solidFill>
                <a:effectLst/>
                <a:latin typeface="Inter"/>
              </a:rPr>
              <a:t>cMT2108X2</a:t>
            </a:r>
            <a:r>
              <a:rPr lang="en-US" sz="2200" i="0" dirty="0">
                <a:solidFill>
                  <a:srgbClr val="000000"/>
                </a:solidFill>
                <a:latin typeface="Inter"/>
                <a:ea typeface="Calibri" panose="020F0502020204030204" pitchFamily="34" charset="0"/>
                <a:cs typeface="Times New Roman" panose="02020603050405020304" pitchFamily="18" charset="0"/>
              </a:rPr>
              <a:t>.</a:t>
            </a:r>
            <a:endParaRPr lang="ru-RU" sz="2200" dirty="0">
              <a:effectLst/>
              <a:ea typeface="Calibri" panose="020F0502020204030204" pitchFamily="34"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43C67055-BF90-416B-B4D1-AD3D0C32E5B9}"/>
              </a:ext>
            </a:extLst>
          </p:cNvPr>
          <p:cNvPicPr>
            <a:picLocks noChangeAspect="1"/>
          </p:cNvPicPr>
          <p:nvPr/>
        </p:nvPicPr>
        <p:blipFill rotWithShape="1">
          <a:blip r:embed="rId6"/>
          <a:srcRect l="33594" t="8955" r="24046" b="12826"/>
          <a:stretch/>
        </p:blipFill>
        <p:spPr>
          <a:xfrm>
            <a:off x="6773466" y="1256698"/>
            <a:ext cx="1722352" cy="4227537"/>
          </a:xfrm>
          <a:prstGeom prst="rect">
            <a:avLst/>
          </a:prstGeom>
        </p:spPr>
      </p:pic>
      <p:sp>
        <p:nvSpPr>
          <p:cNvPr id="19" name="TextBox 18">
            <a:extLst>
              <a:ext uri="{FF2B5EF4-FFF2-40B4-BE49-F238E27FC236}">
                <a16:creationId xmlns:a16="http://schemas.microsoft.com/office/drawing/2014/main" id="{8041C9CE-A751-4633-A49F-293D4A83F696}"/>
              </a:ext>
            </a:extLst>
          </p:cNvPr>
          <p:cNvSpPr txBox="1"/>
          <p:nvPr/>
        </p:nvSpPr>
        <p:spPr>
          <a:xfrm>
            <a:off x="6773466" y="5548354"/>
            <a:ext cx="1832242" cy="877163"/>
          </a:xfrm>
          <a:prstGeom prst="rect">
            <a:avLst/>
          </a:prstGeom>
          <a:noFill/>
        </p:spPr>
        <p:txBody>
          <a:bodyPr wrap="square">
            <a:spAutoFit/>
          </a:bodyPr>
          <a:lstStyle/>
          <a:p>
            <a:pPr algn="ctr"/>
            <a:r>
              <a:rPr lang="en-US" sz="1700" dirty="0"/>
              <a:t>Custom manifolds with 16 ports of water supply</a:t>
            </a:r>
            <a:endParaRPr lang="ru-RU" sz="1700" dirty="0">
              <a:effectLs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5C325218-0A72-4179-B00E-075E4C04891C}"/>
              </a:ext>
            </a:extLst>
          </p:cNvPr>
          <p:cNvSpPr txBox="1"/>
          <p:nvPr/>
        </p:nvSpPr>
        <p:spPr>
          <a:xfrm>
            <a:off x="484456" y="5218969"/>
            <a:ext cx="5906691" cy="954107"/>
          </a:xfrm>
          <a:prstGeom prst="rect">
            <a:avLst/>
          </a:prstGeom>
          <a:noFill/>
        </p:spPr>
        <p:txBody>
          <a:bodyPr wrap="square">
            <a:spAutoFit/>
          </a:bodyPr>
          <a:lstStyle/>
          <a:p>
            <a:pPr algn="just"/>
            <a:r>
              <a:rPr lang="en-US" sz="2800" dirty="0">
                <a:effectLst/>
                <a:ea typeface="Calibri" panose="020F0502020204030204" pitchFamily="34" charset="0"/>
                <a:cs typeface="Times New Roman" panose="02020603050405020304" pitchFamily="18" charset="0"/>
              </a:rPr>
              <a:t>	Has been tested in thermal experiments, </a:t>
            </a:r>
            <a:r>
              <a:rPr lang="en-US" sz="2800" dirty="0">
                <a:ea typeface="Calibri" panose="020F0502020204030204" pitchFamily="34" charset="0"/>
                <a:cs typeface="Times New Roman" panose="02020603050405020304" pitchFamily="18" charset="0"/>
              </a:rPr>
              <a:t>delivered in May</a:t>
            </a:r>
            <a:r>
              <a:rPr lang="en-US" sz="2800" dirty="0">
                <a:effectLst/>
                <a:ea typeface="Calibri" panose="020F0502020204030204" pitchFamily="34" charset="0"/>
                <a:cs typeface="Times New Roman" panose="02020603050405020304" pitchFamily="18" charset="0"/>
              </a:rPr>
              <a:t>!</a:t>
            </a:r>
            <a:endParaRPr lang="ru-RU" sz="2800" dirty="0">
              <a:effectLst/>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162C8DB-7C52-4313-BD3E-FEC3F5FBD4B1}"/>
              </a:ext>
            </a:extLst>
          </p:cNvPr>
          <p:cNvSpPr txBox="1"/>
          <p:nvPr/>
        </p:nvSpPr>
        <p:spPr>
          <a:xfrm>
            <a:off x="516613" y="4533826"/>
            <a:ext cx="5906691" cy="461665"/>
          </a:xfrm>
          <a:prstGeom prst="rect">
            <a:avLst/>
          </a:prstGeom>
          <a:noFill/>
        </p:spPr>
        <p:txBody>
          <a:bodyPr wrap="square">
            <a:spAutoFit/>
          </a:bodyPr>
          <a:lstStyle/>
          <a:p>
            <a:pPr algn="just"/>
            <a:r>
              <a:rPr lang="en-US" sz="2400" dirty="0">
                <a:effectLst/>
                <a:ea typeface="Calibri" panose="020F0502020204030204" pitchFamily="34" charset="0"/>
                <a:cs typeface="Times New Roman" panose="02020603050405020304" pitchFamily="18" charset="0"/>
              </a:rPr>
              <a:t>All-new equipment, toll product by </a:t>
            </a:r>
            <a:r>
              <a:rPr lang="en-US" sz="2400" dirty="0" err="1">
                <a:effectLst/>
                <a:ea typeface="Calibri" panose="020F0502020204030204" pitchFamily="34" charset="0"/>
                <a:cs typeface="Times New Roman" panose="02020603050405020304" pitchFamily="18" charset="0"/>
              </a:rPr>
              <a:t>ArcoLab</a:t>
            </a:r>
            <a:endParaRPr lang="ru-RU"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225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6752D4-4377-4631-9922-D168DAEE090B}"/>
              </a:ext>
            </a:extLst>
          </p:cNvPr>
          <p:cNvSpPr>
            <a:spLocks noGrp="1"/>
          </p:cNvSpPr>
          <p:nvPr>
            <p:ph type="title"/>
          </p:nvPr>
        </p:nvSpPr>
        <p:spPr>
          <a:xfrm>
            <a:off x="1464198" y="2372989"/>
            <a:ext cx="9546271" cy="1325563"/>
          </a:xfrm>
        </p:spPr>
        <p:txBody>
          <a:bodyPr>
            <a:normAutofit/>
          </a:bodyPr>
          <a:lstStyle/>
          <a:p>
            <a:pPr algn="ctr"/>
            <a:r>
              <a:rPr lang="en-US" sz="5400" dirty="0"/>
              <a:t>Thermal experiments</a:t>
            </a:r>
            <a:endParaRPr lang="LID4096" sz="5400" dirty="0"/>
          </a:p>
        </p:txBody>
      </p:sp>
      <p:sp>
        <p:nvSpPr>
          <p:cNvPr id="4" name="Дата 3">
            <a:extLst>
              <a:ext uri="{FF2B5EF4-FFF2-40B4-BE49-F238E27FC236}">
                <a16:creationId xmlns:a16="http://schemas.microsoft.com/office/drawing/2014/main" id="{2654414D-3959-435A-B4C0-039F2C3A6284}"/>
              </a:ext>
            </a:extLst>
          </p:cNvPr>
          <p:cNvSpPr>
            <a:spLocks noGrp="1"/>
          </p:cNvSpPr>
          <p:nvPr>
            <p:ph type="dt" sz="half" idx="10"/>
          </p:nvPr>
        </p:nvSpPr>
        <p:spPr/>
        <p:txBody>
          <a:bodyPr/>
          <a:lstStyle/>
          <a:p>
            <a:pPr algn="ctr"/>
            <a:r>
              <a:rPr lang="en-US" dirty="0"/>
              <a:t>XIII Collaboration Meeting of the MPD</a:t>
            </a:r>
            <a:br>
              <a:rPr lang="en-US" dirty="0"/>
            </a:br>
            <a:r>
              <a:rPr lang="en-US" dirty="0"/>
              <a:t>Experiment at the NICA Facility</a:t>
            </a:r>
            <a:endParaRPr lang="LID4096" dirty="0"/>
          </a:p>
        </p:txBody>
      </p:sp>
      <p:sp>
        <p:nvSpPr>
          <p:cNvPr id="5" name="Номер слайда 4">
            <a:extLst>
              <a:ext uri="{FF2B5EF4-FFF2-40B4-BE49-F238E27FC236}">
                <a16:creationId xmlns:a16="http://schemas.microsoft.com/office/drawing/2014/main" id="{7734AEE5-8C5F-434D-98E5-5884EEC48DAC}"/>
              </a:ext>
            </a:extLst>
          </p:cNvPr>
          <p:cNvSpPr>
            <a:spLocks noGrp="1"/>
          </p:cNvSpPr>
          <p:nvPr>
            <p:ph type="sldNum" sz="quarter" idx="12"/>
          </p:nvPr>
        </p:nvSpPr>
        <p:spPr/>
        <p:txBody>
          <a:bodyPr/>
          <a:lstStyle/>
          <a:p>
            <a:fld id="{B53297C2-6A4D-40AE-AE84-88AF2AE0107B}" type="slidenum">
              <a:rPr lang="LID4096" smtClean="0"/>
              <a:pPr/>
              <a:t>12</a:t>
            </a:fld>
            <a:endParaRPr lang="LID4096" dirty="0"/>
          </a:p>
        </p:txBody>
      </p:sp>
      <p:sp>
        <p:nvSpPr>
          <p:cNvPr id="6" name="Дата 3">
            <a:extLst>
              <a:ext uri="{FF2B5EF4-FFF2-40B4-BE49-F238E27FC236}">
                <a16:creationId xmlns:a16="http://schemas.microsoft.com/office/drawing/2014/main" id="{89BFCB62-08C9-4B52-A6D7-42A1AE7C4425}"/>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Tree>
    <p:extLst>
      <p:ext uri="{BB962C8B-B14F-4D97-AF65-F5344CB8AC3E}">
        <p14:creationId xmlns:p14="http://schemas.microsoft.com/office/powerpoint/2010/main" val="4128052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13</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496955" y="0"/>
            <a:ext cx="10225709" cy="1325563"/>
          </a:xfrm>
        </p:spPr>
        <p:txBody>
          <a:bodyPr/>
          <a:lstStyle/>
          <a:p>
            <a:r>
              <a:rPr lang="en-US" dirty="0"/>
              <a:t>Thermal experiments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53121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
        <p:nvSpPr>
          <p:cNvPr id="10" name="Объект 2">
            <a:extLst>
              <a:ext uri="{FF2B5EF4-FFF2-40B4-BE49-F238E27FC236}">
                <a16:creationId xmlns:a16="http://schemas.microsoft.com/office/drawing/2014/main" id="{57D6AE7A-C698-4D52-AE6B-BFA01F430824}"/>
              </a:ext>
            </a:extLst>
          </p:cNvPr>
          <p:cNvSpPr txBox="1">
            <a:spLocks/>
          </p:cNvSpPr>
          <p:nvPr/>
        </p:nvSpPr>
        <p:spPr>
          <a:xfrm>
            <a:off x="683979" y="1395902"/>
            <a:ext cx="10946988" cy="6087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Motivation: </a:t>
            </a:r>
            <a:r>
              <a:rPr lang="en-US" sz="2400" dirty="0"/>
              <a:t>we need to know if </a:t>
            </a:r>
            <a:r>
              <a:rPr lang="en-US" sz="2400" dirty="0">
                <a:solidFill>
                  <a:schemeClr val="accent6">
                    <a:lumMod val="75000"/>
                  </a:schemeClr>
                </a:solidFill>
              </a:rPr>
              <a:t>thermal stabilization of 0.1 K </a:t>
            </a:r>
            <a:r>
              <a:rPr lang="en-US" sz="2400" dirty="0"/>
              <a:t>is possible </a:t>
            </a:r>
            <a:r>
              <a:rPr lang="en-US" sz="2400" u="sng" dirty="0"/>
              <a:t>by design</a:t>
            </a:r>
            <a:endParaRPr lang="ru-RU" u="sng" dirty="0"/>
          </a:p>
        </p:txBody>
      </p:sp>
      <p:pic>
        <p:nvPicPr>
          <p:cNvPr id="16" name="Рисунок 15">
            <a:extLst>
              <a:ext uri="{FF2B5EF4-FFF2-40B4-BE49-F238E27FC236}">
                <a16:creationId xmlns:a16="http://schemas.microsoft.com/office/drawing/2014/main" id="{35E4DD78-7136-4158-A094-D53696FD79E5}"/>
              </a:ext>
            </a:extLst>
          </p:cNvPr>
          <p:cNvPicPr>
            <a:picLocks noChangeAspect="1"/>
          </p:cNvPicPr>
          <p:nvPr/>
        </p:nvPicPr>
        <p:blipFill rotWithShape="1">
          <a:blip r:embed="rId2"/>
          <a:srcRect l="22665" r="2770" b="3048"/>
          <a:stretch/>
        </p:blipFill>
        <p:spPr>
          <a:xfrm>
            <a:off x="5686009" y="2216128"/>
            <a:ext cx="5778408" cy="3689519"/>
          </a:xfrm>
          <a:prstGeom prst="rect">
            <a:avLst/>
          </a:prstGeom>
        </p:spPr>
      </p:pic>
      <p:sp>
        <p:nvSpPr>
          <p:cNvPr id="19" name="TextBox 18">
            <a:extLst>
              <a:ext uri="{FF2B5EF4-FFF2-40B4-BE49-F238E27FC236}">
                <a16:creationId xmlns:a16="http://schemas.microsoft.com/office/drawing/2014/main" id="{39E36EE6-25B5-454B-9111-32569E3525A3}"/>
              </a:ext>
            </a:extLst>
          </p:cNvPr>
          <p:cNvSpPr txBox="1"/>
          <p:nvPr/>
        </p:nvSpPr>
        <p:spPr>
          <a:xfrm>
            <a:off x="8488545" y="4565414"/>
            <a:ext cx="3165231" cy="461665"/>
          </a:xfrm>
          <a:prstGeom prst="rect">
            <a:avLst/>
          </a:prstGeom>
          <a:noFill/>
        </p:spPr>
        <p:txBody>
          <a:bodyPr wrap="square">
            <a:spAutoFit/>
          </a:bodyPr>
          <a:lstStyle/>
          <a:p>
            <a:pPr algn="just"/>
            <a:r>
              <a:rPr lang="en-US" sz="2400" dirty="0">
                <a:solidFill>
                  <a:schemeClr val="accent1">
                    <a:lumMod val="75000"/>
                  </a:schemeClr>
                </a:solidFill>
                <a:ea typeface="Calibri" panose="020F0502020204030204" pitchFamily="34" charset="0"/>
                <a:cs typeface="Times New Roman" panose="02020603050405020304" pitchFamily="18" charset="0"/>
              </a:rPr>
              <a:t>Working gas volume</a:t>
            </a:r>
            <a:endParaRPr lang="ru-RU" sz="2000"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70EC6E71-8BE1-4463-B93C-69542A6C07EF}"/>
              </a:ext>
            </a:extLst>
          </p:cNvPr>
          <p:cNvSpPr txBox="1"/>
          <p:nvPr/>
        </p:nvSpPr>
        <p:spPr>
          <a:xfrm>
            <a:off x="6324194" y="4506290"/>
            <a:ext cx="1482960" cy="707886"/>
          </a:xfrm>
          <a:prstGeom prst="rect">
            <a:avLst/>
          </a:prstGeom>
          <a:noFill/>
        </p:spPr>
        <p:txBody>
          <a:bodyPr wrap="square">
            <a:spAutoFit/>
          </a:bodyPr>
          <a:lstStyle/>
          <a:p>
            <a:pPr algn="just"/>
            <a:r>
              <a:rPr lang="en-US" sz="2000" dirty="0">
                <a:solidFill>
                  <a:schemeClr val="accent2">
                    <a:lumMod val="20000"/>
                    <a:lumOff val="80000"/>
                  </a:schemeClr>
                </a:solidFill>
                <a:ea typeface="Calibri" panose="020F0502020204030204" pitchFamily="34" charset="0"/>
                <a:cs typeface="Times New Roman" panose="02020603050405020304" pitchFamily="18" charset="0"/>
              </a:rPr>
              <a:t>Pad plane, </a:t>
            </a:r>
            <a:r>
              <a:rPr lang="en-US" sz="2000" dirty="0" err="1">
                <a:solidFill>
                  <a:schemeClr val="accent2">
                    <a:lumMod val="20000"/>
                    <a:lumOff val="80000"/>
                  </a:schemeClr>
                </a:solidFill>
                <a:ea typeface="Calibri" panose="020F0502020204030204" pitchFamily="34" charset="0"/>
                <a:cs typeface="Times New Roman" panose="02020603050405020304" pitchFamily="18" charset="0"/>
              </a:rPr>
              <a:t>T</a:t>
            </a:r>
            <a:r>
              <a:rPr lang="en-US" sz="2000" baseline="-25000" dirty="0" err="1">
                <a:solidFill>
                  <a:schemeClr val="accent2">
                    <a:lumMod val="20000"/>
                    <a:lumOff val="80000"/>
                  </a:schemeClr>
                </a:solidFill>
                <a:ea typeface="Calibri" panose="020F0502020204030204" pitchFamily="34" charset="0"/>
                <a:cs typeface="Times New Roman" panose="02020603050405020304" pitchFamily="18" charset="0"/>
              </a:rPr>
              <a:t>stab</a:t>
            </a:r>
            <a:r>
              <a:rPr lang="ru-BY" sz="2000" b="0" i="0" dirty="0">
                <a:solidFill>
                  <a:schemeClr val="accent2">
                    <a:lumMod val="20000"/>
                    <a:lumOff val="80000"/>
                  </a:schemeClr>
                </a:solidFill>
                <a:effectLst/>
                <a:latin typeface="Google Sans"/>
              </a:rPr>
              <a:t>± </a:t>
            </a:r>
            <a:r>
              <a:rPr lang="en-US" sz="2000" b="0" i="0" dirty="0">
                <a:solidFill>
                  <a:schemeClr val="accent2">
                    <a:lumMod val="20000"/>
                    <a:lumOff val="80000"/>
                  </a:schemeClr>
                </a:solidFill>
                <a:effectLst/>
                <a:latin typeface="Google Sans"/>
              </a:rPr>
              <a:t>0.1 K</a:t>
            </a:r>
            <a:r>
              <a:rPr lang="en-US" sz="2000" dirty="0">
                <a:solidFill>
                  <a:schemeClr val="accent2">
                    <a:lumMod val="20000"/>
                    <a:lumOff val="80000"/>
                  </a:schemeClr>
                </a:solidFill>
                <a:ea typeface="Calibri" panose="020F0502020204030204" pitchFamily="34" charset="0"/>
                <a:cs typeface="Times New Roman" panose="02020603050405020304" pitchFamily="18" charset="0"/>
              </a:rPr>
              <a:t> </a:t>
            </a:r>
            <a:endParaRPr lang="ru-RU" dirty="0">
              <a:solidFill>
                <a:schemeClr val="accent2">
                  <a:lumMod val="20000"/>
                  <a:lumOff val="80000"/>
                </a:schemeClr>
              </a:solidFill>
              <a:effectLst/>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24D066A7-AA47-494C-A17C-2D9E89A2D65B}"/>
              </a:ext>
            </a:extLst>
          </p:cNvPr>
          <p:cNvSpPr txBox="1"/>
          <p:nvPr/>
        </p:nvSpPr>
        <p:spPr>
          <a:xfrm>
            <a:off x="683979" y="2074986"/>
            <a:ext cx="4715125" cy="1631216"/>
          </a:xfrm>
          <a:prstGeom prst="rect">
            <a:avLst/>
          </a:prstGeom>
          <a:noFill/>
        </p:spPr>
        <p:txBody>
          <a:bodyPr wrap="square">
            <a:spAutoFit/>
          </a:bodyPr>
          <a:lstStyle/>
          <a:p>
            <a:pPr algn="just"/>
            <a:r>
              <a:rPr lang="en-US" sz="2800" dirty="0">
                <a:ea typeface="Calibri" panose="020F0502020204030204" pitchFamily="34" charset="0"/>
                <a:cs typeface="Times New Roman" panose="02020603050405020304" pitchFamily="18" charset="0"/>
              </a:rPr>
              <a:t>The goal:</a:t>
            </a:r>
            <a:r>
              <a:rPr lang="en-US" sz="2400" dirty="0">
                <a:ea typeface="Calibri" panose="020F0502020204030204" pitchFamily="34" charset="0"/>
                <a:cs typeface="Times New Roman" panose="02020603050405020304" pitchFamily="18" charset="0"/>
              </a:rPr>
              <a:t> thermally stabilize pad plane of Read-out chamber in laboratory condition under </a:t>
            </a:r>
            <a:r>
              <a:rPr lang="en-US" sz="2400" b="1" dirty="0">
                <a:ea typeface="Calibri" panose="020F0502020204030204" pitchFamily="34" charset="0"/>
                <a:cs typeface="Times New Roman" panose="02020603050405020304" pitchFamily="18" charset="0"/>
              </a:rPr>
              <a:t>nominal</a:t>
            </a:r>
            <a:r>
              <a:rPr lang="en-US" sz="2400" dirty="0">
                <a:ea typeface="Calibri" panose="020F0502020204030204" pitchFamily="34" charset="0"/>
                <a:cs typeface="Times New Roman" panose="02020603050405020304" pitchFamily="18" charset="0"/>
              </a:rPr>
              <a:t> water supply</a:t>
            </a:r>
            <a:endParaRPr lang="ru-RU" sz="2400" dirty="0">
              <a:effectLst/>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F98CBA9B-BBD0-4EF0-8395-7D2E02A45AD9}"/>
              </a:ext>
            </a:extLst>
          </p:cNvPr>
          <p:cNvSpPr txBox="1"/>
          <p:nvPr/>
        </p:nvSpPr>
        <p:spPr>
          <a:xfrm>
            <a:off x="6096000" y="5991955"/>
            <a:ext cx="5486400" cy="400110"/>
          </a:xfrm>
          <a:prstGeom prst="rect">
            <a:avLst/>
          </a:prstGeom>
          <a:noFill/>
        </p:spPr>
        <p:txBody>
          <a:bodyPr wrap="square">
            <a:spAutoFit/>
          </a:bodyPr>
          <a:lstStyle/>
          <a:p>
            <a:pPr algn="just"/>
            <a:r>
              <a:rPr lang="en-US" sz="2000" dirty="0">
                <a:effectLst/>
                <a:ea typeface="Calibri" panose="020F0502020204030204" pitchFamily="34" charset="0"/>
                <a:cs typeface="Times New Roman" panose="02020603050405020304" pitchFamily="18" charset="0"/>
              </a:rPr>
              <a:t>Pad plane is in contact with working gas mixture</a:t>
            </a:r>
            <a:endParaRPr lang="ru-RU" dirty="0">
              <a:effectLst/>
              <a:ea typeface="Calibri" panose="020F0502020204030204" pitchFamily="34" charset="0"/>
              <a:cs typeface="Times New Roman" panose="02020603050405020304" pitchFamily="18" charset="0"/>
            </a:endParaRPr>
          </a:p>
        </p:txBody>
      </p:sp>
      <p:sp>
        <p:nvSpPr>
          <p:cNvPr id="24" name="Объект 2">
            <a:extLst>
              <a:ext uri="{FF2B5EF4-FFF2-40B4-BE49-F238E27FC236}">
                <a16:creationId xmlns:a16="http://schemas.microsoft.com/office/drawing/2014/main" id="{89A7FA41-3B07-482B-8FEA-6BC8EDD54C1D}"/>
              </a:ext>
            </a:extLst>
          </p:cNvPr>
          <p:cNvSpPr txBox="1">
            <a:spLocks/>
          </p:cNvSpPr>
          <p:nvPr/>
        </p:nvSpPr>
        <p:spPr>
          <a:xfrm>
            <a:off x="739014" y="3897927"/>
            <a:ext cx="4715125" cy="2632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United team: </a:t>
            </a:r>
          </a:p>
          <a:p>
            <a:pPr algn="just"/>
            <a:r>
              <a:rPr lang="en-US" sz="2400" dirty="0"/>
              <a:t>BSU INP</a:t>
            </a:r>
            <a:r>
              <a:rPr lang="ru-RU" sz="2400" dirty="0"/>
              <a:t> </a:t>
            </a:r>
            <a:r>
              <a:rPr lang="en-US" sz="2400" dirty="0"/>
              <a:t>Lab of FPM;</a:t>
            </a:r>
          </a:p>
          <a:p>
            <a:pPr algn="just"/>
            <a:r>
              <a:rPr lang="en-US" sz="2400" dirty="0"/>
              <a:t>BSU INP EMMEL;</a:t>
            </a:r>
          </a:p>
          <a:p>
            <a:pPr algn="just"/>
            <a:r>
              <a:rPr lang="en-US" sz="2400" dirty="0"/>
              <a:t>JINR LHEP;</a:t>
            </a:r>
          </a:p>
          <a:p>
            <a:pPr algn="just"/>
            <a:r>
              <a:rPr lang="en-US" sz="2400" dirty="0" err="1"/>
              <a:t>ArcoLab</a:t>
            </a:r>
            <a:r>
              <a:rPr lang="en-US" sz="2400" dirty="0"/>
              <a:t>.</a:t>
            </a:r>
            <a:endParaRPr lang="ru-RU" sz="2400" u="sng" dirty="0"/>
          </a:p>
        </p:txBody>
      </p:sp>
    </p:spTree>
    <p:extLst>
      <p:ext uri="{BB962C8B-B14F-4D97-AF65-F5344CB8AC3E}">
        <p14:creationId xmlns:p14="http://schemas.microsoft.com/office/powerpoint/2010/main" val="3303801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14</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496955" y="0"/>
            <a:ext cx="10225709" cy="1325563"/>
          </a:xfrm>
        </p:spPr>
        <p:txBody>
          <a:bodyPr/>
          <a:lstStyle/>
          <a:p>
            <a:r>
              <a:rPr lang="en-US" dirty="0"/>
              <a:t>Thermal experiments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53121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pic>
        <p:nvPicPr>
          <p:cNvPr id="19" name="Рисунок 18">
            <a:extLst>
              <a:ext uri="{FF2B5EF4-FFF2-40B4-BE49-F238E27FC236}">
                <a16:creationId xmlns:a16="http://schemas.microsoft.com/office/drawing/2014/main" id="{EEFE2385-CE4E-432B-A83A-F68BB050EEB3}"/>
              </a:ext>
            </a:extLst>
          </p:cNvPr>
          <p:cNvPicPr>
            <a:picLocks noChangeAspect="1"/>
          </p:cNvPicPr>
          <p:nvPr/>
        </p:nvPicPr>
        <p:blipFill rotWithShape="1">
          <a:blip r:embed="rId3"/>
          <a:srcRect b="4721"/>
          <a:stretch/>
        </p:blipFill>
        <p:spPr>
          <a:xfrm>
            <a:off x="983006" y="3098296"/>
            <a:ext cx="3583358" cy="1927085"/>
          </a:xfrm>
          <a:prstGeom prst="rect">
            <a:avLst/>
          </a:prstGeom>
        </p:spPr>
      </p:pic>
      <p:pic>
        <p:nvPicPr>
          <p:cNvPr id="24" name="Рисунок 23">
            <a:extLst>
              <a:ext uri="{FF2B5EF4-FFF2-40B4-BE49-F238E27FC236}">
                <a16:creationId xmlns:a16="http://schemas.microsoft.com/office/drawing/2014/main" id="{6098025D-C552-45BC-9BC9-D9B262B44C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41" b="97220" l="3315" r="95895">
                        <a14:foregroundMark x1="11864" y1="62546" x2="10132" y2="57059"/>
                        <a14:foregroundMark x1="10508" y1="61960" x2="6441" y2="56328"/>
                        <a14:foregroundMark x1="7269" y1="55743" x2="7872" y2="52377"/>
                        <a14:foregroundMark x1="4030" y1="59181" x2="3315" y2="51939"/>
                        <a14:foregroundMark x1="38079" y1="9656" x2="38531" y2="10388"/>
                        <a14:foregroundMark x1="36384" y1="2560" x2="36384" y2="2560"/>
                        <a14:foregroundMark x1="91940" y1="82955" x2="90132" y2="76811"/>
                        <a14:foregroundMark x1="95895" y1="81200" x2="95895" y2="81200"/>
                        <a14:foregroundMark x1="86855" y1="95172" x2="78606" y2="92538"/>
                        <a14:foregroundMark x1="87269" y1="96489" x2="86554" y2="96928"/>
                        <a14:foregroundMark x1="83992" y1="97220" x2="82486" y2="96196"/>
                        <a14:backgroundMark x1="70697" y1="45794" x2="70697" y2="45794"/>
                        <a14:backgroundMark x1="88399" y1="65472" x2="88399" y2="65472"/>
                        <a14:backgroundMark x1="52957" y1="25530" x2="52957" y2="25530"/>
                        <a14:backgroundMark x1="46629" y1="41478" x2="46629" y2="41478"/>
                        <a14:backgroundMark x1="48964" y1="45647" x2="48964" y2="45647"/>
                        <a14:backgroundMark x1="33220" y1="61668" x2="33220" y2="61668"/>
                        <a14:backgroundMark x1="36911" y1="55743" x2="36911" y2="55743"/>
                        <a14:backgroundMark x1="38757" y1="61814" x2="38757" y2="61814"/>
                        <a14:backgroundMark x1="95104" y1="76811" x2="95104" y2="76811"/>
                      </a14:backgroundRemoval>
                    </a14:imgEffect>
                  </a14:imgLayer>
                </a14:imgProps>
              </a:ext>
            </a:extLst>
          </a:blip>
          <a:stretch>
            <a:fillRect/>
          </a:stretch>
        </p:blipFill>
        <p:spPr>
          <a:xfrm>
            <a:off x="1274197" y="1689294"/>
            <a:ext cx="3455009" cy="1778907"/>
          </a:xfrm>
          <a:prstGeom prst="rect">
            <a:avLst/>
          </a:prstGeom>
        </p:spPr>
      </p:pic>
      <p:graphicFrame>
        <p:nvGraphicFramePr>
          <p:cNvPr id="29" name="Объект 28">
            <a:extLst>
              <a:ext uri="{FF2B5EF4-FFF2-40B4-BE49-F238E27FC236}">
                <a16:creationId xmlns:a16="http://schemas.microsoft.com/office/drawing/2014/main" id="{18B03459-3BE5-4373-8E48-CC61D83F2E78}"/>
              </a:ext>
            </a:extLst>
          </p:cNvPr>
          <p:cNvGraphicFramePr>
            <a:graphicFrameLocks noChangeAspect="1"/>
          </p:cNvGraphicFramePr>
          <p:nvPr>
            <p:extLst>
              <p:ext uri="{D42A27DB-BD31-4B8C-83A1-F6EECF244321}">
                <p14:modId xmlns:p14="http://schemas.microsoft.com/office/powerpoint/2010/main" val="3739085424"/>
              </p:ext>
            </p:extLst>
          </p:nvPr>
        </p:nvGraphicFramePr>
        <p:xfrm>
          <a:off x="334813" y="1286943"/>
          <a:ext cx="4972710" cy="343859"/>
        </p:xfrm>
        <a:graphic>
          <a:graphicData uri="http://schemas.openxmlformats.org/presentationml/2006/ole">
            <mc:AlternateContent xmlns:mc="http://schemas.openxmlformats.org/markup-compatibility/2006">
              <mc:Choice xmlns:v="urn:schemas-microsoft-com:vml" Requires="v">
                <p:oleObj spid="_x0000_s35873" r:id="rId6" imgW="38044440" imgH="2628360" progId="">
                  <p:embed/>
                </p:oleObj>
              </mc:Choice>
              <mc:Fallback>
                <p:oleObj r:id="rId6" imgW="38044440" imgH="2628360" progId="">
                  <p:embed/>
                  <p:pic>
                    <p:nvPicPr>
                      <p:cNvPr id="0" name=""/>
                      <p:cNvPicPr/>
                      <p:nvPr/>
                    </p:nvPicPr>
                    <p:blipFill>
                      <a:blip r:embed="rId7"/>
                      <a:stretch>
                        <a:fillRect/>
                      </a:stretch>
                    </p:blipFill>
                    <p:spPr>
                      <a:xfrm>
                        <a:off x="334813" y="1286943"/>
                        <a:ext cx="4972710" cy="343859"/>
                      </a:xfrm>
                      <a:prstGeom prst="rect">
                        <a:avLst/>
                      </a:prstGeom>
                    </p:spPr>
                  </p:pic>
                </p:oleObj>
              </mc:Fallback>
            </mc:AlternateContent>
          </a:graphicData>
        </a:graphic>
      </p:graphicFrame>
      <p:sp>
        <p:nvSpPr>
          <p:cNvPr id="32" name="Объект 2">
            <a:extLst>
              <a:ext uri="{FF2B5EF4-FFF2-40B4-BE49-F238E27FC236}">
                <a16:creationId xmlns:a16="http://schemas.microsoft.com/office/drawing/2014/main" id="{06500CE3-0049-4270-ACF5-D574F074E9D7}"/>
              </a:ext>
            </a:extLst>
          </p:cNvPr>
          <p:cNvSpPr txBox="1">
            <a:spLocks/>
          </p:cNvSpPr>
          <p:nvPr/>
        </p:nvSpPr>
        <p:spPr>
          <a:xfrm>
            <a:off x="5425631" y="1349762"/>
            <a:ext cx="1086091" cy="4288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LVDB</a:t>
            </a:r>
            <a:endParaRPr lang="ru-RU" sz="2400" u="sng" dirty="0"/>
          </a:p>
        </p:txBody>
      </p:sp>
      <p:sp>
        <p:nvSpPr>
          <p:cNvPr id="34" name="Объект 2">
            <a:extLst>
              <a:ext uri="{FF2B5EF4-FFF2-40B4-BE49-F238E27FC236}">
                <a16:creationId xmlns:a16="http://schemas.microsoft.com/office/drawing/2014/main" id="{07F3AD48-FACF-4399-8C2E-E6847D3B1495}"/>
              </a:ext>
            </a:extLst>
          </p:cNvPr>
          <p:cNvSpPr txBox="1">
            <a:spLocks/>
          </p:cNvSpPr>
          <p:nvPr/>
        </p:nvSpPr>
        <p:spPr>
          <a:xfrm>
            <a:off x="5393931" y="3020202"/>
            <a:ext cx="1086091" cy="4288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FPGA</a:t>
            </a:r>
            <a:endParaRPr lang="ru-RU" sz="2400" u="sng" dirty="0"/>
          </a:p>
        </p:txBody>
      </p:sp>
      <p:sp>
        <p:nvSpPr>
          <p:cNvPr id="35" name="Объект 2">
            <a:extLst>
              <a:ext uri="{FF2B5EF4-FFF2-40B4-BE49-F238E27FC236}">
                <a16:creationId xmlns:a16="http://schemas.microsoft.com/office/drawing/2014/main" id="{D955646E-9020-4544-8E27-C652A5783CFD}"/>
              </a:ext>
            </a:extLst>
          </p:cNvPr>
          <p:cNvSpPr txBox="1">
            <a:spLocks/>
          </p:cNvSpPr>
          <p:nvPr/>
        </p:nvSpPr>
        <p:spPr>
          <a:xfrm>
            <a:off x="5425631" y="4531215"/>
            <a:ext cx="1086091" cy="4288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SAMPA</a:t>
            </a:r>
            <a:endParaRPr lang="ru-RU" sz="2400" u="sng" dirty="0"/>
          </a:p>
        </p:txBody>
      </p:sp>
      <p:sp>
        <p:nvSpPr>
          <p:cNvPr id="36" name="Знак ''плюс'' 35">
            <a:extLst>
              <a:ext uri="{FF2B5EF4-FFF2-40B4-BE49-F238E27FC236}">
                <a16:creationId xmlns:a16="http://schemas.microsoft.com/office/drawing/2014/main" id="{B7DE689E-A95A-4018-A263-EFA0E5995B44}"/>
              </a:ext>
            </a:extLst>
          </p:cNvPr>
          <p:cNvSpPr/>
          <p:nvPr/>
        </p:nvSpPr>
        <p:spPr>
          <a:xfrm>
            <a:off x="4635321" y="2055829"/>
            <a:ext cx="685834" cy="685834"/>
          </a:xfrm>
          <a:prstGeom prst="mathPlus">
            <a:avLst>
              <a:gd name="adj1" fmla="val 96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ID4096"/>
          </a:p>
        </p:txBody>
      </p:sp>
      <p:sp>
        <p:nvSpPr>
          <p:cNvPr id="37" name="Знак ''плюс'' 36">
            <a:extLst>
              <a:ext uri="{FF2B5EF4-FFF2-40B4-BE49-F238E27FC236}">
                <a16:creationId xmlns:a16="http://schemas.microsoft.com/office/drawing/2014/main" id="{BA46FC41-20B6-49B2-9779-B4AA4F22277F}"/>
              </a:ext>
            </a:extLst>
          </p:cNvPr>
          <p:cNvSpPr/>
          <p:nvPr/>
        </p:nvSpPr>
        <p:spPr>
          <a:xfrm>
            <a:off x="4635321" y="3678806"/>
            <a:ext cx="685834" cy="685834"/>
          </a:xfrm>
          <a:prstGeom prst="mathPlus">
            <a:avLst>
              <a:gd name="adj1" fmla="val 96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ID4096"/>
          </a:p>
        </p:txBody>
      </p:sp>
      <p:sp>
        <p:nvSpPr>
          <p:cNvPr id="38" name="Знак ''плюс'' 37">
            <a:extLst>
              <a:ext uri="{FF2B5EF4-FFF2-40B4-BE49-F238E27FC236}">
                <a16:creationId xmlns:a16="http://schemas.microsoft.com/office/drawing/2014/main" id="{9CFC974C-F7E2-45A3-84B0-44DB4EA9230D}"/>
              </a:ext>
            </a:extLst>
          </p:cNvPr>
          <p:cNvSpPr/>
          <p:nvPr/>
        </p:nvSpPr>
        <p:spPr>
          <a:xfrm>
            <a:off x="4611048" y="5099344"/>
            <a:ext cx="685834" cy="685834"/>
          </a:xfrm>
          <a:prstGeom prst="mathPlus">
            <a:avLst>
              <a:gd name="adj1" fmla="val 96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ID4096"/>
          </a:p>
        </p:txBody>
      </p:sp>
      <p:sp>
        <p:nvSpPr>
          <p:cNvPr id="39" name="Объект 2">
            <a:extLst>
              <a:ext uri="{FF2B5EF4-FFF2-40B4-BE49-F238E27FC236}">
                <a16:creationId xmlns:a16="http://schemas.microsoft.com/office/drawing/2014/main" id="{957BED16-F85D-45F8-9DE2-8D3F91E8851C}"/>
              </a:ext>
            </a:extLst>
          </p:cNvPr>
          <p:cNvSpPr txBox="1">
            <a:spLocks/>
          </p:cNvSpPr>
          <p:nvPr/>
        </p:nvSpPr>
        <p:spPr>
          <a:xfrm>
            <a:off x="5307523" y="5917971"/>
            <a:ext cx="1559689" cy="4288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ROC case</a:t>
            </a:r>
            <a:endParaRPr lang="ru-RU" sz="2400" u="sng" dirty="0"/>
          </a:p>
        </p:txBody>
      </p:sp>
      <p:pic>
        <p:nvPicPr>
          <p:cNvPr id="44" name="Рисунок 43">
            <a:extLst>
              <a:ext uri="{FF2B5EF4-FFF2-40B4-BE49-F238E27FC236}">
                <a16:creationId xmlns:a16="http://schemas.microsoft.com/office/drawing/2014/main" id="{89B7A665-B316-4D59-B033-0CC333F65244}"/>
              </a:ext>
            </a:extLst>
          </p:cNvPr>
          <p:cNvPicPr>
            <a:picLocks noChangeAspect="1"/>
          </p:cNvPicPr>
          <p:nvPr/>
        </p:nvPicPr>
        <p:blipFill>
          <a:blip r:embed="rId8"/>
          <a:stretch>
            <a:fillRect/>
          </a:stretch>
        </p:blipFill>
        <p:spPr>
          <a:xfrm rot="21117811">
            <a:off x="279354" y="4531642"/>
            <a:ext cx="4022541" cy="2055267"/>
          </a:xfrm>
          <a:prstGeom prst="rect">
            <a:avLst/>
          </a:prstGeom>
        </p:spPr>
      </p:pic>
      <p:pic>
        <p:nvPicPr>
          <p:cNvPr id="48" name="Рисунок 47">
            <a:extLst>
              <a:ext uri="{FF2B5EF4-FFF2-40B4-BE49-F238E27FC236}">
                <a16:creationId xmlns:a16="http://schemas.microsoft.com/office/drawing/2014/main" id="{AA20D080-104E-4CBF-9FDE-40FE9D67AA9F}"/>
              </a:ext>
            </a:extLst>
          </p:cNvPr>
          <p:cNvPicPr>
            <a:picLocks noChangeAspect="1"/>
          </p:cNvPicPr>
          <p:nvPr/>
        </p:nvPicPr>
        <p:blipFill>
          <a:blip r:embed="rId9"/>
          <a:stretch>
            <a:fillRect/>
          </a:stretch>
        </p:blipFill>
        <p:spPr>
          <a:xfrm>
            <a:off x="6691485" y="397133"/>
            <a:ext cx="2402156" cy="5338124"/>
          </a:xfrm>
          <a:prstGeom prst="rect">
            <a:avLst/>
          </a:prstGeom>
        </p:spPr>
      </p:pic>
      <p:pic>
        <p:nvPicPr>
          <p:cNvPr id="35848" name="Picture 8">
            <a:extLst>
              <a:ext uri="{FF2B5EF4-FFF2-40B4-BE49-F238E27FC236}">
                <a16:creationId xmlns:a16="http://schemas.microsoft.com/office/drawing/2014/main" id="{D4F832BF-55DB-475F-8B73-00707E1734E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1571"/>
          <a:stretch/>
        </p:blipFill>
        <p:spPr bwMode="auto">
          <a:xfrm>
            <a:off x="9224894" y="397133"/>
            <a:ext cx="2654159" cy="5338123"/>
          </a:xfrm>
          <a:prstGeom prst="rect">
            <a:avLst/>
          </a:prstGeom>
          <a:noFill/>
          <a:extLst>
            <a:ext uri="{909E8E84-426E-40DD-AFC4-6F175D3DCCD1}">
              <a14:hiddenFill xmlns:a14="http://schemas.microsoft.com/office/drawing/2010/main">
                <a:solidFill>
                  <a:srgbClr val="FFFFFF"/>
                </a:solidFill>
              </a14:hiddenFill>
            </a:ext>
          </a:extLst>
        </p:spPr>
      </p:pic>
      <p:sp>
        <p:nvSpPr>
          <p:cNvPr id="52" name="Объект 2">
            <a:extLst>
              <a:ext uri="{FF2B5EF4-FFF2-40B4-BE49-F238E27FC236}">
                <a16:creationId xmlns:a16="http://schemas.microsoft.com/office/drawing/2014/main" id="{E33C4BA5-FB9F-405B-8FFF-B3F072800FCD}"/>
              </a:ext>
            </a:extLst>
          </p:cNvPr>
          <p:cNvSpPr txBox="1">
            <a:spLocks/>
          </p:cNvSpPr>
          <p:nvPr/>
        </p:nvSpPr>
        <p:spPr>
          <a:xfrm>
            <a:off x="6867212" y="5917971"/>
            <a:ext cx="1559689" cy="4288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Water supply</a:t>
            </a:r>
            <a:endParaRPr lang="ru-RU" sz="2400" u="sng" dirty="0"/>
          </a:p>
        </p:txBody>
      </p:sp>
      <p:sp>
        <p:nvSpPr>
          <p:cNvPr id="53" name="Объект 2">
            <a:extLst>
              <a:ext uri="{FF2B5EF4-FFF2-40B4-BE49-F238E27FC236}">
                <a16:creationId xmlns:a16="http://schemas.microsoft.com/office/drawing/2014/main" id="{F19AA95B-33A0-4946-BC82-69C4164FF725}"/>
              </a:ext>
            </a:extLst>
          </p:cNvPr>
          <p:cNvSpPr txBox="1">
            <a:spLocks/>
          </p:cNvSpPr>
          <p:nvPr/>
        </p:nvSpPr>
        <p:spPr>
          <a:xfrm>
            <a:off x="9714584" y="5917971"/>
            <a:ext cx="1559689" cy="4288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Electric cables</a:t>
            </a:r>
            <a:endParaRPr lang="ru-RU" sz="2400" u="sng" dirty="0"/>
          </a:p>
        </p:txBody>
      </p:sp>
    </p:spTree>
    <p:extLst>
      <p:ext uri="{BB962C8B-B14F-4D97-AF65-F5344CB8AC3E}">
        <p14:creationId xmlns:p14="http://schemas.microsoft.com/office/powerpoint/2010/main" val="3646968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A89B4158-EADB-473D-A630-7A5B26E0A03A}"/>
              </a:ext>
            </a:extLst>
          </p:cNvPr>
          <p:cNvPicPr>
            <a:picLocks noChangeAspect="1"/>
          </p:cNvPicPr>
          <p:nvPr/>
        </p:nvPicPr>
        <p:blipFill>
          <a:blip r:embed="rId2"/>
          <a:stretch>
            <a:fillRect/>
          </a:stretch>
        </p:blipFill>
        <p:spPr>
          <a:xfrm>
            <a:off x="4330571" y="1590361"/>
            <a:ext cx="7738847" cy="3844943"/>
          </a:xfrm>
          <a:prstGeom prst="rect">
            <a:avLst/>
          </a:prstGeom>
        </p:spPr>
      </p:pic>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15</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496955" y="0"/>
            <a:ext cx="10225709" cy="1325563"/>
          </a:xfrm>
        </p:spPr>
        <p:txBody>
          <a:bodyPr/>
          <a:lstStyle/>
          <a:p>
            <a:r>
              <a:rPr lang="en-US" dirty="0"/>
              <a:t>Thermal experiments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53121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
        <p:nvSpPr>
          <p:cNvPr id="12" name="Объект 2">
            <a:extLst>
              <a:ext uri="{FF2B5EF4-FFF2-40B4-BE49-F238E27FC236}">
                <a16:creationId xmlns:a16="http://schemas.microsoft.com/office/drawing/2014/main" id="{5D9886E1-0706-4781-9D7A-6BC91A6CDAB0}"/>
              </a:ext>
            </a:extLst>
          </p:cNvPr>
          <p:cNvSpPr txBox="1">
            <a:spLocks/>
          </p:cNvSpPr>
          <p:nvPr/>
        </p:nvSpPr>
        <p:spPr>
          <a:xfrm>
            <a:off x="359469" y="1384050"/>
            <a:ext cx="3931177" cy="4956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500" dirty="0"/>
              <a:t>Experiment design:</a:t>
            </a:r>
          </a:p>
          <a:p>
            <a:pPr algn="just">
              <a:spcAft>
                <a:spcPts val="200"/>
              </a:spcAft>
            </a:pPr>
            <a:r>
              <a:rPr lang="en-US" sz="2600" dirty="0"/>
              <a:t>Water had been supplied </a:t>
            </a:r>
            <a:r>
              <a:rPr lang="en-US" sz="2600" dirty="0">
                <a:solidFill>
                  <a:srgbClr val="4472C4"/>
                </a:solidFill>
              </a:rPr>
              <a:t>by 4 lines separately</a:t>
            </a:r>
            <a:r>
              <a:rPr lang="en-US" sz="2600" dirty="0"/>
              <a:t>;</a:t>
            </a:r>
          </a:p>
          <a:p>
            <a:pPr algn="just">
              <a:spcAft>
                <a:spcPts val="200"/>
              </a:spcAft>
            </a:pPr>
            <a:r>
              <a:rPr lang="en-US" sz="2600" dirty="0">
                <a:solidFill>
                  <a:schemeClr val="accent2">
                    <a:lumMod val="75000"/>
                  </a:schemeClr>
                </a:solidFill>
              </a:rPr>
              <a:t>ROC was thermally isolated </a:t>
            </a:r>
            <a:r>
              <a:rPr lang="en-US" sz="2600" dirty="0"/>
              <a:t>from the environment;</a:t>
            </a:r>
          </a:p>
          <a:p>
            <a:pPr marL="180975" lvl="1" indent="-171450" algn="just">
              <a:lnSpc>
                <a:spcPct val="110000"/>
              </a:lnSpc>
              <a:spcAft>
                <a:spcPts val="400"/>
              </a:spcAft>
            </a:pPr>
            <a:r>
              <a:rPr lang="en-US" sz="2600" dirty="0"/>
              <a:t>Room was conditioned;</a:t>
            </a:r>
          </a:p>
          <a:p>
            <a:pPr marL="180975" lvl="1" indent="-171450" algn="just">
              <a:lnSpc>
                <a:spcPct val="110000"/>
              </a:lnSpc>
              <a:spcAft>
                <a:spcPts val="400"/>
              </a:spcAft>
            </a:pPr>
            <a:r>
              <a:rPr lang="en-US" sz="2600" dirty="0"/>
              <a:t>Temperature sensors and calibrated thermal camera were used.</a:t>
            </a:r>
          </a:p>
        </p:txBody>
      </p:sp>
      <p:sp>
        <p:nvSpPr>
          <p:cNvPr id="14" name="Объект 2">
            <a:extLst>
              <a:ext uri="{FF2B5EF4-FFF2-40B4-BE49-F238E27FC236}">
                <a16:creationId xmlns:a16="http://schemas.microsoft.com/office/drawing/2014/main" id="{EEFCD53E-5CDF-4ACB-9380-F6D45C07D50D}"/>
              </a:ext>
            </a:extLst>
          </p:cNvPr>
          <p:cNvSpPr txBox="1">
            <a:spLocks/>
          </p:cNvSpPr>
          <p:nvPr/>
        </p:nvSpPr>
        <p:spPr>
          <a:xfrm>
            <a:off x="6140452" y="5446208"/>
            <a:ext cx="5928966" cy="510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General scheme of combined setup</a:t>
            </a:r>
            <a:endParaRPr lang="en-US" sz="2800" dirty="0"/>
          </a:p>
        </p:txBody>
      </p:sp>
    </p:spTree>
    <p:extLst>
      <p:ext uri="{BB962C8B-B14F-4D97-AF65-F5344CB8AC3E}">
        <p14:creationId xmlns:p14="http://schemas.microsoft.com/office/powerpoint/2010/main" val="2167783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16</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496955" y="0"/>
            <a:ext cx="10225709" cy="1325563"/>
          </a:xfrm>
        </p:spPr>
        <p:txBody>
          <a:bodyPr/>
          <a:lstStyle/>
          <a:p>
            <a:r>
              <a:rPr lang="en-US" dirty="0"/>
              <a:t>Thermal experiments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53121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pic>
        <p:nvPicPr>
          <p:cNvPr id="14" name="Мультимедиа в Интернете 13" title="Thermal Stabilization No Sound">
            <a:hlinkClick r:id="" action="ppaction://media"/>
            <a:extLst>
              <a:ext uri="{FF2B5EF4-FFF2-40B4-BE49-F238E27FC236}">
                <a16:creationId xmlns:a16="http://schemas.microsoft.com/office/drawing/2014/main" id="{E86149CF-9896-47E9-88D9-C243A9114151}"/>
              </a:ext>
            </a:extLst>
          </p:cNvPr>
          <p:cNvPicPr>
            <a:picLocks noRot="1" noChangeAspect="1"/>
          </p:cNvPicPr>
          <p:nvPr>
            <a:videoFile r:link="rId1"/>
          </p:nvPr>
        </p:nvPicPr>
        <p:blipFill>
          <a:blip r:embed="rId3"/>
          <a:stretch>
            <a:fillRect/>
          </a:stretch>
        </p:blipFill>
        <p:spPr>
          <a:xfrm>
            <a:off x="2923754" y="1325563"/>
            <a:ext cx="8942953" cy="5052769"/>
          </a:xfrm>
          <a:prstGeom prst="rect">
            <a:avLst/>
          </a:prstGeom>
        </p:spPr>
      </p:pic>
      <p:sp>
        <p:nvSpPr>
          <p:cNvPr id="16" name="TextBox 15">
            <a:extLst>
              <a:ext uri="{FF2B5EF4-FFF2-40B4-BE49-F238E27FC236}">
                <a16:creationId xmlns:a16="http://schemas.microsoft.com/office/drawing/2014/main" id="{EAC1C760-1835-4013-809E-2E4F96F402F5}"/>
              </a:ext>
            </a:extLst>
          </p:cNvPr>
          <p:cNvSpPr txBox="1"/>
          <p:nvPr/>
        </p:nvSpPr>
        <p:spPr>
          <a:xfrm>
            <a:off x="681393" y="5722644"/>
            <a:ext cx="1817982" cy="584775"/>
          </a:xfrm>
          <a:prstGeom prst="rect">
            <a:avLst/>
          </a:prstGeom>
          <a:noFill/>
        </p:spPr>
        <p:txBody>
          <a:bodyPr wrap="square">
            <a:spAutoFit/>
          </a:bodyPr>
          <a:lstStyle/>
          <a:p>
            <a:r>
              <a:rPr lang="LID4096" sz="1600" dirty="0">
                <a:hlinkClick r:id="rId4"/>
              </a:rPr>
              <a:t>https://youtu.be/_kcda9WyVOU</a:t>
            </a:r>
            <a:endParaRPr lang="en-US" sz="1600" dirty="0"/>
          </a:p>
        </p:txBody>
      </p:sp>
      <p:sp>
        <p:nvSpPr>
          <p:cNvPr id="17" name="Объект 2">
            <a:extLst>
              <a:ext uri="{FF2B5EF4-FFF2-40B4-BE49-F238E27FC236}">
                <a16:creationId xmlns:a16="http://schemas.microsoft.com/office/drawing/2014/main" id="{7737E929-0054-4727-AE9D-2C573DD13C92}"/>
              </a:ext>
            </a:extLst>
          </p:cNvPr>
          <p:cNvSpPr txBox="1">
            <a:spLocks/>
          </p:cNvSpPr>
          <p:nvPr/>
        </p:nvSpPr>
        <p:spPr>
          <a:xfrm>
            <a:off x="764591" y="1364902"/>
            <a:ext cx="2071916" cy="1282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t>Full setup for thermal experiment</a:t>
            </a:r>
          </a:p>
        </p:txBody>
      </p:sp>
    </p:spTree>
    <p:extLst>
      <p:ext uri="{BB962C8B-B14F-4D97-AF65-F5344CB8AC3E}">
        <p14:creationId xmlns:p14="http://schemas.microsoft.com/office/powerpoint/2010/main" val="10729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17</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501979" y="-2405"/>
            <a:ext cx="10225709" cy="1325563"/>
          </a:xfrm>
        </p:spPr>
        <p:txBody>
          <a:bodyPr/>
          <a:lstStyle/>
          <a:p>
            <a:r>
              <a:rPr lang="en-US" dirty="0"/>
              <a:t>Thermal experiments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53121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grpSp>
        <p:nvGrpSpPr>
          <p:cNvPr id="13" name="Группа 12">
            <a:extLst>
              <a:ext uri="{FF2B5EF4-FFF2-40B4-BE49-F238E27FC236}">
                <a16:creationId xmlns:a16="http://schemas.microsoft.com/office/drawing/2014/main" id="{BC0CE029-F71C-416A-9E78-6C57372AD419}"/>
              </a:ext>
            </a:extLst>
          </p:cNvPr>
          <p:cNvGrpSpPr/>
          <p:nvPr/>
        </p:nvGrpSpPr>
        <p:grpSpPr>
          <a:xfrm>
            <a:off x="593261" y="1355066"/>
            <a:ext cx="1915932" cy="2596991"/>
            <a:chOff x="5122799" y="1606658"/>
            <a:chExt cx="2879493" cy="3903070"/>
          </a:xfrm>
        </p:grpSpPr>
        <p:pic>
          <p:nvPicPr>
            <p:cNvPr id="2" name="Рисунок 1">
              <a:extLst>
                <a:ext uri="{FF2B5EF4-FFF2-40B4-BE49-F238E27FC236}">
                  <a16:creationId xmlns:a16="http://schemas.microsoft.com/office/drawing/2014/main" id="{F8B54FB3-B7CC-4FE1-9140-9D0E3E5DCB83}"/>
                </a:ext>
              </a:extLst>
            </p:cNvPr>
            <p:cNvPicPr>
              <a:picLocks noChangeAspect="1"/>
            </p:cNvPicPr>
            <p:nvPr/>
          </p:nvPicPr>
          <p:blipFill rotWithShape="1">
            <a:blip r:embed="rId3"/>
            <a:srcRect t="3184" r="4815"/>
            <a:stretch/>
          </p:blipFill>
          <p:spPr>
            <a:xfrm>
              <a:off x="5122799" y="1606658"/>
              <a:ext cx="2879493" cy="3903070"/>
            </a:xfrm>
            <a:prstGeom prst="rect">
              <a:avLst/>
            </a:prstGeom>
          </p:spPr>
        </p:pic>
        <p:sp>
          <p:nvSpPr>
            <p:cNvPr id="11" name="Овал 10">
              <a:extLst>
                <a:ext uri="{FF2B5EF4-FFF2-40B4-BE49-F238E27FC236}">
                  <a16:creationId xmlns:a16="http://schemas.microsoft.com/office/drawing/2014/main" id="{707A94D5-079A-4F6B-91F9-61DDDCE8DA76}"/>
                </a:ext>
              </a:extLst>
            </p:cNvPr>
            <p:cNvSpPr/>
            <p:nvPr/>
          </p:nvSpPr>
          <p:spPr>
            <a:xfrm>
              <a:off x="6682364" y="2206690"/>
              <a:ext cx="149290" cy="149290"/>
            </a:xfrm>
            <a:prstGeom prst="ellipse">
              <a:avLst/>
            </a:prstGeom>
            <a:solidFill>
              <a:schemeClr val="accent4">
                <a:alpha val="44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ID4096"/>
            </a:p>
          </p:txBody>
        </p:sp>
        <p:sp>
          <p:nvSpPr>
            <p:cNvPr id="18" name="Овал 17">
              <a:extLst>
                <a:ext uri="{FF2B5EF4-FFF2-40B4-BE49-F238E27FC236}">
                  <a16:creationId xmlns:a16="http://schemas.microsoft.com/office/drawing/2014/main" id="{003205E7-C446-4281-8C65-E927EEDB3950}"/>
                </a:ext>
              </a:extLst>
            </p:cNvPr>
            <p:cNvSpPr/>
            <p:nvPr/>
          </p:nvSpPr>
          <p:spPr>
            <a:xfrm>
              <a:off x="6136523" y="3214396"/>
              <a:ext cx="149290" cy="149290"/>
            </a:xfrm>
            <a:prstGeom prst="ellipse">
              <a:avLst/>
            </a:prstGeom>
            <a:solidFill>
              <a:srgbClr val="FF0000">
                <a:alpha val="44000"/>
              </a:srgb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ID4096"/>
            </a:p>
          </p:txBody>
        </p:sp>
        <p:sp>
          <p:nvSpPr>
            <p:cNvPr id="19" name="Овал 18">
              <a:extLst>
                <a:ext uri="{FF2B5EF4-FFF2-40B4-BE49-F238E27FC236}">
                  <a16:creationId xmlns:a16="http://schemas.microsoft.com/office/drawing/2014/main" id="{BCC72C2D-CC82-4108-9D95-AE442A22B0DC}"/>
                </a:ext>
              </a:extLst>
            </p:cNvPr>
            <p:cNvSpPr/>
            <p:nvPr/>
          </p:nvSpPr>
          <p:spPr>
            <a:xfrm>
              <a:off x="7174910" y="4167518"/>
              <a:ext cx="149290" cy="149290"/>
            </a:xfrm>
            <a:prstGeom prst="ellipse">
              <a:avLst/>
            </a:prstGeom>
            <a:solidFill>
              <a:schemeClr val="accent1">
                <a:alpha val="44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ID4096"/>
            </a:p>
          </p:txBody>
        </p:sp>
        <p:sp>
          <p:nvSpPr>
            <p:cNvPr id="20" name="Овал 19">
              <a:extLst>
                <a:ext uri="{FF2B5EF4-FFF2-40B4-BE49-F238E27FC236}">
                  <a16:creationId xmlns:a16="http://schemas.microsoft.com/office/drawing/2014/main" id="{1EBEA2A2-59EF-4825-B8C1-91ABFBC80A80}"/>
                </a:ext>
              </a:extLst>
            </p:cNvPr>
            <p:cNvSpPr/>
            <p:nvPr/>
          </p:nvSpPr>
          <p:spPr>
            <a:xfrm>
              <a:off x="6095195" y="4733319"/>
              <a:ext cx="149290" cy="149290"/>
            </a:xfrm>
            <a:prstGeom prst="ellipse">
              <a:avLst/>
            </a:prstGeom>
            <a:solidFill>
              <a:schemeClr val="accent3">
                <a:lumMod val="50000"/>
                <a:alpha val="44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ID4096"/>
            </a:p>
          </p:txBody>
        </p:sp>
      </p:grpSp>
      <p:graphicFrame>
        <p:nvGraphicFramePr>
          <p:cNvPr id="15" name="Таблица 20">
            <a:extLst>
              <a:ext uri="{FF2B5EF4-FFF2-40B4-BE49-F238E27FC236}">
                <a16:creationId xmlns:a16="http://schemas.microsoft.com/office/drawing/2014/main" id="{9A89716F-E688-46D8-801B-3E67EE7962A4}"/>
              </a:ext>
            </a:extLst>
          </p:cNvPr>
          <p:cNvGraphicFramePr>
            <a:graphicFrameLocks noGrp="1"/>
          </p:cNvGraphicFramePr>
          <p:nvPr>
            <p:extLst>
              <p:ext uri="{D42A27DB-BD31-4B8C-83A1-F6EECF244321}">
                <p14:modId xmlns:p14="http://schemas.microsoft.com/office/powerpoint/2010/main" val="3364206179"/>
              </p:ext>
            </p:extLst>
          </p:nvPr>
        </p:nvGraphicFramePr>
        <p:xfrm>
          <a:off x="587221" y="4204438"/>
          <a:ext cx="3699012" cy="1803620"/>
        </p:xfrm>
        <a:graphic>
          <a:graphicData uri="http://schemas.openxmlformats.org/drawingml/2006/table">
            <a:tbl>
              <a:tblPr firstRow="1" bandRow="1">
                <a:tableStyleId>{073A0DAA-6AF3-43AB-8588-CEC1D06C72B9}</a:tableStyleId>
              </a:tblPr>
              <a:tblGrid>
                <a:gridCol w="1027566">
                  <a:extLst>
                    <a:ext uri="{9D8B030D-6E8A-4147-A177-3AD203B41FA5}">
                      <a16:colId xmlns:a16="http://schemas.microsoft.com/office/drawing/2014/main" val="200611308"/>
                    </a:ext>
                  </a:extLst>
                </a:gridCol>
                <a:gridCol w="1296513">
                  <a:extLst>
                    <a:ext uri="{9D8B030D-6E8A-4147-A177-3AD203B41FA5}">
                      <a16:colId xmlns:a16="http://schemas.microsoft.com/office/drawing/2014/main" val="2076561594"/>
                    </a:ext>
                  </a:extLst>
                </a:gridCol>
                <a:gridCol w="1374933">
                  <a:extLst>
                    <a:ext uri="{9D8B030D-6E8A-4147-A177-3AD203B41FA5}">
                      <a16:colId xmlns:a16="http://schemas.microsoft.com/office/drawing/2014/main" val="1936958550"/>
                    </a:ext>
                  </a:extLst>
                </a:gridCol>
              </a:tblGrid>
              <a:tr h="360724">
                <a:tc>
                  <a:txBody>
                    <a:bodyPr/>
                    <a:lstStyle/>
                    <a:p>
                      <a:r>
                        <a:rPr lang="en-US" sz="1700" dirty="0">
                          <a:solidFill>
                            <a:schemeClr val="tx1"/>
                          </a:solidFill>
                        </a:rPr>
                        <a:t>Sensor</a:t>
                      </a:r>
                      <a:endParaRPr lang="LID4096" sz="170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i="1" dirty="0" err="1">
                          <a:solidFill>
                            <a:schemeClr val="tx1"/>
                          </a:solidFill>
                        </a:rPr>
                        <a:t>T</a:t>
                      </a:r>
                      <a:r>
                        <a:rPr lang="en-US" sz="1700" baseline="-25000" dirty="0" err="1">
                          <a:solidFill>
                            <a:schemeClr val="tx1"/>
                          </a:solidFill>
                        </a:rPr>
                        <a:t>sensor</a:t>
                      </a:r>
                      <a:r>
                        <a:rPr lang="en-US" sz="1700" dirty="0">
                          <a:solidFill>
                            <a:schemeClr val="tx1"/>
                          </a:solidFill>
                        </a:rPr>
                        <a:t>, </a:t>
                      </a:r>
                      <a:r>
                        <a:rPr lang="ru-RU" sz="1700" dirty="0">
                          <a:solidFill>
                            <a:schemeClr val="tx1"/>
                          </a:solidFill>
                        </a:rPr>
                        <a:t>°</a:t>
                      </a:r>
                      <a:r>
                        <a:rPr lang="en-US" sz="1700" dirty="0">
                          <a:solidFill>
                            <a:schemeClr val="tx1"/>
                          </a:solidFill>
                        </a:rPr>
                        <a:t>C</a:t>
                      </a:r>
                      <a:endParaRPr lang="LID4096" sz="170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700" i="1" dirty="0" err="1">
                          <a:solidFill>
                            <a:schemeClr val="tx1"/>
                          </a:solidFill>
                        </a:rPr>
                        <a:t>T</a:t>
                      </a:r>
                      <a:r>
                        <a:rPr lang="en-US" sz="1700" baseline="-25000" dirty="0" err="1">
                          <a:solidFill>
                            <a:schemeClr val="tx1"/>
                          </a:solidFill>
                        </a:rPr>
                        <a:t>camera</a:t>
                      </a:r>
                      <a:r>
                        <a:rPr lang="ru-RU" sz="1700" dirty="0">
                          <a:solidFill>
                            <a:schemeClr val="tx1"/>
                          </a:solidFill>
                        </a:rPr>
                        <a:t>, °</a:t>
                      </a:r>
                      <a:r>
                        <a:rPr lang="en-US" sz="1700" dirty="0">
                          <a:solidFill>
                            <a:schemeClr val="tx1"/>
                          </a:solidFill>
                        </a:rPr>
                        <a:t>C</a:t>
                      </a:r>
                      <a:endParaRPr lang="LID4096" sz="1700" dirty="0">
                        <a:solidFill>
                          <a:schemeClr val="tx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0064230"/>
                  </a:ext>
                </a:extLst>
              </a:tr>
              <a:tr h="360724">
                <a:tc>
                  <a:txBody>
                    <a:bodyPr/>
                    <a:lstStyle/>
                    <a:p>
                      <a:r>
                        <a:rPr lang="en-US" sz="1700" dirty="0">
                          <a:solidFill>
                            <a:schemeClr val="tx1"/>
                          </a:solidFill>
                        </a:rPr>
                        <a:t>Yellow</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dirty="0">
                          <a:solidFill>
                            <a:schemeClr val="tx1"/>
                          </a:solidFill>
                        </a:rPr>
                        <a:t>21,82</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dirty="0">
                          <a:solidFill>
                            <a:schemeClr val="tx1"/>
                          </a:solidFill>
                        </a:rPr>
                        <a:t>2</a:t>
                      </a:r>
                      <a:r>
                        <a:rPr lang="en-US" sz="1700" dirty="0">
                          <a:solidFill>
                            <a:schemeClr val="tx1"/>
                          </a:solidFill>
                        </a:rPr>
                        <a:t>1</a:t>
                      </a:r>
                      <a:r>
                        <a:rPr lang="ru-RU" sz="1700" dirty="0">
                          <a:solidFill>
                            <a:schemeClr val="tx1"/>
                          </a:solidFill>
                        </a:rPr>
                        <a:t>,87</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0912526"/>
                  </a:ext>
                </a:extLst>
              </a:tr>
              <a:tr h="360724">
                <a:tc>
                  <a:txBody>
                    <a:bodyPr/>
                    <a:lstStyle/>
                    <a:p>
                      <a:r>
                        <a:rPr lang="en-US" sz="1700" dirty="0">
                          <a:solidFill>
                            <a:schemeClr val="tx1"/>
                          </a:solidFill>
                        </a:rPr>
                        <a:t>Red</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dirty="0">
                          <a:solidFill>
                            <a:schemeClr val="tx1"/>
                          </a:solidFill>
                        </a:rPr>
                        <a:t>21,67</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dirty="0">
                          <a:solidFill>
                            <a:schemeClr val="tx1"/>
                          </a:solidFill>
                        </a:rPr>
                        <a:t>21,67</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8251855"/>
                  </a:ext>
                </a:extLst>
              </a:tr>
              <a:tr h="360724">
                <a:tc>
                  <a:txBody>
                    <a:bodyPr/>
                    <a:lstStyle/>
                    <a:p>
                      <a:r>
                        <a:rPr lang="en-US" sz="1700" dirty="0">
                          <a:solidFill>
                            <a:schemeClr val="tx1"/>
                          </a:solidFill>
                        </a:rPr>
                        <a:t>Blue</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dirty="0">
                          <a:solidFill>
                            <a:schemeClr val="tx1"/>
                          </a:solidFill>
                        </a:rPr>
                        <a:t>21,50</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ru-RU" sz="1700" dirty="0">
                          <a:solidFill>
                            <a:schemeClr val="tx1"/>
                          </a:solidFill>
                        </a:rPr>
                        <a:t>21,56</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4459970"/>
                  </a:ext>
                </a:extLst>
              </a:tr>
              <a:tr h="360724">
                <a:tc>
                  <a:txBody>
                    <a:bodyPr/>
                    <a:lstStyle/>
                    <a:p>
                      <a:r>
                        <a:rPr lang="en-US" sz="1700" dirty="0">
                          <a:solidFill>
                            <a:schemeClr val="tx1"/>
                          </a:solidFill>
                        </a:rPr>
                        <a:t>Grey</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ru-RU" sz="1700" dirty="0">
                          <a:solidFill>
                            <a:schemeClr val="tx1"/>
                          </a:solidFill>
                        </a:rPr>
                        <a:t>21,86</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700" dirty="0">
                          <a:solidFill>
                            <a:schemeClr val="tx1"/>
                          </a:solidFill>
                        </a:rPr>
                        <a:t> 2</a:t>
                      </a:r>
                      <a:r>
                        <a:rPr lang="ru-RU" sz="1700" dirty="0">
                          <a:solidFill>
                            <a:schemeClr val="tx1"/>
                          </a:solidFill>
                        </a:rPr>
                        <a:t>1</a:t>
                      </a:r>
                      <a:r>
                        <a:rPr lang="en-US" sz="1700" dirty="0">
                          <a:solidFill>
                            <a:schemeClr val="tx1"/>
                          </a:solidFill>
                        </a:rPr>
                        <a:t>,</a:t>
                      </a:r>
                      <a:r>
                        <a:rPr lang="ru-RU" sz="1700" dirty="0">
                          <a:solidFill>
                            <a:schemeClr val="tx1"/>
                          </a:solidFill>
                        </a:rPr>
                        <a:t>87</a:t>
                      </a:r>
                      <a:endParaRPr lang="LID4096" sz="17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52529841"/>
                  </a:ext>
                </a:extLst>
              </a:tr>
            </a:tbl>
          </a:graphicData>
        </a:graphic>
      </p:graphicFrame>
      <p:sp>
        <p:nvSpPr>
          <p:cNvPr id="26" name="Объект 2">
            <a:extLst>
              <a:ext uri="{FF2B5EF4-FFF2-40B4-BE49-F238E27FC236}">
                <a16:creationId xmlns:a16="http://schemas.microsoft.com/office/drawing/2014/main" id="{E73899F8-839B-469A-9D3A-21CD84EDE415}"/>
              </a:ext>
            </a:extLst>
          </p:cNvPr>
          <p:cNvSpPr txBox="1">
            <a:spLocks/>
          </p:cNvSpPr>
          <p:nvPr/>
        </p:nvSpPr>
        <p:spPr>
          <a:xfrm>
            <a:off x="2525611" y="1326000"/>
            <a:ext cx="1834257" cy="29473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200" dirty="0"/>
              <a:t>Thermal camera</a:t>
            </a:r>
            <a:r>
              <a:rPr lang="ru-RU" sz="2200" dirty="0"/>
              <a:t> </a:t>
            </a:r>
            <a:r>
              <a:rPr lang="en-US" sz="2200" dirty="0" err="1"/>
              <a:t>Flir</a:t>
            </a:r>
            <a:r>
              <a:rPr lang="en-US" sz="2200" dirty="0"/>
              <a:t> E8 was calibrated with Pt-1000 thermal sensors</a:t>
            </a:r>
            <a:r>
              <a:rPr lang="ru-RU" sz="2200" dirty="0"/>
              <a:t> </a:t>
            </a:r>
            <a:endParaRPr lang="en-US" sz="2200" dirty="0"/>
          </a:p>
        </p:txBody>
      </p:sp>
      <p:pic>
        <p:nvPicPr>
          <p:cNvPr id="34" name="Рисунок 33">
            <a:extLst>
              <a:ext uri="{FF2B5EF4-FFF2-40B4-BE49-F238E27FC236}">
                <a16:creationId xmlns:a16="http://schemas.microsoft.com/office/drawing/2014/main" id="{F3B0D45D-F1E9-433A-A955-083B4EF323EC}"/>
              </a:ext>
            </a:extLst>
          </p:cNvPr>
          <p:cNvPicPr>
            <a:picLocks noChangeAspect="1"/>
          </p:cNvPicPr>
          <p:nvPr/>
        </p:nvPicPr>
        <p:blipFill>
          <a:blip r:embed="rId4"/>
          <a:stretch>
            <a:fillRect/>
          </a:stretch>
        </p:blipFill>
        <p:spPr>
          <a:xfrm>
            <a:off x="8514080" y="1310283"/>
            <a:ext cx="3555338" cy="2666504"/>
          </a:xfrm>
          <a:prstGeom prst="rect">
            <a:avLst/>
          </a:prstGeom>
        </p:spPr>
      </p:pic>
      <p:pic>
        <p:nvPicPr>
          <p:cNvPr id="38" name="Рисунок 37">
            <a:extLst>
              <a:ext uri="{FF2B5EF4-FFF2-40B4-BE49-F238E27FC236}">
                <a16:creationId xmlns:a16="http://schemas.microsoft.com/office/drawing/2014/main" id="{D470D1B1-2F21-41ED-B4C5-707C3DAF74F1}"/>
              </a:ext>
            </a:extLst>
          </p:cNvPr>
          <p:cNvPicPr>
            <a:picLocks noChangeAspect="1"/>
          </p:cNvPicPr>
          <p:nvPr/>
        </p:nvPicPr>
        <p:blipFill>
          <a:blip r:embed="rId5"/>
          <a:stretch>
            <a:fillRect/>
          </a:stretch>
        </p:blipFill>
        <p:spPr>
          <a:xfrm>
            <a:off x="4791392" y="1312579"/>
            <a:ext cx="3555338" cy="2666504"/>
          </a:xfrm>
          <a:prstGeom prst="rect">
            <a:avLst/>
          </a:prstGeom>
        </p:spPr>
      </p:pic>
      <p:sp>
        <p:nvSpPr>
          <p:cNvPr id="41" name="Объект 2">
            <a:extLst>
              <a:ext uri="{FF2B5EF4-FFF2-40B4-BE49-F238E27FC236}">
                <a16:creationId xmlns:a16="http://schemas.microsoft.com/office/drawing/2014/main" id="{2F245504-3D14-4F8F-9B49-E504B21A5E38}"/>
              </a:ext>
            </a:extLst>
          </p:cNvPr>
          <p:cNvSpPr txBox="1">
            <a:spLocks/>
          </p:cNvSpPr>
          <p:nvPr/>
        </p:nvSpPr>
        <p:spPr>
          <a:xfrm>
            <a:off x="5281226" y="3979083"/>
            <a:ext cx="2705217" cy="72949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dirty="0"/>
              <a:t>Pad plane without ROC input water heating</a:t>
            </a:r>
          </a:p>
        </p:txBody>
      </p:sp>
      <p:sp>
        <p:nvSpPr>
          <p:cNvPr id="42" name="Объект 2">
            <a:extLst>
              <a:ext uri="{FF2B5EF4-FFF2-40B4-BE49-F238E27FC236}">
                <a16:creationId xmlns:a16="http://schemas.microsoft.com/office/drawing/2014/main" id="{318191A3-65FD-49A1-BE15-211056430397}"/>
              </a:ext>
            </a:extLst>
          </p:cNvPr>
          <p:cNvSpPr txBox="1">
            <a:spLocks/>
          </p:cNvSpPr>
          <p:nvPr/>
        </p:nvSpPr>
        <p:spPr>
          <a:xfrm>
            <a:off x="9198645" y="3979083"/>
            <a:ext cx="2705217" cy="72949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dirty="0"/>
              <a:t>Pad plane with ROC input water heating </a:t>
            </a:r>
            <a:r>
              <a:rPr lang="en-US" sz="2400" i="1" dirty="0"/>
              <a:t>T </a:t>
            </a:r>
            <a:r>
              <a:rPr lang="en-US" sz="2400" dirty="0"/>
              <a:t>= 23</a:t>
            </a:r>
            <a:r>
              <a:rPr lang="ru-RU" sz="2400" dirty="0">
                <a:solidFill>
                  <a:schemeClr val="tx1"/>
                </a:solidFill>
              </a:rPr>
              <a:t> °</a:t>
            </a:r>
            <a:r>
              <a:rPr lang="en-US" sz="2400" dirty="0">
                <a:solidFill>
                  <a:schemeClr val="tx1"/>
                </a:solidFill>
              </a:rPr>
              <a:t>C</a:t>
            </a:r>
            <a:endParaRPr lang="en-US" sz="2400" dirty="0"/>
          </a:p>
        </p:txBody>
      </p:sp>
      <p:sp>
        <p:nvSpPr>
          <p:cNvPr id="21" name="Объект 2">
            <a:extLst>
              <a:ext uri="{FF2B5EF4-FFF2-40B4-BE49-F238E27FC236}">
                <a16:creationId xmlns:a16="http://schemas.microsoft.com/office/drawing/2014/main" id="{93E45C84-FC7C-4188-B004-7F8A8152174C}"/>
              </a:ext>
            </a:extLst>
          </p:cNvPr>
          <p:cNvSpPr txBox="1">
            <a:spLocks/>
          </p:cNvSpPr>
          <p:nvPr/>
        </p:nvSpPr>
        <p:spPr>
          <a:xfrm>
            <a:off x="7279219" y="177472"/>
            <a:ext cx="3911685" cy="1111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800" dirty="0"/>
              <a:t>Environment: 24</a:t>
            </a:r>
            <a:r>
              <a:rPr lang="ru-RU" sz="1800" dirty="0">
                <a:solidFill>
                  <a:schemeClr val="tx1"/>
                </a:solidFill>
              </a:rPr>
              <a:t>°</a:t>
            </a:r>
            <a:r>
              <a:rPr lang="en-US" sz="1800" dirty="0">
                <a:solidFill>
                  <a:schemeClr val="tx1"/>
                </a:solidFill>
              </a:rPr>
              <a:t>C</a:t>
            </a:r>
          </a:p>
          <a:p>
            <a:pPr marL="0" indent="0" algn="just">
              <a:buFont typeface="Arial" panose="020B0604020202020204" pitchFamily="34" charset="0"/>
              <a:buNone/>
            </a:pPr>
            <a:r>
              <a:rPr lang="en-US" sz="1800" dirty="0"/>
              <a:t>SAMPA input: 25</a:t>
            </a:r>
            <a:r>
              <a:rPr lang="ru-RU" sz="1800" dirty="0">
                <a:solidFill>
                  <a:schemeClr val="tx1"/>
                </a:solidFill>
              </a:rPr>
              <a:t>°</a:t>
            </a:r>
            <a:r>
              <a:rPr lang="en-US" sz="1800" dirty="0">
                <a:solidFill>
                  <a:schemeClr val="tx1"/>
                </a:solidFill>
              </a:rPr>
              <a:t>C (stationary)</a:t>
            </a:r>
          </a:p>
          <a:p>
            <a:pPr marL="0" indent="0" algn="just">
              <a:buFont typeface="Arial" panose="020B0604020202020204" pitchFamily="34" charset="0"/>
              <a:buNone/>
            </a:pPr>
            <a:r>
              <a:rPr lang="en-US" sz="1800" dirty="0"/>
              <a:t>FPGA input: 17-18 </a:t>
            </a:r>
            <a:r>
              <a:rPr lang="ru-RU" sz="1800" dirty="0">
                <a:solidFill>
                  <a:schemeClr val="tx1"/>
                </a:solidFill>
              </a:rPr>
              <a:t>°</a:t>
            </a:r>
            <a:r>
              <a:rPr lang="en-US" sz="1800" dirty="0">
                <a:solidFill>
                  <a:schemeClr val="tx1"/>
                </a:solidFill>
              </a:rPr>
              <a:t>C</a:t>
            </a:r>
          </a:p>
          <a:p>
            <a:pPr marL="0" indent="0" algn="just">
              <a:buFont typeface="Arial" panose="020B0604020202020204" pitchFamily="34" charset="0"/>
              <a:buNone/>
            </a:pPr>
            <a:endParaRPr lang="en-US" sz="1800" dirty="0"/>
          </a:p>
        </p:txBody>
      </p:sp>
      <p:graphicFrame>
        <p:nvGraphicFramePr>
          <p:cNvPr id="10" name="Объект 9">
            <a:extLst>
              <a:ext uri="{FF2B5EF4-FFF2-40B4-BE49-F238E27FC236}">
                <a16:creationId xmlns:a16="http://schemas.microsoft.com/office/drawing/2014/main" id="{215D14D6-8B28-4FEF-A5A4-A71E9BEC27BD}"/>
              </a:ext>
            </a:extLst>
          </p:cNvPr>
          <p:cNvGraphicFramePr>
            <a:graphicFrameLocks noChangeAspect="1"/>
          </p:cNvGraphicFramePr>
          <p:nvPr>
            <p:extLst>
              <p:ext uri="{D42A27DB-BD31-4B8C-83A1-F6EECF244321}">
                <p14:modId xmlns:p14="http://schemas.microsoft.com/office/powerpoint/2010/main" val="1340498509"/>
              </p:ext>
            </p:extLst>
          </p:nvPr>
        </p:nvGraphicFramePr>
        <p:xfrm>
          <a:off x="4600299" y="4677471"/>
          <a:ext cx="3992245" cy="1735899"/>
        </p:xfrm>
        <a:graphic>
          <a:graphicData uri="http://schemas.openxmlformats.org/presentationml/2006/ole">
            <mc:AlternateContent xmlns:mc="http://schemas.openxmlformats.org/markup-compatibility/2006">
              <mc:Choice xmlns:v="urn:schemas-microsoft-com:vml" Requires="v">
                <p:oleObj spid="_x0000_s38942" name="Graph" r:id="rId6" imgW="3920760" imgH="1704960" progId="Origin95.Graph">
                  <p:embed/>
                </p:oleObj>
              </mc:Choice>
              <mc:Fallback>
                <p:oleObj name="Graph" r:id="rId6" imgW="3920760" imgH="1704960" progId="Origin95.Graph">
                  <p:embed/>
                  <p:pic>
                    <p:nvPicPr>
                      <p:cNvPr id="0" name=""/>
                      <p:cNvPicPr/>
                      <p:nvPr/>
                    </p:nvPicPr>
                    <p:blipFill>
                      <a:blip r:embed="rId7"/>
                      <a:stretch>
                        <a:fillRect/>
                      </a:stretch>
                    </p:blipFill>
                    <p:spPr>
                      <a:xfrm>
                        <a:off x="4600299" y="4677471"/>
                        <a:ext cx="3992245" cy="1735899"/>
                      </a:xfrm>
                      <a:prstGeom prst="rect">
                        <a:avLst/>
                      </a:prstGeom>
                    </p:spPr>
                  </p:pic>
                </p:oleObj>
              </mc:Fallback>
            </mc:AlternateContent>
          </a:graphicData>
        </a:graphic>
      </p:graphicFrame>
      <p:cxnSp>
        <p:nvCxnSpPr>
          <p:cNvPr id="14" name="Прямая со стрелкой 13">
            <a:extLst>
              <a:ext uri="{FF2B5EF4-FFF2-40B4-BE49-F238E27FC236}">
                <a16:creationId xmlns:a16="http://schemas.microsoft.com/office/drawing/2014/main" id="{9F3AE9E9-521D-44A5-BD79-69579822F71F}"/>
              </a:ext>
            </a:extLst>
          </p:cNvPr>
          <p:cNvCxnSpPr/>
          <p:nvPr/>
        </p:nvCxnSpPr>
        <p:spPr>
          <a:xfrm>
            <a:off x="5887720" y="3276943"/>
            <a:ext cx="1463040" cy="0"/>
          </a:xfrm>
          <a:prstGeom prst="straightConnector1">
            <a:avLst/>
          </a:prstGeom>
          <a:ln w="38100">
            <a:solidFill>
              <a:schemeClr val="bg2"/>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7222FE91-21AB-49C9-8A33-70B45091C530}"/>
              </a:ext>
            </a:extLst>
          </p:cNvPr>
          <p:cNvCxnSpPr/>
          <p:nvPr/>
        </p:nvCxnSpPr>
        <p:spPr>
          <a:xfrm>
            <a:off x="9685020" y="3276943"/>
            <a:ext cx="1463040" cy="0"/>
          </a:xfrm>
          <a:prstGeom prst="straightConnector1">
            <a:avLst/>
          </a:prstGeom>
          <a:ln w="38100">
            <a:solidFill>
              <a:schemeClr val="bg2"/>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Объект 16">
            <a:extLst>
              <a:ext uri="{FF2B5EF4-FFF2-40B4-BE49-F238E27FC236}">
                <a16:creationId xmlns:a16="http://schemas.microsoft.com/office/drawing/2014/main" id="{34068B06-83A5-44C4-BB2F-63B0EAEB19C2}"/>
              </a:ext>
            </a:extLst>
          </p:cNvPr>
          <p:cNvGraphicFramePr>
            <a:graphicFrameLocks noChangeAspect="1"/>
          </p:cNvGraphicFramePr>
          <p:nvPr>
            <p:extLst>
              <p:ext uri="{D42A27DB-BD31-4B8C-83A1-F6EECF244321}">
                <p14:modId xmlns:p14="http://schemas.microsoft.com/office/powerpoint/2010/main" val="2256324107"/>
              </p:ext>
            </p:extLst>
          </p:nvPr>
        </p:nvGraphicFramePr>
        <p:xfrm>
          <a:off x="8331186" y="4674431"/>
          <a:ext cx="3921125" cy="1704975"/>
        </p:xfrm>
        <a:graphic>
          <a:graphicData uri="http://schemas.openxmlformats.org/presentationml/2006/ole">
            <mc:AlternateContent xmlns:mc="http://schemas.openxmlformats.org/markup-compatibility/2006">
              <mc:Choice xmlns:v="urn:schemas-microsoft-com:vml" Requires="v">
                <p:oleObj spid="_x0000_s38943" name="Graph" r:id="rId8" imgW="3920760" imgH="1704960" progId="Origin95.Graph">
                  <p:embed/>
                </p:oleObj>
              </mc:Choice>
              <mc:Fallback>
                <p:oleObj name="Graph" r:id="rId8" imgW="3920760" imgH="1704960" progId="Origin95.Graph">
                  <p:embed/>
                  <p:pic>
                    <p:nvPicPr>
                      <p:cNvPr id="0" name=""/>
                      <p:cNvPicPr/>
                      <p:nvPr/>
                    </p:nvPicPr>
                    <p:blipFill>
                      <a:blip r:embed="rId9"/>
                      <a:stretch>
                        <a:fillRect/>
                      </a:stretch>
                    </p:blipFill>
                    <p:spPr>
                      <a:xfrm>
                        <a:off x="8331186" y="4674431"/>
                        <a:ext cx="3921125" cy="1704975"/>
                      </a:xfrm>
                      <a:prstGeom prst="rect">
                        <a:avLst/>
                      </a:prstGeom>
                    </p:spPr>
                  </p:pic>
                </p:oleObj>
              </mc:Fallback>
            </mc:AlternateContent>
          </a:graphicData>
        </a:graphic>
      </p:graphicFrame>
      <p:sp>
        <p:nvSpPr>
          <p:cNvPr id="32" name="Объект 2">
            <a:extLst>
              <a:ext uri="{FF2B5EF4-FFF2-40B4-BE49-F238E27FC236}">
                <a16:creationId xmlns:a16="http://schemas.microsoft.com/office/drawing/2014/main" id="{AC82CCA1-8545-45F8-936D-C3FD2F7EE15D}"/>
              </a:ext>
            </a:extLst>
          </p:cNvPr>
          <p:cNvSpPr txBox="1">
            <a:spLocks/>
          </p:cNvSpPr>
          <p:nvPr/>
        </p:nvSpPr>
        <p:spPr>
          <a:xfrm>
            <a:off x="6187960" y="5551271"/>
            <a:ext cx="1214221" cy="394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800" dirty="0"/>
              <a:t>± 2.5 </a:t>
            </a:r>
            <a:r>
              <a:rPr lang="ru-RU" sz="1800" dirty="0">
                <a:solidFill>
                  <a:schemeClr val="tx1"/>
                </a:solidFill>
              </a:rPr>
              <a:t>°</a:t>
            </a:r>
            <a:r>
              <a:rPr lang="en-US" sz="1800" dirty="0">
                <a:solidFill>
                  <a:schemeClr val="tx1"/>
                </a:solidFill>
              </a:rPr>
              <a:t>C</a:t>
            </a:r>
            <a:r>
              <a:rPr lang="en-US" sz="1800" dirty="0"/>
              <a:t>  </a:t>
            </a:r>
          </a:p>
        </p:txBody>
      </p:sp>
      <p:sp>
        <p:nvSpPr>
          <p:cNvPr id="36" name="Объект 2">
            <a:extLst>
              <a:ext uri="{FF2B5EF4-FFF2-40B4-BE49-F238E27FC236}">
                <a16:creationId xmlns:a16="http://schemas.microsoft.com/office/drawing/2014/main" id="{6346E461-3CB0-4526-AC15-3006580099FA}"/>
              </a:ext>
            </a:extLst>
          </p:cNvPr>
          <p:cNvSpPr txBox="1">
            <a:spLocks/>
          </p:cNvSpPr>
          <p:nvPr/>
        </p:nvSpPr>
        <p:spPr>
          <a:xfrm>
            <a:off x="9976683" y="5551271"/>
            <a:ext cx="1214221" cy="394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800" dirty="0"/>
              <a:t>± 0.08 </a:t>
            </a:r>
            <a:r>
              <a:rPr lang="ru-RU" sz="1800" dirty="0">
                <a:solidFill>
                  <a:schemeClr val="tx1"/>
                </a:solidFill>
              </a:rPr>
              <a:t>°</a:t>
            </a:r>
            <a:r>
              <a:rPr lang="en-US" sz="1800" dirty="0">
                <a:solidFill>
                  <a:schemeClr val="tx1"/>
                </a:solidFill>
              </a:rPr>
              <a:t>C</a:t>
            </a:r>
            <a:r>
              <a:rPr lang="en-US" sz="1800" dirty="0"/>
              <a:t>  </a:t>
            </a:r>
          </a:p>
        </p:txBody>
      </p:sp>
    </p:spTree>
    <p:extLst>
      <p:ext uri="{BB962C8B-B14F-4D97-AF65-F5344CB8AC3E}">
        <p14:creationId xmlns:p14="http://schemas.microsoft.com/office/powerpoint/2010/main" val="144891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18</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501979" y="-2405"/>
            <a:ext cx="10225709" cy="1325563"/>
          </a:xfrm>
        </p:spPr>
        <p:txBody>
          <a:bodyPr/>
          <a:lstStyle/>
          <a:p>
            <a:r>
              <a:rPr lang="en-US" dirty="0"/>
              <a:t>Thermal experiments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53121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
        <p:nvSpPr>
          <p:cNvPr id="26" name="Объект 2">
            <a:extLst>
              <a:ext uri="{FF2B5EF4-FFF2-40B4-BE49-F238E27FC236}">
                <a16:creationId xmlns:a16="http://schemas.microsoft.com/office/drawing/2014/main" id="{E73899F8-839B-469A-9D3A-21CD84EDE415}"/>
              </a:ext>
            </a:extLst>
          </p:cNvPr>
          <p:cNvSpPr txBox="1">
            <a:spLocks/>
          </p:cNvSpPr>
          <p:nvPr/>
        </p:nvSpPr>
        <p:spPr>
          <a:xfrm>
            <a:off x="813076" y="5573824"/>
            <a:ext cx="5319304" cy="884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t>Distribution of FPGA card temperatures for different temperature of input water</a:t>
            </a:r>
          </a:p>
        </p:txBody>
      </p:sp>
      <p:graphicFrame>
        <p:nvGraphicFramePr>
          <p:cNvPr id="29" name="Объект 28">
            <a:extLst>
              <a:ext uri="{FF2B5EF4-FFF2-40B4-BE49-F238E27FC236}">
                <a16:creationId xmlns:a16="http://schemas.microsoft.com/office/drawing/2014/main" id="{FD0C0CD3-AEB7-4430-8918-0ACF460519E6}"/>
              </a:ext>
            </a:extLst>
          </p:cNvPr>
          <p:cNvGraphicFramePr>
            <a:graphicFrameLocks noChangeAspect="1"/>
          </p:cNvGraphicFramePr>
          <p:nvPr>
            <p:extLst>
              <p:ext uri="{D42A27DB-BD31-4B8C-83A1-F6EECF244321}">
                <p14:modId xmlns:p14="http://schemas.microsoft.com/office/powerpoint/2010/main" val="787722894"/>
              </p:ext>
            </p:extLst>
          </p:nvPr>
        </p:nvGraphicFramePr>
        <p:xfrm>
          <a:off x="439968" y="1296956"/>
          <a:ext cx="5577840" cy="4264087"/>
        </p:xfrm>
        <a:graphic>
          <a:graphicData uri="http://schemas.openxmlformats.org/presentationml/2006/ole">
            <mc:AlternateContent xmlns:mc="http://schemas.openxmlformats.org/markup-compatibility/2006">
              <mc:Choice xmlns:v="urn:schemas-microsoft-com:vml" Requires="v">
                <p:oleObj spid="_x0000_s37915" name="Graph" r:id="rId3" imgW="3920760" imgH="3000960" progId="Origin95.Graph">
                  <p:embed/>
                </p:oleObj>
              </mc:Choice>
              <mc:Fallback>
                <p:oleObj name="Graph" r:id="rId3" imgW="3920760" imgH="3000960" progId="Origin95.Graph">
                  <p:embed/>
                  <p:pic>
                    <p:nvPicPr>
                      <p:cNvPr id="29" name="Объект 28">
                        <a:extLst>
                          <a:ext uri="{FF2B5EF4-FFF2-40B4-BE49-F238E27FC236}">
                            <a16:creationId xmlns:a16="http://schemas.microsoft.com/office/drawing/2014/main" id="{FD0C0CD3-AEB7-4430-8918-0ACF460519E6}"/>
                          </a:ext>
                        </a:extLst>
                      </p:cNvPr>
                      <p:cNvPicPr>
                        <a:picLocks noChangeAspect="1" noChangeArrowheads="1"/>
                      </p:cNvPicPr>
                      <p:nvPr/>
                    </p:nvPicPr>
                    <p:blipFill>
                      <a:blip r:embed="rId4"/>
                      <a:srcRect/>
                      <a:stretch>
                        <a:fillRect/>
                      </a:stretch>
                    </p:blipFill>
                    <p:spPr bwMode="auto">
                      <a:xfrm>
                        <a:off x="439968" y="1296956"/>
                        <a:ext cx="5577840" cy="4264087"/>
                      </a:xfrm>
                      <a:prstGeom prst="rect">
                        <a:avLst/>
                      </a:prstGeom>
                      <a:noFill/>
                    </p:spPr>
                  </p:pic>
                </p:oleObj>
              </mc:Fallback>
            </mc:AlternateContent>
          </a:graphicData>
        </a:graphic>
      </p:graphicFrame>
      <p:sp>
        <p:nvSpPr>
          <p:cNvPr id="11" name="Объект 2">
            <a:extLst>
              <a:ext uri="{FF2B5EF4-FFF2-40B4-BE49-F238E27FC236}">
                <a16:creationId xmlns:a16="http://schemas.microsoft.com/office/drawing/2014/main" id="{BE7C2924-3F3C-4CD8-8B58-983AB368832F}"/>
              </a:ext>
            </a:extLst>
          </p:cNvPr>
          <p:cNvSpPr txBox="1">
            <a:spLocks/>
          </p:cNvSpPr>
          <p:nvPr/>
        </p:nvSpPr>
        <p:spPr>
          <a:xfrm>
            <a:off x="6284236" y="1250066"/>
            <a:ext cx="5542004" cy="50523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dirty="0"/>
              <a:t>Questions remained:</a:t>
            </a:r>
          </a:p>
          <a:p>
            <a:pPr marL="457200" indent="-457200" algn="just">
              <a:buFont typeface="Arial" panose="020B0604020202020204" pitchFamily="34" charset="0"/>
              <a:buAutoNum type="arabicParenR"/>
            </a:pPr>
            <a:r>
              <a:rPr lang="en-US" sz="2400" dirty="0"/>
              <a:t>What if there is a gradient of external heat load?</a:t>
            </a:r>
          </a:p>
          <a:p>
            <a:pPr marL="457200" indent="-457200" algn="just">
              <a:buFont typeface="Arial" panose="020B0604020202020204" pitchFamily="34" charset="0"/>
              <a:buAutoNum type="arabicParenR"/>
            </a:pPr>
            <a:r>
              <a:rPr lang="en-US" sz="2400" dirty="0"/>
              <a:t>What if frontal thermal screen are subjected to overheating?</a:t>
            </a:r>
          </a:p>
          <a:p>
            <a:pPr marL="457200" indent="-457200" algn="just">
              <a:buFont typeface="Arial" panose="020B0604020202020204" pitchFamily="34" charset="0"/>
              <a:buAutoNum type="arabicParenR"/>
            </a:pPr>
            <a:r>
              <a:rPr lang="en-US" sz="2400" dirty="0"/>
              <a:t>What is the degree of thermal stabilization at the outer thermal screen?</a:t>
            </a:r>
          </a:p>
          <a:p>
            <a:pPr marL="0" indent="0" algn="just">
              <a:buNone/>
            </a:pPr>
            <a:endParaRPr lang="en-US" sz="2400" dirty="0"/>
          </a:p>
          <a:p>
            <a:pPr marL="0" indent="0" algn="just">
              <a:buNone/>
            </a:pPr>
            <a:r>
              <a:rPr lang="en-US" sz="2400" dirty="0"/>
              <a:t>Funding for the development of advanced thermal measurements setup has just been granted by Plenipotentiary Representative of the Republic of Belarus (delivered to JINR by August 2024)</a:t>
            </a:r>
          </a:p>
        </p:txBody>
      </p:sp>
    </p:spTree>
    <p:extLst>
      <p:ext uri="{BB962C8B-B14F-4D97-AF65-F5344CB8AC3E}">
        <p14:creationId xmlns:p14="http://schemas.microsoft.com/office/powerpoint/2010/main" val="390851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0BE52F-7AC6-4FD8-B398-F18DFC16FECC}"/>
              </a:ext>
            </a:extLst>
          </p:cNvPr>
          <p:cNvSpPr>
            <a:spLocks noGrp="1"/>
          </p:cNvSpPr>
          <p:nvPr>
            <p:ph type="title"/>
          </p:nvPr>
        </p:nvSpPr>
        <p:spPr>
          <a:xfrm>
            <a:off x="271670" y="184859"/>
            <a:ext cx="10515600" cy="1325563"/>
          </a:xfrm>
        </p:spPr>
        <p:txBody>
          <a:bodyPr/>
          <a:lstStyle/>
          <a:p>
            <a:r>
              <a:rPr lang="en-US" dirty="0"/>
              <a:t>Conclusions</a:t>
            </a:r>
            <a:endParaRPr lang="LID4096" dirty="0"/>
          </a:p>
        </p:txBody>
      </p:sp>
      <p:sp>
        <p:nvSpPr>
          <p:cNvPr id="3" name="Объект 2">
            <a:extLst>
              <a:ext uri="{FF2B5EF4-FFF2-40B4-BE49-F238E27FC236}">
                <a16:creationId xmlns:a16="http://schemas.microsoft.com/office/drawing/2014/main" id="{723D1345-46DF-4372-9308-94A6D24BF3A3}"/>
              </a:ext>
            </a:extLst>
          </p:cNvPr>
          <p:cNvSpPr>
            <a:spLocks noGrp="1"/>
          </p:cNvSpPr>
          <p:nvPr>
            <p:ph idx="1"/>
          </p:nvPr>
        </p:nvSpPr>
        <p:spPr>
          <a:xfrm>
            <a:off x="873759" y="1510422"/>
            <a:ext cx="10037859" cy="4859434"/>
          </a:xfrm>
        </p:spPr>
        <p:txBody>
          <a:bodyPr>
            <a:normAutofit/>
          </a:bodyPr>
          <a:lstStyle/>
          <a:p>
            <a:pPr algn="just">
              <a:lnSpc>
                <a:spcPct val="110000"/>
              </a:lnSpc>
            </a:pPr>
            <a:r>
              <a:rPr lang="en-US" dirty="0"/>
              <a:t>The experimental measurements of flow-pressure characteristics of MPD cooling system </a:t>
            </a:r>
            <a:r>
              <a:rPr lang="en-US" dirty="0">
                <a:solidFill>
                  <a:schemeClr val="accent6"/>
                </a:solidFill>
              </a:rPr>
              <a:t>coincide with numerical evaluations</a:t>
            </a:r>
            <a:r>
              <a:rPr lang="en-US" dirty="0"/>
              <a:t>;</a:t>
            </a:r>
          </a:p>
          <a:p>
            <a:pPr algn="just">
              <a:lnSpc>
                <a:spcPct val="110000"/>
              </a:lnSpc>
            </a:pPr>
            <a:r>
              <a:rPr lang="en-US" dirty="0"/>
              <a:t>Functioning front-end electronics of the ROC was stabilized at nominal flow using four water lines equipped with ultrasonic flowmeters and controlled via PLC. The temperature homogeneity achieved on the pad plane is </a:t>
            </a:r>
            <a:r>
              <a:rPr lang="en-US" dirty="0">
                <a:solidFill>
                  <a:schemeClr val="accent6"/>
                </a:solidFill>
              </a:rPr>
              <a:t>not worse than 0.1 K</a:t>
            </a:r>
            <a:r>
              <a:rPr lang="en-US" dirty="0"/>
              <a:t>, which meets the requirements for MPD experiments;</a:t>
            </a:r>
          </a:p>
          <a:p>
            <a:pPr algn="just">
              <a:lnSpc>
                <a:spcPct val="110000"/>
              </a:lnSpc>
            </a:pPr>
            <a:r>
              <a:rPr lang="en-US" dirty="0"/>
              <a:t>Hydraulic testing setup for ECAL modules is coming after May holidays; thermal testing setup is coming in August.</a:t>
            </a:r>
            <a:endParaRPr lang="LID4096" dirty="0"/>
          </a:p>
        </p:txBody>
      </p:sp>
      <p:sp>
        <p:nvSpPr>
          <p:cNvPr id="4" name="Дата 3">
            <a:extLst>
              <a:ext uri="{FF2B5EF4-FFF2-40B4-BE49-F238E27FC236}">
                <a16:creationId xmlns:a16="http://schemas.microsoft.com/office/drawing/2014/main" id="{D8FA485C-3206-448B-A431-739EE3EC4BA3}"/>
              </a:ext>
            </a:extLst>
          </p:cNvPr>
          <p:cNvSpPr>
            <a:spLocks noGrp="1"/>
          </p:cNvSpPr>
          <p:nvPr>
            <p:ph type="dt" sz="half" idx="10"/>
          </p:nvPr>
        </p:nvSpPr>
        <p:spPr/>
        <p:txBody>
          <a:bodyPr/>
          <a:lstStyle/>
          <a:p>
            <a:r>
              <a:rPr lang="en-US"/>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CEB928EA-50B9-4FCE-8792-CDB62D1024C5}"/>
              </a:ext>
            </a:extLst>
          </p:cNvPr>
          <p:cNvSpPr>
            <a:spLocks noGrp="1"/>
          </p:cNvSpPr>
          <p:nvPr>
            <p:ph type="sldNum" sz="quarter" idx="12"/>
          </p:nvPr>
        </p:nvSpPr>
        <p:spPr/>
        <p:txBody>
          <a:bodyPr/>
          <a:lstStyle/>
          <a:p>
            <a:fld id="{B53297C2-6A4D-40AE-AE84-88AF2AE0107B}" type="slidenum">
              <a:rPr lang="LID4096" smtClean="0"/>
              <a:pPr/>
              <a:t>19</a:t>
            </a:fld>
            <a:endParaRPr lang="LID4096" dirty="0"/>
          </a:p>
        </p:txBody>
      </p:sp>
      <p:sp>
        <p:nvSpPr>
          <p:cNvPr id="6" name="Дата 3">
            <a:extLst>
              <a:ext uri="{FF2B5EF4-FFF2-40B4-BE49-F238E27FC236}">
                <a16:creationId xmlns:a16="http://schemas.microsoft.com/office/drawing/2014/main" id="{45F3A670-1882-4514-9DE3-5F68111A5F25}"/>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Tree>
    <p:extLst>
      <p:ext uri="{BB962C8B-B14F-4D97-AF65-F5344CB8AC3E}">
        <p14:creationId xmlns:p14="http://schemas.microsoft.com/office/powerpoint/2010/main" val="2436747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sz="1200" dirty="0"/>
              <a:t>XIII Collaboration Meeting of the MPD Experiment at the NICA Facility</a:t>
            </a:r>
            <a:endParaRPr lang="LID4096" sz="1200"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2</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496955" y="0"/>
            <a:ext cx="10225709" cy="1325563"/>
          </a:xfrm>
        </p:spPr>
        <p:txBody>
          <a:bodyPr/>
          <a:lstStyle/>
          <a:p>
            <a:r>
              <a:rPr lang="en-US" dirty="0"/>
              <a:t>The system</a:t>
            </a:r>
            <a:endParaRPr lang="LID4096" dirty="0"/>
          </a:p>
        </p:txBody>
      </p:sp>
      <p:sp>
        <p:nvSpPr>
          <p:cNvPr id="7" name="Объект 2">
            <a:extLst>
              <a:ext uri="{FF2B5EF4-FFF2-40B4-BE49-F238E27FC236}">
                <a16:creationId xmlns:a16="http://schemas.microsoft.com/office/drawing/2014/main" id="{539A6191-8E4A-4C39-B585-51F7BCC14782}"/>
              </a:ext>
            </a:extLst>
          </p:cNvPr>
          <p:cNvSpPr>
            <a:spLocks noGrp="1"/>
          </p:cNvSpPr>
          <p:nvPr>
            <p:ph idx="1"/>
          </p:nvPr>
        </p:nvSpPr>
        <p:spPr>
          <a:xfrm>
            <a:off x="679465" y="1475352"/>
            <a:ext cx="5098846" cy="1820335"/>
          </a:xfrm>
        </p:spPr>
        <p:txBody>
          <a:bodyPr>
            <a:normAutofit/>
          </a:bodyPr>
          <a:lstStyle/>
          <a:p>
            <a:pPr marL="0" indent="0">
              <a:lnSpc>
                <a:spcPct val="120000"/>
              </a:lnSpc>
              <a:buNone/>
            </a:pPr>
            <a:r>
              <a:rPr lang="en-US" dirty="0"/>
              <a:t>System parameters:</a:t>
            </a:r>
          </a:p>
          <a:p>
            <a:pPr marL="971550" lvl="1" indent="-514350">
              <a:lnSpc>
                <a:spcPct val="120000"/>
              </a:lnSpc>
              <a:buFont typeface="+mj-lt"/>
              <a:buAutoNum type="arabicPeriod"/>
            </a:pPr>
            <a:r>
              <a:rPr lang="en-US" dirty="0"/>
              <a:t>Total power: </a:t>
            </a:r>
            <a:r>
              <a:rPr lang="en-US" dirty="0">
                <a:solidFill>
                  <a:schemeClr val="accent6">
                    <a:lumMod val="75000"/>
                  </a:schemeClr>
                </a:solidFill>
              </a:rPr>
              <a:t>32</a:t>
            </a:r>
            <a:r>
              <a:rPr lang="en-US" dirty="0"/>
              <a:t> kW</a:t>
            </a:r>
          </a:p>
          <a:p>
            <a:pPr marL="971550" lvl="1" indent="-514350">
              <a:lnSpc>
                <a:spcPct val="110000"/>
              </a:lnSpc>
              <a:buFont typeface="+mj-lt"/>
              <a:buAutoNum type="arabicPeriod"/>
            </a:pPr>
            <a:r>
              <a:rPr lang="en-US" dirty="0"/>
              <a:t>Total flow: </a:t>
            </a:r>
            <a:r>
              <a:rPr lang="ru-RU" dirty="0">
                <a:solidFill>
                  <a:schemeClr val="accent6">
                    <a:lumMod val="75000"/>
                  </a:schemeClr>
                </a:solidFill>
              </a:rPr>
              <a:t>60</a:t>
            </a:r>
            <a:r>
              <a:rPr lang="ru-RU" dirty="0"/>
              <a:t> </a:t>
            </a:r>
            <a:r>
              <a:rPr lang="en-US" dirty="0"/>
              <a:t>m</a:t>
            </a:r>
            <a:r>
              <a:rPr lang="en-US" baseline="30000" dirty="0"/>
              <a:t>3</a:t>
            </a:r>
            <a:r>
              <a:rPr lang="ru-RU" dirty="0"/>
              <a:t>/</a:t>
            </a:r>
            <a:r>
              <a:rPr lang="en-US" dirty="0"/>
              <a:t>h.</a:t>
            </a:r>
          </a:p>
          <a:p>
            <a:pPr marL="971550" lvl="1" indent="-514350">
              <a:lnSpc>
                <a:spcPct val="120000"/>
              </a:lnSpc>
              <a:buFont typeface="+mj-lt"/>
              <a:buAutoNum type="arabicPeriod"/>
            </a:pPr>
            <a:endParaRPr lang="ru-RU"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p:nvPr/>
        </p:nvCxnSpPr>
        <p:spPr>
          <a:xfrm>
            <a:off x="359469" y="1133061"/>
            <a:ext cx="443782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4493"/>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TPC and ECAL cooling system: status</a:t>
            </a:r>
            <a:endParaRPr lang="LID4096" sz="1200" dirty="0"/>
          </a:p>
        </p:txBody>
      </p:sp>
      <p:pic>
        <p:nvPicPr>
          <p:cNvPr id="15" name="Рисунок 14">
            <a:extLst>
              <a:ext uri="{FF2B5EF4-FFF2-40B4-BE49-F238E27FC236}">
                <a16:creationId xmlns:a16="http://schemas.microsoft.com/office/drawing/2014/main" id="{02FD3030-5B22-4023-8786-5A8F1582DD56}"/>
              </a:ext>
            </a:extLst>
          </p:cNvPr>
          <p:cNvPicPr>
            <a:picLocks noChangeAspect="1"/>
          </p:cNvPicPr>
          <p:nvPr/>
        </p:nvPicPr>
        <p:blipFill rotWithShape="1">
          <a:blip r:embed="rId2">
            <a:extLst>
              <a:ext uri="{28A0092B-C50C-407E-A947-70E740481C1C}">
                <a14:useLocalDpi xmlns:a14="http://schemas.microsoft.com/office/drawing/2010/main" val="0"/>
              </a:ext>
            </a:extLst>
          </a:blip>
          <a:srcRect l="21809" t="272" r="32276" b="1"/>
          <a:stretch/>
        </p:blipFill>
        <p:spPr>
          <a:xfrm>
            <a:off x="5160501" y="3429001"/>
            <a:ext cx="1710592" cy="1910806"/>
          </a:xfrm>
          <a:prstGeom prst="rect">
            <a:avLst/>
          </a:prstGeom>
        </p:spPr>
      </p:pic>
      <p:sp>
        <p:nvSpPr>
          <p:cNvPr id="16" name="Объект 2">
            <a:extLst>
              <a:ext uri="{FF2B5EF4-FFF2-40B4-BE49-F238E27FC236}">
                <a16:creationId xmlns:a16="http://schemas.microsoft.com/office/drawing/2014/main" id="{D1AA8426-8C65-4AFA-B826-7C8141348802}"/>
              </a:ext>
            </a:extLst>
          </p:cNvPr>
          <p:cNvSpPr txBox="1">
            <a:spLocks/>
          </p:cNvSpPr>
          <p:nvPr/>
        </p:nvSpPr>
        <p:spPr>
          <a:xfrm>
            <a:off x="5724683" y="5669426"/>
            <a:ext cx="1265928" cy="3930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ECAL</a:t>
            </a:r>
            <a:endParaRPr lang="ru-RU" dirty="0"/>
          </a:p>
        </p:txBody>
      </p:sp>
      <p:pic>
        <p:nvPicPr>
          <p:cNvPr id="17" name="Рисунок 16">
            <a:extLst>
              <a:ext uri="{FF2B5EF4-FFF2-40B4-BE49-F238E27FC236}">
                <a16:creationId xmlns:a16="http://schemas.microsoft.com/office/drawing/2014/main" id="{BDE3C779-52AD-4866-AC35-4D19837813BC}"/>
              </a:ext>
            </a:extLst>
          </p:cNvPr>
          <p:cNvPicPr>
            <a:picLocks noChangeAspect="1"/>
          </p:cNvPicPr>
          <p:nvPr/>
        </p:nvPicPr>
        <p:blipFill rotWithShape="1">
          <a:blip r:embed="rId3">
            <a:extLst>
              <a:ext uri="{28A0092B-C50C-407E-A947-70E740481C1C}">
                <a14:useLocalDpi xmlns:a14="http://schemas.microsoft.com/office/drawing/2010/main" val="0"/>
              </a:ext>
            </a:extLst>
          </a:blip>
          <a:srcRect l="29241" t="21243" r="33459" b="15967"/>
          <a:stretch/>
        </p:blipFill>
        <p:spPr>
          <a:xfrm>
            <a:off x="5168935" y="321995"/>
            <a:ext cx="2489512" cy="2249880"/>
          </a:xfrm>
          <a:prstGeom prst="rect">
            <a:avLst/>
          </a:prstGeom>
        </p:spPr>
      </p:pic>
      <p:pic>
        <p:nvPicPr>
          <p:cNvPr id="18" name="Рисунок 17">
            <a:extLst>
              <a:ext uri="{FF2B5EF4-FFF2-40B4-BE49-F238E27FC236}">
                <a16:creationId xmlns:a16="http://schemas.microsoft.com/office/drawing/2014/main" id="{5E3CCAF2-97F7-4997-8502-C7BF89428654}"/>
              </a:ext>
            </a:extLst>
          </p:cNvPr>
          <p:cNvPicPr>
            <a:picLocks noChangeAspect="1"/>
          </p:cNvPicPr>
          <p:nvPr/>
        </p:nvPicPr>
        <p:blipFill rotWithShape="1">
          <a:blip r:embed="rId4">
            <a:extLst>
              <a:ext uri="{28A0092B-C50C-407E-A947-70E740481C1C}">
                <a14:useLocalDpi xmlns:a14="http://schemas.microsoft.com/office/drawing/2010/main" val="0"/>
              </a:ext>
            </a:extLst>
          </a:blip>
          <a:srcRect l="29032" t="6299" r="31895" b="5027"/>
          <a:stretch/>
        </p:blipFill>
        <p:spPr>
          <a:xfrm>
            <a:off x="8997972" y="3428021"/>
            <a:ext cx="1568287" cy="1910761"/>
          </a:xfrm>
          <a:prstGeom prst="rect">
            <a:avLst/>
          </a:prstGeom>
        </p:spPr>
      </p:pic>
      <p:sp>
        <p:nvSpPr>
          <p:cNvPr id="19" name="Объект 2">
            <a:extLst>
              <a:ext uri="{FF2B5EF4-FFF2-40B4-BE49-F238E27FC236}">
                <a16:creationId xmlns:a16="http://schemas.microsoft.com/office/drawing/2014/main" id="{3E7BF149-C1FC-41A6-A915-FF8C99B60FA0}"/>
              </a:ext>
            </a:extLst>
          </p:cNvPr>
          <p:cNvSpPr txBox="1">
            <a:spLocks/>
          </p:cNvSpPr>
          <p:nvPr/>
        </p:nvSpPr>
        <p:spPr>
          <a:xfrm>
            <a:off x="9311971" y="5536698"/>
            <a:ext cx="1052423" cy="464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Flanges</a:t>
            </a:r>
            <a:endParaRPr lang="ru-RU" sz="2000" dirty="0"/>
          </a:p>
        </p:txBody>
      </p:sp>
      <p:sp>
        <p:nvSpPr>
          <p:cNvPr id="20" name="Объект 2">
            <a:extLst>
              <a:ext uri="{FF2B5EF4-FFF2-40B4-BE49-F238E27FC236}">
                <a16:creationId xmlns:a16="http://schemas.microsoft.com/office/drawing/2014/main" id="{B928AA83-EE4A-4980-8A42-1DB638A74065}"/>
              </a:ext>
            </a:extLst>
          </p:cNvPr>
          <p:cNvSpPr txBox="1">
            <a:spLocks/>
          </p:cNvSpPr>
          <p:nvPr/>
        </p:nvSpPr>
        <p:spPr>
          <a:xfrm>
            <a:off x="10435828" y="5508375"/>
            <a:ext cx="1633590" cy="607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LVDB</a:t>
            </a:r>
            <a:r>
              <a:rPr lang="ru-RU" sz="1600" dirty="0"/>
              <a:t> </a:t>
            </a:r>
            <a:r>
              <a:rPr lang="en-US" sz="1600" dirty="0"/>
              <a:t>and reading controllers</a:t>
            </a:r>
            <a:endParaRPr lang="ru-RU" sz="1600" dirty="0"/>
          </a:p>
        </p:txBody>
      </p:sp>
      <p:sp>
        <p:nvSpPr>
          <p:cNvPr id="21" name="Объект 2">
            <a:extLst>
              <a:ext uri="{FF2B5EF4-FFF2-40B4-BE49-F238E27FC236}">
                <a16:creationId xmlns:a16="http://schemas.microsoft.com/office/drawing/2014/main" id="{EE28DC56-CA98-421B-844E-1C387D16ED2D}"/>
              </a:ext>
            </a:extLst>
          </p:cNvPr>
          <p:cNvSpPr txBox="1">
            <a:spLocks/>
          </p:cNvSpPr>
          <p:nvPr/>
        </p:nvSpPr>
        <p:spPr>
          <a:xfrm>
            <a:off x="7839663" y="2636263"/>
            <a:ext cx="1770792" cy="5694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Frontal thermal screen</a:t>
            </a:r>
            <a:endParaRPr lang="ru-RU" sz="1800" dirty="0"/>
          </a:p>
        </p:txBody>
      </p:sp>
      <p:pic>
        <p:nvPicPr>
          <p:cNvPr id="22" name="Рисунок 21">
            <a:extLst>
              <a:ext uri="{FF2B5EF4-FFF2-40B4-BE49-F238E27FC236}">
                <a16:creationId xmlns:a16="http://schemas.microsoft.com/office/drawing/2014/main" id="{D0672AD8-79CF-4C37-AD9A-CC9B60FAC28E}"/>
              </a:ext>
            </a:extLst>
          </p:cNvPr>
          <p:cNvPicPr>
            <a:picLocks noChangeAspect="1"/>
          </p:cNvPicPr>
          <p:nvPr/>
        </p:nvPicPr>
        <p:blipFill rotWithShape="1">
          <a:blip r:embed="rId5">
            <a:extLst>
              <a:ext uri="{28A0092B-C50C-407E-A947-70E740481C1C}">
                <a14:useLocalDpi xmlns:a14="http://schemas.microsoft.com/office/drawing/2010/main" val="0"/>
              </a:ext>
            </a:extLst>
          </a:blip>
          <a:srcRect l="10537" t="2128" r="35304" b="4823"/>
          <a:stretch/>
        </p:blipFill>
        <p:spPr>
          <a:xfrm>
            <a:off x="6983896" y="3429052"/>
            <a:ext cx="1901273" cy="1910761"/>
          </a:xfrm>
          <a:prstGeom prst="rect">
            <a:avLst/>
          </a:prstGeom>
        </p:spPr>
      </p:pic>
      <p:sp>
        <p:nvSpPr>
          <p:cNvPr id="23" name="Объект 2">
            <a:extLst>
              <a:ext uri="{FF2B5EF4-FFF2-40B4-BE49-F238E27FC236}">
                <a16:creationId xmlns:a16="http://schemas.microsoft.com/office/drawing/2014/main" id="{3BFF893A-51AC-4198-9F67-8511046E39E9}"/>
              </a:ext>
            </a:extLst>
          </p:cNvPr>
          <p:cNvSpPr txBox="1">
            <a:spLocks/>
          </p:cNvSpPr>
          <p:nvPr/>
        </p:nvSpPr>
        <p:spPr>
          <a:xfrm>
            <a:off x="7062045" y="5500240"/>
            <a:ext cx="1823124" cy="844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SAMPA &amp; FEC electronics + ROC cases</a:t>
            </a:r>
            <a:endParaRPr lang="ru-RU" sz="1800" dirty="0"/>
          </a:p>
        </p:txBody>
      </p:sp>
      <p:pic>
        <p:nvPicPr>
          <p:cNvPr id="24" name="Рисунок 23">
            <a:extLst>
              <a:ext uri="{FF2B5EF4-FFF2-40B4-BE49-F238E27FC236}">
                <a16:creationId xmlns:a16="http://schemas.microsoft.com/office/drawing/2014/main" id="{BAF6A6B0-FF38-4B8D-BEE7-C6C346365A74}"/>
              </a:ext>
            </a:extLst>
          </p:cNvPr>
          <p:cNvPicPr>
            <a:picLocks noChangeAspect="1"/>
          </p:cNvPicPr>
          <p:nvPr/>
        </p:nvPicPr>
        <p:blipFill rotWithShape="1">
          <a:blip r:embed="rId6">
            <a:extLst>
              <a:ext uri="{28A0092B-C50C-407E-A947-70E740481C1C}">
                <a14:useLocalDpi xmlns:a14="http://schemas.microsoft.com/office/drawing/2010/main" val="0"/>
              </a:ext>
            </a:extLst>
          </a:blip>
          <a:srcRect l="17188" t="12625" r="50313" b="26142"/>
          <a:stretch/>
        </p:blipFill>
        <p:spPr>
          <a:xfrm>
            <a:off x="9761637" y="318011"/>
            <a:ext cx="1981952" cy="2249880"/>
          </a:xfrm>
          <a:prstGeom prst="rect">
            <a:avLst/>
          </a:prstGeom>
        </p:spPr>
      </p:pic>
      <p:pic>
        <p:nvPicPr>
          <p:cNvPr id="25" name="Рисунок 24">
            <a:extLst>
              <a:ext uri="{FF2B5EF4-FFF2-40B4-BE49-F238E27FC236}">
                <a16:creationId xmlns:a16="http://schemas.microsoft.com/office/drawing/2014/main" id="{D461CDBA-3E28-4A17-925B-BC22D5D9C8BC}"/>
              </a:ext>
            </a:extLst>
          </p:cNvPr>
          <p:cNvPicPr>
            <a:picLocks noChangeAspect="1"/>
          </p:cNvPicPr>
          <p:nvPr/>
        </p:nvPicPr>
        <p:blipFill rotWithShape="1">
          <a:blip r:embed="rId7">
            <a:extLst>
              <a:ext uri="{28A0092B-C50C-407E-A947-70E740481C1C}">
                <a14:useLocalDpi xmlns:a14="http://schemas.microsoft.com/office/drawing/2010/main" val="0"/>
              </a:ext>
            </a:extLst>
          </a:blip>
          <a:srcRect l="22180" t="7273" r="42384"/>
          <a:stretch/>
        </p:blipFill>
        <p:spPr>
          <a:xfrm>
            <a:off x="10679062" y="3422496"/>
            <a:ext cx="1252161" cy="1916584"/>
          </a:xfrm>
          <a:prstGeom prst="rect">
            <a:avLst/>
          </a:prstGeom>
        </p:spPr>
      </p:pic>
      <p:pic>
        <p:nvPicPr>
          <p:cNvPr id="26" name="Рисунок 25">
            <a:extLst>
              <a:ext uri="{FF2B5EF4-FFF2-40B4-BE49-F238E27FC236}">
                <a16:creationId xmlns:a16="http://schemas.microsoft.com/office/drawing/2014/main" id="{FEC393D2-C8C4-4EFD-8AD3-837DEBC557CD}"/>
              </a:ext>
            </a:extLst>
          </p:cNvPr>
          <p:cNvPicPr>
            <a:picLocks noChangeAspect="1"/>
          </p:cNvPicPr>
          <p:nvPr/>
        </p:nvPicPr>
        <p:blipFill rotWithShape="1">
          <a:blip r:embed="rId8"/>
          <a:srcRect l="17766" t="2199" r="40869" b="11394"/>
          <a:stretch/>
        </p:blipFill>
        <p:spPr>
          <a:xfrm>
            <a:off x="7813612" y="306959"/>
            <a:ext cx="1854200" cy="2265607"/>
          </a:xfrm>
          <a:prstGeom prst="rect">
            <a:avLst/>
          </a:prstGeom>
        </p:spPr>
      </p:pic>
      <p:sp>
        <p:nvSpPr>
          <p:cNvPr id="27" name="Объект 2">
            <a:extLst>
              <a:ext uri="{FF2B5EF4-FFF2-40B4-BE49-F238E27FC236}">
                <a16:creationId xmlns:a16="http://schemas.microsoft.com/office/drawing/2014/main" id="{E3E65D56-2581-4CF7-956E-A82E866FF44D}"/>
              </a:ext>
            </a:extLst>
          </p:cNvPr>
          <p:cNvSpPr txBox="1">
            <a:spLocks/>
          </p:cNvSpPr>
          <p:nvPr/>
        </p:nvSpPr>
        <p:spPr>
          <a:xfrm>
            <a:off x="9838182" y="2683408"/>
            <a:ext cx="2289693" cy="56949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Internal thermal screen</a:t>
            </a:r>
            <a:endParaRPr lang="ru-RU" dirty="0"/>
          </a:p>
        </p:txBody>
      </p:sp>
      <p:sp>
        <p:nvSpPr>
          <p:cNvPr id="41" name="Объект 2">
            <a:extLst>
              <a:ext uri="{FF2B5EF4-FFF2-40B4-BE49-F238E27FC236}">
                <a16:creationId xmlns:a16="http://schemas.microsoft.com/office/drawing/2014/main" id="{B9E2C3F3-482C-4BD9-8E56-154E3C8DC5C0}"/>
              </a:ext>
            </a:extLst>
          </p:cNvPr>
          <p:cNvSpPr txBox="1">
            <a:spLocks/>
          </p:cNvSpPr>
          <p:nvPr/>
        </p:nvSpPr>
        <p:spPr>
          <a:xfrm>
            <a:off x="5210476" y="2721662"/>
            <a:ext cx="2724057" cy="40554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Outer thermal screen</a:t>
            </a:r>
            <a:endParaRPr lang="ru-RU" dirty="0"/>
          </a:p>
        </p:txBody>
      </p:sp>
      <p:sp>
        <p:nvSpPr>
          <p:cNvPr id="29" name="Объект 4">
            <a:extLst>
              <a:ext uri="{FF2B5EF4-FFF2-40B4-BE49-F238E27FC236}">
                <a16:creationId xmlns:a16="http://schemas.microsoft.com/office/drawing/2014/main" id="{D51AB295-AC96-47E7-894A-518564135B5E}"/>
              </a:ext>
            </a:extLst>
          </p:cNvPr>
          <p:cNvSpPr txBox="1">
            <a:spLocks/>
          </p:cNvSpPr>
          <p:nvPr/>
        </p:nvSpPr>
        <p:spPr>
          <a:xfrm>
            <a:off x="610119" y="3469194"/>
            <a:ext cx="4154218" cy="1100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solidFill>
                  <a:schemeClr val="accent1"/>
                </a:solidFill>
              </a:rPr>
              <a:t>Leakless</a:t>
            </a:r>
            <a:r>
              <a:rPr lang="en-US" sz="2400" dirty="0"/>
              <a:t> regime of operation: absolute pressure in TPC &amp; ECAL &lt; </a:t>
            </a:r>
            <a:r>
              <a:rPr lang="en-US" sz="2400" u="sng" dirty="0"/>
              <a:t>1 atm.</a:t>
            </a:r>
            <a:endParaRPr lang="en-US" sz="2400" dirty="0"/>
          </a:p>
        </p:txBody>
      </p:sp>
      <p:sp>
        <p:nvSpPr>
          <p:cNvPr id="32" name="Объект 4">
            <a:extLst>
              <a:ext uri="{FF2B5EF4-FFF2-40B4-BE49-F238E27FC236}">
                <a16:creationId xmlns:a16="http://schemas.microsoft.com/office/drawing/2014/main" id="{A6ED5D08-8274-400B-A5F1-B694ECD2EDEF}"/>
              </a:ext>
            </a:extLst>
          </p:cNvPr>
          <p:cNvSpPr txBox="1">
            <a:spLocks/>
          </p:cNvSpPr>
          <p:nvPr/>
        </p:nvSpPr>
        <p:spPr>
          <a:xfrm>
            <a:off x="610119" y="5111743"/>
            <a:ext cx="4154218" cy="1100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accent2">
                    <a:lumMod val="75000"/>
                  </a:schemeClr>
                </a:solidFill>
              </a:rPr>
              <a:t>Thermal stabilization </a:t>
            </a:r>
            <a:r>
              <a:rPr lang="en-US" sz="2400" dirty="0"/>
              <a:t>of TPC working gas mixture of 0.1 K</a:t>
            </a:r>
          </a:p>
        </p:txBody>
      </p:sp>
    </p:spTree>
    <p:extLst>
      <p:ext uri="{BB962C8B-B14F-4D97-AF65-F5344CB8AC3E}">
        <p14:creationId xmlns:p14="http://schemas.microsoft.com/office/powerpoint/2010/main" val="2888116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0BE52F-7AC6-4FD8-B398-F18DFC16FECC}"/>
              </a:ext>
            </a:extLst>
          </p:cNvPr>
          <p:cNvSpPr>
            <a:spLocks noGrp="1"/>
          </p:cNvSpPr>
          <p:nvPr>
            <p:ph type="title"/>
          </p:nvPr>
        </p:nvSpPr>
        <p:spPr>
          <a:xfrm>
            <a:off x="271670" y="184859"/>
            <a:ext cx="10515600" cy="1325563"/>
          </a:xfrm>
        </p:spPr>
        <p:txBody>
          <a:bodyPr/>
          <a:lstStyle/>
          <a:p>
            <a:r>
              <a:rPr lang="en-US" dirty="0"/>
              <a:t>Co-authorship and gratitude</a:t>
            </a:r>
            <a:endParaRPr lang="LID4096" dirty="0"/>
          </a:p>
        </p:txBody>
      </p:sp>
      <p:sp>
        <p:nvSpPr>
          <p:cNvPr id="3" name="Объект 2">
            <a:extLst>
              <a:ext uri="{FF2B5EF4-FFF2-40B4-BE49-F238E27FC236}">
                <a16:creationId xmlns:a16="http://schemas.microsoft.com/office/drawing/2014/main" id="{723D1345-46DF-4372-9308-94A6D24BF3A3}"/>
              </a:ext>
            </a:extLst>
          </p:cNvPr>
          <p:cNvSpPr>
            <a:spLocks noGrp="1"/>
          </p:cNvSpPr>
          <p:nvPr>
            <p:ph idx="1"/>
          </p:nvPr>
        </p:nvSpPr>
        <p:spPr>
          <a:xfrm>
            <a:off x="396019" y="1369208"/>
            <a:ext cx="10515600" cy="531738"/>
          </a:xfrm>
        </p:spPr>
        <p:txBody>
          <a:bodyPr>
            <a:normAutofit/>
          </a:bodyPr>
          <a:lstStyle/>
          <a:p>
            <a:pPr marL="0" indent="0">
              <a:buNone/>
            </a:pPr>
            <a:r>
              <a:rPr lang="en-US" dirty="0"/>
              <a:t>Research was directly conducted by</a:t>
            </a:r>
          </a:p>
          <a:p>
            <a:pPr marL="0" indent="0">
              <a:buNone/>
            </a:pPr>
            <a:endParaRPr lang="LID4096" dirty="0"/>
          </a:p>
        </p:txBody>
      </p:sp>
      <p:sp>
        <p:nvSpPr>
          <p:cNvPr id="4" name="Дата 3">
            <a:extLst>
              <a:ext uri="{FF2B5EF4-FFF2-40B4-BE49-F238E27FC236}">
                <a16:creationId xmlns:a16="http://schemas.microsoft.com/office/drawing/2014/main" id="{D8FA485C-3206-448B-A431-739EE3EC4BA3}"/>
              </a:ext>
            </a:extLst>
          </p:cNvPr>
          <p:cNvSpPr>
            <a:spLocks noGrp="1"/>
          </p:cNvSpPr>
          <p:nvPr>
            <p:ph type="dt" sz="half" idx="10"/>
          </p:nvPr>
        </p:nvSpPr>
        <p:spPr/>
        <p:txBody>
          <a:bodyPr/>
          <a:lstStyle/>
          <a:p>
            <a:r>
              <a:rPr lang="en-US"/>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CEB928EA-50B9-4FCE-8792-CDB62D1024C5}"/>
              </a:ext>
            </a:extLst>
          </p:cNvPr>
          <p:cNvSpPr>
            <a:spLocks noGrp="1"/>
          </p:cNvSpPr>
          <p:nvPr>
            <p:ph type="sldNum" sz="quarter" idx="12"/>
          </p:nvPr>
        </p:nvSpPr>
        <p:spPr/>
        <p:txBody>
          <a:bodyPr/>
          <a:lstStyle/>
          <a:p>
            <a:fld id="{B53297C2-6A4D-40AE-AE84-88AF2AE0107B}" type="slidenum">
              <a:rPr lang="LID4096" smtClean="0"/>
              <a:pPr/>
              <a:t>20</a:t>
            </a:fld>
            <a:endParaRPr lang="LID4096" dirty="0"/>
          </a:p>
        </p:txBody>
      </p:sp>
      <p:sp>
        <p:nvSpPr>
          <p:cNvPr id="6" name="Объект 2">
            <a:extLst>
              <a:ext uri="{FF2B5EF4-FFF2-40B4-BE49-F238E27FC236}">
                <a16:creationId xmlns:a16="http://schemas.microsoft.com/office/drawing/2014/main" id="{778156E7-85E9-42D9-BD3B-FC40917B10F4}"/>
              </a:ext>
            </a:extLst>
          </p:cNvPr>
          <p:cNvSpPr txBox="1">
            <a:spLocks/>
          </p:cNvSpPr>
          <p:nvPr/>
        </p:nvSpPr>
        <p:spPr>
          <a:xfrm>
            <a:off x="1010699" y="1944591"/>
            <a:ext cx="10515600" cy="2356289"/>
          </a:xfrm>
          <a:prstGeom prst="rect">
            <a:avLst/>
          </a:prstGeom>
        </p:spPr>
        <p:txBody>
          <a:bodyPr vert="horz" lIns="91440" tIns="45720" rIns="91440" bIns="45720" numCol="4"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Institute for Nuclear Problems of Belarusian State University: </a:t>
            </a:r>
          </a:p>
          <a:p>
            <a:pPr marL="0" indent="0">
              <a:buFont typeface="Arial" panose="020B0604020202020204" pitchFamily="34" charset="0"/>
              <a:buNone/>
            </a:pPr>
            <a:r>
              <a:rPr lang="en-US" sz="2400" dirty="0"/>
              <a:t>Ilya </a:t>
            </a:r>
            <a:r>
              <a:rPr lang="en-US" sz="2400" dirty="0" err="1"/>
              <a:t>Zur</a:t>
            </a:r>
            <a:r>
              <a:rPr lang="en-US" sz="2400" dirty="0"/>
              <a:t>, </a:t>
            </a:r>
          </a:p>
          <a:p>
            <a:pPr marL="0" indent="0">
              <a:buFont typeface="Arial" panose="020B0604020202020204" pitchFamily="34" charset="0"/>
              <a:buNone/>
            </a:pPr>
            <a:r>
              <a:rPr lang="en-US" sz="2400" dirty="0" err="1"/>
              <a:t>Aliaksei</a:t>
            </a:r>
            <a:r>
              <a:rPr lang="en-US" sz="2400" dirty="0"/>
              <a:t> </a:t>
            </a:r>
            <a:r>
              <a:rPr lang="en-US" sz="2400" dirty="0" err="1"/>
              <a:t>Kunts</a:t>
            </a:r>
            <a:r>
              <a:rPr lang="en-US" sz="2400" dirty="0"/>
              <a:t>, </a:t>
            </a:r>
          </a:p>
          <a:p>
            <a:pPr marL="0" indent="0">
              <a:buFont typeface="Arial" panose="020B0604020202020204" pitchFamily="34" charset="0"/>
              <a:buNone/>
            </a:pPr>
            <a:r>
              <a:rPr lang="en-US" sz="2400" dirty="0" err="1"/>
              <a:t>Yaroslav</a:t>
            </a:r>
            <a:r>
              <a:rPr lang="en-US" sz="2400" dirty="0"/>
              <a:t> </a:t>
            </a:r>
            <a:r>
              <a:rPr lang="en-US" sz="2400" dirty="0" err="1"/>
              <a:t>Galkin</a:t>
            </a:r>
            <a:endParaRPr lang="en-US" sz="2400" dirty="0"/>
          </a:p>
          <a:p>
            <a:pPr marL="0" indent="0">
              <a:buFont typeface="Arial" panose="020B0604020202020204" pitchFamily="34" charset="0"/>
              <a:buNone/>
            </a:pPr>
            <a:endParaRPr lang="en-US" sz="2400" b="1" dirty="0"/>
          </a:p>
          <a:p>
            <a:pPr marL="0" indent="0">
              <a:buFont typeface="Arial" panose="020B0604020202020204" pitchFamily="34" charset="0"/>
              <a:buNone/>
            </a:pPr>
            <a:r>
              <a:rPr lang="en-US" sz="2400" b="1" dirty="0"/>
              <a:t>Belarusian State University, Physics Faculty: </a:t>
            </a:r>
          </a:p>
          <a:p>
            <a:pPr marL="0" indent="0">
              <a:buFont typeface="Arial" panose="020B0604020202020204" pitchFamily="34" charset="0"/>
              <a:buNone/>
            </a:pPr>
            <a:r>
              <a:rPr lang="en-US" sz="2400" dirty="0"/>
              <a:t>Maria Medvedeva, </a:t>
            </a:r>
          </a:p>
          <a:p>
            <a:pPr marL="0" indent="0">
              <a:buFont typeface="Arial" panose="020B0604020202020204" pitchFamily="34" charset="0"/>
              <a:buNone/>
            </a:pPr>
            <a:r>
              <a:rPr lang="en-US" sz="2400" dirty="0"/>
              <a:t>Yuliya </a:t>
            </a:r>
            <a:r>
              <a:rPr lang="en-US" sz="2400" dirty="0" err="1"/>
              <a:t>Shafarevich</a:t>
            </a:r>
            <a:endParaRPr lang="en-US" sz="2400"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r>
              <a:rPr lang="en-US" sz="2400" b="1" dirty="0" err="1"/>
              <a:t>ArcoLab</a:t>
            </a:r>
            <a:r>
              <a:rPr lang="en-US" sz="2400" b="1" dirty="0"/>
              <a:t>:</a:t>
            </a:r>
            <a:r>
              <a:rPr lang="en-US" sz="2400" dirty="0"/>
              <a:t> </a:t>
            </a:r>
          </a:p>
          <a:p>
            <a:pPr marL="0" indent="0">
              <a:buFont typeface="Arial" panose="020B0604020202020204" pitchFamily="34" charset="0"/>
              <a:buNone/>
            </a:pPr>
            <a:r>
              <a:rPr lang="en-US" sz="2400" dirty="0"/>
              <a:t>Alexander Shish,</a:t>
            </a:r>
          </a:p>
          <a:p>
            <a:pPr marL="0" indent="0">
              <a:buFont typeface="Arial" panose="020B0604020202020204" pitchFamily="34" charset="0"/>
              <a:buNone/>
            </a:pPr>
            <a:r>
              <a:rPr lang="en-US" sz="2400" dirty="0"/>
              <a:t>Vladimir </a:t>
            </a:r>
            <a:r>
              <a:rPr lang="en-US" sz="2400" dirty="0" err="1"/>
              <a:t>Senkevich</a:t>
            </a:r>
            <a:r>
              <a:rPr lang="en-US" sz="2400" dirty="0"/>
              <a:t>, </a:t>
            </a:r>
          </a:p>
          <a:p>
            <a:pPr marL="0" indent="0">
              <a:buFont typeface="Arial" panose="020B0604020202020204" pitchFamily="34" charset="0"/>
              <a:buNone/>
            </a:pPr>
            <a:r>
              <a:rPr lang="en-US" sz="2400" dirty="0"/>
              <a:t>Mikhail </a:t>
            </a:r>
            <a:r>
              <a:rPr lang="en-US" sz="2400" dirty="0" err="1"/>
              <a:t>Vaschilenko</a:t>
            </a:r>
            <a:endParaRPr lang="en-US" sz="2400"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a:p>
            <a:pPr marL="0" indent="0">
              <a:buFont typeface="Arial" panose="020B0604020202020204" pitchFamily="34" charset="0"/>
              <a:buNone/>
            </a:pPr>
            <a:r>
              <a:rPr lang="en-US" sz="2400" b="1" dirty="0"/>
              <a:t>JINR:</a:t>
            </a:r>
            <a:r>
              <a:rPr lang="en-US" sz="2400" dirty="0"/>
              <a:t> </a:t>
            </a:r>
          </a:p>
          <a:p>
            <a:pPr marL="0" indent="0">
              <a:buFont typeface="Arial" panose="020B0604020202020204" pitchFamily="34" charset="0"/>
              <a:buNone/>
            </a:pPr>
            <a:r>
              <a:rPr lang="en-US" sz="2400" dirty="0"/>
              <a:t>Alexander Fedotov,</a:t>
            </a:r>
          </a:p>
          <a:p>
            <a:pPr marL="0" indent="0">
              <a:buNone/>
            </a:pPr>
            <a:r>
              <a:rPr lang="en-US" sz="2400" dirty="0"/>
              <a:t>Alexander </a:t>
            </a:r>
            <a:r>
              <a:rPr lang="en-US" sz="2400" dirty="0" err="1"/>
              <a:t>Fedyunin</a:t>
            </a:r>
            <a:endParaRPr lang="en-US" sz="2400" dirty="0"/>
          </a:p>
          <a:p>
            <a:pPr marL="0" indent="0">
              <a:buFont typeface="Arial" panose="020B0604020202020204" pitchFamily="34" charset="0"/>
              <a:buNone/>
            </a:pPr>
            <a:r>
              <a:rPr lang="en-US" sz="2400" dirty="0"/>
              <a:t>Alexander Makarov, </a:t>
            </a:r>
          </a:p>
          <a:p>
            <a:pPr marL="0" indent="0">
              <a:buFont typeface="Arial" panose="020B0604020202020204" pitchFamily="34" charset="0"/>
              <a:buNone/>
            </a:pPr>
            <a:r>
              <a:rPr lang="en-US" sz="2400" dirty="0" err="1"/>
              <a:t>Gleb</a:t>
            </a:r>
            <a:r>
              <a:rPr lang="en-US" sz="2400" dirty="0"/>
              <a:t> </a:t>
            </a:r>
            <a:r>
              <a:rPr lang="en-US" sz="2400" dirty="0" err="1"/>
              <a:t>Mescheryakov</a:t>
            </a:r>
            <a:r>
              <a:rPr lang="en-US" sz="2400" dirty="0"/>
              <a:t>,</a:t>
            </a:r>
          </a:p>
          <a:p>
            <a:pPr marL="0" indent="0">
              <a:buFont typeface="Arial" panose="020B0604020202020204" pitchFamily="34" charset="0"/>
              <a:buNone/>
            </a:pPr>
            <a:r>
              <a:rPr lang="en-US" sz="2400" dirty="0"/>
              <a:t>Sergei </a:t>
            </a:r>
            <a:r>
              <a:rPr lang="en-US" sz="2400" dirty="0" err="1"/>
              <a:t>Movchan</a:t>
            </a:r>
            <a:r>
              <a:rPr lang="en-US" sz="2400" dirty="0"/>
              <a:t>,</a:t>
            </a:r>
          </a:p>
          <a:p>
            <a:pPr marL="0" indent="0">
              <a:buFont typeface="Arial" panose="020B0604020202020204" pitchFamily="34" charset="0"/>
              <a:buNone/>
            </a:pPr>
            <a:r>
              <a:rPr lang="en-US" sz="2400" dirty="0"/>
              <a:t>Andrei </a:t>
            </a:r>
            <a:r>
              <a:rPr lang="en-US" sz="2400" dirty="0" err="1"/>
              <a:t>Terleckiy</a:t>
            </a:r>
            <a:r>
              <a:rPr lang="en-US" sz="2400" dirty="0"/>
              <a:t>,</a:t>
            </a:r>
          </a:p>
        </p:txBody>
      </p:sp>
      <p:sp>
        <p:nvSpPr>
          <p:cNvPr id="11" name="Объект 2">
            <a:extLst>
              <a:ext uri="{FF2B5EF4-FFF2-40B4-BE49-F238E27FC236}">
                <a16:creationId xmlns:a16="http://schemas.microsoft.com/office/drawing/2014/main" id="{0F5AAF43-A1D1-4058-BD97-2D0ED0F4DF4E}"/>
              </a:ext>
            </a:extLst>
          </p:cNvPr>
          <p:cNvSpPr txBox="1">
            <a:spLocks/>
          </p:cNvSpPr>
          <p:nvPr/>
        </p:nvSpPr>
        <p:spPr>
          <a:xfrm>
            <a:off x="396019" y="3868754"/>
            <a:ext cx="10515600" cy="531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Research would not be possible without</a:t>
            </a:r>
          </a:p>
        </p:txBody>
      </p:sp>
      <p:sp>
        <p:nvSpPr>
          <p:cNvPr id="12" name="Объект 2">
            <a:extLst>
              <a:ext uri="{FF2B5EF4-FFF2-40B4-BE49-F238E27FC236}">
                <a16:creationId xmlns:a16="http://schemas.microsoft.com/office/drawing/2014/main" id="{3F390E21-1514-449D-8D8A-3A8CB66C805D}"/>
              </a:ext>
            </a:extLst>
          </p:cNvPr>
          <p:cNvSpPr txBox="1">
            <a:spLocks/>
          </p:cNvSpPr>
          <p:nvPr/>
        </p:nvSpPr>
        <p:spPr>
          <a:xfrm>
            <a:off x="1010699" y="4485739"/>
            <a:ext cx="10515600" cy="1807913"/>
          </a:xfrm>
          <a:prstGeom prst="rect">
            <a:avLst/>
          </a:prstGeom>
        </p:spPr>
        <p:txBody>
          <a:bodyPr vert="horz" lIns="91440" tIns="45720" rIns="91440" bIns="45720" numCol="3"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t>Institute for Nuclear Problems of Belarusian State University: </a:t>
            </a:r>
          </a:p>
          <a:p>
            <a:pPr marL="0" indent="0">
              <a:buFont typeface="Arial" panose="020B0604020202020204" pitchFamily="34" charset="0"/>
              <a:buNone/>
            </a:pPr>
            <a:r>
              <a:rPr lang="en-US" sz="2200" dirty="0"/>
              <a:t>Julia </a:t>
            </a:r>
            <a:r>
              <a:rPr lang="en-US" sz="2200" dirty="0" err="1"/>
              <a:t>Fedotova</a:t>
            </a:r>
            <a:endParaRPr lang="en-US" sz="2200" dirty="0"/>
          </a:p>
          <a:p>
            <a:pPr marL="0" indent="0">
              <a:buFont typeface="Arial" panose="020B0604020202020204" pitchFamily="34" charset="0"/>
              <a:buNone/>
            </a:pPr>
            <a:r>
              <a:rPr lang="en-US" sz="2200" dirty="0"/>
              <a:t>Vladimir </a:t>
            </a:r>
            <a:r>
              <a:rPr lang="en-US" sz="2200" dirty="0" err="1"/>
              <a:t>Tchekhovski</a:t>
            </a:r>
            <a:endParaRPr lang="en-US" sz="2200" dirty="0"/>
          </a:p>
          <a:p>
            <a:pPr marL="0" indent="0">
              <a:buFont typeface="Arial" panose="020B0604020202020204" pitchFamily="34" charset="0"/>
              <a:buNone/>
            </a:pPr>
            <a:endParaRPr lang="en-US" sz="2200" b="1" dirty="0"/>
          </a:p>
          <a:p>
            <a:pPr marL="0" indent="0">
              <a:buFont typeface="Arial" panose="020B0604020202020204" pitchFamily="34" charset="0"/>
              <a:buNone/>
            </a:pPr>
            <a:r>
              <a:rPr lang="en-US" sz="2200" b="1" dirty="0"/>
              <a:t>   </a:t>
            </a:r>
            <a:r>
              <a:rPr lang="en-US" sz="2200" b="1" dirty="0" err="1"/>
              <a:t>ArcoLab</a:t>
            </a:r>
            <a:r>
              <a:rPr lang="en-US" sz="2200" b="1" dirty="0"/>
              <a:t>:</a:t>
            </a:r>
            <a:r>
              <a:rPr lang="en-US" sz="2200" dirty="0"/>
              <a:t> </a:t>
            </a:r>
          </a:p>
          <a:p>
            <a:pPr marL="0" indent="0">
              <a:buFont typeface="Arial" panose="020B0604020202020204" pitchFamily="34" charset="0"/>
              <a:buNone/>
            </a:pPr>
            <a:r>
              <a:rPr lang="en-US" sz="2200" dirty="0"/>
              <a:t>   Alexander </a:t>
            </a:r>
            <a:r>
              <a:rPr lang="en-US" sz="2200" dirty="0" err="1"/>
              <a:t>Galuza</a:t>
            </a:r>
            <a:r>
              <a:rPr lang="en-US" sz="2200" dirty="0"/>
              <a:t>,</a:t>
            </a:r>
          </a:p>
          <a:p>
            <a:pPr marL="0" indent="0">
              <a:buFont typeface="Arial" panose="020B0604020202020204" pitchFamily="34" charset="0"/>
              <a:buNone/>
            </a:pPr>
            <a:r>
              <a:rPr lang="en-US" sz="2200" dirty="0"/>
              <a:t>   Alexander Novikov, </a:t>
            </a:r>
          </a:p>
          <a:p>
            <a:pPr marL="0" indent="0">
              <a:buFont typeface="Arial" panose="020B0604020202020204" pitchFamily="34" charset="0"/>
              <a:buNone/>
            </a:pPr>
            <a:r>
              <a:rPr lang="en-US" sz="2200" dirty="0"/>
              <a:t>   Kirill </a:t>
            </a:r>
            <a:r>
              <a:rPr lang="en-US" sz="2200" dirty="0" err="1"/>
              <a:t>Levkov</a:t>
            </a:r>
            <a:endParaRPr lang="en-US" sz="2200" dirty="0"/>
          </a:p>
          <a:p>
            <a:pPr marL="0" indent="0">
              <a:buFont typeface="Arial" panose="020B0604020202020204" pitchFamily="34" charset="0"/>
              <a:buNone/>
            </a:pPr>
            <a:endParaRPr lang="en-US" sz="2200" b="1" dirty="0"/>
          </a:p>
          <a:p>
            <a:pPr marL="0" indent="0">
              <a:buFont typeface="Arial" panose="020B0604020202020204" pitchFamily="34" charset="0"/>
              <a:buNone/>
            </a:pPr>
            <a:r>
              <a:rPr lang="en-US" sz="2200" b="1" dirty="0"/>
              <a:t>JINR:</a:t>
            </a:r>
            <a:r>
              <a:rPr lang="en-US" sz="2200" dirty="0"/>
              <a:t> </a:t>
            </a:r>
          </a:p>
          <a:p>
            <a:pPr marL="0" indent="0">
              <a:buFont typeface="Arial" panose="020B0604020202020204" pitchFamily="34" charset="0"/>
              <a:buNone/>
            </a:pPr>
            <a:r>
              <a:rPr lang="en-US" sz="2200" dirty="0"/>
              <a:t>Igor </a:t>
            </a:r>
            <a:r>
              <a:rPr lang="en-US" sz="2200" dirty="0" err="1"/>
              <a:t>Balashov</a:t>
            </a:r>
            <a:r>
              <a:rPr lang="en-US" sz="2200" dirty="0"/>
              <a:t>,</a:t>
            </a:r>
          </a:p>
          <a:p>
            <a:pPr marL="0" indent="0" defTabSz="896938">
              <a:buFont typeface="Arial" panose="020B0604020202020204" pitchFamily="34" charset="0"/>
              <a:buNone/>
              <a:tabLst>
                <a:tab pos="2154238" algn="l"/>
              </a:tabLst>
            </a:pPr>
            <a:r>
              <a:rPr lang="en-US" sz="2200" dirty="0"/>
              <a:t>Vyacheslav </a:t>
            </a:r>
            <a:r>
              <a:rPr lang="en-US" sz="2200" dirty="0" err="1"/>
              <a:t>Samsonov</a:t>
            </a:r>
            <a:endParaRPr lang="en-US" sz="2200" dirty="0"/>
          </a:p>
          <a:p>
            <a:pPr marL="0" indent="0">
              <a:buFont typeface="Arial" panose="020B0604020202020204" pitchFamily="34" charset="0"/>
              <a:buNone/>
            </a:pPr>
            <a:endParaRPr lang="LID4096" sz="2400" dirty="0"/>
          </a:p>
        </p:txBody>
      </p:sp>
      <p:sp>
        <p:nvSpPr>
          <p:cNvPr id="9" name="Дата 3">
            <a:extLst>
              <a:ext uri="{FF2B5EF4-FFF2-40B4-BE49-F238E27FC236}">
                <a16:creationId xmlns:a16="http://schemas.microsoft.com/office/drawing/2014/main" id="{9C871F9F-F2EC-49D2-8009-375DE339E847}"/>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
        <p:nvSpPr>
          <p:cNvPr id="13" name="Объект 2">
            <a:extLst>
              <a:ext uri="{FF2B5EF4-FFF2-40B4-BE49-F238E27FC236}">
                <a16:creationId xmlns:a16="http://schemas.microsoft.com/office/drawing/2014/main" id="{C20FA64C-0397-4479-AEF9-A39F62BB88E1}"/>
              </a:ext>
            </a:extLst>
          </p:cNvPr>
          <p:cNvSpPr txBox="1">
            <a:spLocks/>
          </p:cNvSpPr>
          <p:nvPr/>
        </p:nvSpPr>
        <p:spPr>
          <a:xfrm>
            <a:off x="396019" y="5937816"/>
            <a:ext cx="10515600" cy="531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Additional slides: status from engineering team</a:t>
            </a:r>
          </a:p>
        </p:txBody>
      </p:sp>
    </p:spTree>
    <p:extLst>
      <p:ext uri="{BB962C8B-B14F-4D97-AF65-F5344CB8AC3E}">
        <p14:creationId xmlns:p14="http://schemas.microsoft.com/office/powerpoint/2010/main" val="628964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844600-DD7E-465A-B734-2F24261E273E}"/>
              </a:ext>
            </a:extLst>
          </p:cNvPr>
          <p:cNvSpPr>
            <a:spLocks noGrp="1"/>
          </p:cNvSpPr>
          <p:nvPr>
            <p:ph type="title"/>
          </p:nvPr>
        </p:nvSpPr>
        <p:spPr>
          <a:xfrm>
            <a:off x="46300" y="179779"/>
            <a:ext cx="2447534" cy="5937441"/>
          </a:xfrm>
        </p:spPr>
        <p:txBody>
          <a:bodyPr>
            <a:normAutofit/>
          </a:bodyPr>
          <a:lstStyle/>
          <a:p>
            <a:r>
              <a:rPr lang="ru-RU" sz="3200" dirty="0"/>
              <a:t>Схема </a:t>
            </a:r>
            <a:r>
              <a:rPr lang="en-US" sz="3200" dirty="0"/>
              <a:t>Cu-TS </a:t>
            </a:r>
            <a:r>
              <a:rPr lang="ru-RU" sz="3200" dirty="0"/>
              <a:t>замкнутого контура</a:t>
            </a:r>
            <a:endParaRPr lang="LID4096" sz="3200" dirty="0"/>
          </a:p>
        </p:txBody>
      </p:sp>
      <p:sp>
        <p:nvSpPr>
          <p:cNvPr id="4" name="Дата 3">
            <a:extLst>
              <a:ext uri="{FF2B5EF4-FFF2-40B4-BE49-F238E27FC236}">
                <a16:creationId xmlns:a16="http://schemas.microsoft.com/office/drawing/2014/main" id="{73D78B5D-49FE-4EEE-B0DA-284E90EBF574}"/>
              </a:ext>
            </a:extLst>
          </p:cNvPr>
          <p:cNvSpPr>
            <a:spLocks noGrp="1"/>
          </p:cNvSpPr>
          <p:nvPr>
            <p:ph type="dt" sz="half" idx="10"/>
          </p:nvPr>
        </p:nvSpPr>
        <p:spPr/>
        <p:txBody>
          <a:bodyPr/>
          <a:lstStyle/>
          <a:p>
            <a:r>
              <a:rPr lang="en-US"/>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4DAC10C-CB81-4EC3-AF3D-52D9DBBB2E5E}"/>
              </a:ext>
            </a:extLst>
          </p:cNvPr>
          <p:cNvSpPr>
            <a:spLocks noGrp="1"/>
          </p:cNvSpPr>
          <p:nvPr>
            <p:ph type="sldNum" sz="quarter" idx="12"/>
          </p:nvPr>
        </p:nvSpPr>
        <p:spPr/>
        <p:txBody>
          <a:bodyPr/>
          <a:lstStyle/>
          <a:p>
            <a:fld id="{B53297C2-6A4D-40AE-AE84-88AF2AE0107B}" type="slidenum">
              <a:rPr lang="LID4096" smtClean="0"/>
              <a:pPr/>
              <a:t>21</a:t>
            </a:fld>
            <a:endParaRPr lang="LID4096" dirty="0"/>
          </a:p>
        </p:txBody>
      </p:sp>
      <p:pic>
        <p:nvPicPr>
          <p:cNvPr id="10" name="Рисунок 9">
            <a:extLst>
              <a:ext uri="{FF2B5EF4-FFF2-40B4-BE49-F238E27FC236}">
                <a16:creationId xmlns:a16="http://schemas.microsoft.com/office/drawing/2014/main" id="{F569DB45-2FA2-4B0A-A804-412A7659807A}"/>
              </a:ext>
            </a:extLst>
          </p:cNvPr>
          <p:cNvPicPr>
            <a:picLocks noChangeAspect="1"/>
          </p:cNvPicPr>
          <p:nvPr/>
        </p:nvPicPr>
        <p:blipFill>
          <a:blip r:embed="rId2"/>
          <a:stretch>
            <a:fillRect/>
          </a:stretch>
        </p:blipFill>
        <p:spPr>
          <a:xfrm>
            <a:off x="2493833" y="-1"/>
            <a:ext cx="9074188" cy="6492875"/>
          </a:xfrm>
          <a:prstGeom prst="rect">
            <a:avLst/>
          </a:prstGeom>
        </p:spPr>
      </p:pic>
    </p:spTree>
    <p:extLst>
      <p:ext uri="{BB962C8B-B14F-4D97-AF65-F5344CB8AC3E}">
        <p14:creationId xmlns:p14="http://schemas.microsoft.com/office/powerpoint/2010/main" val="1289931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73D78B5D-49FE-4EEE-B0DA-284E90EBF574}"/>
              </a:ext>
            </a:extLst>
          </p:cNvPr>
          <p:cNvSpPr>
            <a:spLocks noGrp="1"/>
          </p:cNvSpPr>
          <p:nvPr>
            <p:ph type="dt" sz="half" idx="10"/>
          </p:nvPr>
        </p:nvSpPr>
        <p:spPr/>
        <p:txBody>
          <a:bodyPr/>
          <a:lstStyle/>
          <a:p>
            <a:r>
              <a:rPr lang="en-US"/>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4DAC10C-CB81-4EC3-AF3D-52D9DBBB2E5E}"/>
              </a:ext>
            </a:extLst>
          </p:cNvPr>
          <p:cNvSpPr>
            <a:spLocks noGrp="1"/>
          </p:cNvSpPr>
          <p:nvPr>
            <p:ph type="sldNum" sz="quarter" idx="12"/>
          </p:nvPr>
        </p:nvSpPr>
        <p:spPr/>
        <p:txBody>
          <a:bodyPr/>
          <a:lstStyle/>
          <a:p>
            <a:fld id="{B53297C2-6A4D-40AE-AE84-88AF2AE0107B}" type="slidenum">
              <a:rPr lang="LID4096" smtClean="0"/>
              <a:pPr/>
              <a:t>22</a:t>
            </a:fld>
            <a:endParaRPr lang="LID4096" dirty="0"/>
          </a:p>
        </p:txBody>
      </p:sp>
      <p:sp>
        <p:nvSpPr>
          <p:cNvPr id="7" name="TextBox 6">
            <a:extLst>
              <a:ext uri="{FF2B5EF4-FFF2-40B4-BE49-F238E27FC236}">
                <a16:creationId xmlns:a16="http://schemas.microsoft.com/office/drawing/2014/main" id="{5A25D5A1-4AAD-4218-B2E8-4DEA60DA880E}"/>
              </a:ext>
            </a:extLst>
          </p:cNvPr>
          <p:cNvSpPr txBox="1"/>
          <p:nvPr/>
        </p:nvSpPr>
        <p:spPr>
          <a:xfrm>
            <a:off x="60463" y="117693"/>
            <a:ext cx="12071074" cy="6186309"/>
          </a:xfrm>
          <a:prstGeom prst="rect">
            <a:avLst/>
          </a:prstGeom>
          <a:noFill/>
        </p:spPr>
        <p:txBody>
          <a:bodyPr wrap="square">
            <a:spAutoFit/>
          </a:bodyPr>
          <a:lstStyle/>
          <a:p>
            <a:r>
              <a:rPr lang="ru-RU" dirty="0"/>
              <a:t>Система </a:t>
            </a:r>
            <a:r>
              <a:rPr lang="ru-RU" dirty="0" err="1"/>
              <a:t>термостабилизации</a:t>
            </a:r>
            <a:r>
              <a:rPr lang="ru-RU" dirty="0"/>
              <a:t> и охлаждения MPD разрабатываемая компанией ООО “</a:t>
            </a:r>
            <a:r>
              <a:rPr lang="ru-RU" dirty="0" err="1"/>
              <a:t>Арколаб</a:t>
            </a:r>
            <a:r>
              <a:rPr lang="ru-RU" dirty="0"/>
              <a:t>” располагается на Южной подвижно платформе. Система конструктивно подразделяется на три подсистемы: </a:t>
            </a:r>
          </a:p>
          <a:p>
            <a:r>
              <a:rPr lang="ru-RU" dirty="0"/>
              <a:t>•	Система </a:t>
            </a:r>
            <a:r>
              <a:rPr lang="ru-RU" dirty="0" err="1"/>
              <a:t>термостабилизации</a:t>
            </a:r>
            <a:r>
              <a:rPr lang="ru-RU" dirty="0"/>
              <a:t> медного контура;</a:t>
            </a:r>
          </a:p>
          <a:p>
            <a:r>
              <a:rPr lang="ru-RU" dirty="0"/>
              <a:t>•	Система </a:t>
            </a:r>
            <a:r>
              <a:rPr lang="ru-RU" dirty="0" err="1"/>
              <a:t>термостабилизации</a:t>
            </a:r>
            <a:r>
              <a:rPr lang="ru-RU" dirty="0"/>
              <a:t> алюминиевого контура</a:t>
            </a:r>
          </a:p>
          <a:p>
            <a:r>
              <a:rPr lang="ru-RU" dirty="0"/>
              <a:t>•	Система охлаждения медного контура</a:t>
            </a:r>
          </a:p>
          <a:p>
            <a:endParaRPr lang="ru-RU" dirty="0"/>
          </a:p>
          <a:p>
            <a:r>
              <a:rPr lang="ru-RU" b="1" dirty="0"/>
              <a:t>Баки с вакуумными насосами</a:t>
            </a:r>
          </a:p>
          <a:p>
            <a:r>
              <a:rPr lang="ru-RU" dirty="0"/>
              <a:t>На сегодняшний день разработано КД и изготовлены баки на 3 подсистемы. Вакуумные насосы так же изготовлены и поставлены ООО «</a:t>
            </a:r>
            <a:r>
              <a:rPr lang="ru-RU" dirty="0" err="1"/>
              <a:t>АркоЛаб</a:t>
            </a:r>
            <a:r>
              <a:rPr lang="ru-RU" dirty="0"/>
              <a:t>).</a:t>
            </a:r>
          </a:p>
          <a:p>
            <a:endParaRPr lang="ru-RU" dirty="0"/>
          </a:p>
          <a:p>
            <a:r>
              <a:rPr lang="ru-RU" b="1" dirty="0"/>
              <a:t>Насосные модули</a:t>
            </a:r>
          </a:p>
          <a:p>
            <a:r>
              <a:rPr lang="ru-RU" dirty="0"/>
              <a:t>Насосные модули – разработано КД, начато изготовление 3-х насосных модулей. Все оборудование для насосных модулей закуплено.</a:t>
            </a:r>
          </a:p>
          <a:p>
            <a:r>
              <a:rPr lang="ru-RU" b="1" dirty="0"/>
              <a:t>Раздающие коллектора</a:t>
            </a:r>
          </a:p>
          <a:p>
            <a:r>
              <a:rPr lang="ru-RU" dirty="0"/>
              <a:t>Раздающие коллектора находятся на финальной стадии моделирования, планируемы срок сдачи КД - 10.05.2024. В настоящий момент закуплена пробная партия регулирующих седельных </a:t>
            </a:r>
            <a:r>
              <a:rPr lang="ru-RU" dirty="0" err="1"/>
              <a:t>пневмоклапанов</a:t>
            </a:r>
            <a:r>
              <a:rPr lang="ru-RU" dirty="0"/>
              <a:t>. Планируется их тестирование до 16.05.2024г. Также закуплена пробная партия расходомеров. Ожидается их поставка в начале мая. После получения расходомеров планируется их тестирование в течение мая. После тестирования, если будет получен положительный результат, планируется их закупка.</a:t>
            </a:r>
          </a:p>
          <a:p>
            <a:r>
              <a:rPr lang="ru-RU" b="1" dirty="0"/>
              <a:t>Сборные коллектора</a:t>
            </a:r>
          </a:p>
          <a:p>
            <a:r>
              <a:rPr lang="ru-RU" dirty="0"/>
              <a:t>На сборные коллектора разработано КД, запуск в производство планируется после окончания конструкторских работ по раздающим коллекторам. 15.05.2024</a:t>
            </a:r>
          </a:p>
        </p:txBody>
      </p:sp>
    </p:spTree>
    <p:extLst>
      <p:ext uri="{BB962C8B-B14F-4D97-AF65-F5344CB8AC3E}">
        <p14:creationId xmlns:p14="http://schemas.microsoft.com/office/powerpoint/2010/main" val="337628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F245C21E-A889-48F9-A884-D493B8732363}"/>
              </a:ext>
            </a:extLst>
          </p:cNvPr>
          <p:cNvSpPr>
            <a:spLocks noGrp="1"/>
          </p:cNvSpPr>
          <p:nvPr>
            <p:ph type="dt" sz="half" idx="10"/>
          </p:nvPr>
        </p:nvSpPr>
        <p:spPr/>
        <p:txBody>
          <a:bodyPr/>
          <a:lstStyle/>
          <a:p>
            <a:r>
              <a:rPr lang="en-US"/>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5A8EA720-D4EF-4C85-B752-61A5AF0447AC}"/>
              </a:ext>
            </a:extLst>
          </p:cNvPr>
          <p:cNvSpPr>
            <a:spLocks noGrp="1"/>
          </p:cNvSpPr>
          <p:nvPr>
            <p:ph type="sldNum" sz="quarter" idx="12"/>
          </p:nvPr>
        </p:nvSpPr>
        <p:spPr/>
        <p:txBody>
          <a:bodyPr/>
          <a:lstStyle/>
          <a:p>
            <a:fld id="{B53297C2-6A4D-40AE-AE84-88AF2AE0107B}" type="slidenum">
              <a:rPr lang="LID4096" smtClean="0"/>
              <a:pPr/>
              <a:t>23</a:t>
            </a:fld>
            <a:endParaRPr lang="LID4096" dirty="0"/>
          </a:p>
        </p:txBody>
      </p:sp>
      <p:sp>
        <p:nvSpPr>
          <p:cNvPr id="8" name="TextBox 7">
            <a:extLst>
              <a:ext uri="{FF2B5EF4-FFF2-40B4-BE49-F238E27FC236}">
                <a16:creationId xmlns:a16="http://schemas.microsoft.com/office/drawing/2014/main" id="{82CC43BE-A4CE-4448-804E-A4990885126A}"/>
              </a:ext>
            </a:extLst>
          </p:cNvPr>
          <p:cNvSpPr txBox="1"/>
          <p:nvPr/>
        </p:nvSpPr>
        <p:spPr>
          <a:xfrm>
            <a:off x="75235" y="194637"/>
            <a:ext cx="11707793" cy="5519460"/>
          </a:xfrm>
          <a:prstGeom prst="rect">
            <a:avLst/>
          </a:prstGeom>
          <a:noFill/>
        </p:spPr>
        <p:txBody>
          <a:bodyPr wrap="square">
            <a:spAutoFit/>
          </a:bodyPr>
          <a:lstStyle/>
          <a:p>
            <a:pPr indent="540385">
              <a:spcAft>
                <a:spcPts val="800"/>
              </a:spcAft>
            </a:pPr>
            <a:r>
              <a:rPr lang="ru-RU" b="1" kern="100" dirty="0">
                <a:effectLst/>
                <a:latin typeface="Times New Roman" panose="02020603050405020304" pitchFamily="18" charset="0"/>
                <a:ea typeface="Calibri" panose="020F0502020204030204" pitchFamily="34" charset="0"/>
                <a:cs typeface="Times New Roman" panose="02020603050405020304" pitchFamily="18" charset="0"/>
              </a:rPr>
              <a:t>Конструкторские работы на MPD</a:t>
            </a:r>
            <a:endParaRPr lang="ru-RU"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540385">
              <a:spcAft>
                <a:spcPts val="800"/>
              </a:spcAft>
            </a:pPr>
            <a:r>
              <a:rPr lang="ru-RU" i="1" kern="100" dirty="0">
                <a:effectLst/>
                <a:latin typeface="Times New Roman" panose="02020603050405020304" pitchFamily="18" charset="0"/>
                <a:ea typeface="Calibri" panose="020F0502020204030204" pitchFamily="34" charset="0"/>
                <a:cs typeface="Times New Roman" panose="02020603050405020304" pitchFamily="18" charset="0"/>
              </a:rPr>
              <a:t>Коллектора ECAL</a:t>
            </a:r>
            <a:endParaRPr lang="ru-RU"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540385">
              <a:spcAft>
                <a:spcPts val="800"/>
              </a:spcAft>
            </a:pPr>
            <a:r>
              <a:rPr lang="ru-RU" kern="100" dirty="0">
                <a:effectLst/>
                <a:latin typeface="Times New Roman" panose="02020603050405020304" pitchFamily="18" charset="0"/>
                <a:ea typeface="Calibri" panose="020F0502020204030204" pitchFamily="34" charset="0"/>
                <a:cs typeface="Times New Roman" panose="02020603050405020304" pitchFamily="18" charset="0"/>
              </a:rPr>
              <a:t>Производятся конструкторские работы по моделированию коллекторов для ECAL, модели для согласования планируется предоставить к 30.04.202</a:t>
            </a:r>
            <a:r>
              <a:rPr lang="en-US" kern="1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540385">
              <a:spcAft>
                <a:spcPts val="800"/>
              </a:spcAft>
            </a:pPr>
            <a:r>
              <a:rPr lang="ru-RU" i="1" kern="100" dirty="0">
                <a:effectLst/>
                <a:latin typeface="Times New Roman" panose="02020603050405020304" pitchFamily="18" charset="0"/>
                <a:ea typeface="Calibri" panose="020F0502020204030204" pitchFamily="34" charset="0"/>
                <a:cs typeface="Times New Roman" panose="02020603050405020304" pitchFamily="18" charset="0"/>
              </a:rPr>
              <a:t>Трассировки труб</a:t>
            </a:r>
            <a:endParaRPr lang="ru-RU"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540385">
              <a:spcAft>
                <a:spcPts val="800"/>
              </a:spcAft>
            </a:pPr>
            <a:r>
              <a:rPr lang="ru-RU" kern="100" dirty="0">
                <a:effectLst/>
                <a:latin typeface="Times New Roman" panose="02020603050405020304" pitchFamily="18" charset="0"/>
                <a:ea typeface="Calibri" panose="020F0502020204030204" pitchFamily="34" charset="0"/>
                <a:cs typeface="Times New Roman" panose="02020603050405020304" pitchFamily="18" charset="0"/>
              </a:rPr>
              <a:t>Разработана схема заполнения окон MPD и силового каркаса, смоделировано заполнение самых загруженных окон, изготовлен макет 17 и 19 окна магнитопровода в полную величину и произведена прокладка труб в соответствии с моделью и расчётами. Модель прокладки труб во всех окнах магнитопровода планируется завершить 31.05.2024</a:t>
            </a:r>
          </a:p>
          <a:p>
            <a:pPr indent="540385">
              <a:spcAft>
                <a:spcPts val="800"/>
              </a:spcAft>
            </a:pPr>
            <a:r>
              <a:rPr lang="ru-RU" kern="100" dirty="0">
                <a:effectLst/>
                <a:latin typeface="Times New Roman" panose="02020603050405020304" pitchFamily="18" charset="0"/>
                <a:ea typeface="Calibri" panose="020F0502020204030204" pitchFamily="34" charset="0"/>
                <a:cs typeface="Times New Roman" panose="02020603050405020304" pitchFamily="18" charset="0"/>
              </a:rPr>
              <a:t>Трассировка труб по магниту и переход на платформу находятся в разработке, планируемая дата окончания 31.05.2024	</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540385">
              <a:spcAft>
                <a:spcPts val="800"/>
              </a:spcAft>
            </a:pPr>
            <a:r>
              <a:rPr lang="ru-RU" b="1" kern="100" dirty="0">
                <a:effectLst/>
                <a:latin typeface="Times New Roman" panose="02020603050405020304" pitchFamily="18" charset="0"/>
                <a:ea typeface="Calibri" panose="020F0502020204030204" pitchFamily="34" charset="0"/>
                <a:cs typeface="Times New Roman" panose="02020603050405020304" pitchFamily="18" charset="0"/>
              </a:rPr>
              <a:t>Электрика и автоматизация</a:t>
            </a:r>
            <a:endParaRPr lang="ru-RU"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spcAft>
                <a:spcPts val="800"/>
              </a:spcAft>
            </a:pPr>
            <a:r>
              <a:rPr lang="ru-RU" kern="100" dirty="0">
                <a:effectLst/>
                <a:latin typeface="Times New Roman" panose="02020603050405020304" pitchFamily="18" charset="0"/>
                <a:ea typeface="Calibri" panose="020F0502020204030204" pitchFamily="34" charset="0"/>
                <a:cs typeface="Times New Roman" panose="02020603050405020304" pitchFamily="18" charset="0"/>
              </a:rPr>
              <a:t>В настоящий момент идет разработка конструкторских и схемотехнических решений. Окончание работ планируется до конца мая. Запущены в производство шкафы управления насосных модулей (металлические оболочки). Окончание их производства планируется до конца мая. Производство основных шкафов управления и силовой электроники планируется запустить после окончания конструкторских работ в конце мая. Срок изготовления – до конца июля.</a:t>
            </a:r>
          </a:p>
        </p:txBody>
      </p:sp>
    </p:spTree>
    <p:extLst>
      <p:ext uri="{BB962C8B-B14F-4D97-AF65-F5344CB8AC3E}">
        <p14:creationId xmlns:p14="http://schemas.microsoft.com/office/powerpoint/2010/main" val="3384993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1565F8A8-46A3-4E63-BA63-761A3AFA24A6}"/>
              </a:ext>
            </a:extLst>
          </p:cNvPr>
          <p:cNvSpPr>
            <a:spLocks noGrp="1"/>
          </p:cNvSpPr>
          <p:nvPr>
            <p:ph type="dt" sz="half" idx="10"/>
          </p:nvPr>
        </p:nvSpPr>
        <p:spPr/>
        <p:txBody>
          <a:bodyPr/>
          <a:lstStyle/>
          <a:p>
            <a:r>
              <a:rPr lang="en-US"/>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E2742DB6-0C98-4404-A3F3-EC0F8EAB6C16}"/>
              </a:ext>
            </a:extLst>
          </p:cNvPr>
          <p:cNvSpPr>
            <a:spLocks noGrp="1"/>
          </p:cNvSpPr>
          <p:nvPr>
            <p:ph type="sldNum" sz="quarter" idx="12"/>
          </p:nvPr>
        </p:nvSpPr>
        <p:spPr/>
        <p:txBody>
          <a:bodyPr/>
          <a:lstStyle/>
          <a:p>
            <a:fld id="{B53297C2-6A4D-40AE-AE84-88AF2AE0107B}" type="slidenum">
              <a:rPr lang="LID4096" smtClean="0"/>
              <a:pPr/>
              <a:t>24</a:t>
            </a:fld>
            <a:endParaRPr lang="LID4096" dirty="0"/>
          </a:p>
        </p:txBody>
      </p:sp>
      <p:sp>
        <p:nvSpPr>
          <p:cNvPr id="7" name="TextBox 6">
            <a:extLst>
              <a:ext uri="{FF2B5EF4-FFF2-40B4-BE49-F238E27FC236}">
                <a16:creationId xmlns:a16="http://schemas.microsoft.com/office/drawing/2014/main" id="{7E7FE22E-97A5-481F-86FC-6C5C5CCD3C0E}"/>
              </a:ext>
            </a:extLst>
          </p:cNvPr>
          <p:cNvSpPr txBox="1"/>
          <p:nvPr/>
        </p:nvSpPr>
        <p:spPr>
          <a:xfrm>
            <a:off x="266218" y="475031"/>
            <a:ext cx="11803200" cy="5242461"/>
          </a:xfrm>
          <a:prstGeom prst="rect">
            <a:avLst/>
          </a:prstGeom>
          <a:noFill/>
        </p:spPr>
        <p:txBody>
          <a:bodyPr wrap="square">
            <a:spAutoFit/>
          </a:bodyPr>
          <a:lstStyle/>
          <a:p>
            <a:pPr indent="540385">
              <a:spcAft>
                <a:spcPts val="800"/>
              </a:spcAft>
            </a:pPr>
            <a:r>
              <a:rPr lang="ru-RU" b="1" kern="100" dirty="0">
                <a:effectLst/>
                <a:latin typeface="Times New Roman" panose="02020603050405020304" pitchFamily="18" charset="0"/>
                <a:ea typeface="Calibri" panose="020F0502020204030204" pitchFamily="34" charset="0"/>
                <a:cs typeface="Times New Roman" panose="02020603050405020304" pitchFamily="18" charset="0"/>
              </a:rPr>
              <a:t>Конструкторские работы на MPD</a:t>
            </a:r>
            <a:endParaRPr lang="ru-RU"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540385">
              <a:spcAft>
                <a:spcPts val="800"/>
              </a:spcAft>
            </a:pPr>
            <a:r>
              <a:rPr lang="ru-RU" i="1" kern="100" dirty="0">
                <a:effectLst/>
                <a:latin typeface="Times New Roman" panose="02020603050405020304" pitchFamily="18" charset="0"/>
                <a:ea typeface="Calibri" panose="020F0502020204030204" pitchFamily="34" charset="0"/>
                <a:cs typeface="Times New Roman" panose="02020603050405020304" pitchFamily="18" charset="0"/>
              </a:rPr>
              <a:t>Коллектора ECAL</a:t>
            </a:r>
            <a:endParaRPr lang="ru-RU"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540385">
              <a:spcAft>
                <a:spcPts val="800"/>
              </a:spcAft>
            </a:pPr>
            <a:r>
              <a:rPr lang="ru-RU" kern="100" dirty="0">
                <a:effectLst/>
                <a:latin typeface="Times New Roman" panose="02020603050405020304" pitchFamily="18" charset="0"/>
                <a:ea typeface="Calibri" panose="020F0502020204030204" pitchFamily="34" charset="0"/>
                <a:cs typeface="Times New Roman" panose="02020603050405020304" pitchFamily="18" charset="0"/>
              </a:rPr>
              <a:t>Производятся конструкторские работы по моделированию коллекторов для ECAL, модели для согласования планируется предоставить к 30.04.2024</a:t>
            </a:r>
          </a:p>
          <a:p>
            <a:pPr indent="540385">
              <a:spcAft>
                <a:spcPts val="800"/>
              </a:spcAft>
            </a:pPr>
            <a:r>
              <a:rPr lang="ru-RU" i="1" kern="100" dirty="0">
                <a:effectLst/>
                <a:latin typeface="Times New Roman" panose="02020603050405020304" pitchFamily="18" charset="0"/>
                <a:ea typeface="Calibri" panose="020F0502020204030204" pitchFamily="34" charset="0"/>
                <a:cs typeface="Times New Roman" panose="02020603050405020304" pitchFamily="18" charset="0"/>
              </a:rPr>
              <a:t>Трассировки труб</a:t>
            </a:r>
            <a:endParaRPr lang="ru-RU"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540385">
              <a:spcAft>
                <a:spcPts val="800"/>
              </a:spcAft>
            </a:pPr>
            <a:r>
              <a:rPr lang="ru-RU" kern="100" dirty="0">
                <a:effectLst/>
                <a:latin typeface="Times New Roman" panose="02020603050405020304" pitchFamily="18" charset="0"/>
                <a:ea typeface="Calibri" panose="020F0502020204030204" pitchFamily="34" charset="0"/>
                <a:cs typeface="Times New Roman" panose="02020603050405020304" pitchFamily="18" charset="0"/>
              </a:rPr>
              <a:t>Разработана схема заполнения окон MPD и силового каркаса, смоделировано заполнение самых загруженных окон, изготовлен макет 17 и 19 окна магнитопровода в полную величину и произведена прокладка труб в соответствии с моделью и расчётами. Модель прокладки труб во всех окнах магнитопровода планируется завершить 31.05.2024</a:t>
            </a:r>
          </a:p>
          <a:p>
            <a:pPr indent="540385">
              <a:spcAft>
                <a:spcPts val="800"/>
              </a:spcAft>
            </a:pPr>
            <a:r>
              <a:rPr lang="ru-RU" kern="100" dirty="0">
                <a:effectLst/>
                <a:latin typeface="Times New Roman" panose="02020603050405020304" pitchFamily="18" charset="0"/>
                <a:ea typeface="Calibri" panose="020F0502020204030204" pitchFamily="34" charset="0"/>
                <a:cs typeface="Times New Roman" panose="02020603050405020304" pitchFamily="18" charset="0"/>
              </a:rPr>
              <a:t>Трассировка труб по магниту и переход на платформу находятся в разработке, планируемая дата окончания 31.05.2024</a:t>
            </a:r>
            <a:endParaRPr lang="en-US"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ru-RU"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b="1" kern="100" dirty="0">
                <a:effectLst/>
                <a:latin typeface="Times New Roman" panose="02020603050405020304" pitchFamily="18" charset="0"/>
                <a:ea typeface="Calibri" panose="020F0502020204030204" pitchFamily="34" charset="0"/>
                <a:cs typeface="Times New Roman" panose="02020603050405020304" pitchFamily="18" charset="0"/>
              </a:rPr>
              <a:t>Электрика и автоматизация</a:t>
            </a:r>
            <a:endParaRPr lang="ru-RU"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spcAft>
                <a:spcPts val="800"/>
              </a:spcAft>
            </a:pPr>
            <a:r>
              <a:rPr lang="ru-RU" kern="100" dirty="0">
                <a:effectLst/>
                <a:latin typeface="Times New Roman" panose="02020603050405020304" pitchFamily="18" charset="0"/>
                <a:ea typeface="Calibri" panose="020F0502020204030204" pitchFamily="34" charset="0"/>
                <a:cs typeface="Times New Roman" panose="02020603050405020304" pitchFamily="18" charset="0"/>
              </a:rPr>
              <a:t>В настоящий момент идет разработка конструкторских и схемотехнических решений. Окончание работ планируется до конца мая. Запущены в производство шкафы управления насосных модулей (металлические оболочки). Окончание их производства планируется до конца мая. Производство основных шкафов управления и силовой электроники планируется запустить после окончания конструкторских работ в конце мая. Срок изготовления – до конца июля.</a:t>
            </a:r>
          </a:p>
        </p:txBody>
      </p:sp>
    </p:spTree>
    <p:extLst>
      <p:ext uri="{BB962C8B-B14F-4D97-AF65-F5344CB8AC3E}">
        <p14:creationId xmlns:p14="http://schemas.microsoft.com/office/powerpoint/2010/main" val="2251173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4497E5-1B47-422B-99F2-FBF4A8F8A39C}"/>
              </a:ext>
            </a:extLst>
          </p:cNvPr>
          <p:cNvSpPr>
            <a:spLocks noGrp="1"/>
          </p:cNvSpPr>
          <p:nvPr>
            <p:ph type="title"/>
          </p:nvPr>
        </p:nvSpPr>
        <p:spPr>
          <a:xfrm>
            <a:off x="496955" y="0"/>
            <a:ext cx="11335576" cy="1325563"/>
          </a:xfrm>
        </p:spPr>
        <p:txBody>
          <a:bodyPr>
            <a:normAutofit/>
          </a:bodyPr>
          <a:lstStyle/>
          <a:p>
            <a:r>
              <a:rPr lang="en-US" dirty="0"/>
              <a:t>The approach</a:t>
            </a:r>
            <a:endParaRPr lang="LID4096" dirty="0"/>
          </a:p>
        </p:txBody>
      </p:sp>
      <p:sp>
        <p:nvSpPr>
          <p:cNvPr id="9" name="Номер слайда 8">
            <a:extLst>
              <a:ext uri="{FF2B5EF4-FFF2-40B4-BE49-F238E27FC236}">
                <a16:creationId xmlns:a16="http://schemas.microsoft.com/office/drawing/2014/main" id="{06B6FB7E-194D-44FF-ABC3-80BBAA9B439D}"/>
              </a:ext>
            </a:extLst>
          </p:cNvPr>
          <p:cNvSpPr>
            <a:spLocks noGrp="1"/>
          </p:cNvSpPr>
          <p:nvPr>
            <p:ph type="sldNum" sz="quarter" idx="12"/>
          </p:nvPr>
        </p:nvSpPr>
        <p:spPr/>
        <p:txBody>
          <a:bodyPr/>
          <a:lstStyle/>
          <a:p>
            <a:fld id="{B53297C2-6A4D-40AE-AE84-88AF2AE0107B}" type="slidenum">
              <a:rPr lang="LID4096" smtClean="0"/>
              <a:pPr/>
              <a:t>3</a:t>
            </a:fld>
            <a:endParaRPr lang="LID4096" dirty="0"/>
          </a:p>
        </p:txBody>
      </p:sp>
      <p:cxnSp>
        <p:nvCxnSpPr>
          <p:cNvPr id="12" name="Прямая соединительная линия 11">
            <a:extLst>
              <a:ext uri="{FF2B5EF4-FFF2-40B4-BE49-F238E27FC236}">
                <a16:creationId xmlns:a16="http://schemas.microsoft.com/office/drawing/2014/main" id="{54D7667F-EA48-46EA-BEF5-EDE3FD2C4D69}"/>
              </a:ext>
            </a:extLst>
          </p:cNvPr>
          <p:cNvCxnSpPr>
            <a:cxnSpLocks/>
          </p:cNvCxnSpPr>
          <p:nvPr/>
        </p:nvCxnSpPr>
        <p:spPr>
          <a:xfrm>
            <a:off x="359469" y="1133061"/>
            <a:ext cx="374528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Объект 4">
            <a:extLst>
              <a:ext uri="{FF2B5EF4-FFF2-40B4-BE49-F238E27FC236}">
                <a16:creationId xmlns:a16="http://schemas.microsoft.com/office/drawing/2014/main" id="{1A679DF8-D9D5-4349-965F-39C5CF79F1DE}"/>
              </a:ext>
            </a:extLst>
          </p:cNvPr>
          <p:cNvSpPr>
            <a:spLocks noGrp="1"/>
          </p:cNvSpPr>
          <p:nvPr>
            <p:ph idx="1"/>
          </p:nvPr>
        </p:nvSpPr>
        <p:spPr>
          <a:xfrm>
            <a:off x="-673992" y="1525532"/>
            <a:ext cx="12393360" cy="817284"/>
          </a:xfrm>
        </p:spPr>
        <p:txBody>
          <a:bodyPr>
            <a:normAutofit fontScale="92500"/>
          </a:bodyPr>
          <a:lstStyle/>
          <a:p>
            <a:pPr marL="0" indent="0" algn="just" defTabSz="1030288">
              <a:buNone/>
              <a:tabLst>
                <a:tab pos="1522413" algn="l"/>
                <a:tab pos="2778125" algn="l"/>
              </a:tabLst>
            </a:pPr>
            <a:r>
              <a:rPr lang="ru-RU" sz="2400" dirty="0"/>
              <a:t>	</a:t>
            </a:r>
            <a:r>
              <a:rPr lang="en-US" sz="3200" b="1" dirty="0"/>
              <a:t>Goal</a:t>
            </a:r>
            <a:r>
              <a:rPr lang="ru-RU" sz="3200" dirty="0"/>
              <a:t>: </a:t>
            </a:r>
            <a:r>
              <a:rPr lang="en-US" sz="3200" dirty="0"/>
              <a:t>	develop and install cooling &amp; thermal stabilization system</a:t>
            </a:r>
          </a:p>
        </p:txBody>
      </p:sp>
      <p:sp>
        <p:nvSpPr>
          <p:cNvPr id="22" name="Объект 4">
            <a:extLst>
              <a:ext uri="{FF2B5EF4-FFF2-40B4-BE49-F238E27FC236}">
                <a16:creationId xmlns:a16="http://schemas.microsoft.com/office/drawing/2014/main" id="{C5539567-8743-448B-BE00-637D2D1B315E}"/>
              </a:ext>
            </a:extLst>
          </p:cNvPr>
          <p:cNvSpPr txBox="1">
            <a:spLocks/>
          </p:cNvSpPr>
          <p:nvPr/>
        </p:nvSpPr>
        <p:spPr>
          <a:xfrm>
            <a:off x="-32417" y="2075354"/>
            <a:ext cx="11864948" cy="3707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3600" dirty="0"/>
              <a:t>	</a:t>
            </a:r>
            <a:r>
              <a:rPr lang="en-US" sz="3200" b="1" dirty="0"/>
              <a:t>Tasks</a:t>
            </a:r>
            <a:r>
              <a:rPr lang="ru-RU" sz="3200" dirty="0"/>
              <a:t>:</a:t>
            </a:r>
            <a:r>
              <a:rPr lang="ru-RU" sz="3600" dirty="0"/>
              <a:t> </a:t>
            </a:r>
          </a:p>
          <a:p>
            <a:pPr marL="2171700" lvl="4" indent="-342900" algn="just">
              <a:lnSpc>
                <a:spcPct val="110000"/>
              </a:lnSpc>
              <a:spcBef>
                <a:spcPts val="600"/>
              </a:spcBef>
              <a:buFont typeface="Symbol" panose="05050102010706020507" pitchFamily="18" charset="2"/>
              <a:buChar char=""/>
            </a:pPr>
            <a:r>
              <a:rPr lang="en-US" sz="2600" dirty="0"/>
              <a:t>Make detailed </a:t>
            </a:r>
            <a:r>
              <a:rPr lang="en-US" sz="2600" dirty="0" err="1">
                <a:solidFill>
                  <a:schemeClr val="accent6">
                    <a:lumMod val="75000"/>
                  </a:schemeClr>
                </a:solidFill>
              </a:rPr>
              <a:t>hydrodynami</a:t>
            </a:r>
            <a:r>
              <a:rPr lang="ru-RU" sz="2600" dirty="0">
                <a:solidFill>
                  <a:schemeClr val="accent6">
                    <a:lumMod val="75000"/>
                  </a:schemeClr>
                </a:solidFill>
              </a:rPr>
              <a:t>с</a:t>
            </a:r>
            <a:r>
              <a:rPr lang="en-US" sz="2600" dirty="0">
                <a:solidFill>
                  <a:schemeClr val="accent6">
                    <a:lumMod val="75000"/>
                  </a:schemeClr>
                </a:solidFill>
              </a:rPr>
              <a:t> simulations</a:t>
            </a:r>
            <a:r>
              <a:rPr lang="ru-RU" sz="2600" dirty="0"/>
              <a:t>;</a:t>
            </a:r>
          </a:p>
          <a:p>
            <a:pPr marL="2171700" lvl="4" indent="-342900" algn="just">
              <a:lnSpc>
                <a:spcPct val="110000"/>
              </a:lnSpc>
              <a:spcBef>
                <a:spcPts val="600"/>
              </a:spcBef>
              <a:buFont typeface="Symbol" panose="05050102010706020507" pitchFamily="18" charset="2"/>
              <a:buChar char=""/>
            </a:pPr>
            <a:r>
              <a:rPr lang="en-US" sz="2600" dirty="0"/>
              <a:t>Verify simulations with </a:t>
            </a:r>
            <a:r>
              <a:rPr lang="en-US" sz="2600" u="sng" dirty="0">
                <a:solidFill>
                  <a:srgbClr val="4472C4"/>
                </a:solidFill>
              </a:rPr>
              <a:t>hydraulic experiments</a:t>
            </a:r>
            <a:r>
              <a:rPr lang="ru-RU" sz="2600" dirty="0"/>
              <a:t>;</a:t>
            </a:r>
          </a:p>
          <a:p>
            <a:pPr marL="2171700" lvl="4" indent="-342900" algn="just">
              <a:lnSpc>
                <a:spcPct val="110000"/>
              </a:lnSpc>
              <a:spcBef>
                <a:spcPts val="600"/>
              </a:spcBef>
              <a:buFont typeface="Symbol" panose="05050102010706020507" pitchFamily="18" charset="2"/>
              <a:buChar char=""/>
            </a:pPr>
            <a:r>
              <a:rPr lang="en-US" sz="2600" dirty="0"/>
              <a:t>Prepare the </a:t>
            </a:r>
            <a:r>
              <a:rPr lang="en-US" sz="2600" dirty="0">
                <a:solidFill>
                  <a:schemeClr val="accent2">
                    <a:lumMod val="75000"/>
                  </a:schemeClr>
                </a:solidFill>
              </a:rPr>
              <a:t>technical design </a:t>
            </a:r>
            <a:r>
              <a:rPr lang="en-US" sz="2600" dirty="0"/>
              <a:t>and </a:t>
            </a:r>
            <a:r>
              <a:rPr lang="en-US" sz="2600" dirty="0">
                <a:solidFill>
                  <a:schemeClr val="accent2">
                    <a:lumMod val="75000"/>
                  </a:schemeClr>
                </a:solidFill>
              </a:rPr>
              <a:t>deliver the equipment</a:t>
            </a:r>
            <a:r>
              <a:rPr lang="en-US" sz="2600" dirty="0"/>
              <a:t>;</a:t>
            </a:r>
            <a:endParaRPr lang="ru-RU" sz="2600" dirty="0"/>
          </a:p>
          <a:p>
            <a:pPr marL="2171700" lvl="4" indent="-342900" algn="just">
              <a:lnSpc>
                <a:spcPct val="110000"/>
              </a:lnSpc>
              <a:buFont typeface="Symbol" panose="05050102010706020507" pitchFamily="18" charset="2"/>
              <a:buChar char=""/>
            </a:pPr>
            <a:r>
              <a:rPr lang="en-US" sz="2600" dirty="0"/>
              <a:t>Find appropriate regimes using </a:t>
            </a:r>
            <a:r>
              <a:rPr lang="en-US" sz="2600" u="sng" dirty="0">
                <a:solidFill>
                  <a:srgbClr val="4472C4"/>
                </a:solidFill>
              </a:rPr>
              <a:t>thermal experiments</a:t>
            </a:r>
            <a:r>
              <a:rPr lang="en-US" sz="2600" dirty="0"/>
              <a:t>;</a:t>
            </a:r>
          </a:p>
          <a:p>
            <a:pPr marL="2171700" lvl="4" indent="-342900" algn="just">
              <a:lnSpc>
                <a:spcPct val="110000"/>
              </a:lnSpc>
              <a:buFont typeface="Symbol" panose="05050102010706020507" pitchFamily="18" charset="2"/>
              <a:buChar char=""/>
            </a:pPr>
            <a:r>
              <a:rPr lang="en-US" sz="2600" dirty="0"/>
              <a:t>Formulate </a:t>
            </a:r>
            <a:r>
              <a:rPr lang="en-US" sz="2600" dirty="0">
                <a:solidFill>
                  <a:schemeClr val="accent2">
                    <a:lumMod val="75000"/>
                  </a:schemeClr>
                </a:solidFill>
              </a:rPr>
              <a:t>controlling algorithms </a:t>
            </a:r>
            <a:r>
              <a:rPr lang="en-US" sz="2600" dirty="0"/>
              <a:t>and </a:t>
            </a:r>
            <a:r>
              <a:rPr lang="en-US" sz="2600" dirty="0">
                <a:solidFill>
                  <a:schemeClr val="accent2">
                    <a:lumMod val="75000"/>
                  </a:schemeClr>
                </a:solidFill>
              </a:rPr>
              <a:t>assemble the system</a:t>
            </a:r>
            <a:r>
              <a:rPr lang="en-US" sz="2600" dirty="0"/>
              <a:t>.</a:t>
            </a:r>
            <a:endParaRPr lang="ru-RU" sz="2600" dirty="0"/>
          </a:p>
        </p:txBody>
      </p:sp>
      <p:sp>
        <p:nvSpPr>
          <p:cNvPr id="10" name="Дата 3">
            <a:extLst>
              <a:ext uri="{FF2B5EF4-FFF2-40B4-BE49-F238E27FC236}">
                <a16:creationId xmlns:a16="http://schemas.microsoft.com/office/drawing/2014/main" id="{DE8B7354-6C57-48BD-8A0F-8A45B2489713}"/>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13" name="Дата 3">
            <a:extLst>
              <a:ext uri="{FF2B5EF4-FFF2-40B4-BE49-F238E27FC236}">
                <a16:creationId xmlns:a16="http://schemas.microsoft.com/office/drawing/2014/main" id="{009C4A8E-5F88-42EB-9459-2F735C58CEAB}"/>
              </a:ext>
            </a:extLst>
          </p:cNvPr>
          <p:cNvSpPr txBox="1">
            <a:spLocks/>
          </p:cNvSpPr>
          <p:nvPr/>
        </p:nvSpPr>
        <p:spPr>
          <a:xfrm>
            <a:off x="3228888" y="6474493"/>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Tree>
    <p:extLst>
      <p:ext uri="{BB962C8B-B14F-4D97-AF65-F5344CB8AC3E}">
        <p14:creationId xmlns:p14="http://schemas.microsoft.com/office/powerpoint/2010/main" val="2824919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a:extLst>
              <a:ext uri="{FF2B5EF4-FFF2-40B4-BE49-F238E27FC236}">
                <a16:creationId xmlns:a16="http://schemas.microsoft.com/office/drawing/2014/main" id="{CA19ABE6-98BC-448C-A1B0-9BFF79A21F28}"/>
              </a:ext>
            </a:extLst>
          </p:cNvPr>
          <p:cNvPicPr/>
          <p:nvPr/>
        </p:nvPicPr>
        <p:blipFill rotWithShape="1">
          <a:blip r:embed="rId4" cstate="print">
            <a:extLst>
              <a:ext uri="{28A0092B-C50C-407E-A947-70E740481C1C}">
                <a14:useLocalDpi xmlns:a14="http://schemas.microsoft.com/office/drawing/2010/main" val="0"/>
              </a:ext>
            </a:extLst>
          </a:blip>
          <a:srcRect l="5571" t="17106" r="13515" b="-130"/>
          <a:stretch/>
        </p:blipFill>
        <p:spPr bwMode="auto">
          <a:xfrm>
            <a:off x="6240732" y="995680"/>
            <a:ext cx="5828686" cy="4866639"/>
          </a:xfrm>
          <a:prstGeom prst="rect">
            <a:avLst/>
          </a:prstGeom>
          <a:noFill/>
          <a:ln>
            <a:noFill/>
          </a:ln>
          <a:extLst>
            <a:ext uri="{53640926-AAD7-44D8-BBD7-CCE9431645EC}">
              <a14:shadowObscured xmlns:a14="http://schemas.microsoft.com/office/drawing/2010/main"/>
            </a:ext>
          </a:extLst>
        </p:spPr>
      </p:pic>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4</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496955" y="0"/>
            <a:ext cx="10225709" cy="1325563"/>
          </a:xfrm>
        </p:spPr>
        <p:txBody>
          <a:bodyPr/>
          <a:lstStyle/>
          <a:p>
            <a:r>
              <a:rPr lang="en-US" dirty="0"/>
              <a:t>Hydrodynamic simulations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61022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
        <p:nvSpPr>
          <p:cNvPr id="10" name="Объект 2">
            <a:extLst>
              <a:ext uri="{FF2B5EF4-FFF2-40B4-BE49-F238E27FC236}">
                <a16:creationId xmlns:a16="http://schemas.microsoft.com/office/drawing/2014/main" id="{5D8195DB-0333-4950-BECC-4BE3D8EC76EF}"/>
              </a:ext>
            </a:extLst>
          </p:cNvPr>
          <p:cNvSpPr txBox="1">
            <a:spLocks/>
          </p:cNvSpPr>
          <p:nvPr/>
        </p:nvSpPr>
        <p:spPr>
          <a:xfrm>
            <a:off x="537550" y="4284223"/>
            <a:ext cx="5268845" cy="210172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i="1" dirty="0"/>
              <a:t>Leakless</a:t>
            </a:r>
            <a:r>
              <a:rPr lang="en-US" dirty="0"/>
              <a:t> achieved! We found:</a:t>
            </a:r>
          </a:p>
          <a:p>
            <a:pPr marL="914400" lvl="1" indent="-457200">
              <a:lnSpc>
                <a:spcPct val="120000"/>
              </a:lnSpc>
              <a:buAutoNum type="arabicPeriod"/>
            </a:pPr>
            <a:r>
              <a:rPr lang="en-US" dirty="0"/>
              <a:t>Pump </a:t>
            </a:r>
            <a:r>
              <a:rPr lang="en-US" dirty="0">
                <a:solidFill>
                  <a:schemeClr val="accent6"/>
                </a:solidFill>
              </a:rPr>
              <a:t>flow</a:t>
            </a:r>
            <a:r>
              <a:rPr lang="en-US" dirty="0"/>
              <a:t> and pressure conditions;</a:t>
            </a:r>
          </a:p>
          <a:p>
            <a:pPr marL="914400" lvl="1" indent="-457200">
              <a:lnSpc>
                <a:spcPct val="120000"/>
              </a:lnSpc>
              <a:buAutoNum type="arabicPeriod"/>
            </a:pPr>
            <a:r>
              <a:rPr lang="en-US" dirty="0"/>
              <a:t>Vacuum </a:t>
            </a:r>
            <a:r>
              <a:rPr lang="en-US" dirty="0">
                <a:solidFill>
                  <a:srgbClr val="4472C4"/>
                </a:solidFill>
              </a:rPr>
              <a:t>tank pressure</a:t>
            </a:r>
            <a:r>
              <a:rPr lang="en-US" dirty="0"/>
              <a:t>;</a:t>
            </a:r>
          </a:p>
          <a:p>
            <a:pPr marL="914400" lvl="1" indent="-457200">
              <a:lnSpc>
                <a:spcPct val="120000"/>
              </a:lnSpc>
              <a:buAutoNum type="arabicPeriod"/>
            </a:pPr>
            <a:r>
              <a:rPr lang="en-US" dirty="0"/>
              <a:t>Pipe </a:t>
            </a:r>
            <a:r>
              <a:rPr lang="en-US" dirty="0">
                <a:solidFill>
                  <a:schemeClr val="accent2"/>
                </a:solidFill>
              </a:rPr>
              <a:t>diameters</a:t>
            </a:r>
            <a:r>
              <a:rPr lang="en-US" dirty="0"/>
              <a:t>;</a:t>
            </a:r>
          </a:p>
          <a:p>
            <a:pPr marL="914400" lvl="1" indent="-457200">
              <a:lnSpc>
                <a:spcPct val="120000"/>
              </a:lnSpc>
              <a:buAutoNum type="arabicPeriod"/>
            </a:pPr>
            <a:r>
              <a:rPr lang="en-US" dirty="0"/>
              <a:t>Pipe </a:t>
            </a:r>
            <a:r>
              <a:rPr lang="en-US" dirty="0">
                <a:solidFill>
                  <a:schemeClr val="accent6"/>
                </a:solidFill>
              </a:rPr>
              <a:t>tracing</a:t>
            </a:r>
            <a:r>
              <a:rPr lang="en-US" dirty="0"/>
              <a:t> enhancements.</a:t>
            </a:r>
            <a:endParaRPr lang="ru-RU" dirty="0"/>
          </a:p>
        </p:txBody>
      </p:sp>
      <p:sp>
        <p:nvSpPr>
          <p:cNvPr id="34" name="Объект 2">
            <a:extLst>
              <a:ext uri="{FF2B5EF4-FFF2-40B4-BE49-F238E27FC236}">
                <a16:creationId xmlns:a16="http://schemas.microsoft.com/office/drawing/2014/main" id="{B3777677-74AE-4972-A953-214A9A4519CE}"/>
              </a:ext>
            </a:extLst>
          </p:cNvPr>
          <p:cNvSpPr txBox="1">
            <a:spLocks/>
          </p:cNvSpPr>
          <p:nvPr/>
        </p:nvSpPr>
        <p:spPr>
          <a:xfrm>
            <a:off x="6275246" y="5963450"/>
            <a:ext cx="6384114" cy="7126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Example of pressure distribution in ROC cases</a:t>
            </a:r>
            <a:endParaRPr lang="ru-RU" sz="2000" dirty="0"/>
          </a:p>
        </p:txBody>
      </p:sp>
      <p:sp>
        <p:nvSpPr>
          <p:cNvPr id="37" name="Объект 2">
            <a:extLst>
              <a:ext uri="{FF2B5EF4-FFF2-40B4-BE49-F238E27FC236}">
                <a16:creationId xmlns:a16="http://schemas.microsoft.com/office/drawing/2014/main" id="{547E61C8-192C-4405-8648-392ED1E3A228}"/>
              </a:ext>
            </a:extLst>
          </p:cNvPr>
          <p:cNvSpPr txBox="1">
            <a:spLocks/>
          </p:cNvSpPr>
          <p:nvPr/>
        </p:nvSpPr>
        <p:spPr>
          <a:xfrm>
            <a:off x="514555" y="1322796"/>
            <a:ext cx="5370445" cy="1372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400" dirty="0"/>
              <a:t>Each contour was simulated with Navier-Stoke on pipe graph:</a:t>
            </a:r>
            <a:endParaRPr lang="ru-RU" sz="2400" dirty="0"/>
          </a:p>
        </p:txBody>
      </p:sp>
      <p:graphicFrame>
        <p:nvGraphicFramePr>
          <p:cNvPr id="13" name="Объект 12">
            <a:extLst>
              <a:ext uri="{FF2B5EF4-FFF2-40B4-BE49-F238E27FC236}">
                <a16:creationId xmlns:a16="http://schemas.microsoft.com/office/drawing/2014/main" id="{578DF34E-7E37-481F-917E-CF2E00710A9E}"/>
              </a:ext>
            </a:extLst>
          </p:cNvPr>
          <p:cNvGraphicFramePr>
            <a:graphicFrameLocks noChangeAspect="1"/>
          </p:cNvGraphicFramePr>
          <p:nvPr>
            <p:extLst>
              <p:ext uri="{D42A27DB-BD31-4B8C-83A1-F6EECF244321}">
                <p14:modId xmlns:p14="http://schemas.microsoft.com/office/powerpoint/2010/main" val="1462987396"/>
              </p:ext>
            </p:extLst>
          </p:nvPr>
        </p:nvGraphicFramePr>
        <p:xfrm>
          <a:off x="1109758" y="2186724"/>
          <a:ext cx="4447825" cy="1918669"/>
        </p:xfrm>
        <a:graphic>
          <a:graphicData uri="http://schemas.openxmlformats.org/presentationml/2006/ole">
            <mc:AlternateContent xmlns:mc="http://schemas.openxmlformats.org/markup-compatibility/2006">
              <mc:Choice xmlns:v="urn:schemas-microsoft-com:vml" Requires="v">
                <p:oleObj spid="_x0000_s30771" name="Equation" r:id="rId5" imgW="3238200" imgH="1396800" progId="Equation.DSMT4">
                  <p:embed/>
                </p:oleObj>
              </mc:Choice>
              <mc:Fallback>
                <p:oleObj name="Equation" r:id="rId5" imgW="3238200" imgH="1396800" progId="Equation.DSMT4">
                  <p:embed/>
                  <p:pic>
                    <p:nvPicPr>
                      <p:cNvPr id="13" name="Объект 12">
                        <a:extLst>
                          <a:ext uri="{FF2B5EF4-FFF2-40B4-BE49-F238E27FC236}">
                            <a16:creationId xmlns:a16="http://schemas.microsoft.com/office/drawing/2014/main" id="{578DF34E-7E37-481F-917E-CF2E00710A9E}"/>
                          </a:ext>
                        </a:extLst>
                      </p:cNvPr>
                      <p:cNvPicPr/>
                      <p:nvPr/>
                    </p:nvPicPr>
                    <p:blipFill>
                      <a:blip r:embed="rId6"/>
                      <a:stretch>
                        <a:fillRect/>
                      </a:stretch>
                    </p:blipFill>
                    <p:spPr>
                      <a:xfrm>
                        <a:off x="1109758" y="2186724"/>
                        <a:ext cx="4447825" cy="1918669"/>
                      </a:xfrm>
                      <a:prstGeom prst="rect">
                        <a:avLst/>
                      </a:prstGeom>
                    </p:spPr>
                  </p:pic>
                </p:oleObj>
              </mc:Fallback>
            </mc:AlternateContent>
          </a:graphicData>
        </a:graphic>
      </p:graphicFrame>
      <p:sp>
        <p:nvSpPr>
          <p:cNvPr id="42" name="Объект 2">
            <a:extLst>
              <a:ext uri="{FF2B5EF4-FFF2-40B4-BE49-F238E27FC236}">
                <a16:creationId xmlns:a16="http://schemas.microsoft.com/office/drawing/2014/main" id="{760DCD7B-BDB6-4E00-B4FC-25DBC7AE07BE}"/>
              </a:ext>
            </a:extLst>
          </p:cNvPr>
          <p:cNvSpPr txBox="1">
            <a:spLocks/>
          </p:cNvSpPr>
          <p:nvPr/>
        </p:nvSpPr>
        <p:spPr>
          <a:xfrm>
            <a:off x="11482247" y="5653565"/>
            <a:ext cx="750394" cy="493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atm</a:t>
            </a:r>
            <a:endParaRPr lang="ru-RU" sz="1400" dirty="0"/>
          </a:p>
        </p:txBody>
      </p:sp>
      <p:cxnSp>
        <p:nvCxnSpPr>
          <p:cNvPr id="14" name="Прямая со стрелкой 13">
            <a:extLst>
              <a:ext uri="{FF2B5EF4-FFF2-40B4-BE49-F238E27FC236}">
                <a16:creationId xmlns:a16="http://schemas.microsoft.com/office/drawing/2014/main" id="{9749FDA0-782E-4A7C-B305-31CC5CC4F80E}"/>
              </a:ext>
            </a:extLst>
          </p:cNvPr>
          <p:cNvCxnSpPr>
            <a:cxnSpLocks/>
          </p:cNvCxnSpPr>
          <p:nvPr/>
        </p:nvCxnSpPr>
        <p:spPr>
          <a:xfrm>
            <a:off x="6229038" y="1325563"/>
            <a:ext cx="0" cy="3748222"/>
          </a:xfrm>
          <a:prstGeom prst="straightConnector1">
            <a:avLst/>
          </a:prstGeom>
          <a:ln w="317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Объект 4">
            <a:extLst>
              <a:ext uri="{FF2B5EF4-FFF2-40B4-BE49-F238E27FC236}">
                <a16:creationId xmlns:a16="http://schemas.microsoft.com/office/drawing/2014/main" id="{4B3D8DC3-7853-419A-A023-9EEDF4D5ACAC}"/>
              </a:ext>
            </a:extLst>
          </p:cNvPr>
          <p:cNvSpPr txBox="1">
            <a:spLocks/>
          </p:cNvSpPr>
          <p:nvPr/>
        </p:nvSpPr>
        <p:spPr>
          <a:xfrm>
            <a:off x="4705400" y="3021156"/>
            <a:ext cx="1431747" cy="1073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l-GR" sz="2000" dirty="0"/>
              <a:t>Δ</a:t>
            </a:r>
            <a:r>
              <a:rPr lang="en-US" sz="2000" i="1" dirty="0"/>
              <a:t>h </a:t>
            </a:r>
            <a:r>
              <a:rPr lang="ru-RU" sz="2000" dirty="0"/>
              <a:t>=</a:t>
            </a:r>
            <a:r>
              <a:rPr lang="en-US" sz="2000" dirty="0"/>
              <a:t> 8</a:t>
            </a:r>
            <a:r>
              <a:rPr lang="en-US" sz="2000" i="1" dirty="0"/>
              <a:t> </a:t>
            </a:r>
            <a:r>
              <a:rPr lang="en-US" sz="2000" dirty="0"/>
              <a:t>m</a:t>
            </a:r>
          </a:p>
          <a:p>
            <a:pPr marL="0" indent="0" algn="r">
              <a:buNone/>
            </a:pPr>
            <a:r>
              <a:rPr lang="el-GR" sz="1600" dirty="0"/>
              <a:t>Δ</a:t>
            </a:r>
            <a:r>
              <a:rPr lang="en-US" sz="1600" i="1" dirty="0"/>
              <a:t>p </a:t>
            </a:r>
            <a:r>
              <a:rPr lang="ru-RU" sz="1600" dirty="0"/>
              <a:t>=</a:t>
            </a:r>
            <a:r>
              <a:rPr lang="en-US" sz="1600" dirty="0"/>
              <a:t> </a:t>
            </a:r>
            <a:r>
              <a:rPr lang="el-GR" sz="1600" dirty="0"/>
              <a:t>ρ</a:t>
            </a:r>
            <a:r>
              <a:rPr lang="en-US" sz="1600" dirty="0"/>
              <a:t>g</a:t>
            </a:r>
            <a:r>
              <a:rPr lang="el-GR" sz="1600" dirty="0"/>
              <a:t>Δ</a:t>
            </a:r>
            <a:r>
              <a:rPr lang="en-US" sz="1600" i="1" dirty="0"/>
              <a:t>h ≈ </a:t>
            </a:r>
            <a:r>
              <a:rPr lang="en-US" sz="1600" dirty="0">
                <a:solidFill>
                  <a:srgbClr val="FF0000"/>
                </a:solidFill>
              </a:rPr>
              <a:t>0.8</a:t>
            </a:r>
            <a:r>
              <a:rPr lang="en-US" sz="1600" i="1" dirty="0"/>
              <a:t> </a:t>
            </a:r>
            <a:r>
              <a:rPr lang="en-US" sz="1600" dirty="0"/>
              <a:t>atm</a:t>
            </a:r>
          </a:p>
          <a:p>
            <a:pPr marL="0" indent="0">
              <a:buNone/>
            </a:pPr>
            <a:endParaRPr lang="en-US" sz="2000" dirty="0"/>
          </a:p>
        </p:txBody>
      </p:sp>
      <p:sp>
        <p:nvSpPr>
          <p:cNvPr id="18" name="Стрелка: вниз 17">
            <a:extLst>
              <a:ext uri="{FF2B5EF4-FFF2-40B4-BE49-F238E27FC236}">
                <a16:creationId xmlns:a16="http://schemas.microsoft.com/office/drawing/2014/main" id="{27BDD950-A768-4556-BC9C-E30F9773151D}"/>
              </a:ext>
            </a:extLst>
          </p:cNvPr>
          <p:cNvSpPr/>
          <p:nvPr/>
        </p:nvSpPr>
        <p:spPr>
          <a:xfrm>
            <a:off x="6825222" y="3886248"/>
            <a:ext cx="310806" cy="397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9" name="Стрелка: вниз 18">
            <a:extLst>
              <a:ext uri="{FF2B5EF4-FFF2-40B4-BE49-F238E27FC236}">
                <a16:creationId xmlns:a16="http://schemas.microsoft.com/office/drawing/2014/main" id="{6231741D-9E7F-4D30-8516-1327A7461EB7}"/>
              </a:ext>
            </a:extLst>
          </p:cNvPr>
          <p:cNvSpPr/>
          <p:nvPr/>
        </p:nvSpPr>
        <p:spPr>
          <a:xfrm rot="10800000">
            <a:off x="6434776" y="2907203"/>
            <a:ext cx="346761" cy="40341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453505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6752D4-4377-4631-9922-D168DAEE090B}"/>
              </a:ext>
            </a:extLst>
          </p:cNvPr>
          <p:cNvSpPr>
            <a:spLocks noGrp="1"/>
          </p:cNvSpPr>
          <p:nvPr>
            <p:ph type="title"/>
          </p:nvPr>
        </p:nvSpPr>
        <p:spPr>
          <a:xfrm>
            <a:off x="2392680" y="2176219"/>
            <a:ext cx="8287910" cy="1325563"/>
          </a:xfrm>
        </p:spPr>
        <p:txBody>
          <a:bodyPr>
            <a:normAutofit/>
          </a:bodyPr>
          <a:lstStyle/>
          <a:p>
            <a:r>
              <a:rPr lang="en-US" sz="5400" dirty="0"/>
              <a:t>Hydrodynamic Experiment</a:t>
            </a:r>
            <a:endParaRPr lang="LID4096" sz="5400" dirty="0"/>
          </a:p>
        </p:txBody>
      </p:sp>
      <p:sp>
        <p:nvSpPr>
          <p:cNvPr id="4" name="Дата 3">
            <a:extLst>
              <a:ext uri="{FF2B5EF4-FFF2-40B4-BE49-F238E27FC236}">
                <a16:creationId xmlns:a16="http://schemas.microsoft.com/office/drawing/2014/main" id="{2654414D-3959-435A-B4C0-039F2C3A6284}"/>
              </a:ext>
            </a:extLst>
          </p:cNvPr>
          <p:cNvSpPr>
            <a:spLocks noGrp="1"/>
          </p:cNvSpPr>
          <p:nvPr>
            <p:ph type="dt" sz="half" idx="10"/>
          </p:nvPr>
        </p:nvSpPr>
        <p:spPr/>
        <p:txBody>
          <a:bodyPr/>
          <a:lstStyle/>
          <a:p>
            <a:r>
              <a:rPr lang="en-US"/>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7734AEE5-8C5F-434D-98E5-5884EEC48DAC}"/>
              </a:ext>
            </a:extLst>
          </p:cNvPr>
          <p:cNvSpPr>
            <a:spLocks noGrp="1"/>
          </p:cNvSpPr>
          <p:nvPr>
            <p:ph type="sldNum" sz="quarter" idx="12"/>
          </p:nvPr>
        </p:nvSpPr>
        <p:spPr/>
        <p:txBody>
          <a:bodyPr/>
          <a:lstStyle/>
          <a:p>
            <a:fld id="{B53297C2-6A4D-40AE-AE84-88AF2AE0107B}" type="slidenum">
              <a:rPr lang="LID4096" smtClean="0"/>
              <a:pPr/>
              <a:t>5</a:t>
            </a:fld>
            <a:endParaRPr lang="LID4096" dirty="0"/>
          </a:p>
        </p:txBody>
      </p:sp>
      <p:sp>
        <p:nvSpPr>
          <p:cNvPr id="6" name="Дата 3">
            <a:extLst>
              <a:ext uri="{FF2B5EF4-FFF2-40B4-BE49-F238E27FC236}">
                <a16:creationId xmlns:a16="http://schemas.microsoft.com/office/drawing/2014/main" id="{89BFCB62-08C9-4B52-A6D7-42A1AE7C4425}"/>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Tree>
    <p:extLst>
      <p:ext uri="{BB962C8B-B14F-4D97-AF65-F5344CB8AC3E}">
        <p14:creationId xmlns:p14="http://schemas.microsoft.com/office/powerpoint/2010/main" val="3602329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6</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496955" y="0"/>
            <a:ext cx="10225709" cy="1325563"/>
          </a:xfrm>
        </p:spPr>
        <p:txBody>
          <a:bodyPr/>
          <a:lstStyle/>
          <a:p>
            <a:r>
              <a:rPr lang="en-US" dirty="0"/>
              <a:t>Hydrodynamic experiments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710207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
        <p:nvSpPr>
          <p:cNvPr id="10" name="Объект 2">
            <a:extLst>
              <a:ext uri="{FF2B5EF4-FFF2-40B4-BE49-F238E27FC236}">
                <a16:creationId xmlns:a16="http://schemas.microsoft.com/office/drawing/2014/main" id="{EDC35D1C-8F6D-4D25-A993-9FAC23A388FE}"/>
              </a:ext>
            </a:extLst>
          </p:cNvPr>
          <p:cNvSpPr txBox="1">
            <a:spLocks/>
          </p:cNvSpPr>
          <p:nvPr/>
        </p:nvSpPr>
        <p:spPr>
          <a:xfrm>
            <a:off x="496955" y="1451633"/>
            <a:ext cx="11404579" cy="726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4238" indent="-2154238" algn="just" defTabSz="941388">
              <a:buFont typeface="Arial" panose="020B0604020202020204" pitchFamily="34" charset="0"/>
              <a:buNone/>
            </a:pPr>
            <a:r>
              <a:rPr lang="en-US" sz="3200" dirty="0"/>
              <a:t>Motivation</a:t>
            </a:r>
            <a:r>
              <a:rPr lang="en-US" dirty="0"/>
              <a:t>: ensure that </a:t>
            </a:r>
            <a:r>
              <a:rPr lang="en-US" dirty="0">
                <a:solidFill>
                  <a:schemeClr val="accent1"/>
                </a:solidFill>
              </a:rPr>
              <a:t>modelled</a:t>
            </a:r>
            <a:r>
              <a:rPr lang="en-US" dirty="0"/>
              <a:t> and </a:t>
            </a:r>
            <a:r>
              <a:rPr lang="en-US" dirty="0">
                <a:solidFill>
                  <a:schemeClr val="accent2"/>
                </a:solidFill>
              </a:rPr>
              <a:t>real</a:t>
            </a:r>
            <a:r>
              <a:rPr lang="en-US" dirty="0"/>
              <a:t> radiators behave the same way</a:t>
            </a:r>
            <a:endParaRPr lang="ru-RU" dirty="0"/>
          </a:p>
        </p:txBody>
      </p:sp>
      <p:sp>
        <p:nvSpPr>
          <p:cNvPr id="2" name="TextBox 1">
            <a:extLst>
              <a:ext uri="{FF2B5EF4-FFF2-40B4-BE49-F238E27FC236}">
                <a16:creationId xmlns:a16="http://schemas.microsoft.com/office/drawing/2014/main" id="{E6E95A04-2F17-42B9-80C6-42AA47675D95}"/>
              </a:ext>
            </a:extLst>
          </p:cNvPr>
          <p:cNvSpPr txBox="1"/>
          <p:nvPr/>
        </p:nvSpPr>
        <p:spPr>
          <a:xfrm>
            <a:off x="496955" y="2188028"/>
            <a:ext cx="6843645" cy="1200329"/>
          </a:xfrm>
          <a:prstGeom prst="rect">
            <a:avLst/>
          </a:prstGeom>
          <a:noFill/>
        </p:spPr>
        <p:txBody>
          <a:bodyPr wrap="square" rtlCol="0">
            <a:spAutoFit/>
          </a:bodyPr>
          <a:lstStyle/>
          <a:p>
            <a:r>
              <a:rPr lang="en-US" sz="2400" dirty="0"/>
              <a:t>	Pressure-flow characteristic is a dependence of applied </a:t>
            </a:r>
            <a:r>
              <a:rPr lang="en-US" sz="2400" dirty="0">
                <a:solidFill>
                  <a:schemeClr val="accent1"/>
                </a:solidFill>
              </a:rPr>
              <a:t>pressure</a:t>
            </a:r>
            <a:r>
              <a:rPr lang="en-US" sz="2400" dirty="0"/>
              <a:t> </a:t>
            </a:r>
            <a:r>
              <a:rPr lang="en-US" sz="2400" dirty="0">
                <a:solidFill>
                  <a:schemeClr val="accent1"/>
                </a:solidFill>
              </a:rPr>
              <a:t>difference</a:t>
            </a:r>
            <a:r>
              <a:rPr lang="ru-RU" sz="2400" dirty="0"/>
              <a:t> </a:t>
            </a:r>
            <a:r>
              <a:rPr lang="en-US" sz="2400" dirty="0"/>
              <a:t>on the fluid </a:t>
            </a:r>
            <a:r>
              <a:rPr lang="en-US" sz="2400" dirty="0">
                <a:solidFill>
                  <a:schemeClr val="accent6">
                    <a:lumMod val="75000"/>
                  </a:schemeClr>
                </a:solidFill>
              </a:rPr>
              <a:t>flow</a:t>
            </a:r>
            <a:r>
              <a:rPr lang="en-US" sz="2400" dirty="0"/>
              <a:t> used for characterization of hydraulic system</a:t>
            </a:r>
            <a:endParaRPr lang="ru-RU" sz="2400" dirty="0"/>
          </a:p>
        </p:txBody>
      </p:sp>
      <p:graphicFrame>
        <p:nvGraphicFramePr>
          <p:cNvPr id="85" name="Объект 84">
            <a:extLst>
              <a:ext uri="{FF2B5EF4-FFF2-40B4-BE49-F238E27FC236}">
                <a16:creationId xmlns:a16="http://schemas.microsoft.com/office/drawing/2014/main" id="{8C5F37B6-D8F6-46D1-94DB-B2952B5454B1}"/>
              </a:ext>
            </a:extLst>
          </p:cNvPr>
          <p:cNvGraphicFramePr>
            <a:graphicFrameLocks noChangeAspect="1"/>
          </p:cNvGraphicFramePr>
          <p:nvPr>
            <p:extLst>
              <p:ext uri="{D42A27DB-BD31-4B8C-83A1-F6EECF244321}">
                <p14:modId xmlns:p14="http://schemas.microsoft.com/office/powerpoint/2010/main" val="1988884702"/>
              </p:ext>
            </p:extLst>
          </p:nvPr>
        </p:nvGraphicFramePr>
        <p:xfrm>
          <a:off x="7065674" y="1842915"/>
          <a:ext cx="5277157" cy="4036242"/>
        </p:xfrm>
        <a:graphic>
          <a:graphicData uri="http://schemas.openxmlformats.org/presentationml/2006/ole">
            <mc:AlternateContent xmlns:mc="http://schemas.openxmlformats.org/markup-compatibility/2006">
              <mc:Choice xmlns:v="urn:schemas-microsoft-com:vml" Requires="v">
                <p:oleObj spid="_x0000_s34910" name="Graph" r:id="rId3" imgW="3920760" imgH="3000960" progId="Origin95.Graph">
                  <p:embed/>
                </p:oleObj>
              </mc:Choice>
              <mc:Fallback>
                <p:oleObj name="Graph" r:id="rId3" imgW="3920760" imgH="3000960" progId="Origin95.Graph">
                  <p:embed/>
                  <p:pic>
                    <p:nvPicPr>
                      <p:cNvPr id="0" name="Object 1"/>
                      <p:cNvPicPr>
                        <a:picLocks noChangeAspect="1" noChangeArrowheads="1"/>
                      </p:cNvPicPr>
                      <p:nvPr/>
                    </p:nvPicPr>
                    <p:blipFill>
                      <a:blip r:embed="rId4"/>
                      <a:srcRect/>
                      <a:stretch>
                        <a:fillRect/>
                      </a:stretch>
                    </p:blipFill>
                    <p:spPr bwMode="auto">
                      <a:xfrm>
                        <a:off x="7065674" y="1842915"/>
                        <a:ext cx="5277157" cy="4036242"/>
                      </a:xfrm>
                      <a:prstGeom prst="rect">
                        <a:avLst/>
                      </a:prstGeom>
                      <a:noFill/>
                    </p:spPr>
                  </p:pic>
                </p:oleObj>
              </mc:Fallback>
            </mc:AlternateContent>
          </a:graphicData>
        </a:graphic>
      </p:graphicFrame>
      <p:sp>
        <p:nvSpPr>
          <p:cNvPr id="89" name="TextBox 88">
            <a:extLst>
              <a:ext uri="{FF2B5EF4-FFF2-40B4-BE49-F238E27FC236}">
                <a16:creationId xmlns:a16="http://schemas.microsoft.com/office/drawing/2014/main" id="{5F1B3C65-B800-4213-BB73-E2A6839C7BB5}"/>
              </a:ext>
            </a:extLst>
          </p:cNvPr>
          <p:cNvSpPr txBox="1"/>
          <p:nvPr/>
        </p:nvSpPr>
        <p:spPr>
          <a:xfrm>
            <a:off x="7690638" y="5818121"/>
            <a:ext cx="4119880" cy="707886"/>
          </a:xfrm>
          <a:prstGeom prst="rect">
            <a:avLst/>
          </a:prstGeom>
          <a:noFill/>
        </p:spPr>
        <p:txBody>
          <a:bodyPr wrap="square" rtlCol="0">
            <a:spAutoFit/>
          </a:bodyPr>
          <a:lstStyle/>
          <a:p>
            <a:pPr algn="ctr"/>
            <a:r>
              <a:rPr lang="en-US" sz="2000" dirty="0"/>
              <a:t>Example of pressure-flow characteristic for FPGA</a:t>
            </a:r>
            <a:endParaRPr lang="ru-RU" sz="2000" dirty="0"/>
          </a:p>
        </p:txBody>
      </p:sp>
      <p:sp>
        <p:nvSpPr>
          <p:cNvPr id="90" name="Объект 4">
            <a:extLst>
              <a:ext uri="{FF2B5EF4-FFF2-40B4-BE49-F238E27FC236}">
                <a16:creationId xmlns:a16="http://schemas.microsoft.com/office/drawing/2014/main" id="{73B9DF69-C389-4787-9001-14056A9D4703}"/>
              </a:ext>
            </a:extLst>
          </p:cNvPr>
          <p:cNvSpPr txBox="1">
            <a:spLocks/>
          </p:cNvSpPr>
          <p:nvPr/>
        </p:nvSpPr>
        <p:spPr>
          <a:xfrm>
            <a:off x="701208" y="3667142"/>
            <a:ext cx="5751706" cy="676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t>Darcy-</a:t>
            </a:r>
            <a:r>
              <a:rPr lang="en-US" dirty="0" err="1"/>
              <a:t>Weisbach</a:t>
            </a:r>
            <a:r>
              <a:rPr lang="en-US" dirty="0"/>
              <a:t> law:</a:t>
            </a:r>
          </a:p>
        </p:txBody>
      </p:sp>
      <p:graphicFrame>
        <p:nvGraphicFramePr>
          <p:cNvPr id="91" name="Объект 90">
            <a:extLst>
              <a:ext uri="{FF2B5EF4-FFF2-40B4-BE49-F238E27FC236}">
                <a16:creationId xmlns:a16="http://schemas.microsoft.com/office/drawing/2014/main" id="{6C2AE845-FE1E-4728-9CAC-F70F47BBF882}"/>
              </a:ext>
            </a:extLst>
          </p:cNvPr>
          <p:cNvGraphicFramePr>
            <a:graphicFrameLocks noChangeAspect="1"/>
          </p:cNvGraphicFramePr>
          <p:nvPr>
            <p:extLst>
              <p:ext uri="{D42A27DB-BD31-4B8C-83A1-F6EECF244321}">
                <p14:modId xmlns:p14="http://schemas.microsoft.com/office/powerpoint/2010/main" val="1407581606"/>
              </p:ext>
            </p:extLst>
          </p:nvPr>
        </p:nvGraphicFramePr>
        <p:xfrm>
          <a:off x="3994011" y="3637579"/>
          <a:ext cx="1451881" cy="532784"/>
        </p:xfrm>
        <a:graphic>
          <a:graphicData uri="http://schemas.openxmlformats.org/presentationml/2006/ole">
            <mc:AlternateContent xmlns:mc="http://schemas.openxmlformats.org/markup-compatibility/2006">
              <mc:Choice xmlns:v="urn:schemas-microsoft-com:vml" Requires="v">
                <p:oleObj spid="_x0000_s34911" name="Equation" r:id="rId5" imgW="622080" imgH="228600" progId="Equation.DSMT4">
                  <p:embed/>
                </p:oleObj>
              </mc:Choice>
              <mc:Fallback>
                <p:oleObj name="Equation" r:id="rId5" imgW="622080" imgH="228600" progId="Equation.DSMT4">
                  <p:embed/>
                  <p:pic>
                    <p:nvPicPr>
                      <p:cNvPr id="16" name="Объект 15">
                        <a:extLst>
                          <a:ext uri="{FF2B5EF4-FFF2-40B4-BE49-F238E27FC236}">
                            <a16:creationId xmlns:a16="http://schemas.microsoft.com/office/drawing/2014/main" id="{11E4D7C1-E906-476B-AE9B-636248513C5C}"/>
                          </a:ext>
                        </a:extLst>
                      </p:cNvPr>
                      <p:cNvPicPr/>
                      <p:nvPr/>
                    </p:nvPicPr>
                    <p:blipFill>
                      <a:blip r:embed="rId6"/>
                      <a:stretch>
                        <a:fillRect/>
                      </a:stretch>
                    </p:blipFill>
                    <p:spPr>
                      <a:xfrm>
                        <a:off x="3994011" y="3637579"/>
                        <a:ext cx="1451881" cy="532784"/>
                      </a:xfrm>
                      <a:prstGeom prst="rect">
                        <a:avLst/>
                      </a:prstGeom>
                    </p:spPr>
                  </p:pic>
                </p:oleObj>
              </mc:Fallback>
            </mc:AlternateContent>
          </a:graphicData>
        </a:graphic>
      </p:graphicFrame>
      <p:sp>
        <p:nvSpPr>
          <p:cNvPr id="94" name="TextBox 93">
            <a:extLst>
              <a:ext uri="{FF2B5EF4-FFF2-40B4-BE49-F238E27FC236}">
                <a16:creationId xmlns:a16="http://schemas.microsoft.com/office/drawing/2014/main" id="{72A5C8F0-47E6-42B8-9F7E-5418C31D7FE9}"/>
              </a:ext>
            </a:extLst>
          </p:cNvPr>
          <p:cNvSpPr txBox="1"/>
          <p:nvPr/>
        </p:nvSpPr>
        <p:spPr>
          <a:xfrm>
            <a:off x="1498221" y="4199926"/>
            <a:ext cx="4908576" cy="1569660"/>
          </a:xfrm>
          <a:prstGeom prst="rect">
            <a:avLst/>
          </a:prstGeom>
          <a:noFill/>
        </p:spPr>
        <p:txBody>
          <a:bodyPr wrap="square" rtlCol="0">
            <a:spAutoFit/>
          </a:bodyPr>
          <a:lstStyle/>
          <a:p>
            <a:r>
              <a:rPr lang="en-US" sz="2400" dirty="0"/>
              <a:t>ΔP – applied pressure difference;</a:t>
            </a:r>
          </a:p>
          <a:p>
            <a:r>
              <a:rPr lang="en-US" sz="2400" i="1" dirty="0"/>
              <a:t>q</a:t>
            </a:r>
            <a:r>
              <a:rPr lang="en-US" sz="2400" dirty="0"/>
              <a:t> – fluid flow;</a:t>
            </a:r>
          </a:p>
          <a:p>
            <a:r>
              <a:rPr lang="en-US" sz="2400" i="1" u="sng" dirty="0"/>
              <a:t>A</a:t>
            </a:r>
            <a:r>
              <a:rPr lang="en-US" sz="2400" dirty="0"/>
              <a:t> – hydraulic resistance of system</a:t>
            </a:r>
            <a:r>
              <a:rPr lang="ru-RU" sz="2400" dirty="0"/>
              <a:t>.</a:t>
            </a:r>
            <a:endParaRPr lang="en-US" sz="2400" dirty="0"/>
          </a:p>
          <a:p>
            <a:endParaRPr lang="ru-RU" sz="2400" dirty="0"/>
          </a:p>
        </p:txBody>
      </p:sp>
      <p:sp>
        <p:nvSpPr>
          <p:cNvPr id="95" name="TextBox 94">
            <a:extLst>
              <a:ext uri="{FF2B5EF4-FFF2-40B4-BE49-F238E27FC236}">
                <a16:creationId xmlns:a16="http://schemas.microsoft.com/office/drawing/2014/main" id="{2AA1A039-55D0-41B1-91A3-15054E7D82E8}"/>
              </a:ext>
            </a:extLst>
          </p:cNvPr>
          <p:cNvSpPr txBox="1"/>
          <p:nvPr/>
        </p:nvSpPr>
        <p:spPr>
          <a:xfrm>
            <a:off x="701208" y="5473296"/>
            <a:ext cx="6502603" cy="830997"/>
          </a:xfrm>
          <a:prstGeom prst="rect">
            <a:avLst/>
          </a:prstGeom>
          <a:noFill/>
        </p:spPr>
        <p:txBody>
          <a:bodyPr wrap="square" rtlCol="0">
            <a:spAutoFit/>
          </a:bodyPr>
          <a:lstStyle/>
          <a:p>
            <a:r>
              <a:rPr lang="en-US" sz="2400" i="1" u="sng" dirty="0"/>
              <a:t>A</a:t>
            </a:r>
            <a:r>
              <a:rPr lang="en-US" sz="2400" i="1" dirty="0"/>
              <a:t> </a:t>
            </a:r>
            <a:r>
              <a:rPr lang="en-US" sz="2400" dirty="0"/>
              <a:t>depends on system’s properties, computed with Navier-Stokes/measured experimentally</a:t>
            </a:r>
            <a:endParaRPr lang="ru-RU" sz="2400" dirty="0"/>
          </a:p>
        </p:txBody>
      </p:sp>
    </p:spTree>
    <p:extLst>
      <p:ext uri="{BB962C8B-B14F-4D97-AF65-F5344CB8AC3E}">
        <p14:creationId xmlns:p14="http://schemas.microsoft.com/office/powerpoint/2010/main" val="1940326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7</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496955" y="0"/>
            <a:ext cx="10225709" cy="1325563"/>
          </a:xfrm>
        </p:spPr>
        <p:txBody>
          <a:bodyPr/>
          <a:lstStyle/>
          <a:p>
            <a:r>
              <a:rPr lang="en-US" dirty="0"/>
              <a:t>Hydrodynamic experiments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710207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pic>
        <p:nvPicPr>
          <p:cNvPr id="78" name="Рисунок 77">
            <a:extLst>
              <a:ext uri="{FF2B5EF4-FFF2-40B4-BE49-F238E27FC236}">
                <a16:creationId xmlns:a16="http://schemas.microsoft.com/office/drawing/2014/main" id="{183DCA6A-35AA-41F3-9599-74E17A0FB215}"/>
              </a:ext>
            </a:extLst>
          </p:cNvPr>
          <p:cNvPicPr/>
          <p:nvPr/>
        </p:nvPicPr>
        <p:blipFill rotWithShape="1">
          <a:blip r:embed="rId3">
            <a:extLst>
              <a:ext uri="{28A0092B-C50C-407E-A947-70E740481C1C}">
                <a14:useLocalDpi xmlns:a14="http://schemas.microsoft.com/office/drawing/2010/main" val="0"/>
              </a:ext>
            </a:extLst>
          </a:blip>
          <a:srcRect l="5104" t="25720" b="11371"/>
          <a:stretch/>
        </p:blipFill>
        <p:spPr bwMode="auto">
          <a:xfrm>
            <a:off x="496955" y="1362246"/>
            <a:ext cx="11367924" cy="4299511"/>
          </a:xfrm>
          <a:prstGeom prst="rect">
            <a:avLst/>
          </a:prstGeom>
          <a:noFill/>
          <a:ln>
            <a:noFill/>
          </a:ln>
          <a:extLst>
            <a:ext uri="{53640926-AAD7-44D8-BBD7-CCE9431645EC}">
              <a14:shadowObscured xmlns:a14="http://schemas.microsoft.com/office/drawing/2010/main"/>
            </a:ext>
          </a:extLst>
        </p:spPr>
      </p:pic>
      <p:sp>
        <p:nvSpPr>
          <p:cNvPr id="79" name="Объект 2">
            <a:extLst>
              <a:ext uri="{FF2B5EF4-FFF2-40B4-BE49-F238E27FC236}">
                <a16:creationId xmlns:a16="http://schemas.microsoft.com/office/drawing/2014/main" id="{0FBAB54C-2D3E-4521-B067-328B967711A1}"/>
              </a:ext>
            </a:extLst>
          </p:cNvPr>
          <p:cNvSpPr txBox="1">
            <a:spLocks/>
          </p:cNvSpPr>
          <p:nvPr/>
        </p:nvSpPr>
        <p:spPr>
          <a:xfrm>
            <a:off x="2256614" y="5718003"/>
            <a:ext cx="8070743" cy="532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Experimental setup, </a:t>
            </a:r>
            <a:r>
              <a:rPr lang="en-US" dirty="0" err="1"/>
              <a:t>ArcoLab</a:t>
            </a:r>
            <a:r>
              <a:rPr lang="en-US" dirty="0"/>
              <a:t>, Great Stone, Minsk</a:t>
            </a:r>
            <a:endParaRPr lang="ru-RU" dirty="0"/>
          </a:p>
        </p:txBody>
      </p:sp>
      <p:sp>
        <p:nvSpPr>
          <p:cNvPr id="12" name="Объект 2">
            <a:extLst>
              <a:ext uri="{FF2B5EF4-FFF2-40B4-BE49-F238E27FC236}">
                <a16:creationId xmlns:a16="http://schemas.microsoft.com/office/drawing/2014/main" id="{356C080A-B44E-4345-B305-1AF6A06DEAEB}"/>
              </a:ext>
            </a:extLst>
          </p:cNvPr>
          <p:cNvSpPr txBox="1">
            <a:spLocks/>
          </p:cNvSpPr>
          <p:nvPr/>
        </p:nvSpPr>
        <p:spPr>
          <a:xfrm>
            <a:off x="2494012" y="6126376"/>
            <a:ext cx="8070743" cy="532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(similar to setup upcoming to ECAL testing)</a:t>
            </a:r>
            <a:endParaRPr lang="ru-RU" sz="2000" dirty="0"/>
          </a:p>
        </p:txBody>
      </p:sp>
    </p:spTree>
    <p:extLst>
      <p:ext uri="{BB962C8B-B14F-4D97-AF65-F5344CB8AC3E}">
        <p14:creationId xmlns:p14="http://schemas.microsoft.com/office/powerpoint/2010/main" val="2291611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4ECA8955-07B3-4A57-985F-2E616022DA6C}"/>
              </a:ext>
            </a:extLst>
          </p:cNvPr>
          <p:cNvSpPr>
            <a:spLocks noGrp="1"/>
          </p:cNvSpPr>
          <p:nvPr>
            <p:ph type="dt" sz="half" idx="10"/>
          </p:nvPr>
        </p:nvSpPr>
        <p:spPr>
          <a:xfrm>
            <a:off x="-1655" y="6492875"/>
            <a:ext cx="2965920" cy="365125"/>
          </a:xfrm>
        </p:spPr>
        <p:txBody>
          <a:bodyPr/>
          <a:lstStyle/>
          <a:p>
            <a:pPr algn="ctr"/>
            <a:r>
              <a:rPr lang="en-US" dirty="0"/>
              <a:t>XIII Collaboration Meeting of the MPD Experiment at the NICA Facility</a:t>
            </a:r>
            <a:endParaRPr lang="LID4096" dirty="0"/>
          </a:p>
        </p:txBody>
      </p:sp>
      <p:sp>
        <p:nvSpPr>
          <p:cNvPr id="5" name="Номер слайда 4">
            <a:extLst>
              <a:ext uri="{FF2B5EF4-FFF2-40B4-BE49-F238E27FC236}">
                <a16:creationId xmlns:a16="http://schemas.microsoft.com/office/drawing/2014/main" id="{82ECC83F-44A1-40F4-9586-CBE2B636C1A1}"/>
              </a:ext>
            </a:extLst>
          </p:cNvPr>
          <p:cNvSpPr>
            <a:spLocks noGrp="1"/>
          </p:cNvSpPr>
          <p:nvPr>
            <p:ph type="sldNum" sz="quarter" idx="12"/>
          </p:nvPr>
        </p:nvSpPr>
        <p:spPr/>
        <p:txBody>
          <a:bodyPr/>
          <a:lstStyle/>
          <a:p>
            <a:fld id="{B53297C2-6A4D-40AE-AE84-88AF2AE0107B}" type="slidenum">
              <a:rPr lang="LID4096" smtClean="0"/>
              <a:pPr/>
              <a:t>8</a:t>
            </a:fld>
            <a:endParaRPr lang="LID4096" dirty="0"/>
          </a:p>
        </p:txBody>
      </p:sp>
      <p:sp>
        <p:nvSpPr>
          <p:cNvPr id="6" name="Заголовок 1">
            <a:extLst>
              <a:ext uri="{FF2B5EF4-FFF2-40B4-BE49-F238E27FC236}">
                <a16:creationId xmlns:a16="http://schemas.microsoft.com/office/drawing/2014/main" id="{38EB9019-57FE-416D-97C9-7918CCE6AF92}"/>
              </a:ext>
            </a:extLst>
          </p:cNvPr>
          <p:cNvSpPr>
            <a:spLocks noGrp="1"/>
          </p:cNvSpPr>
          <p:nvPr>
            <p:ph type="title"/>
          </p:nvPr>
        </p:nvSpPr>
        <p:spPr>
          <a:xfrm>
            <a:off x="496955" y="0"/>
            <a:ext cx="10225709" cy="1325563"/>
          </a:xfrm>
        </p:spPr>
        <p:txBody>
          <a:bodyPr/>
          <a:lstStyle/>
          <a:p>
            <a:r>
              <a:rPr lang="en-US" dirty="0"/>
              <a:t>Hydrodynamic experiments</a:t>
            </a:r>
            <a:endParaRPr lang="LID4096" dirty="0"/>
          </a:p>
        </p:txBody>
      </p:sp>
      <p:cxnSp>
        <p:nvCxnSpPr>
          <p:cNvPr id="8" name="Прямая соединительная линия 7">
            <a:extLst>
              <a:ext uri="{FF2B5EF4-FFF2-40B4-BE49-F238E27FC236}">
                <a16:creationId xmlns:a16="http://schemas.microsoft.com/office/drawing/2014/main" id="{D9CEF1E7-ACA4-4F09-9DD1-088A7BD5E04A}"/>
              </a:ext>
            </a:extLst>
          </p:cNvPr>
          <p:cNvCxnSpPr>
            <a:cxnSpLocks/>
          </p:cNvCxnSpPr>
          <p:nvPr/>
        </p:nvCxnSpPr>
        <p:spPr>
          <a:xfrm>
            <a:off x="359469" y="1133061"/>
            <a:ext cx="710207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Дата 3">
            <a:extLst>
              <a:ext uri="{FF2B5EF4-FFF2-40B4-BE49-F238E27FC236}">
                <a16:creationId xmlns:a16="http://schemas.microsoft.com/office/drawing/2014/main" id="{6D67A200-B917-41F1-BC98-5245CAE835C9}"/>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graphicFrame>
        <p:nvGraphicFramePr>
          <p:cNvPr id="2" name="Таблица 2">
            <a:extLst>
              <a:ext uri="{FF2B5EF4-FFF2-40B4-BE49-F238E27FC236}">
                <a16:creationId xmlns:a16="http://schemas.microsoft.com/office/drawing/2014/main" id="{C096974F-6D3A-4904-8296-6E14636AA520}"/>
              </a:ext>
            </a:extLst>
          </p:cNvPr>
          <p:cNvGraphicFramePr>
            <a:graphicFrameLocks noGrp="1"/>
          </p:cNvGraphicFramePr>
          <p:nvPr>
            <p:extLst>
              <p:ext uri="{D42A27DB-BD31-4B8C-83A1-F6EECF244321}">
                <p14:modId xmlns:p14="http://schemas.microsoft.com/office/powerpoint/2010/main" val="3961220919"/>
              </p:ext>
            </p:extLst>
          </p:nvPr>
        </p:nvGraphicFramePr>
        <p:xfrm>
          <a:off x="266218" y="3610015"/>
          <a:ext cx="11435788" cy="2519680"/>
        </p:xfrm>
        <a:graphic>
          <a:graphicData uri="http://schemas.openxmlformats.org/drawingml/2006/table">
            <a:tbl>
              <a:tblPr firstRow="1" bandRow="1">
                <a:tableStyleId>{5C22544A-7EE6-4342-B048-85BDC9FD1C3A}</a:tableStyleId>
              </a:tblPr>
              <a:tblGrid>
                <a:gridCol w="1362225">
                  <a:extLst>
                    <a:ext uri="{9D8B030D-6E8A-4147-A177-3AD203B41FA5}">
                      <a16:colId xmlns:a16="http://schemas.microsoft.com/office/drawing/2014/main" val="3024365441"/>
                    </a:ext>
                  </a:extLst>
                </a:gridCol>
                <a:gridCol w="1530328">
                  <a:extLst>
                    <a:ext uri="{9D8B030D-6E8A-4147-A177-3AD203B41FA5}">
                      <a16:colId xmlns:a16="http://schemas.microsoft.com/office/drawing/2014/main" val="3172500466"/>
                    </a:ext>
                  </a:extLst>
                </a:gridCol>
                <a:gridCol w="829008">
                  <a:extLst>
                    <a:ext uri="{9D8B030D-6E8A-4147-A177-3AD203B41FA5}">
                      <a16:colId xmlns:a16="http://schemas.microsoft.com/office/drawing/2014/main" val="3172668083"/>
                    </a:ext>
                  </a:extLst>
                </a:gridCol>
                <a:gridCol w="1903735">
                  <a:extLst>
                    <a:ext uri="{9D8B030D-6E8A-4147-A177-3AD203B41FA5}">
                      <a16:colId xmlns:a16="http://schemas.microsoft.com/office/drawing/2014/main" val="1094420089"/>
                    </a:ext>
                  </a:extLst>
                </a:gridCol>
                <a:gridCol w="1805651">
                  <a:extLst>
                    <a:ext uri="{9D8B030D-6E8A-4147-A177-3AD203B41FA5}">
                      <a16:colId xmlns:a16="http://schemas.microsoft.com/office/drawing/2014/main" val="1843363506"/>
                    </a:ext>
                  </a:extLst>
                </a:gridCol>
                <a:gridCol w="954911">
                  <a:extLst>
                    <a:ext uri="{9D8B030D-6E8A-4147-A177-3AD203B41FA5}">
                      <a16:colId xmlns:a16="http://schemas.microsoft.com/office/drawing/2014/main" val="1344719794"/>
                    </a:ext>
                  </a:extLst>
                </a:gridCol>
                <a:gridCol w="1475772">
                  <a:extLst>
                    <a:ext uri="{9D8B030D-6E8A-4147-A177-3AD203B41FA5}">
                      <a16:colId xmlns:a16="http://schemas.microsoft.com/office/drawing/2014/main" val="4219635802"/>
                    </a:ext>
                  </a:extLst>
                </a:gridCol>
                <a:gridCol w="1574158">
                  <a:extLst>
                    <a:ext uri="{9D8B030D-6E8A-4147-A177-3AD203B41FA5}">
                      <a16:colId xmlns:a16="http://schemas.microsoft.com/office/drawing/2014/main" val="128015837"/>
                    </a:ext>
                  </a:extLst>
                </a:gridCol>
              </a:tblGrid>
              <a:tr h="904501">
                <a:tc>
                  <a:txBody>
                    <a:bodyPr/>
                    <a:lstStyle/>
                    <a:p>
                      <a:pPr algn="ctr"/>
                      <a:r>
                        <a:rPr lang="en-US" sz="2000" dirty="0">
                          <a:solidFill>
                            <a:schemeClr val="tx1"/>
                          </a:solidFill>
                        </a:rPr>
                        <a:t>Element</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rPr>
                        <a:t>SAMPA</a:t>
                      </a:r>
                      <a:endParaRPr lang="LID4096" sz="20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rPr>
                        <a:t>ECAL</a:t>
                      </a:r>
                      <a:endParaRPr lang="LID4096" sz="20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rPr>
                        <a:t>Frontal thermal</a:t>
                      </a:r>
                    </a:p>
                    <a:p>
                      <a:pPr algn="ctr"/>
                      <a:r>
                        <a:rPr lang="en-US" sz="2000" b="0" dirty="0">
                          <a:solidFill>
                            <a:schemeClr val="tx1"/>
                          </a:solidFill>
                        </a:rPr>
                        <a:t>screen</a:t>
                      </a:r>
                      <a:endParaRPr lang="LID4096" sz="20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rPr>
                        <a:t>Outer thermal screen</a:t>
                      </a:r>
                      <a:endParaRPr lang="LID4096" sz="20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rPr>
                        <a:t>LVDB</a:t>
                      </a:r>
                      <a:endParaRPr lang="LID4096" sz="20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rPr>
                        <a:t>ROC case</a:t>
                      </a:r>
                      <a:endParaRPr lang="LID4096" sz="20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0" dirty="0">
                          <a:solidFill>
                            <a:schemeClr val="tx1"/>
                          </a:solidFill>
                        </a:rPr>
                        <a:t>FPGA</a:t>
                      </a:r>
                      <a:endParaRPr lang="LID4096" sz="20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47168"/>
                  </a:ext>
                </a:extLst>
              </a:tr>
              <a:tr h="538393">
                <a:tc>
                  <a:txBody>
                    <a:bodyPr/>
                    <a:lstStyle/>
                    <a:p>
                      <a:pPr algn="ctr"/>
                      <a:r>
                        <a:rPr lang="en-US" sz="2000" i="1" dirty="0">
                          <a:solidFill>
                            <a:schemeClr val="tx1"/>
                          </a:solidFill>
                        </a:rPr>
                        <a:t>q</a:t>
                      </a:r>
                      <a:r>
                        <a:rPr lang="en-US" sz="2000" dirty="0">
                          <a:solidFill>
                            <a:schemeClr val="tx1"/>
                          </a:solidFill>
                        </a:rPr>
                        <a:t>, m</a:t>
                      </a:r>
                      <a:r>
                        <a:rPr lang="en-US" sz="2000" baseline="30000" dirty="0">
                          <a:solidFill>
                            <a:schemeClr val="tx1"/>
                          </a:solidFill>
                        </a:rPr>
                        <a:t>3</a:t>
                      </a:r>
                      <a:r>
                        <a:rPr lang="en-US" sz="2000" dirty="0">
                          <a:solidFill>
                            <a:schemeClr val="tx1"/>
                          </a:solidFill>
                        </a:rPr>
                        <a: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2000" kern="1200" dirty="0">
                          <a:solidFill>
                            <a:schemeClr val="dk1"/>
                          </a:solidFill>
                          <a:effectLst/>
                          <a:latin typeface="+mn-lt"/>
                          <a:ea typeface="+mn-ea"/>
                          <a:cs typeface="+mn-cs"/>
                        </a:rPr>
                        <a:t>0,55 </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0,12</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0,08</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0,91</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0,1</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0,1</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a:t>
                      </a:r>
                      <a:r>
                        <a:rPr lang="ru-RU" sz="2000" dirty="0">
                          <a:solidFill>
                            <a:schemeClr val="tx1"/>
                          </a:solidFill>
                        </a:rPr>
                        <a:t>27</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6533091"/>
                  </a:ext>
                </a:extLst>
              </a:tr>
              <a:tr h="5383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dirty="0">
                          <a:solidFill>
                            <a:schemeClr val="tx1"/>
                          </a:solidFill>
                        </a:rPr>
                        <a:t>Δ</a:t>
                      </a:r>
                      <a:r>
                        <a:rPr lang="en-US" sz="2000" i="1" u="none" dirty="0" err="1">
                          <a:solidFill>
                            <a:schemeClr val="tx1"/>
                          </a:solidFill>
                        </a:rPr>
                        <a:t>P</a:t>
                      </a:r>
                      <a:r>
                        <a:rPr lang="en-US" sz="2000" b="1" baseline="-25000" dirty="0" err="1">
                          <a:solidFill>
                            <a:schemeClr val="tx1"/>
                          </a:solidFill>
                        </a:rPr>
                        <a:t>exp</a:t>
                      </a:r>
                      <a:r>
                        <a:rPr lang="en-US" sz="2000" dirty="0">
                          <a:solidFill>
                            <a:schemeClr val="tx1"/>
                          </a:solidFill>
                        </a:rPr>
                        <a:t>, atm</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BY" sz="2000" kern="1200" dirty="0">
                          <a:solidFill>
                            <a:schemeClr val="dk1"/>
                          </a:solidFill>
                          <a:effectLst/>
                          <a:latin typeface="+mn-lt"/>
                          <a:ea typeface="+mn-ea"/>
                          <a:cs typeface="+mn-cs"/>
                        </a:rPr>
                        <a:t>0,</a:t>
                      </a:r>
                      <a:r>
                        <a:rPr lang="en-US" sz="2000" kern="1200" dirty="0">
                          <a:solidFill>
                            <a:schemeClr val="dk1"/>
                          </a:solidFill>
                          <a:effectLst/>
                          <a:latin typeface="+mn-lt"/>
                          <a:ea typeface="+mn-ea"/>
                          <a:cs typeface="+mn-cs"/>
                        </a:rPr>
                        <a:t>47</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0,16</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accent6">
                              <a:lumMod val="75000"/>
                            </a:schemeClr>
                          </a:solidFill>
                        </a:rPr>
                        <a:t>0,15</a:t>
                      </a:r>
                      <a:endParaRPr lang="LID4096" sz="2000" dirty="0">
                        <a:solidFill>
                          <a:schemeClr val="accent6">
                            <a:lumMod val="7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2000" dirty="0">
                          <a:solidFill>
                            <a:schemeClr val="tx1"/>
                          </a:solidFill>
                        </a:rPr>
                        <a:t>0,</a:t>
                      </a:r>
                      <a:r>
                        <a:rPr lang="en-US" sz="2000" dirty="0">
                          <a:solidFill>
                            <a:schemeClr val="tx1"/>
                          </a:solidFill>
                        </a:rPr>
                        <a:t>41</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0,5</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0,5</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2000" dirty="0">
                          <a:solidFill>
                            <a:schemeClr val="tx1"/>
                          </a:solidFill>
                        </a:rPr>
                        <a:t>0,52</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0126958"/>
                  </a:ext>
                </a:extLst>
              </a:tr>
              <a:tr h="5383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dirty="0">
                          <a:solidFill>
                            <a:schemeClr val="tx1"/>
                          </a:solidFill>
                        </a:rPr>
                        <a:t>Δ</a:t>
                      </a:r>
                      <a:r>
                        <a:rPr lang="en-US" sz="2000" i="1" u="none" dirty="0" err="1">
                          <a:solidFill>
                            <a:schemeClr val="tx1"/>
                          </a:solidFill>
                        </a:rPr>
                        <a:t>P</a:t>
                      </a:r>
                      <a:r>
                        <a:rPr lang="en-US" sz="2000" b="1" baseline="-25000" dirty="0" err="1">
                          <a:solidFill>
                            <a:schemeClr val="tx1"/>
                          </a:solidFill>
                        </a:rPr>
                        <a:t>sim</a:t>
                      </a:r>
                      <a:r>
                        <a:rPr lang="en-US" sz="2000" dirty="0">
                          <a:solidFill>
                            <a:schemeClr val="tx1"/>
                          </a:solidFill>
                        </a:rPr>
                        <a:t>, atm</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0,50</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0,18</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accent2">
                              <a:lumMod val="75000"/>
                            </a:schemeClr>
                          </a:solidFill>
                        </a:rPr>
                        <a:t>0,</a:t>
                      </a:r>
                      <a:r>
                        <a:rPr lang="ru-RU" sz="2000" dirty="0">
                          <a:solidFill>
                            <a:schemeClr val="accent2">
                              <a:lumMod val="75000"/>
                            </a:schemeClr>
                          </a:solidFill>
                        </a:rPr>
                        <a:t>1</a:t>
                      </a:r>
                      <a:r>
                        <a:rPr lang="en-US" sz="2000" dirty="0">
                          <a:solidFill>
                            <a:schemeClr val="accent2">
                              <a:lumMod val="75000"/>
                            </a:schemeClr>
                          </a:solidFill>
                        </a:rPr>
                        <a:t>5</a:t>
                      </a:r>
                      <a:endParaRPr lang="LID4096" sz="2000"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2000" dirty="0">
                          <a:solidFill>
                            <a:schemeClr val="tx1"/>
                          </a:solidFill>
                        </a:rPr>
                        <a:t>0,38</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0,5</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solidFill>
                        </a:rPr>
                        <a:t>0,5</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2000" dirty="0">
                          <a:solidFill>
                            <a:schemeClr val="tx1"/>
                          </a:solidFill>
                        </a:rPr>
                        <a:t>0,55</a:t>
                      </a:r>
                      <a:endParaRPr lang="LID4096" sz="2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1667619"/>
                  </a:ext>
                </a:extLst>
              </a:tr>
            </a:tbl>
          </a:graphicData>
        </a:graphic>
      </p:graphicFrame>
      <p:pic>
        <p:nvPicPr>
          <p:cNvPr id="22" name="Рисунок 21">
            <a:extLst>
              <a:ext uri="{FF2B5EF4-FFF2-40B4-BE49-F238E27FC236}">
                <a16:creationId xmlns:a16="http://schemas.microsoft.com/office/drawing/2014/main" id="{5CD53E81-A6DF-4D8A-AC73-D7D24EEB4067}"/>
              </a:ext>
            </a:extLst>
          </p:cNvPr>
          <p:cNvPicPr>
            <a:picLocks noChangeAspect="1"/>
          </p:cNvPicPr>
          <p:nvPr/>
        </p:nvPicPr>
        <p:blipFill rotWithShape="1">
          <a:blip r:embed="rId2"/>
          <a:srcRect l="9801" r="7748"/>
          <a:stretch/>
        </p:blipFill>
        <p:spPr>
          <a:xfrm>
            <a:off x="4065708" y="1266456"/>
            <a:ext cx="1893801" cy="2467442"/>
          </a:xfrm>
          <a:prstGeom prst="rect">
            <a:avLst/>
          </a:prstGeom>
        </p:spPr>
      </p:pic>
      <p:pic>
        <p:nvPicPr>
          <p:cNvPr id="25" name="image3.jpg">
            <a:extLst>
              <a:ext uri="{FF2B5EF4-FFF2-40B4-BE49-F238E27FC236}">
                <a16:creationId xmlns:a16="http://schemas.microsoft.com/office/drawing/2014/main" id="{53926074-A21C-4F31-99D3-336FF2448AAD}"/>
              </a:ext>
            </a:extLst>
          </p:cNvPr>
          <p:cNvPicPr/>
          <p:nvPr/>
        </p:nvPicPr>
        <p:blipFill rotWithShape="1">
          <a:blip r:embed="rId3"/>
          <a:srcRect t="10573" r="33053" b="16196"/>
          <a:stretch/>
        </p:blipFill>
        <p:spPr>
          <a:xfrm rot="16200000">
            <a:off x="2249692" y="2070595"/>
            <a:ext cx="2482348" cy="874069"/>
          </a:xfrm>
          <a:prstGeom prst="rect">
            <a:avLst/>
          </a:prstGeom>
          <a:ln/>
        </p:spPr>
      </p:pic>
      <p:pic>
        <p:nvPicPr>
          <p:cNvPr id="33" name="Рисунок 32">
            <a:extLst>
              <a:ext uri="{FF2B5EF4-FFF2-40B4-BE49-F238E27FC236}">
                <a16:creationId xmlns:a16="http://schemas.microsoft.com/office/drawing/2014/main" id="{A03DAB02-4809-45E0-9FBF-9CE33E6DCD18}"/>
              </a:ext>
            </a:extLst>
          </p:cNvPr>
          <p:cNvPicPr>
            <a:picLocks noChangeAspect="1"/>
          </p:cNvPicPr>
          <p:nvPr/>
        </p:nvPicPr>
        <p:blipFill rotWithShape="1">
          <a:blip r:embed="rId4"/>
          <a:srcRect l="2019" t="1736" b="9652"/>
          <a:stretch/>
        </p:blipFill>
        <p:spPr>
          <a:xfrm>
            <a:off x="6096000" y="1270395"/>
            <a:ext cx="1645358" cy="2463503"/>
          </a:xfrm>
          <a:prstGeom prst="rect">
            <a:avLst/>
          </a:prstGeom>
        </p:spPr>
      </p:pic>
      <p:pic>
        <p:nvPicPr>
          <p:cNvPr id="35" name="Рисунок 34">
            <a:extLst>
              <a:ext uri="{FF2B5EF4-FFF2-40B4-BE49-F238E27FC236}">
                <a16:creationId xmlns:a16="http://schemas.microsoft.com/office/drawing/2014/main" id="{0110E09A-3A71-457C-8AB6-F3B2539060C5}"/>
              </a:ext>
            </a:extLst>
          </p:cNvPr>
          <p:cNvPicPr>
            <a:picLocks noChangeAspect="1"/>
          </p:cNvPicPr>
          <p:nvPr/>
        </p:nvPicPr>
        <p:blipFill rotWithShape="1">
          <a:blip r:embed="rId5"/>
          <a:srcRect t="5911" r="25205" b="17208"/>
          <a:stretch/>
        </p:blipFill>
        <p:spPr>
          <a:xfrm>
            <a:off x="7876466" y="1266456"/>
            <a:ext cx="565901" cy="2482347"/>
          </a:xfrm>
          <a:prstGeom prst="rect">
            <a:avLst/>
          </a:prstGeom>
        </p:spPr>
      </p:pic>
      <p:pic>
        <p:nvPicPr>
          <p:cNvPr id="37" name="Рисунок 36">
            <a:extLst>
              <a:ext uri="{FF2B5EF4-FFF2-40B4-BE49-F238E27FC236}">
                <a16:creationId xmlns:a16="http://schemas.microsoft.com/office/drawing/2014/main" id="{4B7D13EE-66B3-401E-8D21-999B9064E5AA}"/>
              </a:ext>
            </a:extLst>
          </p:cNvPr>
          <p:cNvPicPr>
            <a:picLocks noChangeAspect="1"/>
          </p:cNvPicPr>
          <p:nvPr/>
        </p:nvPicPr>
        <p:blipFill>
          <a:blip r:embed="rId6"/>
          <a:stretch>
            <a:fillRect/>
          </a:stretch>
        </p:blipFill>
        <p:spPr>
          <a:xfrm>
            <a:off x="8563265" y="1267377"/>
            <a:ext cx="1490872" cy="2481428"/>
          </a:xfrm>
          <a:prstGeom prst="rect">
            <a:avLst/>
          </a:prstGeom>
        </p:spPr>
      </p:pic>
      <p:pic>
        <p:nvPicPr>
          <p:cNvPr id="31746" name="Picture 2">
            <a:extLst>
              <a:ext uri="{FF2B5EF4-FFF2-40B4-BE49-F238E27FC236}">
                <a16:creationId xmlns:a16="http://schemas.microsoft.com/office/drawing/2014/main" id="{706929E5-8FB1-477F-B828-D789046D71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659" r="24769" b="16620"/>
          <a:stretch/>
        </p:blipFill>
        <p:spPr bwMode="auto">
          <a:xfrm>
            <a:off x="1131486" y="1266455"/>
            <a:ext cx="1811712" cy="2472207"/>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a:extLst>
              <a:ext uri="{FF2B5EF4-FFF2-40B4-BE49-F238E27FC236}">
                <a16:creationId xmlns:a16="http://schemas.microsoft.com/office/drawing/2014/main" id="{C8F90A8F-A789-4B25-AF83-C20C6C1244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588" t="26222" r="17044" b="23260"/>
          <a:stretch/>
        </p:blipFill>
        <p:spPr bwMode="auto">
          <a:xfrm>
            <a:off x="10175035" y="1275808"/>
            <a:ext cx="1750747" cy="2482348"/>
          </a:xfrm>
          <a:prstGeom prst="rect">
            <a:avLst/>
          </a:prstGeom>
          <a:noFill/>
          <a:extLst>
            <a:ext uri="{909E8E84-426E-40DD-AFC4-6F175D3DCCD1}">
              <a14:hiddenFill xmlns:a14="http://schemas.microsoft.com/office/drawing/2010/main">
                <a:solidFill>
                  <a:srgbClr val="FFFFFF"/>
                </a:solidFill>
              </a14:hiddenFill>
            </a:ext>
          </a:extLst>
        </p:spPr>
      </p:pic>
      <p:sp>
        <p:nvSpPr>
          <p:cNvPr id="43" name="Объект 2">
            <a:extLst>
              <a:ext uri="{FF2B5EF4-FFF2-40B4-BE49-F238E27FC236}">
                <a16:creationId xmlns:a16="http://schemas.microsoft.com/office/drawing/2014/main" id="{A635D5E0-E92C-4C76-8CCD-DBC68FA650D8}"/>
              </a:ext>
            </a:extLst>
          </p:cNvPr>
          <p:cNvSpPr txBox="1">
            <a:spLocks/>
          </p:cNvSpPr>
          <p:nvPr/>
        </p:nvSpPr>
        <p:spPr>
          <a:xfrm>
            <a:off x="2494012" y="6126376"/>
            <a:ext cx="8070743" cy="532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Frontal thermal screen behaves </a:t>
            </a:r>
            <a:r>
              <a:rPr lang="en-US" sz="2000" dirty="0">
                <a:solidFill>
                  <a:schemeClr val="accent6">
                    <a:lumMod val="75000"/>
                  </a:schemeClr>
                </a:solidFill>
              </a:rPr>
              <a:t>better than predicted</a:t>
            </a:r>
            <a:r>
              <a:rPr lang="en-US" sz="2000" dirty="0"/>
              <a:t>, the rest are </a:t>
            </a:r>
            <a:r>
              <a:rPr lang="en-US" sz="2000" dirty="0">
                <a:solidFill>
                  <a:srgbClr val="4472C4"/>
                </a:solidFill>
              </a:rPr>
              <a:t>similar</a:t>
            </a:r>
            <a:endParaRPr lang="ru-RU" sz="2000" dirty="0">
              <a:solidFill>
                <a:srgbClr val="4472C4"/>
              </a:solidFill>
            </a:endParaRPr>
          </a:p>
        </p:txBody>
      </p:sp>
    </p:spTree>
    <p:extLst>
      <p:ext uri="{BB962C8B-B14F-4D97-AF65-F5344CB8AC3E}">
        <p14:creationId xmlns:p14="http://schemas.microsoft.com/office/powerpoint/2010/main" val="1509872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6752D4-4377-4631-9922-D168DAEE090B}"/>
              </a:ext>
            </a:extLst>
          </p:cNvPr>
          <p:cNvSpPr>
            <a:spLocks noGrp="1"/>
          </p:cNvSpPr>
          <p:nvPr>
            <p:ph type="title"/>
          </p:nvPr>
        </p:nvSpPr>
        <p:spPr>
          <a:xfrm>
            <a:off x="1464198" y="2372989"/>
            <a:ext cx="9546271" cy="1325563"/>
          </a:xfrm>
        </p:spPr>
        <p:txBody>
          <a:bodyPr>
            <a:normAutofit fontScale="90000"/>
          </a:bodyPr>
          <a:lstStyle/>
          <a:p>
            <a:r>
              <a:rPr lang="en-US" sz="5400" dirty="0"/>
              <a:t>Hydrodynamic setup for ECAL testing</a:t>
            </a:r>
            <a:endParaRPr lang="LID4096" sz="5400" dirty="0"/>
          </a:p>
        </p:txBody>
      </p:sp>
      <p:sp>
        <p:nvSpPr>
          <p:cNvPr id="4" name="Дата 3">
            <a:extLst>
              <a:ext uri="{FF2B5EF4-FFF2-40B4-BE49-F238E27FC236}">
                <a16:creationId xmlns:a16="http://schemas.microsoft.com/office/drawing/2014/main" id="{2654414D-3959-435A-B4C0-039F2C3A6284}"/>
              </a:ext>
            </a:extLst>
          </p:cNvPr>
          <p:cNvSpPr>
            <a:spLocks noGrp="1"/>
          </p:cNvSpPr>
          <p:nvPr>
            <p:ph type="dt" sz="half" idx="10"/>
          </p:nvPr>
        </p:nvSpPr>
        <p:spPr/>
        <p:txBody>
          <a:bodyPr/>
          <a:lstStyle/>
          <a:p>
            <a:pPr algn="ctr"/>
            <a:r>
              <a:rPr lang="en-US" dirty="0"/>
              <a:t>XIII Collaboration Meeting of the MPD</a:t>
            </a:r>
            <a:br>
              <a:rPr lang="en-US" dirty="0"/>
            </a:br>
            <a:r>
              <a:rPr lang="en-US" dirty="0"/>
              <a:t>Experiment at the NICA Facility</a:t>
            </a:r>
            <a:endParaRPr lang="LID4096" dirty="0"/>
          </a:p>
        </p:txBody>
      </p:sp>
      <p:sp>
        <p:nvSpPr>
          <p:cNvPr id="5" name="Номер слайда 4">
            <a:extLst>
              <a:ext uri="{FF2B5EF4-FFF2-40B4-BE49-F238E27FC236}">
                <a16:creationId xmlns:a16="http://schemas.microsoft.com/office/drawing/2014/main" id="{7734AEE5-8C5F-434D-98E5-5884EEC48DAC}"/>
              </a:ext>
            </a:extLst>
          </p:cNvPr>
          <p:cNvSpPr>
            <a:spLocks noGrp="1"/>
          </p:cNvSpPr>
          <p:nvPr>
            <p:ph type="sldNum" sz="quarter" idx="12"/>
          </p:nvPr>
        </p:nvSpPr>
        <p:spPr/>
        <p:txBody>
          <a:bodyPr/>
          <a:lstStyle/>
          <a:p>
            <a:fld id="{B53297C2-6A4D-40AE-AE84-88AF2AE0107B}" type="slidenum">
              <a:rPr lang="LID4096" smtClean="0"/>
              <a:pPr/>
              <a:t>9</a:t>
            </a:fld>
            <a:endParaRPr lang="LID4096" dirty="0"/>
          </a:p>
        </p:txBody>
      </p:sp>
      <p:sp>
        <p:nvSpPr>
          <p:cNvPr id="6" name="Дата 3">
            <a:extLst>
              <a:ext uri="{FF2B5EF4-FFF2-40B4-BE49-F238E27FC236}">
                <a16:creationId xmlns:a16="http://schemas.microsoft.com/office/drawing/2014/main" id="{89BFCB62-08C9-4B52-A6D7-42A1AE7C4425}"/>
              </a:ext>
            </a:extLst>
          </p:cNvPr>
          <p:cNvSpPr txBox="1">
            <a:spLocks/>
          </p:cNvSpPr>
          <p:nvPr/>
        </p:nvSpPr>
        <p:spPr>
          <a:xfrm>
            <a:off x="3228888" y="6471067"/>
            <a:ext cx="7673573" cy="365125"/>
          </a:xfrm>
          <a:prstGeom prst="rect">
            <a:avLst/>
          </a:prstGeom>
        </p:spPr>
        <p:txBody>
          <a:bodyPr vert="horz" lIns="91440" tIns="45720" rIns="91440" bIns="45720" rtlCol="0" anchor="ctr"/>
          <a:lstStyle>
            <a:defPPr>
              <a:defRPr lang="LID4096"/>
            </a:defPPr>
            <a:lvl1pPr marL="0" algn="l"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t>TPC and ECAL cooling system: status</a:t>
            </a:r>
            <a:endParaRPr lang="LID4096" dirty="0"/>
          </a:p>
        </p:txBody>
      </p:sp>
    </p:spTree>
    <p:extLst>
      <p:ext uri="{BB962C8B-B14F-4D97-AF65-F5344CB8AC3E}">
        <p14:creationId xmlns:p14="http://schemas.microsoft.com/office/powerpoint/2010/main" val="30693156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5890</TotalTime>
  <Words>1957</Words>
  <Application>Microsoft Office PowerPoint</Application>
  <PresentationFormat>Широкоэкранный</PresentationFormat>
  <Paragraphs>316</Paragraphs>
  <Slides>24</Slides>
  <Notes>6</Notes>
  <HiddenSlides>0</HiddenSlides>
  <MMClips>2</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2</vt:i4>
      </vt:variant>
      <vt:variant>
        <vt:lpstr>Заголовки слайдов</vt:lpstr>
      </vt:variant>
      <vt:variant>
        <vt:i4>24</vt:i4>
      </vt:variant>
    </vt:vector>
  </HeadingPairs>
  <TitlesOfParts>
    <vt:vector size="34" baseType="lpstr">
      <vt:lpstr>Arial</vt:lpstr>
      <vt:lpstr>Calibri</vt:lpstr>
      <vt:lpstr>Calibri Light</vt:lpstr>
      <vt:lpstr>Google Sans</vt:lpstr>
      <vt:lpstr>Inter</vt:lpstr>
      <vt:lpstr>Symbol</vt:lpstr>
      <vt:lpstr>Times New Roman</vt:lpstr>
      <vt:lpstr>Тема Office</vt:lpstr>
      <vt:lpstr>Equation</vt:lpstr>
      <vt:lpstr>Graph</vt:lpstr>
      <vt:lpstr>TPC and ECAL cooling system: status</vt:lpstr>
      <vt:lpstr>The system</vt:lpstr>
      <vt:lpstr>The approach</vt:lpstr>
      <vt:lpstr>Hydrodynamic simulations</vt:lpstr>
      <vt:lpstr>Hydrodynamic Experiment</vt:lpstr>
      <vt:lpstr>Hydrodynamic experiments</vt:lpstr>
      <vt:lpstr>Hydrodynamic experiments</vt:lpstr>
      <vt:lpstr>Hydrodynamic experiments</vt:lpstr>
      <vt:lpstr>Hydrodynamic setup for ECAL testing</vt:lpstr>
      <vt:lpstr>Setup upcoming to ECAL testing</vt:lpstr>
      <vt:lpstr>Setup upcoming to ECAL testing</vt:lpstr>
      <vt:lpstr>Thermal experiments</vt:lpstr>
      <vt:lpstr>Thermal experiments</vt:lpstr>
      <vt:lpstr>Thermal experiments</vt:lpstr>
      <vt:lpstr>Thermal experiments</vt:lpstr>
      <vt:lpstr>Thermal experiments</vt:lpstr>
      <vt:lpstr>Thermal experiments</vt:lpstr>
      <vt:lpstr>Thermal experiments</vt:lpstr>
      <vt:lpstr>Conclusions</vt:lpstr>
      <vt:lpstr>Co-authorship and gratitude</vt:lpstr>
      <vt:lpstr>Схема Cu-TS замкнутого контура</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Fedotov Alex</dc:creator>
  <cp:lastModifiedBy>Fedotov Alex</cp:lastModifiedBy>
  <cp:revision>360</cp:revision>
  <dcterms:created xsi:type="dcterms:W3CDTF">2023-08-26T13:42:35Z</dcterms:created>
  <dcterms:modified xsi:type="dcterms:W3CDTF">2024-04-23T12:19:05Z</dcterms:modified>
</cp:coreProperties>
</file>