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0" r:id="rId4"/>
    <p:sldId id="257" r:id="rId5"/>
    <p:sldId id="279" r:id="rId6"/>
    <p:sldId id="258" r:id="rId7"/>
    <p:sldId id="259" r:id="rId8"/>
    <p:sldId id="288" r:id="rId9"/>
    <p:sldId id="263" r:id="rId10"/>
    <p:sldId id="289" r:id="rId11"/>
    <p:sldId id="275" r:id="rId12"/>
    <p:sldId id="276" r:id="rId13"/>
    <p:sldId id="262" r:id="rId14"/>
    <p:sldId id="291" r:id="rId15"/>
    <p:sldId id="274" r:id="rId16"/>
    <p:sldId id="261" r:id="rId17"/>
    <p:sldId id="269" r:id="rId18"/>
    <p:sldId id="268" r:id="rId19"/>
    <p:sldId id="267" r:id="rId20"/>
    <p:sldId id="266" r:id="rId21"/>
    <p:sldId id="265" r:id="rId22"/>
    <p:sldId id="264" r:id="rId23"/>
    <p:sldId id="273" r:id="rId24"/>
    <p:sldId id="272" r:id="rId25"/>
    <p:sldId id="271" r:id="rId26"/>
    <p:sldId id="270" r:id="rId27"/>
    <p:sldId id="260" r:id="rId28"/>
    <p:sldId id="277" r:id="rId29"/>
    <p:sldId id="285" r:id="rId30"/>
    <p:sldId id="284" r:id="rId31"/>
    <p:sldId id="281" r:id="rId32"/>
    <p:sldId id="282" r:id="rId33"/>
    <p:sldId id="283" r:id="rId34"/>
    <p:sldId id="280" r:id="rId35"/>
    <p:sldId id="286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9" autoAdjust="0"/>
    <p:restoredTop sz="94660"/>
  </p:normalViewPr>
  <p:slideViewPr>
    <p:cSldViewPr snapToGrid="0">
      <p:cViewPr varScale="1">
        <p:scale>
          <a:sx n="66" d="100"/>
          <a:sy n="66" d="100"/>
        </p:scale>
        <p:origin x="-44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68A-5611-44FE-8275-410CA32784C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5FC1-F63E-4F57-855F-E5F32972A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3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68A-5611-44FE-8275-410CA32784C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5FC1-F63E-4F57-855F-E5F32972A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7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68A-5611-44FE-8275-410CA32784C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5FC1-F63E-4F57-855F-E5F32972A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44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68A-5611-44FE-8275-410CA32784C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5FC1-F63E-4F57-855F-E5F32972A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1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68A-5611-44FE-8275-410CA32784C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5FC1-F63E-4F57-855F-E5F32972A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1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68A-5611-44FE-8275-410CA32784C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5FC1-F63E-4F57-855F-E5F32972A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5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68A-5611-44FE-8275-410CA32784C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5FC1-F63E-4F57-855F-E5F32972A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7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68A-5611-44FE-8275-410CA32784C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5FC1-F63E-4F57-855F-E5F32972A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2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68A-5611-44FE-8275-410CA32784C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5FC1-F63E-4F57-855F-E5F32972A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4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68A-5611-44FE-8275-410CA32784C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5FC1-F63E-4F57-855F-E5F32972A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7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368A-5611-44FE-8275-410CA32784C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5FC1-F63E-4F57-855F-E5F32972A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3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E368A-5611-44FE-8275-410CA32784C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15FC1-F63E-4F57-855F-E5F32972A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3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emf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png"/><Relationship Id="rId7" Type="http://schemas.openxmlformats.org/officeDocument/2006/relationships/image" Target="../media/image68.emf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png"/><Relationship Id="rId9" Type="http://schemas.openxmlformats.org/officeDocument/2006/relationships/image" Target="../media/image7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4.png"/><Relationship Id="rId4" Type="http://schemas.openxmlformats.org/officeDocument/2006/relationships/image" Target="../media/image7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77.emf"/><Relationship Id="rId7" Type="http://schemas.openxmlformats.org/officeDocument/2006/relationships/image" Target="../media/image81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Relationship Id="rId9" Type="http://schemas.openxmlformats.org/officeDocument/2006/relationships/image" Target="../media/image8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emf"/><Relationship Id="rId3" Type="http://schemas.openxmlformats.org/officeDocument/2006/relationships/image" Target="../media/image86.jpg"/><Relationship Id="rId7" Type="http://schemas.openxmlformats.org/officeDocument/2006/relationships/image" Target="../media/image90.png"/><Relationship Id="rId12" Type="http://schemas.openxmlformats.org/officeDocument/2006/relationships/image" Target="../media/image95.emf"/><Relationship Id="rId17" Type="http://schemas.openxmlformats.org/officeDocument/2006/relationships/image" Target="../media/image100.emf"/><Relationship Id="rId2" Type="http://schemas.openxmlformats.org/officeDocument/2006/relationships/image" Target="../media/image85.jp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emf"/><Relationship Id="rId5" Type="http://schemas.openxmlformats.org/officeDocument/2006/relationships/image" Target="../media/image88.png"/><Relationship Id="rId15" Type="http://schemas.openxmlformats.org/officeDocument/2006/relationships/image" Target="../media/image98.emf"/><Relationship Id="rId10" Type="http://schemas.openxmlformats.org/officeDocument/2006/relationships/image" Target="../media/image93.emf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image" Target="../media/image102.png"/><Relationship Id="rId7" Type="http://schemas.openxmlformats.org/officeDocument/2006/relationships/image" Target="../media/image106.emf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emf"/><Relationship Id="rId11" Type="http://schemas.openxmlformats.org/officeDocument/2006/relationships/image" Target="../media/image110.emf"/><Relationship Id="rId5" Type="http://schemas.openxmlformats.org/officeDocument/2006/relationships/image" Target="../media/image104.png"/><Relationship Id="rId10" Type="http://schemas.openxmlformats.org/officeDocument/2006/relationships/image" Target="../media/image109.emf"/><Relationship Id="rId4" Type="http://schemas.openxmlformats.org/officeDocument/2006/relationships/image" Target="../media/image103.png"/><Relationship Id="rId9" Type="http://schemas.openxmlformats.org/officeDocument/2006/relationships/image" Target="../media/image10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13" Type="http://schemas.openxmlformats.org/officeDocument/2006/relationships/image" Target="../media/image122.png"/><Relationship Id="rId18" Type="http://schemas.openxmlformats.org/officeDocument/2006/relationships/image" Target="../media/image123.png"/><Relationship Id="rId3" Type="http://schemas.openxmlformats.org/officeDocument/2006/relationships/image" Target="../media/image112.emf"/><Relationship Id="rId7" Type="http://schemas.openxmlformats.org/officeDocument/2006/relationships/image" Target="../media/image116.emf"/><Relationship Id="rId12" Type="http://schemas.openxmlformats.org/officeDocument/2006/relationships/image" Target="../media/image121.png"/><Relationship Id="rId17" Type="http://schemas.openxmlformats.org/officeDocument/2006/relationships/image" Target="../media/image61.png"/><Relationship Id="rId2" Type="http://schemas.openxmlformats.org/officeDocument/2006/relationships/image" Target="../media/image111.emf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emf"/><Relationship Id="rId11" Type="http://schemas.openxmlformats.org/officeDocument/2006/relationships/image" Target="../media/image120.emf"/><Relationship Id="rId5" Type="http://schemas.openxmlformats.org/officeDocument/2006/relationships/image" Target="../media/image114.emf"/><Relationship Id="rId15" Type="http://schemas.openxmlformats.org/officeDocument/2006/relationships/image" Target="../media/image44.png"/><Relationship Id="rId10" Type="http://schemas.openxmlformats.org/officeDocument/2006/relationships/image" Target="../media/image119.emf"/><Relationship Id="rId4" Type="http://schemas.openxmlformats.org/officeDocument/2006/relationships/image" Target="../media/image113.emf"/><Relationship Id="rId9" Type="http://schemas.openxmlformats.org/officeDocument/2006/relationships/image" Target="../media/image118.emf"/><Relationship Id="rId1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jp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9" Type="http://schemas.openxmlformats.org/officeDocument/2006/relationships/image" Target="../media/image1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emf"/><Relationship Id="rId2" Type="http://schemas.openxmlformats.org/officeDocument/2006/relationships/image" Target="../media/image19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4" Type="http://schemas.openxmlformats.org/officeDocument/2006/relationships/image" Target="../media/image19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jp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g"/><Relationship Id="rId2" Type="http://schemas.openxmlformats.org/officeDocument/2006/relationships/image" Target="../media/image19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emf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1555" y="6510367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Дюбков В.С.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072" y="1536174"/>
            <a:ext cx="11919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Основы классической теории электромагнетизма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ускорителей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заряженных 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частиц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0614" y="146958"/>
            <a:ext cx="6330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школа ускорительной физики: циклотроны</a:t>
            </a:r>
            <a:endPara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4001" y="6479589"/>
            <a:ext cx="3001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Московская обл. пос. 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Вербилки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382" y="6479589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26.08.2024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95" y="57150"/>
            <a:ext cx="1336221" cy="121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73" y="1636140"/>
            <a:ext cx="2622498" cy="20546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34" y="3497197"/>
            <a:ext cx="1193714" cy="766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758" y="3447589"/>
            <a:ext cx="2019300" cy="865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3028" y="338438"/>
            <a:ext cx="204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Закон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Ампера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35" y="874531"/>
            <a:ext cx="3073070" cy="7469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2620" y="859914"/>
            <a:ext cx="2578182" cy="7762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8262" y="839306"/>
            <a:ext cx="1775302" cy="8174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27305" y="2916400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Закон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Гаусса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0262" y="3641660"/>
            <a:ext cx="1737268" cy="4772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6" y="47625"/>
            <a:ext cx="1359038" cy="17211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8178" y="5147526"/>
            <a:ext cx="1232400" cy="163484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697437" y="4023012"/>
            <a:ext cx="2820825" cy="2716000"/>
            <a:chOff x="8970069" y="4078298"/>
            <a:chExt cx="2820825" cy="2716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970069" y="4078298"/>
              <a:ext cx="2820825" cy="2716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519835" y="506696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lang="ru-RU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228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248" y="5409675"/>
            <a:ext cx="4633505" cy="41902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24217" y="4696555"/>
            <a:ext cx="694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Тождество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Бьянки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ч.с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содержащие источников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поля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834" y="3509205"/>
            <a:ext cx="5602333" cy="6856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45618" y="5434519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i="1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i="1" dirty="0" smtClean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0, 1, 2, 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983" y="1351640"/>
            <a:ext cx="5136035" cy="1519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8935" y="893462"/>
            <a:ext cx="501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Тензор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Максвелла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контрвариантная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1263" y="344079"/>
            <a:ext cx="416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Альтернативная форма записи УМ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403" y="6477309"/>
            <a:ext cx="11621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Разделение поля на электрическое и магнитное условно. В ТО Э и М поля представляют единое поле описываемое тензором 2-го ранга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icture of Luigi Bianchi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811" y="150828"/>
            <a:ext cx="1690207" cy="21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10700768" y="1320714"/>
            <a:ext cx="28568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https://mathshistory.st-andrews.ac.uk/Biographies/Bianchi/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91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426" y="2146125"/>
            <a:ext cx="5220498" cy="1482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483" y="1273366"/>
            <a:ext cx="3742944" cy="366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873" y="4698195"/>
            <a:ext cx="3088255" cy="11343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064505" y="2733272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ковариантная форма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6397" y="4187558"/>
            <a:ext cx="365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содержащие источник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50305" y="531625"/>
            <a:ext cx="789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среде для описания ЭМ поля требуется два тензора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порядка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14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036447" y="4769046"/>
            <a:ext cx="10119107" cy="520885"/>
            <a:chOff x="556749" y="3177718"/>
            <a:chExt cx="10119107" cy="52088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07613" y="3177718"/>
              <a:ext cx="997124" cy="520885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749" y="3311616"/>
              <a:ext cx="2915862" cy="25308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7540" y="3294789"/>
              <a:ext cx="1965144" cy="28674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39666" y="3316864"/>
              <a:ext cx="2036190" cy="242593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5666" y="1226300"/>
            <a:ext cx="1340669" cy="55475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94465" y="228600"/>
            <a:ext cx="8403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сохранения электрического заряда / уравнение непрерывности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337" y="2326202"/>
            <a:ext cx="320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Материальные уравнения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3707" y="2963227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0388" y="3600252"/>
            <a:ext cx="681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не слишком сильных и быстроизменяющихся полей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875823" y="4237277"/>
            <a:ext cx="4225321" cy="264076"/>
            <a:chOff x="3875823" y="2870869"/>
            <a:chExt cx="4225321" cy="26407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75823" y="2883707"/>
              <a:ext cx="942603" cy="23840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85187" y="2870869"/>
              <a:ext cx="1015957" cy="264076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3765" y="2874537"/>
              <a:ext cx="1456083" cy="25674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3130733" y="5557625"/>
            <a:ext cx="5930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Изотропная среда – параметры среды скаляры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Анизотропная среда – параметры среды тензоры 2-го ранга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47702" y="697493"/>
            <a:ext cx="10296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Максвелл заметил, что из закона Ампера следует, что заряд не может вытекать из области, что бывает не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всегда 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20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144"/>
            <a:ext cx="4232338" cy="3047861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9793647" y="4763071"/>
            <a:ext cx="2379232" cy="1980054"/>
            <a:chOff x="9965938" y="4859768"/>
            <a:chExt cx="2379232" cy="1980054"/>
          </a:xfrm>
        </p:grpSpPr>
        <p:pic>
          <p:nvPicPr>
            <p:cNvPr id="16" name="Picture 6" descr="Fig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5938" y="5007114"/>
              <a:ext cx="2379232" cy="1832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0109181" y="4859768"/>
              <a:ext cx="16546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tg</a:t>
              </a:r>
              <a:r>
                <a:rPr lang="el-G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l-GR" sz="16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tg</a:t>
              </a:r>
              <a:r>
                <a:rPr lang="el-G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sz="16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l-G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US" sz="16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l-G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US" sz="16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02458" y="730751"/>
            <a:ext cx="878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решения УМ в дифференциальной форме необходимы граничные условия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196"/>
            <a:ext cx="3410719" cy="22098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31429" y="3086508"/>
            <a:ext cx="613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поверхностная плотность заряда на границе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Кл/м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вектор линейной плотности тока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А/м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507" y="2229994"/>
            <a:ext cx="1427534" cy="2881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648" y="2248788"/>
            <a:ext cx="1477621" cy="2505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507" y="2689329"/>
            <a:ext cx="1753111" cy="2380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0648" y="2670535"/>
            <a:ext cx="1602846" cy="27564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59" y="4759450"/>
            <a:ext cx="2060448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97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417" y="666695"/>
            <a:ext cx="1781735" cy="8248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71261" y="150830"/>
            <a:ext cx="464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Поляризованность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намагниченность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49" y="1625460"/>
            <a:ext cx="2669578" cy="15439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85" y="3545969"/>
            <a:ext cx="3264707" cy="2156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173" y="906944"/>
            <a:ext cx="1736497" cy="344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0875" y="1290521"/>
            <a:ext cx="455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Электрический дипольный момент единицы объёма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4803" y="1428625"/>
            <a:ext cx="2058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Магнитный момент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6326" y="2790334"/>
            <a:ext cx="1936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2.2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тефлон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кварц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4539" y="6127423"/>
            <a:ext cx="388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«стандартных» сред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&gt;1,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&gt;0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7683" y="1847256"/>
            <a:ext cx="4311190" cy="9228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11773" y="2933921"/>
            <a:ext cx="2568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вода - диамагнетик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воздух - парамагнетик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77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588" y="1075375"/>
            <a:ext cx="2820825" cy="64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006" y="602396"/>
            <a:ext cx="3223800" cy="27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336" y="654003"/>
            <a:ext cx="1880550" cy="201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213" y="2062881"/>
            <a:ext cx="1477575" cy="52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794" y="2803789"/>
            <a:ext cx="4992413" cy="5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5138" y="3651968"/>
            <a:ext cx="2641725" cy="1013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3531" y="5042744"/>
            <a:ext cx="5484938" cy="526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9463" y="5889251"/>
            <a:ext cx="2373075" cy="20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4388" y="1230898"/>
            <a:ext cx="3505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Метрические коэффициенты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Ламэ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0825" y="174399"/>
            <a:ext cx="503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Обобщенные ортогональные координаты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62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281" y="735400"/>
            <a:ext cx="4589438" cy="538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4142" y="163285"/>
            <a:ext cx="350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Уравнения Максвелла в ООК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31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91" y="49024"/>
            <a:ext cx="2316480" cy="2328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825" y="7596"/>
            <a:ext cx="2761611" cy="26327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617" y="5009760"/>
            <a:ext cx="1386828" cy="1110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22456"/>
            <a:ext cx="4770662" cy="9918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6600" y="3630235"/>
            <a:ext cx="6360160" cy="9763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6670" y="4957820"/>
            <a:ext cx="3423920" cy="1214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4191" y="2649820"/>
            <a:ext cx="5008878" cy="275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0676" y="3114575"/>
            <a:ext cx="3215908" cy="28391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0616991" y="482283"/>
            <a:ext cx="1350321" cy="932114"/>
            <a:chOff x="6209961" y="690120"/>
            <a:chExt cx="1350321" cy="93211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09961" y="690120"/>
              <a:ext cx="1208925" cy="2352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17032" y="1010010"/>
              <a:ext cx="1164150" cy="2408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17032" y="1308634"/>
              <a:ext cx="1343250" cy="313600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77204" y="543821"/>
            <a:ext cx="1480754" cy="783800"/>
            <a:chOff x="2547027" y="348720"/>
            <a:chExt cx="1480754" cy="7838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18856" y="348720"/>
              <a:ext cx="1208925" cy="2576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547027" y="690120"/>
              <a:ext cx="1388025" cy="224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56869" y="914120"/>
              <a:ext cx="1119375" cy="218400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4071" y="2660499"/>
            <a:ext cx="3169920" cy="2538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8912" y="3126725"/>
            <a:ext cx="2440238" cy="28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343" y="4532794"/>
            <a:ext cx="241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лат.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matrix 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первопричина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341862" y="174394"/>
            <a:ext cx="0" cy="643850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3148485" y="70094"/>
            <a:ext cx="4190574" cy="369332"/>
            <a:chOff x="3148485" y="70094"/>
            <a:chExt cx="4190574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3148485" y="70094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ЦСК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81507" y="70094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ССК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469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10" y="491495"/>
            <a:ext cx="2877312" cy="18836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120" y="702882"/>
            <a:ext cx="3159760" cy="1163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758" y="2197550"/>
            <a:ext cx="2786485" cy="398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899" y="2877515"/>
            <a:ext cx="3754203" cy="300157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50143" y="3546566"/>
            <a:ext cx="11061446" cy="2717761"/>
            <a:chOff x="650143" y="3546566"/>
            <a:chExt cx="11061446" cy="2717761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658366" y="3546566"/>
              <a:ext cx="11047000" cy="607734"/>
              <a:chOff x="63090" y="3093424"/>
              <a:chExt cx="13029526" cy="71680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90" y="3093424"/>
                <a:ext cx="9492301" cy="716800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55391" y="3292224"/>
                <a:ext cx="3537225" cy="319200"/>
              </a:xfrm>
              <a:prstGeom prst="rect">
                <a:avLst/>
              </a:prstGeom>
            </p:spPr>
          </p:pic>
        </p:grpSp>
        <p:grpSp>
          <p:nvGrpSpPr>
            <p:cNvPr id="17" name="Группа 16"/>
            <p:cNvGrpSpPr/>
            <p:nvPr/>
          </p:nvGrpSpPr>
          <p:grpSpPr>
            <a:xfrm>
              <a:off x="694559" y="4603953"/>
              <a:ext cx="11017030" cy="607734"/>
              <a:chOff x="107865" y="4154683"/>
              <a:chExt cx="12994177" cy="716800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65" y="4154683"/>
                <a:ext cx="9447526" cy="716800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87204" y="4359083"/>
                <a:ext cx="3514838" cy="308000"/>
              </a:xfrm>
              <a:prstGeom prst="rect">
                <a:avLst/>
              </a:prstGeom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650143" y="5661341"/>
              <a:ext cx="11019029" cy="602986"/>
              <a:chOff x="63090" y="5209051"/>
              <a:chExt cx="12996535" cy="71120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090" y="5209051"/>
                <a:ext cx="9447526" cy="711200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44787" y="5413451"/>
                <a:ext cx="3514838" cy="302400"/>
              </a:xfrm>
              <a:prstGeom prst="rect">
                <a:avLst/>
              </a:prstGeom>
            </p:spPr>
          </p:pic>
        </p:grpSp>
      </p:grpSp>
      <p:sp>
        <p:nvSpPr>
          <p:cNvPr id="21" name="TextBox 20"/>
          <p:cNvSpPr txBox="1"/>
          <p:nvPr/>
        </p:nvSpPr>
        <p:spPr>
          <a:xfrm>
            <a:off x="4404960" y="223526"/>
            <a:ext cx="338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Уравнение движения в ООК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00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1768" y="302080"/>
            <a:ext cx="234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лекции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209" y="1232807"/>
            <a:ext cx="891558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Уравнения Максвелла в дифференциальной и интегральной формах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Материальные уравнения и условия на границе сред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Уравнения Максвелла в обобщенных ортогональных координатах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Уравнение движения в электромагнитном поле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Потенциалы электромагнитного поля и их калибровки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специальной теории относительности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Преобразования Лоренца координат и времени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Релятивистские преобразования векторов скорости и ускорения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Релятивистское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преобразование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 электромагнитного поля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Релятивистское преобразование вектора силы и массы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Релятивистские инварианты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Скин-эффект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357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0248" y="98778"/>
            <a:ext cx="221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Потенциалы ЭМП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21302" y="622399"/>
            <a:ext cx="9749396" cy="334898"/>
            <a:chOff x="1547186" y="622399"/>
            <a:chExt cx="9749396" cy="33489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7186" y="669494"/>
              <a:ext cx="1045974" cy="24070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8676" y="653796"/>
              <a:ext cx="1840913" cy="27210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5105" y="664261"/>
              <a:ext cx="1380687" cy="25117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1308" y="632865"/>
              <a:ext cx="1548040" cy="3139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64865" y="622399"/>
              <a:ext cx="1631717" cy="334898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639979" y="1436874"/>
            <a:ext cx="10912042" cy="732589"/>
            <a:chOff x="428352" y="1484006"/>
            <a:chExt cx="10912042" cy="73258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352" y="1494471"/>
              <a:ext cx="1631720" cy="71165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81080" y="1484006"/>
              <a:ext cx="2091943" cy="73258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94031" y="1693317"/>
              <a:ext cx="1757234" cy="313967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72273" y="1510169"/>
              <a:ext cx="1799074" cy="680262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92354" y="1510169"/>
              <a:ext cx="1548040" cy="68026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57164" y="2345468"/>
            <a:ext cx="367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 однородна и изотропна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313172" y="4633512"/>
            <a:ext cx="3565656" cy="1862512"/>
            <a:chOff x="4257040" y="4836160"/>
            <a:chExt cx="3565656" cy="1862512"/>
          </a:xfrm>
        </p:grpSpPr>
        <p:sp>
          <p:nvSpPr>
            <p:cNvPr id="20" name="TextBox 19"/>
            <p:cNvSpPr txBox="1"/>
            <p:nvPr/>
          </p:nvSpPr>
          <p:spPr>
            <a:xfrm>
              <a:off x="4257040" y="4836160"/>
              <a:ext cx="3565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Калибровки потенциала ЭМП</a:t>
              </a:r>
              <a:endPara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61309" y="5198688"/>
              <a:ext cx="2357118" cy="1499984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9697" y="4767156"/>
            <a:ext cx="3122613" cy="1280962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344207" y="2765927"/>
            <a:ext cx="9503587" cy="1637348"/>
            <a:chOff x="1795778" y="2765927"/>
            <a:chExt cx="9503587" cy="1637348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795778" y="2765927"/>
              <a:ext cx="1993857" cy="1637348"/>
              <a:chOff x="1039208" y="3044018"/>
              <a:chExt cx="1993857" cy="1637348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9208" y="3437585"/>
                <a:ext cx="1993857" cy="600300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9208" y="3044018"/>
                <a:ext cx="1175956" cy="323065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9208" y="4108387"/>
                <a:ext cx="942603" cy="238401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9208" y="4417290"/>
                <a:ext cx="1015957" cy="264076"/>
              </a:xfrm>
              <a:prstGeom prst="rect">
                <a:avLst/>
              </a:prstGeom>
            </p:spPr>
          </p:pic>
        </p:grp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56461" y="2970311"/>
              <a:ext cx="6142904" cy="1228581"/>
            </a:xfrm>
            <a:prstGeom prst="rect">
              <a:avLst/>
            </a:prstGeom>
          </p:spPr>
        </p:pic>
        <p:sp>
          <p:nvSpPr>
            <p:cNvPr id="25" name="Стрелка вправо 24"/>
            <p:cNvSpPr/>
            <p:nvPr/>
          </p:nvSpPr>
          <p:spPr>
            <a:xfrm>
              <a:off x="4124256" y="3450269"/>
              <a:ext cx="697584" cy="26866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Стрелка вправо 27"/>
          <p:cNvSpPr/>
          <p:nvPr/>
        </p:nvSpPr>
        <p:spPr>
          <a:xfrm>
            <a:off x="7485259" y="5307291"/>
            <a:ext cx="787138" cy="17911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7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2858" y="465618"/>
            <a:ext cx="562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специальной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теории относительности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1372" y="828634"/>
            <a:ext cx="3369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пренебрежимо слабое гравитационное поле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7270" y="1301992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База СТО – постулаты/аксиомы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369" y="1904970"/>
            <a:ext cx="10342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Специальный принцип относительности Эйнштейна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все законы природы одинаковы во всех ИСО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постоянства скорости света в вакууме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 Эффект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Саньяка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опыты Майкельсона 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Морли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Кеннеди 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Торнадийка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138" y="3076078"/>
            <a:ext cx="5831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СТО: радикальное изменение концепции времени и массы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3503" y="3620418"/>
            <a:ext cx="4664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СТО + УМ = электродинамика движущихся тел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2543" y="4173569"/>
            <a:ext cx="2306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обытие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где и когда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274009" y="4810605"/>
            <a:ext cx="5643983" cy="382701"/>
            <a:chOff x="2836136" y="4810605"/>
            <a:chExt cx="5643983" cy="38270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6136" y="4932359"/>
              <a:ext cx="1154700" cy="23753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3934" y="4810605"/>
              <a:ext cx="3906185" cy="382701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72" y="5433564"/>
            <a:ext cx="3160579" cy="3101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6353" y="5453445"/>
            <a:ext cx="3411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Интервал между событиями 1 и 2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3418" y="5879175"/>
            <a:ext cx="857927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3418" y="6298167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55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0167" y="2697800"/>
            <a:ext cx="130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O’(0,0,0,</a:t>
            </a:r>
            <a:r>
              <a:rPr lang="en-US" i="1" dirty="0" smtClean="0"/>
              <a:t>ct</a:t>
            </a:r>
            <a:r>
              <a:rPr lang="en-US" dirty="0" smtClean="0"/>
              <a:t>’)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365" y="1143015"/>
            <a:ext cx="2657208" cy="424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939" y="1803342"/>
            <a:ext cx="2602123" cy="1547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525" y="2175326"/>
            <a:ext cx="1628950" cy="427567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5592536" y="3184842"/>
            <a:ext cx="6381819" cy="427675"/>
            <a:chOff x="5592536" y="3184842"/>
            <a:chExt cx="6381819" cy="42767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3043" y="3214831"/>
              <a:ext cx="487654" cy="36769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5497" y="3218743"/>
              <a:ext cx="641513" cy="359873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46729" y="3184842"/>
              <a:ext cx="3027626" cy="42767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92536" y="3190305"/>
              <a:ext cx="1006928" cy="41674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329151" y="4890051"/>
            <a:ext cx="7533699" cy="824876"/>
            <a:chOff x="2238102" y="4890051"/>
            <a:chExt cx="7533699" cy="82487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31870" y="4912068"/>
              <a:ext cx="2939931" cy="78084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8102" y="4890051"/>
              <a:ext cx="3056437" cy="824876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  <p:grpSp>
        <p:nvGrpSpPr>
          <p:cNvPr id="25" name="Группа 24"/>
          <p:cNvGrpSpPr/>
          <p:nvPr/>
        </p:nvGrpSpPr>
        <p:grpSpPr>
          <a:xfrm>
            <a:off x="4034601" y="3741112"/>
            <a:ext cx="4122799" cy="426017"/>
            <a:chOff x="5252896" y="3741112"/>
            <a:chExt cx="4122799" cy="426017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52896" y="3741112"/>
              <a:ext cx="1809319" cy="426017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16868" y="3844350"/>
              <a:ext cx="1758827" cy="21954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560947" y="197093"/>
            <a:ext cx="5070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Преобразования Лоренца координат и времени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244" y="6042607"/>
            <a:ext cx="11705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 относительности Эйнштейна утверждает, что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природы инвариантны относительно преобразований Лоренца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5876" y="4229164"/>
            <a:ext cx="2780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Пространство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Минковского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82" y="667638"/>
            <a:ext cx="2551038" cy="11725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28" y="684235"/>
            <a:ext cx="1475232" cy="12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3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4205" y="89808"/>
            <a:ext cx="3983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Следствия из преобразований Лоренца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20485" y="581597"/>
            <a:ext cx="7098199" cy="387307"/>
            <a:chOff x="620485" y="581597"/>
            <a:chExt cx="7098199" cy="38730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3316" y="581597"/>
              <a:ext cx="3245368" cy="38730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20485" y="581597"/>
              <a:ext cx="3671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Одновременность относительна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6968" y="590584"/>
            <a:ext cx="259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близнецы ≠ ровесники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20485" y="1788829"/>
            <a:ext cx="5593399" cy="369332"/>
            <a:chOff x="620485" y="1934939"/>
            <a:chExt cx="5593399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620485" y="1934939"/>
              <a:ext cx="2803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Относительность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длины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2989" y="1981046"/>
              <a:ext cx="1160895" cy="277117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620485" y="1194201"/>
            <a:ext cx="5630495" cy="369332"/>
            <a:chOff x="620485" y="1322613"/>
            <a:chExt cx="5630495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620485" y="1322613"/>
              <a:ext cx="43696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Отсутствие единого мирового времени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2989" y="1375157"/>
              <a:ext cx="1197991" cy="29438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668235" y="2220820"/>
            <a:ext cx="737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Релятивистское/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лоренцево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преобразование вектора скорости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565528" y="2612049"/>
            <a:ext cx="3060944" cy="352863"/>
            <a:chOff x="4127168" y="3031540"/>
            <a:chExt cx="3060944" cy="35286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7168" y="3068046"/>
              <a:ext cx="1725949" cy="31635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51167" y="3031540"/>
              <a:ext cx="836945" cy="300339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988" y="3090806"/>
            <a:ext cx="2666025" cy="5642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7139" y="3617963"/>
            <a:ext cx="6577722" cy="60365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383988" y="4174606"/>
            <a:ext cx="752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Релятивистское/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лоренцево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преобразование вектора ускорения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3316" y="4604368"/>
            <a:ext cx="3130578" cy="222771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72823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040" y="896438"/>
            <a:ext cx="3403146" cy="91030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815" y="903440"/>
            <a:ext cx="3366734" cy="89630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040" y="2154377"/>
            <a:ext cx="3636684" cy="89361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815" y="2154376"/>
            <a:ext cx="3642340" cy="89361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843" y="3484575"/>
            <a:ext cx="4258314" cy="938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750" y="4568760"/>
            <a:ext cx="4284500" cy="9396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3843" y="5777912"/>
            <a:ext cx="1854313" cy="6379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8926" y="5780729"/>
            <a:ext cx="1928813" cy="6313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9874" y="268670"/>
            <a:ext cx="799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Релятивистское преобразование характеристик электромагнитного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70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17184" y="491671"/>
            <a:ext cx="10957632" cy="667942"/>
            <a:chOff x="909320" y="491671"/>
            <a:chExt cx="10957632" cy="66794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5626" y="491671"/>
              <a:ext cx="5457387" cy="667942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320" y="567574"/>
              <a:ext cx="2170810" cy="59203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48510" y="526419"/>
              <a:ext cx="2218442" cy="598446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514" y="1520346"/>
            <a:ext cx="5642973" cy="178831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87750" y="5213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801" y="4880973"/>
            <a:ext cx="2556939" cy="3276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801" y="4564223"/>
            <a:ext cx="2206725" cy="2786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4080" y="4558574"/>
            <a:ext cx="813400" cy="2899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4080" y="4901685"/>
            <a:ext cx="851058" cy="2861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5859" y="3484567"/>
            <a:ext cx="4680282" cy="8909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2076" y="5504516"/>
            <a:ext cx="5187849" cy="978597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8850542" y="4098471"/>
            <a:ext cx="983340" cy="679956"/>
            <a:chOff x="8850542" y="4098471"/>
            <a:chExt cx="983340" cy="679956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9303491" y="4098471"/>
              <a:ext cx="530391" cy="563336"/>
              <a:chOff x="9303491" y="4098471"/>
              <a:chExt cx="530391" cy="563336"/>
            </a:xfrm>
          </p:grpSpPr>
          <p:cxnSp>
            <p:nvCxnSpPr>
              <p:cNvPr id="11" name="Прямая со стрелкой 10"/>
              <p:cNvCxnSpPr/>
              <p:nvPr/>
            </p:nvCxnSpPr>
            <p:spPr>
              <a:xfrm flipV="1">
                <a:off x="9327696" y="4098471"/>
                <a:ext cx="506186" cy="563336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 rot="18693618">
                <a:off x="9327696" y="4098471"/>
                <a:ext cx="320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V</a:t>
                </a:r>
                <a:endParaRPr lang="ru-RU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8850542" y="4373907"/>
              <a:ext cx="795407" cy="404520"/>
              <a:chOff x="8850542" y="4373907"/>
              <a:chExt cx="795407" cy="404520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9290115" y="4409095"/>
                <a:ext cx="355834" cy="369332"/>
                <a:chOff x="9290115" y="4409095"/>
                <a:chExt cx="355834" cy="369332"/>
              </a:xfrm>
            </p:grpSpPr>
            <p:cxnSp>
              <p:nvCxnSpPr>
                <p:cNvPr id="19" name="Прямая со стрелкой 18"/>
                <p:cNvCxnSpPr/>
                <p:nvPr/>
              </p:nvCxnSpPr>
              <p:spPr>
                <a:xfrm flipV="1">
                  <a:off x="9290115" y="4411744"/>
                  <a:ext cx="198042" cy="212103"/>
                </a:xfrm>
                <a:prstGeom prst="straightConnector1">
                  <a:avLst/>
                </a:prstGeom>
                <a:ln w="15875">
                  <a:solidFill>
                    <a:srgbClr val="00206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 rot="2630100">
                  <a:off x="9350675" y="4409095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rgbClr val="002060"/>
                      </a:solidFill>
                    </a:rPr>
                    <a:t>‖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25" name="Группа 24"/>
              <p:cNvGrpSpPr/>
              <p:nvPr/>
            </p:nvGrpSpPr>
            <p:grpSpPr>
              <a:xfrm>
                <a:off x="8850542" y="4373907"/>
                <a:ext cx="430147" cy="369332"/>
                <a:chOff x="8850542" y="4373907"/>
                <a:chExt cx="430147" cy="369332"/>
              </a:xfrm>
            </p:grpSpPr>
            <p:cxnSp>
              <p:nvCxnSpPr>
                <p:cNvPr id="21" name="Прямая со стрелкой 20"/>
                <p:cNvCxnSpPr/>
                <p:nvPr/>
              </p:nvCxnSpPr>
              <p:spPr>
                <a:xfrm flipH="1" flipV="1">
                  <a:off x="9016738" y="4416458"/>
                  <a:ext cx="263951" cy="202676"/>
                </a:xfrm>
                <a:prstGeom prst="straightConnector1">
                  <a:avLst/>
                </a:prstGeom>
                <a:ln w="15875">
                  <a:solidFill>
                    <a:srgbClr val="7030A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 rot="13092652">
                  <a:off x="8850542" y="4373907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rgbClr val="7030A0"/>
                      </a:solidFill>
                    </a:rPr>
                    <a:t>Ⱶ</a:t>
                  </a:r>
                  <a:endParaRPr lang="ru-RU" b="1" dirty="0">
                    <a:solidFill>
                      <a:srgbClr val="7030A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44714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472" y="328310"/>
            <a:ext cx="4385056" cy="50989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403" y="1710408"/>
            <a:ext cx="2417195" cy="36257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963" y="2303341"/>
            <a:ext cx="2714074" cy="659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135" y="3221428"/>
            <a:ext cx="2197730" cy="34995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056" y="3830019"/>
            <a:ext cx="2857888" cy="7242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1733" y="4812912"/>
            <a:ext cx="4088534" cy="43495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5756" y="5506498"/>
            <a:ext cx="3340488" cy="54340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464446" y="1049402"/>
            <a:ext cx="526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Релятивистское преобразование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силы и массы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9491565" y="498222"/>
            <a:ext cx="983340" cy="679956"/>
            <a:chOff x="8850542" y="4098471"/>
            <a:chExt cx="983340" cy="67995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9303491" y="4098471"/>
              <a:ext cx="530391" cy="563336"/>
              <a:chOff x="9303491" y="4098471"/>
              <a:chExt cx="530391" cy="563336"/>
            </a:xfrm>
          </p:grpSpPr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9327696" y="4098471"/>
                <a:ext cx="506186" cy="563336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 rot="18693618">
                <a:off x="9327696" y="4098471"/>
                <a:ext cx="320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V</a:t>
                </a:r>
                <a:endParaRPr lang="ru-RU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8850542" y="4373907"/>
              <a:ext cx="795407" cy="404520"/>
              <a:chOff x="8850542" y="4373907"/>
              <a:chExt cx="795407" cy="404520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9290115" y="4409095"/>
                <a:ext cx="355834" cy="369332"/>
                <a:chOff x="9290115" y="4409095"/>
                <a:chExt cx="355834" cy="369332"/>
              </a:xfrm>
            </p:grpSpPr>
            <p:cxnSp>
              <p:nvCxnSpPr>
                <p:cNvPr id="18" name="Прямая со стрелкой 17"/>
                <p:cNvCxnSpPr/>
                <p:nvPr/>
              </p:nvCxnSpPr>
              <p:spPr>
                <a:xfrm flipV="1">
                  <a:off x="9290115" y="4411744"/>
                  <a:ext cx="198042" cy="212103"/>
                </a:xfrm>
                <a:prstGeom prst="straightConnector1">
                  <a:avLst/>
                </a:prstGeom>
                <a:ln w="15875">
                  <a:solidFill>
                    <a:srgbClr val="00206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 rot="2630100">
                  <a:off x="9350675" y="4409095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rgbClr val="002060"/>
                      </a:solidFill>
                    </a:rPr>
                    <a:t>‖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>
                <a:off x="8850542" y="4373907"/>
                <a:ext cx="430147" cy="369332"/>
                <a:chOff x="8850542" y="4373907"/>
                <a:chExt cx="430147" cy="369332"/>
              </a:xfrm>
            </p:grpSpPr>
            <p:cxnSp>
              <p:nvCxnSpPr>
                <p:cNvPr id="16" name="Прямая со стрелкой 15"/>
                <p:cNvCxnSpPr/>
                <p:nvPr/>
              </p:nvCxnSpPr>
              <p:spPr>
                <a:xfrm flipH="1" flipV="1">
                  <a:off x="9016738" y="4416458"/>
                  <a:ext cx="263951" cy="202676"/>
                </a:xfrm>
                <a:prstGeom prst="straightConnector1">
                  <a:avLst/>
                </a:prstGeom>
                <a:ln w="15875">
                  <a:solidFill>
                    <a:srgbClr val="7030A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 rot="13092652">
                  <a:off x="8850542" y="4373907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rgbClr val="7030A0"/>
                      </a:solidFill>
                    </a:rPr>
                    <a:t>Ⱶ</a:t>
                  </a:r>
                  <a:endParaRPr lang="ru-RU" b="1" dirty="0">
                    <a:solidFill>
                      <a:srgbClr val="7030A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86220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756" y="894836"/>
            <a:ext cx="1992488" cy="173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014" y="3297165"/>
            <a:ext cx="2241972" cy="398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46" y="3870960"/>
            <a:ext cx="11853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энергии поля пересекающей в единицу времени единичную по площади площадку, нормаль к которой ориентирована по направлению вектора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Умова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454" y="5331287"/>
            <a:ext cx="3711919" cy="480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2029" y="4808482"/>
            <a:ext cx="9107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Объёмная плотность электромагнитной энергии для случая линейной зависимости векторов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6367" y="329938"/>
            <a:ext cx="293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Лоренц-инварианты ЭМП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3749" y="2738487"/>
            <a:ext cx="286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Вектор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Умова-Пойнтинга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32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088" y="1458856"/>
            <a:ext cx="2143824" cy="2401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9740" y="89808"/>
            <a:ext cx="171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Скин-эффект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252" y="495479"/>
            <a:ext cx="1259496" cy="793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958" y="4030101"/>
            <a:ext cx="2878084" cy="8200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279" y="5020276"/>
            <a:ext cx="4287442" cy="378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848" y="5568585"/>
            <a:ext cx="2130305" cy="4172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1748" y="6156021"/>
            <a:ext cx="2948505" cy="469723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8949253" y="942105"/>
            <a:ext cx="2764132" cy="4490637"/>
            <a:chOff x="8949253" y="942105"/>
            <a:chExt cx="2764132" cy="449063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8949253" y="942105"/>
              <a:ext cx="2764132" cy="4490637"/>
              <a:chOff x="8949253" y="942105"/>
              <a:chExt cx="2764132" cy="4490637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8219138" y="1938496"/>
                <a:ext cx="4224361" cy="2764132"/>
              </a:xfrm>
              <a:prstGeom prst="rect">
                <a:avLst/>
              </a:prstGeom>
            </p:spPr>
          </p:pic>
          <p:cxnSp>
            <p:nvCxnSpPr>
              <p:cNvPr id="12" name="Прямая со стрелкой 11"/>
              <p:cNvCxnSpPr/>
              <p:nvPr/>
            </p:nvCxnSpPr>
            <p:spPr>
              <a:xfrm flipV="1">
                <a:off x="10317179" y="1069941"/>
                <a:ext cx="0" cy="5703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10317179" y="94210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ru-RU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6" name="Прямая со стрелкой 15"/>
            <p:cNvCxnSpPr/>
            <p:nvPr/>
          </p:nvCxnSpPr>
          <p:spPr>
            <a:xfrm flipH="1">
              <a:off x="9417377" y="2281287"/>
              <a:ext cx="8998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700181" y="1984342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ru-RU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Стрелка вниз 4"/>
          <p:cNvSpPr/>
          <p:nvPr/>
        </p:nvSpPr>
        <p:spPr>
          <a:xfrm>
            <a:off x="5905894" y="3955970"/>
            <a:ext cx="216817" cy="306708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905894" y="4696760"/>
            <a:ext cx="216817" cy="306708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905894" y="5348504"/>
            <a:ext cx="216817" cy="306708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6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887" y="271824"/>
            <a:ext cx="3398226" cy="665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0429" y="420063"/>
            <a:ext cx="229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Уравнение Бесселя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535" y="1764747"/>
            <a:ext cx="4820930" cy="4804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44559" y="1126671"/>
            <a:ext cx="350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*решение ограничено при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570" y="2667994"/>
            <a:ext cx="5558861" cy="530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022" y="3451542"/>
            <a:ext cx="7337957" cy="477065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5" name="Группа 4"/>
          <p:cNvGrpSpPr/>
          <p:nvPr/>
        </p:nvGrpSpPr>
        <p:grpSpPr>
          <a:xfrm>
            <a:off x="1880748" y="4691567"/>
            <a:ext cx="8430504" cy="760647"/>
            <a:chOff x="1772920" y="4691567"/>
            <a:chExt cx="8430504" cy="76064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72920" y="4698278"/>
              <a:ext cx="3856928" cy="74722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8086" y="4691567"/>
              <a:ext cx="3785338" cy="760647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119" y="4053164"/>
            <a:ext cx="997381" cy="4082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7846" y="5712197"/>
            <a:ext cx="2422140" cy="84693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4552" y="5716253"/>
            <a:ext cx="1886119" cy="83882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008844" y="2333445"/>
            <a:ext cx="217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Кельвина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8577" y="5951000"/>
            <a:ext cx="223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толщина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скин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-слоя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68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1" y="153930"/>
            <a:ext cx="6476998" cy="6461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8500" y="450850"/>
            <a:ext cx="4954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Первый в Европе (энергия протонов 6 МэВ,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дейтронов 4,5 МэВ) и 4-ый во всем мире к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началу 1937 года (3 др. в США)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303" y="4717925"/>
            <a:ext cx="4791744" cy="1790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0" y="1719527"/>
            <a:ext cx="5081240" cy="5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56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56" y="2347975"/>
            <a:ext cx="5199888" cy="383438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934157" y="889568"/>
            <a:ext cx="8323686" cy="713441"/>
            <a:chOff x="1951263" y="2930640"/>
            <a:chExt cx="8323686" cy="71344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1263" y="2941650"/>
              <a:ext cx="2693719" cy="69142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1778" y="2930640"/>
              <a:ext cx="3433171" cy="713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826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in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640.1652" end="1078.60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998" y="1702936"/>
            <a:ext cx="10614005" cy="34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93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9" y="709756"/>
            <a:ext cx="5479075" cy="543848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755877" y="1328803"/>
            <a:ext cx="4092544" cy="1292225"/>
            <a:chOff x="6755877" y="2403459"/>
            <a:chExt cx="4092544" cy="129222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755877" y="2653268"/>
              <a:ext cx="4092544" cy="1042416"/>
              <a:chOff x="6755877" y="2653268"/>
              <a:chExt cx="4092544" cy="1042416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5877" y="2653268"/>
                <a:ext cx="3657600" cy="1042416"/>
              </a:xfrm>
              <a:prstGeom prst="rect">
                <a:avLst/>
              </a:prstGeom>
            </p:spPr>
          </p:pic>
          <p:cxnSp>
            <p:nvCxnSpPr>
              <p:cNvPr id="5" name="Прямая со стрелкой 4"/>
              <p:cNvCxnSpPr/>
              <p:nvPr/>
            </p:nvCxnSpPr>
            <p:spPr>
              <a:xfrm>
                <a:off x="6890994" y="3049571"/>
                <a:ext cx="3935691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10561163" y="2968655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ru-RU" sz="16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875363" y="2403459"/>
              <a:ext cx="17093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smtClean="0">
                  <a:latin typeface="Arial" panose="020B0604020202020204" pitchFamily="34" charset="0"/>
                  <a:cs typeface="Arial" panose="020B0604020202020204" pitchFamily="34" charset="0"/>
                </a:rPr>
                <a:t>постоянный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ток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61097" y="2406033"/>
              <a:ext cx="1735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переменный ток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609475" y="3173589"/>
            <a:ext cx="6272483" cy="2068983"/>
            <a:chOff x="5609475" y="3173589"/>
            <a:chExt cx="6272483" cy="206898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475" y="3173589"/>
              <a:ext cx="6272483" cy="206898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017556" y="3365775"/>
              <a:ext cx="37706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распределение тока в поперечном сечении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686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84FC217-AB9A-4E3E-A7F8-8AA68C8AA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t="3073" r="23728" b="18724"/>
          <a:stretch/>
        </p:blipFill>
        <p:spPr>
          <a:xfrm>
            <a:off x="47134" y="4429145"/>
            <a:ext cx="3577565" cy="24288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8164" y="1512829"/>
            <a:ext cx="9715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6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96" y="2893585"/>
            <a:ext cx="5168809" cy="31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ackaday.com/wp-content/uploads/2017/11/skin.png?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14450"/>
            <a:ext cx="76200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8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80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3120" y="751840"/>
            <a:ext cx="54457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взаимодействия материи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(фундаментальные взаимодействия)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9399" y="257386"/>
            <a:ext cx="771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материи: вещество, поле, «тёмная энергия», «тёмная материя»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15369" y="1248913"/>
            <a:ext cx="9421484" cy="4790864"/>
            <a:chOff x="115369" y="1248913"/>
            <a:chExt cx="9421484" cy="479086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3809" y="4013590"/>
              <a:ext cx="646176" cy="77419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954384" y="3793067"/>
              <a:ext cx="2144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электромагнитное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05849" y="3793067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слабое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" descr="https://observatoiredeparis.psl.eu/IMG/jpg/gravit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69" y="3793067"/>
              <a:ext cx="3994150" cy="224671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427" y="4169897"/>
              <a:ext cx="1152144" cy="719328"/>
            </a:xfrm>
            <a:prstGeom prst="rect">
              <a:avLst/>
            </a:prstGeom>
          </p:spPr>
        </p:pic>
        <p:cxnSp>
          <p:nvCxnSpPr>
            <p:cNvPr id="7" name="Прямая со стрелкой 6"/>
            <p:cNvCxnSpPr/>
            <p:nvPr/>
          </p:nvCxnSpPr>
          <p:spPr>
            <a:xfrm flipH="1">
              <a:off x="2716107" y="1476587"/>
              <a:ext cx="1110827" cy="1212426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666196" y="2738332"/>
              <a:ext cx="1937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Гравитационное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>
              <a:off x="6457951" y="1461243"/>
              <a:ext cx="5836" cy="1050259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479570" y="2424853"/>
              <a:ext cx="1838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Электрослабое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H="1">
              <a:off x="5890532" y="2728961"/>
              <a:ext cx="240847" cy="1136828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6869956" y="2728961"/>
              <a:ext cx="578137" cy="1136828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7889457" y="1498693"/>
              <a:ext cx="580989" cy="926160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106868" y="2404123"/>
              <a:ext cx="1119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Сильное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910667" y="3671147"/>
              <a:ext cx="3183466" cy="6096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687147" y="2289386"/>
              <a:ext cx="4849706" cy="2599839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 rot="18682534">
              <a:off x="2588079" y="1482569"/>
              <a:ext cx="90601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dirty="0" smtClean="0">
                  <a:solidFill>
                    <a:srgbClr val="0070C0"/>
                  </a:solidFill>
                </a:rPr>
                <a:t>∞</a:t>
              </a:r>
              <a:endParaRPr lang="ru-RU" sz="6600" dirty="0">
                <a:solidFill>
                  <a:srgbClr val="0070C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6168876">
              <a:off x="5536017" y="2983270"/>
              <a:ext cx="622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0070C0"/>
                  </a:solidFill>
                </a:rPr>
                <a:t>∞</a:t>
              </a:r>
              <a:endParaRPr lang="ru-RU" sz="4000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3461315">
              <a:off x="7745666" y="1606223"/>
              <a:ext cx="1083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~ 10</a:t>
              </a:r>
              <a:r>
                <a:rPr lang="en-US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-15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3791226">
              <a:off x="6725559" y="2996363"/>
              <a:ext cx="1083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~ 10</a:t>
              </a:r>
              <a:r>
                <a:rPr lang="en-US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ru-RU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33" y="2705438"/>
              <a:ext cx="975360" cy="749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2997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238500" y="606832"/>
            <a:ext cx="5715000" cy="5644337"/>
            <a:chOff x="3336925" y="817562"/>
            <a:chExt cx="5715000" cy="5644337"/>
          </a:xfrm>
        </p:grpSpPr>
        <p:pic>
          <p:nvPicPr>
            <p:cNvPr id="1026" name="Picture 2" descr="https://elementy.ru/images/eltpub/physics_kalibr_3_6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817562"/>
              <a:ext cx="5715000" cy="557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985000" y="6184900"/>
              <a:ext cx="143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https://elementy.ru</a:t>
              </a:r>
              <a:endPara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8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368" y="706211"/>
            <a:ext cx="638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вектор электрической напряженности ЭМ поля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В/м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368" y="1185182"/>
            <a:ext cx="598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вектор электрической индукции ЭМ поля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Кл/м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368" y="1615167"/>
            <a:ext cx="540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вектор магнитной индукции ЭМ поля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Тл/м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0368" y="2045152"/>
            <a:ext cx="601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вектор магнитной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напряженности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ЭМ поля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А/м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0050" y="2720456"/>
            <a:ext cx="413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 операции над векторами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4313" y="3384093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={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}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00256" y="343036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r>
              <a:rPr lang="en-US" dirty="0" smtClean="0"/>
              <a:t>={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}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0793" y="3909331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</a:t>
            </a:r>
            <a:r>
              <a:rPr lang="en-US" b="1" i="1" dirty="0" smtClean="0"/>
              <a:t> </a:t>
            </a:r>
            <a:r>
              <a:rPr lang="en-US" b="1" dirty="0" err="1" smtClean="0"/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= a</a:t>
            </a:r>
            <a:r>
              <a:rPr lang="en-US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+ a</a:t>
            </a:r>
            <a:r>
              <a:rPr lang="en-US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+ a</a:t>
            </a:r>
            <a:r>
              <a:rPr lang="en-US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i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0793" y="433873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dirty="0" smtClean="0"/>
              <a:t> =</a:t>
            </a:r>
            <a:r>
              <a:rPr lang="en-US" b="1" i="1" dirty="0" smtClean="0"/>
              <a:t> </a:t>
            </a:r>
            <a:r>
              <a:rPr lang="en-US" b="1" dirty="0" err="1" smtClean="0"/>
              <a:t>a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i="1" baseline="-25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624" y="4708067"/>
            <a:ext cx="1529698" cy="8468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0739" y="4951640"/>
            <a:ext cx="2891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правом ортонормированном базисе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41990" y="6484976"/>
            <a:ext cx="362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https://commons.wikimedia.org/w/index.php?curid=4436475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138" y="5131495"/>
            <a:ext cx="1890638" cy="1429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9921" y="5943600"/>
            <a:ext cx="343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Двойное векторное произведение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2654" y="235674"/>
            <a:ext cx="688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Количественные характеристики электромагнитного поля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6309" y="2970847"/>
            <a:ext cx="195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лат.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vector 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несущий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339" y="3940109"/>
            <a:ext cx="241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лат.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scalaris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ступенчатый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277" y="6310894"/>
            <a:ext cx="3119447" cy="30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03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6140" y="195861"/>
            <a:ext cx="3659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Гамильтона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(«набла»)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49" y="921143"/>
            <a:ext cx="2476502" cy="5118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840" y="1824898"/>
            <a:ext cx="3660320" cy="530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799" y="2934984"/>
            <a:ext cx="3962402" cy="6368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293" y="3917098"/>
            <a:ext cx="3913414" cy="14086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778" y="5776322"/>
            <a:ext cx="2086326" cy="3020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1350" y="5761293"/>
            <a:ext cx="1878636" cy="35873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41870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2318662" y="1378353"/>
            <a:ext cx="7916692" cy="396763"/>
            <a:chOff x="2318662" y="3335995"/>
            <a:chExt cx="7916692" cy="396763"/>
          </a:xfrm>
        </p:grpSpPr>
        <p:sp>
          <p:nvSpPr>
            <p:cNvPr id="20" name="TextBox 19"/>
            <p:cNvSpPr txBox="1"/>
            <p:nvPr/>
          </p:nvSpPr>
          <p:spPr>
            <a:xfrm>
              <a:off x="2318662" y="3363426"/>
              <a:ext cx="714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Если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0380" y="3386382"/>
              <a:ext cx="1357992" cy="323420"/>
            </a:xfrm>
            <a:prstGeom prst="rect">
              <a:avLst/>
            </a:prstGeom>
          </p:spPr>
        </p:pic>
        <p:sp>
          <p:nvSpPr>
            <p:cNvPr id="22" name="Стрелка вправо 21"/>
            <p:cNvSpPr/>
            <p:nvPr/>
          </p:nvSpPr>
          <p:spPr>
            <a:xfrm>
              <a:off x="4475093" y="3482778"/>
              <a:ext cx="201386" cy="13062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47734" y="3335995"/>
              <a:ext cx="5587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вектор-функция потенциальна / поле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безвихревое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322744" y="689085"/>
            <a:ext cx="8067467" cy="401020"/>
            <a:chOff x="2322744" y="2951518"/>
            <a:chExt cx="8067467" cy="401020"/>
          </a:xfrm>
        </p:grpSpPr>
        <p:sp>
          <p:nvSpPr>
            <p:cNvPr id="17" name="TextBox 16"/>
            <p:cNvSpPr txBox="1"/>
            <p:nvPr/>
          </p:nvSpPr>
          <p:spPr>
            <a:xfrm>
              <a:off x="2322744" y="2983206"/>
              <a:ext cx="714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Если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4479175" y="3102558"/>
              <a:ext cx="201386" cy="13062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6844" y="2951518"/>
              <a:ext cx="5743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вектор-функция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соленоидальна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/ поле несжимаемо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7858" y="3038737"/>
              <a:ext cx="1292832" cy="273094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653517" y="2381465"/>
            <a:ext cx="3946074" cy="369332"/>
            <a:chOff x="3653517" y="3859264"/>
            <a:chExt cx="3946074" cy="369332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1803" y="3909729"/>
              <a:ext cx="1557788" cy="26840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653517" y="3859264"/>
              <a:ext cx="2392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Оператор Лапласа</a:t>
              </a:r>
              <a:endPara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084987" y="3497374"/>
            <a:ext cx="5548039" cy="517574"/>
            <a:chOff x="1000907" y="4248324"/>
            <a:chExt cx="5548039" cy="517574"/>
          </a:xfrm>
        </p:grpSpPr>
        <p:sp>
          <p:nvSpPr>
            <p:cNvPr id="27" name="TextBox 26"/>
            <p:cNvSpPr txBox="1"/>
            <p:nvPr/>
          </p:nvSpPr>
          <p:spPr>
            <a:xfrm>
              <a:off x="1000907" y="4322445"/>
              <a:ext cx="3264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Теорема (формула) </a:t>
              </a:r>
              <a:r>
                <a:rPr lang="ru-RU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Стокса</a:t>
              </a:r>
              <a:endParaRPr lang="ru-RU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9020" y="4248324"/>
              <a:ext cx="2149926" cy="517574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1887682" y="5630594"/>
            <a:ext cx="7510267" cy="528412"/>
            <a:chOff x="949719" y="4681377"/>
            <a:chExt cx="7510267" cy="528412"/>
          </a:xfrm>
        </p:grpSpPr>
        <p:sp>
          <p:nvSpPr>
            <p:cNvPr id="28" name="TextBox 27"/>
            <p:cNvSpPr txBox="1"/>
            <p:nvPr/>
          </p:nvSpPr>
          <p:spPr>
            <a:xfrm>
              <a:off x="949719" y="4760917"/>
              <a:ext cx="5146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Теорема (формула) </a:t>
              </a:r>
              <a:r>
                <a:rPr lang="ru-RU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Остроградского-Гаусса</a:t>
              </a:r>
              <a:endParaRPr lang="ru-RU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84248" y="4681377"/>
              <a:ext cx="2275738" cy="528412"/>
            </a:xfrm>
            <a:prstGeom prst="rect">
              <a:avLst/>
            </a:prstGeom>
          </p:spPr>
        </p:pic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447" y="2780043"/>
            <a:ext cx="2062532" cy="195223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28" y="4752820"/>
            <a:ext cx="2180294" cy="191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76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6100" y="1857"/>
            <a:ext cx="6710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Законы электромагнетизма / уравнения Максвелла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002" y="1413425"/>
            <a:ext cx="1148734" cy="26868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87972" y="569590"/>
            <a:ext cx="221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Закон природы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6559" y="2156617"/>
            <a:ext cx="551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Закон электромагнитной индукции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Фарадея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46_Maxwell_James_Cler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985" y="55466"/>
            <a:ext cx="1268095" cy="158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" y="55466"/>
            <a:ext cx="132311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000" y="1189822"/>
            <a:ext cx="1638300" cy="7158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4310" y="426096"/>
            <a:ext cx="1844255" cy="1706392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0" y="4752888"/>
            <a:ext cx="6233470" cy="2120684"/>
            <a:chOff x="2127541" y="4281275"/>
            <a:chExt cx="6233470" cy="2120684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127541" y="4281275"/>
              <a:ext cx="6233470" cy="2120684"/>
              <a:chOff x="2127541" y="4281275"/>
              <a:chExt cx="6233470" cy="2120684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7541" y="4281275"/>
                <a:ext cx="6233470" cy="191770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880571" y="6124960"/>
                <a:ext cx="14750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https://web.mit.edu</a:t>
                </a:r>
                <a:endParaRPr lang="ru-RU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6880572" y="5618375"/>
              <a:ext cx="235232" cy="2215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11" y="3005719"/>
            <a:ext cx="3602989" cy="38522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6597" y="2573493"/>
            <a:ext cx="1703448" cy="764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7068" y="2587648"/>
            <a:ext cx="2140908" cy="736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7723" y="2620372"/>
            <a:ext cx="1511300" cy="6711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7889" y="2559052"/>
            <a:ext cx="1890474" cy="79379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83398" y="3887138"/>
            <a:ext cx="1605613" cy="19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13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686</Words>
  <Application>Microsoft Office PowerPoint</Application>
  <PresentationFormat>Произвольный</PresentationFormat>
  <Paragraphs>151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классической теории электромагнетизма для ускорителей заряженных частиц</dc:title>
  <dc:creator>Dyubkov</dc:creator>
  <cp:lastModifiedBy>Vyacheslav</cp:lastModifiedBy>
  <cp:revision>331</cp:revision>
  <dcterms:created xsi:type="dcterms:W3CDTF">2024-08-15T12:21:36Z</dcterms:created>
  <dcterms:modified xsi:type="dcterms:W3CDTF">2024-08-26T06:51:12Z</dcterms:modified>
</cp:coreProperties>
</file>