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35"/>
  </p:notesMasterIdLst>
  <p:sldIdLst>
    <p:sldId id="257" r:id="rId2"/>
    <p:sldId id="307" r:id="rId3"/>
    <p:sldId id="308" r:id="rId4"/>
    <p:sldId id="302" r:id="rId5"/>
    <p:sldId id="259" r:id="rId6"/>
    <p:sldId id="270" r:id="rId7"/>
    <p:sldId id="260" r:id="rId8"/>
    <p:sldId id="262" r:id="rId9"/>
    <p:sldId id="277" r:id="rId10"/>
    <p:sldId id="310" r:id="rId11"/>
    <p:sldId id="283" r:id="rId12"/>
    <p:sldId id="261" r:id="rId13"/>
    <p:sldId id="303" r:id="rId14"/>
    <p:sldId id="304" r:id="rId15"/>
    <p:sldId id="284" r:id="rId16"/>
    <p:sldId id="265" r:id="rId17"/>
    <p:sldId id="266" r:id="rId18"/>
    <p:sldId id="267" r:id="rId19"/>
    <p:sldId id="268" r:id="rId20"/>
    <p:sldId id="293" r:id="rId21"/>
    <p:sldId id="294" r:id="rId22"/>
    <p:sldId id="292" r:id="rId23"/>
    <p:sldId id="278" r:id="rId24"/>
    <p:sldId id="291" r:id="rId25"/>
    <p:sldId id="295" r:id="rId26"/>
    <p:sldId id="299" r:id="rId27"/>
    <p:sldId id="300" r:id="rId28"/>
    <p:sldId id="296" r:id="rId29"/>
    <p:sldId id="263" r:id="rId30"/>
    <p:sldId id="301" r:id="rId31"/>
    <p:sldId id="287" r:id="rId32"/>
    <p:sldId id="309"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05" autoAdjust="0"/>
  </p:normalViewPr>
  <p:slideViewPr>
    <p:cSldViewPr snapToGrid="0">
      <p:cViewPr varScale="1">
        <p:scale>
          <a:sx n="68" d="100"/>
          <a:sy n="68" d="100"/>
        </p:scale>
        <p:origin x="12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A09F-E582-4C8F-83EA-3AE505DDD5D2}" type="datetimeFigureOut">
              <a:rPr lang="en-US" smtClean="0"/>
              <a:t>8/29/2024</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66D4E-B973-4545-A511-87B01FA20372}" type="slidenum">
              <a:rPr lang="en-US" smtClean="0"/>
              <a:t>‹#›</a:t>
            </a:fld>
            <a:endParaRPr lang="en-US"/>
          </a:p>
        </p:txBody>
      </p:sp>
    </p:spTree>
    <p:extLst>
      <p:ext uri="{BB962C8B-B14F-4D97-AF65-F5344CB8AC3E}">
        <p14:creationId xmlns:p14="http://schemas.microsoft.com/office/powerpoint/2010/main" val="3117993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Цилиндр Фарадея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Faraday</a:t>
            </a: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cup</a:t>
            </a:r>
            <a:r>
              <a:rPr lang="ru-RU" sz="1800" dirty="0">
                <a:effectLst/>
                <a:latin typeface="Calibri" panose="020F0502020204030204" pitchFamily="34" charset="0"/>
                <a:ea typeface="Calibri" panose="020F0502020204030204" pitchFamily="34" charset="0"/>
                <a:cs typeface="Times New Roman" panose="02020603050405020304" pitchFamily="18" charset="0"/>
              </a:rPr>
              <a:t>)  один из старейших, но до сих пор используемых датчиков интенсивности пучка, основным достоинством которого является высокая точность измерения заряда. В простейшем виде цилиндр Фарадея представляет собой массивный, электрически изолированный электрод, стоящий на пути пучка заряженных частиц электронов, протонов или ионов. Когда пучок частиц поглощается материалом электрода, цилиндр Фарадея оказывается электрически заряженным. К электроду с помощью подводящего провода подключается сопротивление, замыкающее цепь на землю. Таким образом, цилиндр Фарадея является частью замкнутой электрической цепи, состоящей из двух частей  вакуумной, в которой носителями заряда являются частицы пучка, и твердотельной, где носителями заряда являются электроны проводимости. При отсутствии потерь заряда электрический ток в проводнике эквивалентен току пучка в вакууме. Ток в проводнике измеряется прецизионным амперметром, включенным непосредственно в цепь, или вольтметром, измеряющим падение напряжения на сопротивлении, замыкающем цепь на землю. Конструкция цилиндра Фарадея определяется требованиями конкретной физической задачи и может быть достаточно сложной, особенно для измерения интенсивности коротких сгустков или пучков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высокоэнергетичных</a:t>
            </a:r>
            <a:r>
              <a:rPr lang="ru-RU" sz="1800" dirty="0">
                <a:effectLst/>
                <a:latin typeface="Calibri" panose="020F0502020204030204" pitchFamily="34" charset="0"/>
                <a:ea typeface="Calibri" panose="020F0502020204030204" pitchFamily="34" charset="0"/>
                <a:cs typeface="Times New Roman" panose="02020603050405020304" pitchFamily="18" charset="0"/>
              </a:rPr>
              <a:t> частиц. Расчет цилиндра Фарадея проводится с учетом требуемой точности измерения. Главным критерием является допустимая утечка заряда за счет проницаемости цилиндра Фарадея для частиц пучка. Для минимизации утечки в конструкции обычно используют комбинацию легкого (графит, алюминий) и тяжелого (медь, свинец) материалов.</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5</a:t>
            </a:fld>
            <a:endParaRPr lang="en-US"/>
          </a:p>
        </p:txBody>
      </p:sp>
    </p:spTree>
    <p:extLst>
      <p:ext uri="{BB962C8B-B14F-4D97-AF65-F5344CB8AC3E}">
        <p14:creationId xmlns:p14="http://schemas.microsoft.com/office/powerpoint/2010/main" val="205524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измерения тока пучка ионов внутри циклотрона используются два подвижных зонда. Один ставится перед входом в дефлектор, второй диаметрально противоположен. Они обозначают PR2 и PR1 соответственно. Радиус перемещения зонда составляет от 263 до 1800 мм. Он имеет систему водяного охлаждения и позволяет принимать ионные пучки мощностью до 1500 Вт. Для перемещения используется система линейного перемещения, основанная на серводвигателе с редуктором. Это дает точность положения лучше их 0,5 мм. Для отделения вакуумной части используется специальный пластинчатый сильфон с большой рабочей длиной. Кроме того, имеются скользящие уплотнения для перемещения головки зонда в шлюз. Это дает нам возможность оперативного обслуживания, кроме того, мы можем поместить на головку зонда фольгу для запечатления формы луча. Диагностическая головка помещена в заземленный экран для защиты от радиопомех. Головка зонда имеет специальную форму с бортиками, которые препятствуют перемещению электронов от диагностической части к основному экрану. Высота бортов 4 мм. Эти борта и сильное вертикальное магнитное поле исключают погрешность от получения заряда при перемещении вторичных электронов от диагностической головки к заземляющему экрану. </a:t>
            </a:r>
          </a:p>
          <a:p>
            <a:r>
              <a:rPr lang="ru-RU" dirty="0"/>
              <a:t>Подвижный многопластинчатый зонд используется для контроля траектории луча между дефлектором и магнитным каналом. Имеет 5 ламелей шириной 5 мм и одну по внешнему радиусу шириной 25 мм. Мы можем поставить зонд на траекторию луча с помощью пневматического привода. Зависимость между положением ламели и интенсивностью пучка дает нам информацию о месте и размере ионного пучка после дефлектора. Схема элементов диагностики циклотрона представлена ​​на рис. 2.</a:t>
            </a:r>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7</a:t>
            </a:fld>
            <a:endParaRPr lang="en-US"/>
          </a:p>
        </p:txBody>
      </p:sp>
    </p:spTree>
    <p:extLst>
      <p:ext uri="{BB962C8B-B14F-4D97-AF65-F5344CB8AC3E}">
        <p14:creationId xmlns:p14="http://schemas.microsoft.com/office/powerpoint/2010/main" val="359744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анализа фазового сдвига при ускорении была создана специальная система. Она основана на десяти</a:t>
            </a:r>
          </a:p>
          <a:p>
            <a:r>
              <a:rPr lang="ru-RU" dirty="0"/>
              <a:t>парах емкостных </a:t>
            </a:r>
            <a:r>
              <a:rPr lang="ru-RU" dirty="0" err="1"/>
              <a:t>Pick-up</a:t>
            </a:r>
            <a:r>
              <a:rPr lang="ru-RU" dirty="0"/>
              <a:t> электродов. Она размещена в специальном</a:t>
            </a:r>
          </a:p>
          <a:p>
            <a:r>
              <a:rPr lang="ru-RU" dirty="0"/>
              <a:t>держателе внутри циклотрона. Пара электродов расположена сверху и снизу медианной плоскости. Схема</a:t>
            </a:r>
          </a:p>
          <a:p>
            <a:r>
              <a:rPr lang="ru-RU" dirty="0"/>
              <a:t>места системы в циклотроне представлена ​​на рис. 3. Используется  фильтр второй гармоники для разделения полезного сигнала. Сравнивая сигналы, получаем сдвиг во времени перемещения пучка </a:t>
            </a:r>
            <a:r>
              <a:rPr lang="ru-RU" dirty="0" err="1"/>
              <a:t>пучка</a:t>
            </a:r>
            <a:r>
              <a:rPr lang="ru-RU" dirty="0"/>
              <a:t> по разным радиусам. После калибровочных поправок получаем информацию о фазовом</a:t>
            </a:r>
          </a:p>
          <a:p>
            <a:r>
              <a:rPr lang="ru-RU" dirty="0"/>
              <a:t>перемещении при ускорении. Аналогично, сравнивая сигналы с двух электродов из одной пары, можно оценить сдвиг траектории пучка от</a:t>
            </a:r>
          </a:p>
          <a:p>
            <a:r>
              <a:rPr lang="ru-RU" dirty="0"/>
              <a:t>медианной плоскости. Но для этого требуется высокая точность размещения системы и контроль идентичности электродов в паре.</a:t>
            </a:r>
          </a:p>
          <a:p>
            <a:endParaRPr lang="ru-RU" dirty="0"/>
          </a:p>
        </p:txBody>
      </p:sp>
      <p:sp>
        <p:nvSpPr>
          <p:cNvPr id="4" name="Номер слайда 3"/>
          <p:cNvSpPr>
            <a:spLocks noGrp="1"/>
          </p:cNvSpPr>
          <p:nvPr>
            <p:ph type="sldNum" sz="quarter" idx="5"/>
          </p:nvPr>
        </p:nvSpPr>
        <p:spPr/>
        <p:txBody>
          <a:bodyPr/>
          <a:lstStyle/>
          <a:p>
            <a:fld id="{BEE66D4E-B973-4545-A511-87B01FA20372}" type="slidenum">
              <a:rPr lang="en-US" smtClean="0"/>
              <a:t>8</a:t>
            </a:fld>
            <a:endParaRPr lang="en-US"/>
          </a:p>
        </p:txBody>
      </p:sp>
    </p:spTree>
    <p:extLst>
      <p:ext uri="{BB962C8B-B14F-4D97-AF65-F5344CB8AC3E}">
        <p14:creationId xmlns:p14="http://schemas.microsoft.com/office/powerpoint/2010/main" val="60626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800" b="0" i="0" u="none" strike="noStrike" baseline="0" dirty="0">
                <a:latin typeface="SFRM1000"/>
              </a:rPr>
              <a:t>Наиболее простым и доступным средством визуального наблюдения пучка частиц является люминофорный экран (</a:t>
            </a:r>
            <a:r>
              <a:rPr lang="ru-RU" sz="1800" b="0" i="0" u="none" strike="noStrike" baseline="0" dirty="0" err="1">
                <a:latin typeface="SFRM1000"/>
              </a:rPr>
              <a:t>luminescent</a:t>
            </a:r>
            <a:r>
              <a:rPr lang="ru-RU" sz="1800" b="0" i="0" u="none" strike="noStrike" baseline="0" dirty="0">
                <a:latin typeface="SFRM1000"/>
              </a:rPr>
              <a:t> </a:t>
            </a:r>
            <a:r>
              <a:rPr lang="ru-RU" sz="1800" b="0" i="0" u="none" strike="noStrike" baseline="0" dirty="0" err="1">
                <a:latin typeface="SFRM1000"/>
              </a:rPr>
              <a:t>screen</a:t>
            </a:r>
            <a:r>
              <a:rPr lang="ru-RU" sz="1800" b="0" i="0" u="none" strike="noStrike" baseline="0" dirty="0">
                <a:latin typeface="SFRM1000"/>
              </a:rPr>
              <a:t>,</a:t>
            </a:r>
          </a:p>
          <a:p>
            <a:pPr algn="l"/>
            <a:r>
              <a:rPr lang="ru-RU" sz="1800" b="0" i="0" u="none" strike="noStrike" baseline="0" dirty="0" err="1">
                <a:latin typeface="SFRM1000"/>
              </a:rPr>
              <a:t>phosphor</a:t>
            </a:r>
            <a:r>
              <a:rPr lang="ru-RU" sz="1800" b="0" i="0" u="none" strike="noStrike" baseline="0" dirty="0">
                <a:latin typeface="SFRM1000"/>
              </a:rPr>
              <a:t> </a:t>
            </a:r>
            <a:r>
              <a:rPr lang="ru-RU" sz="1800" b="0" i="0" u="none" strike="noStrike" baseline="0" dirty="0" err="1">
                <a:latin typeface="SFRM1000"/>
              </a:rPr>
              <a:t>screen</a:t>
            </a:r>
            <a:r>
              <a:rPr lang="ru-RU" sz="1800" b="0" i="0" u="none" strike="noStrike" baseline="0" dirty="0">
                <a:latin typeface="SFRM1000"/>
              </a:rPr>
              <a:t>), помещаемый на пути пучка. Люминофорный экран представляет собой пластину (обычно алюминиевую) с нанесенным на</a:t>
            </a:r>
          </a:p>
          <a:p>
            <a:pPr algn="l"/>
            <a:r>
              <a:rPr lang="ru-RU" sz="1800" b="0" i="0" u="none" strike="noStrike" baseline="0" dirty="0">
                <a:latin typeface="SFRM1000"/>
              </a:rPr>
              <a:t>нее слоем люминофора  вещества, излучающего фотоны видимого света при попадании на него частиц пучка. Взаимодействуя с веществом</a:t>
            </a:r>
          </a:p>
          <a:p>
            <a:pPr algn="l"/>
            <a:r>
              <a:rPr lang="ru-RU" sz="1800" b="0" i="0" u="none" strike="noStrike" baseline="0" dirty="0">
                <a:latin typeface="SFRM1000"/>
              </a:rPr>
              <a:t>люминофора, частицы пучка теряют часть своей энергии на ионизацию, в свою очередь часть ионизационных потерь преобразуется в оптическое</a:t>
            </a:r>
          </a:p>
          <a:p>
            <a:pPr algn="l"/>
            <a:r>
              <a:rPr lang="ru-RU" sz="1800" b="0" i="0" u="none" strike="noStrike" baseline="0" dirty="0">
                <a:latin typeface="SFRM1000"/>
              </a:rPr>
              <a:t>излучение.</a:t>
            </a:r>
            <a:endParaRPr lang="en-US" dirty="0"/>
          </a:p>
        </p:txBody>
      </p:sp>
      <p:sp>
        <p:nvSpPr>
          <p:cNvPr id="4" name="Номер слайда 3"/>
          <p:cNvSpPr>
            <a:spLocks noGrp="1"/>
          </p:cNvSpPr>
          <p:nvPr>
            <p:ph type="sldNum" sz="quarter" idx="5"/>
          </p:nvPr>
        </p:nvSpPr>
        <p:spPr/>
        <p:txBody>
          <a:bodyPr/>
          <a:lstStyle/>
          <a:p>
            <a:fld id="{BEE66D4E-B973-4545-A511-87B01FA20372}" type="slidenum">
              <a:rPr lang="en-US" smtClean="0"/>
              <a:t>12</a:t>
            </a:fld>
            <a:endParaRPr lang="en-US"/>
          </a:p>
        </p:txBody>
      </p:sp>
    </p:spTree>
    <p:extLst>
      <p:ext uri="{BB962C8B-B14F-4D97-AF65-F5344CB8AC3E}">
        <p14:creationId xmlns:p14="http://schemas.microsoft.com/office/powerpoint/2010/main" val="47343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Calibri" panose="020F0502020204030204" pitchFamily="34" charset="0"/>
                <a:ea typeface="Calibri" panose="020F0502020204030204" pitchFamily="34" charset="0"/>
                <a:cs typeface="Times New Roman" panose="02020603050405020304" pitchFamily="18" charset="0"/>
              </a:rPr>
              <a:t>Данное устройство относится к неинвазивному методу диагностики, работающее по принципу регистрации продуктов ионизации остаточного газа. Ионизационный монитор состоит из трех основных частей: экстрактора, сканера и анализатора. Каждая из частей работает как пара параллельных проводящих пластин, между которыми существует однородное электрическое поле. Исследуемый пучок проходит через пространство между электродами экстрактора. В результате взаимодействия частиц пучка и молекул остаточного газа последние ионизируются. Продукты ионизации ускоряются в направлении электрического поля и приобретают энергию, пропорциональную пройденному расстоянию. Ускоренные положительные ионы проходят через сетчатый электрод экстрактора и попадают в сканер. В сканере все ионы приобретают дополнительную одинаковую энергию. Ионы покидают сканер через другой сеточный электрод и достигают анализатора, где электроды развернуты на угол α по отношению к электродам сканера. В постоянном электрическом поле анализатора ионы отклоняются и попадают на коллектор с </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мкп</a:t>
            </a:r>
            <a:r>
              <a:rPr lang="ru-RU" sz="1800" dirty="0">
                <a:effectLst/>
                <a:latin typeface="Calibri" panose="020F0502020204030204" pitchFamily="34" charset="0"/>
                <a:ea typeface="Calibri" panose="020F0502020204030204" pitchFamily="34" charset="0"/>
                <a:cs typeface="Times New Roman" panose="02020603050405020304" pitchFamily="18" charset="0"/>
              </a:rPr>
              <a:t>. Далее, сигналы с коллекторов поступают на блок электроники, где и производится дальнейшая обработка. </a:t>
            </a:r>
            <a:endParaRPr lang="ru-RU" dirty="0"/>
          </a:p>
        </p:txBody>
      </p:sp>
      <p:sp>
        <p:nvSpPr>
          <p:cNvPr id="4" name="Номер слайда 3"/>
          <p:cNvSpPr>
            <a:spLocks noGrp="1"/>
          </p:cNvSpPr>
          <p:nvPr>
            <p:ph type="sldNum" sz="quarter" idx="10"/>
          </p:nvPr>
        </p:nvSpPr>
        <p:spPr/>
        <p:txBody>
          <a:bodyPr/>
          <a:lstStyle/>
          <a:p>
            <a:fld id="{1A18B275-933B-411D-819D-B85F6A936338}" type="slidenum">
              <a:rPr lang="ru-RU" smtClean="0"/>
              <a:pPr/>
              <a:t>15</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 и после настройки профиля пучка.</a:t>
            </a:r>
            <a:endParaRPr lang="en-US" dirty="0"/>
          </a:p>
        </p:txBody>
      </p:sp>
      <p:sp>
        <p:nvSpPr>
          <p:cNvPr id="4" name="Номер слайда 3"/>
          <p:cNvSpPr>
            <a:spLocks noGrp="1"/>
          </p:cNvSpPr>
          <p:nvPr>
            <p:ph type="sldNum" sz="quarter" idx="5"/>
          </p:nvPr>
        </p:nvSpPr>
        <p:spPr/>
        <p:txBody>
          <a:bodyPr/>
          <a:lstStyle/>
          <a:p>
            <a:fld id="{2893D292-06C3-42AA-B5A3-9E5B7D5B50A9}" type="slidenum">
              <a:rPr lang="en-US" smtClean="0"/>
              <a:t>17</a:t>
            </a:fld>
            <a:endParaRPr lang="en-US"/>
          </a:p>
        </p:txBody>
      </p:sp>
    </p:spTree>
    <p:extLst>
      <p:ext uri="{BB962C8B-B14F-4D97-AF65-F5344CB8AC3E}">
        <p14:creationId xmlns:p14="http://schemas.microsoft.com/office/powerpoint/2010/main" val="135766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Измерения на протонах в Польше.</a:t>
            </a:r>
            <a:endParaRPr lang="en-US" dirty="0"/>
          </a:p>
        </p:txBody>
      </p:sp>
      <p:sp>
        <p:nvSpPr>
          <p:cNvPr id="4" name="Номер слайда 3"/>
          <p:cNvSpPr>
            <a:spLocks noGrp="1"/>
          </p:cNvSpPr>
          <p:nvPr>
            <p:ph type="sldNum" sz="quarter" idx="5"/>
          </p:nvPr>
        </p:nvSpPr>
        <p:spPr/>
        <p:txBody>
          <a:bodyPr/>
          <a:lstStyle/>
          <a:p>
            <a:fld id="{2893D292-06C3-42AA-B5A3-9E5B7D5B50A9}" type="slidenum">
              <a:rPr lang="en-US" smtClean="0"/>
              <a:t>19</a:t>
            </a:fld>
            <a:endParaRPr lang="en-US"/>
          </a:p>
        </p:txBody>
      </p:sp>
    </p:spTree>
    <p:extLst>
      <p:ext uri="{BB962C8B-B14F-4D97-AF65-F5344CB8AC3E}">
        <p14:creationId xmlns:p14="http://schemas.microsoft.com/office/powerpoint/2010/main" val="235402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386419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377653-8D4D-4D97-B7B2-A102959EBA0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5C4F0F22-D6DA-400B-AAD2-F685E9265C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78727B56-7BCD-467C-83A4-34983EC6974B}"/>
              </a:ext>
            </a:extLst>
          </p:cNvPr>
          <p:cNvSpPr>
            <a:spLocks noGrp="1"/>
          </p:cNvSpPr>
          <p:nvPr>
            <p:ph type="dt" sz="half" idx="10"/>
          </p:nvPr>
        </p:nvSpPr>
        <p:spPr/>
        <p:txBody>
          <a:bodyPr/>
          <a:lstStyle/>
          <a:p>
            <a:fld id="{190AED11-5801-4F45-8222-D37405864AC4}" type="datetime1">
              <a:rPr lang="en-US" smtClean="0"/>
              <a:t>8/29/2024</a:t>
            </a:fld>
            <a:endParaRPr lang="en-US"/>
          </a:p>
        </p:txBody>
      </p:sp>
      <p:sp>
        <p:nvSpPr>
          <p:cNvPr id="5" name="Нижний колонтитул 4">
            <a:extLst>
              <a:ext uri="{FF2B5EF4-FFF2-40B4-BE49-F238E27FC236}">
                <a16:creationId xmlns:a16="http://schemas.microsoft.com/office/drawing/2014/main" id="{313FF187-FD72-4AAD-AACE-50EEC024172A}"/>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986B2D9D-E610-4E11-B460-41071C702EA9}"/>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60988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5223A0-390D-425A-A6E9-B980D899CC21}"/>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515DE325-5CFC-4FDB-AA56-66F28975249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3C92DB34-6047-4418-A72E-6CC03B89C1FD}"/>
              </a:ext>
            </a:extLst>
          </p:cNvPr>
          <p:cNvSpPr>
            <a:spLocks noGrp="1"/>
          </p:cNvSpPr>
          <p:nvPr>
            <p:ph type="dt" sz="half" idx="10"/>
          </p:nvPr>
        </p:nvSpPr>
        <p:spPr/>
        <p:txBody>
          <a:bodyPr/>
          <a:lstStyle/>
          <a:p>
            <a:fld id="{92EE049C-3833-4936-99CD-74BA491F00D2}" type="datetime1">
              <a:rPr lang="en-US" smtClean="0"/>
              <a:t>8/29/2024</a:t>
            </a:fld>
            <a:endParaRPr lang="en-US"/>
          </a:p>
        </p:txBody>
      </p:sp>
      <p:sp>
        <p:nvSpPr>
          <p:cNvPr id="5" name="Нижний колонтитул 4">
            <a:extLst>
              <a:ext uri="{FF2B5EF4-FFF2-40B4-BE49-F238E27FC236}">
                <a16:creationId xmlns:a16="http://schemas.microsoft.com/office/drawing/2014/main" id="{E7B06B34-89B7-4989-9445-364D035CF951}"/>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1BE98F4B-6468-471B-A01A-B28D5CC6B32C}"/>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87695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FC17ED0-9DFC-44A3-9A43-B90F200D8CD4}"/>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07F97368-2497-4AFC-998F-B26C2ED0599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994ADE37-00A5-4151-AC31-522B82C53B7B}"/>
              </a:ext>
            </a:extLst>
          </p:cNvPr>
          <p:cNvSpPr>
            <a:spLocks noGrp="1"/>
          </p:cNvSpPr>
          <p:nvPr>
            <p:ph type="dt" sz="half" idx="10"/>
          </p:nvPr>
        </p:nvSpPr>
        <p:spPr/>
        <p:txBody>
          <a:bodyPr/>
          <a:lstStyle/>
          <a:p>
            <a:fld id="{787F03A4-7282-4F92-A232-A088DED50678}" type="datetime1">
              <a:rPr lang="en-US" smtClean="0"/>
              <a:t>8/29/2024</a:t>
            </a:fld>
            <a:endParaRPr lang="en-US"/>
          </a:p>
        </p:txBody>
      </p:sp>
      <p:sp>
        <p:nvSpPr>
          <p:cNvPr id="5" name="Нижний колонтитул 4">
            <a:extLst>
              <a:ext uri="{FF2B5EF4-FFF2-40B4-BE49-F238E27FC236}">
                <a16:creationId xmlns:a16="http://schemas.microsoft.com/office/drawing/2014/main" id="{97AAF616-BE49-461D-B9EB-E29DB170E1B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2FAB25DA-DD8B-4BAF-BFC6-9AAF0F6B5BDC}"/>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07017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A5EEBF-E6CA-48BC-A8FF-FA8117CB3F40}"/>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12445E65-B7E7-4D3E-B161-1485AB0BD37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326381F8-F3C8-4B78-8C8D-DAB5F56362B5}"/>
              </a:ext>
            </a:extLst>
          </p:cNvPr>
          <p:cNvSpPr>
            <a:spLocks noGrp="1"/>
          </p:cNvSpPr>
          <p:nvPr>
            <p:ph type="dt" sz="half" idx="10"/>
          </p:nvPr>
        </p:nvSpPr>
        <p:spPr/>
        <p:txBody>
          <a:bodyPr/>
          <a:lstStyle/>
          <a:p>
            <a:fld id="{22ABF622-0164-48DF-B6E5-FE686815C879}" type="datetime1">
              <a:rPr lang="en-US" smtClean="0"/>
              <a:t>8/29/2024</a:t>
            </a:fld>
            <a:endParaRPr lang="en-US"/>
          </a:p>
        </p:txBody>
      </p:sp>
      <p:sp>
        <p:nvSpPr>
          <p:cNvPr id="5" name="Нижний колонтитул 4">
            <a:extLst>
              <a:ext uri="{FF2B5EF4-FFF2-40B4-BE49-F238E27FC236}">
                <a16:creationId xmlns:a16="http://schemas.microsoft.com/office/drawing/2014/main" id="{DE053D43-EE45-44FE-B43C-C34BD734141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C849A7B3-25F2-4467-B3D4-613DAD0B16A3}"/>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48602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E62CB7-CB73-4A24-81C3-533C498CAD7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B0E75545-A043-4552-AE82-0F1596DF11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8516A38-62B1-466F-A561-A5EE33EB3141}"/>
              </a:ext>
            </a:extLst>
          </p:cNvPr>
          <p:cNvSpPr>
            <a:spLocks noGrp="1"/>
          </p:cNvSpPr>
          <p:nvPr>
            <p:ph type="dt" sz="half" idx="10"/>
          </p:nvPr>
        </p:nvSpPr>
        <p:spPr/>
        <p:txBody>
          <a:bodyPr/>
          <a:lstStyle/>
          <a:p>
            <a:fld id="{3FE1F97A-590D-4A3B-81F7-09E92792B595}" type="datetime1">
              <a:rPr lang="en-US" smtClean="0"/>
              <a:t>8/29/2024</a:t>
            </a:fld>
            <a:endParaRPr lang="en-US"/>
          </a:p>
        </p:txBody>
      </p:sp>
      <p:sp>
        <p:nvSpPr>
          <p:cNvPr id="5" name="Нижний колонтитул 4">
            <a:extLst>
              <a:ext uri="{FF2B5EF4-FFF2-40B4-BE49-F238E27FC236}">
                <a16:creationId xmlns:a16="http://schemas.microsoft.com/office/drawing/2014/main" id="{AA8197B9-4C9F-4624-90AE-6735B8FBEB62}"/>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A58FE021-0E1B-4021-BCF4-98525FAFCE91}"/>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41219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D42FD0-9CEB-4659-8571-36E014D71AEB}"/>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9213BD1D-2899-4F3A-BF7D-BAD81A259CD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438E5E20-DCC2-4246-8837-F80EBCA9269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E2608146-3BA6-45CC-8460-C1769C540CD8}"/>
              </a:ext>
            </a:extLst>
          </p:cNvPr>
          <p:cNvSpPr>
            <a:spLocks noGrp="1"/>
          </p:cNvSpPr>
          <p:nvPr>
            <p:ph type="dt" sz="half" idx="10"/>
          </p:nvPr>
        </p:nvSpPr>
        <p:spPr/>
        <p:txBody>
          <a:bodyPr/>
          <a:lstStyle/>
          <a:p>
            <a:fld id="{A2A9BBB5-86FE-436D-9714-4104C69FCA5F}" type="datetime1">
              <a:rPr lang="en-US" smtClean="0"/>
              <a:t>8/29/2024</a:t>
            </a:fld>
            <a:endParaRPr lang="en-US"/>
          </a:p>
        </p:txBody>
      </p:sp>
      <p:sp>
        <p:nvSpPr>
          <p:cNvPr id="6" name="Нижний колонтитул 5">
            <a:extLst>
              <a:ext uri="{FF2B5EF4-FFF2-40B4-BE49-F238E27FC236}">
                <a16:creationId xmlns:a16="http://schemas.microsoft.com/office/drawing/2014/main" id="{594E7230-2354-48E3-8A19-7AECFF93BE97}"/>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67C859B0-5628-417B-B78E-AEEDC87118CC}"/>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7524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4DD783-8E59-4216-9A77-03C7598647A5}"/>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A6DF9A19-1E6D-4385-B0E8-C3A1A8F60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DE4D6C4-A2A8-41AD-AF92-CC252CA9F38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B2516524-DB9D-4FAC-8317-F22A98C0AF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63264D0-AA86-4230-9311-F7B6325F1C0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467C3507-799E-4C18-AF69-541A0AE6F224}"/>
              </a:ext>
            </a:extLst>
          </p:cNvPr>
          <p:cNvSpPr>
            <a:spLocks noGrp="1"/>
          </p:cNvSpPr>
          <p:nvPr>
            <p:ph type="dt" sz="half" idx="10"/>
          </p:nvPr>
        </p:nvSpPr>
        <p:spPr/>
        <p:txBody>
          <a:bodyPr/>
          <a:lstStyle/>
          <a:p>
            <a:fld id="{6C81F0C7-CEA9-47AC-9448-821BC4EA5B39}" type="datetime1">
              <a:rPr lang="en-US" smtClean="0"/>
              <a:t>8/29/2024</a:t>
            </a:fld>
            <a:endParaRPr lang="en-US"/>
          </a:p>
        </p:txBody>
      </p:sp>
      <p:sp>
        <p:nvSpPr>
          <p:cNvPr id="8" name="Нижний колонтитул 7">
            <a:extLst>
              <a:ext uri="{FF2B5EF4-FFF2-40B4-BE49-F238E27FC236}">
                <a16:creationId xmlns:a16="http://schemas.microsoft.com/office/drawing/2014/main" id="{814AC827-396B-4965-8145-63AA4CF64EE3}"/>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1E5CA54F-2005-419F-98BD-646E78E8F6C8}"/>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90412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89C216-703C-4698-9EDF-217796A88A07}"/>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9434F675-DDF4-418D-AB13-C992FD46EDA4}"/>
              </a:ext>
            </a:extLst>
          </p:cNvPr>
          <p:cNvSpPr>
            <a:spLocks noGrp="1"/>
          </p:cNvSpPr>
          <p:nvPr>
            <p:ph type="dt" sz="half" idx="10"/>
          </p:nvPr>
        </p:nvSpPr>
        <p:spPr/>
        <p:txBody>
          <a:bodyPr/>
          <a:lstStyle/>
          <a:p>
            <a:fld id="{EC0174D1-1973-4BE0-8F9F-50BFDBB4AFA1}" type="datetime1">
              <a:rPr lang="en-US" smtClean="0"/>
              <a:t>8/29/2024</a:t>
            </a:fld>
            <a:endParaRPr lang="en-US"/>
          </a:p>
        </p:txBody>
      </p:sp>
      <p:sp>
        <p:nvSpPr>
          <p:cNvPr id="4" name="Нижний колонтитул 3">
            <a:extLst>
              <a:ext uri="{FF2B5EF4-FFF2-40B4-BE49-F238E27FC236}">
                <a16:creationId xmlns:a16="http://schemas.microsoft.com/office/drawing/2014/main" id="{B6942C7E-11D8-4399-9E82-0DCBF52332F8}"/>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D5A83E92-77BA-4C94-BFEC-5E03AC0905B8}"/>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183653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419F0AF-DF06-4625-8955-AB4E5254588B}"/>
              </a:ext>
            </a:extLst>
          </p:cNvPr>
          <p:cNvSpPr>
            <a:spLocks noGrp="1"/>
          </p:cNvSpPr>
          <p:nvPr>
            <p:ph type="dt" sz="half" idx="10"/>
          </p:nvPr>
        </p:nvSpPr>
        <p:spPr/>
        <p:txBody>
          <a:bodyPr/>
          <a:lstStyle/>
          <a:p>
            <a:fld id="{8186A5AC-B86C-436E-BCA3-918FD76C0A3A}" type="datetime1">
              <a:rPr lang="en-US" smtClean="0"/>
              <a:t>8/29/2024</a:t>
            </a:fld>
            <a:endParaRPr lang="en-US"/>
          </a:p>
        </p:txBody>
      </p:sp>
      <p:sp>
        <p:nvSpPr>
          <p:cNvPr id="3" name="Нижний колонтитул 2">
            <a:extLst>
              <a:ext uri="{FF2B5EF4-FFF2-40B4-BE49-F238E27FC236}">
                <a16:creationId xmlns:a16="http://schemas.microsoft.com/office/drawing/2014/main" id="{BADF6FFB-7E2D-4D6C-B240-B8B3A22610CC}"/>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52B93E0C-6863-4908-81CA-2278C2D28EE0}"/>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373453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D70AC-EA9F-4F1B-960A-C2158E3A0DC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0C744F35-9117-45A8-A0FA-7BB3045C9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D9D2321D-D46D-42D4-BC0F-5B778E184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E95875-8FC5-4A4B-B1EB-AD2B35C6A879}"/>
              </a:ext>
            </a:extLst>
          </p:cNvPr>
          <p:cNvSpPr>
            <a:spLocks noGrp="1"/>
          </p:cNvSpPr>
          <p:nvPr>
            <p:ph type="dt" sz="half" idx="10"/>
          </p:nvPr>
        </p:nvSpPr>
        <p:spPr/>
        <p:txBody>
          <a:bodyPr/>
          <a:lstStyle/>
          <a:p>
            <a:fld id="{395BAAF1-F577-4E26-9386-1270E8420614}" type="datetime1">
              <a:rPr lang="en-US" smtClean="0"/>
              <a:t>8/29/2024</a:t>
            </a:fld>
            <a:endParaRPr lang="en-US"/>
          </a:p>
        </p:txBody>
      </p:sp>
      <p:sp>
        <p:nvSpPr>
          <p:cNvPr id="6" name="Нижний колонтитул 5">
            <a:extLst>
              <a:ext uri="{FF2B5EF4-FFF2-40B4-BE49-F238E27FC236}">
                <a16:creationId xmlns:a16="http://schemas.microsoft.com/office/drawing/2014/main" id="{77C00951-811E-49F3-ABE1-2AE8354F2AD8}"/>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3C5758B8-42F5-447A-B08E-4AFAF7418D07}"/>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96276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AAC59C-2AC1-479B-B7B4-6CC839E964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B7D62837-52AE-4692-89E8-3246B2DCE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C7741596-9584-4F70-B831-FC3D6674A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99FC70E-960A-4FE0-8B60-D982FD3C366C}"/>
              </a:ext>
            </a:extLst>
          </p:cNvPr>
          <p:cNvSpPr>
            <a:spLocks noGrp="1"/>
          </p:cNvSpPr>
          <p:nvPr>
            <p:ph type="dt" sz="half" idx="10"/>
          </p:nvPr>
        </p:nvSpPr>
        <p:spPr/>
        <p:txBody>
          <a:bodyPr/>
          <a:lstStyle/>
          <a:p>
            <a:fld id="{3E763EE5-2019-4703-ADA2-35F129A04979}" type="datetime1">
              <a:rPr lang="en-US" smtClean="0"/>
              <a:t>8/29/2024</a:t>
            </a:fld>
            <a:endParaRPr lang="en-US"/>
          </a:p>
        </p:txBody>
      </p:sp>
      <p:sp>
        <p:nvSpPr>
          <p:cNvPr id="6" name="Нижний колонтитул 5">
            <a:extLst>
              <a:ext uri="{FF2B5EF4-FFF2-40B4-BE49-F238E27FC236}">
                <a16:creationId xmlns:a16="http://schemas.microsoft.com/office/drawing/2014/main" id="{994CE866-5496-49B3-9359-CC1EFAB82214}"/>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FABA4A47-E162-48A7-813A-667E7E5A5611}"/>
              </a:ext>
            </a:extLst>
          </p:cNvPr>
          <p:cNvSpPr>
            <a:spLocks noGrp="1"/>
          </p:cNvSpPr>
          <p:nvPr>
            <p:ph type="sldNum" sz="quarter" idx="12"/>
          </p:nvPr>
        </p:nvSpPr>
        <p:spPr/>
        <p:txBody>
          <a:bodyPr/>
          <a:lstStyle/>
          <a:p>
            <a:fld id="{3A6312A4-B07B-4D35-BB85-82E02DF5A8FE}" type="slidenum">
              <a:rPr lang="en-US" smtClean="0"/>
              <a:t>‹#›</a:t>
            </a:fld>
            <a:endParaRPr lang="en-US"/>
          </a:p>
        </p:txBody>
      </p:sp>
    </p:spTree>
    <p:extLst>
      <p:ext uri="{BB962C8B-B14F-4D97-AF65-F5344CB8AC3E}">
        <p14:creationId xmlns:p14="http://schemas.microsoft.com/office/powerpoint/2010/main" val="2451291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1D5C00-50CF-4316-9119-D30799C0D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D49FE845-35F8-45B4-BC92-61DA5E345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3A65A064-7F30-4B3B-8515-5AE8136BF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8CF3D-F144-4395-B668-1DB235F609FB}" type="datetime1">
              <a:rPr lang="en-US" smtClean="0"/>
              <a:t>8/29/2024</a:t>
            </a:fld>
            <a:endParaRPr lang="en-US"/>
          </a:p>
        </p:txBody>
      </p:sp>
      <p:sp>
        <p:nvSpPr>
          <p:cNvPr id="5" name="Нижний колонтитул 4">
            <a:extLst>
              <a:ext uri="{FF2B5EF4-FFF2-40B4-BE49-F238E27FC236}">
                <a16:creationId xmlns:a16="http://schemas.microsoft.com/office/drawing/2014/main" id="{1224832B-017F-44FF-9C2D-636E83E90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4A656F36-17B0-49FD-90BA-94CEBEDC5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312A4-B07B-4D35-BB85-82E02DF5A8FE}" type="slidenum">
              <a:rPr lang="en-US" smtClean="0"/>
              <a:t>‹#›</a:t>
            </a:fld>
            <a:endParaRPr lang="en-US"/>
          </a:p>
        </p:txBody>
      </p:sp>
    </p:spTree>
    <p:extLst>
      <p:ext uri="{BB962C8B-B14F-4D97-AF65-F5344CB8AC3E}">
        <p14:creationId xmlns:p14="http://schemas.microsoft.com/office/powerpoint/2010/main" val="196130269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7.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image" Target="../media/image21.png"/><Relationship Id="rId5" Type="http://schemas.openxmlformats.org/officeDocument/2006/relationships/oleObject" Target="../embeddings/oleObject1.bin"/><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58690" y="2276476"/>
            <a:ext cx="9115425" cy="1683024"/>
          </a:xfrm>
        </p:spPr>
        <p:txBody>
          <a:bodyPr>
            <a:noAutofit/>
          </a:bodyPr>
          <a:lstStyle/>
          <a:p>
            <a:pPr algn="ctr"/>
            <a:r>
              <a:rPr lang="ru-RU" sz="3200" b="1" dirty="0">
                <a:solidFill>
                  <a:schemeClr val="tx1"/>
                </a:solidFill>
                <a:latin typeface="Times New Roman" pitchFamily="18" charset="0"/>
                <a:cs typeface="Times New Roman" pitchFamily="18" charset="0"/>
              </a:rPr>
              <a:t>Диагностика пучков тяжелых ионов. Принципы устройства и особенности применения. </a:t>
            </a:r>
          </a:p>
        </p:txBody>
      </p:sp>
      <p:sp>
        <p:nvSpPr>
          <p:cNvPr id="3" name="Подзаголовок 2"/>
          <p:cNvSpPr>
            <a:spLocks noGrp="1"/>
          </p:cNvSpPr>
          <p:nvPr>
            <p:ph type="subTitle" idx="1"/>
          </p:nvPr>
        </p:nvSpPr>
        <p:spPr>
          <a:xfrm>
            <a:off x="5962650" y="5238750"/>
            <a:ext cx="5486400" cy="1224136"/>
          </a:xfrm>
        </p:spPr>
        <p:txBody>
          <a:bodyPr>
            <a:normAutofit/>
          </a:bodyPr>
          <a:lstStyle/>
          <a:p>
            <a:pPr algn="l"/>
            <a:r>
              <a:rPr lang="ru-RU" sz="2000" dirty="0">
                <a:solidFill>
                  <a:schemeClr val="tx1"/>
                </a:solidFill>
                <a:latin typeface="Times New Roman" pitchFamily="18" charset="0"/>
                <a:cs typeface="Times New Roman" pitchFamily="18" charset="0"/>
              </a:rPr>
              <a:t>Докладчик: </a:t>
            </a:r>
            <a:r>
              <a:rPr lang="ru-RU" sz="2000" dirty="0" err="1">
                <a:solidFill>
                  <a:schemeClr val="tx1"/>
                </a:solidFill>
                <a:latin typeface="Times New Roman" pitchFamily="18" charset="0"/>
                <a:cs typeface="Times New Roman" pitchFamily="18" charset="0"/>
              </a:rPr>
              <a:t>Исатов</a:t>
            </a:r>
            <a:r>
              <a:rPr lang="ru-RU" sz="2000" dirty="0">
                <a:solidFill>
                  <a:schemeClr val="tx1"/>
                </a:solidFill>
                <a:latin typeface="Times New Roman" pitchFamily="18" charset="0"/>
                <a:cs typeface="Times New Roman" pitchFamily="18" charset="0"/>
              </a:rPr>
              <a:t> Аскар, ЛЯР</a:t>
            </a:r>
          </a:p>
          <a:p>
            <a:pPr algn="l"/>
            <a:r>
              <a:rPr lang="en-US" sz="2000" dirty="0" err="1">
                <a:solidFill>
                  <a:schemeClr val="tx1"/>
                </a:solidFill>
                <a:latin typeface="Times New Roman" pitchFamily="18" charset="0"/>
                <a:cs typeface="Times New Roman" pitchFamily="18" charset="0"/>
              </a:rPr>
              <a:t>issatov@jinr</a:t>
            </a:r>
            <a:r>
              <a:rPr lang="ru-RU" sz="2000" dirty="0">
                <a:solidFill>
                  <a:schemeClr val="tx1"/>
                </a:solidFill>
                <a:latin typeface="Times New Roman" pitchFamily="18" charset="0"/>
                <a:cs typeface="Times New Roman" pitchFamily="18" charset="0"/>
              </a:rPr>
              <a:t>.</a:t>
            </a:r>
            <a:r>
              <a:rPr lang="en-US" sz="2000" dirty="0" err="1">
                <a:solidFill>
                  <a:schemeClr val="tx1"/>
                </a:solidFill>
                <a:latin typeface="Times New Roman" pitchFamily="18" charset="0"/>
                <a:cs typeface="Times New Roman" pitchFamily="18" charset="0"/>
              </a:rPr>
              <a:t>ru</a:t>
            </a:r>
            <a:endParaRPr lang="ru-RU" sz="2000" dirty="0">
              <a:solidFill>
                <a:schemeClr val="tx1"/>
              </a:solidFill>
              <a:latin typeface="Times New Roman" pitchFamily="18" charset="0"/>
              <a:cs typeface="Times New Roman" pitchFamily="18" charset="0"/>
            </a:endParaRPr>
          </a:p>
        </p:txBody>
      </p:sp>
      <p:pic>
        <p:nvPicPr>
          <p:cNvPr id="6" name="Picture 2" descr="ÐÐ°ÑÑÐ¸Ð½ÐºÐ¸ Ð¿Ð¾ Ð·Ð°Ð¿ÑÐ¾ÑÑ Ð¾Ð¸ÑÐ¸"/>
          <p:cNvPicPr>
            <a:picLocks noChangeAspect="1" noChangeArrowheads="1"/>
          </p:cNvPicPr>
          <p:nvPr/>
        </p:nvPicPr>
        <p:blipFill>
          <a:blip r:embed="rId3" cstate="print"/>
          <a:srcRect/>
          <a:stretch>
            <a:fillRect/>
          </a:stretch>
        </p:blipFill>
        <p:spPr bwMode="auto">
          <a:xfrm>
            <a:off x="545655" y="157108"/>
            <a:ext cx="1826070" cy="1217380"/>
          </a:xfrm>
          <a:prstGeom prst="rect">
            <a:avLst/>
          </a:prstGeom>
          <a:noFill/>
        </p:spPr>
      </p:pic>
      <p:pic>
        <p:nvPicPr>
          <p:cNvPr id="8" name="Picture 4" descr="ÐÐ°ÑÑÐ¸Ð½ÐºÐ¸ Ð¿Ð¾ Ð·Ð°Ð¿ÑÐ¾ÑÑ Ð»ÑÑ Ð¾Ð¸ÑÐ¸"/>
          <p:cNvPicPr>
            <a:picLocks noChangeAspect="1" noChangeArrowheads="1"/>
          </p:cNvPicPr>
          <p:nvPr/>
        </p:nvPicPr>
        <p:blipFill>
          <a:blip r:embed="rId4" cstate="print"/>
          <a:srcRect/>
          <a:stretch>
            <a:fillRect/>
          </a:stretch>
        </p:blipFill>
        <p:spPr bwMode="auto">
          <a:xfrm>
            <a:off x="10248900" y="164801"/>
            <a:ext cx="1474364" cy="1201993"/>
          </a:xfrm>
          <a:prstGeom prst="rect">
            <a:avLst/>
          </a:prstGeom>
          <a:noFill/>
        </p:spPr>
      </p:pic>
      <p:sp>
        <p:nvSpPr>
          <p:cNvPr id="4" name="TextBox 3">
            <a:extLst>
              <a:ext uri="{FF2B5EF4-FFF2-40B4-BE49-F238E27FC236}">
                <a16:creationId xmlns:a16="http://schemas.microsoft.com/office/drawing/2014/main" id="{9C845DB5-78F9-47E6-B9F1-30308E81F742}"/>
              </a:ext>
            </a:extLst>
          </p:cNvPr>
          <p:cNvSpPr txBox="1"/>
          <p:nvPr/>
        </p:nvSpPr>
        <p:spPr>
          <a:xfrm>
            <a:off x="2763370" y="6354246"/>
            <a:ext cx="6398559" cy="369332"/>
          </a:xfrm>
          <a:prstGeom prst="rect">
            <a:avLst/>
          </a:prstGeom>
          <a:noFill/>
        </p:spPr>
        <p:txBody>
          <a:bodyPr wrap="square" rtlCol="0">
            <a:spAutoFit/>
          </a:bodyPr>
          <a:lstStyle/>
          <a:p>
            <a:pPr algn="ctr"/>
            <a:r>
              <a:rPr lang="ru-RU" dirty="0">
                <a:solidFill>
                  <a:schemeClr val="tx1">
                    <a:lumMod val="50000"/>
                    <a:lumOff val="50000"/>
                  </a:schemeClr>
                </a:solidFill>
              </a:rPr>
              <a:t>Международная школа ускорительной физики: Циклотроны</a:t>
            </a:r>
            <a:endParaRPr lang="en-US" dirty="0">
              <a:solidFill>
                <a:schemeClr val="tx1">
                  <a:lumMod val="50000"/>
                  <a:lumOff val="50000"/>
                </a:schemeClr>
              </a:solidFill>
            </a:endParaRPr>
          </a:p>
        </p:txBody>
      </p:sp>
      <p:sp>
        <p:nvSpPr>
          <p:cNvPr id="7" name="Номер слайда 6">
            <a:extLst>
              <a:ext uri="{FF2B5EF4-FFF2-40B4-BE49-F238E27FC236}">
                <a16:creationId xmlns:a16="http://schemas.microsoft.com/office/drawing/2014/main" id="{442B6915-D403-4B20-B772-BA3656DFF75F}"/>
              </a:ext>
            </a:extLst>
          </p:cNvPr>
          <p:cNvSpPr>
            <a:spLocks noGrp="1"/>
          </p:cNvSpPr>
          <p:nvPr>
            <p:ph type="sldNum" sz="quarter" idx="12"/>
          </p:nvPr>
        </p:nvSpPr>
        <p:spPr/>
        <p:txBody>
          <a:bodyPr/>
          <a:lstStyle/>
          <a:p>
            <a:fld id="{3A6312A4-B07B-4D35-BB85-82E02DF5A8FE}"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31150D13-5569-49B5-8EE8-DC37F389FD5A}"/>
              </a:ext>
            </a:extLst>
          </p:cNvPr>
          <p:cNvSpPr>
            <a:spLocks noGrp="1"/>
          </p:cNvSpPr>
          <p:nvPr>
            <p:ph type="sldNum" sz="quarter" idx="12"/>
          </p:nvPr>
        </p:nvSpPr>
        <p:spPr/>
        <p:txBody>
          <a:bodyPr/>
          <a:lstStyle/>
          <a:p>
            <a:fld id="{3A6312A4-B07B-4D35-BB85-82E02DF5A8FE}" type="slidenum">
              <a:rPr lang="en-US" smtClean="0"/>
              <a:t>10</a:t>
            </a:fld>
            <a:endParaRPr lang="en-US"/>
          </a:p>
        </p:txBody>
      </p:sp>
      <p:pic>
        <p:nvPicPr>
          <p:cNvPr id="3" name="Picture 3">
            <a:extLst>
              <a:ext uri="{FF2B5EF4-FFF2-40B4-BE49-F238E27FC236}">
                <a16:creationId xmlns:a16="http://schemas.microsoft.com/office/drawing/2014/main" id="{F4674505-0F87-4915-B727-D8A8F0B3FB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1" r="37222" b="10000"/>
          <a:stretch/>
        </p:blipFill>
        <p:spPr>
          <a:xfrm>
            <a:off x="1129443" y="1451641"/>
            <a:ext cx="4191000" cy="3708850"/>
          </a:xfrm>
          <a:prstGeom prst="rect">
            <a:avLst/>
          </a:prstGeom>
        </p:spPr>
      </p:pic>
      <p:pic>
        <p:nvPicPr>
          <p:cNvPr id="4" name="Picture 4">
            <a:extLst>
              <a:ext uri="{FF2B5EF4-FFF2-40B4-BE49-F238E27FC236}">
                <a16:creationId xmlns:a16="http://schemas.microsoft.com/office/drawing/2014/main" id="{C0B2FE7A-9888-4F30-836F-256B6D9995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389" b="7768"/>
          <a:stretch/>
        </p:blipFill>
        <p:spPr>
          <a:xfrm>
            <a:off x="6821071" y="1464341"/>
            <a:ext cx="4078679" cy="3696150"/>
          </a:xfrm>
          <a:prstGeom prst="rect">
            <a:avLst/>
          </a:prstGeom>
        </p:spPr>
      </p:pic>
      <p:sp>
        <p:nvSpPr>
          <p:cNvPr id="5" name="Заголовок 1">
            <a:extLst>
              <a:ext uri="{FF2B5EF4-FFF2-40B4-BE49-F238E27FC236}">
                <a16:creationId xmlns:a16="http://schemas.microsoft.com/office/drawing/2014/main" id="{9C89C2E2-BFA9-4F26-A517-79D06DFC7C96}"/>
              </a:ext>
            </a:extLst>
          </p:cNvPr>
          <p:cNvSpPr txBox="1">
            <a:spLocks/>
          </p:cNvSpPr>
          <p:nvPr/>
        </p:nvSpPr>
        <p:spPr>
          <a:xfrm>
            <a:off x="1491267" y="5276"/>
            <a:ext cx="10067106" cy="1066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a:latin typeface="Times New Roman" pitchFamily="18" charset="0"/>
                <a:cs typeface="Times New Roman" pitchFamily="18" charset="0"/>
              </a:rPr>
              <a:t>Измерение энергии ионов времяпролетным методом</a:t>
            </a:r>
            <a:endParaRPr lang="ru-RU" sz="3200" b="1" dirty="0"/>
          </a:p>
        </p:txBody>
      </p:sp>
    </p:spTree>
    <p:extLst>
      <p:ext uri="{BB962C8B-B14F-4D97-AF65-F5344CB8AC3E}">
        <p14:creationId xmlns:p14="http://schemas.microsoft.com/office/powerpoint/2010/main" val="112480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8C153E6-B013-4A9C-8F84-C6888E99F39C}"/>
              </a:ext>
            </a:extLst>
          </p:cNvPr>
          <p:cNvSpPr>
            <a:spLocks noGrp="1"/>
          </p:cNvSpPr>
          <p:nvPr>
            <p:ph type="sldNum" sz="quarter" idx="12"/>
          </p:nvPr>
        </p:nvSpPr>
        <p:spPr/>
        <p:txBody>
          <a:bodyPr/>
          <a:lstStyle/>
          <a:p>
            <a:fld id="{3A6312A4-B07B-4D35-BB85-82E02DF5A8FE}" type="slidenum">
              <a:rPr lang="en-US" smtClean="0"/>
              <a:t>11</a:t>
            </a:fld>
            <a:endParaRPr lang="en-US"/>
          </a:p>
        </p:txBody>
      </p:sp>
      <p:sp>
        <p:nvSpPr>
          <p:cNvPr id="3" name="Заголовок 1">
            <a:extLst>
              <a:ext uri="{FF2B5EF4-FFF2-40B4-BE49-F238E27FC236}">
                <a16:creationId xmlns:a16="http://schemas.microsoft.com/office/drawing/2014/main" id="{492801FF-16E4-44E4-B903-9A1E1EB27143}"/>
              </a:ext>
            </a:extLst>
          </p:cNvPr>
          <p:cNvSpPr txBox="1">
            <a:spLocks/>
          </p:cNvSpPr>
          <p:nvPr/>
        </p:nvSpPr>
        <p:spPr>
          <a:xfrm>
            <a:off x="4514850" y="180977"/>
            <a:ext cx="3162299" cy="5429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a:latin typeface="Times New Roman" pitchFamily="18" charset="0"/>
                <a:cs typeface="Times New Roman" pitchFamily="18" charset="0"/>
              </a:rPr>
              <a:t>Профиль пучка</a:t>
            </a:r>
            <a:endParaRPr lang="ru-RU" sz="3200" b="1" dirty="0"/>
          </a:p>
        </p:txBody>
      </p:sp>
      <p:sp>
        <p:nvSpPr>
          <p:cNvPr id="4" name="TextBox 3">
            <a:extLst>
              <a:ext uri="{FF2B5EF4-FFF2-40B4-BE49-F238E27FC236}">
                <a16:creationId xmlns:a16="http://schemas.microsoft.com/office/drawing/2014/main" id="{6E640BDD-85CB-4FE8-A726-58A99C6B7A53}"/>
              </a:ext>
            </a:extLst>
          </p:cNvPr>
          <p:cNvSpPr txBox="1"/>
          <p:nvPr/>
        </p:nvSpPr>
        <p:spPr>
          <a:xfrm>
            <a:off x="885825" y="1343025"/>
            <a:ext cx="9620250" cy="2554545"/>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В зависимости от исходных параметров ускоренного пучка тяжелых ионов его профиль измеряется/контролируется различными способами. Самыми распространенными методами являются:</a:t>
            </a:r>
          </a:p>
          <a:p>
            <a:pPr marL="285750" indent="-285750">
              <a:buFontTx/>
              <a:buChar char="-"/>
            </a:pPr>
            <a:r>
              <a:rPr lang="ru-RU" sz="2000" dirty="0">
                <a:latin typeface="Times New Roman" panose="02020603050405020304" pitchFamily="18" charset="0"/>
                <a:cs typeface="Times New Roman" panose="02020603050405020304" pitchFamily="18" charset="0"/>
              </a:rPr>
              <a:t>Люминофоры;</a:t>
            </a:r>
          </a:p>
          <a:p>
            <a:pPr marL="285750" indent="-285750">
              <a:buFontTx/>
              <a:buChar char="-"/>
            </a:pPr>
            <a:r>
              <a:rPr lang="ru-RU" sz="2000" dirty="0">
                <a:latin typeface="Times New Roman" panose="02020603050405020304" pitchFamily="18" charset="0"/>
                <a:cs typeface="Times New Roman" panose="02020603050405020304" pitchFamily="18" charset="0"/>
              </a:rPr>
              <a:t>Проволочные профилометры;</a:t>
            </a:r>
          </a:p>
          <a:p>
            <a:pPr marL="285750" indent="-285750">
              <a:buFontTx/>
              <a:buChar char="-"/>
            </a:pPr>
            <a:r>
              <a:rPr lang="ru-RU" sz="2000" dirty="0" err="1">
                <a:latin typeface="Times New Roman" panose="02020603050405020304" pitchFamily="18" charset="0"/>
                <a:cs typeface="Times New Roman" panose="02020603050405020304" pitchFamily="18" charset="0"/>
              </a:rPr>
              <a:t>Падовые</a:t>
            </a:r>
            <a:r>
              <a:rPr lang="ru-RU" sz="2000" dirty="0">
                <a:latin typeface="Times New Roman" panose="02020603050405020304" pitchFamily="18" charset="0"/>
                <a:cs typeface="Times New Roman" panose="02020603050405020304" pitchFamily="18" charset="0"/>
              </a:rPr>
              <a:t> детекторы;</a:t>
            </a:r>
          </a:p>
          <a:p>
            <a:pPr marL="285750" indent="-285750">
              <a:buFontTx/>
              <a:buChar char="-"/>
            </a:pPr>
            <a:r>
              <a:rPr lang="ru-RU" sz="2000" dirty="0">
                <a:latin typeface="Times New Roman" panose="02020603050405020304" pitchFamily="18" charset="0"/>
                <a:cs typeface="Times New Roman" panose="02020603050405020304" pitchFamily="18" charset="0"/>
              </a:rPr>
              <a:t>Ионизационные детекторы;</a:t>
            </a:r>
          </a:p>
          <a:p>
            <a:pPr marL="285750" indent="-285750">
              <a:buFontTx/>
              <a:buChar char="-"/>
            </a:pPr>
            <a:r>
              <a:rPr lang="ru-RU" sz="2000" dirty="0">
                <a:latin typeface="Times New Roman" panose="02020603050405020304" pitchFamily="18" charset="0"/>
                <a:cs typeface="Times New Roman" panose="02020603050405020304" pitchFamily="18" charset="0"/>
              </a:rPr>
              <a:t>Сцинтилляционные детекторы.</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08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F0FCD54-7C03-4104-A917-54EDDEEAB793}"/>
              </a:ext>
            </a:extLst>
          </p:cNvPr>
          <p:cNvSpPr>
            <a:spLocks noGrp="1"/>
          </p:cNvSpPr>
          <p:nvPr>
            <p:ph type="sldNum" sz="quarter" idx="12"/>
          </p:nvPr>
        </p:nvSpPr>
        <p:spPr/>
        <p:txBody>
          <a:bodyPr/>
          <a:lstStyle/>
          <a:p>
            <a:fld id="{3A6312A4-B07B-4D35-BB85-82E02DF5A8FE}" type="slidenum">
              <a:rPr lang="en-US" smtClean="0"/>
              <a:t>12</a:t>
            </a:fld>
            <a:endParaRPr lang="en-US"/>
          </a:p>
        </p:txBody>
      </p:sp>
      <p:pic>
        <p:nvPicPr>
          <p:cNvPr id="3" name="Рисунок 2">
            <a:extLst>
              <a:ext uri="{FF2B5EF4-FFF2-40B4-BE49-F238E27FC236}">
                <a16:creationId xmlns:a16="http://schemas.microsoft.com/office/drawing/2014/main" id="{F26C28C8-5720-48F1-A0CB-EFB8D20982DD}"/>
              </a:ext>
            </a:extLst>
          </p:cNvPr>
          <p:cNvPicPr>
            <a:picLocks noChangeAspect="1"/>
          </p:cNvPicPr>
          <p:nvPr/>
        </p:nvPicPr>
        <p:blipFill>
          <a:blip r:embed="rId3"/>
          <a:stretch>
            <a:fillRect/>
          </a:stretch>
        </p:blipFill>
        <p:spPr>
          <a:xfrm>
            <a:off x="6375996" y="3771900"/>
            <a:ext cx="2491779" cy="2480725"/>
          </a:xfrm>
          <a:prstGeom prst="rect">
            <a:avLst/>
          </a:prstGeom>
        </p:spPr>
      </p:pic>
      <p:pic>
        <p:nvPicPr>
          <p:cNvPr id="7" name="Рисунок 6">
            <a:extLst>
              <a:ext uri="{FF2B5EF4-FFF2-40B4-BE49-F238E27FC236}">
                <a16:creationId xmlns:a16="http://schemas.microsoft.com/office/drawing/2014/main" id="{CA16FB72-A4B9-4720-90B2-5DD76089A389}"/>
              </a:ext>
            </a:extLst>
          </p:cNvPr>
          <p:cNvPicPr>
            <a:picLocks noChangeAspect="1"/>
          </p:cNvPicPr>
          <p:nvPr/>
        </p:nvPicPr>
        <p:blipFill>
          <a:blip r:embed="rId4"/>
          <a:stretch>
            <a:fillRect/>
          </a:stretch>
        </p:blipFill>
        <p:spPr>
          <a:xfrm>
            <a:off x="6800850" y="1257300"/>
            <a:ext cx="3905250" cy="2171700"/>
          </a:xfrm>
          <a:prstGeom prst="rect">
            <a:avLst/>
          </a:prstGeom>
        </p:spPr>
      </p:pic>
      <p:pic>
        <p:nvPicPr>
          <p:cNvPr id="11" name="Рисунок 10">
            <a:extLst>
              <a:ext uri="{FF2B5EF4-FFF2-40B4-BE49-F238E27FC236}">
                <a16:creationId xmlns:a16="http://schemas.microsoft.com/office/drawing/2014/main" id="{1FFE53F0-0B36-426B-9B56-AC6306A31B51}"/>
              </a:ext>
            </a:extLst>
          </p:cNvPr>
          <p:cNvPicPr>
            <a:picLocks noChangeAspect="1"/>
          </p:cNvPicPr>
          <p:nvPr/>
        </p:nvPicPr>
        <p:blipFill>
          <a:blip r:embed="rId5"/>
          <a:stretch>
            <a:fillRect/>
          </a:stretch>
        </p:blipFill>
        <p:spPr>
          <a:xfrm>
            <a:off x="9124950" y="3931174"/>
            <a:ext cx="2076450" cy="2162175"/>
          </a:xfrm>
          <a:prstGeom prst="rect">
            <a:avLst/>
          </a:prstGeom>
        </p:spPr>
      </p:pic>
      <p:sp>
        <p:nvSpPr>
          <p:cNvPr id="12" name="TextBox 11">
            <a:extLst>
              <a:ext uri="{FF2B5EF4-FFF2-40B4-BE49-F238E27FC236}">
                <a16:creationId xmlns:a16="http://schemas.microsoft.com/office/drawing/2014/main" id="{F1FBE893-3A1A-4979-9972-697C2A794AC6}"/>
              </a:ext>
            </a:extLst>
          </p:cNvPr>
          <p:cNvSpPr txBox="1"/>
          <p:nvPr/>
        </p:nvSpPr>
        <p:spPr>
          <a:xfrm>
            <a:off x="733424" y="1257300"/>
            <a:ext cx="5076825" cy="5078313"/>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Процесс излучения происходит в три этапа: </a:t>
            </a:r>
          </a:p>
          <a:p>
            <a:pPr marL="342900" indent="-342900" algn="just">
              <a:buAutoNum type="arabicParenR"/>
            </a:pPr>
            <a:r>
              <a:rPr lang="ru-RU" dirty="0">
                <a:latin typeface="Times New Roman" panose="02020603050405020304" pitchFamily="18" charset="0"/>
                <a:cs typeface="Times New Roman" panose="02020603050405020304" pitchFamily="18" charset="0"/>
              </a:rPr>
              <a:t>поглощение атомами вещества энергии частиц пучка; </a:t>
            </a:r>
          </a:p>
          <a:p>
            <a:pPr marL="342900" indent="-342900" algn="just">
              <a:buAutoNum type="arabicParenR"/>
            </a:pPr>
            <a:r>
              <a:rPr lang="ru-RU" dirty="0">
                <a:latin typeface="Times New Roman" panose="02020603050405020304" pitchFamily="18" charset="0"/>
                <a:cs typeface="Times New Roman" panose="02020603050405020304" pitchFamily="18" charset="0"/>
              </a:rPr>
              <a:t>передача части поглощенной энергии центрам люминесценции с их возбуждением в излучающее состояние; </a:t>
            </a:r>
          </a:p>
          <a:p>
            <a:pPr marL="342900" indent="-342900" algn="just">
              <a:buAutoNum type="arabicParenR"/>
            </a:pPr>
            <a:r>
              <a:rPr lang="ru-RU" dirty="0">
                <a:latin typeface="Times New Roman" panose="02020603050405020304" pitchFamily="18" charset="0"/>
                <a:cs typeface="Times New Roman" panose="02020603050405020304" pitchFamily="18" charset="0"/>
              </a:rPr>
              <a:t>возврат центров люминесценции в основное состояние с эмиссией фотонов.</a:t>
            </a:r>
          </a:p>
          <a:p>
            <a:pPr marL="342900" indent="-342900" algn="just">
              <a:buAutoNum type="arabicParenR"/>
            </a:pP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Самыми распространенными материалами, используемыми для изготовления люминофорных экранов:</a:t>
            </a:r>
          </a:p>
          <a:p>
            <a:pPr algn="just"/>
            <a:r>
              <a:rPr lang="ru-RU" dirty="0">
                <a:latin typeface="Times New Roman" panose="02020603050405020304" pitchFamily="18" charset="0"/>
                <a:cs typeface="Times New Roman" panose="02020603050405020304" pitchFamily="18" charset="0"/>
              </a:rPr>
              <a:t>а) </a:t>
            </a:r>
            <a:r>
              <a:rPr lang="ru-RU" sz="1800" b="0" i="0" u="none" strike="noStrike" baseline="0" dirty="0">
                <a:latin typeface="Times New Roman" panose="02020603050405020304" pitchFamily="18" charset="0"/>
                <a:cs typeface="Times New Roman" panose="02020603050405020304" pitchFamily="18" charset="0"/>
              </a:rPr>
              <a:t>Порошковые люминофоры;</a:t>
            </a:r>
          </a:p>
          <a:p>
            <a:pPr algn="just"/>
            <a:r>
              <a:rPr lang="ru-RU" dirty="0">
                <a:latin typeface="Times New Roman" panose="02020603050405020304" pitchFamily="18" charset="0"/>
                <a:cs typeface="Times New Roman" panose="02020603050405020304" pitchFamily="18" charset="0"/>
              </a:rPr>
              <a:t>б) </a:t>
            </a:r>
            <a:r>
              <a:rPr lang="ru-RU" sz="1800" b="0" i="0" u="none" strike="noStrike" baseline="0" dirty="0">
                <a:latin typeface="Times New Roman" panose="02020603050405020304" pitchFamily="18" charset="0"/>
                <a:cs typeface="Times New Roman" panose="02020603050405020304" pitchFamily="18" charset="0"/>
              </a:rPr>
              <a:t>Керамические люминофоры: </a:t>
            </a:r>
            <a:r>
              <a:rPr lang="en-US" b="0" i="0" u="none" strike="noStrike" baseline="0" dirty="0">
                <a:latin typeface="Times New Roman" panose="02020603050405020304" pitchFamily="18" charset="0"/>
                <a:cs typeface="Times New Roman" panose="02020603050405020304" pitchFamily="18" charset="0"/>
              </a:rPr>
              <a:t>A</a:t>
            </a:r>
            <a:r>
              <a:rPr lang="en-US" b="0" i="0" u="none" strike="noStrike" dirty="0">
                <a:latin typeface="Times New Roman" panose="02020603050405020304" pitchFamily="18" charset="0"/>
                <a:cs typeface="Times New Roman" panose="02020603050405020304" pitchFamily="18" charset="0"/>
              </a:rPr>
              <a:t>l</a:t>
            </a:r>
            <a:r>
              <a:rPr lang="en-US" b="0" i="0" u="none" strike="noStrike" baseline="-25000" dirty="0">
                <a:latin typeface="Times New Roman" panose="02020603050405020304" pitchFamily="18" charset="0"/>
                <a:cs typeface="Times New Roman" panose="02020603050405020304" pitchFamily="18" charset="0"/>
              </a:rPr>
              <a:t>2</a:t>
            </a:r>
            <a:r>
              <a:rPr lang="en-US" b="0" i="0" u="none" strike="noStrike" baseline="0" dirty="0">
                <a:latin typeface="Times New Roman" panose="02020603050405020304" pitchFamily="18" charset="0"/>
                <a:cs typeface="Times New Roman" panose="02020603050405020304" pitchFamily="18" charset="0"/>
              </a:rPr>
              <a:t>O</a:t>
            </a:r>
            <a:r>
              <a:rPr lang="en-US" b="0" i="0" u="none" strike="noStrike" baseline="-25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a:t>
            </a:r>
            <a:r>
              <a:rPr lang="en-US" b="0" i="0" u="none" strike="noStrike" baseline="0" dirty="0" err="1">
                <a:latin typeface="Times New Roman" panose="02020603050405020304" pitchFamily="18" charset="0"/>
                <a:cs typeface="Times New Roman" panose="02020603050405020304" pitchFamily="18" charset="0"/>
              </a:rPr>
              <a:t>YAG:Ce</a:t>
            </a:r>
            <a:r>
              <a:rPr lang="ru-RU" b="0" i="0" u="none" strike="noStrike" baseline="0" dirty="0">
                <a:latin typeface="Times New Roman" panose="02020603050405020304" pitchFamily="18" charset="0"/>
                <a:cs typeface="Times New Roman" panose="02020603050405020304" pitchFamily="18" charset="0"/>
              </a:rPr>
              <a:t>, </a:t>
            </a:r>
            <a:r>
              <a:rPr lang="en-US" b="0" i="0" u="none" strike="noStrike" baseline="0" dirty="0">
                <a:latin typeface="Times New Roman" panose="02020603050405020304" pitchFamily="18" charset="0"/>
                <a:cs typeface="Times New Roman" panose="02020603050405020304" pitchFamily="18" charset="0"/>
              </a:rPr>
              <a:t>BN</a:t>
            </a:r>
            <a:r>
              <a:rPr lang="ru-RU" b="0" i="0" u="none" strike="noStrike" baseline="0" dirty="0">
                <a:latin typeface="Times New Roman" panose="02020603050405020304" pitchFamily="18" charset="0"/>
                <a:cs typeface="Times New Roman" panose="02020603050405020304" pitchFamily="18" charset="0"/>
              </a:rPr>
              <a:t>, </a:t>
            </a:r>
            <a:r>
              <a:rPr lang="en-US" b="0" i="0" u="none" strike="noStrike" baseline="0" dirty="0">
                <a:latin typeface="Times New Roman" panose="02020603050405020304" pitchFamily="18" charset="0"/>
                <a:cs typeface="Times New Roman" panose="02020603050405020304" pitchFamily="18" charset="0"/>
              </a:rPr>
              <a:t>ZrO</a:t>
            </a:r>
            <a:r>
              <a:rPr lang="en-US" b="0" i="0" u="none" strike="noStrike" baseline="-25000"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в)  </a:t>
            </a:r>
            <a:r>
              <a:rPr lang="ru-RU" sz="1800" b="0" i="0" u="none" strike="noStrike" baseline="0" dirty="0">
                <a:latin typeface="Times New Roman" panose="02020603050405020304" pitchFamily="18" charset="0"/>
                <a:cs typeface="Times New Roman" panose="02020603050405020304" pitchFamily="18" charset="0"/>
              </a:rPr>
              <a:t>Полимерные люминофоры;</a:t>
            </a:r>
          </a:p>
          <a:p>
            <a:pPr algn="just"/>
            <a:r>
              <a:rPr lang="ru-RU" dirty="0">
                <a:latin typeface="Times New Roman" panose="02020603050405020304" pitchFamily="18" charset="0"/>
                <a:cs typeface="Times New Roman" panose="02020603050405020304" pitchFamily="18" charset="0"/>
              </a:rPr>
              <a:t>г) </a:t>
            </a:r>
            <a:r>
              <a:rPr lang="ru-RU" sz="1800" b="0" i="0" u="none" strike="noStrike" baseline="0" dirty="0">
                <a:latin typeface="Times New Roman" panose="02020603050405020304" pitchFamily="18" charset="0"/>
                <a:cs typeface="Times New Roman" panose="02020603050405020304" pitchFamily="18" charset="0"/>
              </a:rPr>
              <a:t>Монокристаллические сцинтилляторы: </a:t>
            </a:r>
            <a:r>
              <a:rPr lang="en-US" sz="1800" b="0" i="0" u="none" strike="noStrike" baseline="0" dirty="0" err="1">
                <a:latin typeface="Times New Roman" panose="02020603050405020304" pitchFamily="18" charset="0"/>
                <a:cs typeface="Times New Roman" panose="02020603050405020304" pitchFamily="18" charset="0"/>
              </a:rPr>
              <a:t>NaI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CsI</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т.д.. </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6759A78-460F-4BFC-ACEF-D868A385EC56}"/>
              </a:ext>
            </a:extLst>
          </p:cNvPr>
          <p:cNvSpPr txBox="1"/>
          <p:nvPr/>
        </p:nvSpPr>
        <p:spPr>
          <a:xfrm>
            <a:off x="4965127" y="231906"/>
            <a:ext cx="2261745"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Люминофор</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163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5F6EB3ED-E97A-4FC3-807D-E8BED0EB6D8B}"/>
              </a:ext>
            </a:extLst>
          </p:cNvPr>
          <p:cNvSpPr>
            <a:spLocks noGrp="1"/>
          </p:cNvSpPr>
          <p:nvPr>
            <p:ph type="sldNum" sz="quarter" idx="12"/>
          </p:nvPr>
        </p:nvSpPr>
        <p:spPr/>
        <p:txBody>
          <a:bodyPr/>
          <a:lstStyle/>
          <a:p>
            <a:fld id="{3A6312A4-B07B-4D35-BB85-82E02DF5A8FE}" type="slidenum">
              <a:rPr lang="en-US" smtClean="0"/>
              <a:t>13</a:t>
            </a:fld>
            <a:endParaRPr lang="en-US"/>
          </a:p>
        </p:txBody>
      </p:sp>
      <p:sp>
        <p:nvSpPr>
          <p:cNvPr id="3" name="TextBox 2">
            <a:extLst>
              <a:ext uri="{FF2B5EF4-FFF2-40B4-BE49-F238E27FC236}">
                <a16:creationId xmlns:a16="http://schemas.microsoft.com/office/drawing/2014/main" id="{2D0F9148-6FA0-454B-8B93-6DF0134E5503}"/>
              </a:ext>
            </a:extLst>
          </p:cNvPr>
          <p:cNvSpPr txBox="1"/>
          <p:nvPr/>
        </p:nvSpPr>
        <p:spPr>
          <a:xfrm>
            <a:off x="3192176" y="136525"/>
            <a:ext cx="5807648"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Проволочный профилометр</a:t>
            </a:r>
            <a:endParaRPr lang="en-US" sz="2800"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FCD890B6-6792-4AC6-B046-D5A9405CA75C}"/>
              </a:ext>
            </a:extLst>
          </p:cNvPr>
          <p:cNvPicPr>
            <a:picLocks noChangeAspect="1"/>
          </p:cNvPicPr>
          <p:nvPr/>
        </p:nvPicPr>
        <p:blipFill>
          <a:blip r:embed="rId2"/>
          <a:stretch>
            <a:fillRect/>
          </a:stretch>
        </p:blipFill>
        <p:spPr>
          <a:xfrm>
            <a:off x="6939535" y="1826558"/>
            <a:ext cx="4120577" cy="2945569"/>
          </a:xfrm>
          <a:prstGeom prst="rect">
            <a:avLst/>
          </a:prstGeom>
        </p:spPr>
      </p:pic>
      <p:pic>
        <p:nvPicPr>
          <p:cNvPr id="7" name="Рисунок 6">
            <a:extLst>
              <a:ext uri="{FF2B5EF4-FFF2-40B4-BE49-F238E27FC236}">
                <a16:creationId xmlns:a16="http://schemas.microsoft.com/office/drawing/2014/main" id="{9899FF77-3D0D-4D8C-BBD9-41CB1BCE5F55}"/>
              </a:ext>
            </a:extLst>
          </p:cNvPr>
          <p:cNvPicPr>
            <a:picLocks noChangeAspect="1"/>
          </p:cNvPicPr>
          <p:nvPr/>
        </p:nvPicPr>
        <p:blipFill>
          <a:blip r:embed="rId3"/>
          <a:stretch>
            <a:fillRect/>
          </a:stretch>
        </p:blipFill>
        <p:spPr>
          <a:xfrm>
            <a:off x="1419003" y="1289495"/>
            <a:ext cx="3014773" cy="4019697"/>
          </a:xfrm>
          <a:prstGeom prst="rect">
            <a:avLst/>
          </a:prstGeom>
        </p:spPr>
      </p:pic>
    </p:spTree>
    <p:extLst>
      <p:ext uri="{BB962C8B-B14F-4D97-AF65-F5344CB8AC3E}">
        <p14:creationId xmlns:p14="http://schemas.microsoft.com/office/powerpoint/2010/main" val="43516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4770E29-56B6-46FC-B941-1F983FAD2631}"/>
              </a:ext>
            </a:extLst>
          </p:cNvPr>
          <p:cNvSpPr>
            <a:spLocks noGrp="1"/>
          </p:cNvSpPr>
          <p:nvPr>
            <p:ph type="sldNum" sz="quarter" idx="12"/>
          </p:nvPr>
        </p:nvSpPr>
        <p:spPr/>
        <p:txBody>
          <a:bodyPr/>
          <a:lstStyle/>
          <a:p>
            <a:fld id="{3A6312A4-B07B-4D35-BB85-82E02DF5A8FE}" type="slidenum">
              <a:rPr lang="en-US" smtClean="0"/>
              <a:t>14</a:t>
            </a:fld>
            <a:endParaRPr lang="en-US"/>
          </a:p>
        </p:txBody>
      </p:sp>
      <p:sp>
        <p:nvSpPr>
          <p:cNvPr id="3" name="TextBox 2">
            <a:extLst>
              <a:ext uri="{FF2B5EF4-FFF2-40B4-BE49-F238E27FC236}">
                <a16:creationId xmlns:a16="http://schemas.microsoft.com/office/drawing/2014/main" id="{8BEF25F3-3801-4EC4-AAF7-5A845B71B50A}"/>
              </a:ext>
            </a:extLst>
          </p:cNvPr>
          <p:cNvSpPr txBox="1"/>
          <p:nvPr/>
        </p:nvSpPr>
        <p:spPr>
          <a:xfrm>
            <a:off x="3192176" y="136525"/>
            <a:ext cx="5807648"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Секционный датчик потерь пучка</a:t>
            </a:r>
            <a:endParaRPr lang="en-US" sz="2800" b="1" dirty="0">
              <a:latin typeface="Times New Roman" panose="02020603050405020304" pitchFamily="18" charset="0"/>
              <a:cs typeface="Times New Roman" panose="02020603050405020304" pitchFamily="18" charset="0"/>
            </a:endParaRPr>
          </a:p>
        </p:txBody>
      </p:sp>
      <p:pic>
        <p:nvPicPr>
          <p:cNvPr id="6146" name="Рисунок 5" descr="Апп диафр 001">
            <a:extLst>
              <a:ext uri="{FF2B5EF4-FFF2-40B4-BE49-F238E27FC236}">
                <a16:creationId xmlns:a16="http://schemas.microsoft.com/office/drawing/2014/main" id="{CB996FE9-0BCE-46EB-879C-7F09E260A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94" y="724314"/>
            <a:ext cx="3868286" cy="2885667"/>
          </a:xfrm>
          <a:prstGeom prst="rect">
            <a:avLst/>
          </a:prstGeom>
          <a:noFill/>
          <a:extLst>
            <a:ext uri="{909E8E84-426E-40DD-AFC4-6F175D3DCCD1}">
              <a14:hiddenFill xmlns:a14="http://schemas.microsoft.com/office/drawing/2010/main">
                <a:solidFill>
                  <a:srgbClr val="FFFFFF"/>
                </a:solidFill>
              </a14:hiddenFill>
            </a:ext>
          </a:extLst>
        </p:spPr>
      </p:pic>
      <p:pic>
        <p:nvPicPr>
          <p:cNvPr id="6145" name="Рисунок 4" descr="500-1920_1">
            <a:extLst>
              <a:ext uri="{FF2B5EF4-FFF2-40B4-BE49-F238E27FC236}">
                <a16:creationId xmlns:a16="http://schemas.microsoft.com/office/drawing/2014/main" id="{719192B3-3A88-4D94-AB50-160F64B20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17" t="14854" r="17073" b="9741"/>
          <a:stretch>
            <a:fillRect/>
          </a:stretch>
        </p:blipFill>
        <p:spPr bwMode="auto">
          <a:xfrm>
            <a:off x="7492155" y="724314"/>
            <a:ext cx="3274601" cy="2885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1A91EE5-017F-4E7C-9E62-38855C2C6E16}"/>
              </a:ext>
            </a:extLst>
          </p:cNvPr>
          <p:cNvSpPr>
            <a:spLocks noChangeArrowheads="1"/>
          </p:cNvSpPr>
          <p:nvPr/>
        </p:nvSpPr>
        <p:spPr bwMode="auto">
          <a:xfrm>
            <a:off x="4972050" y="295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72300E6-0C9D-4BFD-BBE7-63D0B04FF7FF}"/>
              </a:ext>
            </a:extLst>
          </p:cNvPr>
          <p:cNvSpPr txBox="1"/>
          <p:nvPr/>
        </p:nvSpPr>
        <p:spPr>
          <a:xfrm>
            <a:off x="2026457" y="3676795"/>
            <a:ext cx="2501560"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ВАСИЛИССА (У-400)</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0EC81F1-A548-4C54-913C-E1836C163A96}"/>
              </a:ext>
            </a:extLst>
          </p:cNvPr>
          <p:cNvSpPr txBox="1"/>
          <p:nvPr/>
        </p:nvSpPr>
        <p:spPr>
          <a:xfrm>
            <a:off x="8644629" y="3673868"/>
            <a:ext cx="969652"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ДЦ-280</a:t>
            </a:r>
            <a:endParaRPr lang="en-US"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F4C12A86-3DAA-42BA-9A4F-13824F6FBEA7}"/>
              </a:ext>
            </a:extLst>
          </p:cNvPr>
          <p:cNvPicPr>
            <a:picLocks noChangeAspect="1"/>
          </p:cNvPicPr>
          <p:nvPr/>
        </p:nvPicPr>
        <p:blipFill>
          <a:blip r:embed="rId4"/>
          <a:stretch>
            <a:fillRect/>
          </a:stretch>
        </p:blipFill>
        <p:spPr>
          <a:xfrm>
            <a:off x="1176337" y="4107091"/>
            <a:ext cx="9839325" cy="2533650"/>
          </a:xfrm>
          <a:prstGeom prst="rect">
            <a:avLst/>
          </a:prstGeom>
        </p:spPr>
      </p:pic>
    </p:spTree>
    <p:extLst>
      <p:ext uri="{BB962C8B-B14F-4D97-AF65-F5344CB8AC3E}">
        <p14:creationId xmlns:p14="http://schemas.microsoft.com/office/powerpoint/2010/main" val="409427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457200"/>
            <a:ext cx="8229600" cy="1066800"/>
          </a:xfrm>
        </p:spPr>
        <p:txBody>
          <a:bodyPr>
            <a:noAutofit/>
          </a:bodyPr>
          <a:lstStyle/>
          <a:p>
            <a:pPr>
              <a:spcAft>
                <a:spcPts val="1200"/>
              </a:spcAft>
            </a:pPr>
            <a:r>
              <a:rPr lang="ru-RU" sz="2400" b="1" dirty="0">
                <a:latin typeface="Times New Roman" pitchFamily="18" charset="0"/>
                <a:cs typeface="Times New Roman" pitchFamily="18" charset="0"/>
              </a:rPr>
              <a:t>Сканирующий двухмерный ионизационный монитор профиля пучка</a:t>
            </a:r>
            <a:endParaRPr lang="en-US" sz="2400" b="1"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15</a:t>
            </a:fld>
            <a:endParaRPr lang="ru-RU"/>
          </a:p>
        </p:txBody>
      </p:sp>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 name="Прямоугольник 9"/>
          <p:cNvSpPr/>
          <p:nvPr/>
        </p:nvSpPr>
        <p:spPr>
          <a:xfrm>
            <a:off x="960683" y="4589173"/>
            <a:ext cx="4495800" cy="1277273"/>
          </a:xfrm>
          <a:prstGeom prst="rect">
            <a:avLst/>
          </a:prstGeom>
        </p:spPr>
        <p:txBody>
          <a:bodyPr wrap="square">
            <a:spAutoFit/>
          </a:bodyPr>
          <a:lstStyle/>
          <a:p>
            <a:r>
              <a:rPr lang="ru-RU" sz="1100" b="1" dirty="0"/>
              <a:t>Принципиальная схема работы сканирующего двухмерного ионизационного монитора профиля пучка. </a:t>
            </a:r>
            <a:r>
              <a:rPr lang="ru-RU" sz="1100" dirty="0"/>
              <a:t>Е1 и Е2 – векторы напряженности электрического поля между пластинами экстрактора и анализатора; U – разность потенциалов между электродами сканера; (</a:t>
            </a:r>
            <a:r>
              <a:rPr lang="ru-RU" sz="1100" dirty="0">
                <a:sym typeface="Symbol"/>
              </a:rPr>
              <a:t></a:t>
            </a:r>
            <a:r>
              <a:rPr lang="ru-RU" sz="1100" dirty="0"/>
              <a:t> –</a:t>
            </a:r>
            <a:r>
              <a:rPr lang="ru-RU" sz="1100" dirty="0">
                <a:sym typeface="Symbol"/>
              </a:rPr>
              <a:t></a:t>
            </a:r>
            <a:r>
              <a:rPr lang="ru-RU" sz="1100" dirty="0"/>
              <a:t>) – угол между векторами электрического поля E1 и E2; </a:t>
            </a:r>
            <a:r>
              <a:rPr lang="ru-RU" sz="1100" dirty="0" err="1"/>
              <a:t>x</a:t>
            </a:r>
            <a:r>
              <a:rPr lang="ru-RU" sz="1100" dirty="0"/>
              <a:t> и </a:t>
            </a:r>
            <a:r>
              <a:rPr lang="en-US" sz="1100" dirty="0"/>
              <a:t>y</a:t>
            </a:r>
            <a:r>
              <a:rPr lang="ru-RU" sz="1100" dirty="0"/>
              <a:t> – координаты места образования электронно-ионной пары на плоскости, перпендикулярной оси пучка.</a:t>
            </a:r>
          </a:p>
        </p:txBody>
      </p:sp>
      <p:pic>
        <p:nvPicPr>
          <p:cNvPr id="25603" name="Picture 3"/>
          <p:cNvPicPr>
            <a:picLocks noChangeAspect="1" noChangeArrowheads="1"/>
          </p:cNvPicPr>
          <p:nvPr/>
        </p:nvPicPr>
        <p:blipFill>
          <a:blip r:embed="rId3" cstate="print"/>
          <a:srcRect/>
          <a:stretch>
            <a:fillRect/>
          </a:stretch>
        </p:blipFill>
        <p:spPr bwMode="auto">
          <a:xfrm>
            <a:off x="1371600" y="1524000"/>
            <a:ext cx="3276600" cy="3003112"/>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6448425" y="1163288"/>
            <a:ext cx="3671734" cy="3060807"/>
          </a:xfrm>
          <a:prstGeom prst="rect">
            <a:avLst/>
          </a:prstGeom>
          <a:noFill/>
          <a:ln w="9525">
            <a:noFill/>
            <a:miter lim="800000"/>
            <a:headEnd/>
            <a:tailEnd/>
          </a:ln>
        </p:spPr>
      </p:pic>
      <p:pic>
        <p:nvPicPr>
          <p:cNvPr id="25605" name="Picture 5"/>
          <p:cNvPicPr>
            <a:picLocks noChangeAspect="1" noChangeArrowheads="1"/>
          </p:cNvPicPr>
          <p:nvPr/>
        </p:nvPicPr>
        <p:blipFill>
          <a:blip r:embed="rId5" cstate="print"/>
          <a:srcRect/>
          <a:stretch>
            <a:fillRect/>
          </a:stretch>
        </p:blipFill>
        <p:spPr bwMode="auto">
          <a:xfrm>
            <a:off x="6934200" y="4527112"/>
            <a:ext cx="2913308" cy="21050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189363-58CE-4823-8116-B711E1BAAACD}"/>
              </a:ext>
            </a:extLst>
          </p:cNvPr>
          <p:cNvSpPr>
            <a:spLocks noGrp="1"/>
          </p:cNvSpPr>
          <p:nvPr>
            <p:ph type="title"/>
          </p:nvPr>
        </p:nvSpPr>
        <p:spPr/>
        <p:txBody>
          <a:bodyPr/>
          <a:lstStyle/>
          <a:p>
            <a:r>
              <a:rPr lang="ru-RU" dirty="0">
                <a:latin typeface="Times New Roman" panose="02020603050405020304" pitchFamily="18" charset="0"/>
                <a:cs typeface="Times New Roman" panose="02020603050405020304" pitchFamily="18" charset="0"/>
              </a:rPr>
              <a:t>Преимущества монитора</a:t>
            </a:r>
            <a:endParaRPr lang="en-US"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3E27A6E-0479-487D-8E65-F267AE048FDB}"/>
              </a:ext>
            </a:extLst>
          </p:cNvPr>
          <p:cNvSpPr>
            <a:spLocks noGrp="1"/>
          </p:cNvSpPr>
          <p:nvPr>
            <p:ph idx="1"/>
          </p:nvPr>
        </p:nvSpPr>
        <p:spPr>
          <a:xfrm>
            <a:off x="838199" y="1825625"/>
            <a:ext cx="10755923" cy="4351338"/>
          </a:xfrm>
        </p:spPr>
        <p:txBody>
          <a:bodyPr>
            <a:normAutofit/>
          </a:bodyPr>
          <a:lstStyle/>
          <a:p>
            <a:r>
              <a:rPr lang="ru-RU" dirty="0">
                <a:latin typeface="Times New Roman" panose="02020603050405020304" pitchFamily="18" charset="0"/>
                <a:cs typeface="Times New Roman" panose="02020603050405020304" pitchFamily="18" charset="0"/>
              </a:rPr>
              <a:t>Неинвазивный метод контроля профиля пучка;</a:t>
            </a:r>
          </a:p>
          <a:p>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Измерения профиля пучка по двум координатам одновременно;</a:t>
            </a:r>
          </a:p>
          <a:p>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Применение МКП позволяет использовать монитор для</a:t>
            </a:r>
            <a:r>
              <a:rPr lang="en-US" dirty="0">
                <a:latin typeface="Times New Roman" panose="02020603050405020304" pitchFamily="18" charset="0"/>
                <a:cs typeface="Times New Roman" panose="02020603050405020304" pitchFamily="18" charset="0"/>
              </a:rPr>
              <a:t>: </a:t>
            </a:r>
          </a:p>
          <a:p>
            <a:pPr>
              <a:buFontTx/>
              <a:buChar char="-"/>
            </a:pPr>
            <a:r>
              <a:rPr lang="ru-RU" dirty="0">
                <a:latin typeface="Times New Roman" panose="02020603050405020304" pitchFamily="18" charset="0"/>
                <a:cs typeface="Times New Roman" panose="02020603050405020304" pitchFamily="18" charset="0"/>
              </a:rPr>
              <a:t>Широкого диапазона частиц</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 протонов до тяжелых ионов</a:t>
            </a:r>
            <a:r>
              <a:rPr lang="en-US" dirty="0">
                <a:latin typeface="Times New Roman" panose="02020603050405020304" pitchFamily="18" charset="0"/>
                <a:cs typeface="Times New Roman" panose="02020603050405020304" pitchFamily="18" charset="0"/>
              </a:rPr>
              <a:t>;</a:t>
            </a:r>
          </a:p>
          <a:p>
            <a:pPr>
              <a:buFontTx/>
              <a:buChar char="-"/>
            </a:pPr>
            <a:r>
              <a:rPr lang="ru-RU" dirty="0">
                <a:latin typeface="Times New Roman" panose="02020603050405020304" pitchFamily="18" charset="0"/>
                <a:cs typeface="Times New Roman" panose="02020603050405020304" pitchFamily="18" charset="0"/>
              </a:rPr>
              <a:t>Широкого диапазона интенсивностей</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до десятков </a:t>
            </a:r>
            <a:r>
              <a:rPr lang="en-US" dirty="0">
                <a:latin typeface="Symbol" panose="05050102010706020507" pitchFamily="18"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A.</a:t>
            </a:r>
            <a:endParaRPr lang="ru-RU"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Номер слайда 4">
            <a:extLst>
              <a:ext uri="{FF2B5EF4-FFF2-40B4-BE49-F238E27FC236}">
                <a16:creationId xmlns:a16="http://schemas.microsoft.com/office/drawing/2014/main" id="{4E492227-8B04-46C0-85EA-8CC79E38A4FD}"/>
              </a:ext>
            </a:extLst>
          </p:cNvPr>
          <p:cNvSpPr>
            <a:spLocks noGrp="1"/>
          </p:cNvSpPr>
          <p:nvPr>
            <p:ph type="sldNum" sz="quarter" idx="12"/>
          </p:nvPr>
        </p:nvSpPr>
        <p:spPr/>
        <p:txBody>
          <a:bodyPr/>
          <a:lstStyle/>
          <a:p>
            <a:fld id="{7DBC8711-65DD-45D5-B8B6-8C53C915C621}" type="slidenum">
              <a:rPr lang="en-US" smtClean="0"/>
              <a:t>16</a:t>
            </a:fld>
            <a:endParaRPr lang="en-US"/>
          </a:p>
        </p:txBody>
      </p:sp>
    </p:spTree>
    <p:extLst>
      <p:ext uri="{BB962C8B-B14F-4D97-AF65-F5344CB8AC3E}">
        <p14:creationId xmlns:p14="http://schemas.microsoft.com/office/powerpoint/2010/main" val="2605475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58758A-2E04-44A8-A3D6-9FED73451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99" y="1273099"/>
            <a:ext cx="4610007" cy="4166465"/>
          </a:xfrm>
          <a:prstGeom prst="rect">
            <a:avLst/>
          </a:prstGeom>
        </p:spPr>
      </p:pic>
      <p:pic>
        <p:nvPicPr>
          <p:cNvPr id="5" name="Рисунок 4">
            <a:extLst>
              <a:ext uri="{FF2B5EF4-FFF2-40B4-BE49-F238E27FC236}">
                <a16:creationId xmlns:a16="http://schemas.microsoft.com/office/drawing/2014/main" id="{94BF02C6-9741-4E9F-9ABD-331A72F55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996" y="1268380"/>
            <a:ext cx="4610008" cy="4171184"/>
          </a:xfrm>
          <a:prstGeom prst="rect">
            <a:avLst/>
          </a:prstGeom>
        </p:spPr>
      </p:pic>
      <p:sp>
        <p:nvSpPr>
          <p:cNvPr id="6" name="Стрелка: вправо 5">
            <a:extLst>
              <a:ext uri="{FF2B5EF4-FFF2-40B4-BE49-F238E27FC236}">
                <a16:creationId xmlns:a16="http://schemas.microsoft.com/office/drawing/2014/main" id="{918BD46C-C057-4E6A-B206-AE14C3BE2AE1}"/>
              </a:ext>
            </a:extLst>
          </p:cNvPr>
          <p:cNvSpPr/>
          <p:nvPr/>
        </p:nvSpPr>
        <p:spPr>
          <a:xfrm>
            <a:off x="5373373" y="3121869"/>
            <a:ext cx="1445256" cy="723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E9B085-7BF3-41FA-80E1-BD716140B046}"/>
              </a:ext>
            </a:extLst>
          </p:cNvPr>
          <p:cNvSpPr txBox="1"/>
          <p:nvPr/>
        </p:nvSpPr>
        <p:spPr>
          <a:xfrm>
            <a:off x="1896061" y="422031"/>
            <a:ext cx="8399878" cy="646331"/>
          </a:xfrm>
          <a:prstGeom prst="rect">
            <a:avLst/>
          </a:prstGeom>
          <a:noFill/>
        </p:spPr>
        <p:txBody>
          <a:bodyPr wrap="square" rtlCol="0">
            <a:spAutoFit/>
          </a:bodyPr>
          <a:lstStyle/>
          <a:p>
            <a:r>
              <a:rPr lang="en-US" sz="3600" dirty="0">
                <a:latin typeface="Comic Sans MS" panose="030F0702030302020204" pitchFamily="66" charset="0"/>
              </a:rPr>
              <a:t>Examples of profile measurements</a:t>
            </a:r>
          </a:p>
        </p:txBody>
      </p:sp>
      <p:sp>
        <p:nvSpPr>
          <p:cNvPr id="9" name="TextBox 8">
            <a:extLst>
              <a:ext uri="{FF2B5EF4-FFF2-40B4-BE49-F238E27FC236}">
                <a16:creationId xmlns:a16="http://schemas.microsoft.com/office/drawing/2014/main" id="{85B3209A-8A70-462B-A92A-81A81028763F}"/>
              </a:ext>
            </a:extLst>
          </p:cNvPr>
          <p:cNvSpPr txBox="1"/>
          <p:nvPr/>
        </p:nvSpPr>
        <p:spPr>
          <a:xfrm>
            <a:off x="2637691" y="5462957"/>
            <a:ext cx="356188" cy="461665"/>
          </a:xfrm>
          <a:prstGeom prst="rect">
            <a:avLst/>
          </a:prstGeom>
          <a:noFill/>
        </p:spPr>
        <p:txBody>
          <a:bodyPr wrap="none" rtlCol="0">
            <a:spAutoFit/>
          </a:bodyPr>
          <a:lstStyle/>
          <a:p>
            <a:r>
              <a:rPr lang="ru-RU" sz="2400" b="1" dirty="0">
                <a:latin typeface="Comic Sans MS" panose="030F0702030302020204" pitchFamily="66" charset="0"/>
              </a:rPr>
              <a:t>а</a:t>
            </a:r>
            <a:endParaRPr lang="en-US" sz="2400" b="1" dirty="0">
              <a:latin typeface="Comic Sans MS" panose="030F0702030302020204" pitchFamily="66" charset="0"/>
            </a:endParaRPr>
          </a:p>
        </p:txBody>
      </p:sp>
      <p:sp>
        <p:nvSpPr>
          <p:cNvPr id="10" name="TextBox 9">
            <a:extLst>
              <a:ext uri="{FF2B5EF4-FFF2-40B4-BE49-F238E27FC236}">
                <a16:creationId xmlns:a16="http://schemas.microsoft.com/office/drawing/2014/main" id="{5E324D57-8200-47AA-B854-5189C0BE0C2A}"/>
              </a:ext>
            </a:extLst>
          </p:cNvPr>
          <p:cNvSpPr txBox="1"/>
          <p:nvPr/>
        </p:nvSpPr>
        <p:spPr>
          <a:xfrm>
            <a:off x="9198121" y="5462957"/>
            <a:ext cx="367408" cy="461665"/>
          </a:xfrm>
          <a:prstGeom prst="rect">
            <a:avLst/>
          </a:prstGeom>
          <a:noFill/>
        </p:spPr>
        <p:txBody>
          <a:bodyPr wrap="none" rtlCol="0">
            <a:spAutoFit/>
          </a:bodyPr>
          <a:lstStyle/>
          <a:p>
            <a:r>
              <a:rPr lang="en-US" sz="2400" b="1" dirty="0">
                <a:latin typeface="Comic Sans MS" panose="030F0702030302020204" pitchFamily="66" charset="0"/>
              </a:rPr>
              <a:t>b</a:t>
            </a:r>
          </a:p>
        </p:txBody>
      </p:sp>
      <p:sp>
        <p:nvSpPr>
          <p:cNvPr id="11" name="TextBox 10">
            <a:extLst>
              <a:ext uri="{FF2B5EF4-FFF2-40B4-BE49-F238E27FC236}">
                <a16:creationId xmlns:a16="http://schemas.microsoft.com/office/drawing/2014/main" id="{5D69748F-F024-4671-BE76-0E7D7B5CD45F}"/>
              </a:ext>
            </a:extLst>
          </p:cNvPr>
          <p:cNvSpPr txBox="1"/>
          <p:nvPr/>
        </p:nvSpPr>
        <p:spPr>
          <a:xfrm>
            <a:off x="668215" y="5901176"/>
            <a:ext cx="10943789" cy="646331"/>
          </a:xfrm>
          <a:prstGeom prst="rect">
            <a:avLst/>
          </a:prstGeom>
          <a:noFill/>
        </p:spPr>
        <p:txBody>
          <a:bodyPr wrap="square" rtlCol="0">
            <a:spAutoFit/>
          </a:bodyPr>
          <a:lstStyle/>
          <a:p>
            <a:r>
              <a:rPr lang="en-US" dirty="0">
                <a:latin typeface="Comic Sans MS" panose="030F0702030302020204" pitchFamily="66" charset="0"/>
              </a:rPr>
              <a:t>Measurements were provided on the heavy ion beam of </a:t>
            </a:r>
            <a:r>
              <a:rPr lang="en-US" baseline="30000" dirty="0">
                <a:latin typeface="Comic Sans MS" panose="030F0702030302020204" pitchFamily="66" charset="0"/>
              </a:rPr>
              <a:t>132</a:t>
            </a:r>
            <a:r>
              <a:rPr lang="en-US" dirty="0">
                <a:latin typeface="Comic Sans MS" panose="030F0702030302020204" pitchFamily="66" charset="0"/>
              </a:rPr>
              <a:t>Xe</a:t>
            </a:r>
            <a:r>
              <a:rPr lang="en-US" baseline="30000" dirty="0">
                <a:latin typeface="Comic Sans MS" panose="030F0702030302020204" pitchFamily="66" charset="0"/>
              </a:rPr>
              <a:t>26+</a:t>
            </a:r>
            <a:r>
              <a:rPr lang="en-US" dirty="0">
                <a:latin typeface="Comic Sans MS" panose="030F0702030302020204" pitchFamily="66" charset="0"/>
              </a:rPr>
              <a:t> with energy</a:t>
            </a:r>
            <a:r>
              <a:rPr lang="ru-RU" dirty="0">
                <a:latin typeface="Comic Sans MS" panose="030F0702030302020204" pitchFamily="66" charset="0"/>
              </a:rPr>
              <a:t> 1,2 М</a:t>
            </a:r>
            <a:r>
              <a:rPr lang="en-US" dirty="0">
                <a:latin typeface="Comic Sans MS" panose="030F0702030302020204" pitchFamily="66" charset="0"/>
              </a:rPr>
              <a:t>eV</a:t>
            </a:r>
            <a:r>
              <a:rPr lang="ru-RU" dirty="0">
                <a:latin typeface="Comic Sans MS" panose="030F0702030302020204" pitchFamily="66" charset="0"/>
              </a:rPr>
              <a:t>/</a:t>
            </a:r>
            <a:r>
              <a:rPr lang="en-US" dirty="0">
                <a:latin typeface="Comic Sans MS" panose="030F0702030302020204" pitchFamily="66" charset="0"/>
              </a:rPr>
              <a:t>n at IC-100 cyclotron (FLNR)</a:t>
            </a:r>
            <a:r>
              <a:rPr lang="ru-RU" dirty="0">
                <a:latin typeface="Comic Sans MS" panose="030F0702030302020204" pitchFamily="66" charset="0"/>
              </a:rPr>
              <a:t>. </a:t>
            </a:r>
            <a:r>
              <a:rPr lang="en-US" dirty="0">
                <a:latin typeface="Comic Sans MS" panose="030F0702030302020204" pitchFamily="66" charset="0"/>
              </a:rPr>
              <a:t>Ion current </a:t>
            </a:r>
            <a:r>
              <a:rPr lang="ru-RU" dirty="0">
                <a:latin typeface="Comic Sans MS" panose="030F0702030302020204" pitchFamily="66" charset="0"/>
              </a:rPr>
              <a:t>– 50 </a:t>
            </a:r>
            <a:r>
              <a:rPr lang="en-US" dirty="0" err="1">
                <a:latin typeface="Comic Sans MS" panose="030F0702030302020204" pitchFamily="66" charset="0"/>
              </a:rPr>
              <a:t>nA</a:t>
            </a:r>
            <a:r>
              <a:rPr lang="ru-RU" dirty="0">
                <a:latin typeface="Comic Sans MS" panose="030F0702030302020204" pitchFamily="66" charset="0"/>
              </a:rPr>
              <a:t>.</a:t>
            </a:r>
            <a:r>
              <a:rPr lang="en-US" dirty="0">
                <a:latin typeface="Comic Sans MS" panose="030F0702030302020204" pitchFamily="66" charset="0"/>
              </a:rPr>
              <a:t>   </a:t>
            </a:r>
          </a:p>
        </p:txBody>
      </p:sp>
      <p:sp>
        <p:nvSpPr>
          <p:cNvPr id="13" name="Номер слайда 12">
            <a:extLst>
              <a:ext uri="{FF2B5EF4-FFF2-40B4-BE49-F238E27FC236}">
                <a16:creationId xmlns:a16="http://schemas.microsoft.com/office/drawing/2014/main" id="{5A19803F-9A33-41D2-9BE5-B24561172108}"/>
              </a:ext>
            </a:extLst>
          </p:cNvPr>
          <p:cNvSpPr>
            <a:spLocks noGrp="1"/>
          </p:cNvSpPr>
          <p:nvPr>
            <p:ph type="sldNum" sz="quarter" idx="12"/>
          </p:nvPr>
        </p:nvSpPr>
        <p:spPr/>
        <p:txBody>
          <a:bodyPr/>
          <a:lstStyle/>
          <a:p>
            <a:fld id="{7DBC8711-65DD-45D5-B8B6-8C53C915C621}" type="slidenum">
              <a:rPr lang="en-US" smtClean="0"/>
              <a:t>17</a:t>
            </a:fld>
            <a:endParaRPr lang="en-US"/>
          </a:p>
        </p:txBody>
      </p:sp>
    </p:spTree>
    <p:extLst>
      <p:ext uri="{BB962C8B-B14F-4D97-AF65-F5344CB8AC3E}">
        <p14:creationId xmlns:p14="http://schemas.microsoft.com/office/powerpoint/2010/main" val="2024820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BFCB05-3D6D-4E03-9ED4-1F16B20CF53C}"/>
              </a:ext>
            </a:extLst>
          </p:cNvPr>
          <p:cNvPicPr>
            <a:picLocks noChangeAspect="1" noChangeArrowheads="1"/>
          </p:cNvPicPr>
          <p:nvPr/>
        </p:nvPicPr>
        <p:blipFill>
          <a:blip r:embed="rId2" cstate="print"/>
          <a:srcRect/>
          <a:stretch>
            <a:fillRect/>
          </a:stretch>
        </p:blipFill>
        <p:spPr bwMode="auto">
          <a:xfrm>
            <a:off x="3751384" y="1063503"/>
            <a:ext cx="4689232" cy="4730993"/>
          </a:xfrm>
          <a:prstGeom prst="rect">
            <a:avLst/>
          </a:prstGeom>
          <a:noFill/>
          <a:ln w="9525">
            <a:noFill/>
            <a:miter lim="800000"/>
            <a:headEnd/>
            <a:tailEnd/>
          </a:ln>
        </p:spPr>
      </p:pic>
      <p:sp>
        <p:nvSpPr>
          <p:cNvPr id="4" name="TextBox 3">
            <a:extLst>
              <a:ext uri="{FF2B5EF4-FFF2-40B4-BE49-F238E27FC236}">
                <a16:creationId xmlns:a16="http://schemas.microsoft.com/office/drawing/2014/main" id="{000CF507-195A-4F41-8F7C-D6288999A580}"/>
              </a:ext>
            </a:extLst>
          </p:cNvPr>
          <p:cNvSpPr txBox="1"/>
          <p:nvPr/>
        </p:nvSpPr>
        <p:spPr>
          <a:xfrm>
            <a:off x="3270738" y="6024181"/>
            <a:ext cx="5650524" cy="646331"/>
          </a:xfrm>
          <a:prstGeom prst="rect">
            <a:avLst/>
          </a:prstGeom>
          <a:noFill/>
        </p:spPr>
        <p:txBody>
          <a:bodyPr wrap="square" rtlCol="0">
            <a:spAutoFit/>
          </a:bodyPr>
          <a:lstStyle/>
          <a:p>
            <a:r>
              <a:rPr lang="en-US" dirty="0">
                <a:latin typeface="Comic Sans MS" panose="030F0702030302020204" pitchFamily="66" charset="0"/>
              </a:rPr>
              <a:t>Beam profile of </a:t>
            </a:r>
            <a:r>
              <a:rPr lang="en-US" baseline="30000" dirty="0">
                <a:latin typeface="Comic Sans MS" panose="030F0702030302020204" pitchFamily="66" charset="0"/>
              </a:rPr>
              <a:t>40</a:t>
            </a:r>
            <a:r>
              <a:rPr lang="en-US" dirty="0">
                <a:latin typeface="Comic Sans MS" panose="030F0702030302020204" pitchFamily="66" charset="0"/>
              </a:rPr>
              <a:t>Ar</a:t>
            </a:r>
            <a:r>
              <a:rPr lang="en-US" baseline="30000" dirty="0">
                <a:latin typeface="Comic Sans MS" panose="030F0702030302020204" pitchFamily="66" charset="0"/>
              </a:rPr>
              <a:t>8+</a:t>
            </a:r>
            <a:r>
              <a:rPr lang="en-US" dirty="0">
                <a:latin typeface="Comic Sans MS" panose="030F0702030302020204" pitchFamily="66" charset="0"/>
              </a:rPr>
              <a:t> ions with energy</a:t>
            </a:r>
            <a:r>
              <a:rPr lang="ru-RU" dirty="0">
                <a:latin typeface="Comic Sans MS" panose="030F0702030302020204" pitchFamily="66" charset="0"/>
              </a:rPr>
              <a:t> 5 М</a:t>
            </a:r>
            <a:r>
              <a:rPr lang="en-US" dirty="0">
                <a:latin typeface="Comic Sans MS" panose="030F0702030302020204" pitchFamily="66" charset="0"/>
              </a:rPr>
              <a:t>eV</a:t>
            </a:r>
            <a:r>
              <a:rPr lang="ru-RU" dirty="0">
                <a:latin typeface="Comic Sans MS" panose="030F0702030302020204" pitchFamily="66" charset="0"/>
              </a:rPr>
              <a:t>/</a:t>
            </a:r>
            <a:r>
              <a:rPr lang="en-US" dirty="0">
                <a:latin typeface="Comic Sans MS" panose="030F0702030302020204" pitchFamily="66" charset="0"/>
              </a:rPr>
              <a:t>n</a:t>
            </a:r>
            <a:r>
              <a:rPr lang="ru-RU" dirty="0">
                <a:latin typeface="Comic Sans MS" panose="030F0702030302020204" pitchFamily="66" charset="0"/>
              </a:rPr>
              <a:t> </a:t>
            </a:r>
            <a:r>
              <a:rPr lang="en-US" dirty="0">
                <a:latin typeface="Comic Sans MS" panose="030F0702030302020204" pitchFamily="66" charset="0"/>
              </a:rPr>
              <a:t>at</a:t>
            </a:r>
            <a:r>
              <a:rPr lang="ru-RU" dirty="0">
                <a:latin typeface="Comic Sans MS" panose="030F0702030302020204" pitchFamily="66" charset="0"/>
              </a:rPr>
              <a:t> </a:t>
            </a:r>
            <a:r>
              <a:rPr lang="en-US" dirty="0">
                <a:latin typeface="Comic Sans MS" panose="030F0702030302020204" pitchFamily="66" charset="0"/>
              </a:rPr>
              <a:t>DC-280 cyclotron</a:t>
            </a:r>
            <a:r>
              <a:rPr lang="ru-RU" dirty="0">
                <a:latin typeface="Comic Sans MS" panose="030F0702030302020204" pitchFamily="66" charset="0"/>
              </a:rPr>
              <a:t>. </a:t>
            </a:r>
            <a:r>
              <a:rPr lang="en-US" dirty="0">
                <a:latin typeface="Comic Sans MS" panose="030F0702030302020204" pitchFamily="66" charset="0"/>
              </a:rPr>
              <a:t>Ion current </a:t>
            </a:r>
            <a:r>
              <a:rPr lang="ru-RU" dirty="0">
                <a:latin typeface="Comic Sans MS" panose="030F0702030302020204" pitchFamily="66" charset="0"/>
              </a:rPr>
              <a:t>– 10</a:t>
            </a:r>
            <a:r>
              <a:rPr lang="en-US" dirty="0">
                <a:latin typeface="Comic Sans MS" panose="030F0702030302020204" pitchFamily="66" charset="0"/>
              </a:rPr>
              <a:t> </a:t>
            </a:r>
            <a:r>
              <a:rPr lang="en-US" dirty="0">
                <a:latin typeface="Symbol" panose="05050102010706020507" pitchFamily="18" charset="2"/>
              </a:rPr>
              <a:t>m</a:t>
            </a:r>
            <a:r>
              <a:rPr lang="ru-RU" dirty="0">
                <a:latin typeface="Comic Sans MS" panose="030F0702030302020204" pitchFamily="66" charset="0"/>
              </a:rPr>
              <a:t>А.</a:t>
            </a:r>
            <a:endParaRPr lang="en-US" dirty="0">
              <a:latin typeface="Comic Sans MS" panose="030F0702030302020204" pitchFamily="66" charset="0"/>
            </a:endParaRPr>
          </a:p>
        </p:txBody>
      </p:sp>
      <p:sp>
        <p:nvSpPr>
          <p:cNvPr id="6" name="TextBox 5">
            <a:extLst>
              <a:ext uri="{FF2B5EF4-FFF2-40B4-BE49-F238E27FC236}">
                <a16:creationId xmlns:a16="http://schemas.microsoft.com/office/drawing/2014/main" id="{49E295F9-1E93-4E79-812D-E04AFA41C75B}"/>
              </a:ext>
            </a:extLst>
          </p:cNvPr>
          <p:cNvSpPr txBox="1"/>
          <p:nvPr/>
        </p:nvSpPr>
        <p:spPr>
          <a:xfrm>
            <a:off x="1896061" y="422031"/>
            <a:ext cx="8399878" cy="646331"/>
          </a:xfrm>
          <a:prstGeom prst="rect">
            <a:avLst/>
          </a:prstGeom>
          <a:noFill/>
        </p:spPr>
        <p:txBody>
          <a:bodyPr wrap="square" rtlCol="0">
            <a:spAutoFit/>
          </a:bodyPr>
          <a:lstStyle/>
          <a:p>
            <a:r>
              <a:rPr lang="en-US" sz="3600" dirty="0">
                <a:latin typeface="Comic Sans MS" panose="030F0702030302020204" pitchFamily="66" charset="0"/>
              </a:rPr>
              <a:t>Examples of profile measurements</a:t>
            </a:r>
          </a:p>
        </p:txBody>
      </p:sp>
      <p:sp>
        <p:nvSpPr>
          <p:cNvPr id="8" name="Номер слайда 7">
            <a:extLst>
              <a:ext uri="{FF2B5EF4-FFF2-40B4-BE49-F238E27FC236}">
                <a16:creationId xmlns:a16="http://schemas.microsoft.com/office/drawing/2014/main" id="{002C37DA-C84C-40C0-8E3B-650E2357CC3F}"/>
              </a:ext>
            </a:extLst>
          </p:cNvPr>
          <p:cNvSpPr>
            <a:spLocks noGrp="1"/>
          </p:cNvSpPr>
          <p:nvPr>
            <p:ph type="sldNum" sz="quarter" idx="12"/>
          </p:nvPr>
        </p:nvSpPr>
        <p:spPr/>
        <p:txBody>
          <a:bodyPr/>
          <a:lstStyle/>
          <a:p>
            <a:fld id="{7DBC8711-65DD-45D5-B8B6-8C53C915C621}" type="slidenum">
              <a:rPr lang="en-US" smtClean="0"/>
              <a:t>18</a:t>
            </a:fld>
            <a:endParaRPr lang="en-US"/>
          </a:p>
        </p:txBody>
      </p:sp>
    </p:spTree>
    <p:extLst>
      <p:ext uri="{BB962C8B-B14F-4D97-AF65-F5344CB8AC3E}">
        <p14:creationId xmlns:p14="http://schemas.microsoft.com/office/powerpoint/2010/main" val="1490593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3F4CE48-D6A2-4444-80CE-5856DCBB1507}"/>
              </a:ext>
            </a:extLst>
          </p:cNvPr>
          <p:cNvPicPr>
            <a:picLocks noChangeAspect="1"/>
          </p:cNvPicPr>
          <p:nvPr/>
        </p:nvPicPr>
        <p:blipFill>
          <a:blip r:embed="rId3"/>
          <a:stretch>
            <a:fillRect/>
          </a:stretch>
        </p:blipFill>
        <p:spPr>
          <a:xfrm>
            <a:off x="3806059" y="1385086"/>
            <a:ext cx="4579882" cy="4087828"/>
          </a:xfrm>
          <a:prstGeom prst="rect">
            <a:avLst/>
          </a:prstGeom>
        </p:spPr>
      </p:pic>
      <p:sp>
        <p:nvSpPr>
          <p:cNvPr id="4" name="TextBox 3">
            <a:extLst>
              <a:ext uri="{FF2B5EF4-FFF2-40B4-BE49-F238E27FC236}">
                <a16:creationId xmlns:a16="http://schemas.microsoft.com/office/drawing/2014/main" id="{7AC2F01C-2565-489B-9F04-72AA9C85F62E}"/>
              </a:ext>
            </a:extLst>
          </p:cNvPr>
          <p:cNvSpPr txBox="1"/>
          <p:nvPr/>
        </p:nvSpPr>
        <p:spPr>
          <a:xfrm>
            <a:off x="1896061" y="422031"/>
            <a:ext cx="8399878" cy="646331"/>
          </a:xfrm>
          <a:prstGeom prst="rect">
            <a:avLst/>
          </a:prstGeom>
          <a:noFill/>
        </p:spPr>
        <p:txBody>
          <a:bodyPr wrap="square" rtlCol="0">
            <a:spAutoFit/>
          </a:bodyPr>
          <a:lstStyle/>
          <a:p>
            <a:r>
              <a:rPr lang="en-US" sz="3600" dirty="0">
                <a:latin typeface="Comic Sans MS" panose="030F0702030302020204" pitchFamily="66" charset="0"/>
              </a:rPr>
              <a:t>Examples of profile measurements</a:t>
            </a:r>
          </a:p>
        </p:txBody>
      </p:sp>
      <p:sp>
        <p:nvSpPr>
          <p:cNvPr id="5" name="TextBox 4">
            <a:extLst>
              <a:ext uri="{FF2B5EF4-FFF2-40B4-BE49-F238E27FC236}">
                <a16:creationId xmlns:a16="http://schemas.microsoft.com/office/drawing/2014/main" id="{F1936FB9-F8C6-4D3D-9B77-3B77AA85F5E7}"/>
              </a:ext>
            </a:extLst>
          </p:cNvPr>
          <p:cNvSpPr txBox="1"/>
          <p:nvPr/>
        </p:nvSpPr>
        <p:spPr>
          <a:xfrm>
            <a:off x="3270738" y="5789638"/>
            <a:ext cx="5650524" cy="923330"/>
          </a:xfrm>
          <a:prstGeom prst="rect">
            <a:avLst/>
          </a:prstGeom>
          <a:noFill/>
        </p:spPr>
        <p:txBody>
          <a:bodyPr wrap="square" rtlCol="0">
            <a:spAutoFit/>
          </a:bodyPr>
          <a:lstStyle/>
          <a:p>
            <a:r>
              <a:rPr lang="en-US" dirty="0">
                <a:latin typeface="Comic Sans MS" panose="030F0702030302020204" pitchFamily="66" charset="0"/>
              </a:rPr>
              <a:t>Beam profile of proton beams at medical cyclotron of</a:t>
            </a:r>
            <a:r>
              <a:rPr lang="ru-RU" dirty="0">
                <a:latin typeface="Comic Sans MS" panose="030F0702030302020204" pitchFamily="66" charset="0"/>
              </a:rPr>
              <a:t> </a:t>
            </a:r>
            <a:r>
              <a:rPr lang="en-US" dirty="0">
                <a:latin typeface="Comic Sans MS" panose="030F0702030302020204" pitchFamily="66" charset="0"/>
              </a:rPr>
              <a:t>Heavy Ion Laboratory (Warsaw, Poland) </a:t>
            </a:r>
            <a:r>
              <a:rPr lang="ru-RU" dirty="0">
                <a:latin typeface="Comic Sans MS" panose="030F0702030302020204" pitchFamily="66" charset="0"/>
              </a:rPr>
              <a:t>. </a:t>
            </a:r>
            <a:r>
              <a:rPr lang="en-US" dirty="0">
                <a:latin typeface="Comic Sans MS" panose="030F0702030302020204" pitchFamily="66" charset="0"/>
              </a:rPr>
              <a:t>Ion current </a:t>
            </a:r>
            <a:r>
              <a:rPr lang="ru-RU" dirty="0">
                <a:latin typeface="Comic Sans MS" panose="030F0702030302020204" pitchFamily="66" charset="0"/>
              </a:rPr>
              <a:t>– </a:t>
            </a:r>
            <a:r>
              <a:rPr lang="en-US" dirty="0">
                <a:latin typeface="Comic Sans MS" panose="030F0702030302020204" pitchFamily="66" charset="0"/>
              </a:rPr>
              <a:t>20 </a:t>
            </a:r>
            <a:r>
              <a:rPr lang="en-US" dirty="0">
                <a:latin typeface="Symbol" panose="05050102010706020507" pitchFamily="18" charset="2"/>
              </a:rPr>
              <a:t>m</a:t>
            </a:r>
            <a:r>
              <a:rPr lang="ru-RU" dirty="0">
                <a:latin typeface="Comic Sans MS" panose="030F0702030302020204" pitchFamily="66" charset="0"/>
              </a:rPr>
              <a:t>А.</a:t>
            </a:r>
            <a:endParaRPr lang="en-US" dirty="0">
              <a:latin typeface="Comic Sans MS" panose="030F0702030302020204" pitchFamily="66" charset="0"/>
            </a:endParaRPr>
          </a:p>
        </p:txBody>
      </p:sp>
      <p:sp>
        <p:nvSpPr>
          <p:cNvPr id="7" name="TextBox 6">
            <a:extLst>
              <a:ext uri="{FF2B5EF4-FFF2-40B4-BE49-F238E27FC236}">
                <a16:creationId xmlns:a16="http://schemas.microsoft.com/office/drawing/2014/main" id="{DCA70FB1-E958-41CB-8473-6BDDA28AF3D9}"/>
              </a:ext>
            </a:extLst>
          </p:cNvPr>
          <p:cNvSpPr txBox="1"/>
          <p:nvPr/>
        </p:nvSpPr>
        <p:spPr>
          <a:xfrm>
            <a:off x="8721969" y="3069269"/>
            <a:ext cx="2860431" cy="923330"/>
          </a:xfrm>
          <a:prstGeom prst="rect">
            <a:avLst/>
          </a:prstGeom>
          <a:noFill/>
        </p:spPr>
        <p:txBody>
          <a:bodyPr wrap="square">
            <a:spAutoFit/>
          </a:bodyPr>
          <a:lstStyle/>
          <a:p>
            <a:r>
              <a:rPr lang="en-US" dirty="0">
                <a:solidFill>
                  <a:srgbClr val="FF0000"/>
                </a:solidFill>
                <a:latin typeface="Comic Sans MS" panose="030F0702030302020204" pitchFamily="66" charset="0"/>
              </a:rPr>
              <a:t>The monitor is not installed along the beam axis.</a:t>
            </a:r>
          </a:p>
        </p:txBody>
      </p:sp>
      <p:sp>
        <p:nvSpPr>
          <p:cNvPr id="9" name="Номер слайда 8">
            <a:extLst>
              <a:ext uri="{FF2B5EF4-FFF2-40B4-BE49-F238E27FC236}">
                <a16:creationId xmlns:a16="http://schemas.microsoft.com/office/drawing/2014/main" id="{054199BA-FF02-4662-8A47-B3F35B7DD388}"/>
              </a:ext>
            </a:extLst>
          </p:cNvPr>
          <p:cNvSpPr>
            <a:spLocks noGrp="1"/>
          </p:cNvSpPr>
          <p:nvPr>
            <p:ph type="sldNum" sz="quarter" idx="12"/>
          </p:nvPr>
        </p:nvSpPr>
        <p:spPr/>
        <p:txBody>
          <a:bodyPr/>
          <a:lstStyle/>
          <a:p>
            <a:fld id="{7DBC8711-65DD-45D5-B8B6-8C53C915C621}" type="slidenum">
              <a:rPr lang="en-US" smtClean="0"/>
              <a:t>19</a:t>
            </a:fld>
            <a:endParaRPr lang="en-US"/>
          </a:p>
        </p:txBody>
      </p:sp>
    </p:spTree>
    <p:extLst>
      <p:ext uri="{BB962C8B-B14F-4D97-AF65-F5344CB8AC3E}">
        <p14:creationId xmlns:p14="http://schemas.microsoft.com/office/powerpoint/2010/main" val="344281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E4643E-59E5-4FCC-B428-D90A6B1A91B8}"/>
              </a:ext>
            </a:extLst>
          </p:cNvPr>
          <p:cNvSpPr>
            <a:spLocks noGrp="1"/>
          </p:cNvSpPr>
          <p:nvPr>
            <p:ph type="title"/>
          </p:nvPr>
        </p:nvSpPr>
        <p:spPr>
          <a:xfrm>
            <a:off x="838200" y="365126"/>
            <a:ext cx="10515600" cy="818216"/>
          </a:xfrm>
        </p:spPr>
        <p:txBody>
          <a:bodyPr/>
          <a:lstStyle/>
          <a:p>
            <a:r>
              <a:rPr lang="ru-RU" dirty="0">
                <a:latin typeface="Times New Roman" panose="02020603050405020304" pitchFamily="18" charset="0"/>
                <a:cs typeface="Times New Roman" panose="02020603050405020304" pitchFamily="18" charset="0"/>
              </a:rPr>
              <a:t>Введение</a:t>
            </a:r>
            <a:endParaRPr lang="en-US"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507294D-6589-4433-8638-A29D5ADFBD9C}"/>
              </a:ext>
            </a:extLst>
          </p:cNvPr>
          <p:cNvSpPr>
            <a:spLocks noGrp="1"/>
          </p:cNvSpPr>
          <p:nvPr>
            <p:ph idx="1"/>
          </p:nvPr>
        </p:nvSpPr>
        <p:spPr>
          <a:xfrm>
            <a:off x="838200" y="1183342"/>
            <a:ext cx="10515600" cy="5173008"/>
          </a:xfrm>
        </p:spPr>
        <p:txBody>
          <a:bodyPr>
            <a:normAutofit fontScale="92500" lnSpcReduction="10000"/>
          </a:bodyPr>
          <a:lstStyle/>
          <a:p>
            <a:r>
              <a:rPr lang="ru-RU" b="1" dirty="0">
                <a:latin typeface="Times New Roman" panose="02020603050405020304" pitchFamily="18" charset="0"/>
                <a:cs typeface="Times New Roman" panose="02020603050405020304" pitchFamily="18" charset="0"/>
              </a:rPr>
              <a:t>Что такое «диагностика пучков»?</a:t>
            </a:r>
          </a:p>
          <a:p>
            <a:pPr marL="0" indent="0">
              <a:buNone/>
            </a:pPr>
            <a:r>
              <a:rPr lang="ru-RU" dirty="0">
                <a:latin typeface="Times New Roman" panose="02020603050405020304" pitchFamily="18" charset="0"/>
                <a:cs typeface="Times New Roman" panose="02020603050405020304" pitchFamily="18" charset="0"/>
              </a:rPr>
              <a:t>- «Глаза» операторов машин, т. е. приборы, которые наблюдают за поведением пучка. </a:t>
            </a:r>
          </a:p>
          <a:p>
            <a:pPr>
              <a:buFontTx/>
              <a:buChar char="-"/>
            </a:pPr>
            <a:r>
              <a:rPr lang="ru-RU" dirty="0">
                <a:latin typeface="Times New Roman" panose="02020603050405020304" pitchFamily="18" charset="0"/>
                <a:cs typeface="Times New Roman" panose="02020603050405020304" pitchFamily="18" charset="0"/>
              </a:rPr>
              <a:t>Ускоритель никогда не может быть лучше приборов, измеряющих его производительность</a:t>
            </a:r>
            <a:r>
              <a:rPr lang="ru-RU" dirty="0"/>
              <a:t>!</a:t>
            </a:r>
          </a:p>
          <a:p>
            <a:pPr>
              <a:buFontTx/>
              <a:buChar char="-"/>
            </a:pPr>
            <a:endParaRPr lang="ru-RU" dirty="0"/>
          </a:p>
          <a:p>
            <a:r>
              <a:rPr lang="ru-RU" b="1" dirty="0">
                <a:latin typeface="Times New Roman" panose="02020603050405020304" pitchFamily="18" charset="0"/>
                <a:cs typeface="Times New Roman" panose="02020603050405020304" pitchFamily="18" charset="0"/>
              </a:rPr>
              <a:t>Что такое работа в области диагностики пучков? </a:t>
            </a:r>
          </a:p>
          <a:p>
            <a:pPr>
              <a:buFontTx/>
              <a:buChar char="-"/>
            </a:pPr>
            <a:r>
              <a:rPr lang="ru-RU" dirty="0">
                <a:latin typeface="Times New Roman" panose="02020603050405020304" pitchFamily="18" charset="0"/>
                <a:cs typeface="Times New Roman" panose="02020603050405020304" pitchFamily="18" charset="0"/>
              </a:rPr>
              <a:t>Проектирование, создание и эксплуатация приборов для контроля параметров пучков частиц.</a:t>
            </a:r>
          </a:p>
          <a:p>
            <a:pPr>
              <a:buFontTx/>
              <a:buChar char="-"/>
            </a:pPr>
            <a:r>
              <a:rPr lang="ru-RU" dirty="0">
                <a:latin typeface="Times New Roman" panose="02020603050405020304" pitchFamily="18" charset="0"/>
                <a:cs typeface="Times New Roman" panose="02020603050405020304" pitchFamily="18" charset="0"/>
              </a:rPr>
              <a:t>НИОКР для поиска новых или улучшения существующих методов для выполнения новых требований.</a:t>
            </a:r>
          </a:p>
          <a:p>
            <a:pPr>
              <a:buFontTx/>
              <a:buChar char="-"/>
            </a:pPr>
            <a:r>
              <a:rPr lang="ru-RU" dirty="0">
                <a:latin typeface="Times New Roman" panose="02020603050405020304" pitchFamily="18" charset="0"/>
                <a:cs typeface="Times New Roman" panose="02020603050405020304" pitchFamily="18" charset="0"/>
              </a:rPr>
              <a:t>Сочетание следующих дисциплин: Прикладная и ускорительная физика; Механическая, электронная и программная инженерия.</a:t>
            </a:r>
            <a:endParaRPr lang="en-US" dirty="0">
              <a:latin typeface="Times New Roman" panose="02020603050405020304" pitchFamily="18" charset="0"/>
              <a:cs typeface="Times New Roman" panose="02020603050405020304" pitchFamily="18" charset="0"/>
            </a:endParaRPr>
          </a:p>
        </p:txBody>
      </p:sp>
      <p:sp>
        <p:nvSpPr>
          <p:cNvPr id="4" name="Номер слайда 3">
            <a:extLst>
              <a:ext uri="{FF2B5EF4-FFF2-40B4-BE49-F238E27FC236}">
                <a16:creationId xmlns:a16="http://schemas.microsoft.com/office/drawing/2014/main" id="{0E59556A-72DF-4D6B-8097-48CE9C6FB153}"/>
              </a:ext>
            </a:extLst>
          </p:cNvPr>
          <p:cNvSpPr>
            <a:spLocks noGrp="1"/>
          </p:cNvSpPr>
          <p:nvPr>
            <p:ph type="sldNum" sz="quarter" idx="12"/>
          </p:nvPr>
        </p:nvSpPr>
        <p:spPr/>
        <p:txBody>
          <a:bodyPr/>
          <a:lstStyle/>
          <a:p>
            <a:fld id="{3A6312A4-B07B-4D35-BB85-82E02DF5A8FE}" type="slidenum">
              <a:rPr lang="en-US" smtClean="0"/>
              <a:t>2</a:t>
            </a:fld>
            <a:endParaRPr lang="en-US"/>
          </a:p>
        </p:txBody>
      </p:sp>
    </p:spTree>
    <p:extLst>
      <p:ext uri="{BB962C8B-B14F-4D97-AF65-F5344CB8AC3E}">
        <p14:creationId xmlns:p14="http://schemas.microsoft.com/office/powerpoint/2010/main" val="21429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CC7B01D-E9E2-43E0-A215-EBF233B61DA7}"/>
              </a:ext>
            </a:extLst>
          </p:cNvPr>
          <p:cNvSpPr>
            <a:spLocks noGrp="1"/>
          </p:cNvSpPr>
          <p:nvPr>
            <p:ph type="sldNum" sz="quarter" idx="12"/>
          </p:nvPr>
        </p:nvSpPr>
        <p:spPr/>
        <p:txBody>
          <a:bodyPr/>
          <a:lstStyle/>
          <a:p>
            <a:fld id="{3A6312A4-B07B-4D35-BB85-82E02DF5A8FE}" type="slidenum">
              <a:rPr lang="en-US" smtClean="0"/>
              <a:t>20</a:t>
            </a:fld>
            <a:endParaRPr lang="en-US"/>
          </a:p>
        </p:txBody>
      </p:sp>
      <p:sp>
        <p:nvSpPr>
          <p:cNvPr id="3" name="Rectangle 2">
            <a:extLst>
              <a:ext uri="{FF2B5EF4-FFF2-40B4-BE49-F238E27FC236}">
                <a16:creationId xmlns:a16="http://schemas.microsoft.com/office/drawing/2014/main" id="{C6857DE8-AAAD-4F23-905A-62A426F78898}"/>
              </a:ext>
            </a:extLst>
          </p:cNvPr>
          <p:cNvSpPr>
            <a:spLocks noChangeArrowheads="1"/>
          </p:cNvSpPr>
          <p:nvPr/>
        </p:nvSpPr>
        <p:spPr bwMode="auto">
          <a:xfrm>
            <a:off x="1089891" y="7758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1">
            <a:extLst>
              <a:ext uri="{FF2B5EF4-FFF2-40B4-BE49-F238E27FC236}">
                <a16:creationId xmlns:a16="http://schemas.microsoft.com/office/drawing/2014/main" id="{6219DCF3-129D-4647-8F43-68F2638CE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276" y="1409354"/>
            <a:ext cx="2987962" cy="373313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0917C8E0-7ADC-4581-9A87-15A5CAE52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58" r="1477" b="221"/>
          <a:stretch>
            <a:fillRect/>
          </a:stretch>
        </p:blipFill>
        <p:spPr bwMode="auto">
          <a:xfrm>
            <a:off x="6908475" y="1293813"/>
            <a:ext cx="3404249" cy="4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5D8B8CC1-80F1-4F53-9F38-541D0043B5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499C3AE7-D410-4681-A552-7F9DF2862F51}"/>
              </a:ext>
            </a:extLst>
          </p:cNvPr>
          <p:cNvSpPr>
            <a:spLocks noChangeArrowheads="1"/>
          </p:cNvSpPr>
          <p:nvPr/>
        </p:nvSpPr>
        <p:spPr bwMode="auto">
          <a:xfrm>
            <a:off x="0" y="3181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en-US" sz="1800" b="0" i="0" u="none" strike="noStrike" cap="none" normalizeH="0" baseline="0">
              <a:ln>
                <a:noFill/>
              </a:ln>
              <a:solidFill>
                <a:schemeClr val="tx1"/>
              </a:solidFill>
              <a:effectLst/>
              <a:latin typeface="Arial" panose="020B0604020202020204" pitchFamily="34" charset="0"/>
            </a:endParaRPr>
          </a:p>
        </p:txBody>
      </p:sp>
      <p:sp>
        <p:nvSpPr>
          <p:cNvPr id="6" name="Rectangle 8">
            <a:extLst>
              <a:ext uri="{FF2B5EF4-FFF2-40B4-BE49-F238E27FC236}">
                <a16:creationId xmlns:a16="http://schemas.microsoft.com/office/drawing/2014/main" id="{D8896151-382D-4EDB-8742-DC608221B789}"/>
              </a:ext>
            </a:extLst>
          </p:cNvPr>
          <p:cNvSpPr>
            <a:spLocks noChangeArrowheads="1"/>
          </p:cNvSpPr>
          <p:nvPr/>
        </p:nvSpPr>
        <p:spPr bwMode="auto">
          <a:xfrm>
            <a:off x="0" y="5895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95753D13-8B9B-4C7B-9510-F25FB0B0FF6A}"/>
              </a:ext>
            </a:extLst>
          </p:cNvPr>
          <p:cNvSpPr txBox="1"/>
          <p:nvPr/>
        </p:nvSpPr>
        <p:spPr>
          <a:xfrm>
            <a:off x="588819" y="5311199"/>
            <a:ext cx="5110017" cy="1169551"/>
          </a:xfrm>
          <a:prstGeom prst="rect">
            <a:avLst/>
          </a:prstGeom>
          <a:noFill/>
        </p:spPr>
        <p:txBody>
          <a:bodyPr wrap="square">
            <a:spAutoFit/>
          </a:bodyPr>
          <a:lstStyle/>
          <a:p>
            <a:r>
              <a:rPr lang="ru-RU" sz="1400" dirty="0">
                <a:effectLst/>
                <a:latin typeface="Times New Roman" panose="02020603050405020304" pitchFamily="18" charset="0"/>
                <a:ea typeface="Calibri" panose="020F0502020204030204" pitchFamily="34" charset="0"/>
              </a:rPr>
              <a:t>Принципиальная схема монитора остаточного газа IPM для измерения детального распределения профиля пучка. Цифрами обозначены: 1 – слой, из которого извлекаются на стрипы продукты ионизации при напряжении U = 0; 2  –при U &gt; 0; 3 – при U &lt; 0.</a:t>
            </a:r>
            <a:endParaRPr lang="en-US" sz="1400" dirty="0"/>
          </a:p>
        </p:txBody>
      </p:sp>
      <p:sp>
        <p:nvSpPr>
          <p:cNvPr id="15" name="TextBox 14">
            <a:extLst>
              <a:ext uri="{FF2B5EF4-FFF2-40B4-BE49-F238E27FC236}">
                <a16:creationId xmlns:a16="http://schemas.microsoft.com/office/drawing/2014/main" id="{37A52344-C65C-49CE-BE3E-976811ADA9B9}"/>
              </a:ext>
            </a:extLst>
          </p:cNvPr>
          <p:cNvSpPr txBox="1"/>
          <p:nvPr/>
        </p:nvSpPr>
        <p:spPr>
          <a:xfrm>
            <a:off x="7500503" y="5557268"/>
            <a:ext cx="2220191" cy="307777"/>
          </a:xfrm>
          <a:prstGeom prst="rect">
            <a:avLst/>
          </a:prstGeom>
          <a:noFill/>
        </p:spPr>
        <p:txBody>
          <a:bodyPr wrap="square">
            <a:spAutoFit/>
          </a:bodyPr>
          <a:lstStyle/>
          <a:p>
            <a:r>
              <a:rPr lang="ru-RU" sz="1400" dirty="0">
                <a:latin typeface="Times New Roman" panose="02020603050405020304" pitchFamily="18" charset="0"/>
              </a:rPr>
              <a:t>Фотография монитора</a:t>
            </a:r>
            <a:endParaRPr lang="en-US" sz="1400" dirty="0"/>
          </a:p>
        </p:txBody>
      </p:sp>
      <p:sp>
        <p:nvSpPr>
          <p:cNvPr id="16" name="Заголовок 1">
            <a:extLst>
              <a:ext uri="{FF2B5EF4-FFF2-40B4-BE49-F238E27FC236}">
                <a16:creationId xmlns:a16="http://schemas.microsoft.com/office/drawing/2014/main" id="{D0B8D090-BC93-42CA-AF9A-F1FF91A0D51B}"/>
              </a:ext>
            </a:extLst>
          </p:cNvPr>
          <p:cNvSpPr txBox="1">
            <a:spLocks/>
          </p:cNvSpPr>
          <p:nvPr/>
        </p:nvSpPr>
        <p:spPr>
          <a:xfrm>
            <a:off x="1981200" y="337936"/>
            <a:ext cx="8229600" cy="10668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ru-RU" sz="2400" b="1" dirty="0">
                <a:latin typeface="Times New Roman" pitchFamily="18" charset="0"/>
                <a:cs typeface="Times New Roman" pitchFamily="18" charset="0"/>
              </a:rPr>
              <a:t>Сканирующий двухмерный ионизационный монитор для детального изучения профиля пучка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532156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D668BA9-9BF7-4B72-8EB0-C039C819A77A}"/>
              </a:ext>
            </a:extLst>
          </p:cNvPr>
          <p:cNvSpPr>
            <a:spLocks noGrp="1"/>
          </p:cNvSpPr>
          <p:nvPr>
            <p:ph type="sldNum" sz="quarter" idx="12"/>
          </p:nvPr>
        </p:nvSpPr>
        <p:spPr/>
        <p:txBody>
          <a:bodyPr/>
          <a:lstStyle/>
          <a:p>
            <a:fld id="{3A6312A4-B07B-4D35-BB85-82E02DF5A8FE}" type="slidenum">
              <a:rPr lang="en-US" smtClean="0"/>
              <a:t>21</a:t>
            </a:fld>
            <a:endParaRPr lang="en-US"/>
          </a:p>
        </p:txBody>
      </p:sp>
      <p:pic>
        <p:nvPicPr>
          <p:cNvPr id="3" name="Picture 5">
            <a:extLst>
              <a:ext uri="{FF2B5EF4-FFF2-40B4-BE49-F238E27FC236}">
                <a16:creationId xmlns:a16="http://schemas.microsoft.com/office/drawing/2014/main" id="{7E995B58-2237-4D48-9979-02F94E63D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329"/>
          <a:stretch>
            <a:fillRect/>
          </a:stretch>
        </p:blipFill>
        <p:spPr bwMode="auto">
          <a:xfrm>
            <a:off x="1210830" y="1259789"/>
            <a:ext cx="4432588" cy="378423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10">
            <a:extLst>
              <a:ext uri="{FF2B5EF4-FFF2-40B4-BE49-F238E27FC236}">
                <a16:creationId xmlns:a16="http://schemas.microsoft.com/office/drawing/2014/main" id="{2D5BAEA3-B6FD-4D04-9D4C-48351826119E}"/>
              </a:ext>
            </a:extLst>
          </p:cNvPr>
          <p:cNvPicPr>
            <a:picLocks noChangeArrowheads="1"/>
          </p:cNvPicPr>
          <p:nvPr/>
        </p:nvPicPr>
        <p:blipFill>
          <a:blip r:embed="rId3">
            <a:extLst>
              <a:ext uri="{28A0092B-C50C-407E-A947-70E740481C1C}">
                <a14:useLocalDpi xmlns:a14="http://schemas.microsoft.com/office/drawing/2010/main" val="0"/>
              </a:ext>
            </a:extLst>
          </a:blip>
          <a:srcRect l="15378" t="8476" r="15378" b="8334"/>
          <a:stretch>
            <a:fillRect/>
          </a:stretch>
        </p:blipFill>
        <p:spPr bwMode="auto">
          <a:xfrm>
            <a:off x="7001164" y="1259789"/>
            <a:ext cx="3740727" cy="3784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6B09B-A3BA-45A9-B1F7-0F5FDE799D5F}"/>
              </a:ext>
            </a:extLst>
          </p:cNvPr>
          <p:cNvSpPr txBox="1"/>
          <p:nvPr/>
        </p:nvSpPr>
        <p:spPr>
          <a:xfrm>
            <a:off x="2001982" y="5894685"/>
            <a:ext cx="7980218" cy="923330"/>
          </a:xfrm>
          <a:prstGeom prst="rect">
            <a:avLst/>
          </a:prstGeom>
          <a:noFill/>
        </p:spPr>
        <p:txBody>
          <a:bodyPr wrap="square">
            <a:spAutoFit/>
          </a:bodyPr>
          <a:lstStyle/>
          <a:p>
            <a:r>
              <a:rPr lang="ru-RU" sz="1800" dirty="0">
                <a:effectLst/>
                <a:latin typeface="Times New Roman" panose="02020603050405020304" pitchFamily="18" charset="0"/>
                <a:ea typeface="Calibri" panose="020F0502020204030204" pitchFamily="34" charset="0"/>
              </a:rPr>
              <a:t>Изображение пучка ионов, полученное</a:t>
            </a:r>
            <a:r>
              <a:rPr lang="en-US" dirty="0">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a:t>
            </a:r>
            <a:r>
              <a:rPr lang="ru-RU" sz="1800" dirty="0">
                <a:effectLst/>
                <a:latin typeface="Times New Roman" panose="02020603050405020304" pitchFamily="18" charset="0"/>
                <a:ea typeface="Calibri" panose="020F0502020204030204" pitchFamily="34" charset="0"/>
              </a:rPr>
              <a:t>) с помощью монитора с разрешением 2,1х2,1 мм</a:t>
            </a:r>
            <a:r>
              <a:rPr lang="ru-RU" sz="1800" baseline="30000" dirty="0">
                <a:effectLst/>
                <a:latin typeface="Times New Roman" panose="02020603050405020304" pitchFamily="18" charset="0"/>
                <a:ea typeface="Calibri" panose="020F0502020204030204" pitchFamily="34" charset="0"/>
              </a:rPr>
              <a:t>2</a:t>
            </a:r>
            <a:r>
              <a:rPr lang="ru-RU" sz="1800" dirty="0">
                <a:effectLst/>
                <a:latin typeface="Times New Roman" panose="02020603050405020304" pitchFamily="18" charset="0"/>
                <a:ea typeface="Calibri" panose="020F0502020204030204" pitchFamily="34" charset="0"/>
              </a:rPr>
              <a:t> и </a:t>
            </a:r>
            <a:r>
              <a:rPr lang="en-US" sz="1800" dirty="0">
                <a:effectLst/>
                <a:latin typeface="Times New Roman" panose="02020603050405020304" pitchFamily="18" charset="0"/>
                <a:ea typeface="Calibri" panose="020F0502020204030204" pitchFamily="34" charset="0"/>
              </a:rPr>
              <a:t>b</a:t>
            </a:r>
            <a:r>
              <a:rPr lang="ru-RU" sz="1800" dirty="0">
                <a:effectLst/>
                <a:latin typeface="Times New Roman" panose="02020603050405020304" pitchFamily="18" charset="0"/>
                <a:ea typeface="Calibri" panose="020F0502020204030204" pitchFamily="34" charset="0"/>
              </a:rPr>
              <a:t>) с помощью люминофора из </a:t>
            </a:r>
            <a:r>
              <a:rPr lang="en-US" sz="1800" dirty="0">
                <a:effectLst/>
                <a:latin typeface="Times New Roman" panose="02020603050405020304" pitchFamily="18" charset="0"/>
                <a:ea typeface="Calibri" panose="020F0502020204030204" pitchFamily="34" charset="0"/>
              </a:rPr>
              <a:t>Al</a:t>
            </a:r>
            <a:r>
              <a:rPr lang="ru-RU" sz="1800" baseline="-25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O</a:t>
            </a:r>
            <a:r>
              <a:rPr lang="ru-RU" sz="1800" baseline="-25000" dirty="0">
                <a:effectLst/>
                <a:latin typeface="Times New Roman" panose="02020603050405020304" pitchFamily="18" charset="0"/>
                <a:ea typeface="Calibri" panose="020F0502020204030204" pitchFamily="34" charset="0"/>
              </a:rPr>
              <a:t>3</a:t>
            </a:r>
            <a:r>
              <a:rPr lang="ru-RU" sz="1800" dirty="0">
                <a:effectLst/>
                <a:latin typeface="Times New Roman" panose="02020603050405020304" pitchFamily="18" charset="0"/>
                <a:ea typeface="Calibri" panose="020F0502020204030204" pitchFamily="34" charset="0"/>
              </a:rPr>
              <a:t>, установленного под 45</a:t>
            </a:r>
            <a:r>
              <a:rPr lang="ru-RU" sz="1800" baseline="30000" dirty="0">
                <a:effectLst/>
                <a:latin typeface="Times New Roman" panose="02020603050405020304" pitchFamily="18" charset="0"/>
                <a:ea typeface="Calibri" panose="020F0502020204030204" pitchFamily="34" charset="0"/>
              </a:rPr>
              <a:t>0</a:t>
            </a:r>
            <a:r>
              <a:rPr lang="ru-RU" sz="1800" dirty="0">
                <a:effectLst/>
                <a:latin typeface="Times New Roman" panose="02020603050405020304" pitchFamily="18" charset="0"/>
                <a:ea typeface="Calibri" panose="020F0502020204030204" pitchFamily="34" charset="0"/>
              </a:rPr>
              <a:t> к оси пучка.</a:t>
            </a:r>
            <a:endParaRPr lang="en-US" dirty="0"/>
          </a:p>
        </p:txBody>
      </p:sp>
      <p:sp>
        <p:nvSpPr>
          <p:cNvPr id="6" name="TextBox 5">
            <a:extLst>
              <a:ext uri="{FF2B5EF4-FFF2-40B4-BE49-F238E27FC236}">
                <a16:creationId xmlns:a16="http://schemas.microsoft.com/office/drawing/2014/main" id="{085326AF-F985-47ED-84B8-12AF60DCAD84}"/>
              </a:ext>
            </a:extLst>
          </p:cNvPr>
          <p:cNvSpPr txBox="1"/>
          <p:nvPr/>
        </p:nvSpPr>
        <p:spPr>
          <a:xfrm>
            <a:off x="2798618" y="5172364"/>
            <a:ext cx="1514764" cy="369332"/>
          </a:xfrm>
          <a:prstGeom prst="rect">
            <a:avLst/>
          </a:prstGeom>
          <a:noFill/>
        </p:spPr>
        <p:txBody>
          <a:bodyPr wrap="square" rtlCol="0">
            <a:spAutoFit/>
          </a:bodyPr>
          <a:lstStyle/>
          <a:p>
            <a:r>
              <a:rPr lang="en-US" dirty="0"/>
              <a:t>a)</a:t>
            </a:r>
          </a:p>
        </p:txBody>
      </p:sp>
      <p:sp>
        <p:nvSpPr>
          <p:cNvPr id="7" name="TextBox 6">
            <a:extLst>
              <a:ext uri="{FF2B5EF4-FFF2-40B4-BE49-F238E27FC236}">
                <a16:creationId xmlns:a16="http://schemas.microsoft.com/office/drawing/2014/main" id="{50C4D124-1290-4EDD-9637-EB4F1F0E01CF}"/>
              </a:ext>
            </a:extLst>
          </p:cNvPr>
          <p:cNvSpPr txBox="1"/>
          <p:nvPr/>
        </p:nvSpPr>
        <p:spPr>
          <a:xfrm>
            <a:off x="8760691" y="5172364"/>
            <a:ext cx="1514764" cy="369332"/>
          </a:xfrm>
          <a:prstGeom prst="rect">
            <a:avLst/>
          </a:prstGeom>
          <a:noFill/>
        </p:spPr>
        <p:txBody>
          <a:bodyPr wrap="square" rtlCol="0">
            <a:spAutoFit/>
          </a:bodyPr>
          <a:lstStyle/>
          <a:p>
            <a:r>
              <a:rPr lang="en-US" dirty="0"/>
              <a:t>b)</a:t>
            </a:r>
          </a:p>
        </p:txBody>
      </p:sp>
    </p:spTree>
    <p:extLst>
      <p:ext uri="{BB962C8B-B14F-4D97-AF65-F5344CB8AC3E}">
        <p14:creationId xmlns:p14="http://schemas.microsoft.com/office/powerpoint/2010/main" val="353220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33794" name="Picture 2"/>
          <p:cNvPicPr>
            <a:picLocks noChangeAspect="1" noChangeArrowheads="1"/>
          </p:cNvPicPr>
          <p:nvPr/>
        </p:nvPicPr>
        <p:blipFill>
          <a:blip r:embed="rId2" cstate="print"/>
          <a:srcRect/>
          <a:stretch>
            <a:fillRect/>
          </a:stretch>
        </p:blipFill>
        <p:spPr bwMode="auto">
          <a:xfrm>
            <a:off x="1362364" y="4395354"/>
            <a:ext cx="2970575" cy="2185988"/>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6629400" y="1566430"/>
            <a:ext cx="3810000" cy="2524699"/>
          </a:xfrm>
          <a:prstGeom prst="rect">
            <a:avLst/>
          </a:prstGeom>
          <a:noFill/>
          <a:ln w="9525">
            <a:noFill/>
            <a:miter lim="800000"/>
            <a:headEnd/>
            <a:tailEnd/>
          </a:ln>
        </p:spPr>
      </p:pic>
      <p:sp>
        <p:nvSpPr>
          <p:cNvPr id="15" name="Номер слайда 14"/>
          <p:cNvSpPr>
            <a:spLocks noGrp="1"/>
          </p:cNvSpPr>
          <p:nvPr>
            <p:ph type="sldNum" sz="quarter" idx="12"/>
          </p:nvPr>
        </p:nvSpPr>
        <p:spPr>
          <a:xfrm>
            <a:off x="8839200" y="6303248"/>
            <a:ext cx="2743200" cy="365125"/>
          </a:xfrm>
        </p:spPr>
        <p:txBody>
          <a:bodyPr/>
          <a:lstStyle/>
          <a:p>
            <a:fld id="{3F605A1E-3E45-4DDD-8A83-97236DE2F0A0}" type="slidenum">
              <a:rPr lang="ru-RU" smtClean="0"/>
              <a:pPr/>
              <a:t>22</a:t>
            </a:fld>
            <a:endParaRPr lang="ru-RU"/>
          </a:p>
        </p:txBody>
      </p:sp>
      <p:pic>
        <p:nvPicPr>
          <p:cNvPr id="35842" name="Picture 2"/>
          <p:cNvPicPr>
            <a:picLocks noChangeAspect="1" noChangeArrowheads="1"/>
          </p:cNvPicPr>
          <p:nvPr/>
        </p:nvPicPr>
        <p:blipFill>
          <a:blip r:embed="rId4" cstate="print"/>
          <a:srcRect/>
          <a:stretch>
            <a:fillRect/>
          </a:stretch>
        </p:blipFill>
        <p:spPr bwMode="auto">
          <a:xfrm>
            <a:off x="1209963" y="1566430"/>
            <a:ext cx="3810000" cy="2527197"/>
          </a:xfrm>
          <a:prstGeom prst="rect">
            <a:avLst/>
          </a:prstGeom>
          <a:noFill/>
          <a:ln w="9525">
            <a:noFill/>
            <a:miter lim="800000"/>
            <a:headEnd/>
            <a:tailEnd/>
          </a:ln>
        </p:spPr>
      </p:pic>
      <p:sp>
        <p:nvSpPr>
          <p:cNvPr id="13" name="TextBox 12"/>
          <p:cNvSpPr txBox="1"/>
          <p:nvPr/>
        </p:nvSpPr>
        <p:spPr>
          <a:xfrm>
            <a:off x="6553200" y="4433454"/>
            <a:ext cx="4191000" cy="2339102"/>
          </a:xfrm>
          <a:prstGeom prst="rect">
            <a:avLst/>
          </a:prstGeom>
          <a:noFill/>
        </p:spPr>
        <p:txBody>
          <a:bodyPr wrap="square" rtlCol="0">
            <a:spAutoFit/>
          </a:bodyPr>
          <a:lstStyle/>
          <a:p>
            <a:pPr>
              <a:spcAft>
                <a:spcPts val="1200"/>
              </a:spcAft>
            </a:pPr>
            <a:r>
              <a:rPr lang="ru-RU" dirty="0">
                <a:latin typeface="Times New Roman" pitchFamily="18" charset="0"/>
                <a:cs typeface="Times New Roman" pitchFamily="18" charset="0"/>
              </a:rPr>
              <a:t>- Диапазон работы профилометров по ВЭ - от </a:t>
            </a:r>
            <a:r>
              <a:rPr lang="ru-RU" i="1" dirty="0">
                <a:latin typeface="Times New Roman" pitchFamily="18" charset="0"/>
                <a:cs typeface="Times New Roman" pitchFamily="18" charset="0"/>
              </a:rPr>
              <a:t>10</a:t>
            </a:r>
            <a:r>
              <a:rPr lang="ru-RU" i="1" baseline="30000" dirty="0">
                <a:latin typeface="Times New Roman" pitchFamily="18" charset="0"/>
                <a:cs typeface="Times New Roman" pitchFamily="18" charset="0"/>
              </a:rPr>
              <a:t>3</a:t>
            </a:r>
            <a:r>
              <a:rPr lang="ru-RU" i="1" dirty="0">
                <a:latin typeface="Times New Roman" pitchFamily="18" charset="0"/>
                <a:cs typeface="Times New Roman" pitchFamily="18" charset="0"/>
              </a:rPr>
              <a:t> до 10</a:t>
            </a:r>
            <a:r>
              <a:rPr lang="ru-RU" i="1" baseline="30000" dirty="0">
                <a:latin typeface="Times New Roman" pitchFamily="18" charset="0"/>
                <a:cs typeface="Times New Roman" pitchFamily="18" charset="0"/>
              </a:rPr>
              <a:t>9</a:t>
            </a:r>
            <a:r>
              <a:rPr lang="ru-RU" i="1" dirty="0">
                <a:latin typeface="Times New Roman" pitchFamily="18" charset="0"/>
                <a:cs typeface="Times New Roman" pitchFamily="18" charset="0"/>
              </a:rPr>
              <a:t> ионов/см</a:t>
            </a:r>
            <a:r>
              <a:rPr lang="ru-RU" i="1" baseline="30000" dirty="0">
                <a:latin typeface="Times New Roman" pitchFamily="18" charset="0"/>
                <a:cs typeface="Times New Roman" pitchFamily="18" charset="0"/>
              </a:rPr>
              <a:t>2</a:t>
            </a:r>
            <a:r>
              <a:rPr lang="ru-RU" i="1" dirty="0">
                <a:latin typeface="Times New Roman" pitchFamily="18" charset="0"/>
                <a:cs typeface="Times New Roman" pitchFamily="18" charset="0"/>
              </a:rPr>
              <a:t>∙с.</a:t>
            </a:r>
          </a:p>
          <a:p>
            <a:pPr>
              <a:spcAft>
                <a:spcPts val="1200"/>
              </a:spcAft>
            </a:pPr>
            <a:r>
              <a:rPr lang="ru-RU" dirty="0">
                <a:latin typeface="Times New Roman" pitchFamily="18" charset="0"/>
                <a:cs typeface="Times New Roman" pitchFamily="18" charset="0"/>
              </a:rPr>
              <a:t>- Нижняя граница чувствительности данных профилометров на 4 порядка ниже по сравнению с цилиндром Фарадея.</a:t>
            </a:r>
          </a:p>
          <a:p>
            <a:r>
              <a:rPr lang="ru-RU" dirty="0">
                <a:latin typeface="Times New Roman" pitchFamily="18" charset="0"/>
                <a:cs typeface="Times New Roman" pitchFamily="18" charset="0"/>
              </a:rPr>
              <a:t>- Не подвержены деградации.</a:t>
            </a:r>
          </a:p>
        </p:txBody>
      </p:sp>
      <p:sp>
        <p:nvSpPr>
          <p:cNvPr id="16" name="TextBox 15"/>
          <p:cNvSpPr txBox="1"/>
          <p:nvPr/>
        </p:nvSpPr>
        <p:spPr>
          <a:xfrm>
            <a:off x="2400300" y="348757"/>
            <a:ext cx="7467600"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itchFamily="18" charset="0"/>
              </a:rPr>
              <a:t>Профилометры, работающие по принципу измерения тока вторичной эмиссии</a:t>
            </a:r>
          </a:p>
        </p:txBody>
      </p:sp>
      <p:sp>
        <p:nvSpPr>
          <p:cNvPr id="17" name="TextBox 16"/>
          <p:cNvSpPr txBox="1"/>
          <p:nvPr/>
        </p:nvSpPr>
        <p:spPr>
          <a:xfrm>
            <a:off x="1810038" y="4119130"/>
            <a:ext cx="2447925" cy="307777"/>
          </a:xfrm>
          <a:prstGeom prst="rect">
            <a:avLst/>
          </a:prstGeom>
          <a:noFill/>
        </p:spPr>
        <p:txBody>
          <a:bodyPr wrap="square" rtlCol="0">
            <a:spAutoFit/>
          </a:bodyPr>
          <a:lstStyle/>
          <a:p>
            <a:r>
              <a:rPr lang="ru-RU" sz="1400" dirty="0">
                <a:solidFill>
                  <a:schemeClr val="tx2"/>
                </a:solidFill>
                <a:latin typeface="Times New Roman" pitchFamily="18" charset="0"/>
                <a:cs typeface="Times New Roman" pitchFamily="18" charset="0"/>
              </a:rPr>
              <a:t>13 - канальный профилометр</a:t>
            </a:r>
          </a:p>
        </p:txBody>
      </p:sp>
      <p:sp>
        <p:nvSpPr>
          <p:cNvPr id="18" name="TextBox 17"/>
          <p:cNvSpPr txBox="1"/>
          <p:nvPr/>
        </p:nvSpPr>
        <p:spPr>
          <a:xfrm>
            <a:off x="7324725" y="4119130"/>
            <a:ext cx="2428875" cy="307777"/>
          </a:xfrm>
          <a:prstGeom prst="rect">
            <a:avLst/>
          </a:prstGeom>
          <a:noFill/>
        </p:spPr>
        <p:txBody>
          <a:bodyPr wrap="square" rtlCol="0">
            <a:spAutoFit/>
          </a:bodyPr>
          <a:lstStyle/>
          <a:p>
            <a:r>
              <a:rPr lang="ru-RU" sz="1400" dirty="0">
                <a:solidFill>
                  <a:schemeClr val="tx2"/>
                </a:solidFill>
                <a:latin typeface="Times New Roman" pitchFamily="18" charset="0"/>
                <a:cs typeface="Times New Roman" pitchFamily="18" charset="0"/>
              </a:rPr>
              <a:t>25 - канальный профилометр</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1636" y="198088"/>
            <a:ext cx="9725891" cy="1066800"/>
          </a:xfrm>
        </p:spPr>
        <p:txBody>
          <a:bodyPr>
            <a:noAutofit/>
          </a:bodyPr>
          <a:lstStyle/>
          <a:p>
            <a:r>
              <a:rPr lang="ru-RU" sz="2400" b="1" dirty="0">
                <a:latin typeface="Times New Roman" pitchFamily="18" charset="0"/>
                <a:cs typeface="Times New Roman" pitchFamily="18" charset="0"/>
              </a:rPr>
              <a:t> </a:t>
            </a:r>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 name="TextBox 13"/>
          <p:cNvSpPr txBox="1"/>
          <p:nvPr/>
        </p:nvSpPr>
        <p:spPr>
          <a:xfrm>
            <a:off x="1524001" y="1334469"/>
            <a:ext cx="8382000" cy="1200329"/>
          </a:xfrm>
          <a:prstGeom prst="rect">
            <a:avLst/>
          </a:prstGeom>
          <a:noFill/>
        </p:spPr>
        <p:txBody>
          <a:bodyPr wrap="square" rtlCol="0">
            <a:spAutoFit/>
          </a:bodyPr>
          <a:lstStyle/>
          <a:p>
            <a:r>
              <a:rPr lang="ru-RU" dirty="0"/>
              <a:t>Сцинтилляционные детекторы на базе ФЭУ фирмы </a:t>
            </a:r>
            <a:r>
              <a:rPr lang="en-US" dirty="0"/>
              <a:t>Hamamatsu (H10721-110 </a:t>
            </a:r>
            <a:r>
              <a:rPr lang="ru-RU" dirty="0"/>
              <a:t>и</a:t>
            </a:r>
            <a:r>
              <a:rPr lang="en-US" dirty="0"/>
              <a:t> H12445-200)</a:t>
            </a:r>
            <a:r>
              <a:rPr lang="ru-RU" dirty="0"/>
              <a:t> и пластиковых сцинтилляторов </a:t>
            </a:r>
            <a:r>
              <a:rPr lang="en-US" dirty="0"/>
              <a:t>EJ-228.</a:t>
            </a:r>
            <a:endParaRPr lang="ru-RU" dirty="0"/>
          </a:p>
          <a:p>
            <a:endParaRPr lang="ru-RU" dirty="0"/>
          </a:p>
          <a:p>
            <a:r>
              <a:rPr lang="ru-RU" dirty="0"/>
              <a:t>Детекторы для контроля плотности потока располагаются по ореолу пучка.</a:t>
            </a:r>
          </a:p>
        </p:txBody>
      </p:sp>
      <p:sp>
        <p:nvSpPr>
          <p:cNvPr id="15" name="Номер слайда 14"/>
          <p:cNvSpPr>
            <a:spLocks noGrp="1"/>
          </p:cNvSpPr>
          <p:nvPr>
            <p:ph type="sldNum" sz="quarter" idx="12"/>
          </p:nvPr>
        </p:nvSpPr>
        <p:spPr/>
        <p:txBody>
          <a:bodyPr/>
          <a:lstStyle/>
          <a:p>
            <a:fld id="{3F605A1E-3E45-4DDD-8A83-97236DE2F0A0}" type="slidenum">
              <a:rPr lang="ru-RU" smtClean="0"/>
              <a:pPr/>
              <a:t>23</a:t>
            </a:fld>
            <a:endParaRPr lang="ru-RU"/>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9" y="3070629"/>
            <a:ext cx="3105725" cy="2070484"/>
          </a:xfrm>
          <a:prstGeom prst="rect">
            <a:avLst/>
          </a:prstGeom>
        </p:spPr>
      </p:pic>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12773"/>
          <a:stretch/>
        </p:blipFill>
        <p:spPr>
          <a:xfrm>
            <a:off x="4483529" y="3064203"/>
            <a:ext cx="2712280" cy="2072971"/>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534" y="3098710"/>
            <a:ext cx="3105727" cy="2070484"/>
          </a:xfrm>
          <a:prstGeom prst="rect">
            <a:avLst/>
          </a:prstGeom>
        </p:spPr>
      </p:pic>
      <p:sp>
        <p:nvSpPr>
          <p:cNvPr id="19" name="Прямоугольник 18"/>
          <p:cNvSpPr/>
          <p:nvPr/>
        </p:nvSpPr>
        <p:spPr>
          <a:xfrm>
            <a:off x="1096241" y="5459612"/>
            <a:ext cx="2819400" cy="584775"/>
          </a:xfrm>
          <a:prstGeom prst="rect">
            <a:avLst/>
          </a:prstGeom>
        </p:spPr>
        <p:txBody>
          <a:bodyPr wrap="square">
            <a:spAutoFit/>
          </a:bodyPr>
          <a:lstStyle/>
          <a:p>
            <a:r>
              <a:rPr lang="ru-RU" sz="1600" dirty="0">
                <a:latin typeface="Times New Roman" pitchFamily="18" charset="0"/>
                <a:cs typeface="Times New Roman" pitchFamily="18" charset="0"/>
              </a:rPr>
              <a:t>Канал низких и средних энергий №8 ускорителя У-400</a:t>
            </a:r>
            <a:endParaRPr lang="en-US" sz="1600" dirty="0">
              <a:latin typeface="Comic Sans MS" pitchFamily="66" charset="0"/>
            </a:endParaRPr>
          </a:p>
        </p:txBody>
      </p:sp>
      <p:sp>
        <p:nvSpPr>
          <p:cNvPr id="20" name="Прямоугольник 19"/>
          <p:cNvSpPr/>
          <p:nvPr/>
        </p:nvSpPr>
        <p:spPr>
          <a:xfrm>
            <a:off x="4641251" y="5459612"/>
            <a:ext cx="2819400" cy="584775"/>
          </a:xfrm>
          <a:prstGeom prst="rect">
            <a:avLst/>
          </a:prstGeom>
        </p:spPr>
        <p:txBody>
          <a:bodyPr wrap="square">
            <a:spAutoFit/>
          </a:bodyPr>
          <a:lstStyle/>
          <a:p>
            <a:r>
              <a:rPr lang="ru-RU" sz="1600" dirty="0">
                <a:latin typeface="Times New Roman" pitchFamily="18" charset="0"/>
                <a:cs typeface="Times New Roman" pitchFamily="18" charset="0"/>
              </a:rPr>
              <a:t>Канал высокой энергий </a:t>
            </a:r>
            <a:r>
              <a:rPr lang="en-US" sz="1600" dirty="0">
                <a:latin typeface="Times New Roman" pitchFamily="18" charset="0"/>
                <a:cs typeface="Times New Roman" pitchFamily="18" charset="0"/>
              </a:rPr>
              <a:t>A1S</a:t>
            </a:r>
            <a:r>
              <a:rPr lang="ru-RU" sz="1600" dirty="0">
                <a:latin typeface="Times New Roman" pitchFamily="18" charset="0"/>
                <a:cs typeface="Times New Roman" pitchFamily="18" charset="0"/>
              </a:rPr>
              <a:t> ускорителя У-400</a:t>
            </a:r>
            <a:r>
              <a:rPr lang="en-US" sz="1600" dirty="0">
                <a:latin typeface="Times New Roman" pitchFamily="18" charset="0"/>
                <a:cs typeface="Times New Roman" pitchFamily="18" charset="0"/>
              </a:rPr>
              <a:t>M</a:t>
            </a:r>
            <a:endParaRPr lang="en-US" sz="1600" dirty="0">
              <a:latin typeface="Comic Sans MS" pitchFamily="66" charset="0"/>
            </a:endParaRPr>
          </a:p>
        </p:txBody>
      </p:sp>
      <p:sp>
        <p:nvSpPr>
          <p:cNvPr id="21" name="Прямоугольник 20"/>
          <p:cNvSpPr/>
          <p:nvPr/>
        </p:nvSpPr>
        <p:spPr>
          <a:xfrm>
            <a:off x="7906861" y="5459611"/>
            <a:ext cx="2819400" cy="584775"/>
          </a:xfrm>
          <a:prstGeom prst="rect">
            <a:avLst/>
          </a:prstGeom>
        </p:spPr>
        <p:txBody>
          <a:bodyPr wrap="square">
            <a:spAutoFit/>
          </a:bodyPr>
          <a:lstStyle/>
          <a:p>
            <a:r>
              <a:rPr lang="ru-RU" sz="1600" dirty="0">
                <a:latin typeface="Times New Roman" pitchFamily="18" charset="0"/>
                <a:cs typeface="Times New Roman" pitchFamily="18" charset="0"/>
              </a:rPr>
              <a:t>Канал низкой энергии </a:t>
            </a:r>
            <a:r>
              <a:rPr lang="en-US" sz="1600" dirty="0">
                <a:latin typeface="Times New Roman" pitchFamily="18" charset="0"/>
                <a:cs typeface="Times New Roman" pitchFamily="18" charset="0"/>
              </a:rPr>
              <a:t>B5</a:t>
            </a:r>
            <a:r>
              <a:rPr lang="ru-RU" sz="1600" dirty="0">
                <a:latin typeface="Times New Roman" pitchFamily="18" charset="0"/>
                <a:cs typeface="Times New Roman" pitchFamily="18" charset="0"/>
              </a:rPr>
              <a:t> ускорителя У-400</a:t>
            </a:r>
            <a:r>
              <a:rPr lang="en-US" sz="1600" dirty="0">
                <a:latin typeface="Times New Roman" pitchFamily="18" charset="0"/>
                <a:cs typeface="Times New Roman" pitchFamily="18" charset="0"/>
              </a:rPr>
              <a:t>M</a:t>
            </a:r>
            <a:endParaRPr lang="en-US" sz="1600" dirty="0">
              <a:latin typeface="Comic Sans MS"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9300" y="260659"/>
            <a:ext cx="8229600" cy="1066800"/>
          </a:xfrm>
        </p:spPr>
        <p:txBody>
          <a:bodyPr>
            <a:noAutofit/>
          </a:bodyPr>
          <a:lstStyle/>
          <a:p>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sp>
        <p:nvSpPr>
          <p:cNvPr id="12" name="TextBox 11"/>
          <p:cNvSpPr txBox="1"/>
          <p:nvPr/>
        </p:nvSpPr>
        <p:spPr>
          <a:xfrm>
            <a:off x="1828800" y="1828800"/>
            <a:ext cx="8610600" cy="923330"/>
          </a:xfrm>
          <a:prstGeom prst="rect">
            <a:avLst/>
          </a:prstGeom>
          <a:noFill/>
        </p:spPr>
        <p:txBody>
          <a:bodyPr wrap="square" rtlCol="0">
            <a:spAutoFit/>
          </a:bodyPr>
          <a:lstStyle/>
          <a:p>
            <a:pPr algn="just"/>
            <a:r>
              <a:rPr lang="ru-RU" dirty="0"/>
              <a:t>        </a:t>
            </a:r>
          </a:p>
          <a:p>
            <a:pPr algn="just"/>
            <a:endParaRPr lang="ru-RU" dirty="0"/>
          </a:p>
          <a:p>
            <a:pPr algn="just"/>
            <a:r>
              <a:rPr lang="ru-RU" dirty="0"/>
              <a:t>          </a:t>
            </a:r>
          </a:p>
        </p:txBody>
      </p:sp>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Номер слайда 14"/>
          <p:cNvSpPr>
            <a:spLocks noGrp="1"/>
          </p:cNvSpPr>
          <p:nvPr>
            <p:ph type="sldNum" sz="quarter" idx="12"/>
          </p:nvPr>
        </p:nvSpPr>
        <p:spPr/>
        <p:txBody>
          <a:bodyPr/>
          <a:lstStyle/>
          <a:p>
            <a:fld id="{3F605A1E-3E45-4DDD-8A83-97236DE2F0A0}" type="slidenum">
              <a:rPr lang="ru-RU" smtClean="0"/>
              <a:pPr/>
              <a:t>24</a:t>
            </a:fld>
            <a:endParaRPr lang="ru-RU"/>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0832" y="1507220"/>
            <a:ext cx="3349254" cy="2093284"/>
          </a:xfrm>
          <a:prstGeom prst="rect">
            <a:avLst/>
          </a:prstGeom>
        </p:spPr>
      </p:pic>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93" y="4392919"/>
            <a:ext cx="3433588" cy="2145993"/>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355" y="1003145"/>
            <a:ext cx="2487845" cy="3317126"/>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963" y="3936471"/>
            <a:ext cx="1951831" cy="260244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F605A1E-3E45-4DDD-8A83-97236DE2F0A0}" type="slidenum">
              <a:rPr lang="ru-RU" smtClean="0"/>
              <a:pPr/>
              <a:t>25</a:t>
            </a:fld>
            <a:endParaRPr lang="ru-RU"/>
          </a:p>
        </p:txBody>
      </p:sp>
      <p:sp>
        <p:nvSpPr>
          <p:cNvPr id="6" name="Заголовок 1"/>
          <p:cNvSpPr>
            <a:spLocks noGrp="1"/>
          </p:cNvSpPr>
          <p:nvPr>
            <p:ph type="title"/>
          </p:nvPr>
        </p:nvSpPr>
        <p:spPr>
          <a:xfrm>
            <a:off x="1991544" y="533822"/>
            <a:ext cx="8229600" cy="1066800"/>
          </a:xfrm>
        </p:spPr>
        <p:txBody>
          <a:bodyPr>
            <a:noAutofit/>
          </a:bodyPr>
          <a:lstStyle/>
          <a:p>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sp>
        <p:nvSpPr>
          <p:cNvPr id="7" name="TextBox 6"/>
          <p:cNvSpPr txBox="1"/>
          <p:nvPr/>
        </p:nvSpPr>
        <p:spPr>
          <a:xfrm>
            <a:off x="1981200" y="1828800"/>
            <a:ext cx="4824536" cy="2123658"/>
          </a:xfrm>
          <a:prstGeom prst="rect">
            <a:avLst/>
          </a:prstGeom>
          <a:noFill/>
        </p:spPr>
        <p:txBody>
          <a:bodyPr wrap="square" rtlCol="0">
            <a:spAutoFit/>
          </a:bodyPr>
          <a:lstStyle/>
          <a:p>
            <a:pPr>
              <a:buFontTx/>
              <a:buChar char="-"/>
            </a:pPr>
            <a:r>
              <a:rPr lang="ru-RU" sz="2200" dirty="0">
                <a:solidFill>
                  <a:srgbClr val="FF0000"/>
                </a:solidFill>
                <a:latin typeface="Times New Roman" pitchFamily="18" charset="0"/>
                <a:cs typeface="Times New Roman" pitchFamily="18" charset="0"/>
              </a:rPr>
              <a:t>Гибкие сцинтилляционные детекторы </a:t>
            </a:r>
            <a:r>
              <a:rPr lang="ru-RU" sz="2200" dirty="0">
                <a:latin typeface="Times New Roman" pitchFamily="18" charset="0"/>
                <a:cs typeface="Times New Roman" pitchFamily="18" charset="0"/>
              </a:rPr>
              <a:t>со </a:t>
            </a:r>
            <a:r>
              <a:rPr lang="ru-RU" sz="2200" dirty="0" err="1">
                <a:latin typeface="Times New Roman" pitchFamily="18" charset="0"/>
                <a:cs typeface="Times New Roman" pitchFamily="18" charset="0"/>
              </a:rPr>
              <a:t>спектросмещающими</a:t>
            </a:r>
            <a:r>
              <a:rPr lang="ru-RU" sz="2200" dirty="0">
                <a:latin typeface="Times New Roman" pitchFamily="18" charset="0"/>
                <a:cs typeface="Times New Roman" pitchFamily="18" charset="0"/>
              </a:rPr>
              <a:t> волокнами;</a:t>
            </a:r>
          </a:p>
          <a:p>
            <a:pPr>
              <a:buFontTx/>
              <a:buChar char="-"/>
            </a:pPr>
            <a:r>
              <a:rPr lang="ru-RU" sz="2200" dirty="0">
                <a:latin typeface="Times New Roman" pitchFamily="18" charset="0"/>
                <a:cs typeface="Times New Roman" pitchFamily="18" charset="0"/>
              </a:rPr>
              <a:t>Площадь сцинтиллятора – 1 см</a:t>
            </a:r>
            <a:r>
              <a:rPr lang="ru-RU" sz="2200" baseline="30000" dirty="0">
                <a:latin typeface="Times New Roman" pitchFamily="18" charset="0"/>
                <a:cs typeface="Times New Roman" pitchFamily="18" charset="0"/>
              </a:rPr>
              <a:t>2</a:t>
            </a:r>
            <a:r>
              <a:rPr lang="ru-RU" sz="2200" dirty="0">
                <a:latin typeface="Times New Roman" pitchFamily="18" charset="0"/>
                <a:cs typeface="Times New Roman" pitchFamily="18" charset="0"/>
              </a:rPr>
              <a:t>; </a:t>
            </a:r>
          </a:p>
          <a:p>
            <a:pPr>
              <a:buFontTx/>
              <a:buChar char="-"/>
            </a:pPr>
            <a:r>
              <a:rPr lang="ru-RU" sz="2200" dirty="0">
                <a:latin typeface="Times New Roman" pitchFamily="18" charset="0"/>
                <a:cs typeface="Times New Roman" pitchFamily="18" charset="0"/>
              </a:rPr>
              <a:t>Толщина сцинтиллятора – 1 мм.</a:t>
            </a:r>
          </a:p>
          <a:p>
            <a:pPr>
              <a:buFontTx/>
              <a:buChar char="-"/>
            </a:pPr>
            <a:r>
              <a:rPr lang="ru-RU" sz="2200" dirty="0">
                <a:latin typeface="Times New Roman" pitchFamily="18" charset="0"/>
                <a:cs typeface="Times New Roman" pitchFamily="18" charset="0"/>
              </a:rPr>
              <a:t>Количество детекторов на ИС – до 8 штук;</a:t>
            </a:r>
          </a:p>
        </p:txBody>
      </p:sp>
      <p:sp>
        <p:nvSpPr>
          <p:cNvPr id="8" name="TextBox 7"/>
          <p:cNvSpPr txBox="1"/>
          <p:nvPr/>
        </p:nvSpPr>
        <p:spPr>
          <a:xfrm>
            <a:off x="2135560" y="4365105"/>
            <a:ext cx="4320480" cy="769441"/>
          </a:xfrm>
          <a:prstGeom prst="rect">
            <a:avLst/>
          </a:prstGeom>
          <a:noFill/>
        </p:spPr>
        <p:txBody>
          <a:bodyPr wrap="square" rtlCol="0">
            <a:spAutoFit/>
          </a:bodyPr>
          <a:lstStyle/>
          <a:p>
            <a:r>
              <a:rPr lang="ru-RU" sz="2200" dirty="0">
                <a:latin typeface="Times New Roman" pitchFamily="18" charset="0"/>
                <a:cs typeface="Times New Roman" pitchFamily="18" charset="0"/>
              </a:rPr>
              <a:t>Детекторы калибруются трековыми  и </a:t>
            </a:r>
            <a:r>
              <a:rPr lang="en-US" sz="2200" dirty="0">
                <a:latin typeface="Times New Roman" pitchFamily="18" charset="0"/>
                <a:cs typeface="Times New Roman" pitchFamily="18" charset="0"/>
              </a:rPr>
              <a:t>CR-39 </a:t>
            </a:r>
            <a:r>
              <a:rPr lang="ru-RU" sz="2200" dirty="0">
                <a:latin typeface="Times New Roman" pitchFamily="18" charset="0"/>
                <a:cs typeface="Times New Roman" pitchFamily="18" charset="0"/>
              </a:rPr>
              <a:t>детекторами. </a:t>
            </a:r>
          </a:p>
        </p:txBody>
      </p:sp>
      <p:pic>
        <p:nvPicPr>
          <p:cNvPr id="9"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62200" y="5334000"/>
            <a:ext cx="3656002" cy="718428"/>
          </a:xfrm>
          <a:prstGeom prst="rect">
            <a:avLst/>
          </a:prstGeom>
          <a:noFill/>
        </p:spPr>
      </p:pic>
      <p:pic>
        <p:nvPicPr>
          <p:cNvPr id="10" name="Picture 1"/>
          <p:cNvPicPr>
            <a:picLocks noChangeAspect="1" noChangeArrowheads="1"/>
          </p:cNvPicPr>
          <p:nvPr/>
        </p:nvPicPr>
        <p:blipFill>
          <a:blip r:embed="rId3" cstate="print"/>
          <a:srcRect/>
          <a:stretch>
            <a:fillRect/>
          </a:stretch>
        </p:blipFill>
        <p:spPr bwMode="auto">
          <a:xfrm>
            <a:off x="7010400" y="2218453"/>
            <a:ext cx="2895600" cy="390534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3F605A1E-3E45-4DDD-8A83-97236DE2F0A0}" type="slidenum">
              <a:rPr lang="ru-RU" smtClean="0"/>
              <a:pPr/>
              <a:t>26</a:t>
            </a:fld>
            <a:endParaRPr lang="ru-RU"/>
          </a:p>
        </p:txBody>
      </p:sp>
      <p:sp>
        <p:nvSpPr>
          <p:cNvPr id="6" name="Заголовок 1"/>
          <p:cNvSpPr>
            <a:spLocks noGrp="1"/>
          </p:cNvSpPr>
          <p:nvPr>
            <p:ph type="title"/>
          </p:nvPr>
        </p:nvSpPr>
        <p:spPr>
          <a:xfrm>
            <a:off x="1991544" y="533822"/>
            <a:ext cx="8229600" cy="1066800"/>
          </a:xfrm>
        </p:spPr>
        <p:txBody>
          <a:bodyPr>
            <a:noAutofit/>
          </a:bodyPr>
          <a:lstStyle/>
          <a:p>
            <a:r>
              <a:rPr lang="ru-RU" sz="2400" b="1" dirty="0">
                <a:solidFill>
                  <a:srgbClr val="FF0000"/>
                </a:solidFill>
                <a:latin typeface="Times New Roman" pitchFamily="18" charset="0"/>
                <a:cs typeface="Times New Roman" pitchFamily="18" charset="0"/>
              </a:rPr>
              <a:t>Измерение плотности потока ионов и </a:t>
            </a:r>
            <a:r>
              <a:rPr lang="ru-RU" sz="2400" b="1" dirty="0" err="1">
                <a:solidFill>
                  <a:srgbClr val="FF0000"/>
                </a:solidFill>
                <a:latin typeface="Times New Roman" pitchFamily="18" charset="0"/>
                <a:cs typeface="Times New Roman" pitchFamily="18" charset="0"/>
              </a:rPr>
              <a:t>флюенса</a:t>
            </a:r>
            <a:r>
              <a:rPr lang="ru-RU" sz="2400" b="1" dirty="0">
                <a:solidFill>
                  <a:srgbClr val="FF0000"/>
                </a:solidFill>
                <a:latin typeface="Times New Roman" pitchFamily="18" charset="0"/>
                <a:cs typeface="Times New Roman" pitchFamily="18" charset="0"/>
              </a:rPr>
              <a:t> </a:t>
            </a:r>
            <a:r>
              <a:rPr lang="ru-RU" sz="2400" b="1" dirty="0">
                <a:latin typeface="Times New Roman" pitchFamily="18" charset="0"/>
                <a:cs typeface="Times New Roman" pitchFamily="18" charset="0"/>
              </a:rPr>
              <a:t>сцинтилляционными детекторами</a:t>
            </a:r>
            <a:endParaRPr lang="ru-RU" sz="2400" b="1" dirty="0"/>
          </a:p>
        </p:txBody>
      </p:sp>
      <p:pic>
        <p:nvPicPr>
          <p:cNvPr id="36866" name="Picture 2"/>
          <p:cNvPicPr>
            <a:picLocks noChangeAspect="1" noChangeArrowheads="1"/>
          </p:cNvPicPr>
          <p:nvPr/>
        </p:nvPicPr>
        <p:blipFill>
          <a:blip r:embed="rId2" cstate="print"/>
          <a:srcRect/>
          <a:stretch>
            <a:fillRect/>
          </a:stretch>
        </p:blipFill>
        <p:spPr bwMode="auto">
          <a:xfrm>
            <a:off x="6248401" y="3686175"/>
            <a:ext cx="4227345" cy="213360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2133600" y="3695700"/>
            <a:ext cx="3657600" cy="2197644"/>
          </a:xfrm>
          <a:prstGeom prst="rect">
            <a:avLst/>
          </a:prstGeom>
          <a:noFill/>
          <a:ln w="9525">
            <a:noFill/>
            <a:miter lim="800000"/>
            <a:headEnd/>
            <a:tailEnd/>
          </a:ln>
        </p:spPr>
      </p:pic>
      <p:pic>
        <p:nvPicPr>
          <p:cNvPr id="36869" name="Picture 5"/>
          <p:cNvPicPr>
            <a:picLocks noChangeAspect="1" noChangeArrowheads="1"/>
          </p:cNvPicPr>
          <p:nvPr/>
        </p:nvPicPr>
        <p:blipFill>
          <a:blip r:embed="rId4" cstate="print"/>
          <a:srcRect/>
          <a:stretch>
            <a:fillRect/>
          </a:stretch>
        </p:blipFill>
        <p:spPr bwMode="auto">
          <a:xfrm>
            <a:off x="6324600" y="1800225"/>
            <a:ext cx="3962400" cy="1282736"/>
          </a:xfrm>
          <a:prstGeom prst="rect">
            <a:avLst/>
          </a:prstGeom>
          <a:noFill/>
          <a:ln w="9525">
            <a:noFill/>
            <a:miter lim="800000"/>
            <a:headEnd/>
            <a:tailEnd/>
          </a:ln>
        </p:spPr>
      </p:pic>
      <p:sp>
        <p:nvSpPr>
          <p:cNvPr id="12" name="Прямоугольник 11"/>
          <p:cNvSpPr/>
          <p:nvPr/>
        </p:nvSpPr>
        <p:spPr>
          <a:xfrm>
            <a:off x="8034660" y="4699215"/>
            <a:ext cx="685800" cy="316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 стрелкой 13"/>
          <p:cNvCxnSpPr/>
          <p:nvPr/>
        </p:nvCxnSpPr>
        <p:spPr>
          <a:xfrm flipH="1">
            <a:off x="8686800" y="3686175"/>
            <a:ext cx="914400" cy="1066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67800" y="3152776"/>
            <a:ext cx="1600200" cy="584775"/>
          </a:xfrm>
          <a:prstGeom prst="rect">
            <a:avLst/>
          </a:prstGeom>
          <a:noFill/>
        </p:spPr>
        <p:txBody>
          <a:bodyPr wrap="square" rtlCol="0">
            <a:spAutoFit/>
          </a:bodyPr>
          <a:lstStyle/>
          <a:p>
            <a:r>
              <a:rPr lang="ru-RU" sz="1600" dirty="0">
                <a:latin typeface="Times New Roman" pitchFamily="18" charset="0"/>
                <a:cs typeface="Times New Roman" pitchFamily="18" charset="0"/>
              </a:rPr>
              <a:t>Поле облучения 160х60 мм</a:t>
            </a:r>
          </a:p>
        </p:txBody>
      </p:sp>
      <p:sp>
        <p:nvSpPr>
          <p:cNvPr id="17" name="TextBox 16"/>
          <p:cNvSpPr txBox="1"/>
          <p:nvPr/>
        </p:nvSpPr>
        <p:spPr>
          <a:xfrm>
            <a:off x="1952625" y="1752600"/>
            <a:ext cx="4343400" cy="1477328"/>
          </a:xfrm>
          <a:prstGeom prst="rect">
            <a:avLst/>
          </a:prstGeom>
          <a:noFill/>
        </p:spPr>
        <p:txBody>
          <a:bodyPr wrap="square" rtlCol="0">
            <a:spAutoFit/>
          </a:bodyPr>
          <a:lstStyle/>
          <a:p>
            <a:pPr>
              <a:buFontTx/>
              <a:buChar char="-"/>
            </a:pPr>
            <a:r>
              <a:rPr lang="ru-RU" dirty="0">
                <a:latin typeface="Times New Roman" pitchFamily="18" charset="0"/>
                <a:cs typeface="Times New Roman" pitchFamily="18" charset="0"/>
              </a:rPr>
              <a:t>Располагаются перед облучаемым изделием;</a:t>
            </a:r>
          </a:p>
          <a:p>
            <a:pPr>
              <a:buFontTx/>
              <a:buChar char="-"/>
            </a:pPr>
            <a:r>
              <a:rPr lang="ru-RU" dirty="0">
                <a:latin typeface="Times New Roman" pitchFamily="18" charset="0"/>
                <a:cs typeface="Times New Roman" pitchFamily="18" charset="0"/>
              </a:rPr>
              <a:t>Площадь сцинтиллятора – 1 см</a:t>
            </a:r>
            <a:r>
              <a:rPr lang="ru-RU" baseline="30000" dirty="0">
                <a:latin typeface="Times New Roman" pitchFamily="18" charset="0"/>
                <a:cs typeface="Times New Roman" pitchFamily="18" charset="0"/>
              </a:rPr>
              <a:t>2</a:t>
            </a:r>
            <a:r>
              <a:rPr lang="ru-RU" dirty="0">
                <a:latin typeface="Times New Roman" pitchFamily="18" charset="0"/>
                <a:cs typeface="Times New Roman" pitchFamily="18" charset="0"/>
              </a:rPr>
              <a:t>; </a:t>
            </a:r>
          </a:p>
          <a:p>
            <a:pPr>
              <a:buFontTx/>
              <a:buChar char="-"/>
            </a:pPr>
            <a:r>
              <a:rPr lang="ru-RU" dirty="0">
                <a:latin typeface="Times New Roman" pitchFamily="18" charset="0"/>
                <a:cs typeface="Times New Roman" pitchFamily="18" charset="0"/>
              </a:rPr>
              <a:t>Толщина сцинтиллятора – 1 мм;</a:t>
            </a:r>
          </a:p>
          <a:p>
            <a:pPr>
              <a:buFontTx/>
              <a:buChar char="-"/>
            </a:pPr>
            <a:r>
              <a:rPr lang="ru-RU" dirty="0">
                <a:latin typeface="Times New Roman" pitchFamily="18" charset="0"/>
                <a:cs typeface="Times New Roman" pitchFamily="18" charset="0"/>
              </a:rPr>
              <a:t>Ручной привод с шагом 10 мм.</a:t>
            </a:r>
          </a:p>
        </p:txBody>
      </p:sp>
      <p:sp>
        <p:nvSpPr>
          <p:cNvPr id="20" name="TextBox 19"/>
          <p:cNvSpPr txBox="1"/>
          <p:nvPr/>
        </p:nvSpPr>
        <p:spPr>
          <a:xfrm>
            <a:off x="3352800" y="6155294"/>
            <a:ext cx="5486400" cy="646331"/>
          </a:xfrm>
          <a:prstGeom prst="rect">
            <a:avLst/>
          </a:prstGeom>
          <a:noFill/>
        </p:spPr>
        <p:txBody>
          <a:bodyPr wrap="square" rtlCol="0">
            <a:spAutoFit/>
          </a:bodyPr>
          <a:lstStyle/>
          <a:p>
            <a:r>
              <a:rPr lang="ru-RU" dirty="0">
                <a:latin typeface="Times New Roman" pitchFamily="18" charset="0"/>
                <a:cs typeface="Times New Roman" pitchFamily="18" charset="0"/>
              </a:rPr>
              <a:t>3Д – модель камеры и сцинтилляционных детекторов канала низких энергий №10 ускорителя У-400</a:t>
            </a:r>
          </a:p>
        </p:txBody>
      </p:sp>
      <p:sp>
        <p:nvSpPr>
          <p:cNvPr id="21" name="TextBox 20"/>
          <p:cNvSpPr txBox="1"/>
          <p:nvPr/>
        </p:nvSpPr>
        <p:spPr>
          <a:xfrm>
            <a:off x="3048000" y="5838825"/>
            <a:ext cx="1143000" cy="338554"/>
          </a:xfrm>
          <a:prstGeom prst="rect">
            <a:avLst/>
          </a:prstGeom>
          <a:noFill/>
        </p:spPr>
        <p:txBody>
          <a:bodyPr wrap="square" rtlCol="0">
            <a:spAutoFit/>
          </a:bodyPr>
          <a:lstStyle/>
          <a:p>
            <a:r>
              <a:rPr lang="ru-RU" sz="1600" dirty="0">
                <a:latin typeface="Times New Roman" pitchFamily="18" charset="0"/>
                <a:cs typeface="Times New Roman" pitchFamily="18" charset="0"/>
              </a:rPr>
              <a:t>Вид сбоку</a:t>
            </a:r>
          </a:p>
        </p:txBody>
      </p:sp>
      <p:sp>
        <p:nvSpPr>
          <p:cNvPr id="22" name="TextBox 21"/>
          <p:cNvSpPr txBox="1"/>
          <p:nvPr/>
        </p:nvSpPr>
        <p:spPr>
          <a:xfrm>
            <a:off x="7772400" y="5838825"/>
            <a:ext cx="1295400" cy="338554"/>
          </a:xfrm>
          <a:prstGeom prst="rect">
            <a:avLst/>
          </a:prstGeom>
          <a:noFill/>
        </p:spPr>
        <p:txBody>
          <a:bodyPr wrap="square" rtlCol="0">
            <a:spAutoFit/>
          </a:bodyPr>
          <a:lstStyle/>
          <a:p>
            <a:r>
              <a:rPr lang="ru-RU" sz="1600" dirty="0">
                <a:latin typeface="Times New Roman" pitchFamily="18" charset="0"/>
                <a:cs typeface="Times New Roman" pitchFamily="18" charset="0"/>
              </a:rPr>
              <a:t>Вид спереди</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981200" y="476250"/>
            <a:ext cx="6172200" cy="838200"/>
          </a:xfrm>
        </p:spPr>
        <p:txBody>
          <a:bodyPr>
            <a:normAutofit/>
          </a:bodyPr>
          <a:lstStyle/>
          <a:p>
            <a:r>
              <a:rPr lang="ru-RU" sz="2800" b="1" dirty="0">
                <a:latin typeface="Times New Roman" pitchFamily="18" charset="0"/>
                <a:cs typeface="Times New Roman" pitchFamily="18" charset="0"/>
              </a:rPr>
              <a:t>Измерение профиля пучка ионов</a:t>
            </a:r>
            <a:endParaRPr lang="ru-RU" sz="2800" dirty="0"/>
          </a:p>
        </p:txBody>
      </p:sp>
      <p:sp>
        <p:nvSpPr>
          <p:cNvPr id="3" name="Содержимое 2"/>
          <p:cNvSpPr>
            <a:spLocks noGrp="1"/>
          </p:cNvSpPr>
          <p:nvPr>
            <p:ph idx="1"/>
          </p:nvPr>
        </p:nvSpPr>
        <p:spPr/>
        <p:txBody>
          <a:bodyPr>
            <a:normAutofit/>
          </a:bodyPr>
          <a:lstStyle/>
          <a:p>
            <a:pPr algn="just"/>
            <a:r>
              <a:rPr lang="ru-RU" sz="2400" dirty="0">
                <a:latin typeface="Times New Roman" pitchFamily="18" charset="0"/>
                <a:cs typeface="Times New Roman" pitchFamily="18" charset="0"/>
              </a:rPr>
              <a:t>Предназначен для измерения параметров пучка (плотность потока, неоднородность, профиль) при проведении испытаний ЭКБ в режиме реального времени (без остановки облучения) на каналах низкой энергии.</a:t>
            </a:r>
            <a:endParaRPr lang="en-US" sz="2400" dirty="0">
              <a:latin typeface="Times New Roman" pitchFamily="18" charset="0"/>
              <a:cs typeface="Times New Roman" pitchFamily="18" charset="0"/>
            </a:endParaRPr>
          </a:p>
          <a:p>
            <a:pPr algn="just"/>
            <a:endParaRPr lang="ru-RU" sz="2400" dirty="0">
              <a:latin typeface="Times New Roman" pitchFamily="18" charset="0"/>
              <a:cs typeface="Times New Roman" pitchFamily="18" charset="0"/>
            </a:endParaRPr>
          </a:p>
          <a:p>
            <a:pPr algn="just"/>
            <a:r>
              <a:rPr lang="ru-RU" sz="2400" dirty="0">
                <a:latin typeface="Times New Roman" pitchFamily="18" charset="0"/>
                <a:cs typeface="Times New Roman" pitchFamily="18" charset="0"/>
              </a:rPr>
              <a:t>Площадь детектора – 200х200мм</a:t>
            </a:r>
            <a:r>
              <a:rPr lang="ru-RU" sz="2400" baseline="30000" dirty="0">
                <a:latin typeface="Times New Roman" pitchFamily="18" charset="0"/>
                <a:cs typeface="Times New Roman" pitchFamily="18" charset="0"/>
              </a:rPr>
              <a:t>2</a:t>
            </a:r>
            <a:r>
              <a:rPr lang="ru-RU" sz="2400" dirty="0">
                <a:latin typeface="Times New Roman" pitchFamily="18" charset="0"/>
                <a:cs typeface="Times New Roman" pitchFamily="18" charset="0"/>
              </a:rPr>
              <a:t>. Состоит из матрицы 8х8 пластиковых сцинтилляторов </a:t>
            </a:r>
            <a:r>
              <a:rPr lang="en-US" sz="2400" dirty="0">
                <a:latin typeface="Times New Roman" pitchFamily="18" charset="0"/>
                <a:cs typeface="Times New Roman" pitchFamily="18" charset="0"/>
              </a:rPr>
              <a:t>EJ-228, </a:t>
            </a:r>
            <a:r>
              <a:rPr lang="ru-RU" sz="2400" dirty="0" err="1">
                <a:latin typeface="Times New Roman" pitchFamily="18" charset="0"/>
                <a:cs typeface="Times New Roman" pitchFamily="18" charset="0"/>
              </a:rPr>
              <a:t>спектросмещающих</a:t>
            </a:r>
            <a:r>
              <a:rPr lang="ru-RU" sz="2400" dirty="0">
                <a:latin typeface="Times New Roman" pitchFamily="18" charset="0"/>
                <a:cs typeface="Times New Roman" pitchFamily="18" charset="0"/>
              </a:rPr>
              <a:t> волокон </a:t>
            </a:r>
            <a:r>
              <a:rPr lang="en-US" sz="2400" dirty="0">
                <a:latin typeface="Times New Roman" pitchFamily="18" charset="0"/>
                <a:cs typeface="Times New Roman" pitchFamily="18" charset="0"/>
              </a:rPr>
              <a:t>Y-11(200) </a:t>
            </a:r>
            <a:r>
              <a:rPr lang="ru-RU" sz="2400" dirty="0">
                <a:latin typeface="Times New Roman" pitchFamily="18" charset="0"/>
                <a:cs typeface="Times New Roman" pitchFamily="18" charset="0"/>
              </a:rPr>
              <a:t>и ФЭУ </a:t>
            </a:r>
            <a:r>
              <a:rPr lang="en-US" sz="2400" dirty="0">
                <a:latin typeface="Times New Roman" pitchFamily="18" charset="0"/>
                <a:cs typeface="Times New Roman" pitchFamily="18" charset="0"/>
              </a:rPr>
              <a:t>H12445-200.</a:t>
            </a:r>
            <a:endParaRPr lang="ru-RU" sz="2400" dirty="0">
              <a:latin typeface="Times New Roman" pitchFamily="18" charset="0"/>
              <a:cs typeface="Times New Roman" pitchFamily="18" charset="0"/>
            </a:endParaRPr>
          </a:p>
        </p:txBody>
      </p:sp>
      <p:pic>
        <p:nvPicPr>
          <p:cNvPr id="7169" name="Picture 1"/>
          <p:cNvPicPr>
            <a:picLocks noChangeAspect="1" noChangeArrowheads="1"/>
          </p:cNvPicPr>
          <p:nvPr/>
        </p:nvPicPr>
        <p:blipFill>
          <a:blip r:embed="rId2" cstate="print"/>
          <a:srcRect/>
          <a:stretch>
            <a:fillRect/>
          </a:stretch>
        </p:blipFill>
        <p:spPr bwMode="auto">
          <a:xfrm>
            <a:off x="6318696" y="2074285"/>
            <a:ext cx="3669409" cy="3600000"/>
          </a:xfrm>
          <a:prstGeom prst="rect">
            <a:avLst/>
          </a:prstGeom>
          <a:noFill/>
          <a:ln w="9525">
            <a:noFill/>
            <a:miter lim="800000"/>
            <a:headEnd/>
            <a:tailEnd/>
          </a:ln>
        </p:spPr>
      </p:pic>
      <p:sp>
        <p:nvSpPr>
          <p:cNvPr id="11" name="Номер слайда 10"/>
          <p:cNvSpPr>
            <a:spLocks noGrp="1"/>
          </p:cNvSpPr>
          <p:nvPr>
            <p:ph type="sldNum" sz="quarter" idx="12"/>
          </p:nvPr>
        </p:nvSpPr>
        <p:spPr/>
        <p:txBody>
          <a:bodyPr/>
          <a:lstStyle/>
          <a:p>
            <a:fld id="{3F605A1E-3E45-4DDD-8A83-97236DE2F0A0}" type="slidenum">
              <a:rPr lang="ru-RU" smtClean="0"/>
              <a:pPr/>
              <a:t>27</a:t>
            </a:fld>
            <a:endParaRPr lang="ru-RU"/>
          </a:p>
        </p:txBody>
      </p:sp>
      <p:sp>
        <p:nvSpPr>
          <p:cNvPr id="8" name="TextBox 7"/>
          <p:cNvSpPr txBox="1"/>
          <p:nvPr/>
        </p:nvSpPr>
        <p:spPr>
          <a:xfrm>
            <a:off x="3048000" y="1371601"/>
            <a:ext cx="5791200" cy="461665"/>
          </a:xfrm>
          <a:prstGeom prst="rect">
            <a:avLst/>
          </a:prstGeom>
          <a:noFill/>
        </p:spPr>
        <p:txBody>
          <a:bodyPr wrap="square" rtlCol="0">
            <a:spAutoFit/>
          </a:bodyPr>
          <a:lstStyle/>
          <a:p>
            <a:r>
              <a:rPr lang="ru-RU" sz="2400" b="1" dirty="0">
                <a:solidFill>
                  <a:schemeClr val="tx2"/>
                </a:solidFill>
                <a:latin typeface="Times New Roman" pitchFamily="18" charset="0"/>
                <a:cs typeface="Times New Roman" pitchFamily="18" charset="0"/>
              </a:rPr>
              <a:t>64-канальный детектор профиля пучка</a:t>
            </a:r>
            <a:endParaRPr lang="ru-RU" sz="2400" dirty="0">
              <a:solidFill>
                <a:schemeClr val="tx2"/>
              </a:solidFill>
            </a:endParaRPr>
          </a:p>
        </p:txBody>
      </p:sp>
      <p:pic>
        <p:nvPicPr>
          <p:cNvPr id="32770" name="Picture 2"/>
          <p:cNvPicPr>
            <a:picLocks noChangeAspect="1" noChangeArrowheads="1"/>
          </p:cNvPicPr>
          <p:nvPr/>
        </p:nvPicPr>
        <p:blipFill>
          <a:blip r:embed="rId3" cstate="print"/>
          <a:srcRect/>
          <a:stretch>
            <a:fillRect/>
          </a:stretch>
        </p:blipFill>
        <p:spPr bwMode="auto">
          <a:xfrm>
            <a:off x="2895600" y="1830217"/>
            <a:ext cx="2667000" cy="39436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770"/>
                                        </p:tgtEl>
                                        <p:attrNameLst>
                                          <p:attrName>style.visibility</p:attrName>
                                        </p:attrNameLst>
                                      </p:cBhvr>
                                      <p:to>
                                        <p:strVal val="visible"/>
                                      </p:to>
                                    </p:set>
                                    <p:anim calcmode="lin" valueType="num">
                                      <p:cBhvr additive="base">
                                        <p:cTn id="19" dur="500" fill="hold"/>
                                        <p:tgtEl>
                                          <p:spTgt spid="32770"/>
                                        </p:tgtEl>
                                        <p:attrNameLst>
                                          <p:attrName>ppt_x</p:attrName>
                                        </p:attrNameLst>
                                      </p:cBhvr>
                                      <p:tavLst>
                                        <p:tav tm="0">
                                          <p:val>
                                            <p:strVal val="#ppt_x"/>
                                          </p:val>
                                        </p:tav>
                                        <p:tav tm="100000">
                                          <p:val>
                                            <p:strVal val="#ppt_x"/>
                                          </p:val>
                                        </p:tav>
                                      </p:tavLst>
                                    </p:anim>
                                    <p:anim calcmode="lin" valueType="num">
                                      <p:cBhvr additive="base">
                                        <p:cTn id="20"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69"/>
                                        </p:tgtEl>
                                        <p:attrNameLst>
                                          <p:attrName>style.visibility</p:attrName>
                                        </p:attrNameLst>
                                      </p:cBhvr>
                                      <p:to>
                                        <p:strVal val="visible"/>
                                      </p:to>
                                    </p:set>
                                    <p:anim calcmode="lin" valueType="num">
                                      <p:cBhvr additive="base">
                                        <p:cTn id="25" dur="500" fill="hold"/>
                                        <p:tgtEl>
                                          <p:spTgt spid="7169"/>
                                        </p:tgtEl>
                                        <p:attrNameLst>
                                          <p:attrName>ppt_x</p:attrName>
                                        </p:attrNameLst>
                                      </p:cBhvr>
                                      <p:tavLst>
                                        <p:tav tm="0">
                                          <p:val>
                                            <p:strVal val="#ppt_x"/>
                                          </p:val>
                                        </p:tav>
                                        <p:tav tm="100000">
                                          <p:val>
                                            <p:strVal val="#ppt_x"/>
                                          </p:val>
                                        </p:tav>
                                      </p:tavLst>
                                    </p:anim>
                                    <p:anim calcmode="lin" valueType="num">
                                      <p:cBhvr additive="base">
                                        <p:cTn id="26" dur="500" fill="hold"/>
                                        <p:tgtEl>
                                          <p:spTgt spid="7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3F605A1E-3E45-4DDD-8A83-97236DE2F0A0}" type="slidenum">
              <a:rPr lang="ru-RU" smtClean="0"/>
              <a:pPr/>
              <a:t>28</a:t>
            </a:fld>
            <a:endParaRPr lang="ru-RU"/>
          </a:p>
        </p:txBody>
      </p:sp>
      <p:pic>
        <p:nvPicPr>
          <p:cNvPr id="3" name="Picture 4"/>
          <p:cNvPicPr>
            <a:picLocks noChangeAspect="1" noChangeArrowheads="1"/>
          </p:cNvPicPr>
          <p:nvPr/>
        </p:nvPicPr>
        <p:blipFill>
          <a:blip r:embed="rId2" cstate="print"/>
          <a:srcRect/>
          <a:stretch>
            <a:fillRect/>
          </a:stretch>
        </p:blipFill>
        <p:spPr bwMode="auto">
          <a:xfrm>
            <a:off x="1524000" y="457200"/>
            <a:ext cx="9144000" cy="6096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762000"/>
            <a:ext cx="6172200" cy="838200"/>
          </a:xfrm>
        </p:spPr>
        <p:txBody>
          <a:bodyPr>
            <a:normAutofit/>
          </a:bodyPr>
          <a:lstStyle/>
          <a:p>
            <a:r>
              <a:rPr lang="ru-RU" sz="2800" b="1" dirty="0">
                <a:latin typeface="Times New Roman" pitchFamily="18" charset="0"/>
                <a:cs typeface="Times New Roman" pitchFamily="18" charset="0"/>
              </a:rPr>
              <a:t>Измерение профиля пучка ионов</a:t>
            </a:r>
            <a:endParaRPr lang="ru-RU" sz="2800" dirty="0"/>
          </a:p>
        </p:txBody>
      </p:sp>
      <p:pic>
        <p:nvPicPr>
          <p:cNvPr id="33795" name="Picture 3"/>
          <p:cNvPicPr>
            <a:picLocks noChangeAspect="1" noChangeArrowheads="1"/>
          </p:cNvPicPr>
          <p:nvPr/>
        </p:nvPicPr>
        <p:blipFill>
          <a:blip r:embed="rId2" cstate="print"/>
          <a:srcRect/>
          <a:stretch>
            <a:fillRect/>
          </a:stretch>
        </p:blipFill>
        <p:spPr bwMode="auto">
          <a:xfrm>
            <a:off x="7464152" y="2564904"/>
            <a:ext cx="3040212" cy="2880000"/>
          </a:xfrm>
          <a:prstGeom prst="rect">
            <a:avLst/>
          </a:prstGeom>
          <a:noFill/>
          <a:ln w="9525">
            <a:noFill/>
            <a:miter lim="800000"/>
            <a:headEnd/>
            <a:tailEnd/>
          </a:ln>
        </p:spPr>
      </p:pic>
      <p:pic>
        <p:nvPicPr>
          <p:cNvPr id="33796" name="Picture 4"/>
          <p:cNvPicPr>
            <a:picLocks noChangeAspect="1" noChangeArrowheads="1"/>
          </p:cNvPicPr>
          <p:nvPr/>
        </p:nvPicPr>
        <p:blipFill>
          <a:blip r:embed="rId3" cstate="print"/>
          <a:srcRect/>
          <a:stretch>
            <a:fillRect/>
          </a:stretch>
        </p:blipFill>
        <p:spPr bwMode="auto">
          <a:xfrm>
            <a:off x="1703512" y="2564904"/>
            <a:ext cx="2920720" cy="2880000"/>
          </a:xfrm>
          <a:prstGeom prst="rect">
            <a:avLst/>
          </a:prstGeom>
          <a:noFill/>
          <a:ln w="9525">
            <a:noFill/>
            <a:miter lim="800000"/>
            <a:headEnd/>
            <a:tailEnd/>
          </a:ln>
        </p:spPr>
      </p:pic>
      <p:pic>
        <p:nvPicPr>
          <p:cNvPr id="33797" name="Picture 5"/>
          <p:cNvPicPr>
            <a:picLocks noChangeAspect="1" noChangeArrowheads="1"/>
          </p:cNvPicPr>
          <p:nvPr/>
        </p:nvPicPr>
        <p:blipFill>
          <a:blip r:embed="rId4" cstate="print"/>
          <a:srcRect/>
          <a:stretch>
            <a:fillRect/>
          </a:stretch>
        </p:blipFill>
        <p:spPr bwMode="auto">
          <a:xfrm>
            <a:off x="4583832" y="2564904"/>
            <a:ext cx="2939458" cy="2880000"/>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3F605A1E-3E45-4DDD-8A83-97236DE2F0A0}" type="slidenum">
              <a:rPr lang="ru-RU" smtClean="0"/>
              <a:pPr/>
              <a:t>29</a:t>
            </a:fld>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E4643E-59E5-4FCC-B428-D90A6B1A91B8}"/>
              </a:ext>
            </a:extLst>
          </p:cNvPr>
          <p:cNvSpPr>
            <a:spLocks noGrp="1"/>
          </p:cNvSpPr>
          <p:nvPr>
            <p:ph type="title"/>
          </p:nvPr>
        </p:nvSpPr>
        <p:spPr>
          <a:xfrm>
            <a:off x="838200" y="365126"/>
            <a:ext cx="10515600" cy="818216"/>
          </a:xfrm>
        </p:spPr>
        <p:txBody>
          <a:bodyPr/>
          <a:lstStyle/>
          <a:p>
            <a:r>
              <a:rPr lang="ru-RU" dirty="0">
                <a:latin typeface="Times New Roman" panose="02020603050405020304" pitchFamily="18" charset="0"/>
                <a:cs typeface="Times New Roman" panose="02020603050405020304" pitchFamily="18" charset="0"/>
              </a:rPr>
              <a:t>Введение</a:t>
            </a:r>
            <a:endParaRPr lang="en-US"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507294D-6589-4433-8638-A29D5ADFBD9C}"/>
              </a:ext>
            </a:extLst>
          </p:cNvPr>
          <p:cNvSpPr>
            <a:spLocks noGrp="1"/>
          </p:cNvSpPr>
          <p:nvPr>
            <p:ph idx="1"/>
          </p:nvPr>
        </p:nvSpPr>
        <p:spPr>
          <a:xfrm>
            <a:off x="838200" y="1183342"/>
            <a:ext cx="10515600" cy="5173008"/>
          </a:xfrm>
        </p:spPr>
        <p:txBody>
          <a:bodyPr>
            <a:normAutofit/>
          </a:bodyPr>
          <a:lstStyle/>
          <a:p>
            <a:r>
              <a:rPr lang="ru-RU" b="1" dirty="0">
                <a:latin typeface="Times New Roman" panose="02020603050405020304" pitchFamily="18" charset="0"/>
                <a:cs typeface="Times New Roman" panose="02020603050405020304" pitchFamily="18" charset="0"/>
              </a:rPr>
              <a:t>Какие параметры пучков необходимо измерять?</a:t>
            </a:r>
          </a:p>
          <a:p>
            <a:pPr marL="0" indent="0">
              <a:buNone/>
            </a:pPr>
            <a:r>
              <a:rPr lang="ru-RU" dirty="0">
                <a:latin typeface="Times New Roman" panose="02020603050405020304" pitchFamily="18" charset="0"/>
                <a:cs typeface="Times New Roman" panose="02020603050405020304" pitchFamily="18" charset="0"/>
              </a:rPr>
              <a:t>- Интенсивность. </a:t>
            </a:r>
          </a:p>
          <a:p>
            <a:pPr>
              <a:buFontTx/>
              <a:buChar char="-"/>
            </a:pPr>
            <a:r>
              <a:rPr lang="ru-RU" dirty="0">
                <a:latin typeface="Times New Roman" panose="02020603050405020304" pitchFamily="18" charset="0"/>
                <a:cs typeface="Times New Roman" panose="02020603050405020304" pitchFamily="18" charset="0"/>
              </a:rPr>
              <a:t>Энергия.</a:t>
            </a:r>
          </a:p>
          <a:p>
            <a:pPr>
              <a:buFontTx/>
              <a:buChar char="-"/>
            </a:pPr>
            <a:r>
              <a:rPr lang="ru-RU" dirty="0">
                <a:latin typeface="Times New Roman" panose="02020603050405020304" pitchFamily="18" charset="0"/>
                <a:cs typeface="Times New Roman" panose="02020603050405020304" pitchFamily="18" charset="0"/>
              </a:rPr>
              <a:t>Профиль пучка.</a:t>
            </a:r>
          </a:p>
          <a:p>
            <a:pPr>
              <a:buFontTx/>
              <a:buChar char="-"/>
            </a:pPr>
            <a:r>
              <a:rPr lang="ru-RU" dirty="0">
                <a:latin typeface="Times New Roman" panose="02020603050405020304" pitchFamily="18" charset="0"/>
                <a:cs typeface="Times New Roman" panose="02020603050405020304" pitchFamily="18" charset="0"/>
              </a:rPr>
              <a:t>…</a:t>
            </a:r>
          </a:p>
          <a:p>
            <a:pPr>
              <a:buFontTx/>
              <a:buChar char="-"/>
            </a:pP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Пучки тяжелых ионов можно условно разделить на:</a:t>
            </a:r>
          </a:p>
          <a:p>
            <a:pPr>
              <a:buFontTx/>
              <a:buChar char="-"/>
            </a:pPr>
            <a:r>
              <a:rPr lang="ru-RU" dirty="0">
                <a:latin typeface="Times New Roman" panose="02020603050405020304" pitchFamily="18" charset="0"/>
                <a:cs typeface="Times New Roman" panose="02020603050405020304" pitchFamily="18" charset="0"/>
              </a:rPr>
              <a:t>Высокоинтенсивные;</a:t>
            </a:r>
          </a:p>
          <a:p>
            <a:pPr>
              <a:buFontTx/>
              <a:buChar char="-"/>
            </a:pPr>
            <a:r>
              <a:rPr lang="ru-RU" dirty="0">
                <a:latin typeface="Times New Roman" panose="02020603050405020304" pitchFamily="18" charset="0"/>
                <a:cs typeface="Times New Roman" panose="02020603050405020304" pitchFamily="18" charset="0"/>
              </a:rPr>
              <a:t>Низкоинтенсивные.</a:t>
            </a:r>
          </a:p>
          <a:p>
            <a:pPr>
              <a:buFontTx/>
              <a:buChar char="-"/>
            </a:pPr>
            <a:endParaRPr lang="ru-RU" dirty="0"/>
          </a:p>
        </p:txBody>
      </p:sp>
      <p:sp>
        <p:nvSpPr>
          <p:cNvPr id="4" name="Номер слайда 3">
            <a:extLst>
              <a:ext uri="{FF2B5EF4-FFF2-40B4-BE49-F238E27FC236}">
                <a16:creationId xmlns:a16="http://schemas.microsoft.com/office/drawing/2014/main" id="{0E59556A-72DF-4D6B-8097-48CE9C6FB153}"/>
              </a:ext>
            </a:extLst>
          </p:cNvPr>
          <p:cNvSpPr>
            <a:spLocks noGrp="1"/>
          </p:cNvSpPr>
          <p:nvPr>
            <p:ph type="sldNum" sz="quarter" idx="12"/>
          </p:nvPr>
        </p:nvSpPr>
        <p:spPr/>
        <p:txBody>
          <a:bodyPr/>
          <a:lstStyle/>
          <a:p>
            <a:fld id="{3A6312A4-B07B-4D35-BB85-82E02DF5A8FE}" type="slidenum">
              <a:rPr lang="en-US" smtClean="0"/>
              <a:t>3</a:t>
            </a:fld>
            <a:endParaRPr lang="en-US"/>
          </a:p>
        </p:txBody>
      </p:sp>
    </p:spTree>
    <p:extLst>
      <p:ext uri="{BB962C8B-B14F-4D97-AF65-F5344CB8AC3E}">
        <p14:creationId xmlns:p14="http://schemas.microsoft.com/office/powerpoint/2010/main" val="44517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latin typeface="Times New Roman" pitchFamily="18" charset="0"/>
                <a:cs typeface="Times New Roman" pitchFamily="18" charset="0"/>
              </a:rPr>
              <a:t>15-канальная система контроля профиля пучка ионов</a:t>
            </a:r>
            <a:br>
              <a:rPr lang="en-US" sz="3200" b="1" dirty="0">
                <a:latin typeface="Times New Roman" pitchFamily="18" charset="0"/>
                <a:cs typeface="Times New Roman" pitchFamily="18" charset="0"/>
              </a:rPr>
            </a:br>
            <a:endParaRPr lang="ru-RU" sz="3200" b="1" dirty="0"/>
          </a:p>
        </p:txBody>
      </p:sp>
      <p:sp>
        <p:nvSpPr>
          <p:cNvPr id="3" name="Содержимое 2"/>
          <p:cNvSpPr>
            <a:spLocks noGrp="1"/>
          </p:cNvSpPr>
          <p:nvPr>
            <p:ph idx="1"/>
          </p:nvPr>
        </p:nvSpPr>
        <p:spPr/>
        <p:txBody>
          <a:bodyPr/>
          <a:lstStyle/>
          <a:p>
            <a:r>
              <a:rPr lang="ru-RU" sz="2200" dirty="0">
                <a:latin typeface="Times New Roman" pitchFamily="18" charset="0"/>
                <a:cs typeface="Times New Roman" pitchFamily="18" charset="0"/>
              </a:rPr>
              <a:t>Предназначена для измерения параметров пучка (плотность потока, неоднородность) при проведении испытаний ЭКБ в режиме реального времени (без остановки облучения) на канале высокой энергии.</a:t>
            </a:r>
          </a:p>
          <a:p>
            <a:endParaRPr lang="ru-RU" sz="2200" dirty="0">
              <a:latin typeface="Times New Roman" pitchFamily="18" charset="0"/>
              <a:cs typeface="Times New Roman" pitchFamily="18" charset="0"/>
            </a:endParaRPr>
          </a:p>
          <a:p>
            <a:r>
              <a:rPr lang="ru-RU" sz="2200" dirty="0">
                <a:latin typeface="Times New Roman" pitchFamily="18" charset="0"/>
                <a:cs typeface="Times New Roman" pitchFamily="18" charset="0"/>
              </a:rPr>
              <a:t>Диаметр детектора – 60 мм. Состоит из пластиковых сцинтилляторов </a:t>
            </a:r>
            <a:r>
              <a:rPr lang="en-US" sz="2200" dirty="0">
                <a:latin typeface="Times New Roman" pitchFamily="18" charset="0"/>
                <a:cs typeface="Times New Roman" pitchFamily="18" charset="0"/>
              </a:rPr>
              <a:t>EJ-228, </a:t>
            </a:r>
            <a:r>
              <a:rPr lang="ru-RU" sz="2200" dirty="0" err="1">
                <a:latin typeface="Times New Roman" pitchFamily="18" charset="0"/>
                <a:cs typeface="Times New Roman" pitchFamily="18" charset="0"/>
              </a:rPr>
              <a:t>спектросмещающих</a:t>
            </a:r>
            <a:r>
              <a:rPr lang="ru-RU" sz="2200" dirty="0">
                <a:latin typeface="Times New Roman" pitchFamily="18" charset="0"/>
                <a:cs typeface="Times New Roman" pitchFamily="18" charset="0"/>
              </a:rPr>
              <a:t> волокон </a:t>
            </a:r>
            <a:r>
              <a:rPr lang="en-US" sz="2200" dirty="0">
                <a:latin typeface="Times New Roman" pitchFamily="18" charset="0"/>
                <a:cs typeface="Times New Roman" pitchFamily="18" charset="0"/>
              </a:rPr>
              <a:t>Y-11(200) </a:t>
            </a:r>
            <a:r>
              <a:rPr lang="ru-RU" sz="2200" dirty="0">
                <a:latin typeface="Times New Roman" pitchFamily="18" charset="0"/>
                <a:cs typeface="Times New Roman" pitchFamily="18" charset="0"/>
              </a:rPr>
              <a:t>и ФЭУ </a:t>
            </a:r>
            <a:r>
              <a:rPr lang="en-US" sz="2200" dirty="0">
                <a:latin typeface="Times New Roman" pitchFamily="18" charset="0"/>
                <a:cs typeface="Times New Roman" pitchFamily="18" charset="0"/>
              </a:rPr>
              <a:t>H12445-200.</a:t>
            </a:r>
            <a:endParaRPr lang="ru-RU" sz="2200" dirty="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30</a:t>
            </a:fld>
            <a:endParaRPr lang="ru-RU"/>
          </a:p>
        </p:txBody>
      </p:sp>
      <p:pic>
        <p:nvPicPr>
          <p:cNvPr id="2050" name="Picture 2"/>
          <p:cNvPicPr>
            <a:picLocks noChangeAspect="1" noChangeArrowheads="1"/>
          </p:cNvPicPr>
          <p:nvPr/>
        </p:nvPicPr>
        <p:blipFill>
          <a:blip r:embed="rId2" cstate="print"/>
          <a:srcRect/>
          <a:stretch>
            <a:fillRect/>
          </a:stretch>
        </p:blipFill>
        <p:spPr bwMode="auto">
          <a:xfrm>
            <a:off x="5951985" y="2110268"/>
            <a:ext cx="1842907" cy="3600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791745" y="2101324"/>
            <a:ext cx="1535253" cy="3600000"/>
          </a:xfrm>
          <a:prstGeom prst="rect">
            <a:avLst/>
          </a:prstGeom>
          <a:noFill/>
          <a:ln w="9525">
            <a:noFill/>
            <a:miter lim="800000"/>
            <a:headEnd/>
            <a:tailEnd/>
          </a:ln>
        </p:spPr>
      </p:pic>
      <p:pic>
        <p:nvPicPr>
          <p:cNvPr id="6145" name="Picture 1"/>
          <p:cNvPicPr>
            <a:picLocks noChangeAspect="1" noChangeArrowheads="1"/>
          </p:cNvPicPr>
          <p:nvPr/>
        </p:nvPicPr>
        <p:blipFill>
          <a:blip r:embed="rId4" cstate="print"/>
          <a:srcRect/>
          <a:stretch>
            <a:fillRect/>
          </a:stretch>
        </p:blipFill>
        <p:spPr bwMode="auto">
          <a:xfrm>
            <a:off x="2495600" y="1916832"/>
            <a:ext cx="7344816" cy="47361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blinds(horizontal)">
                                      <p:cBhvr>
                                        <p:cTn id="19" dur="500"/>
                                        <p:tgtEl>
                                          <p:spTgt spid="205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linds(horizont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5"/>
                                        </p:tgtEl>
                                        <p:attrNameLst>
                                          <p:attrName>style.visibility</p:attrName>
                                        </p:attrNameLst>
                                      </p:cBhvr>
                                      <p:to>
                                        <p:strVal val="visible"/>
                                      </p:to>
                                    </p:set>
                                    <p:anim calcmode="lin" valueType="num">
                                      <p:cBhvr additive="base">
                                        <p:cTn id="29" dur="500" fill="hold"/>
                                        <p:tgtEl>
                                          <p:spTgt spid="6145"/>
                                        </p:tgtEl>
                                        <p:attrNameLst>
                                          <p:attrName>ppt_x</p:attrName>
                                        </p:attrNameLst>
                                      </p:cBhvr>
                                      <p:tavLst>
                                        <p:tav tm="0">
                                          <p:val>
                                            <p:strVal val="#ppt_x"/>
                                          </p:val>
                                        </p:tav>
                                        <p:tav tm="100000">
                                          <p:val>
                                            <p:strVal val="#ppt_x"/>
                                          </p:val>
                                        </p:tav>
                                      </p:tavLst>
                                    </p:anim>
                                    <p:anim calcmode="lin" valueType="num">
                                      <p:cBhvr additive="base">
                                        <p:cTn id="30" dur="500" fill="hold"/>
                                        <p:tgtEl>
                                          <p:spTgt spid="6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830606" y="1066801"/>
            <a:ext cx="8636585" cy="830997"/>
          </a:xfrm>
          <a:prstGeom prst="rect">
            <a:avLst/>
          </a:prstGeom>
        </p:spPr>
        <p:txBody>
          <a:bodyPr wrap="square">
            <a:spAutoFit/>
          </a:bodyPr>
          <a:lstStyle/>
          <a:p>
            <a:pPr marL="285750" indent="-285750">
              <a:buFont typeface="Arial" pitchFamily="34" charset="0"/>
              <a:buChar char="•"/>
              <a:defRPr/>
            </a:pPr>
            <a:r>
              <a:rPr lang="ru-RU" sz="1600" dirty="0">
                <a:solidFill>
                  <a:prstClr val="black"/>
                </a:solidFill>
                <a:latin typeface="Times New Roman" pitchFamily="18" charset="0"/>
                <a:cs typeface="Times New Roman" pitchFamily="18" charset="0"/>
              </a:rPr>
              <a:t>Набранный </a:t>
            </a:r>
            <a:r>
              <a:rPr lang="ru-RU" sz="1600" dirty="0" err="1">
                <a:solidFill>
                  <a:prstClr val="black"/>
                </a:solidFill>
                <a:latin typeface="Times New Roman" pitchFamily="18" charset="0"/>
                <a:cs typeface="Times New Roman" pitchFamily="18" charset="0"/>
              </a:rPr>
              <a:t>флюенс</a:t>
            </a:r>
            <a:r>
              <a:rPr lang="ru-RU" sz="1600" dirty="0">
                <a:solidFill>
                  <a:prstClr val="black"/>
                </a:solidFill>
                <a:latin typeface="Times New Roman" pitchFamily="18" charset="0"/>
                <a:cs typeface="Times New Roman" pitchFamily="18" charset="0"/>
              </a:rPr>
              <a:t> контролируется с помощью трековых детекторов из лавсана или поликарбоната, которые устанавливаются в непосредственной близости  с облучаемым изделием. </a:t>
            </a:r>
            <a:endParaRPr lang="en-US" sz="1600" dirty="0">
              <a:solidFill>
                <a:prstClr val="black"/>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5902" y="2438401"/>
            <a:ext cx="336377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6"/>
          <p:cNvSpPr txBox="1">
            <a:spLocks noChangeArrowheads="1"/>
          </p:cNvSpPr>
          <p:nvPr/>
        </p:nvSpPr>
        <p:spPr bwMode="auto">
          <a:xfrm>
            <a:off x="2057401" y="5486401"/>
            <a:ext cx="39716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defRPr/>
            </a:pPr>
            <a:r>
              <a:rPr lang="ru-RU" altLang="en-US" sz="1600" dirty="0">
                <a:solidFill>
                  <a:prstClr val="black"/>
                </a:solidFill>
                <a:latin typeface="Times New Roman" pitchFamily="18" charset="0"/>
                <a:cs typeface="Times New Roman" pitchFamily="18" charset="0"/>
              </a:rPr>
              <a:t>Расположение трекового детектора и облучаемого изделия</a:t>
            </a:r>
            <a:endParaRPr lang="en-US" altLang="en-US" sz="1600" dirty="0">
              <a:solidFill>
                <a:prstClr val="black"/>
              </a:solidFill>
              <a:latin typeface="Times New Roman" pitchFamily="18" charset="0"/>
              <a:cs typeface="Times New Roman" pitchFamily="18" charset="0"/>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475706"/>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5"/>
          <p:cNvSpPr txBox="1">
            <a:spLocks noChangeArrowheads="1"/>
          </p:cNvSpPr>
          <p:nvPr/>
        </p:nvSpPr>
        <p:spPr bwMode="auto">
          <a:xfrm>
            <a:off x="6477000" y="5334001"/>
            <a:ext cx="388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defRPr/>
            </a:pPr>
            <a:r>
              <a:rPr lang="ru-RU" altLang="en-US" sz="1600" dirty="0">
                <a:solidFill>
                  <a:prstClr val="black"/>
                </a:solidFill>
                <a:latin typeface="Times New Roman" pitchFamily="18" charset="0"/>
                <a:cs typeface="Times New Roman" pitchFamily="18" charset="0"/>
              </a:rPr>
              <a:t>Снимок трекового детектора, полученный с помощью </a:t>
            </a:r>
            <a:r>
              <a:rPr lang="ru-RU" altLang="en-US" sz="1600" dirty="0" err="1">
                <a:solidFill>
                  <a:prstClr val="black"/>
                </a:solidFill>
                <a:latin typeface="Times New Roman" pitchFamily="18" charset="0"/>
                <a:cs typeface="Times New Roman" pitchFamily="18" charset="0"/>
              </a:rPr>
              <a:t>СЭМ-микроскопа</a:t>
            </a:r>
            <a:endParaRPr lang="en-US" altLang="en-US" sz="1600" dirty="0">
              <a:solidFill>
                <a:prstClr val="black"/>
              </a:solidFill>
              <a:latin typeface="Times New Roman" pitchFamily="18" charset="0"/>
              <a:cs typeface="Times New Roman" pitchFamily="18" charset="0"/>
            </a:endParaRPr>
          </a:p>
        </p:txBody>
      </p:sp>
      <p:sp>
        <p:nvSpPr>
          <p:cNvPr id="27" name="Прямоугольник 2"/>
          <p:cNvSpPr>
            <a:spLocks noChangeArrowheads="1"/>
          </p:cNvSpPr>
          <p:nvPr/>
        </p:nvSpPr>
        <p:spPr bwMode="auto">
          <a:xfrm>
            <a:off x="1830605" y="1856144"/>
            <a:ext cx="8636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ru-RU" sz="1400" dirty="0">
                <a:solidFill>
                  <a:prstClr val="black"/>
                </a:solidFill>
                <a:latin typeface="Times New Roman" pitchFamily="18" charset="0"/>
                <a:cs typeface="Times New Roman" pitchFamily="18" charset="0"/>
              </a:rPr>
              <a:t>Порог ЛПЭ для применения трековых детекторов</a:t>
            </a:r>
            <a:r>
              <a:rPr lang="en-US" sz="1400"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лавсан               </a:t>
            </a:r>
            <a:r>
              <a:rPr lang="en-US" sz="1400"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8 </a:t>
            </a:r>
            <a:r>
              <a:rPr lang="ru-RU" sz="1400" dirty="0">
                <a:solidFill>
                  <a:prstClr val="black"/>
                </a:solidFill>
                <a:latin typeface="Times New Roman" pitchFamily="18" charset="0"/>
                <a:cs typeface="Times New Roman" pitchFamily="18" charset="0"/>
              </a:rPr>
              <a:t>   МэВ</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мг</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см</a:t>
            </a:r>
            <a:r>
              <a:rPr lang="en-US" sz="1400" baseline="30000" dirty="0">
                <a:solidFill>
                  <a:prstClr val="black"/>
                </a:solidFill>
                <a:latin typeface="Times New Roman" pitchFamily="18" charset="0"/>
                <a:cs typeface="Times New Roman" pitchFamily="18" charset="0"/>
              </a:rPr>
              <a:t>2</a:t>
            </a:r>
            <a:r>
              <a:rPr lang="en-US" sz="1400" dirty="0">
                <a:solidFill>
                  <a:prstClr val="black"/>
                </a:solidFill>
                <a:latin typeface="Times New Roman" pitchFamily="18" charset="0"/>
                <a:cs typeface="Times New Roman" pitchFamily="18" charset="0"/>
              </a:rPr>
              <a:t>)  </a:t>
            </a:r>
          </a:p>
          <a:p>
            <a:pPr lvl="0">
              <a:defRPr/>
            </a:pPr>
            <a:r>
              <a:rPr lang="ru-RU" sz="1400" dirty="0">
                <a:solidFill>
                  <a:prstClr val="black"/>
                </a:solidFill>
                <a:latin typeface="Times New Roman" pitchFamily="18" charset="0"/>
                <a:cs typeface="Times New Roman" pitchFamily="18" charset="0"/>
              </a:rPr>
              <a:t>                                                                                         </a:t>
            </a:r>
            <a:r>
              <a:rPr lang="ru-RU" sz="1400" dirty="0" err="1">
                <a:solidFill>
                  <a:prstClr val="black"/>
                </a:solidFill>
                <a:latin typeface="Times New Roman" pitchFamily="18" charset="0"/>
                <a:cs typeface="Times New Roman" pitchFamily="18" charset="0"/>
              </a:rPr>
              <a:t>поликарбонат</a:t>
            </a:r>
            <a:r>
              <a:rPr lang="en-US" sz="1400"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  </a:t>
            </a:r>
            <a:r>
              <a:rPr lang="en-US" sz="1400" dirty="0">
                <a:solidFill>
                  <a:prstClr val="black"/>
                </a:solidFill>
                <a:latin typeface="Times New Roman" pitchFamily="18" charset="0"/>
                <a:cs typeface="Times New Roman" pitchFamily="18" charset="0"/>
              </a:rPr>
              <a:t> 2.5 </a:t>
            </a:r>
            <a:r>
              <a:rPr lang="ru-RU" sz="1400" dirty="0">
                <a:solidFill>
                  <a:prstClr val="black"/>
                </a:solidFill>
                <a:latin typeface="Times New Roman" pitchFamily="18" charset="0"/>
                <a:cs typeface="Times New Roman" pitchFamily="18" charset="0"/>
              </a:rPr>
              <a:t>МэВ</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мг</a:t>
            </a:r>
            <a:r>
              <a:rPr lang="en-US" sz="1400" dirty="0">
                <a:solidFill>
                  <a:prstClr val="black"/>
                </a:solidFill>
                <a:latin typeface="Times New Roman" pitchFamily="18" charset="0"/>
                <a:cs typeface="Times New Roman" pitchFamily="18" charset="0"/>
              </a:rPr>
              <a:t>/</a:t>
            </a:r>
            <a:r>
              <a:rPr lang="ru-RU" sz="1400" dirty="0">
                <a:solidFill>
                  <a:prstClr val="black"/>
                </a:solidFill>
                <a:latin typeface="Times New Roman" pitchFamily="18" charset="0"/>
                <a:cs typeface="Times New Roman" pitchFamily="18" charset="0"/>
              </a:rPr>
              <a:t>см</a:t>
            </a:r>
            <a:r>
              <a:rPr lang="en-US" sz="1400" baseline="30000" dirty="0">
                <a:solidFill>
                  <a:prstClr val="black"/>
                </a:solidFill>
                <a:latin typeface="Times New Roman" pitchFamily="18" charset="0"/>
                <a:cs typeface="Times New Roman" pitchFamily="18" charset="0"/>
              </a:rPr>
              <a:t>2</a:t>
            </a:r>
            <a:r>
              <a:rPr lang="en-US" sz="1400" dirty="0">
                <a:solidFill>
                  <a:prstClr val="black"/>
                </a:solidFill>
                <a:latin typeface="Times New Roman" pitchFamily="18" charset="0"/>
                <a:cs typeface="Times New Roman" pitchFamily="18" charset="0"/>
              </a:rPr>
              <a:t>) </a:t>
            </a:r>
          </a:p>
        </p:txBody>
      </p:sp>
      <p:sp>
        <p:nvSpPr>
          <p:cNvPr id="4" name="TextBox 3"/>
          <p:cNvSpPr txBox="1"/>
          <p:nvPr/>
        </p:nvSpPr>
        <p:spPr>
          <a:xfrm>
            <a:off x="1905001" y="6172200"/>
            <a:ext cx="8388643" cy="369332"/>
          </a:xfrm>
          <a:prstGeom prst="rect">
            <a:avLst/>
          </a:prstGeom>
          <a:noFill/>
        </p:spPr>
        <p:txBody>
          <a:bodyPr wrap="none" rtlCol="0">
            <a:spAutoFit/>
          </a:bodyPr>
          <a:lstStyle/>
          <a:p>
            <a:pPr>
              <a:defRPr/>
            </a:pPr>
            <a:r>
              <a:rPr lang="ru-RU" b="1" dirty="0">
                <a:solidFill>
                  <a:prstClr val="black"/>
                </a:solidFill>
                <a:latin typeface="Times New Roman" pitchFamily="18" charset="0"/>
                <a:cs typeface="Times New Roman" pitchFamily="18" charset="0"/>
              </a:rPr>
              <a:t>Результаты трековых детекторов доступны в течении 1 часа после испытаний</a:t>
            </a:r>
            <a:endParaRPr lang="en-US" b="1" dirty="0">
              <a:solidFill>
                <a:prstClr val="black"/>
              </a:solidFill>
              <a:latin typeface="Times New Roman" pitchFamily="18" charset="0"/>
              <a:cs typeface="Times New Roman" pitchFamily="18" charset="0"/>
            </a:endParaRPr>
          </a:p>
        </p:txBody>
      </p:sp>
      <p:sp>
        <p:nvSpPr>
          <p:cNvPr id="14" name="TextBox 13"/>
          <p:cNvSpPr txBox="1"/>
          <p:nvPr/>
        </p:nvSpPr>
        <p:spPr>
          <a:xfrm>
            <a:off x="2590800" y="533401"/>
            <a:ext cx="6915150" cy="646331"/>
          </a:xfrm>
          <a:prstGeom prst="rect">
            <a:avLst/>
          </a:prstGeom>
          <a:noFill/>
        </p:spPr>
        <p:txBody>
          <a:bodyPr wrap="square" rtlCol="0">
            <a:spAutoFit/>
          </a:bodyPr>
          <a:lstStyle/>
          <a:p>
            <a:pPr algn="ctr"/>
            <a:r>
              <a:rPr lang="ru-RU" b="1" dirty="0">
                <a:latin typeface="Times New Roman" pitchFamily="18" charset="0"/>
                <a:cs typeface="Times New Roman" pitchFamily="18" charset="0"/>
              </a:rPr>
              <a:t>Подтверждение показаний сцинтилляционных детекторов</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трековые детекторы</a:t>
            </a:r>
            <a:r>
              <a:rPr lang="en-US" b="1" dirty="0">
                <a:latin typeface="Times New Roman" pitchFamily="18" charset="0"/>
                <a:cs typeface="Times New Roman" pitchFamily="18" charset="0"/>
              </a:rPr>
              <a:t>)</a:t>
            </a:r>
            <a:endParaRPr lang="ru-RU" b="1" dirty="0">
              <a:latin typeface="Comic Sans MS" panose="030F0702030302020204" pitchFamily="66" charset="0"/>
            </a:endParaRPr>
          </a:p>
        </p:txBody>
      </p:sp>
      <p:sp>
        <p:nvSpPr>
          <p:cNvPr id="15" name="TextBox 6"/>
          <p:cNvSpPr txBox="1">
            <a:spLocks noChangeArrowheads="1"/>
          </p:cNvSpPr>
          <p:nvPr/>
        </p:nvSpPr>
        <p:spPr bwMode="auto">
          <a:xfrm rot="16200000">
            <a:off x="1108387" y="3887726"/>
            <a:ext cx="166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algn="ctr" eaLnBrk="1" hangingPunct="1"/>
            <a:r>
              <a:rPr lang="ru-RU" altLang="en-US" sz="1400" dirty="0">
                <a:solidFill>
                  <a:schemeClr val="tx1"/>
                </a:solidFill>
                <a:latin typeface="Times New Roman" panose="02020603050405020304" pitchFamily="18" charset="0"/>
                <a:cs typeface="Times New Roman" panose="02020603050405020304" pitchFamily="18" charset="0"/>
              </a:rPr>
              <a:t>Трековый детектор</a:t>
            </a:r>
            <a:endParaRPr lang="en-US" altLang="en-US" sz="1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7"/>
          <p:cNvCxnSpPr>
            <a:cxnSpLocks/>
          </p:cNvCxnSpPr>
          <p:nvPr/>
        </p:nvCxnSpPr>
        <p:spPr>
          <a:xfrm flipV="1">
            <a:off x="2174814" y="3429001"/>
            <a:ext cx="644586" cy="6847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0"/>
          <p:cNvCxnSpPr>
            <a:cxnSpLocks/>
          </p:cNvCxnSpPr>
          <p:nvPr/>
        </p:nvCxnSpPr>
        <p:spPr>
          <a:xfrm flipH="1" flipV="1">
            <a:off x="5237543" y="3904609"/>
            <a:ext cx="549654" cy="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5247584" y="3667817"/>
            <a:ext cx="1762855" cy="523220"/>
          </a:xfrm>
          <a:prstGeom prst="rect">
            <a:avLst/>
          </a:prstGeom>
          <a:noFill/>
        </p:spPr>
        <p:txBody>
          <a:bodyPr wrap="square" rtlCol="0">
            <a:spAutoFit/>
          </a:bodyPr>
          <a:lstStyle/>
          <a:p>
            <a:r>
              <a:rPr lang="ru-RU" altLang="en-US" sz="1400" dirty="0">
                <a:latin typeface="Times New Roman" panose="02020603050405020304" pitchFamily="18" charset="0"/>
                <a:cs typeface="Times New Roman" panose="02020603050405020304" pitchFamily="18" charset="0"/>
              </a:rPr>
              <a:t>Облучаемое изделие</a:t>
            </a:r>
            <a:endParaRPr lang="en-US" altLang="en-US" sz="1400" dirty="0">
              <a:latin typeface="Times New Roman" panose="02020603050405020304" pitchFamily="18" charset="0"/>
              <a:cs typeface="Times New Roman" panose="02020603050405020304" pitchFamily="18" charset="0"/>
            </a:endParaRPr>
          </a:p>
          <a:p>
            <a:endParaRPr lang="ru-RU" sz="1400" dirty="0"/>
          </a:p>
        </p:txBody>
      </p:sp>
    </p:spTree>
    <p:extLst>
      <p:ext uri="{BB962C8B-B14F-4D97-AF65-F5344CB8AC3E}">
        <p14:creationId xmlns:p14="http://schemas.microsoft.com/office/powerpoint/2010/main" val="46068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A9B88184-50CE-4485-B105-20D2D3725A37}"/>
              </a:ext>
            </a:extLst>
          </p:cNvPr>
          <p:cNvSpPr>
            <a:spLocks noGrp="1"/>
          </p:cNvSpPr>
          <p:nvPr>
            <p:ph type="sldNum" sz="quarter" idx="12"/>
          </p:nvPr>
        </p:nvSpPr>
        <p:spPr/>
        <p:txBody>
          <a:bodyPr/>
          <a:lstStyle/>
          <a:p>
            <a:fld id="{3A6312A4-B07B-4D35-BB85-82E02DF5A8FE}" type="slidenum">
              <a:rPr lang="en-US" smtClean="0"/>
              <a:t>32</a:t>
            </a:fld>
            <a:endParaRPr lang="en-US"/>
          </a:p>
        </p:txBody>
      </p:sp>
      <p:sp>
        <p:nvSpPr>
          <p:cNvPr id="4" name="TextBox 3">
            <a:extLst>
              <a:ext uri="{FF2B5EF4-FFF2-40B4-BE49-F238E27FC236}">
                <a16:creationId xmlns:a16="http://schemas.microsoft.com/office/drawing/2014/main" id="{95297DE4-13BB-4743-A168-3B72EF2E9273}"/>
              </a:ext>
            </a:extLst>
          </p:cNvPr>
          <p:cNvSpPr txBox="1"/>
          <p:nvPr/>
        </p:nvSpPr>
        <p:spPr>
          <a:xfrm>
            <a:off x="537881" y="1622611"/>
            <a:ext cx="10623177" cy="3785652"/>
          </a:xfrm>
          <a:prstGeom prst="rect">
            <a:avLst/>
          </a:prstGeom>
          <a:noFill/>
        </p:spPr>
        <p:txBody>
          <a:bodyPr wrap="square">
            <a:spAutoFit/>
          </a:bodyPr>
          <a:lstStyle/>
          <a:p>
            <a:r>
              <a:rPr lang="ru-RU" sz="2400" dirty="0">
                <a:latin typeface="Times New Roman" panose="02020603050405020304" pitchFamily="18" charset="0"/>
                <a:cs typeface="Times New Roman" panose="02020603050405020304" pitchFamily="18" charset="0"/>
              </a:rPr>
              <a:t>Диагностика пучка – одна из наиболее активно развивающихся дисциплин , находящаяся на перекрестке разных областей: ускорителей, физики, электроники, программирования и …</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 Обычно основных приборов достаточно для рутинной работы ускорителя.</a:t>
            </a:r>
          </a:p>
          <a:p>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 Но при постоянно возникающих проблемах необходимы новые приборы и методы.</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 Никогда не бывает мало диагностики пучка.</a:t>
            </a:r>
            <a:endParaRPr lang="en-US" sz="2400" dirty="0">
              <a:latin typeface="Times New Roman" panose="02020603050405020304" pitchFamily="18" charset="0"/>
              <a:cs typeface="Times New Roman" panose="02020603050405020304" pitchFamily="18" charset="0"/>
            </a:endParaRPr>
          </a:p>
        </p:txBody>
      </p:sp>
      <p:sp>
        <p:nvSpPr>
          <p:cNvPr id="5" name="Заголовок 1">
            <a:extLst>
              <a:ext uri="{FF2B5EF4-FFF2-40B4-BE49-F238E27FC236}">
                <a16:creationId xmlns:a16="http://schemas.microsoft.com/office/drawing/2014/main" id="{87967794-9188-49F3-8DB0-B6AEE60F9EFE}"/>
              </a:ext>
            </a:extLst>
          </p:cNvPr>
          <p:cNvSpPr txBox="1">
            <a:spLocks/>
          </p:cNvSpPr>
          <p:nvPr/>
        </p:nvSpPr>
        <p:spPr>
          <a:xfrm>
            <a:off x="838200" y="365126"/>
            <a:ext cx="10515600" cy="818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a:latin typeface="Times New Roman" panose="02020603050405020304" pitchFamily="18" charset="0"/>
                <a:cs typeface="Times New Roman" panose="02020603050405020304" pitchFamily="18" charset="0"/>
              </a:rPr>
              <a:t>Заключение</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230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4937" y="1871745"/>
            <a:ext cx="9115425" cy="1099342"/>
          </a:xfrm>
        </p:spPr>
        <p:txBody>
          <a:bodyPr>
            <a:noAutofit/>
          </a:bodyPr>
          <a:lstStyle/>
          <a:p>
            <a:pPr algn="ctr"/>
            <a:r>
              <a:rPr lang="ru-RU" sz="2400" b="1" dirty="0">
                <a:solidFill>
                  <a:schemeClr val="bg1">
                    <a:lumMod val="50000"/>
                  </a:schemeClr>
                </a:solidFill>
                <a:latin typeface="Times New Roman" pitchFamily="18" charset="0"/>
                <a:cs typeface="Times New Roman" pitchFamily="18" charset="0"/>
              </a:rPr>
              <a:t>Диагностика пучков тяжелых ионов. Принципы устройства и особенности применения. </a:t>
            </a:r>
          </a:p>
        </p:txBody>
      </p:sp>
      <p:sp>
        <p:nvSpPr>
          <p:cNvPr id="3" name="Подзаголовок 2"/>
          <p:cNvSpPr>
            <a:spLocks noGrp="1"/>
          </p:cNvSpPr>
          <p:nvPr>
            <p:ph type="subTitle" idx="1"/>
          </p:nvPr>
        </p:nvSpPr>
        <p:spPr>
          <a:xfrm>
            <a:off x="5962650" y="5238750"/>
            <a:ext cx="5486400" cy="1224136"/>
          </a:xfrm>
        </p:spPr>
        <p:txBody>
          <a:bodyPr>
            <a:normAutofit/>
          </a:bodyPr>
          <a:lstStyle/>
          <a:p>
            <a:pPr algn="l"/>
            <a:r>
              <a:rPr lang="ru-RU" sz="2000" dirty="0">
                <a:solidFill>
                  <a:schemeClr val="tx1"/>
                </a:solidFill>
                <a:latin typeface="Times New Roman" pitchFamily="18" charset="0"/>
                <a:cs typeface="Times New Roman" pitchFamily="18" charset="0"/>
              </a:rPr>
              <a:t>Докладчик: </a:t>
            </a:r>
            <a:r>
              <a:rPr lang="ru-RU" sz="2000" dirty="0" err="1">
                <a:solidFill>
                  <a:schemeClr val="tx1"/>
                </a:solidFill>
                <a:latin typeface="Times New Roman" pitchFamily="18" charset="0"/>
                <a:cs typeface="Times New Roman" pitchFamily="18" charset="0"/>
              </a:rPr>
              <a:t>Исатов</a:t>
            </a:r>
            <a:r>
              <a:rPr lang="ru-RU" sz="2000" dirty="0">
                <a:solidFill>
                  <a:schemeClr val="tx1"/>
                </a:solidFill>
                <a:latin typeface="Times New Roman" pitchFamily="18" charset="0"/>
                <a:cs typeface="Times New Roman" pitchFamily="18" charset="0"/>
              </a:rPr>
              <a:t> Аскар, ЛЯР</a:t>
            </a:r>
          </a:p>
          <a:p>
            <a:pPr algn="l"/>
            <a:r>
              <a:rPr lang="en-US" sz="2000" dirty="0" err="1">
                <a:solidFill>
                  <a:schemeClr val="tx1"/>
                </a:solidFill>
                <a:latin typeface="Times New Roman" pitchFamily="18" charset="0"/>
                <a:cs typeface="Times New Roman" pitchFamily="18" charset="0"/>
              </a:rPr>
              <a:t>issatov@jinr</a:t>
            </a:r>
            <a:r>
              <a:rPr lang="ru-RU" sz="2000" dirty="0">
                <a:solidFill>
                  <a:schemeClr val="tx1"/>
                </a:solidFill>
                <a:latin typeface="Times New Roman" pitchFamily="18" charset="0"/>
                <a:cs typeface="Times New Roman" pitchFamily="18" charset="0"/>
              </a:rPr>
              <a:t>.</a:t>
            </a:r>
            <a:r>
              <a:rPr lang="en-US" sz="2000" dirty="0" err="1">
                <a:solidFill>
                  <a:schemeClr val="tx1"/>
                </a:solidFill>
                <a:latin typeface="Times New Roman" pitchFamily="18" charset="0"/>
                <a:cs typeface="Times New Roman" pitchFamily="18" charset="0"/>
              </a:rPr>
              <a:t>ru</a:t>
            </a:r>
            <a:endParaRPr lang="ru-RU" sz="2000" dirty="0">
              <a:solidFill>
                <a:schemeClr val="tx1"/>
              </a:solidFill>
              <a:latin typeface="Times New Roman" pitchFamily="18" charset="0"/>
              <a:cs typeface="Times New Roman" pitchFamily="18" charset="0"/>
            </a:endParaRPr>
          </a:p>
        </p:txBody>
      </p:sp>
      <p:pic>
        <p:nvPicPr>
          <p:cNvPr id="6" name="Picture 2" descr="ÐÐ°ÑÑÐ¸Ð½ÐºÐ¸ Ð¿Ð¾ Ð·Ð°Ð¿ÑÐ¾ÑÑ Ð¾Ð¸ÑÐ¸"/>
          <p:cNvPicPr>
            <a:picLocks noChangeAspect="1" noChangeArrowheads="1"/>
          </p:cNvPicPr>
          <p:nvPr/>
        </p:nvPicPr>
        <p:blipFill>
          <a:blip r:embed="rId3" cstate="print"/>
          <a:srcRect/>
          <a:stretch>
            <a:fillRect/>
          </a:stretch>
        </p:blipFill>
        <p:spPr bwMode="auto">
          <a:xfrm>
            <a:off x="545655" y="157108"/>
            <a:ext cx="1826070" cy="1217380"/>
          </a:xfrm>
          <a:prstGeom prst="rect">
            <a:avLst/>
          </a:prstGeom>
          <a:noFill/>
        </p:spPr>
      </p:pic>
      <p:pic>
        <p:nvPicPr>
          <p:cNvPr id="8" name="Picture 4" descr="ÐÐ°ÑÑÐ¸Ð½ÐºÐ¸ Ð¿Ð¾ Ð·Ð°Ð¿ÑÐ¾ÑÑ Ð»ÑÑ Ð¾Ð¸ÑÐ¸"/>
          <p:cNvPicPr>
            <a:picLocks noChangeAspect="1" noChangeArrowheads="1"/>
          </p:cNvPicPr>
          <p:nvPr/>
        </p:nvPicPr>
        <p:blipFill>
          <a:blip r:embed="rId4" cstate="print"/>
          <a:srcRect/>
          <a:stretch>
            <a:fillRect/>
          </a:stretch>
        </p:blipFill>
        <p:spPr bwMode="auto">
          <a:xfrm>
            <a:off x="10248900" y="164801"/>
            <a:ext cx="1474364" cy="1201993"/>
          </a:xfrm>
          <a:prstGeom prst="rect">
            <a:avLst/>
          </a:prstGeom>
          <a:noFill/>
        </p:spPr>
      </p:pic>
      <p:sp>
        <p:nvSpPr>
          <p:cNvPr id="7" name="Номер слайда 6">
            <a:extLst>
              <a:ext uri="{FF2B5EF4-FFF2-40B4-BE49-F238E27FC236}">
                <a16:creationId xmlns:a16="http://schemas.microsoft.com/office/drawing/2014/main" id="{442B6915-D403-4B20-B772-BA3656DFF75F}"/>
              </a:ext>
            </a:extLst>
          </p:cNvPr>
          <p:cNvSpPr>
            <a:spLocks noGrp="1"/>
          </p:cNvSpPr>
          <p:nvPr>
            <p:ph type="sldNum" sz="quarter" idx="12"/>
          </p:nvPr>
        </p:nvSpPr>
        <p:spPr/>
        <p:txBody>
          <a:bodyPr/>
          <a:lstStyle/>
          <a:p>
            <a:fld id="{3A6312A4-B07B-4D35-BB85-82E02DF5A8FE}" type="slidenum">
              <a:rPr lang="en-US" smtClean="0"/>
              <a:t>33</a:t>
            </a:fld>
            <a:endParaRPr lang="en-US"/>
          </a:p>
        </p:txBody>
      </p:sp>
      <p:sp>
        <p:nvSpPr>
          <p:cNvPr id="5" name="TextBox 4">
            <a:extLst>
              <a:ext uri="{FF2B5EF4-FFF2-40B4-BE49-F238E27FC236}">
                <a16:creationId xmlns:a16="http://schemas.microsoft.com/office/drawing/2014/main" id="{C2113322-12C2-4660-87E1-4B309BA4F140}"/>
              </a:ext>
            </a:extLst>
          </p:cNvPr>
          <p:cNvSpPr txBox="1"/>
          <p:nvPr/>
        </p:nvSpPr>
        <p:spPr>
          <a:xfrm>
            <a:off x="1750385" y="3274828"/>
            <a:ext cx="9548037" cy="923330"/>
          </a:xfrm>
          <a:prstGeom prst="rect">
            <a:avLst/>
          </a:prstGeom>
          <a:noFill/>
        </p:spPr>
        <p:txBody>
          <a:bodyPr wrap="square" rtlCol="0">
            <a:spAutoFit/>
          </a:bodyPr>
          <a:lstStyle/>
          <a:p>
            <a:pPr algn="ctr"/>
            <a:r>
              <a:rPr lang="ru-RU" sz="5400" dirty="0">
                <a:latin typeface="Times New Roman" panose="02020603050405020304" pitchFamily="18" charset="0"/>
                <a:cs typeface="Times New Roman" panose="02020603050405020304" pitchFamily="18" charset="0"/>
              </a:rPr>
              <a:t>СПАСИБО ЗА ВНИМАНИЕ</a:t>
            </a:r>
            <a:endParaRPr lang="en-US" sz="5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73D3C78-79E9-480E-A0C1-347F8E18E14F}"/>
              </a:ext>
            </a:extLst>
          </p:cNvPr>
          <p:cNvSpPr txBox="1"/>
          <p:nvPr/>
        </p:nvSpPr>
        <p:spPr>
          <a:xfrm>
            <a:off x="2763370" y="6354246"/>
            <a:ext cx="6398559" cy="369332"/>
          </a:xfrm>
          <a:prstGeom prst="rect">
            <a:avLst/>
          </a:prstGeom>
          <a:noFill/>
        </p:spPr>
        <p:txBody>
          <a:bodyPr wrap="square" rtlCol="0">
            <a:spAutoFit/>
          </a:bodyPr>
          <a:lstStyle/>
          <a:p>
            <a:pPr algn="ctr"/>
            <a:r>
              <a:rPr lang="ru-RU" dirty="0">
                <a:solidFill>
                  <a:schemeClr val="tx1">
                    <a:lumMod val="50000"/>
                    <a:lumOff val="50000"/>
                  </a:schemeClr>
                </a:solidFill>
              </a:rPr>
              <a:t>Международная школа ускорительной физики: Циклотроны</a:t>
            </a:r>
            <a:endParaRPr lang="en-US" dirty="0">
              <a:solidFill>
                <a:schemeClr val="tx1">
                  <a:lumMod val="50000"/>
                  <a:lumOff val="50000"/>
                </a:schemeClr>
              </a:solidFill>
            </a:endParaRPr>
          </a:p>
        </p:txBody>
      </p:sp>
    </p:spTree>
    <p:extLst>
      <p:ext uri="{BB962C8B-B14F-4D97-AF65-F5344CB8AC3E}">
        <p14:creationId xmlns:p14="http://schemas.microsoft.com/office/powerpoint/2010/main" val="193254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F282B76A-7BB9-45E4-BA34-19E0A221F3E2}"/>
              </a:ext>
            </a:extLst>
          </p:cNvPr>
          <p:cNvSpPr>
            <a:spLocks noGrp="1"/>
          </p:cNvSpPr>
          <p:nvPr>
            <p:ph type="sldNum" sz="quarter" idx="12"/>
          </p:nvPr>
        </p:nvSpPr>
        <p:spPr/>
        <p:txBody>
          <a:bodyPr/>
          <a:lstStyle/>
          <a:p>
            <a:fld id="{3A6312A4-B07B-4D35-BB85-82E02DF5A8FE}" type="slidenum">
              <a:rPr lang="en-US" smtClean="0"/>
              <a:t>4</a:t>
            </a:fld>
            <a:endParaRPr lang="en-US"/>
          </a:p>
        </p:txBody>
      </p:sp>
      <p:graphicFrame>
        <p:nvGraphicFramePr>
          <p:cNvPr id="3" name="Таблица 2">
            <a:extLst>
              <a:ext uri="{FF2B5EF4-FFF2-40B4-BE49-F238E27FC236}">
                <a16:creationId xmlns:a16="http://schemas.microsoft.com/office/drawing/2014/main" id="{52BC9284-ACF7-4DA0-A792-79B0C3DEFCB4}"/>
              </a:ext>
            </a:extLst>
          </p:cNvPr>
          <p:cNvGraphicFramePr>
            <a:graphicFrameLocks noGrp="1"/>
          </p:cNvGraphicFramePr>
          <p:nvPr>
            <p:extLst>
              <p:ext uri="{D42A27DB-BD31-4B8C-83A1-F6EECF244321}">
                <p14:modId xmlns:p14="http://schemas.microsoft.com/office/powerpoint/2010/main" val="615231990"/>
              </p:ext>
            </p:extLst>
          </p:nvPr>
        </p:nvGraphicFramePr>
        <p:xfrm>
          <a:off x="2243136" y="1204911"/>
          <a:ext cx="7877177" cy="4790346"/>
        </p:xfrm>
        <a:graphic>
          <a:graphicData uri="http://schemas.openxmlformats.org/drawingml/2006/table">
            <a:tbl>
              <a:tblPr/>
              <a:tblGrid>
                <a:gridCol w="3595737">
                  <a:extLst>
                    <a:ext uri="{9D8B030D-6E8A-4147-A177-3AD203B41FA5}">
                      <a16:colId xmlns:a16="http://schemas.microsoft.com/office/drawing/2014/main" val="1070472649"/>
                    </a:ext>
                  </a:extLst>
                </a:gridCol>
                <a:gridCol w="1070360">
                  <a:extLst>
                    <a:ext uri="{9D8B030D-6E8A-4147-A177-3AD203B41FA5}">
                      <a16:colId xmlns:a16="http://schemas.microsoft.com/office/drawing/2014/main" val="686513944"/>
                    </a:ext>
                  </a:extLst>
                </a:gridCol>
                <a:gridCol w="1070360">
                  <a:extLst>
                    <a:ext uri="{9D8B030D-6E8A-4147-A177-3AD203B41FA5}">
                      <a16:colId xmlns:a16="http://schemas.microsoft.com/office/drawing/2014/main" val="3654225226"/>
                    </a:ext>
                  </a:extLst>
                </a:gridCol>
                <a:gridCol w="1070360">
                  <a:extLst>
                    <a:ext uri="{9D8B030D-6E8A-4147-A177-3AD203B41FA5}">
                      <a16:colId xmlns:a16="http://schemas.microsoft.com/office/drawing/2014/main" val="2092840209"/>
                    </a:ext>
                  </a:extLst>
                </a:gridCol>
                <a:gridCol w="1070360">
                  <a:extLst>
                    <a:ext uri="{9D8B030D-6E8A-4147-A177-3AD203B41FA5}">
                      <a16:colId xmlns:a16="http://schemas.microsoft.com/office/drawing/2014/main" val="1853292928"/>
                    </a:ext>
                  </a:extLst>
                </a:gridCol>
              </a:tblGrid>
              <a:tr h="342168">
                <a:tc>
                  <a:txBody>
                    <a:bodyPr/>
                    <a:lstStyle/>
                    <a:p>
                      <a:pPr algn="l" fontAlgn="b"/>
                      <a:r>
                        <a:rPr lang="ru-RU" sz="1800" b="1" i="0" u="none" strike="noStrike" dirty="0">
                          <a:solidFill>
                            <a:srgbClr val="000000"/>
                          </a:solidFill>
                          <a:effectLst/>
                          <a:latin typeface="Times New Roman" panose="02020603050405020304" pitchFamily="18" charset="0"/>
                        </a:rPr>
                        <a:t>Устройство/Ускоритель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0000"/>
                          </a:solidFill>
                          <a:effectLst/>
                          <a:latin typeface="Times New Roman" panose="02020603050405020304" pitchFamily="18" charset="0"/>
                        </a:rPr>
                        <a:t>ДЦ-280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0000"/>
                          </a:solidFill>
                          <a:effectLst/>
                          <a:latin typeface="Times New Roman" panose="02020603050405020304" pitchFamily="18" charset="0"/>
                        </a:rPr>
                        <a:t>У-400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0000"/>
                          </a:solidFill>
                          <a:effectLst/>
                          <a:latin typeface="Times New Roman" panose="02020603050405020304" pitchFamily="18" charset="0"/>
                        </a:rPr>
                        <a:t>У-400М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0000"/>
                          </a:solidFill>
                          <a:effectLst/>
                          <a:latin typeface="Times New Roman" panose="02020603050405020304" pitchFamily="18" charset="0"/>
                        </a:rPr>
                        <a:t>ИЦ-100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095518122"/>
                  </a:ext>
                </a:extLst>
              </a:tr>
              <a:tr h="342168">
                <a:tc>
                  <a:txBody>
                    <a:bodyPr/>
                    <a:lstStyle/>
                    <a:p>
                      <a:pPr algn="l" fontAlgn="b"/>
                      <a:r>
                        <a:rPr lang="ru-RU" sz="1800" b="0" i="0" u="none" strike="noStrike" dirty="0">
                          <a:solidFill>
                            <a:srgbClr val="000000"/>
                          </a:solidFill>
                          <a:effectLst/>
                          <a:latin typeface="Times New Roman" panose="02020603050405020304" pitchFamily="18" charset="0"/>
                        </a:rPr>
                        <a:t>Цилиндр Фарадея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4179660439"/>
                  </a:ext>
                </a:extLst>
              </a:tr>
              <a:tr h="342168">
                <a:tc>
                  <a:txBody>
                    <a:bodyPr/>
                    <a:lstStyle/>
                    <a:p>
                      <a:pPr algn="l" fontAlgn="b"/>
                      <a:r>
                        <a:rPr lang="ru-RU" sz="1800" b="0" i="0" u="none" strike="noStrike" dirty="0">
                          <a:solidFill>
                            <a:srgbClr val="000000"/>
                          </a:solidFill>
                          <a:effectLst/>
                          <a:latin typeface="Times New Roman" panose="02020603050405020304" pitchFamily="18" charset="0"/>
                        </a:rPr>
                        <a:t>Внутренние токовые пробники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144209736"/>
                  </a:ext>
                </a:extLst>
              </a:tr>
              <a:tr h="342168">
                <a:tc>
                  <a:txBody>
                    <a:bodyPr/>
                    <a:lstStyle/>
                    <a:p>
                      <a:pPr algn="l" fontAlgn="b"/>
                      <a:r>
                        <a:rPr lang="ru-RU" sz="1800" b="0" i="0" u="none" strike="noStrike" dirty="0">
                          <a:solidFill>
                            <a:srgbClr val="000000"/>
                          </a:solidFill>
                          <a:effectLst/>
                          <a:latin typeface="Times New Roman" panose="02020603050405020304" pitchFamily="18" charset="0"/>
                        </a:rPr>
                        <a:t>Быстрый токовый трансформатор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0" i="0" u="none" strike="noStrike" dirty="0">
                          <a:solidFill>
                            <a:srgbClr val="000000"/>
                          </a:solidFill>
                          <a:effectLst/>
                          <a:latin typeface="Times New Roman" panose="02020603050405020304" pitchFamily="18" charset="0"/>
                        </a:rPr>
                        <a:t>+</a:t>
                      </a:r>
                      <a:endParaRPr lang="en-US" sz="18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0" i="0" u="none" strike="noStrike" dirty="0">
                          <a:solidFill>
                            <a:srgbClr val="000000"/>
                          </a:solidFill>
                          <a:effectLst/>
                          <a:latin typeface="Times New Roman" panose="02020603050405020304" pitchFamily="18" charset="0"/>
                        </a:rPr>
                        <a:t>+</a:t>
                      </a:r>
                      <a:endParaRPr lang="en-US" sz="18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0" i="0" u="none" strike="noStrike" dirty="0">
                          <a:solidFill>
                            <a:srgbClr val="000000"/>
                          </a:solidFill>
                          <a:effectLst/>
                          <a:latin typeface="Times New Roman" panose="02020603050405020304" pitchFamily="18" charset="0"/>
                        </a:rPr>
                        <a:t>-</a:t>
                      </a:r>
                      <a:endParaRPr lang="en-US" sz="18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0" i="0" u="none" strike="noStrike" dirty="0">
                          <a:solidFill>
                            <a:srgbClr val="000000"/>
                          </a:solidFill>
                          <a:effectLst/>
                          <a:latin typeface="Times New Roman" panose="02020603050405020304" pitchFamily="18" charset="0"/>
                        </a:rPr>
                        <a:t>-</a:t>
                      </a:r>
                      <a:endParaRPr lang="en-US" sz="1800" b="0"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544728789"/>
                  </a:ext>
                </a:extLst>
              </a:tr>
              <a:tr h="342168">
                <a:tc>
                  <a:txBody>
                    <a:bodyPr/>
                    <a:lstStyle/>
                    <a:p>
                      <a:pPr algn="l" fontAlgn="b"/>
                      <a:r>
                        <a:rPr lang="ru-RU" sz="1800" b="0" i="0" u="none" strike="noStrike">
                          <a:solidFill>
                            <a:srgbClr val="000000"/>
                          </a:solidFill>
                          <a:effectLst/>
                          <a:latin typeface="Times New Roman" panose="02020603050405020304" pitchFamily="18" charset="0"/>
                        </a:rPr>
                        <a:t>Люминофор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988142785"/>
                  </a:ext>
                </a:extLst>
              </a:tr>
              <a:tr h="342168">
                <a:tc>
                  <a:txBody>
                    <a:bodyPr/>
                    <a:lstStyle/>
                    <a:p>
                      <a:pPr algn="l" fontAlgn="b"/>
                      <a:r>
                        <a:rPr lang="ru-RU" sz="1800" b="0" i="0" u="none" strike="noStrike">
                          <a:solidFill>
                            <a:srgbClr val="000000"/>
                          </a:solidFill>
                          <a:effectLst/>
                          <a:latin typeface="Times New Roman" panose="02020603050405020304" pitchFamily="18" charset="0"/>
                        </a:rPr>
                        <a:t>Проволочный профилометр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674587981"/>
                  </a:ext>
                </a:extLst>
              </a:tr>
              <a:tr h="342168">
                <a:tc>
                  <a:txBody>
                    <a:bodyPr/>
                    <a:lstStyle/>
                    <a:p>
                      <a:pPr algn="l" fontAlgn="b"/>
                      <a:r>
                        <a:rPr lang="ru-RU" sz="1800" b="0" i="0" u="none" strike="noStrike">
                          <a:solidFill>
                            <a:srgbClr val="000000"/>
                          </a:solidFill>
                          <a:effectLst/>
                          <a:latin typeface="Times New Roman" panose="02020603050405020304" pitchFamily="18" charset="0"/>
                        </a:rPr>
                        <a:t>Многоламельный пробник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642021727"/>
                  </a:ext>
                </a:extLst>
              </a:tr>
              <a:tr h="684334">
                <a:tc>
                  <a:txBody>
                    <a:bodyPr/>
                    <a:lstStyle/>
                    <a:p>
                      <a:pPr algn="l" fontAlgn="b"/>
                      <a:r>
                        <a:rPr lang="ru-RU" sz="1800" b="0" i="0" u="none" strike="noStrike" dirty="0">
                          <a:solidFill>
                            <a:srgbClr val="000000"/>
                          </a:solidFill>
                          <a:effectLst/>
                          <a:latin typeface="Times New Roman" panose="02020603050405020304" pitchFamily="18" charset="0"/>
                        </a:rPr>
                        <a:t>Профилометр по ионизации остаточного газа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171382326"/>
                  </a:ext>
                </a:extLst>
              </a:tr>
              <a:tr h="684334">
                <a:tc>
                  <a:txBody>
                    <a:bodyPr/>
                    <a:lstStyle/>
                    <a:p>
                      <a:pPr algn="l" fontAlgn="b"/>
                      <a:r>
                        <a:rPr lang="ru-RU" sz="1800" b="0" i="0" u="none" strike="noStrike">
                          <a:solidFill>
                            <a:srgbClr val="000000"/>
                          </a:solidFill>
                          <a:effectLst/>
                          <a:latin typeface="Times New Roman" panose="02020603050405020304" pitchFamily="18" charset="0"/>
                        </a:rPr>
                        <a:t>Секционный монитор потерь пучка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189494786"/>
                  </a:ext>
                </a:extLst>
              </a:tr>
              <a:tr h="684334">
                <a:tc>
                  <a:txBody>
                    <a:bodyPr/>
                    <a:lstStyle/>
                    <a:p>
                      <a:pPr algn="l" fontAlgn="b"/>
                      <a:r>
                        <a:rPr lang="ru-RU" sz="1800" b="0" i="0" u="none" strike="noStrike" dirty="0">
                          <a:solidFill>
                            <a:srgbClr val="000000"/>
                          </a:solidFill>
                          <a:effectLst/>
                          <a:latin typeface="Times New Roman" panose="02020603050405020304" pitchFamily="18" charset="0"/>
                        </a:rPr>
                        <a:t>Времяпролетная система измерения энергии ионов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766334046"/>
                  </a:ext>
                </a:extLst>
              </a:tr>
              <a:tr h="342168">
                <a:tc>
                  <a:txBody>
                    <a:bodyPr/>
                    <a:lstStyle/>
                    <a:p>
                      <a:pPr algn="l" fontAlgn="b"/>
                      <a:r>
                        <a:rPr lang="ru-RU" sz="1800" b="0" i="0" u="none" strike="noStrike" dirty="0">
                          <a:solidFill>
                            <a:srgbClr val="000000"/>
                          </a:solidFill>
                          <a:effectLst/>
                          <a:latin typeface="Times New Roman" panose="02020603050405020304" pitchFamily="18" charset="0"/>
                        </a:rPr>
                        <a:t>Мониторы по ВЭЭ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656948310"/>
                  </a:ext>
                </a:extLst>
              </a:tr>
            </a:tbl>
          </a:graphicData>
        </a:graphic>
      </p:graphicFrame>
      <p:sp>
        <p:nvSpPr>
          <p:cNvPr id="5" name="TextBox 4">
            <a:extLst>
              <a:ext uri="{FF2B5EF4-FFF2-40B4-BE49-F238E27FC236}">
                <a16:creationId xmlns:a16="http://schemas.microsoft.com/office/drawing/2014/main" id="{7E367FF2-FA37-45BD-B154-0B49DB418013}"/>
              </a:ext>
            </a:extLst>
          </p:cNvPr>
          <p:cNvSpPr txBox="1"/>
          <p:nvPr/>
        </p:nvSpPr>
        <p:spPr>
          <a:xfrm>
            <a:off x="1123949" y="206949"/>
            <a:ext cx="9944101" cy="646331"/>
          </a:xfrm>
          <a:prstGeom prst="rect">
            <a:avLst/>
          </a:prstGeom>
          <a:noFill/>
        </p:spPr>
        <p:txBody>
          <a:bodyPr wrap="square" rtlCol="0">
            <a:spAutoFit/>
          </a:bodyPr>
          <a:lstStyle/>
          <a:p>
            <a:r>
              <a:rPr lang="ru-RU" sz="3600" b="1" dirty="0">
                <a:latin typeface="Times New Roman" panose="02020603050405020304" pitchFamily="18" charset="0"/>
                <a:cs typeface="Times New Roman" panose="02020603050405020304" pitchFamily="18" charset="0"/>
              </a:rPr>
              <a:t>Диагностические устройства ускорителей ЛЯР</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1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943D99-9040-42E1-820E-12D687484797}"/>
              </a:ext>
            </a:extLst>
          </p:cNvPr>
          <p:cNvPicPr>
            <a:picLocks noChangeAspect="1"/>
          </p:cNvPicPr>
          <p:nvPr/>
        </p:nvPicPr>
        <p:blipFill>
          <a:blip r:embed="rId3"/>
          <a:stretch>
            <a:fillRect/>
          </a:stretch>
        </p:blipFill>
        <p:spPr>
          <a:xfrm>
            <a:off x="7477125" y="992178"/>
            <a:ext cx="3571875" cy="2034466"/>
          </a:xfrm>
          <a:prstGeom prst="rect">
            <a:avLst/>
          </a:prstGeom>
        </p:spPr>
      </p:pic>
      <p:sp>
        <p:nvSpPr>
          <p:cNvPr id="4" name="TextBox 3">
            <a:extLst>
              <a:ext uri="{FF2B5EF4-FFF2-40B4-BE49-F238E27FC236}">
                <a16:creationId xmlns:a16="http://schemas.microsoft.com/office/drawing/2014/main" id="{F5B2C8C6-7B7F-4E1F-9AA8-597D752E63FA}"/>
              </a:ext>
            </a:extLst>
          </p:cNvPr>
          <p:cNvSpPr txBox="1"/>
          <p:nvPr/>
        </p:nvSpPr>
        <p:spPr>
          <a:xfrm>
            <a:off x="4100513" y="257175"/>
            <a:ext cx="3990974" cy="646331"/>
          </a:xfrm>
          <a:prstGeom prst="rect">
            <a:avLst/>
          </a:prstGeom>
          <a:noFill/>
        </p:spPr>
        <p:txBody>
          <a:bodyPr wrap="square" rtlCol="0">
            <a:spAutoFit/>
          </a:bodyPr>
          <a:lstStyle/>
          <a:p>
            <a:r>
              <a:rPr lang="ru-RU" sz="3600" b="1" dirty="0">
                <a:latin typeface="Times New Roman" panose="02020603050405020304" pitchFamily="18" charset="0"/>
                <a:cs typeface="Times New Roman" panose="02020603050405020304" pitchFamily="18" charset="0"/>
              </a:rPr>
              <a:t>Цилиндр Фарадея</a:t>
            </a:r>
            <a:endParaRPr lang="en-US" sz="36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2536836-807F-4AB2-ABDF-7F3B6AB09862}"/>
              </a:ext>
            </a:extLst>
          </p:cNvPr>
          <p:cNvPicPr>
            <a:picLocks noChangeAspect="1"/>
          </p:cNvPicPr>
          <p:nvPr/>
        </p:nvPicPr>
        <p:blipFill>
          <a:blip r:embed="rId4"/>
          <a:stretch>
            <a:fillRect/>
          </a:stretch>
        </p:blipFill>
        <p:spPr>
          <a:xfrm rot="5400000">
            <a:off x="8123030" y="2322001"/>
            <a:ext cx="2742027" cy="4424363"/>
          </a:xfrm>
          <a:prstGeom prst="rect">
            <a:avLst/>
          </a:prstGeom>
        </p:spPr>
      </p:pic>
      <p:sp>
        <p:nvSpPr>
          <p:cNvPr id="7" name="TextBox 6">
            <a:extLst>
              <a:ext uri="{FF2B5EF4-FFF2-40B4-BE49-F238E27FC236}">
                <a16:creationId xmlns:a16="http://schemas.microsoft.com/office/drawing/2014/main" id="{098FEDC8-BF25-4A20-A2EF-9CF50D8FD00D}"/>
              </a:ext>
            </a:extLst>
          </p:cNvPr>
          <p:cNvSpPr txBox="1"/>
          <p:nvPr/>
        </p:nvSpPr>
        <p:spPr>
          <a:xfrm>
            <a:off x="795337" y="1369873"/>
            <a:ext cx="5391150" cy="1200329"/>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Требования к материалу ЦФ:</a:t>
            </a:r>
          </a:p>
          <a:p>
            <a:pPr marL="285750" indent="-285750">
              <a:buFontTx/>
              <a:buChar char="-"/>
            </a:pPr>
            <a:r>
              <a:rPr lang="ru-RU" dirty="0">
                <a:latin typeface="Times New Roman" panose="02020603050405020304" pitchFamily="18" charset="0"/>
                <a:cs typeface="Times New Roman" panose="02020603050405020304" pitchFamily="18" charset="0"/>
              </a:rPr>
              <a:t>Высокая теплопроводность;</a:t>
            </a:r>
          </a:p>
          <a:p>
            <a:pPr marL="285750" indent="-285750">
              <a:buFontTx/>
              <a:buChar char="-"/>
            </a:pPr>
            <a:r>
              <a:rPr lang="ru-RU" dirty="0">
                <a:latin typeface="Times New Roman" panose="02020603050405020304" pitchFamily="18" charset="0"/>
                <a:cs typeface="Times New Roman" panose="02020603050405020304" pitchFamily="18" charset="0"/>
              </a:rPr>
              <a:t>Высокая температура плавления;</a:t>
            </a:r>
          </a:p>
          <a:p>
            <a:pPr marL="285750" indent="-285750">
              <a:buFontTx/>
              <a:buChar char="-"/>
            </a:pPr>
            <a:r>
              <a:rPr lang="ru-RU" dirty="0">
                <a:latin typeface="Times New Roman" panose="02020603050405020304" pitchFamily="18" charset="0"/>
                <a:cs typeface="Times New Roman" panose="02020603050405020304" pitchFamily="18" charset="0"/>
              </a:rPr>
              <a:t>Минимальная наведенная активность.</a:t>
            </a:r>
          </a:p>
        </p:txBody>
      </p:sp>
      <p:pic>
        <p:nvPicPr>
          <p:cNvPr id="9" name="Рисунок 8">
            <a:extLst>
              <a:ext uri="{FF2B5EF4-FFF2-40B4-BE49-F238E27FC236}">
                <a16:creationId xmlns:a16="http://schemas.microsoft.com/office/drawing/2014/main" id="{DC5FA1A6-2815-4EDA-9FE7-8B0995C6536F}"/>
              </a:ext>
            </a:extLst>
          </p:cNvPr>
          <p:cNvPicPr>
            <a:picLocks noChangeAspect="1"/>
          </p:cNvPicPr>
          <p:nvPr/>
        </p:nvPicPr>
        <p:blipFill>
          <a:blip r:embed="rId5"/>
          <a:stretch>
            <a:fillRect/>
          </a:stretch>
        </p:blipFill>
        <p:spPr>
          <a:xfrm>
            <a:off x="381000" y="3434337"/>
            <a:ext cx="5648325" cy="1996462"/>
          </a:xfrm>
          <a:prstGeom prst="rect">
            <a:avLst/>
          </a:prstGeom>
        </p:spPr>
      </p:pic>
      <p:sp>
        <p:nvSpPr>
          <p:cNvPr id="11" name="TextBox 10">
            <a:extLst>
              <a:ext uri="{FF2B5EF4-FFF2-40B4-BE49-F238E27FC236}">
                <a16:creationId xmlns:a16="http://schemas.microsoft.com/office/drawing/2014/main" id="{73AE0A3D-CDF2-48A2-81D4-81D6EE734B91}"/>
              </a:ext>
            </a:extLst>
          </p:cNvPr>
          <p:cNvSpPr txBox="1"/>
          <p:nvPr/>
        </p:nvSpPr>
        <p:spPr>
          <a:xfrm>
            <a:off x="1143000" y="6223886"/>
            <a:ext cx="9906000" cy="523220"/>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I</a:t>
            </a:r>
            <a:r>
              <a:rPr lang="en-US" sz="1400" b="0" i="0" dirty="0">
                <a:effectLst/>
                <a:latin typeface="Times New Roman" panose="02020603050405020304" pitchFamily="18" charset="0"/>
                <a:cs typeface="Times New Roman" panose="02020603050405020304" pitchFamily="18" charset="0"/>
              </a:rPr>
              <a:t>.V. </a:t>
            </a:r>
            <a:r>
              <a:rPr lang="en-US" sz="1400" b="0" i="0" dirty="0" err="1">
                <a:effectLst/>
                <a:latin typeface="Times New Roman" panose="02020603050405020304" pitchFamily="18" charset="0"/>
                <a:cs typeface="Times New Roman" panose="02020603050405020304" pitchFamily="18" charset="0"/>
              </a:rPr>
              <a:t>Kalagin</a:t>
            </a:r>
            <a:r>
              <a:rPr lang="en-US" sz="1400" b="0" i="0" dirty="0">
                <a:effectLst/>
                <a:latin typeface="Times New Roman" panose="02020603050405020304" pitchFamily="18" charset="0"/>
                <a:cs typeface="Times New Roman" panose="02020603050405020304" pitchFamily="18" charset="0"/>
              </a:rPr>
              <a:t> et al., “A device for beam current measuring in the channels for transporting external beams of the DC-72cyclotron.” JINR; P9-2002-164.</a:t>
            </a:r>
            <a:endParaRPr lang="en-US" sz="1400" dirty="0">
              <a:latin typeface="Times New Roman" panose="02020603050405020304" pitchFamily="18" charset="0"/>
              <a:cs typeface="Times New Roman" panose="02020603050405020304" pitchFamily="18" charset="0"/>
            </a:endParaRPr>
          </a:p>
        </p:txBody>
      </p:sp>
      <p:sp>
        <p:nvSpPr>
          <p:cNvPr id="12" name="Номер слайда 11">
            <a:extLst>
              <a:ext uri="{FF2B5EF4-FFF2-40B4-BE49-F238E27FC236}">
                <a16:creationId xmlns:a16="http://schemas.microsoft.com/office/drawing/2014/main" id="{74FD234B-6F4E-4BFB-A19C-DB37898E7624}"/>
              </a:ext>
            </a:extLst>
          </p:cNvPr>
          <p:cNvSpPr>
            <a:spLocks noGrp="1"/>
          </p:cNvSpPr>
          <p:nvPr>
            <p:ph type="sldNum" sz="quarter" idx="12"/>
          </p:nvPr>
        </p:nvSpPr>
        <p:spPr/>
        <p:txBody>
          <a:bodyPr/>
          <a:lstStyle/>
          <a:p>
            <a:fld id="{3A6312A4-B07B-4D35-BB85-82E02DF5A8FE}" type="slidenum">
              <a:rPr lang="en-US" smtClean="0"/>
              <a:t>5</a:t>
            </a:fld>
            <a:endParaRPr lang="en-US" dirty="0"/>
          </a:p>
        </p:txBody>
      </p:sp>
    </p:spTree>
    <p:extLst>
      <p:ext uri="{BB962C8B-B14F-4D97-AF65-F5344CB8AC3E}">
        <p14:creationId xmlns:p14="http://schemas.microsoft.com/office/powerpoint/2010/main" val="134690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23DA55-B1DD-4A29-A23A-908CA59C110D}"/>
              </a:ext>
            </a:extLst>
          </p:cNvPr>
          <p:cNvSpPr>
            <a:spLocks noGrp="1"/>
          </p:cNvSpPr>
          <p:nvPr>
            <p:ph type="title"/>
          </p:nvPr>
        </p:nvSpPr>
        <p:spPr/>
        <p:txBody>
          <a:bodyPr/>
          <a:lstStyle/>
          <a:p>
            <a:r>
              <a:rPr lang="kk-KZ" dirty="0"/>
              <a:t>Быстрый токовый трансформатор </a:t>
            </a:r>
            <a:r>
              <a:rPr lang="ru-RU" dirty="0"/>
              <a:t>(</a:t>
            </a:r>
            <a:r>
              <a:rPr lang="en-US" dirty="0"/>
              <a:t>FCT</a:t>
            </a:r>
            <a:r>
              <a:rPr lang="ru-RU" dirty="0"/>
              <a:t>)</a:t>
            </a:r>
          </a:p>
        </p:txBody>
      </p:sp>
      <p:sp>
        <p:nvSpPr>
          <p:cNvPr id="3" name="Прямоугольник 2">
            <a:extLst>
              <a:ext uri="{FF2B5EF4-FFF2-40B4-BE49-F238E27FC236}">
                <a16:creationId xmlns:a16="http://schemas.microsoft.com/office/drawing/2014/main" id="{E4E4F5FB-4966-4F50-9F95-A5B99EEAD198}"/>
              </a:ext>
            </a:extLst>
          </p:cNvPr>
          <p:cNvSpPr/>
          <p:nvPr/>
        </p:nvSpPr>
        <p:spPr>
          <a:xfrm>
            <a:off x="644978" y="1984602"/>
            <a:ext cx="4533900" cy="3139321"/>
          </a:xfrm>
          <a:prstGeom prst="rect">
            <a:avLst/>
          </a:prstGeom>
        </p:spPr>
        <p:txBody>
          <a:bodyPr wrap="square">
            <a:spAutoFit/>
          </a:bodyPr>
          <a:lstStyle/>
          <a:p>
            <a:pPr algn="just"/>
            <a:r>
              <a:rPr lang="ru-RU" dirty="0"/>
              <a:t>Быстрый трансформатор — это пассивный трансформатор тока, используемый для неразрушающего измерения импульсного тока пучка. Он состоит из ферритового тороидального сердечника, взаимодействующего с магнитным полем пучка, обмотки для снятия сигнала, защитных экранов от ЭМ помех. Благодаря крутым фронтам получаемого сигнала может использоваться как времяпролетный детектор.</a:t>
            </a:r>
          </a:p>
        </p:txBody>
      </p:sp>
      <p:pic>
        <p:nvPicPr>
          <p:cNvPr id="4" name="Рисунок 3">
            <a:extLst>
              <a:ext uri="{FF2B5EF4-FFF2-40B4-BE49-F238E27FC236}">
                <a16:creationId xmlns:a16="http://schemas.microsoft.com/office/drawing/2014/main" id="{853572B8-0DDE-4A6A-9D86-E1E12EDFA641}"/>
              </a:ext>
            </a:extLst>
          </p:cNvPr>
          <p:cNvPicPr>
            <a:picLocks noChangeAspect="1"/>
          </p:cNvPicPr>
          <p:nvPr/>
        </p:nvPicPr>
        <p:blipFill>
          <a:blip r:embed="rId2"/>
          <a:stretch>
            <a:fillRect/>
          </a:stretch>
        </p:blipFill>
        <p:spPr>
          <a:xfrm>
            <a:off x="6248399" y="1667657"/>
            <a:ext cx="5105401" cy="1761343"/>
          </a:xfrm>
          <a:prstGeom prst="rect">
            <a:avLst/>
          </a:prstGeom>
        </p:spPr>
      </p:pic>
      <p:pic>
        <p:nvPicPr>
          <p:cNvPr id="5" name="Рисунок 4">
            <a:extLst>
              <a:ext uri="{FF2B5EF4-FFF2-40B4-BE49-F238E27FC236}">
                <a16:creationId xmlns:a16="http://schemas.microsoft.com/office/drawing/2014/main" id="{20E1B681-0BAB-4A18-8196-F0EDBEEC0C2A}"/>
              </a:ext>
            </a:extLst>
          </p:cNvPr>
          <p:cNvPicPr>
            <a:picLocks noChangeAspect="1"/>
          </p:cNvPicPr>
          <p:nvPr/>
        </p:nvPicPr>
        <p:blipFill>
          <a:blip r:embed="rId3"/>
          <a:stretch>
            <a:fillRect/>
          </a:stretch>
        </p:blipFill>
        <p:spPr>
          <a:xfrm>
            <a:off x="6481302" y="3482975"/>
            <a:ext cx="2281698" cy="2819400"/>
          </a:xfrm>
          <a:prstGeom prst="rect">
            <a:avLst/>
          </a:prstGeom>
        </p:spPr>
      </p:pic>
      <p:pic>
        <p:nvPicPr>
          <p:cNvPr id="6" name="Рисунок 5">
            <a:extLst>
              <a:ext uri="{FF2B5EF4-FFF2-40B4-BE49-F238E27FC236}">
                <a16:creationId xmlns:a16="http://schemas.microsoft.com/office/drawing/2014/main" id="{7B98EF92-8466-4206-B0FF-948AFCF87900}"/>
              </a:ext>
            </a:extLst>
          </p:cNvPr>
          <p:cNvPicPr>
            <a:picLocks noChangeAspect="1"/>
          </p:cNvPicPr>
          <p:nvPr/>
        </p:nvPicPr>
        <p:blipFill>
          <a:blip r:embed="rId4"/>
          <a:stretch>
            <a:fillRect/>
          </a:stretch>
        </p:blipFill>
        <p:spPr>
          <a:xfrm>
            <a:off x="8620344" y="3699790"/>
            <a:ext cx="2764972" cy="2602585"/>
          </a:xfrm>
          <a:prstGeom prst="rect">
            <a:avLst/>
          </a:prstGeom>
        </p:spPr>
      </p:pic>
      <p:sp>
        <p:nvSpPr>
          <p:cNvPr id="7" name="Номер слайда 6">
            <a:extLst>
              <a:ext uri="{FF2B5EF4-FFF2-40B4-BE49-F238E27FC236}">
                <a16:creationId xmlns:a16="http://schemas.microsoft.com/office/drawing/2014/main" id="{C4424E01-3244-49F6-9D6F-B7D3AD926DB5}"/>
              </a:ext>
            </a:extLst>
          </p:cNvPr>
          <p:cNvSpPr>
            <a:spLocks noGrp="1"/>
          </p:cNvSpPr>
          <p:nvPr>
            <p:ph type="sldNum" sz="quarter" idx="12"/>
          </p:nvPr>
        </p:nvSpPr>
        <p:spPr/>
        <p:txBody>
          <a:bodyPr/>
          <a:lstStyle/>
          <a:p>
            <a:fld id="{FD699235-57A2-46A3-B1B2-2A035A830D48}" type="slidenum">
              <a:rPr lang="ru-RU" smtClean="0"/>
              <a:t>6</a:t>
            </a:fld>
            <a:endParaRPr lang="ru-RU"/>
          </a:p>
        </p:txBody>
      </p:sp>
    </p:spTree>
    <p:extLst>
      <p:ext uri="{BB962C8B-B14F-4D97-AF65-F5344CB8AC3E}">
        <p14:creationId xmlns:p14="http://schemas.microsoft.com/office/powerpoint/2010/main" val="1681214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EE9C471B-B716-42E6-9862-5FF60C05A895}"/>
              </a:ext>
            </a:extLst>
          </p:cNvPr>
          <p:cNvSpPr>
            <a:spLocks noGrp="1"/>
          </p:cNvSpPr>
          <p:nvPr>
            <p:ph type="sldNum" sz="quarter" idx="12"/>
          </p:nvPr>
        </p:nvSpPr>
        <p:spPr/>
        <p:txBody>
          <a:bodyPr/>
          <a:lstStyle/>
          <a:p>
            <a:fld id="{3A6312A4-B07B-4D35-BB85-82E02DF5A8FE}" type="slidenum">
              <a:rPr lang="en-US" smtClean="0"/>
              <a:t>7</a:t>
            </a:fld>
            <a:endParaRPr lang="en-US"/>
          </a:p>
        </p:txBody>
      </p:sp>
      <p:pic>
        <p:nvPicPr>
          <p:cNvPr id="4" name="Рисунок 3">
            <a:extLst>
              <a:ext uri="{FF2B5EF4-FFF2-40B4-BE49-F238E27FC236}">
                <a16:creationId xmlns:a16="http://schemas.microsoft.com/office/drawing/2014/main" id="{96D5C010-84E7-4DE0-8864-3105F6F55280}"/>
              </a:ext>
            </a:extLst>
          </p:cNvPr>
          <p:cNvPicPr>
            <a:picLocks noChangeAspect="1"/>
          </p:cNvPicPr>
          <p:nvPr/>
        </p:nvPicPr>
        <p:blipFill>
          <a:blip r:embed="rId3"/>
          <a:stretch>
            <a:fillRect/>
          </a:stretch>
        </p:blipFill>
        <p:spPr>
          <a:xfrm>
            <a:off x="363215" y="743820"/>
            <a:ext cx="5799460" cy="5977655"/>
          </a:xfrm>
          <a:prstGeom prst="rect">
            <a:avLst/>
          </a:prstGeom>
        </p:spPr>
      </p:pic>
      <p:sp>
        <p:nvSpPr>
          <p:cNvPr id="5" name="TextBox 4">
            <a:extLst>
              <a:ext uri="{FF2B5EF4-FFF2-40B4-BE49-F238E27FC236}">
                <a16:creationId xmlns:a16="http://schemas.microsoft.com/office/drawing/2014/main" id="{4ED7E489-6FD3-48A1-9680-919CDE0B849D}"/>
              </a:ext>
            </a:extLst>
          </p:cNvPr>
          <p:cNvSpPr txBox="1"/>
          <p:nvPr/>
        </p:nvSpPr>
        <p:spPr>
          <a:xfrm>
            <a:off x="2636043" y="136525"/>
            <a:ext cx="6919913"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Контроль тока пучка внутри циклотрона</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C4A57FB-4C6E-4289-BBF5-FA7FA5ED6BA2}"/>
              </a:ext>
            </a:extLst>
          </p:cNvPr>
          <p:cNvSpPr txBox="1"/>
          <p:nvPr/>
        </p:nvSpPr>
        <p:spPr>
          <a:xfrm>
            <a:off x="6410325" y="5200650"/>
            <a:ext cx="5231780" cy="92333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Схема диагностических устройств циклотрона ДЦ-280: 1, 2 – внутренние пробники; 3 – </a:t>
            </a:r>
            <a:r>
              <a:rPr lang="ru-RU" dirty="0" err="1">
                <a:latin typeface="Times New Roman" panose="02020603050405020304" pitchFamily="18" charset="0"/>
                <a:cs typeface="Times New Roman" panose="02020603050405020304" pitchFamily="18" charset="0"/>
              </a:rPr>
              <a:t>многоламельный</a:t>
            </a:r>
            <a:r>
              <a:rPr lang="ru-RU" dirty="0">
                <a:latin typeface="Times New Roman" panose="02020603050405020304" pitchFamily="18" charset="0"/>
                <a:cs typeface="Times New Roman" panose="02020603050405020304" pitchFamily="18" charset="0"/>
              </a:rPr>
              <a:t> пробник; 4 – ЦФ.</a:t>
            </a:r>
            <a:endParaRPr lang="en-US"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6D27C62-7D9B-4999-A3E6-1D7347DD9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7224" y="892115"/>
            <a:ext cx="3031331" cy="2273498"/>
          </a:xfrm>
          <a:prstGeom prst="rect">
            <a:avLst/>
          </a:prstGeom>
        </p:spPr>
      </p:pic>
      <p:pic>
        <p:nvPicPr>
          <p:cNvPr id="9" name="Рисунок 8">
            <a:extLst>
              <a:ext uri="{FF2B5EF4-FFF2-40B4-BE49-F238E27FC236}">
                <a16:creationId xmlns:a16="http://schemas.microsoft.com/office/drawing/2014/main" id="{A2AC4BC1-07D2-45CA-87C7-49C87E2E0623}"/>
              </a:ext>
            </a:extLst>
          </p:cNvPr>
          <p:cNvPicPr>
            <a:picLocks noChangeAspect="1"/>
          </p:cNvPicPr>
          <p:nvPr/>
        </p:nvPicPr>
        <p:blipFill>
          <a:blip r:embed="rId5"/>
          <a:stretch>
            <a:fillRect/>
          </a:stretch>
        </p:blipFill>
        <p:spPr>
          <a:xfrm>
            <a:off x="7708280" y="3692388"/>
            <a:ext cx="3829050" cy="955918"/>
          </a:xfrm>
          <a:prstGeom prst="rect">
            <a:avLst/>
          </a:prstGeom>
        </p:spPr>
      </p:pic>
      <p:pic>
        <p:nvPicPr>
          <p:cNvPr id="11" name="Рисунок 10">
            <a:extLst>
              <a:ext uri="{FF2B5EF4-FFF2-40B4-BE49-F238E27FC236}">
                <a16:creationId xmlns:a16="http://schemas.microsoft.com/office/drawing/2014/main" id="{BD4F0510-DB1F-496D-A387-3DB2C31F248D}"/>
              </a:ext>
            </a:extLst>
          </p:cNvPr>
          <p:cNvPicPr>
            <a:picLocks noChangeAspect="1"/>
          </p:cNvPicPr>
          <p:nvPr/>
        </p:nvPicPr>
        <p:blipFill>
          <a:blip r:embed="rId6"/>
          <a:stretch>
            <a:fillRect/>
          </a:stretch>
        </p:blipFill>
        <p:spPr>
          <a:xfrm flipH="1">
            <a:off x="6541790" y="943977"/>
            <a:ext cx="1500716" cy="955918"/>
          </a:xfrm>
          <a:prstGeom prst="rect">
            <a:avLst/>
          </a:prstGeom>
        </p:spPr>
      </p:pic>
    </p:spTree>
    <p:extLst>
      <p:ext uri="{BB962C8B-B14F-4D97-AF65-F5344CB8AC3E}">
        <p14:creationId xmlns:p14="http://schemas.microsoft.com/office/powerpoint/2010/main" val="1088668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C0B1EFE-DA37-4595-83B8-74CA3EC054C3}"/>
              </a:ext>
            </a:extLst>
          </p:cNvPr>
          <p:cNvSpPr>
            <a:spLocks noGrp="1"/>
          </p:cNvSpPr>
          <p:nvPr>
            <p:ph type="sldNum" sz="quarter" idx="12"/>
          </p:nvPr>
        </p:nvSpPr>
        <p:spPr/>
        <p:txBody>
          <a:bodyPr/>
          <a:lstStyle/>
          <a:p>
            <a:fld id="{3A6312A4-B07B-4D35-BB85-82E02DF5A8FE}" type="slidenum">
              <a:rPr lang="en-US" smtClean="0"/>
              <a:t>8</a:t>
            </a:fld>
            <a:endParaRPr lang="en-US"/>
          </a:p>
        </p:txBody>
      </p:sp>
      <p:pic>
        <p:nvPicPr>
          <p:cNvPr id="4" name="Рисунок 3">
            <a:extLst>
              <a:ext uri="{FF2B5EF4-FFF2-40B4-BE49-F238E27FC236}">
                <a16:creationId xmlns:a16="http://schemas.microsoft.com/office/drawing/2014/main" id="{72F0D984-4FB1-4A34-A3DA-1A5E622B34CB}"/>
              </a:ext>
            </a:extLst>
          </p:cNvPr>
          <p:cNvPicPr>
            <a:picLocks noChangeAspect="1"/>
          </p:cNvPicPr>
          <p:nvPr/>
        </p:nvPicPr>
        <p:blipFill>
          <a:blip r:embed="rId3"/>
          <a:stretch>
            <a:fillRect/>
          </a:stretch>
        </p:blipFill>
        <p:spPr>
          <a:xfrm>
            <a:off x="7264896" y="1042100"/>
            <a:ext cx="3584079" cy="4773800"/>
          </a:xfrm>
          <a:prstGeom prst="rect">
            <a:avLst/>
          </a:prstGeom>
        </p:spPr>
      </p:pic>
      <p:pic>
        <p:nvPicPr>
          <p:cNvPr id="6" name="Рисунок 5">
            <a:extLst>
              <a:ext uri="{FF2B5EF4-FFF2-40B4-BE49-F238E27FC236}">
                <a16:creationId xmlns:a16="http://schemas.microsoft.com/office/drawing/2014/main" id="{B1973801-9C17-4D7D-87EC-0D5390397A65}"/>
              </a:ext>
            </a:extLst>
          </p:cNvPr>
          <p:cNvPicPr>
            <a:picLocks noChangeAspect="1"/>
          </p:cNvPicPr>
          <p:nvPr/>
        </p:nvPicPr>
        <p:blipFill>
          <a:blip r:embed="rId4"/>
          <a:stretch>
            <a:fillRect/>
          </a:stretch>
        </p:blipFill>
        <p:spPr>
          <a:xfrm>
            <a:off x="753359" y="857008"/>
            <a:ext cx="4713991" cy="5143983"/>
          </a:xfrm>
          <a:prstGeom prst="rect">
            <a:avLst/>
          </a:prstGeom>
        </p:spPr>
      </p:pic>
      <p:sp>
        <p:nvSpPr>
          <p:cNvPr id="7" name="TextBox 6">
            <a:extLst>
              <a:ext uri="{FF2B5EF4-FFF2-40B4-BE49-F238E27FC236}">
                <a16:creationId xmlns:a16="http://schemas.microsoft.com/office/drawing/2014/main" id="{66F48DA7-D034-4400-B6A6-77F6D6F8979E}"/>
              </a:ext>
            </a:extLst>
          </p:cNvPr>
          <p:cNvSpPr txBox="1"/>
          <p:nvPr/>
        </p:nvSpPr>
        <p:spPr>
          <a:xfrm>
            <a:off x="3739004" y="54948"/>
            <a:ext cx="4713991"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Контроль фазового сдвига</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98A01B8-B279-4684-8522-47666C85DE4E}"/>
              </a:ext>
            </a:extLst>
          </p:cNvPr>
          <p:cNvSpPr txBox="1"/>
          <p:nvPr/>
        </p:nvSpPr>
        <p:spPr>
          <a:xfrm>
            <a:off x="1142999" y="6464923"/>
            <a:ext cx="9906000"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V.A. Semin </a:t>
            </a:r>
            <a:r>
              <a:rPr lang="en-US" sz="1400" b="0" i="0" dirty="0">
                <a:effectLst/>
                <a:latin typeface="Times New Roman" panose="02020603050405020304" pitchFamily="18" charset="0"/>
                <a:cs typeface="Times New Roman" panose="02020603050405020304" pitchFamily="18" charset="0"/>
              </a:rPr>
              <a:t>et al., “THE EXPERIMENTAL RESEARCH OF CYCLOTRON DC-280 BEAM PARAMETER.” RuPAC2021, P. 102-104.</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92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1267" y="5276"/>
            <a:ext cx="10067106" cy="1066800"/>
          </a:xfrm>
        </p:spPr>
        <p:txBody>
          <a:bodyPr>
            <a:noAutofit/>
          </a:bodyPr>
          <a:lstStyle/>
          <a:p>
            <a:r>
              <a:rPr lang="ru-RU" sz="3200" b="1" dirty="0">
                <a:latin typeface="Times New Roman" pitchFamily="18" charset="0"/>
                <a:cs typeface="Times New Roman" pitchFamily="18" charset="0"/>
              </a:rPr>
              <a:t>Измерение энергии ионов времяпролетным методом</a:t>
            </a:r>
            <a:endParaRPr lang="ru-RU" sz="3200" b="1" dirty="0"/>
          </a:p>
        </p:txBody>
      </p:sp>
      <p:pic>
        <p:nvPicPr>
          <p:cNvPr id="4098" name="Picture 2"/>
          <p:cNvPicPr>
            <a:picLocks noChangeAspect="1" noChangeArrowheads="1"/>
          </p:cNvPicPr>
          <p:nvPr/>
        </p:nvPicPr>
        <p:blipFill>
          <a:blip r:embed="rId3" cstate="print"/>
          <a:srcRect/>
          <a:stretch>
            <a:fillRect/>
          </a:stretch>
        </p:blipFill>
        <p:spPr bwMode="auto">
          <a:xfrm>
            <a:off x="5205395" y="1346720"/>
            <a:ext cx="5710237" cy="276731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7943832" y="3978331"/>
            <a:ext cx="2971800" cy="2560581"/>
          </a:xfrm>
          <a:prstGeom prst="rect">
            <a:avLst/>
          </a:prstGeom>
          <a:noFill/>
          <a:ln w="9525">
            <a:noFill/>
            <a:miter lim="800000"/>
            <a:headEnd/>
            <a:tailEnd/>
          </a:ln>
        </p:spPr>
      </p:pic>
      <p:sp>
        <p:nvSpPr>
          <p:cNvPr id="4101"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4104" name="Rectangle 8"/>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3" name="Object 7"/>
          <p:cNvGraphicFramePr>
            <a:graphicFrameLocks noChangeAspect="1"/>
          </p:cNvGraphicFramePr>
          <p:nvPr/>
        </p:nvGraphicFramePr>
        <p:xfrm>
          <a:off x="3048000" y="4876800"/>
          <a:ext cx="2667000" cy="685800"/>
        </p:xfrm>
        <a:graphic>
          <a:graphicData uri="http://schemas.openxmlformats.org/presentationml/2006/ole">
            <mc:AlternateContent xmlns:mc="http://schemas.openxmlformats.org/markup-compatibility/2006">
              <mc:Choice xmlns:v="urn:schemas-microsoft-com:vml" Requires="v">
                <p:oleObj spid="_x0000_s4138" r:id="rId5" imgW="1790700" imgH="482600" progId="">
                  <p:embed/>
                </p:oleObj>
              </mc:Choice>
              <mc:Fallback>
                <p:oleObj r:id="rId5" imgW="1790700" imgH="482600" progId="">
                  <p:embed/>
                  <p:pic>
                    <p:nvPicPr>
                      <p:cNvPr id="410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876800"/>
                        <a:ext cx="26670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Прямоугольник 12"/>
          <p:cNvSpPr/>
          <p:nvPr/>
        </p:nvSpPr>
        <p:spPr>
          <a:xfrm>
            <a:off x="5715009" y="5042646"/>
            <a:ext cx="2514611" cy="307777"/>
          </a:xfrm>
          <a:prstGeom prst="rect">
            <a:avLst/>
          </a:prstGeom>
        </p:spPr>
        <p:txBody>
          <a:bodyPr wrap="square">
            <a:spAutoFit/>
          </a:bodyPr>
          <a:lstStyle/>
          <a:p>
            <a:r>
              <a:rPr lang="en-US" sz="1400" dirty="0"/>
              <a:t>(</a:t>
            </a:r>
            <a:r>
              <a:rPr lang="ru-RU" sz="1400" dirty="0"/>
              <a:t>МэВ</a:t>
            </a:r>
            <a:r>
              <a:rPr lang="en-US" sz="1400" dirty="0"/>
              <a:t>/</a:t>
            </a:r>
            <a:r>
              <a:rPr lang="ru-RU" sz="1400" dirty="0"/>
              <a:t>нуклон</a:t>
            </a:r>
            <a:r>
              <a:rPr lang="en-US" sz="1400" dirty="0"/>
              <a:t>)</a:t>
            </a:r>
            <a:r>
              <a:rPr lang="ru-RU" sz="1400" dirty="0"/>
              <a:t>,  где </a:t>
            </a:r>
          </a:p>
        </p:txBody>
      </p:sp>
      <p:sp>
        <p:nvSpPr>
          <p:cNvPr id="4106" name="Rectangle 10"/>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105" name="Object 9"/>
          <p:cNvGraphicFramePr>
            <a:graphicFrameLocks noChangeAspect="1"/>
          </p:cNvGraphicFramePr>
          <p:nvPr/>
        </p:nvGraphicFramePr>
        <p:xfrm>
          <a:off x="3553542" y="5638801"/>
          <a:ext cx="694628" cy="619125"/>
        </p:xfrm>
        <a:graphic>
          <a:graphicData uri="http://schemas.openxmlformats.org/presentationml/2006/ole">
            <mc:AlternateContent xmlns:mc="http://schemas.openxmlformats.org/markup-compatibility/2006">
              <mc:Choice xmlns:v="urn:schemas-microsoft-com:vml" Requires="v">
                <p:oleObj spid="_x0000_s4139" r:id="rId7" imgW="444307" imgH="393529" progId="">
                  <p:embed/>
                </p:oleObj>
              </mc:Choice>
              <mc:Fallback>
                <p:oleObj r:id="rId7" imgW="444307" imgH="393529" progId="">
                  <p:embed/>
                  <p:pic>
                    <p:nvPicPr>
                      <p:cNvPr id="410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3542" y="5638801"/>
                        <a:ext cx="694628"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4419620" y="5773265"/>
            <a:ext cx="2743200" cy="338554"/>
          </a:xfrm>
          <a:prstGeom prst="rect">
            <a:avLst/>
          </a:prstGeom>
          <a:noFill/>
        </p:spPr>
        <p:txBody>
          <a:bodyPr wrap="square" rtlCol="0">
            <a:spAutoFit/>
          </a:bodyPr>
          <a:lstStyle/>
          <a:p>
            <a:r>
              <a:rPr lang="ru-RU" sz="1600" dirty="0">
                <a:cs typeface="Times New Roman" pitchFamily="18" charset="0"/>
              </a:rPr>
              <a:t>- удельная скорость ионов</a:t>
            </a:r>
          </a:p>
        </p:txBody>
      </p:sp>
      <p:pic>
        <p:nvPicPr>
          <p:cNvPr id="4108" name="Picture 12"/>
          <p:cNvPicPr>
            <a:picLocks noChangeAspect="1" noChangeArrowheads="1"/>
          </p:cNvPicPr>
          <p:nvPr/>
        </p:nvPicPr>
        <p:blipFill>
          <a:blip r:embed="rId9" cstate="print"/>
          <a:srcRect/>
          <a:stretch>
            <a:fillRect/>
          </a:stretch>
        </p:blipFill>
        <p:spPr bwMode="auto">
          <a:xfrm>
            <a:off x="995005" y="2728913"/>
            <a:ext cx="1222916" cy="3809999"/>
          </a:xfrm>
          <a:prstGeom prst="rect">
            <a:avLst/>
          </a:prstGeom>
          <a:noFill/>
          <a:ln w="9525">
            <a:noFill/>
            <a:miter lim="800000"/>
            <a:headEnd/>
            <a:tailEnd/>
          </a:ln>
        </p:spPr>
      </p:pic>
      <p:sp>
        <p:nvSpPr>
          <p:cNvPr id="17" name="Номер слайда 16"/>
          <p:cNvSpPr>
            <a:spLocks noGrp="1"/>
          </p:cNvSpPr>
          <p:nvPr>
            <p:ph type="sldNum" sz="quarter" idx="12"/>
          </p:nvPr>
        </p:nvSpPr>
        <p:spPr/>
        <p:txBody>
          <a:bodyPr/>
          <a:lstStyle/>
          <a:p>
            <a:fld id="{3F605A1E-3E45-4DDD-8A83-97236DE2F0A0}" type="slidenum">
              <a:rPr lang="ru-RU" smtClean="0"/>
              <a:pPr/>
              <a:t>9</a:t>
            </a:fld>
            <a:endParaRPr lang="ru-RU"/>
          </a:p>
        </p:txBody>
      </p:sp>
      <p:pic>
        <p:nvPicPr>
          <p:cNvPr id="4107" name="Picture 11"/>
          <p:cNvPicPr>
            <a:picLocks noChangeAspect="1" noChangeArrowheads="1"/>
          </p:cNvPicPr>
          <p:nvPr/>
        </p:nvPicPr>
        <p:blipFill>
          <a:blip r:embed="rId10" cstate="print"/>
          <a:srcRect/>
          <a:stretch>
            <a:fillRect/>
          </a:stretch>
        </p:blipFill>
        <p:spPr bwMode="auto">
          <a:xfrm>
            <a:off x="3454294" y="992191"/>
            <a:ext cx="3070526" cy="1838325"/>
          </a:xfrm>
          <a:prstGeom prst="rect">
            <a:avLst/>
          </a:prstGeom>
          <a:noFill/>
          <a:ln w="9525">
            <a:noFill/>
            <a:miter lim="800000"/>
            <a:headEnd/>
            <a:tailEnd/>
          </a:ln>
        </p:spPr>
      </p:pic>
      <p:pic>
        <p:nvPicPr>
          <p:cNvPr id="4" name="Рисунок 3">
            <a:extLst>
              <a:ext uri="{FF2B5EF4-FFF2-40B4-BE49-F238E27FC236}">
                <a16:creationId xmlns:a16="http://schemas.microsoft.com/office/drawing/2014/main" id="{5F689FB6-0832-48F1-98FA-F508A7E11031}"/>
              </a:ext>
            </a:extLst>
          </p:cNvPr>
          <p:cNvPicPr>
            <a:picLocks noChangeAspect="1"/>
          </p:cNvPicPr>
          <p:nvPr/>
        </p:nvPicPr>
        <p:blipFill>
          <a:blip r:embed="rId11"/>
          <a:stretch>
            <a:fillRect/>
          </a:stretch>
        </p:blipFill>
        <p:spPr>
          <a:xfrm>
            <a:off x="1004705" y="971338"/>
            <a:ext cx="1408054" cy="1447866"/>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4152</TotalTime>
  <Words>2263</Words>
  <Application>Microsoft Office PowerPoint</Application>
  <PresentationFormat>Широкоэкранный</PresentationFormat>
  <Paragraphs>273</Paragraphs>
  <Slides>33</Slides>
  <Notes>9</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0</vt:i4>
      </vt:variant>
      <vt:variant>
        <vt:lpstr>Заголовки слайдов</vt:lpstr>
      </vt:variant>
      <vt:variant>
        <vt:i4>33</vt:i4>
      </vt:variant>
    </vt:vector>
  </HeadingPairs>
  <TitlesOfParts>
    <vt:vector size="42" baseType="lpstr">
      <vt:lpstr>Arial</vt:lpstr>
      <vt:lpstr>Arial Unicode MS</vt:lpstr>
      <vt:lpstr>Calibri</vt:lpstr>
      <vt:lpstr>Calibri Light</vt:lpstr>
      <vt:lpstr>Comic Sans MS</vt:lpstr>
      <vt:lpstr>SFRM1000</vt:lpstr>
      <vt:lpstr>Symbol</vt:lpstr>
      <vt:lpstr>Times New Roman</vt:lpstr>
      <vt:lpstr>Тема Office</vt:lpstr>
      <vt:lpstr>Диагностика пучков тяжелых ионов. Принципы устройства и особенности применения. </vt:lpstr>
      <vt:lpstr>Введение</vt:lpstr>
      <vt:lpstr>Введение</vt:lpstr>
      <vt:lpstr>Презентация PowerPoint</vt:lpstr>
      <vt:lpstr>Презентация PowerPoint</vt:lpstr>
      <vt:lpstr>Быстрый токовый трансформатор (FCT)</vt:lpstr>
      <vt:lpstr>Презентация PowerPoint</vt:lpstr>
      <vt:lpstr>Презентация PowerPoint</vt:lpstr>
      <vt:lpstr>Измерение энергии ионов времяпролетным методом</vt:lpstr>
      <vt:lpstr>Презентация PowerPoint</vt:lpstr>
      <vt:lpstr>Презентация PowerPoint</vt:lpstr>
      <vt:lpstr>Презентация PowerPoint</vt:lpstr>
      <vt:lpstr>Презентация PowerPoint</vt:lpstr>
      <vt:lpstr>Презентация PowerPoint</vt:lpstr>
      <vt:lpstr>Сканирующий двухмерный ионизационный монитор профиля пучка</vt:lpstr>
      <vt:lpstr>Преимущества монитора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Измерение плотности потока ионов и флюенса сцинтилляционными детекторами</vt:lpstr>
      <vt:lpstr>Измерение плотности потока ионов и флюенса сцинтилляционными детекторами</vt:lpstr>
      <vt:lpstr>Измерение плотности потока ионов и флюенса сцинтилляционными детекторами</vt:lpstr>
      <vt:lpstr>Измерение плотности потока ионов и флюенса сцинтилляционными детекторами</vt:lpstr>
      <vt:lpstr>Измерение профиля пучка ионов</vt:lpstr>
      <vt:lpstr>Презентация PowerPoint</vt:lpstr>
      <vt:lpstr>Измерение профиля пучка ионов</vt:lpstr>
      <vt:lpstr>15-канальная система контроля профиля пучка ионов </vt:lpstr>
      <vt:lpstr>Презентация PowerPoint</vt:lpstr>
      <vt:lpstr>Презентация PowerPoint</vt:lpstr>
      <vt:lpstr>Диагностика пучков тяжелых ионов. Принципы устройства и особенности применения.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Диагностика пучков ионов циклотронов ЛЯР от ионного источника и до мишени физиков.  Принципы устройства и особенности применения.</dc:title>
  <dc:creator>ASKAR</dc:creator>
  <cp:lastModifiedBy>user</cp:lastModifiedBy>
  <cp:revision>45</cp:revision>
  <dcterms:created xsi:type="dcterms:W3CDTF">2022-10-17T07:41:14Z</dcterms:created>
  <dcterms:modified xsi:type="dcterms:W3CDTF">2024-08-29T06:50:13Z</dcterms:modified>
</cp:coreProperties>
</file>