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62" r:id="rId3"/>
    <p:sldId id="263" r:id="rId4"/>
    <p:sldId id="264" r:id="rId5"/>
    <p:sldId id="265" r:id="rId6"/>
    <p:sldId id="266" r:id="rId7"/>
    <p:sldId id="259" r:id="rId8"/>
    <p:sldId id="267" r:id="rId9"/>
    <p:sldId id="260" r:id="rId10"/>
    <p:sldId id="268" r:id="rId11"/>
    <p:sldId id="270" r:id="rId12"/>
    <p:sldId id="269" r:id="rId13"/>
    <p:sldId id="271" r:id="rId14"/>
    <p:sldId id="273" r:id="rId15"/>
    <p:sldId id="277" r:id="rId16"/>
    <p:sldId id="276" r:id="rId17"/>
    <p:sldId id="284" r:id="rId18"/>
    <p:sldId id="285" r:id="rId19"/>
    <p:sldId id="286" r:id="rId20"/>
    <p:sldId id="293" r:id="rId21"/>
    <p:sldId id="294" r:id="rId22"/>
    <p:sldId id="287" r:id="rId23"/>
    <p:sldId id="272" r:id="rId24"/>
    <p:sldId id="289" r:id="rId25"/>
    <p:sldId id="288" r:id="rId26"/>
    <p:sldId id="290" r:id="rId27"/>
    <p:sldId id="291" r:id="rId28"/>
    <p:sldId id="292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гор Соколов" initials="ЕС" lastIdx="2" clrIdx="0">
    <p:extLst>
      <p:ext uri="{19B8F6BF-5375-455C-9EA6-DF929625EA0E}">
        <p15:presenceInfo xmlns:p15="http://schemas.microsoft.com/office/powerpoint/2012/main" userId="Егор Соколов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goru\YandexDisk\&#1050;&#1086;&#1084;&#1087;&#1100;&#1102;&#1090;&#1077;&#1088;%20DESKTOP-EDESE86\&#1044;&#1086;&#1082;&#1091;&#1084;&#1077;&#1085;&#1090;&#1099;%20(2)\&#1044;&#1086;&#1082;&#1083;&#1072;&#1076;&#1099;%20&#1080;%20&#1083;&#1077;&#1082;&#1094;&#1080;&#1080;\&#1062;&#1080;&#1082;&#1083;&#1086;&#1090;&#1088;&#1086;&#1085;&#1099;%20&#1076;&#1083;&#1103;%20&#1055;&#1069;&#1058;%20&#1101;&#1082;&#1089;&#1087;&#1083;&#1091;&#1072;&#1090;&#1072;&#1094;&#1080;&#1103;%20&#1080;%20&#1090;&#1077;&#1093;&#1085;&#1080;&#1095;&#1077;&#1089;&#1082;&#1086;&#1077;%20&#1086;&#1073;&#1089;&#1083;&#1091;&#1078;&#1080;&#1074;&#1072;&#1085;&#1080;&#1077;\&#1073;&#1088;&#1072;&#1082;%20%202022%20&#1086;&#1073;&#1097;&#1080;&#1081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Распределение медицинских циклотронов по энергиям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26C-48FF-BFD4-B6A73B10558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26C-48FF-BFD4-B6A73B10558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26C-48FF-BFD4-B6A73B10558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26C-48FF-BFD4-B6A73B10558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26C-48FF-BFD4-B6A73B10558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cap="none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до 11 МэВ</c:v>
                </c:pt>
                <c:pt idx="1">
                  <c:v>11-12 МэВ</c:v>
                </c:pt>
                <c:pt idx="2">
                  <c:v>16 МэВ</c:v>
                </c:pt>
                <c:pt idx="3">
                  <c:v>18 МэВ</c:v>
                </c:pt>
                <c:pt idx="4">
                  <c:v>остальные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0.18</c:v>
                </c:pt>
                <c:pt idx="1">
                  <c:v>0.26</c:v>
                </c:pt>
                <c:pt idx="2">
                  <c:v>0.25</c:v>
                </c:pt>
                <c:pt idx="3">
                  <c:v>0.21</c:v>
                </c:pt>
                <c:pt idx="4" formatCode="0.0%">
                  <c:v>0.10000000000000009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26C-48FF-BFD4-B6A73B1055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4D4-4B7E-B5A9-AE5E341973A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4D4-4B7E-B5A9-AE5E341973A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4D4-4B7E-B5A9-AE5E341973A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4D4-4B7E-B5A9-AE5E341973A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4D4-4B7E-B5A9-AE5E341973A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GE</c:v>
                </c:pt>
                <c:pt idx="1">
                  <c:v>IBA</c:v>
                </c:pt>
                <c:pt idx="2">
                  <c:v>Siemens</c:v>
                </c:pt>
                <c:pt idx="3">
                  <c:v>Sumitomo</c:v>
                </c:pt>
                <c:pt idx="4">
                  <c:v>остальные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0.32</c:v>
                </c:pt>
                <c:pt idx="1">
                  <c:v>0.21</c:v>
                </c:pt>
                <c:pt idx="2">
                  <c:v>0.18</c:v>
                </c:pt>
                <c:pt idx="3">
                  <c:v>0.15</c:v>
                </c:pt>
                <c:pt idx="4" formatCode="0.00%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4D4-4B7E-B5A9-AE5E341973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[брак  2022 общий.xlsx]Лист3!СводнаяТаблица3</c:name>
    <c:fmtId val="6"/>
  </c:pivotSource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sz="22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2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GE PETtrace за год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2200" b="1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dLblPos val="outEnd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2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dLblPos val="outEnd"/>
          <c:showLegendKey val="0"/>
          <c:showVal val="0"/>
          <c:showCatName val="0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dLblPos val="outEnd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dLblPos val="outEnd"/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</c:pivotFmt>
    </c:pivotFmts>
    <c:plotArea>
      <c:layout/>
      <c:pieChart>
        <c:varyColors val="1"/>
        <c:ser>
          <c:idx val="0"/>
          <c:order val="0"/>
          <c:tx>
            <c:strRef>
              <c:f>Лист3!$B$1</c:f>
              <c:strCache>
                <c:ptCount val="1"/>
                <c:pt idx="0">
                  <c:v>Итог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9A3-4132-B207-5D809E3AC9A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9A3-4132-B207-5D809E3AC9A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9A3-4132-B207-5D809E3AC9A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9A3-4132-B207-5D809E3AC9A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9A3-4132-B207-5D809E3AC9A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9A3-4132-B207-5D809E3AC9A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9A3-4132-B207-5D809E3AC9A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A9A3-4132-B207-5D809E3AC9AB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A9A3-4132-B207-5D809E3AC9AB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A9A3-4132-B207-5D809E3AC9AB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A9A3-4132-B207-5D809E3AC9AB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9A3-4132-B207-5D809E3AC9AB}"/>
                </c:ext>
              </c:extLst>
            </c:dLbl>
            <c:dLbl>
              <c:idx val="2"/>
              <c:layout>
                <c:manualLayout>
                  <c:x val="-2.1231422505309412E-3"/>
                  <c:y val="-4.203151591461019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A9A3-4132-B207-5D809E3AC9AB}"/>
                </c:ext>
              </c:extLst>
            </c:dLbl>
            <c:dLbl>
              <c:idx val="7"/>
              <c:layout>
                <c:manualLayout>
                  <c:x val="5.3078556263269749E-3"/>
                  <c:y val="-1.3877787807814457E-1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9548840630589967"/>
                      <c:h val="0.1233505775864321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A9A3-4132-B207-5D809E3AC9AB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Лист3!$A$2:$A$13</c:f>
              <c:strCache>
                <c:ptCount val="11"/>
                <c:pt idx="0">
                  <c:v>вакуумная</c:v>
                </c:pt>
                <c:pt idx="1">
                  <c:v>диагностика пучка (пробы, коллиматоры и пр.)</c:v>
                </c:pt>
                <c:pt idx="2">
                  <c:v>ионный источник</c:v>
                </c:pt>
                <c:pt idx="3">
                  <c:v>магнитная</c:v>
                </c:pt>
                <c:pt idx="4">
                  <c:v>мишенная</c:v>
                </c:pt>
                <c:pt idx="5">
                  <c:v>прочее</c:v>
                </c:pt>
                <c:pt idx="6">
                  <c:v>РЧ</c:v>
                </c:pt>
                <c:pt idx="7">
                  <c:v>система охлаждения</c:v>
                </c:pt>
                <c:pt idx="8">
                  <c:v>система передачи радионуклида</c:v>
                </c:pt>
                <c:pt idx="9">
                  <c:v>система управления и контроля</c:v>
                </c:pt>
                <c:pt idx="10">
                  <c:v>экстракционная </c:v>
                </c:pt>
              </c:strCache>
            </c:strRef>
          </c:cat>
          <c:val>
            <c:numRef>
              <c:f>Лист3!$B$2:$B$13</c:f>
              <c:numCache>
                <c:formatCode>0.00%</c:formatCode>
                <c:ptCount val="11"/>
                <c:pt idx="0">
                  <c:v>0.25423728813559321</c:v>
                </c:pt>
                <c:pt idx="1">
                  <c:v>0</c:v>
                </c:pt>
                <c:pt idx="2">
                  <c:v>5.0847457627118647E-2</c:v>
                </c:pt>
                <c:pt idx="3">
                  <c:v>0</c:v>
                </c:pt>
                <c:pt idx="4">
                  <c:v>0.10169491525423729</c:v>
                </c:pt>
                <c:pt idx="5">
                  <c:v>3.3898305084745763E-2</c:v>
                </c:pt>
                <c:pt idx="6">
                  <c:v>3.3898305084745763E-2</c:v>
                </c:pt>
                <c:pt idx="7">
                  <c:v>8.4745762711864403E-2</c:v>
                </c:pt>
                <c:pt idx="8">
                  <c:v>0.13559322033898305</c:v>
                </c:pt>
                <c:pt idx="9">
                  <c:v>1.6949152542372881E-2</c:v>
                </c:pt>
                <c:pt idx="10">
                  <c:v>0.28813559322033899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A9A3-4132-B207-5D809E3AC9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Series val="1"/>
        <c14:dropZonesVisible val="1"/>
      </c14:pivotOptions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2200" b="1" i="0" u="none" strike="noStrike" kern="1200" baseline="0" dirty="0" smtClean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IBA Cyclone за 7 лет</a:t>
            </a:r>
          </a:p>
        </c:rich>
      </c:tx>
      <c:layout>
        <c:manualLayout>
          <c:xMode val="edge"/>
          <c:yMode val="edge"/>
          <c:x val="0.3161662104483168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200" b="1" i="0" u="none" strike="noStrike" kern="1200" baseline="0" dirty="0" smtClean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3965630948506067"/>
          <c:y val="0.25101782626996066"/>
          <c:w val="0.60332257299403225"/>
          <c:h val="0.6674179397921227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Неисправности систем циклотрона 2010-2017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116-4749-AA00-79038B12AEAC}"/>
              </c:ext>
            </c:extLst>
          </c:dPt>
          <c:dPt>
            <c:idx val="1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116-4749-AA00-79038B12AEAC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116-4749-AA00-79038B12AEAC}"/>
              </c:ext>
            </c:extLst>
          </c:dPt>
          <c:dPt>
            <c:idx val="3"/>
            <c:bubble3D val="0"/>
            <c:spPr>
              <a:solidFill>
                <a:srgbClr val="CCFFFF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116-4749-AA00-79038B12AEAC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116-4749-AA00-79038B12AEAC}"/>
              </c:ext>
            </c:extLst>
          </c:dPt>
          <c:dPt>
            <c:idx val="5"/>
            <c:bubble3D val="0"/>
            <c:spPr>
              <a:solidFill>
                <a:srgbClr val="B31F97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F116-4749-AA00-79038B12AEAC}"/>
              </c:ext>
            </c:extLst>
          </c:dPt>
          <c:dPt>
            <c:idx val="6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F116-4749-AA00-79038B12AEAC}"/>
              </c:ext>
            </c:extLst>
          </c:dPt>
          <c:dPt>
            <c:idx val="7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F116-4749-AA00-79038B12AEAC}"/>
              </c:ext>
            </c:extLst>
          </c:dPt>
          <c:dPt>
            <c:idx val="8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F116-4749-AA00-79038B12AEAC}"/>
              </c:ext>
            </c:extLst>
          </c:dPt>
          <c:dLbls>
            <c:dLbl>
              <c:idx val="1"/>
              <c:layout>
                <c:manualLayout>
                  <c:x val="0.13575781536968087"/>
                  <c:y val="-6.747233582817022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116-4749-AA00-79038B12AEAC}"/>
                </c:ext>
              </c:extLst>
            </c:dLbl>
            <c:dLbl>
              <c:idx val="8"/>
              <c:layout>
                <c:manualLayout>
                  <c:x val="-7.8700182823003478E-2"/>
                  <c:y val="-3.992453106983671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F116-4749-AA00-79038B12AE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Лист1!$A$2:$A$10</c:f>
              <c:strCache>
                <c:ptCount val="9"/>
                <c:pt idx="0">
                  <c:v>Magnet field</c:v>
                </c:pt>
                <c:pt idx="1">
                  <c:v>Beam Extraction</c:v>
                </c:pt>
                <c:pt idx="2">
                  <c:v>Helium cooling</c:v>
                </c:pt>
                <c:pt idx="3">
                  <c:v>Ion source</c:v>
                </c:pt>
                <c:pt idx="4">
                  <c:v>RF</c:v>
                </c:pt>
                <c:pt idx="5">
                  <c:v>Vacuum</c:v>
                </c:pt>
                <c:pt idx="6">
                  <c:v>Water cooling</c:v>
                </c:pt>
                <c:pt idx="7">
                  <c:v>Others</c:v>
                </c:pt>
                <c:pt idx="8">
                  <c:v>Control system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8</c:v>
                </c:pt>
                <c:pt idx="4">
                  <c:v>12</c:v>
                </c:pt>
                <c:pt idx="5">
                  <c:v>2</c:v>
                </c:pt>
                <c:pt idx="6">
                  <c:v>1</c:v>
                </c:pt>
                <c:pt idx="7">
                  <c:v>3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F116-4749-AA00-79038B12AEA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2DB92E-FA7F-4F6A-89D9-75E6F0AE4BEE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505087-80C1-4D5A-8863-908221CFBC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1907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63B23F-471F-4FDE-B32E-0AEEFD9C4F47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2345BB-5979-4665-BE81-C235E360E7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4948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345BB-5979-4665-BE81-C235E360E72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588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345BB-5979-4665-BE81-C235E360E72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007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345BB-5979-4665-BE81-C235E360E72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964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880" cy="3597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022" name="CustomShape 2"/>
          <p:cNvSpPr/>
          <p:nvPr/>
        </p:nvSpPr>
        <p:spPr>
          <a:xfrm>
            <a:off x="3884760" y="8685360"/>
            <a:ext cx="296928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290135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0BC39-DDD4-40FE-A8B7-23C8278256B5}" type="datetime1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B3162-B1FE-41CD-BA7D-872B7733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575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913DE-AAEE-439E-AFB5-AECD0460FA92}" type="datetime1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B3162-B1FE-41CD-BA7D-872B7733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381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03239-9F0A-4C4A-861D-6E4A62802EC0}" type="datetime1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B3162-B1FE-41CD-BA7D-872B7733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497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7283-3723-460B-AEE4-D27A6732AD28}" type="datetime1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B3162-B1FE-41CD-BA7D-872B7733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82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1AC4A-90C5-4D52-B2A5-A48DBFB8A96B}" type="datetime1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B3162-B1FE-41CD-BA7D-872B7733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341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A80AC-0AD1-474F-9619-679070055241}" type="datetime1">
              <a:rPr lang="ru-RU" smtClean="0"/>
              <a:t>18.09.2024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B3162-B1FE-41CD-BA7D-872B7733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962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2774E-E71D-4691-B9CF-607004E121A2}" type="datetime1">
              <a:rPr lang="ru-RU" smtClean="0"/>
              <a:t>18.09.2024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B3162-B1FE-41CD-BA7D-872B7733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076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9E6FF-7573-4425-8064-3B4A34CA022E}" type="datetime1">
              <a:rPr lang="ru-RU" smtClean="0"/>
              <a:t>18.09.2024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B3162-B1FE-41CD-BA7D-872B7733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428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4AF40-F7F8-4552-9CE4-01031A74131E}" type="datetime1">
              <a:rPr lang="ru-RU" smtClean="0"/>
              <a:t>18.09.2024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B3162-B1FE-41CD-BA7D-872B7733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96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88CC4-FC80-4186-8B54-172991A772DA}" type="datetime1">
              <a:rPr lang="ru-RU" smtClean="0"/>
              <a:t>18.09.2024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B3162-B1FE-41CD-BA7D-872B7733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331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F50B-AAD5-4CE3-A446-C81957448EF5}" type="datetime1">
              <a:rPr lang="ru-RU" smtClean="0"/>
              <a:t>18.09.2024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B3162-B1FE-41CD-BA7D-872B7733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792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A583A-6853-4970-BC89-DFD7FA21DAD9}" type="datetime1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B3162-B1FE-41CD-BA7D-872B7733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665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g"/><Relationship Id="rId7" Type="http://schemas.openxmlformats.org/officeDocument/2006/relationships/image" Target="../media/image49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wmf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Циклотроны для ПЭТ: эксплуатация и техническое обслуживание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Соколов Егор Николаевич</a:t>
            </a:r>
          </a:p>
          <a:p>
            <a:r>
              <a:rPr lang="en-US" dirty="0" smtClean="0"/>
              <a:t>egorsokolov@gmail.com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290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CustomShape 1"/>
          <p:cNvSpPr/>
          <p:nvPr/>
        </p:nvSpPr>
        <p:spPr>
          <a:xfrm>
            <a:off x="2362620" y="1181250"/>
            <a:ext cx="7693110" cy="432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67500" tIns="33750" rIns="67500" bIns="3375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Циклотрон SIEMENS RDS-</a:t>
            </a:r>
            <a:r>
              <a:rPr lang="ru-RU" sz="28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Eclipse</a:t>
            </a:r>
            <a:r>
              <a:rPr lang="ru-RU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HP</a:t>
            </a:r>
            <a:endParaRPr lang="ru-RU" sz="28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66" name="Рисунок 765"/>
          <p:cNvPicPr/>
          <p:nvPr/>
        </p:nvPicPr>
        <p:blipFill>
          <a:blip r:embed="rId2"/>
          <a:stretch/>
        </p:blipFill>
        <p:spPr>
          <a:xfrm>
            <a:off x="1848000" y="2099250"/>
            <a:ext cx="4392090" cy="3097440"/>
          </a:xfrm>
          <a:prstGeom prst="rect">
            <a:avLst/>
          </a:prstGeom>
          <a:ln>
            <a:noFill/>
          </a:ln>
        </p:spPr>
      </p:pic>
      <p:sp>
        <p:nvSpPr>
          <p:cNvPr id="767" name="CustomShape 2"/>
          <p:cNvSpPr/>
          <p:nvPr/>
        </p:nvSpPr>
        <p:spPr>
          <a:xfrm>
            <a:off x="6420720" y="2153250"/>
            <a:ext cx="3527010" cy="172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5100" rIns="67500" bIns="35100"/>
          <a:lstStyle/>
          <a:p>
            <a:pPr>
              <a:spcBef>
                <a:spcPts val="336"/>
              </a:spcBef>
              <a:buClr>
                <a:srgbClr val="003366"/>
              </a:buClr>
              <a:buSzPct val="75000"/>
            </a:pPr>
            <a:r>
              <a:rPr lang="ru-RU" sz="1350" spc="-1" dirty="0">
                <a:solidFill>
                  <a:srgbClr val="003366"/>
                </a:solidFill>
                <a:latin typeface="Arial"/>
                <a:ea typeface="DejaVu Sans"/>
              </a:rPr>
              <a:t>Характеристики</a:t>
            </a:r>
            <a:endParaRPr lang="ru-RU" sz="1350" spc="-1" dirty="0">
              <a:latin typeface="Arial"/>
            </a:endParaRPr>
          </a:p>
          <a:p>
            <a:pPr marL="162000" indent="-162000">
              <a:spcBef>
                <a:spcPts val="336"/>
              </a:spcBef>
              <a:buClr>
                <a:srgbClr val="003366"/>
              </a:buClr>
              <a:buSzPct val="75000"/>
              <a:buFont typeface="Wingdings" charset="2"/>
              <a:buChar char=""/>
            </a:pPr>
            <a:r>
              <a:rPr lang="ru-RU" sz="1350" spc="-1" dirty="0">
                <a:solidFill>
                  <a:srgbClr val="003366"/>
                </a:solidFill>
                <a:latin typeface="Arial"/>
                <a:ea typeface="DejaVu Sans"/>
              </a:rPr>
              <a:t>Энергия 11 </a:t>
            </a:r>
            <a:r>
              <a:rPr lang="ru-RU" sz="1350" spc="-1" dirty="0" err="1">
                <a:solidFill>
                  <a:srgbClr val="003366"/>
                </a:solidFill>
                <a:latin typeface="Arial"/>
                <a:ea typeface="DejaVu Sans"/>
              </a:rPr>
              <a:t>МЭв</a:t>
            </a:r>
            <a:endParaRPr lang="ru-RU" sz="1350" spc="-1" dirty="0">
              <a:latin typeface="Arial"/>
            </a:endParaRPr>
          </a:p>
          <a:p>
            <a:pPr marL="162000" indent="-162000">
              <a:spcBef>
                <a:spcPts val="336"/>
              </a:spcBef>
              <a:buClr>
                <a:srgbClr val="003366"/>
              </a:buClr>
              <a:buSzPct val="75000"/>
              <a:buFont typeface="Wingdings" charset="2"/>
              <a:buChar char=""/>
            </a:pPr>
            <a:r>
              <a:rPr lang="ru-RU" sz="1350" spc="-1" dirty="0">
                <a:solidFill>
                  <a:srgbClr val="003366"/>
                </a:solidFill>
                <a:latin typeface="Arial"/>
                <a:ea typeface="DejaVu Sans"/>
              </a:rPr>
              <a:t>Максимальный  ток пучка в </a:t>
            </a:r>
            <a:r>
              <a:rPr lang="en-US" sz="1350" spc="-1" dirty="0" smtClean="0">
                <a:solidFill>
                  <a:srgbClr val="003366"/>
                </a:solidFill>
                <a:latin typeface="Arial"/>
                <a:ea typeface="DejaVu Sans"/>
              </a:rPr>
              <a:t>2x</a:t>
            </a:r>
            <a:r>
              <a:rPr lang="en-US" sz="1350" spc="-1" dirty="0">
                <a:solidFill>
                  <a:srgbClr val="003366"/>
                </a:solidFill>
                <a:latin typeface="Arial"/>
                <a:ea typeface="DejaVu Sans"/>
              </a:rPr>
              <a:t>6</a:t>
            </a:r>
            <a:r>
              <a:rPr lang="ru-RU" sz="1350" spc="-1" dirty="0" smtClean="0">
                <a:solidFill>
                  <a:srgbClr val="003366"/>
                </a:solidFill>
                <a:latin typeface="Arial"/>
                <a:ea typeface="DejaVu Sans"/>
              </a:rPr>
              <a:t>0мкА</a:t>
            </a:r>
            <a:endParaRPr lang="ru-RU" sz="1350" spc="-1" dirty="0">
              <a:latin typeface="Arial"/>
            </a:endParaRPr>
          </a:p>
          <a:p>
            <a:pPr marL="162000" indent="-162000">
              <a:spcBef>
                <a:spcPts val="336"/>
              </a:spcBef>
              <a:buClr>
                <a:srgbClr val="003366"/>
              </a:buClr>
              <a:buSzPct val="75000"/>
              <a:buFont typeface="Wingdings" charset="2"/>
              <a:buChar char=""/>
            </a:pPr>
            <a:r>
              <a:rPr lang="ru-RU" sz="1350" spc="-1" dirty="0">
                <a:solidFill>
                  <a:srgbClr val="003366"/>
                </a:solidFill>
                <a:latin typeface="Arial"/>
                <a:ea typeface="DejaVu Sans"/>
              </a:rPr>
              <a:t>Потребляемая мощность 40КВт</a:t>
            </a:r>
            <a:endParaRPr lang="ru-RU" sz="1350" spc="-1" dirty="0">
              <a:latin typeface="Arial"/>
            </a:endParaRPr>
          </a:p>
          <a:p>
            <a:pPr marL="162000" indent="-162000">
              <a:spcBef>
                <a:spcPts val="336"/>
              </a:spcBef>
              <a:buClr>
                <a:srgbClr val="003366"/>
              </a:buClr>
              <a:buSzPct val="75000"/>
              <a:buFont typeface="Wingdings" charset="2"/>
              <a:buChar char=""/>
            </a:pPr>
            <a:r>
              <a:rPr lang="ru-RU" sz="1350" spc="-1" dirty="0">
                <a:solidFill>
                  <a:srgbClr val="003366"/>
                </a:solidFill>
                <a:latin typeface="Arial"/>
                <a:ea typeface="DejaVu Sans"/>
              </a:rPr>
              <a:t>Тепловыделение около 15КВт</a:t>
            </a:r>
            <a:endParaRPr lang="ru-RU" sz="1350" spc="-1" dirty="0">
              <a:latin typeface="Arial"/>
            </a:endParaRPr>
          </a:p>
          <a:p>
            <a:pPr marL="162000" indent="-162000">
              <a:spcBef>
                <a:spcPts val="336"/>
              </a:spcBef>
              <a:buClr>
                <a:srgbClr val="003366"/>
              </a:buClr>
              <a:buSzPct val="75000"/>
              <a:buFont typeface="Wingdings" charset="2"/>
              <a:buChar char=""/>
            </a:pPr>
            <a:r>
              <a:rPr lang="ru-RU" sz="1350" spc="-1" dirty="0">
                <a:solidFill>
                  <a:srgbClr val="003366"/>
                </a:solidFill>
                <a:latin typeface="Arial"/>
                <a:ea typeface="DejaVu Sans"/>
              </a:rPr>
              <a:t>Нарабатываемая активность(для F-18):  </a:t>
            </a:r>
            <a:r>
              <a:rPr lang="en-US" sz="1350" spc="-1" dirty="0" smtClean="0">
                <a:solidFill>
                  <a:srgbClr val="003366"/>
                </a:solidFill>
                <a:latin typeface="Arial"/>
                <a:ea typeface="DejaVu Sans"/>
              </a:rPr>
              <a:t>7 </a:t>
            </a:r>
            <a:r>
              <a:rPr lang="ru-RU" sz="1350" spc="-1" dirty="0" smtClean="0">
                <a:solidFill>
                  <a:srgbClr val="003366"/>
                </a:solidFill>
                <a:latin typeface="Arial"/>
                <a:ea typeface="DejaVu Sans"/>
              </a:rPr>
              <a:t>Ки за 2 часа</a:t>
            </a:r>
            <a:endParaRPr lang="ru-RU" sz="1350" spc="-1" dirty="0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962" y="3647970"/>
            <a:ext cx="2858175" cy="288194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B3162-B1FE-41CD-BA7D-872B7733809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15059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2925" y="639445"/>
            <a:ext cx="10515600" cy="503555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67500" tIns="33750" rIns="67500" bIns="33750" rtlCol="0" anchor="ctr">
            <a:norm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Циклотроны </a:t>
            </a:r>
            <a:r>
              <a:rPr lang="en-US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GE </a:t>
            </a:r>
            <a:r>
              <a:rPr lang="en-US" sz="28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PETtrace</a:t>
            </a:r>
            <a:r>
              <a:rPr lang="en-US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en-US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IBA KIUBE</a:t>
            </a:r>
            <a:r>
              <a:rPr lang="ru-RU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– общий вид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06" y="1336456"/>
            <a:ext cx="5655983" cy="42706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96350" y="5693476"/>
            <a:ext cx="1381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 </a:t>
            </a:r>
            <a:r>
              <a:rPr lang="en-US" b="1" dirty="0" err="1" smtClean="0"/>
              <a:t>PETtrace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336629" y="5777202"/>
            <a:ext cx="1145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IBA </a:t>
            </a:r>
            <a:r>
              <a:rPr lang="en-US" b="1" dirty="0" smtClean="0"/>
              <a:t>KIUBE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032" y="1336455"/>
            <a:ext cx="3203020" cy="4270693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B3162-B1FE-41CD-BA7D-872B7733809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18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6672" y="771793"/>
            <a:ext cx="10515600" cy="503555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67500" tIns="33750" rIns="67500" bIns="33750" rtlCol="0" anchor="ctr"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Общие характеристики циклотронов </a:t>
            </a:r>
            <a:r>
              <a:rPr lang="en-US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GE </a:t>
            </a:r>
            <a:r>
              <a:rPr lang="en-US" sz="28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PETtrace</a:t>
            </a:r>
            <a:r>
              <a:rPr lang="en-US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890 </a:t>
            </a:r>
            <a:r>
              <a:rPr lang="ru-RU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en-US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IBA KIUBE 300</a:t>
            </a:r>
            <a:endParaRPr lang="ru-RU" sz="28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456903"/>
              </p:ext>
            </p:extLst>
          </p:nvPr>
        </p:nvGraphicFramePr>
        <p:xfrm>
          <a:off x="838200" y="2337113"/>
          <a:ext cx="10515600" cy="33283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5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Характеристика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0" marR="67600" marT="938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err="1" smtClean="0">
                          <a:effectLst/>
                        </a:rPr>
                        <a:t>PETtrace</a:t>
                      </a:r>
                      <a:r>
                        <a:rPr lang="ru-RU" sz="1400" dirty="0" smtClean="0">
                          <a:effectLst/>
                        </a:rPr>
                        <a:t> 890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0" marR="67600" marT="938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IBA KIUBE 300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0" marR="67600" marT="938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95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Ускоряемые частицы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0" marR="67600" marT="9389" marB="0" anchor="ctr"/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ru-RU" sz="1400" dirty="0">
                          <a:effectLst/>
                        </a:rPr>
                        <a:t>протоны 16,5 </a:t>
                      </a:r>
                      <a:r>
                        <a:rPr lang="ru-RU" sz="1400" dirty="0" err="1">
                          <a:effectLst/>
                        </a:rPr>
                        <a:t>Мэв</a:t>
                      </a:r>
                      <a:endParaRPr lang="ru-RU" sz="1400" dirty="0">
                        <a:effectLst/>
                      </a:endParaRPr>
                    </a:p>
                    <a:p>
                      <a:pPr marL="342900" lvl="0" indent="-3429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ru-RU" sz="1400" dirty="0">
                          <a:effectLst/>
                        </a:rPr>
                        <a:t>дейтроны 8,4 МэВ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0" marR="67600" marT="9389" marB="0" anchor="ctr"/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ru-RU" sz="1400" dirty="0">
                          <a:effectLst/>
                        </a:rPr>
                        <a:t>протоны 18 </a:t>
                      </a:r>
                      <a:r>
                        <a:rPr lang="ru-RU" sz="1400" dirty="0" err="1" smtClean="0">
                          <a:effectLst/>
                        </a:rPr>
                        <a:t>Мэв</a:t>
                      </a:r>
                      <a:endParaRPr lang="en-US" sz="1400" dirty="0" smtClean="0">
                        <a:effectLst/>
                      </a:endParaRPr>
                    </a:p>
                    <a:p>
                      <a:pPr marL="342900" lvl="0" indent="-3429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ru-RU" sz="1400" dirty="0" smtClean="0">
                          <a:effectLst/>
                        </a:rPr>
                        <a:t>два</a:t>
                      </a:r>
                      <a:r>
                        <a:rPr lang="ru-RU" sz="1400" baseline="0" dirty="0" smtClean="0">
                          <a:effectLst/>
                        </a:rPr>
                        <a:t> протонных ИИ</a:t>
                      </a:r>
                      <a:endParaRPr lang="ru-RU" sz="1400" dirty="0">
                        <a:effectLst/>
                      </a:endParaRPr>
                    </a:p>
                  </a:txBody>
                  <a:tcPr marL="67600" marR="67600" marT="938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5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Максимальный ток протонного пучка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0" marR="67600" marT="938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160 мкА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0" marR="67600" marT="938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300</a:t>
                      </a:r>
                      <a:r>
                        <a:rPr lang="ru-RU" sz="1400" dirty="0" smtClean="0">
                          <a:effectLst/>
                        </a:rPr>
                        <a:t> мкА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0" marR="67600" marT="938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5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Одновременное облучение двух мишеней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0" marR="67600" marT="938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да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0" marR="67600" marT="938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да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0" marR="67600" marT="938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95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Максимальная нарабатываемая активность </a:t>
                      </a:r>
                      <a:r>
                        <a:rPr lang="ru-RU" sz="1400" baseline="30000">
                          <a:effectLst/>
                        </a:rPr>
                        <a:t>18</a:t>
                      </a:r>
                      <a:r>
                        <a:rPr lang="en-US" sz="1400">
                          <a:effectLst/>
                        </a:rPr>
                        <a:t>F</a:t>
                      </a:r>
                      <a:r>
                        <a:rPr lang="ru-RU" sz="1400" baseline="30000">
                          <a:effectLst/>
                        </a:rPr>
                        <a:t>-</a:t>
                      </a:r>
                      <a:r>
                        <a:rPr lang="ru-RU" sz="1400">
                          <a:effectLst/>
                        </a:rPr>
                        <a:t> за 2 ч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0" marR="67600" marT="938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17 </a:t>
                      </a:r>
                      <a:r>
                        <a:rPr lang="ru-RU" sz="1400" dirty="0" smtClean="0">
                          <a:effectLst/>
                        </a:rPr>
                        <a:t>К</a:t>
                      </a:r>
                      <a:endParaRPr lang="en-US" sz="1400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</a:rPr>
                        <a:t>(</a:t>
                      </a:r>
                      <a:r>
                        <a:rPr lang="en-US" sz="1400" dirty="0" smtClean="0">
                          <a:effectLst/>
                        </a:rPr>
                        <a:t>2 </a:t>
                      </a:r>
                      <a:r>
                        <a:rPr lang="ru-RU" sz="1400" dirty="0" smtClean="0">
                          <a:effectLst/>
                        </a:rPr>
                        <a:t>мишени </a:t>
                      </a:r>
                      <a:r>
                        <a:rPr lang="en-US" sz="1400" dirty="0" smtClean="0">
                          <a:effectLst/>
                        </a:rPr>
                        <a:t>Nb27</a:t>
                      </a:r>
                      <a:r>
                        <a:rPr lang="ru-RU" sz="1400" dirty="0" smtClean="0">
                          <a:effectLst/>
                        </a:rPr>
                        <a:t>)</a:t>
                      </a:r>
                      <a:endParaRPr lang="ru-RU" sz="1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0" marR="67600" marT="938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30</a:t>
                      </a:r>
                      <a:r>
                        <a:rPr lang="ru-RU" sz="1400" dirty="0" smtClean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K</a:t>
                      </a:r>
                      <a:r>
                        <a:rPr lang="ru-RU" sz="1400" dirty="0">
                          <a:effectLst/>
                        </a:rPr>
                        <a:t>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(</a:t>
                      </a:r>
                      <a:r>
                        <a:rPr lang="en-US" sz="1400" dirty="0" smtClean="0">
                          <a:effectLst/>
                        </a:rPr>
                        <a:t>2 </a:t>
                      </a:r>
                      <a:r>
                        <a:rPr lang="ru-RU" sz="1400" dirty="0" smtClean="0">
                          <a:effectLst/>
                        </a:rPr>
                        <a:t>мишени </a:t>
                      </a:r>
                      <a:r>
                        <a:rPr lang="en-US" sz="1400" dirty="0" err="1" smtClean="0">
                          <a:effectLst/>
                        </a:rPr>
                        <a:t>Nirta</a:t>
                      </a:r>
                      <a:r>
                        <a:rPr lang="ru-RU" sz="1400" dirty="0" smtClean="0">
                          <a:effectLst/>
                        </a:rPr>
                        <a:t> </a:t>
                      </a:r>
                      <a:r>
                        <a:rPr lang="en-US" sz="1400" dirty="0" smtClean="0">
                          <a:effectLst/>
                        </a:rPr>
                        <a:t>Conical</a:t>
                      </a:r>
                      <a:r>
                        <a:rPr lang="en-US" sz="1400" baseline="0" dirty="0" smtClean="0">
                          <a:effectLst/>
                        </a:rPr>
                        <a:t> 16</a:t>
                      </a:r>
                      <a:r>
                        <a:rPr lang="ru-RU" sz="1400" dirty="0" smtClean="0">
                          <a:effectLst/>
                        </a:rPr>
                        <a:t>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0" marR="67600" marT="9389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5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Количество мишенных портов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0" marR="67600" marT="938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0" marR="67600" marT="938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0" marR="67600" marT="9389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0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Энергопотребление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0" marR="67600" marT="9389" marB="0" anchor="ctr"/>
                </a:tc>
                <a:tc>
                  <a:txBody>
                    <a:bodyPr/>
                    <a:lstStyle/>
                    <a:p>
                      <a:pPr marL="285750" indent="-28575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effectLst/>
                        </a:rPr>
                        <a:t>пиковая 100 кВт</a:t>
                      </a:r>
                    </a:p>
                    <a:p>
                      <a:pPr marL="285750" indent="-28575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effectLst/>
                        </a:rPr>
                        <a:t>с пучком 75 кВт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0" marR="67600" marT="9389" marB="0" anchor="ctr"/>
                </a:tc>
                <a:tc>
                  <a:txBody>
                    <a:bodyPr/>
                    <a:lstStyle/>
                    <a:p>
                      <a:pPr marL="285750" indent="-28575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effectLst/>
                        </a:rPr>
                        <a:t>режим ожидания </a:t>
                      </a:r>
                      <a:r>
                        <a:rPr lang="ru-RU" sz="1400" dirty="0" smtClean="0">
                          <a:effectLst/>
                        </a:rPr>
                        <a:t>&lt;3 </a:t>
                      </a:r>
                      <a:r>
                        <a:rPr lang="ru-RU" sz="1400" dirty="0">
                          <a:effectLst/>
                        </a:rPr>
                        <a:t>кВт</a:t>
                      </a:r>
                    </a:p>
                    <a:p>
                      <a:pPr marL="285750" indent="-28575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effectLst/>
                        </a:rPr>
                        <a:t>с </a:t>
                      </a:r>
                      <a:r>
                        <a:rPr lang="ru-RU" sz="1400">
                          <a:effectLst/>
                        </a:rPr>
                        <a:t>пучком </a:t>
                      </a:r>
                      <a:r>
                        <a:rPr lang="ru-RU" sz="1400" smtClean="0">
                          <a:effectLst/>
                        </a:rPr>
                        <a:t>65 </a:t>
                      </a:r>
                      <a:r>
                        <a:rPr lang="ru-RU" sz="1400" dirty="0" smtClean="0">
                          <a:effectLst/>
                        </a:rPr>
                        <a:t>кВт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0" marR="67600" marT="9389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B3162-B1FE-41CD-BA7D-872B77338098}" type="slidenum">
              <a:rPr lang="ru-RU" smtClean="0"/>
              <a:t>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38200" y="5991225"/>
            <a:ext cx="9135688" cy="365125"/>
          </a:xfrm>
        </p:spPr>
        <p:txBody>
          <a:bodyPr/>
          <a:lstStyle/>
          <a:p>
            <a:pPr algn="l"/>
            <a:r>
              <a:rPr lang="ru-RU" dirty="0" smtClean="0"/>
              <a:t>На с</a:t>
            </a:r>
            <a:r>
              <a:rPr lang="ru-RU" dirty="0" smtClean="0"/>
              <a:t>лайдах 12-26 использованы материалы доклада "Сравнение циклотронов GE </a:t>
            </a:r>
            <a:r>
              <a:rPr lang="ru-RU" dirty="0" err="1" smtClean="0"/>
              <a:t>PETtrace</a:t>
            </a:r>
            <a:r>
              <a:rPr lang="ru-RU" dirty="0" smtClean="0"/>
              <a:t> 880 и IBA </a:t>
            </a:r>
            <a:r>
              <a:rPr lang="ru-RU" dirty="0" err="1" smtClean="0"/>
              <a:t>Cyclone</a:t>
            </a:r>
            <a:r>
              <a:rPr lang="ru-RU" dirty="0" smtClean="0"/>
              <a:t> 18/9: мнение оператора" Прокофьев Ю.И., Соколов Е.Н., Онкорадиология-2022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754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2925" y="639445"/>
            <a:ext cx="10515600" cy="503555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67500" tIns="33750" rIns="67500" bIns="33750" rtlCol="0" anchor="ctr">
            <a:norm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Расположение плоскости циклотрона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597637"/>
              </p:ext>
            </p:extLst>
          </p:nvPr>
        </p:nvGraphicFramePr>
        <p:xfrm>
          <a:off x="721657" y="1248646"/>
          <a:ext cx="10666868" cy="12513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34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3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PETtrace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KIUBE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7429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Вертикальный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удобнее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обслуживание.</a:t>
                      </a:r>
                    </a:p>
                    <a:p>
                      <a:pPr marL="7429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Дуанты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«подвешены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поддерживающие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керамические изоляторы – проблема)</a:t>
                      </a:r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42950" indent="-28575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Горизонтальный 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-&gt; дополнительная система для поднятия магнита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35895" y="3389151"/>
            <a:ext cx="3144308" cy="23609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" t="-4120" r="31992" b="4120"/>
          <a:stretch/>
        </p:blipFill>
        <p:spPr>
          <a:xfrm>
            <a:off x="6202602" y="2849717"/>
            <a:ext cx="2615229" cy="32920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3" b="9558"/>
          <a:stretch/>
        </p:blipFill>
        <p:spPr>
          <a:xfrm>
            <a:off x="7226065" y="2271247"/>
            <a:ext cx="2947467" cy="42793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68" y="2520662"/>
            <a:ext cx="5373302" cy="402997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B3162-B1FE-41CD-BA7D-872B7733809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05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935" y="0"/>
            <a:ext cx="10515600" cy="1325563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67500" tIns="33750" rIns="67500" bIns="33750" rtlCol="0" anchor="ctr">
            <a:norm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Arial" pitchFamily="34" charset="0"/>
                <a:ea typeface="+mn-ea"/>
                <a:cs typeface="Arial" pitchFamily="34" charset="0"/>
              </a:rPr>
              <a:t>Статистика неисправностей циклотронов</a:t>
            </a: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8971201"/>
              </p:ext>
            </p:extLst>
          </p:nvPr>
        </p:nvGraphicFramePr>
        <p:xfrm>
          <a:off x="530392" y="1106129"/>
          <a:ext cx="5981700" cy="5587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7646290"/>
              </p:ext>
            </p:extLst>
          </p:nvPr>
        </p:nvGraphicFramePr>
        <p:xfrm>
          <a:off x="5737123" y="1165123"/>
          <a:ext cx="6454877" cy="5834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B3162-B1FE-41CD-BA7D-872B7733809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68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8703" y="-180566"/>
            <a:ext cx="10515600" cy="1325563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67500" tIns="33750" rIns="67500" bIns="33750" rtlCol="0" anchor="ctr">
            <a:norm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Arial" pitchFamily="34" charset="0"/>
                <a:ea typeface="+mn-ea"/>
                <a:cs typeface="Arial" pitchFamily="34" charset="0"/>
              </a:rPr>
              <a:t>Система экстракции </a:t>
            </a:r>
            <a:r>
              <a:rPr lang="en-US" sz="2800" b="1" dirty="0">
                <a:solidFill>
                  <a:srgbClr val="7030A0"/>
                </a:solidFill>
                <a:latin typeface="Arial" pitchFamily="34" charset="0"/>
                <a:ea typeface="+mn-ea"/>
                <a:cs typeface="Arial" pitchFamily="34" charset="0"/>
              </a:rPr>
              <a:t>IBA KIUBE</a:t>
            </a:r>
            <a:endParaRPr lang="ru-RU" sz="2800" b="1" dirty="0">
              <a:solidFill>
                <a:srgbClr val="7030A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5540" y="1542128"/>
            <a:ext cx="5788745" cy="43415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14" y="1144996"/>
            <a:ext cx="7283044" cy="5462283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B3162-B1FE-41CD-BA7D-872B7733809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45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-328049"/>
            <a:ext cx="10515600" cy="1325563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67500" tIns="33750" rIns="67500" bIns="33750" rtlCol="0" anchor="ctr">
            <a:norm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Arial" pitchFamily="34" charset="0"/>
                <a:ea typeface="+mn-ea"/>
                <a:cs typeface="Arial" pitchFamily="34" charset="0"/>
              </a:rPr>
              <a:t>Система экстракции </a:t>
            </a:r>
            <a:r>
              <a:rPr lang="en-US" sz="2800" b="1" dirty="0">
                <a:solidFill>
                  <a:srgbClr val="7030A0"/>
                </a:solidFill>
                <a:latin typeface="Arial" pitchFamily="34" charset="0"/>
                <a:ea typeface="+mn-ea"/>
                <a:cs typeface="Arial" pitchFamily="34" charset="0"/>
              </a:rPr>
              <a:t>GE </a:t>
            </a:r>
            <a:r>
              <a:rPr lang="en-US" sz="2800" b="1" dirty="0" err="1">
                <a:solidFill>
                  <a:srgbClr val="7030A0"/>
                </a:solidFill>
                <a:latin typeface="Arial" pitchFamily="34" charset="0"/>
                <a:ea typeface="+mn-ea"/>
                <a:cs typeface="Arial" pitchFamily="34" charset="0"/>
              </a:rPr>
              <a:t>PETtrace</a:t>
            </a:r>
            <a:endParaRPr lang="ru-RU" sz="2800" b="1" dirty="0">
              <a:solidFill>
                <a:srgbClr val="7030A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0" y="781665"/>
            <a:ext cx="7865805" cy="58993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1469" y="650682"/>
            <a:ext cx="2844797" cy="61613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361" y="3299242"/>
            <a:ext cx="3772761" cy="2832834"/>
          </a:xfrm>
          <a:prstGeom prst="rect">
            <a:avLst/>
          </a:prstGeom>
          <a:ln w="85725">
            <a:solidFill>
              <a:srgbClr val="FF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79"/>
          <a:stretch/>
        </p:blipFill>
        <p:spPr>
          <a:xfrm>
            <a:off x="6182090" y="1306007"/>
            <a:ext cx="3932903" cy="3986470"/>
          </a:xfrm>
          <a:prstGeom prst="rect">
            <a:avLst/>
          </a:prstGeom>
          <a:ln w="85725">
            <a:solidFill>
              <a:srgbClr val="FF0000"/>
            </a:solidFill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B3162-B1FE-41CD-BA7D-872B7733809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80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2925" y="639445"/>
            <a:ext cx="10515600" cy="50355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Магнит</a:t>
            </a:r>
            <a:endParaRPr lang="ru-RU" sz="20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5680"/>
              </p:ext>
            </p:extLst>
          </p:nvPr>
        </p:nvGraphicFramePr>
        <p:xfrm>
          <a:off x="751136" y="1460059"/>
          <a:ext cx="10666868" cy="311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34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3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PETtrace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KIUBE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ток катушек магнита 400 – 500 А, выход на рабочий режим через перемагничивание (компенсировать гистерезис) занимает около двух минут;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больший ток -&gt; компактность -&gt; удобнее обслуживание;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однако, выше тепловыделение, термические эффекты, например, короткие замыкания в системе экстракции при нагреве.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меньший ток катушек магнита (140 – 150 А)  быстро набирается заданное значение тока (несколько секунд);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ток магнита меняется для корректировки пучка;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B3162-B1FE-41CD-BA7D-872B7733809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90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757" y="3431155"/>
            <a:ext cx="4564372" cy="34268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24360" y="3631009"/>
            <a:ext cx="3601999" cy="27014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329" y="187772"/>
            <a:ext cx="10515600" cy="503555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67500" tIns="33750" rIns="67500" bIns="33750" rtlCol="0" anchor="ctr">
            <a:norm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Arial" pitchFamily="34" charset="0"/>
                <a:ea typeface="+mn-ea"/>
                <a:cs typeface="Arial" pitchFamily="34" charset="0"/>
              </a:rPr>
              <a:t>Ионный источник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83757" y="5695142"/>
            <a:ext cx="1381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GE </a:t>
            </a:r>
            <a:r>
              <a:rPr lang="en-US" b="1" dirty="0" err="1" smtClean="0">
                <a:solidFill>
                  <a:schemeClr val="bg1"/>
                </a:solidFill>
              </a:rPr>
              <a:t>PETtrace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67571" y="6064474"/>
            <a:ext cx="1145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IBA </a:t>
            </a:r>
            <a:r>
              <a:rPr lang="en-US" b="1" dirty="0" smtClean="0">
                <a:solidFill>
                  <a:schemeClr val="bg1"/>
                </a:solidFill>
              </a:rPr>
              <a:t>KIUBE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943138"/>
              </p:ext>
            </p:extLst>
          </p:nvPr>
        </p:nvGraphicFramePr>
        <p:xfrm>
          <a:off x="1028387" y="634517"/>
          <a:ext cx="11045626" cy="2839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65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PETtrace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KIUBE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два в одном (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водород+дейтерий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);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элементарный демонтаж;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тяжело позиционировать по четырем параметрам, но делается это один раз в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несколько обслуживаний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наличие удаленной регулировки и контроля потока газа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два раздельных источника под водород (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win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– можно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переключиться прямо в процессе облучения в случае аварии, реже вскрывать циклотрон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подвижный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ИИ – 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WIN!!! 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экономит несколько дней при позиционировании, позволяет намного более гибко модифицировать пучок, можно двигать вообще удаленно!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механика и считывание положения – источник проблем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есть нюанс с открытием вакуумной камеры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B3162-B1FE-41CD-BA7D-872B7733809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79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1294" y="314981"/>
            <a:ext cx="10515600" cy="503555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67500" tIns="33750" rIns="67500" bIns="33750" rtlCol="0" anchor="ctr">
            <a:norm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Arial" pitchFamily="34" charset="0"/>
                <a:ea typeface="+mn-ea"/>
                <a:cs typeface="Arial" pitchFamily="34" charset="0"/>
              </a:rPr>
              <a:t>Система маршрутизации радионуклида (</a:t>
            </a:r>
            <a:r>
              <a:rPr lang="en-US" sz="2800" b="1" dirty="0">
                <a:solidFill>
                  <a:srgbClr val="7030A0"/>
                </a:solidFill>
                <a:latin typeface="Arial" pitchFamily="34" charset="0"/>
                <a:ea typeface="+mn-ea"/>
                <a:cs typeface="Arial" pitchFamily="34" charset="0"/>
              </a:rPr>
              <a:t>target switch</a:t>
            </a:r>
            <a:r>
              <a:rPr lang="ru-RU" sz="2800" b="1" dirty="0">
                <a:solidFill>
                  <a:srgbClr val="7030A0"/>
                </a:solidFill>
                <a:latin typeface="Arial" pitchFamily="34" charset="0"/>
                <a:ea typeface="+mn-ea"/>
                <a:cs typeface="Arial" pitchFamily="34" charset="0"/>
              </a:rPr>
              <a:t>)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/>
          </p:nvPr>
        </p:nvGraphicFramePr>
        <p:xfrm>
          <a:off x="502778" y="1098484"/>
          <a:ext cx="11045626" cy="1468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94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PETtrace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KIUBE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сборка из 5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2+3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двухходовых клапанов.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каждый из клапанов практически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расходник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Требуют определенного обслуживания.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два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восьмиходовых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клапана с металлическими головками дают возможность гибкой маршрутизации;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практически вечная система,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502" y="2696364"/>
            <a:ext cx="3855942" cy="28952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1" t="36944" r="14028" b="35802"/>
          <a:stretch/>
        </p:blipFill>
        <p:spPr>
          <a:xfrm>
            <a:off x="490329" y="3016776"/>
            <a:ext cx="5708765" cy="22544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1224" y="3210451"/>
            <a:ext cx="4126973" cy="3098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5"/>
          <a:stretch/>
        </p:blipFill>
        <p:spPr>
          <a:xfrm rot="5400000">
            <a:off x="7393251" y="3101585"/>
            <a:ext cx="3538180" cy="3316532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B3162-B1FE-41CD-BA7D-872B7733809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07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152650" y="1131095"/>
            <a:ext cx="7886700" cy="57616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ПЭТ-система</a:t>
            </a:r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75" y="2523952"/>
            <a:ext cx="6300788" cy="29003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375" y="1707257"/>
            <a:ext cx="1619250" cy="44577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B3162-B1FE-41CD-BA7D-872B7733809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23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2925" y="639445"/>
            <a:ext cx="10515600" cy="503555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67500" tIns="33750" rIns="67500" bIns="33750" rtlCol="0" anchor="ctr">
            <a:norm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Arial" pitchFamily="34" charset="0"/>
                <a:ea typeface="+mn-ea"/>
                <a:cs typeface="Arial" pitchFamily="34" charset="0"/>
              </a:rPr>
              <a:t>Система заполнения мишеней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8471" y="1682370"/>
            <a:ext cx="4329939" cy="3251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36658" y="5954366"/>
            <a:ext cx="1381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 </a:t>
            </a:r>
            <a:r>
              <a:rPr lang="en-US" b="1" dirty="0" err="1" smtClean="0"/>
              <a:t>PETtrace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138531" y="5951685"/>
            <a:ext cx="1145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IBA </a:t>
            </a:r>
            <a:r>
              <a:rPr lang="en-US" b="1" dirty="0" smtClean="0"/>
              <a:t>KIUBE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998" y="1938624"/>
            <a:ext cx="5257800" cy="295751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0970" y="2253324"/>
            <a:ext cx="3104149" cy="2328112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B3162-B1FE-41CD-BA7D-872B7733809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06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2925" y="639445"/>
            <a:ext cx="10515600" cy="503555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67500" tIns="33750" rIns="67500" bIns="33750" rtlCol="0" anchor="ctr">
            <a:norm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Arial" pitchFamily="34" charset="0"/>
                <a:ea typeface="+mn-ea"/>
                <a:cs typeface="Arial" pitchFamily="34" charset="0"/>
              </a:rPr>
              <a:t>Система заполнения мишеней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116164"/>
              </p:ext>
            </p:extLst>
          </p:nvPr>
        </p:nvGraphicFramePr>
        <p:xfrm>
          <a:off x="693529" y="1320800"/>
          <a:ext cx="11045626" cy="448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94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PETtrace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KIUBE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каждой группы мишеней (1-3 и 4-6) отдельный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шестиходовой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клапан, коммутирующий загрузку, выгрузку, подачу гелия высокого и низкого давления;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каждой группы мишеней отдельная панель с водяным и гелиевым охлаждением;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загрузка мишенного материала только с панели LTF – большая лучевая нагрузка на оператора;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есть возможность использовать и 16 и 18-воду;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шприц приводится в движение пневматическими тягами, регулировка объема происходит за счет фиксации ограничителя на поршне шприца, который бьётся об упор. Шприц подвергается сильному механическому воздействию. Как минимум расшатывается в месте своего крепления, что приводит к появлению течей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каждой мишени отдельный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шестиходовой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клапан, коммутирующий загрузку, выгрузку, подачу гелия, у клапана огромный ресурс;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каждой мишени отдельная панель с водяным и гелиевым охлаждением;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загрузочный шприц в 18-водой вынесен в неактивную зону, удобно менять 18-воду, есть мертвый объем несколько мл;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есть возможности использовать 16-воду для промывки, но не для загрузки;.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шприц управляется сервомотором, можно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программно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 очень точно варьировать загрузку, шприц не подвергается большим механическим нагрузкам.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B3162-B1FE-41CD-BA7D-872B7733809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86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4" b="11879"/>
          <a:stretch/>
        </p:blipFill>
        <p:spPr>
          <a:xfrm>
            <a:off x="152401" y="4265658"/>
            <a:ext cx="4508090" cy="24237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67500" tIns="33750" rIns="67500" bIns="33750" rtlCol="0" anchor="ctr">
            <a:norm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Arial" pitchFamily="34" charset="0"/>
                <a:ea typeface="+mn-ea"/>
                <a:cs typeface="Arial" pitchFamily="34" charset="0"/>
              </a:rPr>
              <a:t>Клапан мишенного порта: одна реализация, общая проблема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78" y="1532082"/>
            <a:ext cx="3512574" cy="26344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5573" y="3865142"/>
            <a:ext cx="1381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GE </a:t>
            </a:r>
            <a:r>
              <a:rPr lang="en-US" b="1" dirty="0" err="1" smtClean="0">
                <a:solidFill>
                  <a:schemeClr val="bg1"/>
                </a:solidFill>
              </a:rPr>
              <a:t>PETtrace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9960" y="6150807"/>
            <a:ext cx="1145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IBA </a:t>
            </a:r>
            <a:r>
              <a:rPr lang="en-US" b="1" dirty="0" smtClean="0">
                <a:solidFill>
                  <a:schemeClr val="bg1"/>
                </a:solidFill>
              </a:rPr>
              <a:t>KIUBE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2" b="16937"/>
          <a:stretch/>
        </p:blipFill>
        <p:spPr>
          <a:xfrm>
            <a:off x="4918586" y="2551472"/>
            <a:ext cx="7039897" cy="3524864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B3162-B1FE-41CD-BA7D-872B7733809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74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2925" y="639445"/>
            <a:ext cx="10515600" cy="503555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67500" tIns="33750" rIns="67500" bIns="33750" rtlCol="0" anchor="ctr">
            <a:norm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Arial" pitchFamily="34" charset="0"/>
                <a:ea typeface="+mn-ea"/>
                <a:cs typeface="Arial" pitchFamily="34" charset="0"/>
              </a:rPr>
              <a:t>Автокоррекция пучка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690881"/>
              </p:ext>
            </p:extLst>
          </p:nvPr>
        </p:nvGraphicFramePr>
        <p:xfrm>
          <a:off x="721657" y="1143000"/>
          <a:ext cx="10666868" cy="35993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34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3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PETtrace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KIUBE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7429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Изменение положения экстракционной фольги:</a:t>
                      </a:r>
                    </a:p>
                    <a:p>
                      <a:pPr marL="1200150" lvl="1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положения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холдеров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200150" lvl="1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положение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«банана» (баланс)</a:t>
                      </a:r>
                    </a:p>
                    <a:p>
                      <a:pPr marL="742950" lvl="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Магнит «шагает» с заданным интервалом по времени на нерегулируемую величину</a:t>
                      </a:r>
                    </a:p>
                    <a:p>
                      <a:pPr marL="742950" lvl="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Подстройка тока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Интеллектуальная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автокоррекция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7592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Магнит подстраивается с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заданным периодом под максимум тока на экстракционных фольгах</a:t>
                      </a:r>
                    </a:p>
                    <a:p>
                      <a:pPr marL="37592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ВЧ подстраивается под необходимый баланс токов на мишенях при выходе за</a:t>
                      </a:r>
                      <a:r>
                        <a:rPr lang="en-US" sz="1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заданные пределы отклонения</a:t>
                      </a:r>
                    </a:p>
                    <a:p>
                      <a:pPr marL="37592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Подстройка ИИ</a:t>
                      </a:r>
                    </a:p>
                    <a:p>
                      <a:pPr marL="37592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ru-RU" sz="18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9017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режиме «глубокой» подстройки возможна регулировка поворотов каруселей с перезарядными фольгами и положения ИИ.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B3162-B1FE-41CD-BA7D-872B7733809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08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6667" y="344477"/>
            <a:ext cx="10515600" cy="503555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67500" tIns="33750" rIns="67500" bIns="33750" rtlCol="0" anchor="ctr">
            <a:normAutofit/>
          </a:bodyPr>
          <a:lstStyle/>
          <a:p>
            <a:pPr algn="ctr"/>
            <a:r>
              <a:rPr lang="ru-RU" sz="2800" b="1" dirty="0" err="1">
                <a:solidFill>
                  <a:srgbClr val="7030A0"/>
                </a:solidFill>
                <a:latin typeface="Arial" pitchFamily="34" charset="0"/>
                <a:ea typeface="+mn-ea"/>
                <a:cs typeface="Arial" pitchFamily="34" charset="0"/>
              </a:rPr>
              <a:t>Логирование</a:t>
            </a:r>
            <a:endParaRPr lang="ru-RU" sz="2800" b="1" dirty="0">
              <a:solidFill>
                <a:srgbClr val="7030A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588274"/>
              </p:ext>
            </p:extLst>
          </p:nvPr>
        </p:nvGraphicFramePr>
        <p:xfrm>
          <a:off x="721657" y="1143000"/>
          <a:ext cx="10666868" cy="1838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34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3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PETtrace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KIUBE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7429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Есть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логи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но нет графиков;</a:t>
                      </a:r>
                    </a:p>
                    <a:p>
                      <a:pPr marL="7429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Логируются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только пуски;</a:t>
                      </a:r>
                    </a:p>
                    <a:p>
                      <a:pPr marL="7429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Сообщения об ошибках не всегда соответствуют сути проблемы;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7592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Рисует графики, но нет логов в явном виде;</a:t>
                      </a:r>
                    </a:p>
                    <a:p>
                      <a:pPr marL="37592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Логирование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не останавливается, идет постоянно;</a:t>
                      </a:r>
                    </a:p>
                    <a:p>
                      <a:pPr marL="37592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Оператору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доступны ограниченные данные (2 ч)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1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30" y="2796987"/>
            <a:ext cx="5163671" cy="29045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152" y="2796988"/>
            <a:ext cx="6203847" cy="20404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t="13274" b="11177"/>
          <a:stretch/>
        </p:blipFill>
        <p:spPr>
          <a:xfrm>
            <a:off x="6785123" y="4934637"/>
            <a:ext cx="4609903" cy="1959051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B3162-B1FE-41CD-BA7D-872B77338098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47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2925" y="639445"/>
            <a:ext cx="10515600" cy="503555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67500" tIns="33750" rIns="67500" bIns="33750" rtlCol="0" anchor="ctr">
            <a:norm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Arial" pitchFamily="34" charset="0"/>
                <a:ea typeface="+mn-ea"/>
                <a:cs typeface="Arial" pitchFamily="34" charset="0"/>
              </a:rPr>
              <a:t>Организация работы оператора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002" y="1701332"/>
            <a:ext cx="4482163" cy="336550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24065"/>
              </p:ext>
            </p:extLst>
          </p:nvPr>
        </p:nvGraphicFramePr>
        <p:xfrm>
          <a:off x="7462684" y="1150777"/>
          <a:ext cx="4315806" cy="27815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15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2225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PETtrace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Программно-аппаратное разделение уровней доступа - есть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PSS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подключать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PSS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 бункере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PSS 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нет блокировок!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KIUBE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Программное разделение уровней доступа;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«Всё на одном» компьютере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6092" y="1701333"/>
            <a:ext cx="4482165" cy="33655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148" y="3926757"/>
            <a:ext cx="3751006" cy="28132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75"/>
          <a:stretch/>
        </p:blipFill>
        <p:spPr>
          <a:xfrm rot="5400000">
            <a:off x="3556240" y="374205"/>
            <a:ext cx="5475894" cy="70134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717" y="1143000"/>
            <a:ext cx="7301193" cy="5475896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B3162-B1FE-41CD-BA7D-872B77338098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596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7412E7-7253-4D06-B7BD-87E7016E3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99"/>
            <a:ext cx="10515600" cy="1325563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67500" tIns="33750" rIns="67500" bIns="33750" rtlCol="0" anchor="ctr"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Arial" pitchFamily="34" charset="0"/>
                <a:ea typeface="+mn-ea"/>
                <a:cs typeface="Arial" pitchFamily="34" charset="0"/>
              </a:rPr>
              <a:t>«Где твой пучок, оператор?!»</a:t>
            </a:r>
            <a:endParaRPr lang="ru-RU" sz="2800" b="1" dirty="0">
              <a:solidFill>
                <a:srgbClr val="7030A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3"/>
          <a:stretch/>
        </p:blipFill>
        <p:spPr>
          <a:xfrm>
            <a:off x="1045292" y="1032182"/>
            <a:ext cx="6103374" cy="53241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552" y="1002686"/>
            <a:ext cx="4015248" cy="53536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58" y="1002686"/>
            <a:ext cx="4951921" cy="53536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791" y="1032182"/>
            <a:ext cx="4215779" cy="53322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585" y="1002686"/>
            <a:ext cx="3810302" cy="53536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869" y="1032182"/>
            <a:ext cx="3993126" cy="53241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881" y="1046930"/>
            <a:ext cx="4026310" cy="5368413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B3162-B1FE-41CD-BA7D-872B77338098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7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67500" tIns="33750" rIns="67500" bIns="33750" rtlCol="0" anchor="ctr"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Arial" pitchFamily="34" charset="0"/>
                <a:ea typeface="+mn-ea"/>
                <a:cs typeface="Arial" pitchFamily="34" charset="0"/>
              </a:rPr>
              <a:t>Состояния циклотрона, при которых продолжать облучение без согласования с сервисным отделом </a:t>
            </a:r>
            <a:r>
              <a:rPr lang="ru-RU" sz="2800" b="1" dirty="0" smtClean="0">
                <a:solidFill>
                  <a:srgbClr val="7030A0"/>
                </a:solidFill>
                <a:latin typeface="Arial" pitchFamily="34" charset="0"/>
                <a:ea typeface="+mn-ea"/>
                <a:cs typeface="Arial" pitchFamily="34" charset="0"/>
              </a:rPr>
              <a:t>нельзя</a:t>
            </a:r>
            <a:r>
              <a:rPr lang="ru-RU" sz="2800" b="1" dirty="0">
                <a:solidFill>
                  <a:srgbClr val="7030A0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2800" b="1" dirty="0">
                <a:solidFill>
                  <a:srgbClr val="7030A0"/>
                </a:solidFill>
                <a:latin typeface="Arial" pitchFamily="34" charset="0"/>
                <a:ea typeface="+mn-ea"/>
                <a:cs typeface="Arial" pitchFamily="34" charset="0"/>
              </a:rPr>
            </a:br>
            <a:endParaRPr lang="ru-RU" sz="2800" b="1" dirty="0">
              <a:solidFill>
                <a:srgbClr val="7030A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ru-RU" dirty="0"/>
          </a:p>
          <a:p>
            <a:r>
              <a:rPr lang="ru-RU" dirty="0"/>
              <a:t>У</a:t>
            </a:r>
            <a:r>
              <a:rPr lang="ru-RU" dirty="0" smtClean="0"/>
              <a:t>стоявшееся </a:t>
            </a:r>
            <a:r>
              <a:rPr lang="ru-RU" dirty="0"/>
              <a:t>значение вакуума во время облучения изменяется больше, чем на 0,3 * </a:t>
            </a:r>
            <a:r>
              <a:rPr lang="ru-RU" dirty="0" smtClean="0"/>
              <a:t>10</a:t>
            </a:r>
            <a:r>
              <a:rPr lang="ru-RU" baseline="30000" dirty="0" smtClean="0"/>
              <a:t>-5</a:t>
            </a:r>
            <a:r>
              <a:rPr lang="ru-RU" dirty="0" smtClean="0"/>
              <a:t> </a:t>
            </a:r>
            <a:r>
              <a:rPr lang="ru-RU" smtClean="0"/>
              <a:t>мбар</a:t>
            </a:r>
            <a:r>
              <a:rPr lang="ru-RU" dirty="0" smtClean="0"/>
              <a:t> (исключение - </a:t>
            </a:r>
            <a:r>
              <a:rPr lang="ru-RU" dirty="0"/>
              <a:t>после открытия циклотрона</a:t>
            </a:r>
            <a:r>
              <a:rPr lang="ru-RU" dirty="0" smtClean="0"/>
              <a:t>).</a:t>
            </a:r>
            <a:endParaRPr lang="ru-RU" dirty="0"/>
          </a:p>
          <a:p>
            <a:endParaRPr lang="ru-RU" dirty="0"/>
          </a:p>
          <a:p>
            <a:r>
              <a:rPr lang="ru-RU" dirty="0" smtClean="0"/>
              <a:t>Слишком широкий (переключение фольги, нет – звонок в сервис) или слишком узкий пучок.</a:t>
            </a:r>
            <a:endParaRPr lang="ru-RU" dirty="0"/>
          </a:p>
          <a:p>
            <a:endParaRPr lang="ru-RU" dirty="0"/>
          </a:p>
          <a:p>
            <a:r>
              <a:rPr lang="ru-RU" dirty="0" smtClean="0"/>
              <a:t>Ток </a:t>
            </a:r>
            <a:r>
              <a:rPr lang="ru-RU" dirty="0"/>
              <a:t>ионного источника </a:t>
            </a:r>
            <a:r>
              <a:rPr lang="ru-RU" dirty="0" smtClean="0"/>
              <a:t>слишком высокий. </a:t>
            </a:r>
            <a:r>
              <a:rPr lang="ru-RU" dirty="0"/>
              <a:t>Рост </a:t>
            </a:r>
            <a:r>
              <a:rPr lang="ru-RU" dirty="0" smtClean="0"/>
              <a:t>слишком быстрый в </a:t>
            </a:r>
            <a:r>
              <a:rPr lang="ru-RU" dirty="0"/>
              <a:t>процессе одного облучения.</a:t>
            </a:r>
          </a:p>
          <a:p>
            <a:endParaRPr lang="ru-RU" dirty="0"/>
          </a:p>
          <a:p>
            <a:r>
              <a:rPr lang="ru-RU" dirty="0" smtClean="0"/>
              <a:t>Давление </a:t>
            </a:r>
            <a:r>
              <a:rPr lang="ru-RU" dirty="0"/>
              <a:t>в мишени IBA больше </a:t>
            </a:r>
            <a:r>
              <a:rPr lang="ru-RU" dirty="0" smtClean="0"/>
              <a:t>допустимого </a:t>
            </a:r>
            <a:r>
              <a:rPr lang="ru-RU" dirty="0"/>
              <a:t>снижение тока пучка.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B3162-B1FE-41CD-BA7D-872B77338098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81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5180" y="2651125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B3162-B1FE-41CD-BA7D-872B77338098}" type="slidenum">
              <a:rPr lang="ru-RU" smtClean="0"/>
              <a:t>28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7570" y="6107285"/>
            <a:ext cx="9135688" cy="365125"/>
          </a:xfrm>
        </p:spPr>
        <p:txBody>
          <a:bodyPr/>
          <a:lstStyle/>
          <a:p>
            <a:pPr algn="l"/>
            <a:r>
              <a:rPr lang="ru-RU" dirty="0" smtClean="0"/>
              <a:t>На с</a:t>
            </a:r>
            <a:r>
              <a:rPr lang="ru-RU" dirty="0" smtClean="0"/>
              <a:t>лайдах 12-26 использованы материалы доклада "Сравнение циклотронов GE </a:t>
            </a:r>
            <a:r>
              <a:rPr lang="ru-RU" dirty="0" err="1" smtClean="0"/>
              <a:t>PETtrace</a:t>
            </a:r>
            <a:r>
              <a:rPr lang="ru-RU" dirty="0" smtClean="0"/>
              <a:t> 880 и IBA </a:t>
            </a:r>
            <a:r>
              <a:rPr lang="ru-RU" dirty="0" err="1" smtClean="0"/>
              <a:t>Cyclone</a:t>
            </a:r>
            <a:r>
              <a:rPr lang="ru-RU" dirty="0" smtClean="0"/>
              <a:t> 18/9: мнение оператора" Прокофьев Ю.И., Соколов Е.Н., Онкорадиология-2022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592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CustomShape 1"/>
          <p:cNvSpPr/>
          <p:nvPr/>
        </p:nvSpPr>
        <p:spPr>
          <a:xfrm>
            <a:off x="2162951" y="320359"/>
            <a:ext cx="7884810" cy="9922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 algn="ctr">
              <a:lnSpc>
                <a:spcPct val="100000"/>
              </a:lnSpc>
            </a:pPr>
            <a:r>
              <a:rPr lang="ru-RU" sz="2800" b="1" dirty="0">
                <a:solidFill>
                  <a:srgbClr val="7030A0"/>
                </a:solidFill>
                <a:latin typeface="Arial" pitchFamily="34" charset="0"/>
                <a:ea typeface="+mj-ea"/>
                <a:cs typeface="Arial" pitchFamily="34" charset="0"/>
              </a:rPr>
              <a:t>Основные</a:t>
            </a:r>
            <a:r>
              <a:rPr lang="ru-RU" sz="3300" spc="-1" dirty="0">
                <a:solidFill>
                  <a:srgbClr val="000000"/>
                </a:solidFill>
                <a:latin typeface="Calibri Light"/>
                <a:ea typeface="DejaVu Sans"/>
              </a:rPr>
              <a:t> </a:t>
            </a:r>
            <a:r>
              <a:rPr lang="ru-RU" sz="2800" b="1" dirty="0">
                <a:solidFill>
                  <a:srgbClr val="7030A0"/>
                </a:solidFill>
                <a:latin typeface="Arial" pitchFamily="34" charset="0"/>
                <a:ea typeface="+mj-ea"/>
                <a:cs typeface="Arial" pitchFamily="34" charset="0"/>
              </a:rPr>
              <a:t>радионуклиды, используемые в ПЭТ: характеристики и методы получения</a:t>
            </a:r>
          </a:p>
        </p:txBody>
      </p:sp>
      <p:graphicFrame>
        <p:nvGraphicFramePr>
          <p:cNvPr id="544" name="Table 2"/>
          <p:cNvGraphicFramePr/>
          <p:nvPr>
            <p:extLst/>
          </p:nvPr>
        </p:nvGraphicFramePr>
        <p:xfrm>
          <a:off x="1908340" y="1491145"/>
          <a:ext cx="8580330" cy="4331628"/>
        </p:xfrm>
        <a:graphic>
          <a:graphicData uri="http://schemas.openxmlformats.org/drawingml/2006/table">
            <a:tbl>
              <a:tblPr/>
              <a:tblGrid>
                <a:gridCol w="777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8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2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62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66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2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62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149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FFFFFF"/>
                          </a:solidFill>
                          <a:latin typeface="Calibri"/>
                        </a:rPr>
                        <a:t>Изотоп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Период полураспада, мин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Максимальная энергия позитрона, МэВ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 smtClean="0">
                          <a:solidFill>
                            <a:srgbClr val="FFFFFF"/>
                          </a:solidFill>
                          <a:latin typeface="Calibri"/>
                        </a:rPr>
                        <a:t>Пробег в</a:t>
                      </a:r>
                      <a:r>
                        <a:rPr lang="ru-RU" sz="1400" b="1" strike="noStrike" spc="-1" baseline="0" dirty="0" smtClean="0">
                          <a:solidFill>
                            <a:srgbClr val="FFFFFF"/>
                          </a:solidFill>
                          <a:latin typeface="Calibri"/>
                        </a:rPr>
                        <a:t> воде</a:t>
                      </a:r>
                      <a:r>
                        <a:rPr lang="ru-RU" sz="1400" b="1" strike="noStrike" spc="-1" dirty="0" smtClean="0">
                          <a:solidFill>
                            <a:srgbClr val="FFFFFF"/>
                          </a:solidFill>
                          <a:latin typeface="Calibri"/>
                        </a:rPr>
                        <a:t>, </a:t>
                      </a:r>
                      <a:r>
                        <a:rPr lang="ru-RU" sz="1400" b="1" strike="noStrike" spc="-1" dirty="0">
                          <a:solidFill>
                            <a:srgbClr val="FFFFFF"/>
                          </a:solidFill>
                          <a:latin typeface="Calibri"/>
                        </a:rPr>
                        <a:t>мм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FFFFFF"/>
                          </a:solidFill>
                          <a:latin typeface="Calibri"/>
                        </a:rPr>
                        <a:t>Ядерная реакция/метод получения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Облучаемый материал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Химическая форма продукта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49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b="1" strike="noStrike" spc="-1" baseline="30000">
                          <a:solidFill>
                            <a:srgbClr val="FFFFFF"/>
                          </a:solidFill>
                          <a:latin typeface="Calibri"/>
                        </a:rPr>
                        <a:t>18</a:t>
                      </a:r>
                      <a:r>
                        <a:rPr lang="ru-RU" sz="2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 F</a:t>
                      </a:r>
                      <a:endParaRPr lang="ru-RU" sz="24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109,7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300" marR="51300" marT="34290" marB="3429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3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0,21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51300" marR="51300" marT="34290" marB="3429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0,46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51300" marR="51300" marT="34290" marB="3429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 baseline="30000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O(p,n)</a:t>
                      </a:r>
                      <a:r>
                        <a:rPr lang="ru-RU" sz="1400" b="0" strike="noStrike" spc="-1" baseline="30000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F циклотрон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 baseline="3000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Ne(d,α)</a:t>
                      </a:r>
                      <a:r>
                        <a:rPr lang="ru-RU" sz="1400" b="0" strike="noStrike" spc="-1" baseline="30000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F циклотрон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4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 baseline="30000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O-H</a:t>
                      </a:r>
                      <a:r>
                        <a:rPr lang="ru-RU" sz="1400" b="0" strike="noStrike" spc="-1" baseline="-2500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O - жидкость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 baseline="30000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O-O</a:t>
                      </a:r>
                      <a:r>
                        <a:rPr lang="ru-RU" sz="1400" b="0" strike="noStrike" spc="-1" baseline="-2500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 - газ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Ne+F</a:t>
                      </a:r>
                      <a:r>
                        <a:rPr lang="ru-RU" sz="1400" b="0" strike="noStrike" spc="-1" baseline="-2500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 - газ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 baseline="30000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F-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 baseline="30000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F-F</a:t>
                      </a:r>
                      <a:r>
                        <a:rPr lang="ru-RU" sz="1400" b="0" strike="noStrike" spc="-1" baseline="-2500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04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b="1" strike="noStrike" spc="-1" baseline="30000">
                          <a:solidFill>
                            <a:srgbClr val="FFFFFF"/>
                          </a:solidFill>
                          <a:latin typeface="Calibri"/>
                        </a:rPr>
                        <a:t>11</a:t>
                      </a:r>
                      <a:r>
                        <a:rPr lang="ru-RU" sz="2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C</a:t>
                      </a:r>
                      <a:endParaRPr lang="ru-RU" sz="24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20,4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300" marR="51300" marT="34290" marB="3429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3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0,32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51300" marR="51300" marT="34290" marB="3429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0,85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51300" marR="51300" marT="34290" marB="3429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 baseline="30000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N(p, α)</a:t>
                      </a:r>
                      <a:r>
                        <a:rPr lang="ru-RU" sz="1400" b="0" strike="noStrike" spc="-1" baseline="30000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C циклотрон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4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N</a:t>
                      </a:r>
                      <a:r>
                        <a:rPr lang="ru-RU" sz="1400" b="0" strike="noStrike" spc="-1" baseline="-2500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+0</a:t>
                      </a:r>
                      <a:r>
                        <a:rPr lang="ru-RU" sz="1400" b="0" strike="noStrike" spc="-1" baseline="-2500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 - газ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N</a:t>
                      </a:r>
                      <a:r>
                        <a:rPr lang="ru-RU" sz="1400" b="0" strike="noStrike" spc="-1" baseline="-2500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+H</a:t>
                      </a:r>
                      <a:r>
                        <a:rPr lang="ru-RU" sz="1400" b="0" strike="noStrike" spc="-1" baseline="-2500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 - газ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 baseline="30000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C-CO</a:t>
                      </a:r>
                      <a:r>
                        <a:rPr lang="ru-RU" sz="1400" b="0" strike="noStrike" spc="-1" baseline="-2500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 baseline="30000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C-CH</a:t>
                      </a:r>
                      <a:r>
                        <a:rPr lang="ru-RU" sz="1400" b="0" strike="noStrike" spc="-1" baseline="-2500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49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b="1" strike="noStrike" spc="-1" baseline="30000">
                          <a:solidFill>
                            <a:srgbClr val="FFFFFF"/>
                          </a:solidFill>
                          <a:latin typeface="Calibri"/>
                        </a:rPr>
                        <a:t>15</a:t>
                      </a:r>
                      <a:r>
                        <a:rPr lang="ru-RU" sz="2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О</a:t>
                      </a:r>
                      <a:endParaRPr lang="ru-RU" sz="24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2,04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300" marR="51300" marT="34290" marB="3429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3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0,58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51300" marR="51300" marT="34290" marB="3429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51300" marR="51300" marT="34290" marB="3429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 baseline="30000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N(d,n)</a:t>
                      </a:r>
                      <a:r>
                        <a:rPr lang="ru-RU" sz="1400" b="0" strike="noStrike" spc="-1" baseline="30000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O циклотрон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 baseline="30000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N(p,n)</a:t>
                      </a:r>
                      <a:r>
                        <a:rPr lang="ru-RU" sz="1400" b="0" strike="noStrike" spc="-1" baseline="30000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O циклотрон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4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 baseline="30000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N</a:t>
                      </a:r>
                      <a:r>
                        <a:rPr lang="ru-RU" sz="1400" b="0" strike="noStrike" spc="-1" baseline="-2500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 (природный) - газ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 baseline="30000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N</a:t>
                      </a:r>
                      <a:r>
                        <a:rPr lang="ru-RU" sz="1400" b="0" strike="noStrike" spc="-1" baseline="-2500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 - газ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 baseline="30000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O-O</a:t>
                      </a:r>
                      <a:r>
                        <a:rPr lang="ru-RU" sz="1400" b="0" strike="noStrike" spc="-1" baseline="-2500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10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b="1" strike="noStrike" spc="-1" baseline="30000">
                          <a:solidFill>
                            <a:srgbClr val="FFFFFF"/>
                          </a:solidFill>
                          <a:latin typeface="Calibri"/>
                        </a:rPr>
                        <a:t>13</a:t>
                      </a:r>
                      <a:r>
                        <a:rPr lang="ru-RU" sz="2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N</a:t>
                      </a:r>
                      <a:endParaRPr lang="ru-RU" sz="24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9,96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51300" marR="51300" marT="34290" marB="3429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3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0,4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51300" marR="51300" marT="34290" marB="3429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1,15</a:t>
                      </a:r>
                      <a:endParaRPr lang="ru-RU" sz="1400" dirty="0"/>
                    </a:p>
                  </a:txBody>
                  <a:tcPr marL="51300" marR="51300" marT="34290" marB="3429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 baseline="30000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O(p,α)</a:t>
                      </a:r>
                      <a:r>
                        <a:rPr lang="ru-RU" sz="1400" b="0" strike="noStrike" spc="-1" baseline="30000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N циклотрон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4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H</a:t>
                      </a:r>
                      <a:r>
                        <a:rPr lang="ru-RU" sz="1400" b="0" strike="noStrike" spc="-1" baseline="-2500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0 - жидкость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 baseline="30000" dirty="0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NO</a:t>
                      </a:r>
                      <a:r>
                        <a:rPr lang="ru-RU" sz="1400" b="0" strike="noStrike" spc="-1" baseline="-25000" dirty="0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  <a:endParaRPr lang="ru-RU" sz="14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 baseline="30000" dirty="0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NH</a:t>
                      </a:r>
                      <a:r>
                        <a:rPr lang="ru-RU" sz="1400" b="0" strike="noStrike" spc="-1" baseline="-25000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B3162-B1FE-41CD-BA7D-872B7733809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16400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CustomShape 1"/>
          <p:cNvSpPr/>
          <p:nvPr/>
        </p:nvSpPr>
        <p:spPr>
          <a:xfrm>
            <a:off x="2121387" y="434839"/>
            <a:ext cx="7884810" cy="9922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Arial" pitchFamily="34" charset="0"/>
                <a:ea typeface="+mj-ea"/>
                <a:cs typeface="Arial" pitchFamily="34" charset="0"/>
              </a:rPr>
              <a:t>Радионуклиды для ПЭТ: характеристики и методы получения (продолжение)</a:t>
            </a:r>
          </a:p>
        </p:txBody>
      </p:sp>
      <p:graphicFrame>
        <p:nvGraphicFramePr>
          <p:cNvPr id="546" name="Table 2"/>
          <p:cNvGraphicFramePr/>
          <p:nvPr>
            <p:extLst/>
          </p:nvPr>
        </p:nvGraphicFramePr>
        <p:xfrm>
          <a:off x="1764987" y="1709534"/>
          <a:ext cx="8597610" cy="3822618"/>
        </p:xfrm>
        <a:graphic>
          <a:graphicData uri="http://schemas.openxmlformats.org/drawingml/2006/table">
            <a:tbl>
              <a:tblPr/>
              <a:tblGrid>
                <a:gridCol w="924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7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1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75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660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149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FFFFFF"/>
                          </a:solidFill>
                          <a:latin typeface="Calibri"/>
                        </a:rPr>
                        <a:t>Изотоп</a:t>
                      </a:r>
                      <a:endParaRPr lang="ru-RU" sz="1800" b="0" strike="noStrike" spc="-1" dirty="0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T</a:t>
                      </a:r>
                      <a:r>
                        <a:rPr lang="ru-RU" sz="1800" b="1" strike="noStrike" spc="-1" baseline="-33000">
                          <a:solidFill>
                            <a:srgbClr val="FFFFFF"/>
                          </a:solidFill>
                          <a:latin typeface="Calibri"/>
                        </a:rPr>
                        <a:t>1/2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Распад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b="1" strike="noStrike" spc="-1" dirty="0" smtClean="0">
                          <a:solidFill>
                            <a:srgbClr val="FFFFFF"/>
                          </a:solidFill>
                          <a:latin typeface="Calibri"/>
                        </a:rPr>
                        <a:t>Средняя </a:t>
                      </a:r>
                      <a:r>
                        <a:rPr lang="ru-RU" sz="1800" b="1" strike="noStrike" spc="-1" dirty="0">
                          <a:solidFill>
                            <a:srgbClr val="FFFFFF"/>
                          </a:solidFill>
                          <a:latin typeface="Calibri"/>
                        </a:rPr>
                        <a:t>энергия позитрона, МэВ</a:t>
                      </a:r>
                      <a:endParaRPr lang="ru-RU" sz="1800" b="0" strike="noStrike" spc="-1" dirty="0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FFFFFF"/>
                          </a:solidFill>
                          <a:latin typeface="Calibri"/>
                        </a:rPr>
                        <a:t>Ядерная реакция/метод получения</a:t>
                      </a:r>
                      <a:endParaRPr lang="ru-RU" sz="1800" b="0" strike="noStrike" spc="-1" dirty="0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b="1" strike="noStrike" spc="-1" baseline="30000">
                          <a:solidFill>
                            <a:srgbClr val="FFFFFF"/>
                          </a:solidFill>
                          <a:latin typeface="Calibri"/>
                        </a:rPr>
                        <a:t>64</a:t>
                      </a:r>
                      <a:r>
                        <a:rPr lang="ru-RU" sz="18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Cu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12,7 час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latin typeface="Calibri"/>
                        </a:rPr>
                        <a:t>ЭЗ 44%, </a:t>
                      </a:r>
                      <a:r>
                        <a:rPr lang="ru-RU" sz="1400" b="1" strike="noStrike" spc="-1">
                          <a:latin typeface="Calibri"/>
                          <a:ea typeface="Times New Roman"/>
                        </a:rPr>
                        <a:t>β+ 17%,  β- 39%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0,58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b="0" strike="noStrike" spc="-1" baseline="30000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Ni(p,n)</a:t>
                      </a:r>
                      <a:r>
                        <a:rPr lang="ru-RU" sz="1800" b="0" strike="noStrike" spc="-1" baseline="30000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Cu циклотрон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b="1" strike="noStrike" spc="-1" baseline="30000">
                          <a:solidFill>
                            <a:srgbClr val="FFFFFF"/>
                          </a:solidFill>
                          <a:latin typeface="Calibri"/>
                        </a:rPr>
                        <a:t>82</a:t>
                      </a:r>
                      <a:r>
                        <a:rPr lang="ru-RU" sz="18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Rb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75 сек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latin typeface="Calibri"/>
                        </a:rPr>
                        <a:t>ЭЗ, </a:t>
                      </a:r>
                      <a:r>
                        <a:rPr lang="ru-RU" sz="1400" b="1" strike="noStrike" spc="-1">
                          <a:latin typeface="Calibri"/>
                          <a:ea typeface="Times New Roman"/>
                        </a:rPr>
                        <a:t>β+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3,38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b="0" strike="noStrike" spc="-1" baseline="30000">
                          <a:solidFill>
                            <a:srgbClr val="000000"/>
                          </a:solidFill>
                          <a:latin typeface="Calibri"/>
                        </a:rPr>
                        <a:t>82</a:t>
                      </a: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Sr/</a:t>
                      </a:r>
                      <a:r>
                        <a:rPr lang="ru-RU" sz="1800" b="0" strike="noStrike" spc="-1" baseline="30000">
                          <a:solidFill>
                            <a:srgbClr val="000000"/>
                          </a:solidFill>
                          <a:latin typeface="Calibri"/>
                        </a:rPr>
                        <a:t>82</a:t>
                      </a: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Rb генератор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b="1" strike="noStrike" spc="-1" baseline="30000">
                          <a:solidFill>
                            <a:srgbClr val="FFFFFF"/>
                          </a:solidFill>
                          <a:latin typeface="Calibri"/>
                        </a:rPr>
                        <a:t>124</a:t>
                      </a:r>
                      <a:r>
                        <a:rPr lang="ru-RU" sz="18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I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4,2 сут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latin typeface="Calibri"/>
                          <a:ea typeface="Times New Roman"/>
                        </a:rPr>
                        <a:t>β+ 24%,  β-, ЭЗ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1,5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b="0" strike="noStrike" spc="-1" baseline="30000">
                          <a:solidFill>
                            <a:srgbClr val="000000"/>
                          </a:solidFill>
                          <a:latin typeface="Calibri"/>
                        </a:rPr>
                        <a:t>124</a:t>
                      </a: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Te(p,n)</a:t>
                      </a:r>
                      <a:r>
                        <a:rPr lang="ru-RU" sz="1800" b="0" strike="noStrike" spc="-1" baseline="30000">
                          <a:solidFill>
                            <a:srgbClr val="000000"/>
                          </a:solidFill>
                          <a:latin typeface="Calibri"/>
                        </a:rPr>
                        <a:t>124</a:t>
                      </a: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I циклотрон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49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b="1" strike="noStrike" spc="-1" baseline="30000">
                          <a:solidFill>
                            <a:srgbClr val="FFFFFF"/>
                          </a:solidFill>
                          <a:latin typeface="Calibri"/>
                        </a:rPr>
                        <a:t>89</a:t>
                      </a:r>
                      <a:r>
                        <a:rPr lang="ru-RU" sz="18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Zr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3,3 сут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latin typeface="Calibri"/>
                          <a:ea typeface="Times New Roman"/>
                        </a:rPr>
                        <a:t>β+ 23%, ЭЗ 77%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0,9</a:t>
                      </a:r>
                      <a:endParaRPr lang="ru-RU" sz="1800" b="0" strike="noStrike" spc="-1" dirty="0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b="0" strike="noStrike" spc="-1" baseline="30000">
                          <a:solidFill>
                            <a:srgbClr val="000000"/>
                          </a:solidFill>
                          <a:latin typeface="Calibri"/>
                        </a:rPr>
                        <a:t>89</a:t>
                      </a: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Y(p,n)</a:t>
                      </a:r>
                      <a:r>
                        <a:rPr lang="ru-RU" sz="1800" b="0" strike="noStrike" spc="-1" baseline="30000">
                          <a:solidFill>
                            <a:srgbClr val="000000"/>
                          </a:solidFill>
                          <a:latin typeface="Calibri"/>
                        </a:rPr>
                        <a:t>89</a:t>
                      </a: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Zr</a:t>
                      </a:r>
                      <a:endParaRPr lang="ru-RU" sz="18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b="0" strike="noStrike" spc="-1" baseline="30000">
                          <a:solidFill>
                            <a:srgbClr val="000000"/>
                          </a:solidFill>
                          <a:latin typeface="Calibri"/>
                        </a:rPr>
                        <a:t>89</a:t>
                      </a: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Y(d,2n)</a:t>
                      </a:r>
                      <a:r>
                        <a:rPr lang="ru-RU" sz="1800" b="0" strike="noStrike" spc="-1" baseline="30000">
                          <a:solidFill>
                            <a:srgbClr val="000000"/>
                          </a:solidFill>
                          <a:latin typeface="Calibri"/>
                        </a:rPr>
                        <a:t>89</a:t>
                      </a: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Zr</a:t>
                      </a:r>
                      <a:endParaRPr lang="ru-RU" sz="18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циклотрон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2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b="1" strike="noStrike" spc="-1" baseline="30000">
                          <a:solidFill>
                            <a:srgbClr val="FFFFFF"/>
                          </a:solidFill>
                          <a:latin typeface="Calibri"/>
                        </a:rPr>
                        <a:t>68</a:t>
                      </a:r>
                      <a:r>
                        <a:rPr lang="ru-RU" sz="18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Ga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73 мин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latin typeface="Calibri"/>
                          <a:ea typeface="Times New Roman"/>
                        </a:rPr>
                        <a:t>β+ 100%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1,9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b="0" strike="noStrike" spc="-1" baseline="30000" dirty="0">
                          <a:solidFill>
                            <a:srgbClr val="000000"/>
                          </a:solidFill>
                          <a:latin typeface="Calibri"/>
                        </a:rPr>
                        <a:t>68</a:t>
                      </a: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Ge/</a:t>
                      </a:r>
                      <a:r>
                        <a:rPr lang="ru-RU" sz="1800" b="0" strike="noStrike" spc="-1" baseline="30000" dirty="0">
                          <a:solidFill>
                            <a:srgbClr val="000000"/>
                          </a:solidFill>
                          <a:latin typeface="Calibri"/>
                        </a:rPr>
                        <a:t>86</a:t>
                      </a: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Ga </a:t>
                      </a:r>
                      <a:r>
                        <a:rPr lang="ru-RU" sz="1800" b="0" strike="noStrike" spc="-1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генератор</a:t>
                      </a:r>
                      <a:r>
                        <a:rPr lang="en-US" sz="1800" b="0" strike="noStrike" spc="-1" dirty="0" smtClean="0">
                          <a:solidFill>
                            <a:srgbClr val="000000"/>
                          </a:solidFill>
                          <a:latin typeface="Calibri"/>
                        </a:rPr>
                        <a:t>,</a:t>
                      </a:r>
                      <a:r>
                        <a:rPr lang="en-US" sz="1800" b="0" strike="noStrike" spc="-1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ru-RU" sz="1800" b="0" strike="noStrike" spc="-1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циклотрон</a:t>
                      </a:r>
                      <a:endParaRPr lang="ru-RU" sz="1800" b="0" strike="noStrike" spc="-1" dirty="0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B3162-B1FE-41CD-BA7D-872B7733809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82681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CustomShape 1"/>
          <p:cNvSpPr/>
          <p:nvPr/>
        </p:nvSpPr>
        <p:spPr>
          <a:xfrm>
            <a:off x="2256510" y="857250"/>
            <a:ext cx="7884810" cy="9922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Arial" pitchFamily="34" charset="0"/>
                <a:ea typeface="+mj-ea"/>
                <a:cs typeface="Arial" pitchFamily="34" charset="0"/>
              </a:rPr>
              <a:t>Особая роль 18F в ПЭТ – технологические предпосылки </a:t>
            </a:r>
          </a:p>
        </p:txBody>
      </p:sp>
      <p:graphicFrame>
        <p:nvGraphicFramePr>
          <p:cNvPr id="597" name="Table 2"/>
          <p:cNvGraphicFramePr/>
          <p:nvPr/>
        </p:nvGraphicFramePr>
        <p:xfrm>
          <a:off x="1934400" y="1862730"/>
          <a:ext cx="3070170" cy="4020576"/>
        </p:xfrm>
        <a:graphic>
          <a:graphicData uri="http://schemas.openxmlformats.org/drawingml/2006/table">
            <a:tbl>
              <a:tblPr/>
              <a:tblGrid>
                <a:gridCol w="696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2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1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149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Изотоп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Период полураспада, мин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Максимальная энергия позитрона, МэВ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45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b="1" strike="noStrike" spc="-1" baseline="30000">
                          <a:solidFill>
                            <a:srgbClr val="FFFFFF"/>
                          </a:solidFill>
                          <a:latin typeface="Calibri"/>
                        </a:rPr>
                        <a:t>18</a:t>
                      </a:r>
                      <a:r>
                        <a:rPr lang="ru-RU" sz="2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 F</a:t>
                      </a:r>
                      <a:endParaRPr lang="ru-RU" sz="24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109,7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0,64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04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b="1" strike="noStrike" spc="-1" baseline="30000">
                          <a:solidFill>
                            <a:srgbClr val="FFFFFF"/>
                          </a:solidFill>
                          <a:latin typeface="Calibri"/>
                        </a:rPr>
                        <a:t>11</a:t>
                      </a:r>
                      <a:r>
                        <a:rPr lang="ru-RU" sz="2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C</a:t>
                      </a:r>
                      <a:endParaRPr lang="ru-RU" sz="24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20,4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0,96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45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b="1" strike="noStrike" spc="-1" baseline="30000">
                          <a:solidFill>
                            <a:srgbClr val="FFFFFF"/>
                          </a:solidFill>
                          <a:latin typeface="Calibri"/>
                        </a:rPr>
                        <a:t>15</a:t>
                      </a:r>
                      <a:r>
                        <a:rPr lang="ru-RU" sz="2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О</a:t>
                      </a:r>
                      <a:endParaRPr lang="ru-RU" sz="24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2,04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1,72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10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b="1" strike="noStrike" spc="-1" baseline="30000">
                          <a:solidFill>
                            <a:srgbClr val="FFFFFF"/>
                          </a:solidFill>
                          <a:latin typeface="Calibri"/>
                        </a:rPr>
                        <a:t>13</a:t>
                      </a:r>
                      <a:r>
                        <a:rPr lang="ru-RU" sz="2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N</a:t>
                      </a:r>
                      <a:endParaRPr lang="ru-RU" sz="24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9,96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1,19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300" marR="5130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98" name="CustomShape 3"/>
          <p:cNvSpPr/>
          <p:nvPr/>
        </p:nvSpPr>
        <p:spPr>
          <a:xfrm>
            <a:off x="5108790" y="1851390"/>
            <a:ext cx="5411880" cy="40113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marL="214380" indent="-212490" algn="just">
              <a:spcAft>
                <a:spcPts val="451"/>
              </a:spcAft>
              <a:buClr>
                <a:srgbClr val="000000"/>
              </a:buClr>
              <a:buFont typeface="Arial"/>
              <a:buChar char="•"/>
            </a:pPr>
            <a:r>
              <a:rPr lang="ru-RU" sz="1500" spc="-1" dirty="0">
                <a:solidFill>
                  <a:srgbClr val="000000"/>
                </a:solidFill>
                <a:latin typeface="Calibri"/>
                <a:ea typeface="DejaVu Sans"/>
              </a:rPr>
              <a:t>период полураспада 109,7 мин – ПЭТ-исследования, требующие </a:t>
            </a:r>
            <a:r>
              <a:rPr lang="ru-RU" sz="1500" u="sng" spc="-1" dirty="0">
                <a:solidFill>
                  <a:srgbClr val="000000"/>
                </a:solidFill>
                <a:latin typeface="Calibri"/>
                <a:ea typeface="DejaVu Sans"/>
              </a:rPr>
              <a:t>1-4 часа с момента введения РФП до сканирования</a:t>
            </a:r>
            <a:endParaRPr lang="ru-RU" sz="1500" spc="-1" dirty="0">
              <a:latin typeface="Arial"/>
            </a:endParaRPr>
          </a:p>
          <a:p>
            <a:pPr marL="214380" indent="-212490" algn="just">
              <a:spcAft>
                <a:spcPts val="451"/>
              </a:spcAft>
              <a:buClr>
                <a:srgbClr val="000000"/>
              </a:buClr>
              <a:buFont typeface="Arial"/>
              <a:buChar char="•"/>
            </a:pPr>
            <a:r>
              <a:rPr lang="ru-RU" sz="1500" spc="-1" dirty="0">
                <a:solidFill>
                  <a:srgbClr val="000000"/>
                </a:solidFill>
                <a:latin typeface="Calibri"/>
                <a:ea typeface="DejaVu Sans"/>
              </a:rPr>
              <a:t>технология позволяет получать </a:t>
            </a:r>
            <a:r>
              <a:rPr lang="ru-RU" sz="1500" u="sng" spc="-1" dirty="0">
                <a:solidFill>
                  <a:srgbClr val="000000"/>
                </a:solidFill>
                <a:latin typeface="Calibri"/>
                <a:ea typeface="DejaVu Sans"/>
              </a:rPr>
              <a:t>большие активности</a:t>
            </a:r>
            <a:r>
              <a:rPr lang="ru-RU" sz="1500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1500" spc="-1" baseline="30000" dirty="0">
                <a:solidFill>
                  <a:srgbClr val="000000"/>
                </a:solidFill>
                <a:latin typeface="Calibri"/>
                <a:ea typeface="DejaVu Sans"/>
              </a:rPr>
              <a:t>18</a:t>
            </a:r>
            <a:r>
              <a:rPr lang="ru-RU" sz="1500" spc="-1" dirty="0">
                <a:solidFill>
                  <a:srgbClr val="000000"/>
                </a:solidFill>
                <a:latin typeface="Calibri"/>
                <a:ea typeface="DejaVu Sans"/>
              </a:rPr>
              <a:t>F (до </a:t>
            </a:r>
            <a:r>
              <a:rPr lang="ru-RU" sz="1500" spc="-1" dirty="0" smtClean="0">
                <a:solidFill>
                  <a:srgbClr val="000000"/>
                </a:solidFill>
                <a:latin typeface="Calibri"/>
                <a:ea typeface="DejaVu Sans"/>
              </a:rPr>
              <a:t>30Ки</a:t>
            </a:r>
            <a:r>
              <a:rPr lang="ru-RU" sz="1500" spc="-1" dirty="0">
                <a:solidFill>
                  <a:srgbClr val="000000"/>
                </a:solidFill>
                <a:latin typeface="Calibri"/>
                <a:ea typeface="DejaVu Sans"/>
              </a:rPr>
              <a:t>) за небольшое время (до 2,5 часов)</a:t>
            </a:r>
            <a:endParaRPr lang="ru-RU" sz="1500" spc="-1" dirty="0">
              <a:latin typeface="Arial"/>
            </a:endParaRPr>
          </a:p>
          <a:p>
            <a:pPr marL="214380" indent="-212490" algn="just">
              <a:spcAft>
                <a:spcPts val="451"/>
              </a:spcAft>
              <a:buClr>
                <a:srgbClr val="000000"/>
              </a:buClr>
              <a:buFont typeface="Arial"/>
              <a:buChar char="•"/>
            </a:pPr>
            <a:r>
              <a:rPr lang="ru-RU" sz="1500" spc="-1" dirty="0">
                <a:solidFill>
                  <a:srgbClr val="000000"/>
                </a:solidFill>
                <a:latin typeface="Calibri"/>
                <a:ea typeface="DejaVu Sans"/>
              </a:rPr>
              <a:t>максимальная энергия возникающих при бета-распаде позитронов 0,64 МэВ – меньше, чем у </a:t>
            </a:r>
            <a:r>
              <a:rPr lang="ru-RU" sz="1500" spc="-1" baseline="30000" dirty="0">
                <a:solidFill>
                  <a:srgbClr val="000000"/>
                </a:solidFill>
                <a:latin typeface="Calibri"/>
                <a:ea typeface="DejaVu Sans"/>
              </a:rPr>
              <a:t>11</a:t>
            </a:r>
            <a:r>
              <a:rPr lang="ru-RU" sz="1500" spc="-1" dirty="0">
                <a:solidFill>
                  <a:srgbClr val="000000"/>
                </a:solidFill>
                <a:latin typeface="Calibri"/>
                <a:ea typeface="DejaVu Sans"/>
              </a:rPr>
              <a:t>C, </a:t>
            </a:r>
            <a:r>
              <a:rPr lang="ru-RU" sz="1500" spc="-1" baseline="30000" dirty="0">
                <a:solidFill>
                  <a:srgbClr val="000000"/>
                </a:solidFill>
                <a:latin typeface="Calibri"/>
                <a:ea typeface="DejaVu Sans"/>
              </a:rPr>
              <a:t>13</a:t>
            </a:r>
            <a:r>
              <a:rPr lang="ru-RU" sz="1500" spc="-1" dirty="0">
                <a:solidFill>
                  <a:srgbClr val="000000"/>
                </a:solidFill>
                <a:latin typeface="Calibri"/>
                <a:ea typeface="DejaVu Sans"/>
              </a:rPr>
              <a:t>N, </a:t>
            </a:r>
            <a:r>
              <a:rPr lang="ru-RU" sz="1500" spc="-1" baseline="30000" dirty="0">
                <a:solidFill>
                  <a:srgbClr val="000000"/>
                </a:solidFill>
                <a:latin typeface="Calibri"/>
                <a:ea typeface="DejaVu Sans"/>
              </a:rPr>
              <a:t>15</a:t>
            </a:r>
            <a:r>
              <a:rPr lang="ru-RU" sz="1500" spc="-1" dirty="0">
                <a:solidFill>
                  <a:srgbClr val="000000"/>
                </a:solidFill>
                <a:latin typeface="Calibri"/>
                <a:ea typeface="DejaVu Sans"/>
              </a:rPr>
              <a:t>O. Чем меньше эта энергия, тем меньше длинна пробега испускаемого позитрона до аннигиляции, тем ближе к области к области накопления произойдет испускание регистрируемых томографом гамма-квантов – </a:t>
            </a:r>
            <a:r>
              <a:rPr lang="ru-RU" sz="1500" u="sng" spc="-1" dirty="0">
                <a:solidFill>
                  <a:srgbClr val="000000"/>
                </a:solidFill>
                <a:latin typeface="Calibri"/>
                <a:ea typeface="DejaVu Sans"/>
              </a:rPr>
              <a:t>выше пространственная точность</a:t>
            </a:r>
            <a:endParaRPr lang="ru-RU" sz="1500" spc="-1" dirty="0">
              <a:latin typeface="Arial"/>
            </a:endParaRPr>
          </a:p>
          <a:p>
            <a:pPr marL="214380" indent="-212490" algn="just">
              <a:spcAft>
                <a:spcPts val="451"/>
              </a:spcAft>
              <a:buClr>
                <a:srgbClr val="000000"/>
              </a:buClr>
              <a:buFont typeface="Arial"/>
              <a:buChar char="•"/>
            </a:pPr>
            <a:r>
              <a:rPr lang="ru-RU" sz="1500" u="sng" spc="-1" dirty="0">
                <a:solidFill>
                  <a:srgbClr val="000000"/>
                </a:solidFill>
                <a:latin typeface="Calibri"/>
                <a:ea typeface="DejaVu Sans"/>
              </a:rPr>
              <a:t>высокая удельная активность</a:t>
            </a:r>
            <a:r>
              <a:rPr lang="ru-RU" sz="1500" spc="-1" dirty="0">
                <a:solidFill>
                  <a:srgbClr val="000000"/>
                </a:solidFill>
                <a:latin typeface="Calibri"/>
                <a:ea typeface="DejaVu Sans"/>
              </a:rPr>
              <a:t> по сравнению с </a:t>
            </a:r>
            <a:r>
              <a:rPr lang="ru-RU" sz="1500" spc="-1" baseline="30000" dirty="0">
                <a:solidFill>
                  <a:srgbClr val="000000"/>
                </a:solidFill>
                <a:latin typeface="Calibri"/>
                <a:ea typeface="DejaVu Sans"/>
              </a:rPr>
              <a:t>11</a:t>
            </a:r>
            <a:r>
              <a:rPr lang="ru-RU" sz="1500" spc="-1" dirty="0">
                <a:solidFill>
                  <a:srgbClr val="000000"/>
                </a:solidFill>
                <a:latin typeface="Calibri"/>
                <a:ea typeface="DejaVu Sans"/>
              </a:rPr>
              <a:t>C, </a:t>
            </a:r>
            <a:r>
              <a:rPr lang="ru-RU" sz="1500" spc="-1" baseline="30000" dirty="0">
                <a:solidFill>
                  <a:srgbClr val="000000"/>
                </a:solidFill>
                <a:latin typeface="Calibri"/>
                <a:ea typeface="DejaVu Sans"/>
              </a:rPr>
              <a:t>13</a:t>
            </a:r>
            <a:r>
              <a:rPr lang="ru-RU" sz="1500" spc="-1" dirty="0">
                <a:solidFill>
                  <a:srgbClr val="000000"/>
                </a:solidFill>
                <a:latin typeface="Calibri"/>
                <a:ea typeface="DejaVu Sans"/>
              </a:rPr>
              <a:t>N, </a:t>
            </a:r>
            <a:r>
              <a:rPr lang="ru-RU" sz="1500" spc="-1" baseline="30000" dirty="0">
                <a:solidFill>
                  <a:srgbClr val="000000"/>
                </a:solidFill>
                <a:latin typeface="Calibri"/>
                <a:ea typeface="DejaVu Sans"/>
              </a:rPr>
              <a:t>15</a:t>
            </a:r>
            <a:r>
              <a:rPr lang="ru-RU" sz="1500" spc="-1" dirty="0">
                <a:solidFill>
                  <a:srgbClr val="000000"/>
                </a:solidFill>
                <a:latin typeface="Calibri"/>
                <a:ea typeface="DejaVu Sans"/>
              </a:rPr>
              <a:t>O</a:t>
            </a:r>
            <a:endParaRPr lang="ru-RU" sz="1500" spc="-1" dirty="0">
              <a:latin typeface="Arial"/>
            </a:endParaRPr>
          </a:p>
          <a:p>
            <a:pPr marL="214380" indent="-212490" algn="just">
              <a:spcAft>
                <a:spcPts val="451"/>
              </a:spcAft>
              <a:buClr>
                <a:srgbClr val="000000"/>
              </a:buClr>
              <a:buFont typeface="Arial"/>
              <a:buChar char="•"/>
            </a:pPr>
            <a:r>
              <a:rPr lang="ru-RU" sz="1500" spc="-1" dirty="0">
                <a:solidFill>
                  <a:srgbClr val="000000"/>
                </a:solidFill>
                <a:latin typeface="Calibri"/>
                <a:ea typeface="DejaVu Sans"/>
              </a:rPr>
              <a:t>требуются небольшие энергии и токи ускоряемых частиц – </a:t>
            </a:r>
            <a:r>
              <a:rPr lang="ru-RU" sz="1500" u="sng" spc="-1" dirty="0">
                <a:solidFill>
                  <a:srgbClr val="000000"/>
                </a:solidFill>
                <a:latin typeface="Calibri"/>
                <a:ea typeface="DejaVu Sans"/>
              </a:rPr>
              <a:t>доступные циклотроны</a:t>
            </a:r>
            <a:endParaRPr lang="ru-RU" sz="1500" spc="-1" dirty="0">
              <a:latin typeface="Arial"/>
            </a:endParaRPr>
          </a:p>
          <a:p>
            <a:pPr marL="214380" indent="-212490" algn="just">
              <a:spcAft>
                <a:spcPts val="451"/>
              </a:spcAft>
              <a:buClr>
                <a:srgbClr val="000000"/>
              </a:buClr>
              <a:buFont typeface="Arial"/>
              <a:buChar char="•"/>
            </a:pPr>
            <a:r>
              <a:rPr lang="ru-RU" sz="1500" u="sng" spc="-1" dirty="0">
                <a:solidFill>
                  <a:srgbClr val="000000"/>
                </a:solidFill>
                <a:latin typeface="Calibri"/>
                <a:ea typeface="DejaVu Sans"/>
              </a:rPr>
              <a:t>широкий спектр РФП</a:t>
            </a:r>
            <a:r>
              <a:rPr lang="ru-RU" sz="1500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ru-RU" sz="1500" u="sng" spc="-1" dirty="0">
                <a:solidFill>
                  <a:srgbClr val="000000"/>
                </a:solidFill>
                <a:latin typeface="Calibri"/>
                <a:ea typeface="DejaVu Sans"/>
              </a:rPr>
              <a:t> синтезируемых на основе </a:t>
            </a:r>
            <a:r>
              <a:rPr lang="ru-RU" sz="1500" u="sng" spc="-1" baseline="30000" dirty="0">
                <a:solidFill>
                  <a:srgbClr val="000000"/>
                </a:solidFill>
                <a:latin typeface="Calibri"/>
                <a:ea typeface="DejaVu Sans"/>
              </a:rPr>
              <a:t>18</a:t>
            </a:r>
            <a:r>
              <a:rPr lang="ru-RU" sz="1500" u="sng" spc="-1" dirty="0">
                <a:solidFill>
                  <a:srgbClr val="000000"/>
                </a:solidFill>
                <a:latin typeface="Calibri"/>
                <a:ea typeface="DejaVu Sans"/>
              </a:rPr>
              <a:t>F</a:t>
            </a:r>
            <a:endParaRPr lang="ru-RU" sz="1500" spc="-1" dirty="0">
              <a:latin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83098" y="6178034"/>
            <a:ext cx="92860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spc="-1" baseline="30000" dirty="0">
                <a:solidFill>
                  <a:srgbClr val="FF0000"/>
                </a:solidFill>
                <a:latin typeface="Calibri Light"/>
              </a:rPr>
              <a:t>18</a:t>
            </a:r>
            <a:r>
              <a:rPr lang="ru-RU" sz="2800" spc="-1" dirty="0">
                <a:solidFill>
                  <a:srgbClr val="FF0000"/>
                </a:solidFill>
                <a:latin typeface="Calibri Light"/>
              </a:rPr>
              <a:t>F-ФДГ – основной РФЛП для ПЭТ-диагностики в онкологии</a:t>
            </a:r>
            <a:endParaRPr lang="ru-RU" sz="2800" spc="-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B3162-B1FE-41CD-BA7D-872B7733809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34822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CustomShape 1"/>
          <p:cNvSpPr/>
          <p:nvPr/>
        </p:nvSpPr>
        <p:spPr>
          <a:xfrm>
            <a:off x="1524000" y="857250"/>
            <a:ext cx="9142200" cy="9922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 algn="ctr"/>
            <a:r>
              <a:rPr lang="ru-RU" sz="2800" b="1">
                <a:solidFill>
                  <a:srgbClr val="7030A0"/>
                </a:solidFill>
                <a:latin typeface="Arial" pitchFamily="34" charset="0"/>
                <a:ea typeface="+mj-ea"/>
                <a:cs typeface="Arial" pitchFamily="34" charset="0"/>
              </a:rPr>
              <a:t>Ядерная реакция получения 18F на пучке протонов </a:t>
            </a:r>
          </a:p>
        </p:txBody>
      </p:sp>
      <p:sp>
        <p:nvSpPr>
          <p:cNvPr id="655" name="CustomShape 2"/>
          <p:cNvSpPr/>
          <p:nvPr/>
        </p:nvSpPr>
        <p:spPr>
          <a:xfrm>
            <a:off x="2152560" y="1969110"/>
            <a:ext cx="7884810" cy="326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algn="ctr">
              <a:spcBef>
                <a:spcPts val="751"/>
              </a:spcBef>
            </a:pPr>
            <a:r>
              <a:rPr lang="ru-RU" sz="2100" spc="-1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endParaRPr lang="ru-RU" sz="2100" spc="-1">
              <a:latin typeface="Arial"/>
            </a:endParaRPr>
          </a:p>
          <a:p>
            <a:pPr>
              <a:spcBef>
                <a:spcPts val="751"/>
              </a:spcBef>
            </a:pPr>
            <a:endParaRPr lang="ru-RU" sz="2100" spc="-1">
              <a:latin typeface="Arial"/>
            </a:endParaRPr>
          </a:p>
        </p:txBody>
      </p:sp>
      <p:sp>
        <p:nvSpPr>
          <p:cNvPr id="656" name="CustomShape 3"/>
          <p:cNvSpPr/>
          <p:nvPr/>
        </p:nvSpPr>
        <p:spPr>
          <a:xfrm>
            <a:off x="2007570" y="1968030"/>
            <a:ext cx="7884810" cy="32616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marL="171450" indent="-16956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100" spc="-1">
                <a:solidFill>
                  <a:srgbClr val="000000"/>
                </a:solidFill>
                <a:latin typeface="Calibri"/>
                <a:ea typeface="DejaVu Sans"/>
              </a:rPr>
              <a:t> </a:t>
            </a:r>
            <a:endParaRPr lang="ru-RU" sz="2100" spc="-1">
              <a:latin typeface="Arial"/>
            </a:endParaRPr>
          </a:p>
        </p:txBody>
      </p:sp>
      <p:pic>
        <p:nvPicPr>
          <p:cNvPr id="657" name="Picture 2"/>
          <p:cNvPicPr/>
          <p:nvPr/>
        </p:nvPicPr>
        <p:blipFill>
          <a:blip r:embed="rId3"/>
          <a:stretch/>
        </p:blipFill>
        <p:spPr>
          <a:xfrm>
            <a:off x="1524000" y="2694060"/>
            <a:ext cx="5004450" cy="3186000"/>
          </a:xfrm>
          <a:prstGeom prst="rect">
            <a:avLst/>
          </a:prstGeom>
          <a:ln>
            <a:noFill/>
          </a:ln>
        </p:spPr>
      </p:pic>
      <p:sp>
        <p:nvSpPr>
          <p:cNvPr id="658" name="CustomShape 4"/>
          <p:cNvSpPr/>
          <p:nvPr/>
        </p:nvSpPr>
        <p:spPr>
          <a:xfrm>
            <a:off x="6095910" y="2811780"/>
            <a:ext cx="4329990" cy="30377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marL="214380" indent="-212490">
              <a:spcAft>
                <a:spcPts val="899"/>
              </a:spcAft>
              <a:buClr>
                <a:srgbClr val="000000"/>
              </a:buClr>
              <a:buFont typeface="Arial"/>
              <a:buChar char="•"/>
            </a:pPr>
            <a:r>
              <a:rPr lang="ru-RU" spc="-1">
                <a:solidFill>
                  <a:srgbClr val="000000"/>
                </a:solidFill>
                <a:latin typeface="Calibri"/>
                <a:ea typeface="DejaVu Sans"/>
              </a:rPr>
              <a:t>под пучком частиц возможно множество ядерных реакций (каналов) с образованием различных изотопов</a:t>
            </a:r>
            <a:endParaRPr lang="ru-RU" spc="-1">
              <a:latin typeface="Arial"/>
            </a:endParaRPr>
          </a:p>
          <a:p>
            <a:pPr marL="214380" indent="-212490">
              <a:spcAft>
                <a:spcPts val="899"/>
              </a:spcAft>
              <a:buClr>
                <a:srgbClr val="000000"/>
              </a:buClr>
              <a:buFont typeface="Arial"/>
              <a:buChar char="•"/>
            </a:pPr>
            <a:r>
              <a:rPr lang="ru-RU" spc="-1">
                <a:solidFill>
                  <a:srgbClr val="000000"/>
                </a:solidFill>
                <a:latin typeface="Calibri"/>
                <a:ea typeface="DejaVu Sans"/>
              </a:rPr>
              <a:t>вероятность конкретного канала зависит от энергии падающих частиц и характеризуется сечением реакции (см. диаграмму)</a:t>
            </a:r>
            <a:endParaRPr lang="ru-RU" spc="-1">
              <a:latin typeface="Arial"/>
            </a:endParaRPr>
          </a:p>
          <a:p>
            <a:pPr marL="214380" indent="-212490">
              <a:spcAft>
                <a:spcPts val="899"/>
              </a:spcAft>
              <a:buClr>
                <a:srgbClr val="000000"/>
              </a:buClr>
              <a:buFont typeface="Arial"/>
              <a:buChar char="•"/>
            </a:pPr>
            <a:r>
              <a:rPr lang="ru-RU" spc="-1">
                <a:solidFill>
                  <a:srgbClr val="000000"/>
                </a:solidFill>
                <a:latin typeface="Calibri"/>
                <a:ea typeface="DejaVu Sans"/>
              </a:rPr>
              <a:t>имеет место порог реакции – наименьшая энергия налетающей частицы, ниже которой реакция не идет</a:t>
            </a:r>
            <a:endParaRPr lang="ru-RU" spc="-1">
              <a:latin typeface="Arial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B3162-B1FE-41CD-BA7D-872B7733809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3970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Распределение медицинских циклотронов по энергиям</a:t>
            </a:r>
            <a:br>
              <a:rPr lang="ru-RU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endParaRPr lang="ru-RU" sz="28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317355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B3162-B1FE-41CD-BA7D-872B77338098}" type="slidenum">
              <a:rPr lang="ru-RU" smtClean="0"/>
              <a:t>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24196" y="6182389"/>
            <a:ext cx="7613073" cy="365125"/>
          </a:xfrm>
        </p:spPr>
        <p:txBody>
          <a:bodyPr/>
          <a:lstStyle/>
          <a:p>
            <a:pPr algn="l"/>
            <a:r>
              <a:rPr lang="ru-RU" dirty="0" smtClean="0"/>
              <a:t>По данным сайта https://nucleus.iaea.org/sites/accelerators/Pages/Cyclotron.aspx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886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CustomShape 1"/>
          <p:cNvSpPr/>
          <p:nvPr/>
        </p:nvSpPr>
        <p:spPr>
          <a:xfrm>
            <a:off x="2152560" y="1131030"/>
            <a:ext cx="7884810" cy="9922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67500" tIns="33750" rIns="67500" bIns="3375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Процессы, происходящие в мишени при облучении</a:t>
            </a:r>
          </a:p>
        </p:txBody>
      </p:sp>
      <p:pic>
        <p:nvPicPr>
          <p:cNvPr id="660" name="Рисунок 3"/>
          <p:cNvPicPr/>
          <p:nvPr/>
        </p:nvPicPr>
        <p:blipFill>
          <a:blip r:embed="rId4"/>
          <a:stretch/>
        </p:blipFill>
        <p:spPr>
          <a:xfrm>
            <a:off x="2336430" y="1983420"/>
            <a:ext cx="3431700" cy="1949670"/>
          </a:xfrm>
          <a:prstGeom prst="rect">
            <a:avLst/>
          </a:prstGeom>
          <a:ln>
            <a:noFill/>
          </a:ln>
        </p:spPr>
      </p:pic>
      <p:sp>
        <p:nvSpPr>
          <p:cNvPr id="661" name="CustomShape 2"/>
          <p:cNvSpPr/>
          <p:nvPr/>
        </p:nvSpPr>
        <p:spPr>
          <a:xfrm>
            <a:off x="2336430" y="3934980"/>
            <a:ext cx="3431700" cy="4776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algn="just">
              <a:lnSpc>
                <a:spcPct val="100000"/>
              </a:lnSpc>
            </a:pPr>
            <a:r>
              <a:rPr lang="ru-RU" sz="1350" spc="-1">
                <a:solidFill>
                  <a:srgbClr val="000000"/>
                </a:solidFill>
                <a:latin typeface="Calibri"/>
                <a:ea typeface="DejaVu Sans"/>
              </a:rPr>
              <a:t>Кипение воды в мишени при токе пучка 5мкА (слева) и 10мкА (справа)</a:t>
            </a:r>
            <a:endParaRPr lang="ru-RU" sz="1350" spc="-1">
              <a:latin typeface="Arial"/>
            </a:endParaRPr>
          </a:p>
        </p:txBody>
      </p:sp>
      <p:pic>
        <p:nvPicPr>
          <p:cNvPr id="662" name="Рисунок 5"/>
          <p:cNvPicPr/>
          <p:nvPr/>
        </p:nvPicPr>
        <p:blipFill>
          <a:blip r:embed="rId5"/>
          <a:stretch/>
        </p:blipFill>
        <p:spPr>
          <a:xfrm>
            <a:off x="6507390" y="2067390"/>
            <a:ext cx="1252800" cy="1298700"/>
          </a:xfrm>
          <a:prstGeom prst="rect">
            <a:avLst/>
          </a:prstGeom>
          <a:ln>
            <a:noFill/>
          </a:ln>
        </p:spPr>
      </p:pic>
      <p:pic>
        <p:nvPicPr>
          <p:cNvPr id="663" name="Рисунок 6"/>
          <p:cNvPicPr/>
          <p:nvPr/>
        </p:nvPicPr>
        <p:blipFill>
          <a:blip r:embed="rId6"/>
          <a:stretch/>
        </p:blipFill>
        <p:spPr>
          <a:xfrm>
            <a:off x="8784840" y="2050380"/>
            <a:ext cx="1252800" cy="1298700"/>
          </a:xfrm>
          <a:prstGeom prst="rect">
            <a:avLst/>
          </a:prstGeom>
          <a:ln>
            <a:noFill/>
          </a:ln>
        </p:spPr>
      </p:pic>
      <p:pic>
        <p:nvPicPr>
          <p:cNvPr id="664" name="Рисунок 7"/>
          <p:cNvPicPr/>
          <p:nvPr/>
        </p:nvPicPr>
        <p:blipFill>
          <a:blip r:embed="rId7"/>
          <a:stretch/>
        </p:blipFill>
        <p:spPr>
          <a:xfrm>
            <a:off x="6507390" y="4051890"/>
            <a:ext cx="1252800" cy="1290870"/>
          </a:xfrm>
          <a:prstGeom prst="rect">
            <a:avLst/>
          </a:prstGeom>
          <a:ln>
            <a:noFill/>
          </a:ln>
        </p:spPr>
      </p:pic>
      <p:pic>
        <p:nvPicPr>
          <p:cNvPr id="665" name="Рисунок 8"/>
          <p:cNvPicPr/>
          <p:nvPr/>
        </p:nvPicPr>
        <p:blipFill>
          <a:blip r:embed="rId8"/>
          <a:stretch/>
        </p:blipFill>
        <p:spPr>
          <a:xfrm>
            <a:off x="8784840" y="3991950"/>
            <a:ext cx="1252800" cy="1298700"/>
          </a:xfrm>
          <a:prstGeom prst="rect">
            <a:avLst/>
          </a:prstGeom>
          <a:ln>
            <a:noFill/>
          </a:ln>
        </p:spPr>
      </p:pic>
      <p:sp>
        <p:nvSpPr>
          <p:cNvPr id="666" name="CustomShape 3"/>
          <p:cNvSpPr/>
          <p:nvPr/>
        </p:nvSpPr>
        <p:spPr>
          <a:xfrm>
            <a:off x="6513600" y="3406320"/>
            <a:ext cx="3523770" cy="6833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algn="just">
              <a:lnSpc>
                <a:spcPct val="100000"/>
              </a:lnSpc>
            </a:pPr>
            <a:r>
              <a:rPr lang="ru-RU" sz="1350" spc="-1">
                <a:solidFill>
                  <a:srgbClr val="000000"/>
                </a:solidFill>
                <a:latin typeface="Calibri"/>
                <a:ea typeface="DejaVu Sans"/>
              </a:rPr>
              <a:t>Кипение воды под пучком низкой энергии с подсветкой (слева) и в натуральном свете (справа)</a:t>
            </a:r>
            <a:endParaRPr lang="ru-RU" sz="1350" spc="-1">
              <a:latin typeface="Arial"/>
            </a:endParaRPr>
          </a:p>
        </p:txBody>
      </p:sp>
      <p:sp>
        <p:nvSpPr>
          <p:cNvPr id="667" name="CustomShape 4"/>
          <p:cNvSpPr/>
          <p:nvPr/>
        </p:nvSpPr>
        <p:spPr>
          <a:xfrm>
            <a:off x="6507390" y="5321430"/>
            <a:ext cx="3529980" cy="6833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algn="just">
              <a:lnSpc>
                <a:spcPct val="100000"/>
              </a:lnSpc>
            </a:pPr>
            <a:r>
              <a:rPr lang="ru-RU" sz="1350" spc="-1">
                <a:solidFill>
                  <a:srgbClr val="000000"/>
                </a:solidFill>
                <a:latin typeface="Calibri"/>
                <a:ea typeface="DejaVu Sans"/>
              </a:rPr>
              <a:t>Кипение воды под пучком более высокой энергии с подсветкой (слева) и в натуральном свете (справа)</a:t>
            </a:r>
            <a:endParaRPr lang="ru-RU" sz="1350" spc="-1">
              <a:latin typeface="Arial"/>
            </a:endParaRPr>
          </a:p>
        </p:txBody>
      </p:sp>
      <p:pic>
        <p:nvPicPr>
          <p:cNvPr id="668" name="Рисунок 2"/>
          <p:cNvPicPr/>
          <p:nvPr/>
        </p:nvPicPr>
        <p:blipFill>
          <a:blip r:embed="rId9"/>
          <a:stretch/>
        </p:blipFill>
        <p:spPr>
          <a:xfrm>
            <a:off x="1548570" y="4350780"/>
            <a:ext cx="2840940" cy="1648080"/>
          </a:xfrm>
          <a:prstGeom prst="rect">
            <a:avLst/>
          </a:prstGeom>
          <a:ln>
            <a:noFill/>
          </a:ln>
        </p:spPr>
      </p:pic>
      <p:sp>
        <p:nvSpPr>
          <p:cNvPr id="669" name="CustomShape 5"/>
          <p:cNvSpPr/>
          <p:nvPr/>
        </p:nvSpPr>
        <p:spPr>
          <a:xfrm>
            <a:off x="4325790" y="4559490"/>
            <a:ext cx="1632150" cy="10948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>
              <a:lnSpc>
                <a:spcPct val="100000"/>
              </a:lnSpc>
            </a:pPr>
            <a:r>
              <a:rPr lang="ru-RU" sz="1350" spc="-1">
                <a:solidFill>
                  <a:srgbClr val="000000"/>
                </a:solidFill>
                <a:latin typeface="Calibri"/>
                <a:ea typeface="DejaVu Sans"/>
              </a:rPr>
              <a:t>Пик Брэгга при прохождении протонов с энергией 62 МэВ через воду</a:t>
            </a:r>
            <a:endParaRPr lang="ru-RU" sz="1350" spc="-1">
              <a:latin typeface="Arial"/>
            </a:endParaRPr>
          </a:p>
        </p:txBody>
      </p:sp>
      <p:sp>
        <p:nvSpPr>
          <p:cNvPr id="670" name="CustomShape 6"/>
          <p:cNvSpPr/>
          <p:nvPr/>
        </p:nvSpPr>
        <p:spPr>
          <a:xfrm>
            <a:off x="5861550" y="2555550"/>
            <a:ext cx="650160" cy="31995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  <p:txBody>
          <a:bodyPr lIns="67500" tIns="33750" rIns="67500" bIns="33750" anchor="ctr"/>
          <a:lstStyle/>
          <a:p>
            <a:pPr algn="ctr">
              <a:lnSpc>
                <a:spcPct val="100000"/>
              </a:lnSpc>
            </a:pPr>
            <a:r>
              <a:rPr lang="ru-RU" sz="1350" spc="-1">
                <a:solidFill>
                  <a:srgbClr val="FFFFFF"/>
                </a:solidFill>
                <a:latin typeface="Calibri"/>
                <a:ea typeface="DejaVu Sans"/>
              </a:rPr>
              <a:t>пучок</a:t>
            </a:r>
            <a:endParaRPr lang="ru-RU" sz="1350" spc="-1">
              <a:latin typeface="Arial"/>
            </a:endParaRPr>
          </a:p>
        </p:txBody>
      </p:sp>
      <p:sp>
        <p:nvSpPr>
          <p:cNvPr id="671" name="CustomShape 7"/>
          <p:cNvSpPr/>
          <p:nvPr/>
        </p:nvSpPr>
        <p:spPr>
          <a:xfrm>
            <a:off x="8120370" y="2538540"/>
            <a:ext cx="650160" cy="31995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  <p:txBody>
          <a:bodyPr lIns="67500" tIns="33750" rIns="67500" bIns="33750" anchor="ctr"/>
          <a:lstStyle/>
          <a:p>
            <a:pPr algn="ctr">
              <a:lnSpc>
                <a:spcPct val="100000"/>
              </a:lnSpc>
            </a:pPr>
            <a:r>
              <a:rPr lang="ru-RU" sz="1350" spc="-1">
                <a:solidFill>
                  <a:srgbClr val="FFFFFF"/>
                </a:solidFill>
                <a:latin typeface="Calibri"/>
                <a:ea typeface="DejaVu Sans"/>
              </a:rPr>
              <a:t>пучок</a:t>
            </a:r>
            <a:endParaRPr lang="ru-RU" sz="1350" spc="-1">
              <a:latin typeface="Arial"/>
            </a:endParaRPr>
          </a:p>
        </p:txBody>
      </p:sp>
      <p:sp>
        <p:nvSpPr>
          <p:cNvPr id="672" name="CustomShape 8"/>
          <p:cNvSpPr/>
          <p:nvPr/>
        </p:nvSpPr>
        <p:spPr>
          <a:xfrm>
            <a:off x="8116050" y="4480920"/>
            <a:ext cx="650160" cy="31995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  <p:txBody>
          <a:bodyPr lIns="67500" tIns="33750" rIns="67500" bIns="33750" anchor="ctr"/>
          <a:lstStyle/>
          <a:p>
            <a:pPr algn="ctr">
              <a:lnSpc>
                <a:spcPct val="100000"/>
              </a:lnSpc>
            </a:pPr>
            <a:r>
              <a:rPr lang="ru-RU" sz="1350" spc="-1">
                <a:solidFill>
                  <a:srgbClr val="FFFFFF"/>
                </a:solidFill>
                <a:latin typeface="Calibri"/>
                <a:ea typeface="DejaVu Sans"/>
              </a:rPr>
              <a:t>пучок</a:t>
            </a:r>
            <a:endParaRPr lang="ru-RU" sz="1350" spc="-1">
              <a:latin typeface="Arial"/>
            </a:endParaRPr>
          </a:p>
        </p:txBody>
      </p:sp>
      <p:sp>
        <p:nvSpPr>
          <p:cNvPr id="673" name="CustomShape 9"/>
          <p:cNvSpPr/>
          <p:nvPr/>
        </p:nvSpPr>
        <p:spPr>
          <a:xfrm>
            <a:off x="5838600" y="4498200"/>
            <a:ext cx="650160" cy="31995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  <p:txBody>
          <a:bodyPr lIns="67500" tIns="33750" rIns="67500" bIns="33750" anchor="ctr"/>
          <a:lstStyle/>
          <a:p>
            <a:pPr algn="ctr">
              <a:lnSpc>
                <a:spcPct val="100000"/>
              </a:lnSpc>
            </a:pPr>
            <a:r>
              <a:rPr lang="ru-RU" sz="1350" spc="-1">
                <a:solidFill>
                  <a:srgbClr val="FFFFFF"/>
                </a:solidFill>
                <a:latin typeface="Calibri"/>
                <a:ea typeface="DejaVu Sans"/>
              </a:rPr>
              <a:t>пучок</a:t>
            </a:r>
            <a:endParaRPr lang="ru-RU" sz="1350" spc="-1">
              <a:latin typeface="Arial"/>
            </a:endParaRPr>
          </a:p>
        </p:txBody>
      </p:sp>
      <p:sp>
        <p:nvSpPr>
          <p:cNvPr id="674" name="CustomShape 10"/>
          <p:cNvSpPr/>
          <p:nvPr/>
        </p:nvSpPr>
        <p:spPr>
          <a:xfrm>
            <a:off x="1684650" y="2798280"/>
            <a:ext cx="650160" cy="31995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  <p:txBody>
          <a:bodyPr lIns="67500" tIns="33750" rIns="67500" bIns="33750" anchor="ctr"/>
          <a:lstStyle/>
          <a:p>
            <a:pPr algn="ctr">
              <a:lnSpc>
                <a:spcPct val="100000"/>
              </a:lnSpc>
            </a:pPr>
            <a:r>
              <a:rPr lang="ru-RU" sz="1350" spc="-1">
                <a:solidFill>
                  <a:srgbClr val="FFFFFF"/>
                </a:solidFill>
                <a:latin typeface="Calibri"/>
                <a:ea typeface="DejaVu Sans"/>
              </a:rPr>
              <a:t>пучок</a:t>
            </a:r>
            <a:endParaRPr lang="ru-RU" sz="1350" spc="-1">
              <a:latin typeface="Arial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B3162-B1FE-41CD-BA7D-872B7733809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917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67500" tIns="33750" rIns="67500" bIns="33750" rtlCol="0" anchor="ctr">
            <a:norm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Arial" pitchFamily="34" charset="0"/>
                <a:ea typeface="+mn-ea"/>
                <a:cs typeface="Arial" pitchFamily="34" charset="0"/>
              </a:rPr>
              <a:t>Распространенность медицинских циклотронов различных производителей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0076361"/>
              </p:ext>
            </p:extLst>
          </p:nvPr>
        </p:nvGraphicFramePr>
        <p:xfrm>
          <a:off x="838200" y="1831051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B3162-B1FE-41CD-BA7D-872B77338098}" type="slidenum">
              <a:rPr lang="ru-RU" smtClean="0"/>
              <a:t>9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24196" y="6182389"/>
            <a:ext cx="7613073" cy="365125"/>
          </a:xfrm>
        </p:spPr>
        <p:txBody>
          <a:bodyPr/>
          <a:lstStyle/>
          <a:p>
            <a:pPr algn="l"/>
            <a:r>
              <a:rPr lang="ru-RU" dirty="0" smtClean="0"/>
              <a:t>По данным сайта https://nucleus.iaea.org/sites/accelerators/Pages/Cyclotron.aspx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131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1778</TotalTime>
  <Words>1462</Words>
  <Application>Microsoft Office PowerPoint</Application>
  <PresentationFormat>Широкоэкранный</PresentationFormat>
  <Paragraphs>302</Paragraphs>
  <Slides>28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DejaVu Sans</vt:lpstr>
      <vt:lpstr>Times New Roman</vt:lpstr>
      <vt:lpstr>Wingdings</vt:lpstr>
      <vt:lpstr>Тема Office</vt:lpstr>
      <vt:lpstr>Циклотроны для ПЭТ: эксплуатация и техническое обслуживание</vt:lpstr>
      <vt:lpstr>ПЭТ-система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Распределение медицинских циклотронов по энергиям </vt:lpstr>
      <vt:lpstr>Презентация PowerPoint</vt:lpstr>
      <vt:lpstr>Распространенность медицинских циклотронов различных производителей</vt:lpstr>
      <vt:lpstr>Презентация PowerPoint</vt:lpstr>
      <vt:lpstr>Циклотроны GE PETtrace и IBA KIUBE – общий вид</vt:lpstr>
      <vt:lpstr>Общие характеристики циклотронов GE PETtrace 890 и IBA KIUBE 300</vt:lpstr>
      <vt:lpstr>Расположение плоскости циклотрона</vt:lpstr>
      <vt:lpstr>Статистика неисправностей циклотронов</vt:lpstr>
      <vt:lpstr>Система экстракции IBA KIUBE</vt:lpstr>
      <vt:lpstr>Система экстракции GE PETtrace</vt:lpstr>
      <vt:lpstr>Магнит</vt:lpstr>
      <vt:lpstr>Ионный источник</vt:lpstr>
      <vt:lpstr>Система маршрутизации радионуклида (target switch)</vt:lpstr>
      <vt:lpstr>Система заполнения мишеней</vt:lpstr>
      <vt:lpstr>Система заполнения мишеней</vt:lpstr>
      <vt:lpstr>Клапан мишенного порта: одна реализация, общая проблема</vt:lpstr>
      <vt:lpstr>Автокоррекция пучка</vt:lpstr>
      <vt:lpstr>Логирование</vt:lpstr>
      <vt:lpstr>Организация работы оператора</vt:lpstr>
      <vt:lpstr>«Где твой пучок, оператор?!»</vt:lpstr>
      <vt:lpstr>Состояния циклотрона, при которых продолжать облучение без согласования с сервисным отделом нельзя 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Циклотроны для ПЭТ: эксплуатация и техническое обслуживание</dc:title>
  <dc:creator>Егор Соколов</dc:creator>
  <cp:lastModifiedBy>Соколов Егор Николаевич</cp:lastModifiedBy>
  <cp:revision>58</cp:revision>
  <dcterms:created xsi:type="dcterms:W3CDTF">2024-08-27T15:29:59Z</dcterms:created>
  <dcterms:modified xsi:type="dcterms:W3CDTF">2024-09-18T11:56:49Z</dcterms:modified>
</cp:coreProperties>
</file>