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80" r:id="rId4"/>
    <p:sldId id="305" r:id="rId5"/>
    <p:sldId id="306" r:id="rId6"/>
    <p:sldId id="307" r:id="rId7"/>
    <p:sldId id="308" r:id="rId8"/>
    <p:sldId id="309" r:id="rId9"/>
    <p:sldId id="310" r:id="rId10"/>
    <p:sldId id="311" r:id="rId11"/>
    <p:sldId id="312" r:id="rId12"/>
    <p:sldId id="313" r:id="rId13"/>
    <p:sldId id="314" r:id="rId14"/>
    <p:sldId id="342" r:id="rId15"/>
    <p:sldId id="315" r:id="rId16"/>
    <p:sldId id="336" r:id="rId17"/>
    <p:sldId id="341" r:id="rId18"/>
    <p:sldId id="339" r:id="rId19"/>
    <p:sldId id="340" r:id="rId20"/>
    <p:sldId id="316" r:id="rId21"/>
    <p:sldId id="317" r:id="rId22"/>
    <p:sldId id="319" r:id="rId23"/>
    <p:sldId id="320" r:id="rId24"/>
    <p:sldId id="321" r:id="rId25"/>
    <p:sldId id="322" r:id="rId26"/>
    <p:sldId id="324" r:id="rId27"/>
    <p:sldId id="323" r:id="rId28"/>
    <p:sldId id="325" r:id="rId29"/>
    <p:sldId id="326" r:id="rId30"/>
    <p:sldId id="327" r:id="rId31"/>
    <p:sldId id="328" r:id="rId32"/>
    <p:sldId id="329" r:id="rId33"/>
    <p:sldId id="330" r:id="rId34"/>
    <p:sldId id="331" r:id="rId35"/>
    <p:sldId id="332" r:id="rId36"/>
    <p:sldId id="333" r:id="rId37"/>
    <p:sldId id="334" r:id="rId38"/>
    <p:sldId id="335" r:id="rId39"/>
    <p:sldId id="343" r:id="rId40"/>
    <p:sldId id="278" r:id="rId41"/>
    <p:sldId id="264" r:id="rId42"/>
    <p:sldId id="259" r:id="rId43"/>
    <p:sldId id="260" r:id="rId44"/>
    <p:sldId id="289" r:id="rId45"/>
    <p:sldId id="261" r:id="rId46"/>
    <p:sldId id="275" r:id="rId47"/>
    <p:sldId id="295" r:id="rId48"/>
    <p:sldId id="277" r:id="rId49"/>
    <p:sldId id="279"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7" autoAdjust="0"/>
  </p:normalViewPr>
  <p:slideViewPr>
    <p:cSldViewPr>
      <p:cViewPr varScale="1">
        <p:scale>
          <a:sx n="104" d="100"/>
          <a:sy n="104" d="100"/>
        </p:scale>
        <p:origin x="-15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BC64C-2BAF-4348-8CEA-AB59FA549318}" type="datetimeFigureOut">
              <a:rPr lang="ru-RU" smtClean="0"/>
              <a:pPr/>
              <a:t>28.08.2024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0E639-BF8D-43B9-8760-9CB41BC03C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spas.fnal.gov/materials/19Knoxville/Knoxville-Electromagnetism.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ch.ebu.ch/docs/techreview/trev_273-heppinstall.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hlinkClick r:id="rId3"/>
              </a:rPr>
              <a:t>https://uspas.fnal.gov/materials/19Knoxville/Knoxville-Electromagnetism.shtml</a:t>
            </a:r>
            <a:endParaRPr lang="en-US" dirty="0" smtClean="0"/>
          </a:p>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https://tech.ebu.ch/docs/techreview/trev_273-heppinstall.pdf</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proprietary name </a:t>
            </a:r>
            <a:r>
              <a:rPr lang="en-US" dirty="0" err="1" smtClean="0"/>
              <a:t>Klystrode</a:t>
            </a:r>
            <a:r>
              <a:rPr lang="en-US" dirty="0" smtClean="0"/>
              <a:t> (R)</a:t>
            </a:r>
            <a:endParaRPr lang="ru-RU" dirty="0" smtClean="0"/>
          </a:p>
          <a:p>
            <a:r>
              <a:rPr lang="en-US" dirty="0" smtClean="0"/>
              <a:t>ALBA – Synchrotron</a:t>
            </a:r>
            <a:r>
              <a:rPr lang="en-US" baseline="0" dirty="0" smtClean="0"/>
              <a:t> rad. facility @ Spain</a:t>
            </a:r>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46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82FA66-A3DE-41DD-B275-7EA49AC97FD1}"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FA66-A3DE-41DD-B275-7EA49AC97FD1}" type="datetimeFigureOut">
              <a:rPr lang="ru-RU" smtClean="0"/>
              <a:pPr/>
              <a:t>28.08.2024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C6C00-AAD6-4EA1-8E23-FF28263EB1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www.researchgate.net/publication/3634776_RF_systems_for_RH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ru/url?sa=i&amp;rct=j&amp;q=&amp;esrc=s&amp;source=images&amp;cd=&amp;cad=rja&amp;uact=8&amp;ved=0ahUKEwjY3o_k0qrUAhUwSJoKHYepAs0QjRwIBw&amp;url=http://eecue.com/p/29717/Linear-Accelerator.html&amp;psig=AFQjCNEU9rOcMvLEjfzq6y1nXIrB8UqEZw&amp;ust=1496885877902875" TargetMode="Externa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gif"/><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fr.academic.ru/pictures/frwiki/80/Particle_accelerators_1937.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844824"/>
            <a:ext cx="8136904" cy="1015663"/>
          </a:xfrm>
          <a:prstGeom prst="rect">
            <a:avLst/>
          </a:prstGeom>
          <a:noFill/>
        </p:spPr>
        <p:txBody>
          <a:bodyPr wrap="square" rtlCol="0">
            <a:spAutoFit/>
          </a:bodyPr>
          <a:lstStyle/>
          <a:p>
            <a:r>
              <a:rPr lang="ru-RU" sz="3000" b="1" dirty="0" smtClean="0">
                <a:solidFill>
                  <a:srgbClr val="7030A0"/>
                </a:solidFill>
                <a:latin typeface="Arial Rounded MT Bold" pitchFamily="34" charset="0"/>
                <a:cs typeface="Vani" pitchFamily="34" charset="0"/>
              </a:rPr>
              <a:t>Ускоряющие и</a:t>
            </a:r>
            <a:r>
              <a:rPr lang="en-US" sz="3000" b="1" dirty="0" smtClean="0">
                <a:solidFill>
                  <a:srgbClr val="7030A0"/>
                </a:solidFill>
                <a:latin typeface="Arial Rounded MT Bold" pitchFamily="34" charset="0"/>
                <a:cs typeface="Vani" pitchFamily="34" charset="0"/>
              </a:rPr>
              <a:t> </a:t>
            </a:r>
            <a:r>
              <a:rPr lang="ru-RU" sz="3000" b="1" dirty="0" smtClean="0">
                <a:solidFill>
                  <a:srgbClr val="7030A0"/>
                </a:solidFill>
                <a:latin typeface="Arial Rounded MT Bold" pitchFamily="34" charset="0"/>
                <a:cs typeface="Vani" pitchFamily="34" charset="0"/>
              </a:rPr>
              <a:t>высокочастотные </a:t>
            </a:r>
            <a:endParaRPr lang="en-US" sz="3000" b="1" dirty="0" smtClean="0">
              <a:solidFill>
                <a:srgbClr val="7030A0"/>
              </a:solidFill>
              <a:latin typeface="Arial Rounded MT Bold" pitchFamily="34" charset="0"/>
              <a:cs typeface="Vani" pitchFamily="34" charset="0"/>
            </a:endParaRPr>
          </a:p>
          <a:p>
            <a:r>
              <a:rPr lang="ru-RU" sz="3000" b="1" dirty="0" smtClean="0">
                <a:solidFill>
                  <a:srgbClr val="7030A0"/>
                </a:solidFill>
                <a:latin typeface="Arial Rounded MT Bold" pitchFamily="34" charset="0"/>
                <a:cs typeface="Vani" pitchFamily="34" charset="0"/>
              </a:rPr>
              <a:t>системы ускорителей</a:t>
            </a:r>
            <a:endParaRPr lang="ru-RU" sz="3000" b="1" dirty="0">
              <a:solidFill>
                <a:srgbClr val="7030A0"/>
              </a:solidFill>
              <a:latin typeface="Arial Black" pitchFamily="34" charset="0"/>
              <a:cs typeface="Vani" pitchFamily="34" charset="0"/>
            </a:endParaRPr>
          </a:p>
        </p:txBody>
      </p:sp>
      <p:sp>
        <p:nvSpPr>
          <p:cNvPr id="5" name="Прямоугольник 4"/>
          <p:cNvSpPr/>
          <p:nvPr/>
        </p:nvSpPr>
        <p:spPr>
          <a:xfrm>
            <a:off x="3059832" y="404664"/>
            <a:ext cx="5760640" cy="646331"/>
          </a:xfrm>
          <a:prstGeom prst="rect">
            <a:avLst/>
          </a:prstGeom>
        </p:spPr>
        <p:txBody>
          <a:bodyPr wrap="square">
            <a:spAutoFit/>
          </a:bodyPr>
          <a:lstStyle/>
          <a:p>
            <a:r>
              <a:rPr lang="en-US" b="1" dirty="0" smtClean="0"/>
              <a:t> </a:t>
            </a:r>
            <a:r>
              <a:rPr lang="ru-RU" dirty="0" smtClean="0"/>
              <a:t>Международная школа ускорительной физики </a:t>
            </a:r>
          </a:p>
          <a:p>
            <a:r>
              <a:rPr lang="ru-RU" dirty="0" smtClean="0"/>
              <a:t>Дубна 2024</a:t>
            </a:r>
            <a:endParaRPr lang="en-US" dirty="0"/>
          </a:p>
        </p:txBody>
      </p:sp>
      <p:sp>
        <p:nvSpPr>
          <p:cNvPr id="6" name="Прямоугольник 5"/>
          <p:cNvSpPr/>
          <p:nvPr/>
        </p:nvSpPr>
        <p:spPr>
          <a:xfrm>
            <a:off x="971600" y="3356992"/>
            <a:ext cx="6596036" cy="2308324"/>
          </a:xfrm>
          <a:prstGeom prst="rect">
            <a:avLst/>
          </a:prstGeom>
        </p:spPr>
        <p:txBody>
          <a:bodyPr wrap="none">
            <a:spAutoFit/>
          </a:bodyPr>
          <a:lstStyle/>
          <a:p>
            <a:endParaRPr lang="en-US" b="1" dirty="0" smtClean="0"/>
          </a:p>
          <a:p>
            <a:r>
              <a:rPr lang="ru-RU" b="1" dirty="0" smtClean="0"/>
              <a:t>Михаил Лалаян</a:t>
            </a:r>
            <a:endParaRPr lang="en-US" b="1" dirty="0" smtClean="0"/>
          </a:p>
          <a:p>
            <a:endParaRPr lang="ru-RU" b="1" dirty="0" smtClean="0"/>
          </a:p>
          <a:p>
            <a:r>
              <a:rPr lang="en-US" dirty="0" smtClean="0"/>
              <a:t>MVLalayan@mephi.ru</a:t>
            </a:r>
          </a:p>
          <a:p>
            <a:endParaRPr lang="en-US" b="1" dirty="0" smtClean="0"/>
          </a:p>
          <a:p>
            <a:endParaRPr lang="ru-RU" b="1" dirty="0" smtClean="0"/>
          </a:p>
          <a:p>
            <a:r>
              <a:rPr lang="ru-RU" dirty="0" smtClean="0"/>
              <a:t>Национальный исследовательский </a:t>
            </a:r>
            <a:r>
              <a:rPr lang="ru-RU" dirty="0" smtClean="0"/>
              <a:t>ядерный университет </a:t>
            </a:r>
            <a:r>
              <a:rPr lang="ru-RU" dirty="0" smtClean="0"/>
              <a:t>- МИФИ</a:t>
            </a:r>
            <a:endParaRPr lang="en-US" dirty="0" smtClean="0"/>
          </a:p>
          <a:p>
            <a:endParaRPr lang="ru-RU" dirty="0"/>
          </a:p>
        </p:txBody>
      </p:sp>
      <p:pic>
        <p:nvPicPr>
          <p:cNvPr id="7" name="Picture 22" descr="Картинки по запросу mephi"/>
          <p:cNvPicPr>
            <a:picLocks noChangeAspect="1" noChangeArrowheads="1"/>
          </p:cNvPicPr>
          <p:nvPr/>
        </p:nvPicPr>
        <p:blipFill>
          <a:blip r:embed="rId3" cstate="print"/>
          <a:srcRect/>
          <a:stretch>
            <a:fillRect/>
          </a:stretch>
        </p:blipFill>
        <p:spPr bwMode="auto">
          <a:xfrm>
            <a:off x="7812360" y="4725144"/>
            <a:ext cx="1080120" cy="109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755576" y="548680"/>
            <a:ext cx="7488238" cy="369332"/>
          </a:xfrm>
          <a:prstGeom prst="rect">
            <a:avLst/>
          </a:prstGeom>
          <a:noFill/>
          <a:ln w="9525">
            <a:noFill/>
            <a:miter lim="800000"/>
            <a:headEnd/>
            <a:tailEnd/>
          </a:ln>
          <a:effectLst/>
        </p:spPr>
        <p:txBody>
          <a:bodyPr>
            <a:spAutoFit/>
          </a:bodyPr>
          <a:lstStyle/>
          <a:p>
            <a:pPr algn="l">
              <a:spcBef>
                <a:spcPct val="50000"/>
              </a:spcBef>
            </a:pPr>
            <a:r>
              <a:rPr lang="ru-RU" dirty="0">
                <a:solidFill>
                  <a:srgbClr val="7030A0"/>
                </a:solidFill>
                <a:latin typeface="Arial Black" pitchFamily="34" charset="0"/>
              </a:rPr>
              <a:t>Типы ускорителей</a:t>
            </a:r>
            <a:r>
              <a:rPr lang="ru-RU" sz="1800" dirty="0">
                <a:solidFill>
                  <a:srgbClr val="7030A0"/>
                </a:solidFill>
                <a:latin typeface="Arial Black" pitchFamily="34" charset="0"/>
              </a:rPr>
              <a:t>	</a:t>
            </a:r>
          </a:p>
        </p:txBody>
      </p:sp>
      <p:graphicFrame>
        <p:nvGraphicFramePr>
          <p:cNvPr id="3" name="Object 20"/>
          <p:cNvGraphicFramePr>
            <a:graphicFrameLocks noChangeAspect="1"/>
          </p:cNvGraphicFramePr>
          <p:nvPr/>
        </p:nvGraphicFramePr>
        <p:xfrm>
          <a:off x="3780532" y="2420739"/>
          <a:ext cx="3168650" cy="636588"/>
        </p:xfrm>
        <a:graphic>
          <a:graphicData uri="http://schemas.openxmlformats.org/presentationml/2006/ole">
            <p:oleObj spid="_x0000_s3074" name="CorelDRAW" r:id="rId3" imgW="2291400" imgH="461520" progId="CorelDraw.Graphic.8">
              <p:embed/>
            </p:oleObj>
          </a:graphicData>
        </a:graphic>
      </p:graphicFrame>
      <p:graphicFrame>
        <p:nvGraphicFramePr>
          <p:cNvPr id="4" name="Object 23"/>
          <p:cNvGraphicFramePr>
            <a:graphicFrameLocks noChangeAspect="1"/>
          </p:cNvGraphicFramePr>
          <p:nvPr/>
        </p:nvGraphicFramePr>
        <p:xfrm>
          <a:off x="3059807" y="3815184"/>
          <a:ext cx="2016125" cy="1223963"/>
        </p:xfrm>
        <a:graphic>
          <a:graphicData uri="http://schemas.openxmlformats.org/presentationml/2006/ole">
            <p:oleObj spid="_x0000_s3075" name="CorelDRAW" r:id="rId4" imgW="1555920" imgH="946440" progId="CorelDraw.Graphic.8">
              <p:embed/>
            </p:oleObj>
          </a:graphicData>
        </a:graphic>
      </p:graphicFrame>
      <p:sp>
        <p:nvSpPr>
          <p:cNvPr id="5" name="Rectangle 25"/>
          <p:cNvSpPr>
            <a:spLocks noChangeArrowheads="1"/>
          </p:cNvSpPr>
          <p:nvPr/>
        </p:nvSpPr>
        <p:spPr bwMode="auto">
          <a:xfrm>
            <a:off x="1289745" y="4321597"/>
            <a:ext cx="1515158" cy="338554"/>
          </a:xfrm>
          <a:prstGeom prst="rect">
            <a:avLst/>
          </a:prstGeom>
          <a:noFill/>
          <a:ln w="9525">
            <a:noFill/>
            <a:miter lim="800000"/>
            <a:headEnd/>
            <a:tailEnd/>
          </a:ln>
          <a:effectLst/>
        </p:spPr>
        <p:txBody>
          <a:bodyPr wrap="none">
            <a:spAutoFit/>
          </a:bodyPr>
          <a:lstStyle/>
          <a:p>
            <a:r>
              <a:rPr lang="ru-RU" sz="1600" b="0"/>
              <a:t>б. циклические</a:t>
            </a:r>
          </a:p>
        </p:txBody>
      </p:sp>
      <p:sp>
        <p:nvSpPr>
          <p:cNvPr id="6" name="Rectangle 26"/>
          <p:cNvSpPr>
            <a:spLocks noChangeArrowheads="1"/>
          </p:cNvSpPr>
          <p:nvPr/>
        </p:nvSpPr>
        <p:spPr bwMode="auto">
          <a:xfrm>
            <a:off x="1238945" y="2782689"/>
            <a:ext cx="1265090" cy="338554"/>
          </a:xfrm>
          <a:prstGeom prst="rect">
            <a:avLst/>
          </a:prstGeom>
          <a:noFill/>
          <a:ln w="9525">
            <a:noFill/>
            <a:miter lim="800000"/>
            <a:headEnd/>
            <a:tailEnd/>
          </a:ln>
          <a:effectLst/>
        </p:spPr>
        <p:txBody>
          <a:bodyPr wrap="none">
            <a:spAutoFit/>
          </a:bodyPr>
          <a:lstStyle/>
          <a:p>
            <a:r>
              <a:rPr lang="ru-RU" sz="1600" b="0" dirty="0"/>
              <a:t>а. линейные</a:t>
            </a:r>
          </a:p>
        </p:txBody>
      </p:sp>
      <p:sp>
        <p:nvSpPr>
          <p:cNvPr id="7" name="Rectangle 27"/>
          <p:cNvSpPr>
            <a:spLocks noChangeArrowheads="1"/>
          </p:cNvSpPr>
          <p:nvPr/>
        </p:nvSpPr>
        <p:spPr bwMode="auto">
          <a:xfrm>
            <a:off x="683568" y="1268760"/>
            <a:ext cx="5098832" cy="338554"/>
          </a:xfrm>
          <a:prstGeom prst="rect">
            <a:avLst/>
          </a:prstGeom>
          <a:noFill/>
          <a:ln w="9525">
            <a:noFill/>
            <a:miter lim="800000"/>
            <a:headEnd/>
            <a:tailEnd/>
          </a:ln>
          <a:effectLst/>
        </p:spPr>
        <p:txBody>
          <a:bodyPr wrap="none">
            <a:spAutoFit/>
          </a:bodyPr>
          <a:lstStyle/>
          <a:p>
            <a:r>
              <a:rPr lang="ru-RU" sz="1600" b="0" dirty="0"/>
              <a:t>классификация по траектории пучка заряженных частиц</a:t>
            </a:r>
          </a:p>
        </p:txBody>
      </p:sp>
      <p:graphicFrame>
        <p:nvGraphicFramePr>
          <p:cNvPr id="8" name="Object 28"/>
          <p:cNvGraphicFramePr>
            <a:graphicFrameLocks noChangeAspect="1"/>
          </p:cNvGraphicFramePr>
          <p:nvPr/>
        </p:nvGraphicFramePr>
        <p:xfrm>
          <a:off x="5436295" y="3888209"/>
          <a:ext cx="3025775" cy="1196975"/>
        </p:xfrm>
        <a:graphic>
          <a:graphicData uri="http://schemas.openxmlformats.org/presentationml/2006/ole">
            <p:oleObj spid="_x0000_s3076" name="CorelDRAW" r:id="rId5" imgW="2651760" imgH="1050840" progId="CorelDraw.Graphic.8">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552" y="548680"/>
            <a:ext cx="4176713" cy="369332"/>
          </a:xfrm>
          <a:prstGeom prst="rect">
            <a:avLst/>
          </a:prstGeom>
          <a:noFill/>
          <a:ln w="9525">
            <a:noFill/>
            <a:miter lim="800000"/>
            <a:headEnd/>
            <a:tailEnd/>
          </a:ln>
          <a:effectLst/>
        </p:spPr>
        <p:txBody>
          <a:bodyPr>
            <a:spAutoFit/>
          </a:bodyPr>
          <a:lstStyle/>
          <a:p>
            <a:pPr algn="l"/>
            <a:r>
              <a:rPr lang="ru-RU" dirty="0" smtClean="0">
                <a:solidFill>
                  <a:srgbClr val="7030A0"/>
                </a:solidFill>
                <a:latin typeface="Arial Black" pitchFamily="34" charset="0"/>
              </a:rPr>
              <a:t>Источники СВЧ колебаний</a:t>
            </a:r>
            <a:endParaRPr lang="ru-RU" dirty="0">
              <a:solidFill>
                <a:srgbClr val="7030A0"/>
              </a:solidFill>
              <a:latin typeface="Arial Black" pitchFamily="34" charset="0"/>
            </a:endParaRPr>
          </a:p>
        </p:txBody>
      </p:sp>
      <p:sp>
        <p:nvSpPr>
          <p:cNvPr id="3" name="Text Box 5"/>
          <p:cNvSpPr txBox="1">
            <a:spLocks noChangeArrowheads="1"/>
          </p:cNvSpPr>
          <p:nvPr/>
        </p:nvSpPr>
        <p:spPr bwMode="auto">
          <a:xfrm>
            <a:off x="611560" y="1268760"/>
            <a:ext cx="7560840" cy="1815882"/>
          </a:xfrm>
          <a:prstGeom prst="rect">
            <a:avLst/>
          </a:prstGeom>
          <a:noFill/>
          <a:ln w="9525">
            <a:noFill/>
            <a:miter lim="800000"/>
            <a:headEnd/>
            <a:tailEnd/>
          </a:ln>
          <a:effectLst/>
        </p:spPr>
        <p:txBody>
          <a:bodyPr wrap="square">
            <a:spAutoFit/>
          </a:bodyPr>
          <a:lstStyle/>
          <a:p>
            <a:pPr algn="l"/>
            <a:r>
              <a:rPr lang="ru-RU" sz="1600" b="1" dirty="0" smtClean="0"/>
              <a:t>Требуется :</a:t>
            </a:r>
          </a:p>
          <a:p>
            <a:pPr algn="l"/>
            <a:endParaRPr lang="ru-RU" sz="1600" b="0" dirty="0" smtClean="0"/>
          </a:p>
          <a:p>
            <a:pPr algn="l"/>
            <a:r>
              <a:rPr lang="ru-RU" sz="1600" b="0" dirty="0" smtClean="0"/>
              <a:t>     * БОЛЬШАЯ мощность электромагнитного поля </a:t>
            </a:r>
          </a:p>
          <a:p>
            <a:pPr algn="l"/>
            <a:endParaRPr lang="ru-RU" sz="1600" b="0" dirty="0" smtClean="0"/>
          </a:p>
          <a:p>
            <a:pPr algn="l"/>
            <a:r>
              <a:rPr lang="ru-RU" sz="1600" b="0" dirty="0" smtClean="0"/>
              <a:t>       </a:t>
            </a:r>
            <a:r>
              <a:rPr lang="en-US" sz="1500" b="0" dirty="0" smtClean="0"/>
              <a:t>P </a:t>
            </a:r>
            <a:r>
              <a:rPr lang="ru-RU" sz="1500" b="0" dirty="0" smtClean="0"/>
              <a:t>пучка = </a:t>
            </a:r>
            <a:r>
              <a:rPr lang="en-US" sz="1500" b="0" dirty="0" smtClean="0"/>
              <a:t>I </a:t>
            </a:r>
            <a:r>
              <a:rPr lang="ru-RU" sz="1500" b="0" dirty="0" smtClean="0"/>
              <a:t>* </a:t>
            </a:r>
            <a:r>
              <a:rPr lang="en-US" sz="1500" b="0" dirty="0" smtClean="0"/>
              <a:t>U</a:t>
            </a:r>
            <a:r>
              <a:rPr lang="ru-RU" sz="1500" b="0" dirty="0" smtClean="0"/>
              <a:t> , например  1 мА * 10 МВ   : </a:t>
            </a:r>
            <a:r>
              <a:rPr lang="ru-RU" sz="1500" b="0" i="1" dirty="0" smtClean="0"/>
              <a:t>десятки </a:t>
            </a:r>
            <a:r>
              <a:rPr lang="ru-RU" sz="1500" b="0" dirty="0" smtClean="0"/>
              <a:t>мегаватт</a:t>
            </a:r>
          </a:p>
          <a:p>
            <a:pPr algn="l"/>
            <a:endParaRPr lang="ru-RU" sz="1600" b="0" dirty="0" smtClean="0"/>
          </a:p>
          <a:p>
            <a:pPr algn="l"/>
            <a:r>
              <a:rPr lang="ru-RU" sz="1600" b="0" dirty="0" smtClean="0"/>
              <a:t>    * ВЫСОКАЯ частота (</a:t>
            </a:r>
            <a:r>
              <a:rPr lang="ru-RU" sz="1600" b="0" i="1" dirty="0" err="1" smtClean="0"/>
              <a:t>гига</a:t>
            </a:r>
            <a:r>
              <a:rPr lang="ru-RU" sz="1600" b="0" dirty="0" err="1" smtClean="0"/>
              <a:t>Герцы</a:t>
            </a:r>
            <a:r>
              <a:rPr lang="ru-RU" sz="1600" b="0" dirty="0" smtClean="0"/>
              <a:t> )</a:t>
            </a:r>
            <a:endParaRPr lang="ru-RU" sz="1800" b="0" dirty="0"/>
          </a:p>
        </p:txBody>
      </p:sp>
      <p:pic>
        <p:nvPicPr>
          <p:cNvPr id="4" name="Picture 2"/>
          <p:cNvPicPr>
            <a:picLocks noChangeAspect="1" noChangeArrowheads="1"/>
          </p:cNvPicPr>
          <p:nvPr/>
        </p:nvPicPr>
        <p:blipFill>
          <a:blip r:embed="rId2" cstate="print"/>
          <a:srcRect/>
          <a:stretch>
            <a:fillRect/>
          </a:stretch>
        </p:blipFill>
        <p:spPr bwMode="auto">
          <a:xfrm>
            <a:off x="4932040" y="3356992"/>
            <a:ext cx="3672408" cy="2118453"/>
          </a:xfrm>
          <a:prstGeom prst="rect">
            <a:avLst/>
          </a:prstGeom>
          <a:noFill/>
          <a:ln w="9525">
            <a:noFill/>
            <a:miter lim="800000"/>
            <a:headEnd/>
            <a:tailEnd/>
          </a:ln>
        </p:spPr>
      </p:pic>
      <p:sp>
        <p:nvSpPr>
          <p:cNvPr id="5" name="Прямоугольник 4"/>
          <p:cNvSpPr/>
          <p:nvPr/>
        </p:nvSpPr>
        <p:spPr>
          <a:xfrm>
            <a:off x="827584" y="3356992"/>
            <a:ext cx="3960440" cy="2215991"/>
          </a:xfrm>
          <a:prstGeom prst="rect">
            <a:avLst/>
          </a:prstGeom>
        </p:spPr>
        <p:txBody>
          <a:bodyPr wrap="square">
            <a:spAutoFit/>
          </a:bodyPr>
          <a:lstStyle/>
          <a:p>
            <a:r>
              <a:rPr lang="ru-RU" sz="1500" dirty="0" smtClean="0"/>
              <a:t>Традиционно для ускорителей используются </a:t>
            </a:r>
            <a:r>
              <a:rPr lang="ru-RU" sz="1500" b="1" dirty="0" smtClean="0"/>
              <a:t>электронно-вакуумные приборы</a:t>
            </a:r>
            <a:r>
              <a:rPr lang="ru-RU" sz="1500" dirty="0" smtClean="0"/>
              <a:t>. </a:t>
            </a:r>
          </a:p>
          <a:p>
            <a:endParaRPr lang="ru-RU" sz="1500" dirty="0" smtClean="0"/>
          </a:p>
          <a:p>
            <a:r>
              <a:rPr lang="ru-RU" sz="1500" dirty="0" smtClean="0"/>
              <a:t>Современная альтернатива – </a:t>
            </a:r>
            <a:r>
              <a:rPr lang="ru-RU" sz="1500" b="1" dirty="0" smtClean="0"/>
              <a:t>полупроводниковые /твердотельные/ устройства</a:t>
            </a:r>
            <a:r>
              <a:rPr lang="ru-RU" sz="1500" dirty="0" smtClean="0"/>
              <a:t> – </a:t>
            </a:r>
          </a:p>
          <a:p>
            <a:r>
              <a:rPr lang="ru-RU" sz="1500" i="1" dirty="0" smtClean="0"/>
              <a:t>в диапазоне мощной СВЧ техники не являются 100% заменой</a:t>
            </a:r>
            <a:r>
              <a:rPr lang="ru-RU" sz="1500" dirty="0" smtClean="0"/>
              <a:t>. </a:t>
            </a:r>
          </a:p>
          <a:p>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539388"/>
            <a:ext cx="6264498" cy="369332"/>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rPr>
              <a:t>Источники СВЧ колебаний - КЛИСТРОН</a:t>
            </a:r>
            <a:endParaRPr lang="ru-RU" dirty="0">
              <a:solidFill>
                <a:srgbClr val="7030A0"/>
              </a:solidFill>
              <a:latin typeface="Arial Black" pitchFamily="34" charset="0"/>
            </a:endParaRPr>
          </a:p>
        </p:txBody>
      </p:sp>
      <p:sp>
        <p:nvSpPr>
          <p:cNvPr id="4" name="Text Box 5"/>
          <p:cNvSpPr txBox="1">
            <a:spLocks noChangeArrowheads="1"/>
          </p:cNvSpPr>
          <p:nvPr/>
        </p:nvSpPr>
        <p:spPr bwMode="auto">
          <a:xfrm>
            <a:off x="539552" y="1196752"/>
            <a:ext cx="3384376" cy="1846659"/>
          </a:xfrm>
          <a:prstGeom prst="rect">
            <a:avLst/>
          </a:prstGeom>
          <a:noFill/>
          <a:ln w="9525">
            <a:noFill/>
            <a:miter lim="800000"/>
            <a:headEnd/>
            <a:tailEnd/>
          </a:ln>
          <a:effectLst/>
        </p:spPr>
        <p:txBody>
          <a:bodyPr wrap="square">
            <a:spAutoFit/>
          </a:bodyPr>
          <a:lstStyle/>
          <a:p>
            <a:pPr algn="l"/>
            <a:r>
              <a:rPr lang="ru-RU" sz="1600" b="0" dirty="0" smtClean="0"/>
              <a:t>Электронно-вакуумный прибор, усилитель СВЧ колебаний</a:t>
            </a:r>
          </a:p>
          <a:p>
            <a:pPr algn="l"/>
            <a:endParaRPr lang="ru-RU" sz="1600" b="0" dirty="0" smtClean="0"/>
          </a:p>
          <a:p>
            <a:pPr algn="l"/>
            <a:endParaRPr lang="ru-RU" sz="1600" b="0" dirty="0" smtClean="0"/>
          </a:p>
          <a:p>
            <a:pPr algn="l"/>
            <a:endParaRPr lang="ru-RU" sz="1600" b="0" dirty="0" smtClean="0"/>
          </a:p>
          <a:p>
            <a:pPr algn="l"/>
            <a:endParaRPr lang="ru-RU" sz="1600" b="0" dirty="0" smtClean="0"/>
          </a:p>
          <a:p>
            <a:pPr algn="l"/>
            <a:endParaRPr lang="ru-RU" sz="1800" b="0" dirty="0"/>
          </a:p>
        </p:txBody>
      </p:sp>
      <p:pic>
        <p:nvPicPr>
          <p:cNvPr id="5" name="Picture 1"/>
          <p:cNvPicPr>
            <a:picLocks noChangeAspect="1" noChangeArrowheads="1"/>
          </p:cNvPicPr>
          <p:nvPr/>
        </p:nvPicPr>
        <p:blipFill>
          <a:blip r:embed="rId2" cstate="print"/>
          <a:srcRect/>
          <a:stretch>
            <a:fillRect/>
          </a:stretch>
        </p:blipFill>
        <p:spPr bwMode="auto">
          <a:xfrm>
            <a:off x="4067944" y="1700808"/>
            <a:ext cx="4488500" cy="1224136"/>
          </a:xfrm>
          <a:prstGeom prst="rect">
            <a:avLst/>
          </a:prstGeom>
          <a:noFill/>
          <a:ln w="9525">
            <a:noFill/>
            <a:miter lim="800000"/>
            <a:headEnd/>
            <a:tailEnd/>
          </a:ln>
        </p:spPr>
      </p:pic>
      <p:sp>
        <p:nvSpPr>
          <p:cNvPr id="6" name="Text Box 5"/>
          <p:cNvSpPr txBox="1">
            <a:spLocks noChangeArrowheads="1"/>
          </p:cNvSpPr>
          <p:nvPr/>
        </p:nvSpPr>
        <p:spPr bwMode="auto">
          <a:xfrm>
            <a:off x="3815408" y="2996952"/>
            <a:ext cx="5328592" cy="3293209"/>
          </a:xfrm>
          <a:prstGeom prst="rect">
            <a:avLst/>
          </a:prstGeom>
          <a:noFill/>
          <a:ln w="9525">
            <a:noFill/>
            <a:miter lim="800000"/>
            <a:headEnd/>
            <a:tailEnd/>
          </a:ln>
          <a:effectLst/>
        </p:spPr>
        <p:txBody>
          <a:bodyPr wrap="square">
            <a:spAutoFit/>
          </a:bodyPr>
          <a:lstStyle/>
          <a:p>
            <a:r>
              <a:rPr lang="en-US" sz="1600" b="1" dirty="0" smtClean="0">
                <a:solidFill>
                  <a:srgbClr val="00B050"/>
                </a:solidFill>
                <a:sym typeface="Wingdings 2"/>
              </a:rPr>
              <a:t> </a:t>
            </a:r>
            <a:r>
              <a:rPr lang="ru-RU" sz="1600" b="0" dirty="0" smtClean="0"/>
              <a:t>стабильный (частота</a:t>
            </a:r>
            <a:r>
              <a:rPr lang="ru-RU" sz="1600" dirty="0" smtClean="0"/>
              <a:t>, </a:t>
            </a:r>
            <a:r>
              <a:rPr lang="ru-RU" sz="1600" b="0" dirty="0" smtClean="0"/>
              <a:t>мощность, фаза)</a:t>
            </a:r>
          </a:p>
          <a:p>
            <a:r>
              <a:rPr lang="en-US" sz="1600" b="1" dirty="0" smtClean="0">
                <a:solidFill>
                  <a:srgbClr val="00B050"/>
                </a:solidFill>
                <a:sym typeface="Wingdings 2"/>
              </a:rPr>
              <a:t> </a:t>
            </a:r>
            <a:r>
              <a:rPr lang="ru-RU" sz="1600" dirty="0" smtClean="0"/>
              <a:t>перестраиваемый</a:t>
            </a:r>
            <a:endParaRPr lang="ru-RU" sz="1600" b="0" dirty="0" smtClean="0"/>
          </a:p>
          <a:p>
            <a:r>
              <a:rPr lang="en-US" sz="1600" b="1" dirty="0" smtClean="0">
                <a:solidFill>
                  <a:srgbClr val="00B050"/>
                </a:solidFill>
                <a:sym typeface="Wingdings 2"/>
              </a:rPr>
              <a:t> </a:t>
            </a:r>
            <a:r>
              <a:rPr lang="ru-RU" sz="1600" b="0" dirty="0" smtClean="0"/>
              <a:t>большая мощность </a:t>
            </a:r>
            <a:r>
              <a:rPr lang="ru-RU" sz="1400" b="0" dirty="0" smtClean="0"/>
              <a:t>(до 20 МВт </a:t>
            </a:r>
            <a:r>
              <a:rPr lang="ru-RU" sz="1400" b="0" dirty="0" err="1" smtClean="0"/>
              <a:t>имп</a:t>
            </a:r>
            <a:r>
              <a:rPr lang="ru-RU" sz="1400" b="0" dirty="0" smtClean="0"/>
              <a:t>./ 20кВт </a:t>
            </a:r>
            <a:r>
              <a:rPr lang="ru-RU" sz="1400" b="0" dirty="0" err="1" smtClean="0"/>
              <a:t>средн</a:t>
            </a:r>
            <a:r>
              <a:rPr lang="ru-RU" sz="1400" b="0" dirty="0" smtClean="0"/>
              <a:t>.)</a:t>
            </a:r>
          </a:p>
          <a:p>
            <a:r>
              <a:rPr lang="en-US" sz="1400" b="1" dirty="0" smtClean="0">
                <a:solidFill>
                  <a:srgbClr val="00B050"/>
                </a:solidFill>
                <a:sym typeface="Wingdings 2"/>
              </a:rPr>
              <a:t> </a:t>
            </a:r>
            <a:r>
              <a:rPr lang="ru-RU" sz="1600" dirty="0" smtClean="0"/>
              <a:t>высокий </a:t>
            </a:r>
            <a:r>
              <a:rPr lang="ru-RU" sz="1600" dirty="0" err="1" smtClean="0"/>
              <a:t>Ку</a:t>
            </a:r>
            <a:r>
              <a:rPr lang="ru-RU" sz="1600" dirty="0" smtClean="0"/>
              <a:t> </a:t>
            </a:r>
            <a:r>
              <a:rPr lang="en-US" sz="1600" dirty="0" smtClean="0"/>
              <a:t>~ </a:t>
            </a:r>
            <a:r>
              <a:rPr lang="ru-RU" sz="1600" dirty="0" smtClean="0"/>
              <a:t>25...55 дБ</a:t>
            </a:r>
            <a:endParaRPr lang="ru-RU" sz="1600" b="0" dirty="0" smtClean="0"/>
          </a:p>
          <a:p>
            <a:pPr algn="l"/>
            <a:endParaRPr lang="ru-RU" sz="1600" b="0" dirty="0" smtClean="0"/>
          </a:p>
          <a:p>
            <a:r>
              <a:rPr lang="ru-RU" sz="1600" b="0" dirty="0" smtClean="0"/>
              <a:t>узкополосный </a:t>
            </a:r>
            <a:r>
              <a:rPr lang="ru-RU" sz="1400" b="0" dirty="0" smtClean="0"/>
              <a:t>(перестройка по частоте в пределах </a:t>
            </a:r>
            <a:r>
              <a:rPr lang="en-US" sz="1400" dirty="0" smtClean="0"/>
              <a:t>~0.5 ... 5% </a:t>
            </a:r>
            <a:r>
              <a:rPr lang="ru-RU" sz="1400" dirty="0" smtClean="0"/>
              <a:t>)</a:t>
            </a:r>
            <a:endParaRPr lang="ru-RU" sz="1400" b="0" dirty="0" smtClean="0"/>
          </a:p>
          <a:p>
            <a:pPr algn="l"/>
            <a:r>
              <a:rPr lang="ru-RU" sz="1600" b="0" dirty="0" smtClean="0"/>
              <a:t>наработка </a:t>
            </a:r>
            <a:r>
              <a:rPr lang="en-US" sz="1600" b="0" dirty="0" smtClean="0"/>
              <a:t>~10</a:t>
            </a:r>
            <a:r>
              <a:rPr lang="ru-RU" sz="1600" b="0" dirty="0" smtClean="0"/>
              <a:t>,000 ч.</a:t>
            </a:r>
          </a:p>
          <a:p>
            <a:pPr algn="l"/>
            <a:r>
              <a:rPr lang="ru-RU" sz="1600" b="0" dirty="0" smtClean="0"/>
              <a:t>требуется задающий генератор </a:t>
            </a:r>
          </a:p>
          <a:p>
            <a:pPr algn="l"/>
            <a:r>
              <a:rPr lang="ru-RU" sz="1600" b="0" dirty="0" smtClean="0"/>
              <a:t>     (управление частотой/мощностью/фазой)</a:t>
            </a:r>
          </a:p>
          <a:p>
            <a:pPr algn="l"/>
            <a:endParaRPr lang="ru-RU" sz="1600" b="0" dirty="0" smtClean="0"/>
          </a:p>
          <a:p>
            <a:pPr algn="l"/>
            <a:endParaRPr lang="ru-RU" sz="1600" b="0" dirty="0" smtClean="0"/>
          </a:p>
          <a:p>
            <a:r>
              <a:rPr lang="en-US" sz="1600" b="1" dirty="0" smtClean="0">
                <a:solidFill>
                  <a:srgbClr val="FF0000"/>
                </a:solidFill>
                <a:sym typeface="Wingdings 2"/>
              </a:rPr>
              <a:t> </a:t>
            </a:r>
            <a:r>
              <a:rPr lang="ru-RU" sz="1600" b="0" dirty="0" smtClean="0"/>
              <a:t>дорогой (прибор и система высоковольтного питания)</a:t>
            </a:r>
          </a:p>
          <a:p>
            <a:r>
              <a:rPr lang="en-US" sz="1600" b="1" dirty="0" smtClean="0">
                <a:solidFill>
                  <a:srgbClr val="FF0000"/>
                </a:solidFill>
                <a:sym typeface="Wingdings 2"/>
              </a:rPr>
              <a:t> </a:t>
            </a:r>
            <a:r>
              <a:rPr lang="ru-RU" sz="1600" b="0" dirty="0" smtClean="0"/>
              <a:t>нужна защита (высокое напряжение, рентген)</a:t>
            </a:r>
            <a:endParaRPr lang="ru-RU" sz="1600" b="0" dirty="0"/>
          </a:p>
        </p:txBody>
      </p:sp>
      <p:sp>
        <p:nvSpPr>
          <p:cNvPr id="7" name="Прямоугольник 6"/>
          <p:cNvSpPr/>
          <p:nvPr/>
        </p:nvSpPr>
        <p:spPr>
          <a:xfrm>
            <a:off x="4067944" y="1268760"/>
            <a:ext cx="1463157" cy="338554"/>
          </a:xfrm>
          <a:prstGeom prst="rect">
            <a:avLst/>
          </a:prstGeom>
        </p:spPr>
        <p:txBody>
          <a:bodyPr wrap="none">
            <a:spAutoFit/>
          </a:bodyPr>
          <a:lstStyle/>
          <a:p>
            <a:r>
              <a:rPr lang="ru-RU" sz="1600" dirty="0" err="1" smtClean="0"/>
              <a:t>Энергообмен</a:t>
            </a:r>
            <a:r>
              <a:rPr lang="ru-RU" sz="1600" dirty="0" smtClean="0"/>
              <a:t>: </a:t>
            </a:r>
          </a:p>
        </p:txBody>
      </p:sp>
      <p:pic>
        <p:nvPicPr>
          <p:cNvPr id="8" name="Picture 3"/>
          <p:cNvPicPr>
            <a:picLocks noChangeAspect="1" noChangeArrowheads="1"/>
          </p:cNvPicPr>
          <p:nvPr/>
        </p:nvPicPr>
        <p:blipFill>
          <a:blip r:embed="rId3" cstate="print"/>
          <a:srcRect/>
          <a:stretch>
            <a:fillRect/>
          </a:stretch>
        </p:blipFill>
        <p:spPr bwMode="auto">
          <a:xfrm>
            <a:off x="971600" y="1916832"/>
            <a:ext cx="1743032" cy="40549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39552" y="1196752"/>
            <a:ext cx="3384376" cy="584775"/>
          </a:xfrm>
          <a:prstGeom prst="rect">
            <a:avLst/>
          </a:prstGeom>
          <a:noFill/>
          <a:ln w="9525">
            <a:noFill/>
            <a:miter lim="800000"/>
            <a:headEnd/>
            <a:tailEnd/>
          </a:ln>
          <a:effectLst/>
        </p:spPr>
        <p:txBody>
          <a:bodyPr wrap="square">
            <a:spAutoFit/>
          </a:bodyPr>
          <a:lstStyle/>
          <a:p>
            <a:pPr algn="l"/>
            <a:r>
              <a:rPr lang="ru-RU" sz="1600" b="0" dirty="0" smtClean="0"/>
              <a:t>Электронно-вакуумный прибор, автогенератор СВЧ колебаний</a:t>
            </a:r>
            <a:endParaRPr lang="ru-RU" sz="1800" b="0" dirty="0"/>
          </a:p>
        </p:txBody>
      </p:sp>
      <p:pic>
        <p:nvPicPr>
          <p:cNvPr id="4" name="Picture 4" descr="Cutaway view of a magnetron"/>
          <p:cNvPicPr>
            <a:picLocks noChangeAspect="1" noChangeArrowheads="1"/>
          </p:cNvPicPr>
          <p:nvPr/>
        </p:nvPicPr>
        <p:blipFill>
          <a:blip r:embed="rId2" cstate="print"/>
          <a:srcRect/>
          <a:stretch>
            <a:fillRect/>
          </a:stretch>
        </p:blipFill>
        <p:spPr bwMode="auto">
          <a:xfrm>
            <a:off x="395536" y="2564904"/>
            <a:ext cx="3539547" cy="2123728"/>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211960" y="1772816"/>
            <a:ext cx="4119562" cy="1028700"/>
          </a:xfrm>
          <a:prstGeom prst="rect">
            <a:avLst/>
          </a:prstGeom>
          <a:noFill/>
          <a:ln w="9525">
            <a:noFill/>
            <a:miter lim="800000"/>
            <a:headEnd/>
            <a:tailEnd/>
          </a:ln>
        </p:spPr>
      </p:pic>
      <p:sp>
        <p:nvSpPr>
          <p:cNvPr id="6" name="Прямоугольник 5"/>
          <p:cNvSpPr/>
          <p:nvPr/>
        </p:nvSpPr>
        <p:spPr>
          <a:xfrm>
            <a:off x="4427984" y="6495147"/>
            <a:ext cx="4572000" cy="246221"/>
          </a:xfrm>
          <a:prstGeom prst="rect">
            <a:avLst/>
          </a:prstGeom>
        </p:spPr>
        <p:txBody>
          <a:bodyPr>
            <a:spAutoFit/>
          </a:bodyPr>
          <a:lstStyle/>
          <a:p>
            <a:r>
              <a:rPr lang="en-US" sz="1000" dirty="0" smtClean="0"/>
              <a:t>http://radartutorial.de/08.transmitters/Magnetron.en.html</a:t>
            </a:r>
            <a:endParaRPr lang="ru-RU" sz="1000" dirty="0"/>
          </a:p>
        </p:txBody>
      </p:sp>
      <p:sp>
        <p:nvSpPr>
          <p:cNvPr id="7" name="Text Box 5"/>
          <p:cNvSpPr txBox="1">
            <a:spLocks noChangeArrowheads="1"/>
          </p:cNvSpPr>
          <p:nvPr/>
        </p:nvSpPr>
        <p:spPr bwMode="auto">
          <a:xfrm>
            <a:off x="4067944" y="3284984"/>
            <a:ext cx="5076056" cy="2092881"/>
          </a:xfrm>
          <a:prstGeom prst="rect">
            <a:avLst/>
          </a:prstGeom>
          <a:noFill/>
          <a:ln w="9525">
            <a:noFill/>
            <a:miter lim="800000"/>
            <a:headEnd/>
            <a:tailEnd/>
          </a:ln>
          <a:effectLst/>
        </p:spPr>
        <p:txBody>
          <a:bodyPr wrap="square">
            <a:spAutoFit/>
          </a:bodyPr>
          <a:lstStyle/>
          <a:p>
            <a:r>
              <a:rPr lang="en-US" sz="1600" b="1" dirty="0" smtClean="0">
                <a:solidFill>
                  <a:srgbClr val="00B050"/>
                </a:solidFill>
                <a:sym typeface="Wingdings 2"/>
              </a:rPr>
              <a:t> </a:t>
            </a:r>
            <a:r>
              <a:rPr lang="ru-RU" sz="1600" b="0" dirty="0" smtClean="0"/>
              <a:t>высокий КПД;</a:t>
            </a:r>
          </a:p>
          <a:p>
            <a:r>
              <a:rPr lang="en-US" sz="1600" b="1" dirty="0" smtClean="0">
                <a:solidFill>
                  <a:srgbClr val="00B050"/>
                </a:solidFill>
                <a:sym typeface="Wingdings 2"/>
              </a:rPr>
              <a:t> </a:t>
            </a:r>
            <a:r>
              <a:rPr lang="ru-RU" sz="1600" b="0" dirty="0" smtClean="0"/>
              <a:t>не очень дорогой – и сам прибор и система питания;</a:t>
            </a:r>
          </a:p>
          <a:p>
            <a:r>
              <a:rPr lang="en-US" sz="1600" b="1" dirty="0" smtClean="0">
                <a:solidFill>
                  <a:srgbClr val="00B050"/>
                </a:solidFill>
                <a:sym typeface="Wingdings 2"/>
              </a:rPr>
              <a:t> </a:t>
            </a:r>
            <a:r>
              <a:rPr lang="ru-RU" sz="1600" b="0" dirty="0" smtClean="0"/>
              <a:t>компактный;</a:t>
            </a:r>
          </a:p>
          <a:p>
            <a:pPr algn="l"/>
            <a:endParaRPr lang="ru-RU" sz="1600" b="0" dirty="0" smtClean="0"/>
          </a:p>
          <a:p>
            <a:r>
              <a:rPr lang="en-US" sz="1600" b="1" dirty="0" smtClean="0">
                <a:solidFill>
                  <a:srgbClr val="FF0000"/>
                </a:solidFill>
                <a:sym typeface="Wingdings 2"/>
              </a:rPr>
              <a:t> </a:t>
            </a:r>
            <a:r>
              <a:rPr lang="ru-RU" sz="1600" b="0" dirty="0" smtClean="0"/>
              <a:t>некоторая нестабильность параметров;</a:t>
            </a:r>
          </a:p>
          <a:p>
            <a:r>
              <a:rPr lang="en-US" sz="1600" b="1" dirty="0" smtClean="0">
                <a:solidFill>
                  <a:srgbClr val="FF0000"/>
                </a:solidFill>
                <a:sym typeface="Wingdings 2"/>
              </a:rPr>
              <a:t> </a:t>
            </a:r>
            <a:r>
              <a:rPr lang="ru-RU" sz="1600" b="0" dirty="0" smtClean="0"/>
              <a:t>ограничение по мощности</a:t>
            </a:r>
          </a:p>
          <a:p>
            <a:pPr algn="l"/>
            <a:endParaRPr lang="ru-RU" sz="1600" b="0" dirty="0" smtClean="0"/>
          </a:p>
          <a:p>
            <a:pPr algn="l"/>
            <a:endParaRPr lang="ru-RU" sz="1600" b="0" dirty="0"/>
          </a:p>
        </p:txBody>
      </p:sp>
      <p:sp>
        <p:nvSpPr>
          <p:cNvPr id="8" name="Text Box 4"/>
          <p:cNvSpPr txBox="1">
            <a:spLocks noChangeArrowheads="1"/>
          </p:cNvSpPr>
          <p:nvPr/>
        </p:nvSpPr>
        <p:spPr bwMode="auto">
          <a:xfrm>
            <a:off x="539750" y="539388"/>
            <a:ext cx="6264498" cy="369332"/>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rPr>
              <a:t>Источники СВЧ колебаний - МАГНЕТРОН</a:t>
            </a:r>
            <a:endParaRPr lang="ru-RU" dirty="0">
              <a:solidFill>
                <a:srgbClr val="7030A0"/>
              </a:solidFill>
              <a:latin typeface="Arial Black" pitchFamily="34" charset="0"/>
            </a:endParaRPr>
          </a:p>
        </p:txBody>
      </p:sp>
      <p:sp>
        <p:nvSpPr>
          <p:cNvPr id="9" name="Прямоугольник 8"/>
          <p:cNvSpPr/>
          <p:nvPr/>
        </p:nvSpPr>
        <p:spPr>
          <a:xfrm>
            <a:off x="4067944" y="1268760"/>
            <a:ext cx="1463157" cy="338554"/>
          </a:xfrm>
          <a:prstGeom prst="rect">
            <a:avLst/>
          </a:prstGeom>
        </p:spPr>
        <p:txBody>
          <a:bodyPr wrap="none">
            <a:spAutoFit/>
          </a:bodyPr>
          <a:lstStyle/>
          <a:p>
            <a:r>
              <a:rPr lang="ru-RU" sz="1600" dirty="0" err="1" smtClean="0"/>
              <a:t>Энергообмен</a:t>
            </a:r>
            <a:r>
              <a:rPr lang="ru-RU" sz="1600" dirty="0" smtClean="0"/>
              <a:t>: </a:t>
            </a:r>
          </a:p>
        </p:txBody>
      </p:sp>
      <p:sp>
        <p:nvSpPr>
          <p:cNvPr id="10" name="Прямоугольник 9"/>
          <p:cNvSpPr/>
          <p:nvPr/>
        </p:nvSpPr>
        <p:spPr>
          <a:xfrm>
            <a:off x="611560" y="5085184"/>
            <a:ext cx="3765005" cy="276999"/>
          </a:xfrm>
          <a:prstGeom prst="rect">
            <a:avLst/>
          </a:prstGeom>
        </p:spPr>
        <p:txBody>
          <a:bodyPr wrap="none">
            <a:spAutoFit/>
          </a:bodyPr>
          <a:lstStyle/>
          <a:p>
            <a:r>
              <a:rPr lang="ru-RU" sz="1200" i="1" dirty="0" smtClean="0"/>
              <a:t>внешняя магнитная система на рисунке не показана</a:t>
            </a:r>
            <a:endParaRPr lang="ru-RU" sz="12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563888" y="1196752"/>
            <a:ext cx="1560970" cy="3598168"/>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5364088" y="3284984"/>
            <a:ext cx="3105150" cy="1809750"/>
          </a:xfrm>
          <a:prstGeom prst="rect">
            <a:avLst/>
          </a:prstGeom>
          <a:noFill/>
          <a:ln w="9525">
            <a:noFill/>
            <a:miter lim="800000"/>
            <a:headEnd/>
            <a:tailEnd/>
          </a:ln>
          <a:effectLst/>
        </p:spPr>
      </p:pic>
      <p:sp>
        <p:nvSpPr>
          <p:cNvPr id="5" name="Прямоугольник 4"/>
          <p:cNvSpPr/>
          <p:nvPr/>
        </p:nvSpPr>
        <p:spPr>
          <a:xfrm>
            <a:off x="611560" y="2780928"/>
            <a:ext cx="3043910" cy="1815882"/>
          </a:xfrm>
          <a:prstGeom prst="rect">
            <a:avLst/>
          </a:prstGeom>
        </p:spPr>
        <p:txBody>
          <a:bodyPr wrap="none">
            <a:spAutoFit/>
          </a:bodyPr>
          <a:lstStyle/>
          <a:p>
            <a:r>
              <a:rPr lang="ru-RU" sz="1400" dirty="0" smtClean="0"/>
              <a:t>производитель </a:t>
            </a:r>
            <a:r>
              <a:rPr lang="en-US" sz="1400" dirty="0" smtClean="0"/>
              <a:t>Teledyne e2v</a:t>
            </a:r>
            <a:endParaRPr lang="ru-RU" sz="1400" dirty="0" smtClean="0"/>
          </a:p>
          <a:p>
            <a:endParaRPr lang="ru-RU" sz="1400" dirty="0" smtClean="0"/>
          </a:p>
          <a:p>
            <a:r>
              <a:rPr lang="ru-RU" sz="1400" dirty="0" smtClean="0"/>
              <a:t>частота 2993...3002МГц</a:t>
            </a:r>
          </a:p>
          <a:p>
            <a:r>
              <a:rPr lang="en-US" sz="1400" dirty="0" smtClean="0"/>
              <a:t>P</a:t>
            </a:r>
            <a:r>
              <a:rPr lang="ru-RU" sz="1400" dirty="0" err="1" smtClean="0"/>
              <a:t>имп</a:t>
            </a:r>
            <a:r>
              <a:rPr lang="en-US" sz="1400" dirty="0" smtClean="0"/>
              <a:t>=3.1</a:t>
            </a:r>
            <a:r>
              <a:rPr lang="ru-RU" sz="1400" dirty="0" smtClean="0"/>
              <a:t> МВт, Рсредн=8 кВт, </a:t>
            </a:r>
            <a:r>
              <a:rPr lang="en-US" sz="1400" dirty="0" smtClean="0"/>
              <a:t>t&lt;</a:t>
            </a:r>
            <a:r>
              <a:rPr lang="ru-RU" sz="1400" dirty="0" smtClean="0"/>
              <a:t>5 мкс.</a:t>
            </a:r>
          </a:p>
          <a:p>
            <a:endParaRPr lang="ru-RU" sz="1400" dirty="0" smtClean="0"/>
          </a:p>
          <a:p>
            <a:r>
              <a:rPr lang="en-US" sz="1400" dirty="0" smtClean="0"/>
              <a:t>m=</a:t>
            </a:r>
            <a:r>
              <a:rPr lang="ru-RU" sz="1400" dirty="0" smtClean="0"/>
              <a:t>8 кг, </a:t>
            </a:r>
            <a:r>
              <a:rPr lang="en-US" sz="1400" dirty="0" smtClean="0"/>
              <a:t>Ua~50 </a:t>
            </a:r>
            <a:r>
              <a:rPr lang="ru-RU" sz="1400" dirty="0" smtClean="0"/>
              <a:t>кВ, </a:t>
            </a:r>
            <a:r>
              <a:rPr lang="en-US" sz="1400" dirty="0" smtClean="0"/>
              <a:t>I</a:t>
            </a:r>
            <a:r>
              <a:rPr lang="ru-RU" sz="1400" dirty="0" smtClean="0"/>
              <a:t>а</a:t>
            </a:r>
            <a:r>
              <a:rPr lang="en-US" sz="1400" dirty="0" smtClean="0"/>
              <a:t>~</a:t>
            </a:r>
            <a:r>
              <a:rPr lang="ru-RU" sz="1400" dirty="0" smtClean="0"/>
              <a:t>100 А</a:t>
            </a:r>
          </a:p>
          <a:p>
            <a:endParaRPr lang="en-US" sz="1400" dirty="0" smtClean="0"/>
          </a:p>
          <a:p>
            <a:r>
              <a:rPr lang="ru-RU" sz="1400" dirty="0" smtClean="0"/>
              <a:t>120*120*370 мм</a:t>
            </a:r>
            <a:endParaRPr lang="ru-RU" sz="1400" dirty="0"/>
          </a:p>
        </p:txBody>
      </p:sp>
      <p:sp>
        <p:nvSpPr>
          <p:cNvPr id="6" name="Прямоугольник 5"/>
          <p:cNvSpPr/>
          <p:nvPr/>
        </p:nvSpPr>
        <p:spPr>
          <a:xfrm>
            <a:off x="539552" y="1412776"/>
            <a:ext cx="2625334" cy="646331"/>
          </a:xfrm>
          <a:prstGeom prst="rect">
            <a:avLst/>
          </a:prstGeom>
        </p:spPr>
        <p:txBody>
          <a:bodyPr wrap="none">
            <a:spAutoFit/>
          </a:bodyPr>
          <a:lstStyle/>
          <a:p>
            <a:r>
              <a:rPr lang="ru-RU" dirty="0" smtClean="0"/>
              <a:t>импульсный магнетрон </a:t>
            </a:r>
          </a:p>
          <a:p>
            <a:r>
              <a:rPr lang="en-US" dirty="0" smtClean="0"/>
              <a:t>MG7095</a:t>
            </a:r>
            <a:r>
              <a:rPr lang="ru-RU" dirty="0" smtClean="0"/>
              <a:t> </a:t>
            </a:r>
            <a:endParaRPr lang="en-US" dirty="0" smtClean="0"/>
          </a:p>
        </p:txBody>
      </p:sp>
      <p:sp>
        <p:nvSpPr>
          <p:cNvPr id="7" name="Прямоугольник 6"/>
          <p:cNvSpPr/>
          <p:nvPr/>
        </p:nvSpPr>
        <p:spPr>
          <a:xfrm>
            <a:off x="5255568" y="1556792"/>
            <a:ext cx="3888432" cy="1615827"/>
          </a:xfrm>
          <a:prstGeom prst="rect">
            <a:avLst/>
          </a:prstGeom>
        </p:spPr>
        <p:txBody>
          <a:bodyPr wrap="square">
            <a:spAutoFit/>
          </a:bodyPr>
          <a:lstStyle/>
          <a:p>
            <a:r>
              <a:rPr lang="ru-RU" sz="1500" u="sng" dirty="0" smtClean="0"/>
              <a:t>источник магнитного поля:</a:t>
            </a:r>
          </a:p>
          <a:p>
            <a:endParaRPr lang="ru-RU" sz="1400" dirty="0" smtClean="0"/>
          </a:p>
          <a:p>
            <a:r>
              <a:rPr lang="ru-RU" sz="1400" dirty="0" smtClean="0"/>
              <a:t>постоянные магниты (съёмные/несъёмные – «пакетированный» магнетрон)</a:t>
            </a:r>
          </a:p>
          <a:p>
            <a:endParaRPr lang="ru-RU" sz="1400" dirty="0" smtClean="0"/>
          </a:p>
          <a:p>
            <a:r>
              <a:rPr lang="ru-RU" sz="1400" dirty="0" smtClean="0"/>
              <a:t>электромагнит (штатный магнит для </a:t>
            </a:r>
            <a:r>
              <a:rPr lang="en-US" sz="1400" dirty="0" smtClean="0"/>
              <a:t>MG7095^</a:t>
            </a:r>
          </a:p>
          <a:p>
            <a:r>
              <a:rPr lang="en-US" sz="1400" dirty="0" smtClean="0"/>
              <a:t>25</a:t>
            </a:r>
            <a:r>
              <a:rPr lang="ru-RU" sz="1400" dirty="0" smtClean="0"/>
              <a:t>В </a:t>
            </a:r>
            <a:r>
              <a:rPr lang="en-US" sz="1400" dirty="0" smtClean="0"/>
              <a:t>/</a:t>
            </a:r>
            <a:r>
              <a:rPr lang="ru-RU" sz="1400" dirty="0" smtClean="0"/>
              <a:t> </a:t>
            </a:r>
            <a:r>
              <a:rPr lang="en-US" sz="1400" dirty="0" smtClean="0"/>
              <a:t>25</a:t>
            </a:r>
            <a:r>
              <a:rPr lang="ru-RU" sz="1400" dirty="0" smtClean="0"/>
              <a:t>А,</a:t>
            </a:r>
            <a:r>
              <a:rPr lang="en-US" sz="1400" dirty="0" smtClean="0"/>
              <a:t> 150 </a:t>
            </a:r>
            <a:r>
              <a:rPr lang="ru-RU" sz="1400" dirty="0" smtClean="0"/>
              <a:t>мТл,</a:t>
            </a:r>
            <a:r>
              <a:rPr lang="en-US" sz="1400" dirty="0" smtClean="0"/>
              <a:t> 25 </a:t>
            </a:r>
            <a:r>
              <a:rPr lang="ru-RU" sz="1400" dirty="0" smtClean="0"/>
              <a:t>кг</a:t>
            </a:r>
            <a:endParaRPr lang="ru-RU" sz="1400" dirty="0"/>
          </a:p>
        </p:txBody>
      </p:sp>
      <p:sp>
        <p:nvSpPr>
          <p:cNvPr id="8" name="Text Box 4"/>
          <p:cNvSpPr txBox="1">
            <a:spLocks noChangeArrowheads="1"/>
          </p:cNvSpPr>
          <p:nvPr/>
        </p:nvSpPr>
        <p:spPr bwMode="auto">
          <a:xfrm>
            <a:off x="539750" y="539388"/>
            <a:ext cx="6264498" cy="369332"/>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rPr>
              <a:t>Источники СВЧ колебаний - МАГНЕТРОН</a:t>
            </a:r>
            <a:endParaRPr lang="ru-RU" dirty="0">
              <a:solidFill>
                <a:srgbClr val="7030A0"/>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4211960" y="3212976"/>
            <a:ext cx="4230584" cy="3096344"/>
          </a:xfrm>
          <a:prstGeom prst="rect">
            <a:avLst/>
          </a:prstGeom>
          <a:noFill/>
          <a:ln w="9525">
            <a:noFill/>
            <a:miter lim="800000"/>
            <a:headEnd/>
            <a:tailEnd/>
          </a:ln>
        </p:spPr>
      </p:pic>
      <p:sp>
        <p:nvSpPr>
          <p:cNvPr id="4" name="Прямоугольник 3"/>
          <p:cNvSpPr/>
          <p:nvPr/>
        </p:nvSpPr>
        <p:spPr>
          <a:xfrm>
            <a:off x="1259632" y="4725144"/>
            <a:ext cx="2841868" cy="1600438"/>
          </a:xfrm>
          <a:prstGeom prst="rect">
            <a:avLst/>
          </a:prstGeom>
        </p:spPr>
        <p:txBody>
          <a:bodyPr wrap="none">
            <a:spAutoFit/>
          </a:bodyPr>
          <a:lstStyle/>
          <a:p>
            <a:endParaRPr lang="en-US" dirty="0" smtClean="0"/>
          </a:p>
          <a:p>
            <a:r>
              <a:rPr lang="ru-RU" sz="1600" dirty="0" smtClean="0"/>
              <a:t>Тетрод в усилителе мощности </a:t>
            </a:r>
          </a:p>
          <a:p>
            <a:r>
              <a:rPr lang="ru-RU" sz="1600" dirty="0" smtClean="0"/>
              <a:t>ускоритель </a:t>
            </a:r>
            <a:r>
              <a:rPr lang="en-US" sz="1600" dirty="0" smtClean="0"/>
              <a:t>RHIC </a:t>
            </a:r>
          </a:p>
          <a:p>
            <a:r>
              <a:rPr lang="en-US" sz="1600" dirty="0" smtClean="0"/>
              <a:t>26.7 </a:t>
            </a:r>
            <a:r>
              <a:rPr lang="ru-RU" sz="1600" dirty="0" smtClean="0"/>
              <a:t>МГц</a:t>
            </a:r>
            <a:r>
              <a:rPr lang="en-US" sz="1600" dirty="0" smtClean="0"/>
              <a:t>, 100</a:t>
            </a:r>
            <a:r>
              <a:rPr lang="ru-RU" sz="1600" dirty="0" smtClean="0"/>
              <a:t>кВт</a:t>
            </a:r>
            <a:endParaRPr lang="en-US" sz="1600" dirty="0" smtClean="0"/>
          </a:p>
          <a:p>
            <a:endParaRPr lang="en-US" sz="1600" dirty="0"/>
          </a:p>
          <a:p>
            <a:r>
              <a:rPr lang="ru-RU" sz="1600" dirty="0" smtClean="0"/>
              <a:t> </a:t>
            </a:r>
            <a:r>
              <a:rPr lang="en-US" sz="1600" dirty="0" smtClean="0"/>
              <a:t>BNL, 1995</a:t>
            </a:r>
            <a:endParaRPr lang="ru-RU" sz="1600" dirty="0" smtClean="0"/>
          </a:p>
        </p:txBody>
      </p:sp>
      <p:sp>
        <p:nvSpPr>
          <p:cNvPr id="5" name="Прямоугольник 4"/>
          <p:cNvSpPr/>
          <p:nvPr/>
        </p:nvSpPr>
        <p:spPr>
          <a:xfrm>
            <a:off x="4283968" y="1179329"/>
            <a:ext cx="3960440" cy="1169551"/>
          </a:xfrm>
          <a:prstGeom prst="rect">
            <a:avLst/>
          </a:prstGeom>
        </p:spPr>
        <p:txBody>
          <a:bodyPr wrap="square">
            <a:spAutoFit/>
          </a:bodyPr>
          <a:lstStyle/>
          <a:p>
            <a:r>
              <a:rPr lang="en-US" b="1" dirty="0" smtClean="0">
                <a:solidFill>
                  <a:srgbClr val="00B050"/>
                </a:solidFill>
                <a:sym typeface="Wingdings 2"/>
              </a:rPr>
              <a:t> </a:t>
            </a:r>
            <a:r>
              <a:rPr lang="ru-RU" sz="1600" dirty="0" smtClean="0">
                <a:sym typeface="Wingdings 2"/>
              </a:rPr>
              <a:t>Компактный, надёжный (</a:t>
            </a:r>
            <a:r>
              <a:rPr lang="en-US" sz="1600" dirty="0" smtClean="0">
                <a:sym typeface="Wingdings 2"/>
              </a:rPr>
              <a:t>&gt;</a:t>
            </a:r>
            <a:r>
              <a:rPr lang="ru-RU" sz="1600" dirty="0" smtClean="0">
                <a:sym typeface="Wingdings 2"/>
              </a:rPr>
              <a:t>15,000часов) </a:t>
            </a:r>
          </a:p>
          <a:p>
            <a:r>
              <a:rPr lang="en-US" sz="1600" b="1" dirty="0" smtClean="0">
                <a:solidFill>
                  <a:srgbClr val="00B050"/>
                </a:solidFill>
                <a:sym typeface="Wingdings 2"/>
              </a:rPr>
              <a:t></a:t>
            </a:r>
            <a:r>
              <a:rPr lang="ru-RU" sz="1600" dirty="0" smtClean="0">
                <a:sym typeface="Wingdings 2"/>
              </a:rPr>
              <a:t> радиационно-стойкий</a:t>
            </a:r>
            <a:endParaRPr lang="en-US" sz="1600" dirty="0" smtClean="0"/>
          </a:p>
          <a:p>
            <a:endParaRPr lang="en-US" b="1" dirty="0" smtClean="0"/>
          </a:p>
          <a:p>
            <a:r>
              <a:rPr lang="en-US" b="1" dirty="0" smtClean="0">
                <a:solidFill>
                  <a:srgbClr val="FF0000"/>
                </a:solidFill>
                <a:sym typeface="Wingdings 2"/>
              </a:rPr>
              <a:t> </a:t>
            </a:r>
            <a:r>
              <a:rPr lang="ru-RU" sz="1600" dirty="0" smtClean="0">
                <a:sym typeface="Wingdings 2"/>
              </a:rPr>
              <a:t>низкие частоты, малый К усиления</a:t>
            </a:r>
            <a:endParaRPr lang="ru-RU" sz="1600" dirty="0"/>
          </a:p>
        </p:txBody>
      </p:sp>
      <p:sp>
        <p:nvSpPr>
          <p:cNvPr id="6" name="Text Box 4"/>
          <p:cNvSpPr txBox="1">
            <a:spLocks noChangeArrowheads="1"/>
          </p:cNvSpPr>
          <p:nvPr/>
        </p:nvSpPr>
        <p:spPr bwMode="auto">
          <a:xfrm>
            <a:off x="539750" y="478413"/>
            <a:ext cx="6264498" cy="646331"/>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rPr>
              <a:t>Источники СВЧ колебаний – ЛАМПЫ </a:t>
            </a:r>
          </a:p>
          <a:p>
            <a:pPr algn="l"/>
            <a:r>
              <a:rPr lang="ru-RU" dirty="0" smtClean="0">
                <a:solidFill>
                  <a:srgbClr val="7030A0"/>
                </a:solidFill>
                <a:latin typeface="Arial Black" pitchFamily="34" charset="0"/>
              </a:rPr>
              <a:t>     с сеточным управлением</a:t>
            </a:r>
            <a:endParaRPr lang="ru-RU" dirty="0">
              <a:solidFill>
                <a:srgbClr val="7030A0"/>
              </a:solidFill>
              <a:latin typeface="Arial Black"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467544" y="1196752"/>
            <a:ext cx="3552395" cy="3528392"/>
          </a:xfrm>
          <a:prstGeom prst="rect">
            <a:avLst/>
          </a:prstGeom>
          <a:noFill/>
          <a:ln w="9525">
            <a:noFill/>
            <a:miter lim="800000"/>
            <a:headEnd/>
            <a:tailEnd/>
          </a:ln>
          <a:effectLst/>
        </p:spPr>
      </p:pic>
      <p:sp>
        <p:nvSpPr>
          <p:cNvPr id="8" name="Стрелка вправо с вырезом 7"/>
          <p:cNvSpPr/>
          <p:nvPr/>
        </p:nvSpPr>
        <p:spPr>
          <a:xfrm>
            <a:off x="3275856" y="5373216"/>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563888" y="1268760"/>
            <a:ext cx="2687692" cy="2142009"/>
          </a:xfrm>
          <a:prstGeom prst="rect">
            <a:avLst/>
          </a:prstGeom>
          <a:noFill/>
          <a:ln w="9525">
            <a:noFill/>
            <a:miter lim="800000"/>
            <a:headEnd/>
            <a:tailEnd/>
          </a:ln>
        </p:spPr>
      </p:pic>
      <p:sp>
        <p:nvSpPr>
          <p:cNvPr id="4" name="Прямоугольник 3"/>
          <p:cNvSpPr/>
          <p:nvPr/>
        </p:nvSpPr>
        <p:spPr>
          <a:xfrm>
            <a:off x="1115616" y="1556792"/>
            <a:ext cx="2068195" cy="923330"/>
          </a:xfrm>
          <a:prstGeom prst="rect">
            <a:avLst/>
          </a:prstGeom>
        </p:spPr>
        <p:txBody>
          <a:bodyPr wrap="none">
            <a:spAutoFit/>
          </a:bodyPr>
          <a:lstStyle/>
          <a:p>
            <a:endParaRPr lang="ru-RU" dirty="0" smtClean="0"/>
          </a:p>
          <a:p>
            <a:r>
              <a:rPr lang="en-US" dirty="0" smtClean="0"/>
              <a:t>Direct-driven cavity </a:t>
            </a:r>
          </a:p>
          <a:p>
            <a:r>
              <a:rPr lang="en-US" dirty="0" smtClean="0"/>
              <a:t>       (RHIC @ BNL)</a:t>
            </a:r>
            <a:endParaRPr lang="ru-RU" dirty="0"/>
          </a:p>
        </p:txBody>
      </p:sp>
      <p:sp>
        <p:nvSpPr>
          <p:cNvPr id="5" name="Прямоугольник 4"/>
          <p:cNvSpPr/>
          <p:nvPr/>
        </p:nvSpPr>
        <p:spPr>
          <a:xfrm>
            <a:off x="6300192" y="1484784"/>
            <a:ext cx="2843808" cy="1292662"/>
          </a:xfrm>
          <a:prstGeom prst="rect">
            <a:avLst/>
          </a:prstGeom>
        </p:spPr>
        <p:txBody>
          <a:bodyPr wrap="square">
            <a:spAutoFit/>
          </a:bodyPr>
          <a:lstStyle/>
          <a:p>
            <a:r>
              <a:rPr lang="en-US" sz="1400" dirty="0" smtClean="0"/>
              <a:t>2 </a:t>
            </a:r>
            <a:r>
              <a:rPr lang="ru-RU" sz="1400" dirty="0" smtClean="0"/>
              <a:t>ускоряющие станции на кольце</a:t>
            </a:r>
            <a:endParaRPr lang="en-US" sz="1400" dirty="0" smtClean="0"/>
          </a:p>
          <a:p>
            <a:r>
              <a:rPr lang="en-US" sz="1400" b="1" dirty="0" smtClean="0"/>
              <a:t>f = 27 </a:t>
            </a:r>
            <a:r>
              <a:rPr lang="ru-RU" sz="1400" b="1" dirty="0" smtClean="0"/>
              <a:t>МГц</a:t>
            </a:r>
            <a:endParaRPr lang="en-US" sz="1400" b="1" dirty="0" smtClean="0"/>
          </a:p>
          <a:p>
            <a:r>
              <a:rPr lang="en-US" sz="1400" dirty="0" smtClean="0"/>
              <a:t>V</a:t>
            </a:r>
            <a:r>
              <a:rPr lang="ru-RU" sz="1400" dirty="0" err="1" smtClean="0"/>
              <a:t>уск</a:t>
            </a:r>
            <a:r>
              <a:rPr lang="en-US" sz="1400" dirty="0" smtClean="0"/>
              <a:t> = 300 </a:t>
            </a:r>
            <a:r>
              <a:rPr lang="ru-RU" sz="1400" dirty="0" smtClean="0"/>
              <a:t>кВ</a:t>
            </a:r>
            <a:endParaRPr lang="en-US" sz="1400" dirty="0" smtClean="0"/>
          </a:p>
          <a:p>
            <a:endParaRPr lang="en-US" dirty="0" smtClean="0"/>
          </a:p>
          <a:p>
            <a:endParaRPr lang="ru-RU" dirty="0"/>
          </a:p>
        </p:txBody>
      </p:sp>
      <p:sp>
        <p:nvSpPr>
          <p:cNvPr id="6" name="Прямоугольник 5"/>
          <p:cNvSpPr/>
          <p:nvPr/>
        </p:nvSpPr>
        <p:spPr>
          <a:xfrm>
            <a:off x="6876256" y="2924944"/>
            <a:ext cx="769441" cy="338554"/>
          </a:xfrm>
          <a:prstGeom prst="rect">
            <a:avLst/>
          </a:prstGeom>
        </p:spPr>
        <p:txBody>
          <a:bodyPr wrap="none">
            <a:spAutoFit/>
          </a:bodyPr>
          <a:lstStyle/>
          <a:p>
            <a:r>
              <a:rPr lang="ru-RU" sz="1600" dirty="0" smtClean="0"/>
              <a:t>тетрод</a:t>
            </a:r>
            <a:endParaRPr lang="ru-RU" sz="1600" dirty="0"/>
          </a:p>
        </p:txBody>
      </p:sp>
      <p:pic>
        <p:nvPicPr>
          <p:cNvPr id="7" name="Picture 3"/>
          <p:cNvPicPr>
            <a:picLocks noChangeAspect="1" noChangeArrowheads="1"/>
          </p:cNvPicPr>
          <p:nvPr/>
        </p:nvPicPr>
        <p:blipFill>
          <a:blip r:embed="rId3" cstate="print"/>
          <a:srcRect/>
          <a:stretch>
            <a:fillRect/>
          </a:stretch>
        </p:blipFill>
        <p:spPr bwMode="auto">
          <a:xfrm>
            <a:off x="3563888" y="3490862"/>
            <a:ext cx="2676217" cy="2746450"/>
          </a:xfrm>
          <a:prstGeom prst="rect">
            <a:avLst/>
          </a:prstGeom>
          <a:noFill/>
          <a:ln w="9525">
            <a:noFill/>
            <a:miter lim="800000"/>
            <a:headEnd/>
            <a:tailEnd/>
          </a:ln>
        </p:spPr>
      </p:pic>
      <p:sp>
        <p:nvSpPr>
          <p:cNvPr id="8" name="Прямоугольник 7"/>
          <p:cNvSpPr/>
          <p:nvPr/>
        </p:nvSpPr>
        <p:spPr>
          <a:xfrm>
            <a:off x="6516216" y="3501008"/>
            <a:ext cx="1965603" cy="1661993"/>
          </a:xfrm>
          <a:prstGeom prst="rect">
            <a:avLst/>
          </a:prstGeom>
        </p:spPr>
        <p:txBody>
          <a:bodyPr wrap="none">
            <a:spAutoFit/>
          </a:bodyPr>
          <a:lstStyle/>
          <a:p>
            <a:r>
              <a:rPr lang="en-US" sz="1400" b="1" dirty="0" smtClean="0"/>
              <a:t>f = 196 </a:t>
            </a:r>
            <a:r>
              <a:rPr lang="ru-RU" sz="1400" b="1" dirty="0" smtClean="0"/>
              <a:t>МГц</a:t>
            </a:r>
            <a:endParaRPr lang="en-US" sz="1400" b="1" dirty="0" smtClean="0"/>
          </a:p>
          <a:p>
            <a:r>
              <a:rPr lang="en-US" sz="1400" dirty="0" smtClean="0"/>
              <a:t>V</a:t>
            </a:r>
            <a:r>
              <a:rPr lang="ru-RU" sz="1400" dirty="0" err="1" smtClean="0"/>
              <a:t>уск</a:t>
            </a:r>
            <a:r>
              <a:rPr lang="en-US" sz="1400" dirty="0" smtClean="0"/>
              <a:t> = 1</a:t>
            </a:r>
            <a:r>
              <a:rPr lang="ru-RU" sz="1400" dirty="0" smtClean="0"/>
              <a:t> МВ</a:t>
            </a:r>
            <a:endParaRPr lang="en-US" sz="1400" dirty="0" smtClean="0"/>
          </a:p>
          <a:p>
            <a:endParaRPr lang="en-US" dirty="0" smtClean="0"/>
          </a:p>
          <a:p>
            <a:r>
              <a:rPr lang="en-US" sz="1000" dirty="0" smtClean="0"/>
              <a:t>/</a:t>
            </a:r>
            <a:r>
              <a:rPr lang="ru-RU" sz="1000" dirty="0" smtClean="0"/>
              <a:t>модернизация по технологиям </a:t>
            </a:r>
          </a:p>
          <a:p>
            <a:r>
              <a:rPr lang="ru-RU" sz="1000" dirty="0" smtClean="0"/>
              <a:t>ускорителя </a:t>
            </a:r>
            <a:r>
              <a:rPr lang="en-US" sz="1000" dirty="0" smtClean="0"/>
              <a:t>SPS/</a:t>
            </a:r>
          </a:p>
          <a:p>
            <a:endParaRPr lang="en-US" dirty="0" smtClean="0"/>
          </a:p>
          <a:p>
            <a:endParaRPr lang="ru-RU" dirty="0"/>
          </a:p>
        </p:txBody>
      </p:sp>
      <p:sp>
        <p:nvSpPr>
          <p:cNvPr id="9" name="Прямоугольник 8"/>
          <p:cNvSpPr/>
          <p:nvPr/>
        </p:nvSpPr>
        <p:spPr>
          <a:xfrm>
            <a:off x="3995936" y="6453336"/>
            <a:ext cx="4896544" cy="276999"/>
          </a:xfrm>
          <a:prstGeom prst="rect">
            <a:avLst/>
          </a:prstGeom>
        </p:spPr>
        <p:txBody>
          <a:bodyPr wrap="square">
            <a:spAutoFit/>
          </a:bodyPr>
          <a:lstStyle/>
          <a:p>
            <a:r>
              <a:rPr lang="en-US" sz="1200" dirty="0" smtClean="0">
                <a:hlinkClick r:id="rId4"/>
              </a:rPr>
              <a:t>https://www.researchgate.net/publication/3634776_RF_systems_for_RHIC</a:t>
            </a:r>
            <a:endParaRPr lang="ru-RU" sz="1200" dirty="0"/>
          </a:p>
        </p:txBody>
      </p:sp>
      <p:cxnSp>
        <p:nvCxnSpPr>
          <p:cNvPr id="10" name="Прямая со стрелкой 9"/>
          <p:cNvCxnSpPr/>
          <p:nvPr/>
        </p:nvCxnSpPr>
        <p:spPr>
          <a:xfrm flipH="1" flipV="1">
            <a:off x="5580112" y="2708920"/>
            <a:ext cx="1296144" cy="432048"/>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6" idx="1"/>
          </p:cNvCxnSpPr>
          <p:nvPr/>
        </p:nvCxnSpPr>
        <p:spPr>
          <a:xfrm flipH="1">
            <a:off x="5580112" y="3094221"/>
            <a:ext cx="1296144" cy="910843"/>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6876256" y="2996952"/>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 Box 4"/>
          <p:cNvSpPr txBox="1">
            <a:spLocks noChangeArrowheads="1"/>
          </p:cNvSpPr>
          <p:nvPr/>
        </p:nvSpPr>
        <p:spPr bwMode="auto">
          <a:xfrm>
            <a:off x="539750" y="478413"/>
            <a:ext cx="6264498" cy="646331"/>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cs typeface="Arial" pitchFamily="34" charset="0"/>
              </a:rPr>
              <a:t>Источники</a:t>
            </a:r>
            <a:r>
              <a:rPr lang="ru-RU" dirty="0" smtClean="0">
                <a:solidFill>
                  <a:srgbClr val="7030A0"/>
                </a:solidFill>
                <a:latin typeface="Arial Black" pitchFamily="34" charset="0"/>
              </a:rPr>
              <a:t> </a:t>
            </a:r>
            <a:r>
              <a:rPr lang="ru-RU" dirty="0" smtClean="0">
                <a:solidFill>
                  <a:srgbClr val="7030A0"/>
                </a:solidFill>
                <a:latin typeface="Arial Black" pitchFamily="34" charset="0"/>
                <a:cs typeface="Arial" pitchFamily="34" charset="0"/>
              </a:rPr>
              <a:t>СВЧ колебаний – ЛАМПЫ </a:t>
            </a:r>
          </a:p>
          <a:p>
            <a:pPr algn="l"/>
            <a:r>
              <a:rPr lang="ru-RU" dirty="0" smtClean="0">
                <a:solidFill>
                  <a:srgbClr val="7030A0"/>
                </a:solidFill>
                <a:latin typeface="Arial Black" pitchFamily="34" charset="0"/>
                <a:cs typeface="Arial" pitchFamily="34" charset="0"/>
              </a:rPr>
              <a:t>     с сеточным управлением</a:t>
            </a:r>
            <a:endParaRPr lang="ru-RU" dirty="0">
              <a:solidFill>
                <a:srgbClr val="7030A0"/>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750" y="478413"/>
            <a:ext cx="8208714" cy="923330"/>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cs typeface="Arial" pitchFamily="34" charset="0"/>
              </a:rPr>
              <a:t>Источники</a:t>
            </a:r>
            <a:r>
              <a:rPr lang="ru-RU" dirty="0" smtClean="0">
                <a:solidFill>
                  <a:srgbClr val="7030A0"/>
                </a:solidFill>
                <a:latin typeface="Arial Black" pitchFamily="34" charset="0"/>
              </a:rPr>
              <a:t> </a:t>
            </a:r>
            <a:r>
              <a:rPr lang="ru-RU" dirty="0" smtClean="0">
                <a:solidFill>
                  <a:srgbClr val="7030A0"/>
                </a:solidFill>
                <a:latin typeface="Arial Black" pitchFamily="34" charset="0"/>
                <a:cs typeface="Arial" pitchFamily="34" charset="0"/>
              </a:rPr>
              <a:t>СВЧ колебаний – ЛАМПЫ с сеточным управлением </a:t>
            </a:r>
            <a:r>
              <a:rPr lang="en-US" dirty="0" smtClean="0">
                <a:solidFill>
                  <a:srgbClr val="7030A0"/>
                </a:solidFill>
                <a:latin typeface="Arial" pitchFamily="34" charset="0"/>
                <a:cs typeface="Arial" pitchFamily="34" charset="0"/>
              </a:rPr>
              <a:t>-- </a:t>
            </a:r>
            <a:r>
              <a:rPr lang="ru-RU" dirty="0" smtClean="0">
                <a:solidFill>
                  <a:srgbClr val="7030A0"/>
                </a:solidFill>
                <a:latin typeface="Arial" pitchFamily="34" charset="0"/>
                <a:cs typeface="Arial" pitchFamily="34" charset="0"/>
              </a:rPr>
              <a:t>прошлое, настоящее, </a:t>
            </a:r>
            <a:r>
              <a:rPr lang="ru-RU" strike="sngStrike" dirty="0" smtClean="0">
                <a:solidFill>
                  <a:srgbClr val="7030A0"/>
                </a:solidFill>
                <a:latin typeface="Arial" pitchFamily="34" charset="0"/>
                <a:cs typeface="Arial" pitchFamily="34" charset="0"/>
              </a:rPr>
              <a:t> будущее  </a:t>
            </a:r>
            <a:r>
              <a:rPr lang="ru-RU" strike="sngStrike" dirty="0" smtClean="0">
                <a:solidFill>
                  <a:schemeClr val="bg1">
                    <a:lumMod val="95000"/>
                  </a:schemeClr>
                </a:solidFill>
                <a:latin typeface="Arial Black" pitchFamily="34" charset="0"/>
              </a:rPr>
              <a:t>.</a:t>
            </a:r>
            <a:r>
              <a:rPr lang="ru-RU" strike="sngStrike" dirty="0" smtClean="0">
                <a:solidFill>
                  <a:srgbClr val="7030A0"/>
                </a:solidFill>
                <a:latin typeface="Arial Black" pitchFamily="34" charset="0"/>
              </a:rPr>
              <a:t> </a:t>
            </a:r>
          </a:p>
          <a:p>
            <a:pPr algn="l"/>
            <a:endParaRPr lang="ru-RU" dirty="0">
              <a:solidFill>
                <a:srgbClr val="7030A0"/>
              </a:solidFill>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995936" y="1556792"/>
            <a:ext cx="4501763" cy="406566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9468544" y="2060848"/>
            <a:ext cx="2160240" cy="3258771"/>
          </a:xfrm>
          <a:prstGeom prst="rect">
            <a:avLst/>
          </a:prstGeom>
          <a:noFill/>
          <a:ln w="9525">
            <a:noFill/>
            <a:miter lim="800000"/>
            <a:headEnd/>
            <a:tailEnd/>
          </a:ln>
        </p:spPr>
      </p:pic>
      <p:sp>
        <p:nvSpPr>
          <p:cNvPr id="7" name="Прямоугольник 6"/>
          <p:cNvSpPr/>
          <p:nvPr/>
        </p:nvSpPr>
        <p:spPr>
          <a:xfrm>
            <a:off x="467544" y="1628800"/>
            <a:ext cx="3600400" cy="553998"/>
          </a:xfrm>
          <a:prstGeom prst="rect">
            <a:avLst/>
          </a:prstGeom>
        </p:spPr>
        <p:txBody>
          <a:bodyPr wrap="square">
            <a:spAutoFit/>
          </a:bodyPr>
          <a:lstStyle/>
          <a:p>
            <a:r>
              <a:rPr lang="ru-RU" sz="1500" dirty="0" smtClean="0">
                <a:latin typeface="Arial" pitchFamily="34" charset="0"/>
                <a:cs typeface="Arial" pitchFamily="34" charset="0"/>
              </a:rPr>
              <a:t>изделия не относятся к </a:t>
            </a:r>
            <a:r>
              <a:rPr lang="ru-RU" sz="1500" dirty="0" err="1" smtClean="0">
                <a:latin typeface="Arial" pitchFamily="34" charset="0"/>
                <a:cs typeface="Arial" pitchFamily="34" charset="0"/>
              </a:rPr>
              <a:t>масс-маркету</a:t>
            </a:r>
            <a:r>
              <a:rPr lang="ru-RU" sz="1500" dirty="0" smtClean="0">
                <a:latin typeface="Arial" pitchFamily="34" charset="0"/>
                <a:cs typeface="Arial" pitchFamily="34" charset="0"/>
              </a:rPr>
              <a:t>, но всё ещё можно приобрести</a:t>
            </a:r>
            <a:endParaRPr lang="ru-RU" sz="15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esrf.eu/files/live/sites/www/files/UsersAndScience/Publications/Highlights/2011/figures/figure_162_HL2011.jpg"/>
          <p:cNvPicPr>
            <a:picLocks noChangeAspect="1" noChangeArrowheads="1"/>
          </p:cNvPicPr>
          <p:nvPr/>
        </p:nvPicPr>
        <p:blipFill>
          <a:blip r:embed="rId2" cstate="print"/>
          <a:srcRect/>
          <a:stretch>
            <a:fillRect/>
          </a:stretch>
        </p:blipFill>
        <p:spPr bwMode="auto">
          <a:xfrm>
            <a:off x="4860032" y="3379058"/>
            <a:ext cx="3024336" cy="2349844"/>
          </a:xfrm>
          <a:prstGeom prst="rect">
            <a:avLst/>
          </a:prstGeom>
          <a:noFill/>
        </p:spPr>
      </p:pic>
      <p:sp>
        <p:nvSpPr>
          <p:cNvPr id="6" name="Прямоугольник 5"/>
          <p:cNvSpPr/>
          <p:nvPr/>
        </p:nvSpPr>
        <p:spPr>
          <a:xfrm>
            <a:off x="539552" y="1242626"/>
            <a:ext cx="8424936" cy="1477328"/>
          </a:xfrm>
          <a:prstGeom prst="rect">
            <a:avLst/>
          </a:prstGeom>
        </p:spPr>
        <p:txBody>
          <a:bodyPr wrap="square">
            <a:spAutoFit/>
          </a:bodyPr>
          <a:lstStyle/>
          <a:p>
            <a:r>
              <a:rPr lang="ru-RU" sz="1500" dirty="0" smtClean="0"/>
              <a:t>Полупроводниковые (твердотельные) усилители на основе СВЧ – транзисторов с </a:t>
            </a:r>
            <a:r>
              <a:rPr lang="en-US" sz="1500" dirty="0" smtClean="0"/>
              <a:t>P</a:t>
            </a:r>
            <a:r>
              <a:rPr lang="ru-RU" sz="1500" baseline="-25000" dirty="0" smtClean="0"/>
              <a:t>ВЧ</a:t>
            </a:r>
            <a:r>
              <a:rPr lang="en-US" sz="1500" dirty="0" smtClean="0">
                <a:sym typeface="Symbol"/>
              </a:rPr>
              <a:t></a:t>
            </a:r>
            <a:r>
              <a:rPr lang="en-US" sz="1500" dirty="0" smtClean="0"/>
              <a:t> 1</a:t>
            </a:r>
            <a:r>
              <a:rPr lang="ru-RU" sz="1500" dirty="0" smtClean="0"/>
              <a:t>0 </a:t>
            </a:r>
            <a:r>
              <a:rPr lang="en-US" sz="1500" dirty="0" smtClean="0"/>
              <a:t>kW.</a:t>
            </a:r>
            <a:endParaRPr lang="ru-RU" sz="1500" dirty="0" smtClean="0"/>
          </a:p>
          <a:p>
            <a:endParaRPr lang="en-US" sz="1500" dirty="0" smtClean="0"/>
          </a:p>
          <a:p>
            <a:r>
              <a:rPr lang="ru-RU" sz="1500" dirty="0" smtClean="0"/>
              <a:t>Совместная работа сотен модулей через объединители мощности – </a:t>
            </a:r>
            <a:r>
              <a:rPr lang="ru-RU" sz="1500" b="1" dirty="0" smtClean="0"/>
              <a:t>надёжность </a:t>
            </a:r>
          </a:p>
          <a:p>
            <a:r>
              <a:rPr lang="en-US" sz="1500" dirty="0" smtClean="0"/>
              <a:t>(~2.5</a:t>
            </a:r>
            <a:r>
              <a:rPr lang="ru-RU" sz="1500" dirty="0" smtClean="0"/>
              <a:t> по сравнению с электронно-вакуумными</a:t>
            </a:r>
            <a:r>
              <a:rPr lang="en-US" sz="1500" dirty="0" smtClean="0"/>
              <a:t>).</a:t>
            </a:r>
            <a:endParaRPr lang="ru-RU" sz="1500" dirty="0" smtClean="0"/>
          </a:p>
          <a:p>
            <a:endParaRPr lang="en-US" sz="1500" dirty="0" smtClean="0"/>
          </a:p>
          <a:p>
            <a:r>
              <a:rPr lang="ru-RU" sz="1500" b="1" dirty="0" err="1" smtClean="0"/>
              <a:t>Энергоэффективность</a:t>
            </a:r>
            <a:r>
              <a:rPr lang="ru-RU" sz="1500" dirty="0" smtClean="0"/>
              <a:t>  </a:t>
            </a:r>
            <a:r>
              <a:rPr lang="en-US" sz="1500" dirty="0" smtClean="0"/>
              <a:t>(ESRF: </a:t>
            </a:r>
            <a:r>
              <a:rPr lang="ru-RU" sz="1500" dirty="0" smtClean="0"/>
              <a:t>потребление из сети </a:t>
            </a:r>
            <a:r>
              <a:rPr lang="en-US" sz="1500" dirty="0" smtClean="0"/>
              <a:t>1.2</a:t>
            </a:r>
            <a:r>
              <a:rPr lang="ru-RU" sz="1500" dirty="0" smtClean="0"/>
              <a:t> МВт для клистронов </a:t>
            </a:r>
            <a:r>
              <a:rPr lang="en-US" sz="1500" dirty="0" smtClean="0"/>
              <a:t>-&gt; 0.4</a:t>
            </a:r>
            <a:r>
              <a:rPr lang="ru-RU" sz="1500" dirty="0" smtClean="0"/>
              <a:t>МВт</a:t>
            </a:r>
            <a:r>
              <a:rPr lang="en-US" sz="1500" dirty="0" smtClean="0"/>
              <a:t> </a:t>
            </a:r>
            <a:r>
              <a:rPr lang="ru-RU" sz="1500" dirty="0" smtClean="0"/>
              <a:t>для ТТУ </a:t>
            </a:r>
            <a:r>
              <a:rPr lang="en-US" sz="1500" dirty="0" smtClean="0"/>
              <a:t>).</a:t>
            </a:r>
          </a:p>
        </p:txBody>
      </p:sp>
      <p:pic>
        <p:nvPicPr>
          <p:cNvPr id="7172" name="Picture 4" descr="https://www.esrf.eu/files/live/sites/www/files/UsersAndScience/Publications/Highlights/2011/figures/figure_163_HL2011.jpg"/>
          <p:cNvPicPr>
            <a:picLocks noChangeAspect="1" noChangeArrowheads="1"/>
          </p:cNvPicPr>
          <p:nvPr/>
        </p:nvPicPr>
        <p:blipFill>
          <a:blip r:embed="rId3" cstate="print"/>
          <a:srcRect/>
          <a:stretch>
            <a:fillRect/>
          </a:stretch>
        </p:blipFill>
        <p:spPr bwMode="auto">
          <a:xfrm>
            <a:off x="683568" y="3379058"/>
            <a:ext cx="3672408" cy="2415365"/>
          </a:xfrm>
          <a:prstGeom prst="rect">
            <a:avLst/>
          </a:prstGeom>
          <a:noFill/>
        </p:spPr>
      </p:pic>
      <p:sp>
        <p:nvSpPr>
          <p:cNvPr id="9" name="Прямоугольник 8"/>
          <p:cNvSpPr/>
          <p:nvPr/>
        </p:nvSpPr>
        <p:spPr>
          <a:xfrm>
            <a:off x="5220072" y="5683314"/>
            <a:ext cx="2698239" cy="553998"/>
          </a:xfrm>
          <a:prstGeom prst="rect">
            <a:avLst/>
          </a:prstGeom>
        </p:spPr>
        <p:txBody>
          <a:bodyPr wrap="none">
            <a:spAutoFit/>
          </a:bodyPr>
          <a:lstStyle/>
          <a:p>
            <a:r>
              <a:rPr lang="ru-RU" sz="1500" dirty="0" smtClean="0"/>
              <a:t>одна «башня»</a:t>
            </a:r>
            <a:r>
              <a:rPr lang="en-US" sz="1500" dirty="0" smtClean="0"/>
              <a:t>: </a:t>
            </a:r>
            <a:r>
              <a:rPr lang="ru-RU" sz="1500" dirty="0" smtClean="0"/>
              <a:t>Ф</a:t>
            </a:r>
            <a:r>
              <a:rPr lang="en-US" sz="1500" dirty="0" smtClean="0"/>
              <a:t>1.5</a:t>
            </a:r>
            <a:r>
              <a:rPr lang="ru-RU" sz="1500" dirty="0" smtClean="0"/>
              <a:t>м </a:t>
            </a:r>
            <a:r>
              <a:rPr lang="en-US" sz="1500" dirty="0" smtClean="0"/>
              <a:t>h=2</a:t>
            </a:r>
            <a:r>
              <a:rPr lang="ru-RU" sz="1500" dirty="0" smtClean="0"/>
              <a:t>м</a:t>
            </a:r>
            <a:r>
              <a:rPr lang="en-US" sz="1500" dirty="0" smtClean="0"/>
              <a:t>; </a:t>
            </a:r>
          </a:p>
          <a:p>
            <a:r>
              <a:rPr lang="en-US" sz="1500" dirty="0" smtClean="0"/>
              <a:t>128 </a:t>
            </a:r>
            <a:r>
              <a:rPr lang="ru-RU" sz="1500" dirty="0" smtClean="0"/>
              <a:t>модулей </a:t>
            </a:r>
            <a:r>
              <a:rPr lang="en-US" sz="1500" dirty="0" smtClean="0"/>
              <a:t>*650</a:t>
            </a:r>
            <a:r>
              <a:rPr lang="ru-RU" sz="1500" dirty="0" smtClean="0"/>
              <a:t> Вт</a:t>
            </a:r>
            <a:r>
              <a:rPr lang="en-US" sz="1500" dirty="0" smtClean="0"/>
              <a:t>;  352 </a:t>
            </a:r>
            <a:r>
              <a:rPr lang="ru-RU" sz="1500" dirty="0" smtClean="0"/>
              <a:t>МГц</a:t>
            </a:r>
            <a:endParaRPr lang="ru-RU" sz="1500" dirty="0"/>
          </a:p>
        </p:txBody>
      </p:sp>
      <p:sp>
        <p:nvSpPr>
          <p:cNvPr id="11" name="Text Box 4"/>
          <p:cNvSpPr txBox="1">
            <a:spLocks noChangeArrowheads="1"/>
          </p:cNvSpPr>
          <p:nvPr/>
        </p:nvSpPr>
        <p:spPr bwMode="auto">
          <a:xfrm>
            <a:off x="539750" y="404664"/>
            <a:ext cx="6264498" cy="646331"/>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cs typeface="Arial" pitchFamily="34" charset="0"/>
              </a:rPr>
              <a:t>Источники</a:t>
            </a:r>
            <a:r>
              <a:rPr lang="ru-RU" dirty="0" smtClean="0">
                <a:solidFill>
                  <a:srgbClr val="7030A0"/>
                </a:solidFill>
                <a:latin typeface="Arial Black" pitchFamily="34" charset="0"/>
              </a:rPr>
              <a:t> СВЧ колебаний – полупроводниковые усилители</a:t>
            </a:r>
            <a:endParaRPr lang="ru-RU" dirty="0">
              <a:solidFill>
                <a:srgbClr val="7030A0"/>
              </a:solidFill>
              <a:latin typeface="Arial Black" pitchFamily="34" charset="0"/>
            </a:endParaRPr>
          </a:p>
        </p:txBody>
      </p:sp>
      <p:sp>
        <p:nvSpPr>
          <p:cNvPr id="12" name="Прямоугольник 11"/>
          <p:cNvSpPr/>
          <p:nvPr/>
        </p:nvSpPr>
        <p:spPr>
          <a:xfrm>
            <a:off x="683568" y="3019018"/>
            <a:ext cx="5020990" cy="338554"/>
          </a:xfrm>
          <a:prstGeom prst="rect">
            <a:avLst/>
          </a:prstGeom>
        </p:spPr>
        <p:txBody>
          <a:bodyPr wrap="none">
            <a:spAutoFit/>
          </a:bodyPr>
          <a:lstStyle/>
          <a:p>
            <a:r>
              <a:rPr lang="ru-RU" sz="1600" dirty="0" smtClean="0"/>
              <a:t>Европейский источник синхротронного излучения </a:t>
            </a:r>
            <a:r>
              <a:rPr lang="en-US" sz="1600" dirty="0" smtClean="0"/>
              <a:t>ESRF</a:t>
            </a: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67544" y="1220910"/>
            <a:ext cx="3816424" cy="4456834"/>
          </a:xfrm>
          <a:prstGeom prst="rect">
            <a:avLst/>
          </a:prstGeom>
          <a:noFill/>
          <a:ln w="9525">
            <a:noFill/>
            <a:miter lim="800000"/>
            <a:headEnd/>
            <a:tailEnd/>
          </a:ln>
        </p:spPr>
      </p:pic>
      <p:sp>
        <p:nvSpPr>
          <p:cNvPr id="3" name="Прямоугольник 2"/>
          <p:cNvSpPr/>
          <p:nvPr/>
        </p:nvSpPr>
        <p:spPr>
          <a:xfrm>
            <a:off x="4283968" y="1268760"/>
            <a:ext cx="4860032" cy="1323439"/>
          </a:xfrm>
          <a:prstGeom prst="rect">
            <a:avLst/>
          </a:prstGeom>
        </p:spPr>
        <p:txBody>
          <a:bodyPr wrap="square">
            <a:spAutoFit/>
          </a:bodyPr>
          <a:lstStyle/>
          <a:p>
            <a:r>
              <a:rPr lang="ru-RU" sz="1600" b="1" dirty="0" smtClean="0"/>
              <a:t>ТТУ для ускорителя </a:t>
            </a:r>
            <a:r>
              <a:rPr lang="en-US" sz="1600" b="1" dirty="0" smtClean="0"/>
              <a:t>INDUS-2</a:t>
            </a:r>
          </a:p>
          <a:p>
            <a:endParaRPr lang="en-US" sz="1600" dirty="0" smtClean="0"/>
          </a:p>
          <a:p>
            <a:r>
              <a:rPr lang="en-US" sz="1600" dirty="0" smtClean="0"/>
              <a:t>Raja </a:t>
            </a:r>
            <a:r>
              <a:rPr lang="en-US" sz="1600" dirty="0" err="1" smtClean="0"/>
              <a:t>Ramanna</a:t>
            </a:r>
            <a:r>
              <a:rPr lang="en-US" sz="1600" dirty="0" smtClean="0"/>
              <a:t> Centre for Advanced Technology (RRCAT)</a:t>
            </a:r>
          </a:p>
          <a:p>
            <a:endParaRPr lang="en-US" sz="1600" dirty="0" smtClean="0"/>
          </a:p>
          <a:p>
            <a:r>
              <a:rPr lang="ru-RU" sz="1600" dirty="0" err="1" smtClean="0"/>
              <a:t>Ку=</a:t>
            </a:r>
            <a:r>
              <a:rPr lang="en-US" sz="1600" dirty="0" smtClean="0"/>
              <a:t>18dB , 505.8</a:t>
            </a:r>
            <a:r>
              <a:rPr lang="ru-RU" sz="1600" dirty="0" smtClean="0"/>
              <a:t> ±</a:t>
            </a:r>
            <a:r>
              <a:rPr lang="en-US" sz="1600" dirty="0" smtClean="0"/>
              <a:t> 5 </a:t>
            </a:r>
            <a:r>
              <a:rPr lang="ru-RU" sz="1600" dirty="0" smtClean="0"/>
              <a:t>МГц</a:t>
            </a:r>
            <a:endParaRPr lang="ru-RU" sz="1600" dirty="0"/>
          </a:p>
        </p:txBody>
      </p:sp>
      <p:pic>
        <p:nvPicPr>
          <p:cNvPr id="44035" name="Picture 3"/>
          <p:cNvPicPr>
            <a:picLocks noChangeAspect="1" noChangeArrowheads="1"/>
          </p:cNvPicPr>
          <p:nvPr/>
        </p:nvPicPr>
        <p:blipFill>
          <a:blip r:embed="rId3" cstate="print"/>
          <a:srcRect/>
          <a:stretch>
            <a:fillRect/>
          </a:stretch>
        </p:blipFill>
        <p:spPr bwMode="auto">
          <a:xfrm>
            <a:off x="4355976" y="2913742"/>
            <a:ext cx="4176464" cy="2459474"/>
          </a:xfrm>
          <a:prstGeom prst="rect">
            <a:avLst/>
          </a:prstGeom>
          <a:noFill/>
          <a:ln w="9525">
            <a:noFill/>
            <a:miter lim="800000"/>
            <a:headEnd/>
            <a:tailEnd/>
          </a:ln>
        </p:spPr>
      </p:pic>
      <p:sp>
        <p:nvSpPr>
          <p:cNvPr id="6" name="Прямоугольник 5"/>
          <p:cNvSpPr/>
          <p:nvPr/>
        </p:nvSpPr>
        <p:spPr>
          <a:xfrm>
            <a:off x="4355976" y="5877272"/>
            <a:ext cx="4572000" cy="400110"/>
          </a:xfrm>
          <a:prstGeom prst="rect">
            <a:avLst/>
          </a:prstGeom>
        </p:spPr>
        <p:txBody>
          <a:bodyPr>
            <a:spAutoFit/>
          </a:bodyPr>
          <a:lstStyle/>
          <a:p>
            <a:r>
              <a:rPr lang="en-US" sz="1000" dirty="0" smtClean="0"/>
              <a:t>Design and characterization of 50 kW solid-state RF amplifier. </a:t>
            </a:r>
            <a:r>
              <a:rPr lang="en-US" sz="1000" dirty="0" err="1" smtClean="0"/>
              <a:t>Akhilesh</a:t>
            </a:r>
            <a:r>
              <a:rPr lang="en-US" sz="1000" dirty="0" smtClean="0"/>
              <a:t> Jain et al. International Journal of Microwave and Wireless Technologies, 2012, 4(6), 595–603.</a:t>
            </a:r>
            <a:endParaRPr lang="ru-RU" sz="1000" dirty="0"/>
          </a:p>
        </p:txBody>
      </p:sp>
      <p:sp>
        <p:nvSpPr>
          <p:cNvPr id="7" name="Text Box 4"/>
          <p:cNvSpPr txBox="1">
            <a:spLocks noChangeArrowheads="1"/>
          </p:cNvSpPr>
          <p:nvPr/>
        </p:nvSpPr>
        <p:spPr bwMode="auto">
          <a:xfrm>
            <a:off x="539750" y="404664"/>
            <a:ext cx="6264498" cy="646331"/>
          </a:xfrm>
          <a:prstGeom prst="rect">
            <a:avLst/>
          </a:prstGeom>
          <a:noFill/>
          <a:ln w="9525">
            <a:noFill/>
            <a:miter lim="800000"/>
            <a:headEnd/>
            <a:tailEnd/>
          </a:ln>
          <a:effectLst/>
        </p:spPr>
        <p:txBody>
          <a:bodyPr wrap="square">
            <a:spAutoFit/>
          </a:bodyPr>
          <a:lstStyle/>
          <a:p>
            <a:r>
              <a:rPr lang="ru-RU" dirty="0" smtClean="0">
                <a:solidFill>
                  <a:srgbClr val="7030A0"/>
                </a:solidFill>
                <a:latin typeface="Arial Black" pitchFamily="34" charset="0"/>
                <a:cs typeface="Arial" pitchFamily="34" charset="0"/>
              </a:rPr>
              <a:t>Источники</a:t>
            </a:r>
            <a:r>
              <a:rPr lang="ru-RU" dirty="0" smtClean="0">
                <a:solidFill>
                  <a:srgbClr val="7030A0"/>
                </a:solidFill>
                <a:latin typeface="Arial Black" pitchFamily="34" charset="0"/>
              </a:rPr>
              <a:t> СВЧ колебаний – полупроводниковые усилители</a:t>
            </a:r>
            <a:endParaRPr lang="ru-RU" dirty="0">
              <a:solidFill>
                <a:srgbClr val="7030A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935244" cy="553998"/>
          </a:xfrm>
          <a:prstGeom prst="rect">
            <a:avLst/>
          </a:prstGeom>
          <a:noFill/>
        </p:spPr>
        <p:txBody>
          <a:bodyPr wrap="none" rtlCol="0">
            <a:spAutoFit/>
          </a:bodyPr>
          <a:lstStyle/>
          <a:p>
            <a:r>
              <a:rPr lang="ru-RU" sz="3000" b="1" dirty="0" smtClean="0">
                <a:solidFill>
                  <a:srgbClr val="7030A0"/>
                </a:solidFill>
                <a:cs typeface="Vani" pitchFamily="34" charset="0"/>
              </a:rPr>
              <a:t>темы для обсуждения</a:t>
            </a:r>
            <a:endParaRPr lang="ru-RU" sz="3000" b="1" dirty="0">
              <a:solidFill>
                <a:srgbClr val="7030A0"/>
              </a:solidFill>
              <a:cs typeface="Vani" pitchFamily="34" charset="0"/>
            </a:endParaRPr>
          </a:p>
        </p:txBody>
      </p:sp>
      <p:sp>
        <p:nvSpPr>
          <p:cNvPr id="11" name="Прямоугольник 10"/>
          <p:cNvSpPr/>
          <p:nvPr/>
        </p:nvSpPr>
        <p:spPr>
          <a:xfrm>
            <a:off x="971600" y="1700808"/>
            <a:ext cx="7632848" cy="2908489"/>
          </a:xfrm>
          <a:prstGeom prst="rect">
            <a:avLst/>
          </a:prstGeom>
        </p:spPr>
        <p:txBody>
          <a:bodyPr wrap="square">
            <a:spAutoFit/>
          </a:bodyPr>
          <a:lstStyle/>
          <a:p>
            <a:r>
              <a:rPr lang="ru-RU" sz="1500" b="1" dirty="0" smtClean="0">
                <a:solidFill>
                  <a:srgbClr val="00B050"/>
                </a:solidFill>
                <a:latin typeface="Arial" pitchFamily="34" charset="0"/>
                <a:cs typeface="Arial" pitchFamily="34" charset="0"/>
                <a:sym typeface="Symbol"/>
              </a:rPr>
              <a:t></a:t>
            </a:r>
            <a:r>
              <a:rPr lang="ru-RU" sz="1500" dirty="0" smtClean="0">
                <a:solidFill>
                  <a:schemeClr val="tx1">
                    <a:lumMod val="95000"/>
                    <a:lumOff val="5000"/>
                  </a:schemeClr>
                </a:solidFill>
                <a:latin typeface="Arial" pitchFamily="34" charset="0"/>
                <a:cs typeface="Arial" pitchFamily="34" charset="0"/>
                <a:sym typeface="Symbol"/>
              </a:rPr>
              <a:t> </a:t>
            </a:r>
            <a:r>
              <a:rPr lang="ru-RU" sz="1500" dirty="0" smtClean="0">
                <a:solidFill>
                  <a:schemeClr val="tx1">
                    <a:lumMod val="95000"/>
                    <a:lumOff val="5000"/>
                  </a:schemeClr>
                </a:solidFill>
                <a:latin typeface="Arial" pitchFamily="34" charset="0"/>
                <a:cs typeface="Arial" pitchFamily="34" charset="0"/>
              </a:rPr>
              <a:t>Причины использования электромагнитных СВЧ полей в ускорительной технике</a:t>
            </a:r>
          </a:p>
          <a:p>
            <a:endParaRPr lang="ru-RU" sz="1500" dirty="0" smtClean="0">
              <a:solidFill>
                <a:schemeClr val="tx1">
                  <a:lumMod val="95000"/>
                  <a:lumOff val="5000"/>
                </a:schemeClr>
              </a:solidFill>
              <a:latin typeface="Arial" pitchFamily="34" charset="0"/>
              <a:cs typeface="Arial" pitchFamily="34" charset="0"/>
            </a:endParaRPr>
          </a:p>
          <a:p>
            <a:r>
              <a:rPr lang="ru-RU" sz="1500" b="1" dirty="0" smtClean="0">
                <a:solidFill>
                  <a:srgbClr val="00B050"/>
                </a:solidFill>
                <a:latin typeface="Arial" pitchFamily="34" charset="0"/>
                <a:cs typeface="Arial" pitchFamily="34" charset="0"/>
                <a:sym typeface="Symbol"/>
              </a:rPr>
              <a:t></a:t>
            </a:r>
            <a:r>
              <a:rPr lang="ru-RU" sz="1500" dirty="0" smtClean="0">
                <a:solidFill>
                  <a:schemeClr val="tx1">
                    <a:lumMod val="95000"/>
                    <a:lumOff val="5000"/>
                  </a:schemeClr>
                </a:solidFill>
                <a:latin typeface="Arial" pitchFamily="34" charset="0"/>
                <a:cs typeface="Arial" pitchFamily="34" charset="0"/>
                <a:sym typeface="Symbol"/>
              </a:rPr>
              <a:t> </a:t>
            </a:r>
            <a:r>
              <a:rPr lang="ru-RU" sz="1500" dirty="0" smtClean="0">
                <a:solidFill>
                  <a:schemeClr val="tx1">
                    <a:lumMod val="95000"/>
                    <a:lumOff val="5000"/>
                  </a:schemeClr>
                </a:solidFill>
                <a:latin typeface="Arial" pitchFamily="34" charset="0"/>
                <a:cs typeface="Arial" pitchFamily="34" charset="0"/>
              </a:rPr>
              <a:t>Устройства генерации электромагнитных СВЧ полей для ускорителей</a:t>
            </a:r>
          </a:p>
          <a:p>
            <a:endParaRPr lang="ru-RU" sz="1500" dirty="0" smtClean="0">
              <a:solidFill>
                <a:schemeClr val="tx1">
                  <a:lumMod val="95000"/>
                  <a:lumOff val="5000"/>
                </a:schemeClr>
              </a:solidFill>
              <a:latin typeface="Arial" pitchFamily="34" charset="0"/>
              <a:cs typeface="Arial" pitchFamily="34" charset="0"/>
            </a:endParaRPr>
          </a:p>
          <a:p>
            <a:r>
              <a:rPr lang="ru-RU" sz="1500" b="1" dirty="0" smtClean="0">
                <a:solidFill>
                  <a:srgbClr val="00B050"/>
                </a:solidFill>
                <a:latin typeface="Arial" pitchFamily="34" charset="0"/>
                <a:cs typeface="Arial" pitchFamily="34" charset="0"/>
                <a:sym typeface="Symbol"/>
              </a:rPr>
              <a:t></a:t>
            </a:r>
            <a:r>
              <a:rPr lang="ru-RU" sz="1500" b="1" dirty="0" smtClean="0">
                <a:solidFill>
                  <a:schemeClr val="tx1">
                    <a:lumMod val="95000"/>
                    <a:lumOff val="5000"/>
                  </a:schemeClr>
                </a:solidFill>
                <a:latin typeface="Arial" pitchFamily="34" charset="0"/>
                <a:cs typeface="Arial" pitchFamily="34" charset="0"/>
                <a:sym typeface="Symbol"/>
              </a:rPr>
              <a:t> </a:t>
            </a:r>
            <a:r>
              <a:rPr lang="ru-RU" sz="1500" dirty="0" smtClean="0">
                <a:solidFill>
                  <a:schemeClr val="tx1">
                    <a:lumMod val="95000"/>
                    <a:lumOff val="5000"/>
                  </a:schemeClr>
                </a:solidFill>
                <a:latin typeface="Arial" pitchFamily="34" charset="0"/>
                <a:cs typeface="Arial" pitchFamily="34" charset="0"/>
              </a:rPr>
              <a:t>Условия эффективного ускорения заряженных частиц в СВЧ полях</a:t>
            </a:r>
          </a:p>
          <a:p>
            <a:endParaRPr lang="ru-RU" sz="1500" dirty="0" smtClean="0">
              <a:solidFill>
                <a:schemeClr val="tx1">
                  <a:lumMod val="95000"/>
                  <a:lumOff val="5000"/>
                </a:schemeClr>
              </a:solidFill>
              <a:latin typeface="Arial" pitchFamily="34" charset="0"/>
              <a:cs typeface="Arial" pitchFamily="34" charset="0"/>
            </a:endParaRPr>
          </a:p>
          <a:p>
            <a:r>
              <a:rPr lang="ru-RU" sz="1500" b="1" dirty="0" smtClean="0">
                <a:solidFill>
                  <a:srgbClr val="00B050"/>
                </a:solidFill>
                <a:latin typeface="Arial" pitchFamily="34" charset="0"/>
                <a:cs typeface="Arial" pitchFamily="34" charset="0"/>
                <a:sym typeface="Symbol"/>
              </a:rPr>
              <a:t></a:t>
            </a:r>
            <a:r>
              <a:rPr lang="ru-RU" sz="1500" b="1" dirty="0" smtClean="0">
                <a:solidFill>
                  <a:schemeClr val="tx1">
                    <a:lumMod val="95000"/>
                    <a:lumOff val="5000"/>
                  </a:schemeClr>
                </a:solidFill>
                <a:latin typeface="Arial" pitchFamily="34" charset="0"/>
                <a:cs typeface="Arial" pitchFamily="34" charset="0"/>
                <a:sym typeface="Symbol"/>
              </a:rPr>
              <a:t> </a:t>
            </a:r>
            <a:r>
              <a:rPr lang="ru-RU" sz="1500" dirty="0" smtClean="0">
                <a:solidFill>
                  <a:schemeClr val="tx1">
                    <a:lumMod val="95000"/>
                    <a:lumOff val="5000"/>
                  </a:schemeClr>
                </a:solidFill>
                <a:latin typeface="Arial" pitchFamily="34" charset="0"/>
                <a:cs typeface="Arial" pitchFamily="34" charset="0"/>
              </a:rPr>
              <a:t>Электродинамические характеристики ускоряющих структур</a:t>
            </a:r>
          </a:p>
          <a:p>
            <a:endParaRPr lang="ru-RU" sz="1500" dirty="0" smtClean="0">
              <a:solidFill>
                <a:schemeClr val="tx1">
                  <a:lumMod val="95000"/>
                  <a:lumOff val="5000"/>
                </a:schemeClr>
              </a:solidFill>
              <a:latin typeface="Arial" pitchFamily="34" charset="0"/>
              <a:cs typeface="Arial" pitchFamily="34" charset="0"/>
            </a:endParaRPr>
          </a:p>
          <a:p>
            <a:r>
              <a:rPr lang="ru-RU" sz="1500" b="1" dirty="0" smtClean="0">
                <a:solidFill>
                  <a:srgbClr val="00B050"/>
                </a:solidFill>
                <a:latin typeface="Arial" pitchFamily="34" charset="0"/>
                <a:cs typeface="Arial" pitchFamily="34" charset="0"/>
                <a:sym typeface="Symbol"/>
              </a:rPr>
              <a:t></a:t>
            </a:r>
            <a:r>
              <a:rPr lang="ru-RU" sz="1500" b="1" dirty="0" smtClean="0">
                <a:solidFill>
                  <a:schemeClr val="tx1">
                    <a:lumMod val="95000"/>
                    <a:lumOff val="5000"/>
                  </a:schemeClr>
                </a:solidFill>
                <a:latin typeface="Arial" pitchFamily="34" charset="0"/>
                <a:cs typeface="Arial" pitchFamily="34" charset="0"/>
                <a:sym typeface="Symbol"/>
              </a:rPr>
              <a:t> </a:t>
            </a:r>
            <a:r>
              <a:rPr lang="ru-RU" sz="1500" dirty="0" smtClean="0">
                <a:solidFill>
                  <a:schemeClr val="tx1">
                    <a:lumMod val="95000"/>
                    <a:lumOff val="5000"/>
                  </a:schemeClr>
                </a:solidFill>
                <a:latin typeface="Arial" pitchFamily="34" charset="0"/>
                <a:cs typeface="Arial" pitchFamily="34" charset="0"/>
              </a:rPr>
              <a:t>Типы ускоряющих структур</a:t>
            </a:r>
          </a:p>
          <a:p>
            <a:endParaRPr lang="ru-RU" sz="1200" dirty="0" smtClean="0">
              <a:solidFill>
                <a:schemeClr val="tx1">
                  <a:lumMod val="95000"/>
                  <a:lumOff val="5000"/>
                </a:schemeClr>
              </a:solidFill>
              <a:latin typeface="Arial" pitchFamily="34" charset="0"/>
              <a:cs typeface="Arial" pitchFamily="34" charset="0"/>
            </a:endParaRPr>
          </a:p>
          <a:p>
            <a:endParaRPr lang="ru-RU" sz="1200" dirty="0" smtClean="0">
              <a:solidFill>
                <a:schemeClr val="tx1">
                  <a:lumMod val="95000"/>
                  <a:lumOff val="5000"/>
                </a:schemeClr>
              </a:solidFill>
              <a:latin typeface="Arial" pitchFamily="34" charset="0"/>
              <a:cs typeface="Arial" pitchFamily="34" charset="0"/>
            </a:endParaRPr>
          </a:p>
          <a:p>
            <a:endParaRPr lang="ru-RU" sz="1200" dirty="0" smtClean="0">
              <a:solidFill>
                <a:schemeClr val="tx1">
                  <a:lumMod val="95000"/>
                  <a:lumOff val="5000"/>
                </a:schemeClr>
              </a:solidFill>
              <a:latin typeface="Arial" pitchFamily="34" charset="0"/>
              <a:cs typeface="Arial" pitchFamily="34" charset="0"/>
            </a:endParaRPr>
          </a:p>
          <a:p>
            <a:endParaRPr lang="ru-RU" sz="1200" dirty="0">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7679"/>
          <a:stretch>
            <a:fillRect/>
          </a:stretch>
        </p:blipFill>
        <p:spPr bwMode="auto">
          <a:xfrm>
            <a:off x="1043608" y="1340768"/>
            <a:ext cx="3198402" cy="2880320"/>
          </a:xfrm>
          <a:prstGeom prst="rect">
            <a:avLst/>
          </a:prstGeom>
          <a:noFill/>
          <a:ln w="9525">
            <a:noFill/>
            <a:miter lim="800000"/>
            <a:headEnd/>
            <a:tailEnd/>
          </a:ln>
        </p:spPr>
      </p:pic>
      <p:sp>
        <p:nvSpPr>
          <p:cNvPr id="3" name="Прямоугольник 2"/>
          <p:cNvSpPr/>
          <p:nvPr/>
        </p:nvSpPr>
        <p:spPr>
          <a:xfrm>
            <a:off x="611560" y="476672"/>
            <a:ext cx="8712968" cy="707886"/>
          </a:xfrm>
          <a:prstGeom prst="rect">
            <a:avLst/>
          </a:prstGeom>
        </p:spPr>
        <p:txBody>
          <a:bodyPr wrap="square">
            <a:spAutoFit/>
          </a:bodyPr>
          <a:lstStyle/>
          <a:p>
            <a:pPr algn="l"/>
            <a:r>
              <a:rPr lang="ru-RU" sz="2000" dirty="0" smtClean="0">
                <a:solidFill>
                  <a:srgbClr val="7030A0"/>
                </a:solidFill>
                <a:latin typeface="Arial Black" pitchFamily="34" charset="0"/>
              </a:rPr>
              <a:t>Взаимодействие заряженной частицы и волны Е</a:t>
            </a:r>
            <a:r>
              <a:rPr lang="ru-RU" sz="2000" baseline="-25000" dirty="0" smtClean="0">
                <a:solidFill>
                  <a:srgbClr val="7030A0"/>
                </a:solidFill>
                <a:latin typeface="Arial Black" pitchFamily="34" charset="0"/>
              </a:rPr>
              <a:t>01</a:t>
            </a:r>
            <a:r>
              <a:rPr lang="ru-RU" sz="2000" dirty="0" smtClean="0">
                <a:solidFill>
                  <a:srgbClr val="7030A0"/>
                </a:solidFill>
                <a:latin typeface="Arial Black" pitchFamily="34" charset="0"/>
              </a:rPr>
              <a:t> </a:t>
            </a:r>
          </a:p>
          <a:p>
            <a:pPr algn="l"/>
            <a:r>
              <a:rPr lang="ru-RU" sz="2000" dirty="0" smtClean="0">
                <a:solidFill>
                  <a:srgbClr val="7030A0"/>
                </a:solidFill>
                <a:latin typeface="Arial Black" pitchFamily="34" charset="0"/>
              </a:rPr>
              <a:t>в круглом волноводе</a:t>
            </a:r>
            <a:endParaRPr lang="ru-RU" sz="2000" dirty="0">
              <a:solidFill>
                <a:srgbClr val="7030A0"/>
              </a:solidFill>
              <a:latin typeface="Arial Black" pitchFamily="34" charset="0"/>
            </a:endParaRPr>
          </a:p>
        </p:txBody>
      </p:sp>
      <p:sp>
        <p:nvSpPr>
          <p:cNvPr id="4" name="Прямоугольник 3"/>
          <p:cNvSpPr/>
          <p:nvPr/>
        </p:nvSpPr>
        <p:spPr>
          <a:xfrm>
            <a:off x="4716016" y="1381413"/>
            <a:ext cx="3960440" cy="3631763"/>
          </a:xfrm>
          <a:prstGeom prst="rect">
            <a:avLst/>
          </a:prstGeom>
        </p:spPr>
        <p:txBody>
          <a:bodyPr wrap="square">
            <a:spAutoFit/>
          </a:bodyPr>
          <a:lstStyle/>
          <a:p>
            <a:pPr algn="l"/>
            <a:r>
              <a:rPr lang="ru-RU" sz="1500" b="0" dirty="0" smtClean="0"/>
              <a:t>Электрическое поле в различные моменты времени.</a:t>
            </a:r>
            <a:endParaRPr lang="en-US" sz="1500" b="0" dirty="0" smtClean="0"/>
          </a:p>
          <a:p>
            <a:pPr algn="l"/>
            <a:endParaRPr lang="en-US" sz="1500" b="0" dirty="0" smtClean="0"/>
          </a:p>
          <a:p>
            <a:pPr algn="l"/>
            <a:r>
              <a:rPr lang="ru-RU" sz="1500" b="0" dirty="0" smtClean="0"/>
              <a:t>Заряженная частица помещается в область с максимальным ускоряющим полем.</a:t>
            </a:r>
          </a:p>
          <a:p>
            <a:pPr algn="l"/>
            <a:endParaRPr lang="ru-RU" sz="1500" b="0" dirty="0" smtClean="0"/>
          </a:p>
          <a:p>
            <a:pPr algn="l"/>
            <a:r>
              <a:rPr lang="ru-RU" sz="1500" b="0" dirty="0" smtClean="0"/>
              <a:t>Прирост энергии </a:t>
            </a:r>
            <a:r>
              <a:rPr lang="ru-RU" sz="1400" b="0" dirty="0" smtClean="0"/>
              <a:t>= локальной напряжённости поля (ускоряющий градиент) * длину ускорителя </a:t>
            </a:r>
          </a:p>
          <a:p>
            <a:pPr algn="l"/>
            <a:endParaRPr lang="ru-RU" sz="1500" b="0" dirty="0" smtClean="0"/>
          </a:p>
          <a:p>
            <a:pPr algn="l"/>
            <a:endParaRPr lang="ru-RU" sz="1500" b="0" dirty="0" smtClean="0"/>
          </a:p>
          <a:p>
            <a:pPr algn="l"/>
            <a:r>
              <a:rPr lang="en-US" sz="1200" b="0" dirty="0" smtClean="0"/>
              <a:t>Nota </a:t>
            </a:r>
            <a:r>
              <a:rPr lang="en-US" sz="1200" b="0" dirty="0" err="1" smtClean="0"/>
              <a:t>bene</a:t>
            </a:r>
            <a:r>
              <a:rPr lang="ru-RU" sz="1200" b="0" dirty="0" smtClean="0"/>
              <a:t>: непрерывный пучок ускоряться не может. </a:t>
            </a:r>
          </a:p>
          <a:p>
            <a:pPr algn="l"/>
            <a:r>
              <a:rPr lang="ru-RU" sz="1200" b="0" dirty="0" smtClean="0"/>
              <a:t>Идущие подряд сгустки (по 1 на период колебаний) рассматриваются как квазинепрерывный пучок.</a:t>
            </a:r>
          </a:p>
          <a:p>
            <a:pPr algn="l"/>
            <a:endParaRPr lang="ru-RU" sz="1500" b="0" dirty="0" smtClean="0"/>
          </a:p>
          <a:p>
            <a:pPr algn="l"/>
            <a:endParaRPr lang="ru-RU" sz="1500" b="0" dirty="0" smtClean="0"/>
          </a:p>
          <a:p>
            <a:pPr algn="l"/>
            <a:endParaRPr lang="ru-RU" sz="1500" b="0" dirty="0" smtClean="0"/>
          </a:p>
        </p:txBody>
      </p:sp>
      <p:sp>
        <p:nvSpPr>
          <p:cNvPr id="5" name="Прямоугольник 4"/>
          <p:cNvSpPr/>
          <p:nvPr/>
        </p:nvSpPr>
        <p:spPr>
          <a:xfrm>
            <a:off x="1763688" y="4933617"/>
            <a:ext cx="6336704" cy="1015663"/>
          </a:xfrm>
          <a:prstGeom prst="rect">
            <a:avLst/>
          </a:prstGeom>
        </p:spPr>
        <p:txBody>
          <a:bodyPr wrap="square">
            <a:spAutoFit/>
          </a:bodyPr>
          <a:lstStyle/>
          <a:p>
            <a:pPr algn="l"/>
            <a:r>
              <a:rPr lang="ru-RU" sz="1500" dirty="0" smtClean="0"/>
              <a:t>Для эффективного энергообмена необходимо:</a:t>
            </a:r>
          </a:p>
          <a:p>
            <a:pPr algn="l"/>
            <a:r>
              <a:rPr lang="ru-RU" sz="1500" b="0" dirty="0" smtClean="0"/>
              <a:t>а) вектор Е коллинеарен с вектором скорости частиц;</a:t>
            </a:r>
          </a:p>
          <a:p>
            <a:pPr algn="l"/>
            <a:r>
              <a:rPr lang="ru-RU" sz="1500" b="0" dirty="0" smtClean="0"/>
              <a:t>б) напряжённость эл.поля максимальна в области траектории пучка;</a:t>
            </a:r>
          </a:p>
          <a:p>
            <a:pPr algn="l"/>
            <a:r>
              <a:rPr lang="ru-RU" sz="1500" b="0" dirty="0" smtClean="0"/>
              <a:t>в) частицы движутся синхронно с волной.</a:t>
            </a:r>
            <a:endParaRPr lang="ru-RU" sz="15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33627"/>
            <a:ext cx="5400600" cy="553998"/>
          </a:xfrm>
          <a:prstGeom prst="rect">
            <a:avLst/>
          </a:prstGeom>
        </p:spPr>
        <p:txBody>
          <a:bodyPr wrap="square">
            <a:spAutoFit/>
          </a:bodyPr>
          <a:lstStyle/>
          <a:p>
            <a:pPr algn="l"/>
            <a:r>
              <a:rPr lang="ru-RU" sz="1500" b="0" dirty="0" smtClean="0"/>
              <a:t>«частицы движутся синхронно с волной» означает, что </a:t>
            </a:r>
            <a:r>
              <a:rPr lang="en-US" sz="1500" b="0" dirty="0" smtClean="0"/>
              <a:t>V</a:t>
            </a:r>
            <a:r>
              <a:rPr lang="ru-RU" sz="1500" b="0" baseline="-25000" dirty="0" err="1" smtClean="0"/>
              <a:t>ф</a:t>
            </a:r>
            <a:r>
              <a:rPr lang="ru-RU" sz="1500" b="0" dirty="0" smtClean="0"/>
              <a:t> электромагнитной волны должна равняться скорости частиц.</a:t>
            </a:r>
            <a:endParaRPr lang="ru-RU" sz="1500" b="0" dirty="0"/>
          </a:p>
        </p:txBody>
      </p:sp>
      <p:sp>
        <p:nvSpPr>
          <p:cNvPr id="3" name="Прямоугольник 2"/>
          <p:cNvSpPr/>
          <p:nvPr/>
        </p:nvSpPr>
        <p:spPr>
          <a:xfrm>
            <a:off x="683568" y="1988840"/>
            <a:ext cx="6768752" cy="323165"/>
          </a:xfrm>
          <a:prstGeom prst="rect">
            <a:avLst/>
          </a:prstGeom>
        </p:spPr>
        <p:txBody>
          <a:bodyPr wrap="square">
            <a:spAutoFit/>
          </a:bodyPr>
          <a:lstStyle/>
          <a:p>
            <a:pPr algn="l"/>
            <a:r>
              <a:rPr lang="ru-RU" sz="1500" b="0" dirty="0" smtClean="0"/>
              <a:t>в регулярных линиях передачи (волноводах)</a:t>
            </a:r>
            <a:endParaRPr lang="ru-RU" sz="1500" b="0" dirty="0"/>
          </a:p>
        </p:txBody>
      </p:sp>
      <p:sp>
        <p:nvSpPr>
          <p:cNvPr id="4" name="Прямоугольник 3"/>
          <p:cNvSpPr/>
          <p:nvPr/>
        </p:nvSpPr>
        <p:spPr>
          <a:xfrm>
            <a:off x="1043608" y="4293096"/>
            <a:ext cx="6264696" cy="1015663"/>
          </a:xfrm>
          <a:prstGeom prst="rect">
            <a:avLst/>
          </a:prstGeom>
        </p:spPr>
        <p:txBody>
          <a:bodyPr wrap="square">
            <a:spAutoFit/>
          </a:bodyPr>
          <a:lstStyle/>
          <a:p>
            <a:pPr algn="l"/>
            <a:r>
              <a:rPr lang="ru-RU" sz="1500" b="0" dirty="0" smtClean="0"/>
              <a:t>Ускорение невозможно (потеря синхронизма).</a:t>
            </a:r>
            <a:endParaRPr lang="en-US" sz="1500" b="0" dirty="0" smtClean="0"/>
          </a:p>
          <a:p>
            <a:pPr algn="l"/>
            <a:endParaRPr lang="ru-RU" sz="1500" b="0" dirty="0" smtClean="0"/>
          </a:p>
          <a:p>
            <a:pPr algn="l"/>
            <a:r>
              <a:rPr lang="ru-RU" sz="1500" b="0" dirty="0" smtClean="0"/>
              <a:t>Необходимо </a:t>
            </a:r>
            <a:r>
              <a:rPr lang="ru-RU" sz="1500" dirty="0" smtClean="0"/>
              <a:t>уменьшать</a:t>
            </a:r>
            <a:r>
              <a:rPr lang="ru-RU" sz="1500" b="0" dirty="0" smtClean="0"/>
              <a:t> фазовую скорость ЭМ волны, для чего придумаем </a:t>
            </a:r>
            <a:r>
              <a:rPr lang="ru-RU" sz="1500" b="1" u="sng" dirty="0" smtClean="0"/>
              <a:t>«замедляющую структуру»</a:t>
            </a:r>
            <a:endParaRPr lang="ru-RU" sz="1500" b="1" u="sng" dirty="0"/>
          </a:p>
        </p:txBody>
      </p:sp>
      <p:sp>
        <p:nvSpPr>
          <p:cNvPr id="5" name="Прямоугольник 4"/>
          <p:cNvSpPr/>
          <p:nvPr/>
        </p:nvSpPr>
        <p:spPr>
          <a:xfrm>
            <a:off x="611560" y="548680"/>
            <a:ext cx="8712968" cy="400110"/>
          </a:xfrm>
          <a:prstGeom prst="rect">
            <a:avLst/>
          </a:prstGeom>
        </p:spPr>
        <p:txBody>
          <a:bodyPr wrap="square">
            <a:spAutoFit/>
          </a:bodyPr>
          <a:lstStyle/>
          <a:p>
            <a:pPr algn="l"/>
            <a:r>
              <a:rPr lang="ru-RU" sz="2000" dirty="0" smtClean="0">
                <a:solidFill>
                  <a:srgbClr val="7030A0"/>
                </a:solidFill>
                <a:latin typeface="Arial Black" pitchFamily="34" charset="0"/>
              </a:rPr>
              <a:t>Синхронизм ускоряемых частиц и ЭМ волны</a:t>
            </a:r>
            <a:endParaRPr lang="ru-RU" sz="2000" dirty="0">
              <a:solidFill>
                <a:srgbClr val="7030A0"/>
              </a:solidFill>
              <a:latin typeface="Arial Black"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483768" y="2348880"/>
            <a:ext cx="1885950" cy="88582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4644008" y="1988840"/>
            <a:ext cx="2088232" cy="1875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3800849" cy="338554"/>
          </a:xfrm>
          <a:prstGeom prst="rect">
            <a:avLst/>
          </a:prstGeom>
        </p:spPr>
        <p:txBody>
          <a:bodyPr wrap="none">
            <a:spAutoFit/>
          </a:bodyPr>
          <a:lstStyle/>
          <a:p>
            <a:r>
              <a:rPr lang="ru-RU" sz="1600" b="1" dirty="0" smtClean="0"/>
              <a:t>1. Спиральные замедляющие структуры</a:t>
            </a:r>
            <a:endParaRPr lang="ru-RU" sz="1600" b="1" dirty="0"/>
          </a:p>
        </p:txBody>
      </p:sp>
      <p:sp>
        <p:nvSpPr>
          <p:cNvPr id="3" name="Прямоугольник 2"/>
          <p:cNvSpPr/>
          <p:nvPr/>
        </p:nvSpPr>
        <p:spPr>
          <a:xfrm>
            <a:off x="827584" y="1556792"/>
            <a:ext cx="3667864" cy="1015663"/>
          </a:xfrm>
          <a:prstGeom prst="rect">
            <a:avLst/>
          </a:prstGeom>
        </p:spPr>
        <p:txBody>
          <a:bodyPr wrap="none">
            <a:spAutoFit/>
          </a:bodyPr>
          <a:lstStyle/>
          <a:p>
            <a:pPr algn="l"/>
            <a:r>
              <a:rPr lang="ru-RU" sz="1500" b="0" dirty="0" smtClean="0"/>
              <a:t>Коаксиальный волновод, ЭМ волна типа Т</a:t>
            </a:r>
          </a:p>
          <a:p>
            <a:pPr algn="l"/>
            <a:r>
              <a:rPr lang="ru-RU" sz="1500" b="0" dirty="0" smtClean="0"/>
              <a:t>Волна бездисперсная, </a:t>
            </a:r>
            <a:r>
              <a:rPr lang="en-US" sz="1500" b="0" dirty="0" smtClean="0"/>
              <a:t>V</a:t>
            </a:r>
            <a:r>
              <a:rPr lang="ru-RU" sz="1500" b="0" baseline="-25000" dirty="0" err="1" smtClean="0"/>
              <a:t>ф</a:t>
            </a:r>
            <a:r>
              <a:rPr lang="ru-RU" sz="1500" b="0" dirty="0" smtClean="0"/>
              <a:t> = с</a:t>
            </a:r>
            <a:endParaRPr lang="en-US" sz="1500" b="0" dirty="0" smtClean="0"/>
          </a:p>
          <a:p>
            <a:pPr algn="l"/>
            <a:endParaRPr lang="ru-RU" sz="1500" b="0" dirty="0" smtClean="0"/>
          </a:p>
          <a:p>
            <a:pPr algn="l"/>
            <a:r>
              <a:rPr lang="ru-RU" sz="1500" b="0" dirty="0" smtClean="0"/>
              <a:t>время прохождения 1 витка спирали</a:t>
            </a:r>
            <a:endParaRPr lang="ru-RU" sz="1500" dirty="0"/>
          </a:p>
        </p:txBody>
      </p:sp>
      <p:sp>
        <p:nvSpPr>
          <p:cNvPr id="4" name="Прямоугольник 3"/>
          <p:cNvSpPr/>
          <p:nvPr/>
        </p:nvSpPr>
        <p:spPr>
          <a:xfrm>
            <a:off x="1691680" y="4509120"/>
            <a:ext cx="6553712" cy="1600438"/>
          </a:xfrm>
          <a:prstGeom prst="rect">
            <a:avLst/>
          </a:prstGeom>
        </p:spPr>
        <p:txBody>
          <a:bodyPr wrap="square">
            <a:spAutoFit/>
          </a:bodyPr>
          <a:lstStyle/>
          <a:p>
            <a:pPr algn="l"/>
            <a:r>
              <a:rPr lang="ru-RU" sz="1400" b="0" dirty="0" smtClean="0"/>
              <a:t>Фазовую скорость можно легко изменять в широких пределах.</a:t>
            </a:r>
            <a:endParaRPr lang="en-US" sz="1400" b="0" dirty="0" smtClean="0"/>
          </a:p>
          <a:p>
            <a:pPr algn="l"/>
            <a:endParaRPr lang="ru-RU" sz="1400" b="0" dirty="0" smtClean="0"/>
          </a:p>
          <a:p>
            <a:pPr algn="l"/>
            <a:r>
              <a:rPr lang="ru-RU" sz="1400" dirty="0" smtClean="0"/>
              <a:t>Проблемы</a:t>
            </a:r>
            <a:r>
              <a:rPr lang="ru-RU" sz="1400" b="0" dirty="0" smtClean="0"/>
              <a:t> – мех. стабильность и тепловой баланс при высоких мощностях. </a:t>
            </a:r>
            <a:endParaRPr lang="en-US" sz="1400" b="0" dirty="0" smtClean="0"/>
          </a:p>
          <a:p>
            <a:pPr algn="l"/>
            <a:r>
              <a:rPr lang="ru-RU" sz="1400" b="0" dirty="0" smtClean="0"/>
              <a:t>Невозможность работы при больших </a:t>
            </a:r>
            <a:r>
              <a:rPr lang="en-US" sz="1400" b="0" dirty="0" smtClean="0">
                <a:sym typeface="Symbol"/>
              </a:rPr>
              <a:t></a:t>
            </a:r>
            <a:endParaRPr lang="en-US" sz="1400" b="0" dirty="0" smtClean="0"/>
          </a:p>
          <a:p>
            <a:pPr algn="l"/>
            <a:endParaRPr lang="ru-RU" sz="1400" b="0" dirty="0" smtClean="0"/>
          </a:p>
          <a:p>
            <a:pPr algn="l"/>
            <a:r>
              <a:rPr lang="ru-RU" sz="1400" b="0" dirty="0" smtClean="0"/>
              <a:t>Ограниченно применимы – короткие участки предварительного ускорения тяжёлых частиц (сверхнизкие </a:t>
            </a:r>
            <a:r>
              <a:rPr lang="en-US" sz="1400" b="0" dirty="0" smtClean="0">
                <a:sym typeface="Symbol"/>
              </a:rPr>
              <a:t></a:t>
            </a:r>
            <a:r>
              <a:rPr lang="ru-RU" sz="1400" b="0" dirty="0" smtClean="0"/>
              <a:t>).</a:t>
            </a:r>
            <a:endParaRPr lang="ru-RU" sz="1400" b="0" dirty="0"/>
          </a:p>
        </p:txBody>
      </p:sp>
      <p:sp>
        <p:nvSpPr>
          <p:cNvPr id="5" name="Прямоугольник 4"/>
          <p:cNvSpPr/>
          <p:nvPr/>
        </p:nvSpPr>
        <p:spPr>
          <a:xfrm>
            <a:off x="467544" y="476672"/>
            <a:ext cx="8712968" cy="400110"/>
          </a:xfrm>
          <a:prstGeom prst="rect">
            <a:avLst/>
          </a:prstGeom>
        </p:spPr>
        <p:txBody>
          <a:bodyPr wrap="square">
            <a:spAutoFit/>
          </a:bodyPr>
          <a:lstStyle/>
          <a:p>
            <a:pPr algn="l"/>
            <a:r>
              <a:rPr lang="ru-RU" sz="2000" dirty="0" smtClean="0">
                <a:solidFill>
                  <a:srgbClr val="7030A0"/>
                </a:solidFill>
                <a:latin typeface="Arial Black" pitchFamily="34" charset="0"/>
              </a:rPr>
              <a:t>Методы получения замедленных ЭМ волн с </a:t>
            </a:r>
            <a:r>
              <a:rPr lang="en-US" sz="2000" dirty="0" smtClean="0">
                <a:solidFill>
                  <a:srgbClr val="7030A0"/>
                </a:solidFill>
                <a:latin typeface="Arial Black" pitchFamily="34" charset="0"/>
              </a:rPr>
              <a:t>V</a:t>
            </a:r>
            <a:r>
              <a:rPr lang="ru-RU" sz="2000" dirty="0" err="1" smtClean="0">
                <a:solidFill>
                  <a:srgbClr val="7030A0"/>
                </a:solidFill>
                <a:latin typeface="Arial Black" pitchFamily="34" charset="0"/>
              </a:rPr>
              <a:t>ф</a:t>
            </a:r>
            <a:r>
              <a:rPr lang="ru-RU" sz="2000" dirty="0" smtClean="0">
                <a:solidFill>
                  <a:srgbClr val="7030A0"/>
                </a:solidFill>
                <a:latin typeface="Arial Black" pitchFamily="34" charset="0"/>
              </a:rPr>
              <a:t> </a:t>
            </a:r>
            <a:r>
              <a:rPr lang="en-US" sz="2000" dirty="0" smtClean="0">
                <a:solidFill>
                  <a:srgbClr val="7030A0"/>
                </a:solidFill>
                <a:latin typeface="Arial Black" pitchFamily="34" charset="0"/>
              </a:rPr>
              <a:t>&lt; c</a:t>
            </a:r>
            <a:endParaRPr lang="ru-RU" sz="2000" dirty="0">
              <a:solidFill>
                <a:srgbClr val="7030A0"/>
              </a:solidFill>
              <a:latin typeface="Arial Black"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6876256" y="1844824"/>
            <a:ext cx="1837966" cy="18002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148064" y="1340768"/>
            <a:ext cx="1535211" cy="936104"/>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043608" y="2780928"/>
            <a:ext cx="1838325" cy="5334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994476" y="3645024"/>
            <a:ext cx="2110186" cy="648072"/>
          </a:xfrm>
          <a:prstGeom prst="rect">
            <a:avLst/>
          </a:prstGeom>
          <a:noFill/>
          <a:ln w="9525">
            <a:noFill/>
            <a:miter lim="800000"/>
            <a:headEnd/>
            <a:tailEnd/>
          </a:ln>
        </p:spPr>
      </p:pic>
      <p:pic>
        <p:nvPicPr>
          <p:cNvPr id="10" name="Picture 4"/>
          <p:cNvPicPr>
            <a:picLocks noChangeAspect="1" noChangeArrowheads="1"/>
          </p:cNvPicPr>
          <p:nvPr/>
        </p:nvPicPr>
        <p:blipFill>
          <a:blip r:embed="rId6" cstate="print"/>
          <a:srcRect/>
          <a:stretch>
            <a:fillRect/>
          </a:stretch>
        </p:blipFill>
        <p:spPr bwMode="auto">
          <a:xfrm>
            <a:off x="3923928" y="2348880"/>
            <a:ext cx="648072" cy="1057138"/>
          </a:xfrm>
          <a:prstGeom prst="rect">
            <a:avLst/>
          </a:prstGeom>
          <a:noFill/>
          <a:ln w="9525">
            <a:noFill/>
            <a:miter lim="800000"/>
            <a:headEnd/>
            <a:tailEnd/>
          </a:ln>
        </p:spPr>
      </p:pic>
      <p:sp>
        <p:nvSpPr>
          <p:cNvPr id="11" name="Прямоугольник 10"/>
          <p:cNvSpPr/>
          <p:nvPr/>
        </p:nvSpPr>
        <p:spPr>
          <a:xfrm>
            <a:off x="3073114" y="3789040"/>
            <a:ext cx="4739246" cy="323165"/>
          </a:xfrm>
          <a:prstGeom prst="rect">
            <a:avLst/>
          </a:prstGeom>
        </p:spPr>
        <p:txBody>
          <a:bodyPr wrap="none">
            <a:spAutoFit/>
          </a:bodyPr>
          <a:lstStyle/>
          <a:p>
            <a:r>
              <a:rPr lang="ru-RU" sz="1500" b="0" dirty="0" smtClean="0"/>
              <a:t>- эффективная фазовая скорость волны с т.зрения пучка</a:t>
            </a:r>
            <a:endParaRPr lang="ru-RU" sz="1500" dirty="0"/>
          </a:p>
        </p:txBody>
      </p:sp>
      <p:pic>
        <p:nvPicPr>
          <p:cNvPr id="12" name="Picture 10"/>
          <p:cNvPicPr>
            <a:picLocks noChangeAspect="1" noChangeArrowheads="1"/>
          </p:cNvPicPr>
          <p:nvPr/>
        </p:nvPicPr>
        <p:blipFill>
          <a:blip r:embed="rId7" cstate="print"/>
          <a:srcRect/>
          <a:stretch>
            <a:fillRect/>
          </a:stretch>
        </p:blipFill>
        <p:spPr bwMode="auto">
          <a:xfrm>
            <a:off x="9540552" y="3501008"/>
            <a:ext cx="1152128" cy="5865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58198"/>
            <a:ext cx="4282391" cy="338554"/>
          </a:xfrm>
          <a:prstGeom prst="rect">
            <a:avLst/>
          </a:prstGeom>
        </p:spPr>
        <p:txBody>
          <a:bodyPr wrap="none">
            <a:spAutoFit/>
          </a:bodyPr>
          <a:lstStyle/>
          <a:p>
            <a:r>
              <a:rPr lang="ru-RU" sz="1600" b="1" dirty="0" smtClean="0"/>
              <a:t>2. Волновод с диэлектрическим заполнением</a:t>
            </a:r>
            <a:endParaRPr lang="ru-RU" sz="1600" b="1" dirty="0"/>
          </a:p>
        </p:txBody>
      </p:sp>
      <p:sp>
        <p:nvSpPr>
          <p:cNvPr id="3" name="Прямоугольник 2"/>
          <p:cNvSpPr/>
          <p:nvPr/>
        </p:nvSpPr>
        <p:spPr>
          <a:xfrm>
            <a:off x="1115616" y="1484784"/>
            <a:ext cx="5898089" cy="323165"/>
          </a:xfrm>
          <a:prstGeom prst="rect">
            <a:avLst/>
          </a:prstGeom>
        </p:spPr>
        <p:txBody>
          <a:bodyPr wrap="none">
            <a:spAutoFit/>
          </a:bodyPr>
          <a:lstStyle/>
          <a:p>
            <a:r>
              <a:rPr lang="ru-RU" sz="1500" b="0" dirty="0" smtClean="0"/>
              <a:t>при 100% заполнении внутреннего объёма волновода диэлектриком:</a:t>
            </a:r>
            <a:endParaRPr lang="ru-RU" sz="1500" dirty="0"/>
          </a:p>
        </p:txBody>
      </p:sp>
      <p:sp>
        <p:nvSpPr>
          <p:cNvPr id="4" name="Прямоугольник 3"/>
          <p:cNvSpPr/>
          <p:nvPr/>
        </p:nvSpPr>
        <p:spPr>
          <a:xfrm>
            <a:off x="1043608" y="1988840"/>
            <a:ext cx="4916026" cy="323165"/>
          </a:xfrm>
          <a:prstGeom prst="rect">
            <a:avLst/>
          </a:prstGeom>
        </p:spPr>
        <p:txBody>
          <a:bodyPr wrap="none">
            <a:spAutoFit/>
          </a:bodyPr>
          <a:lstStyle/>
          <a:p>
            <a:r>
              <a:rPr lang="ru-RU" sz="1500" b="0" dirty="0" smtClean="0"/>
              <a:t>В реальности диэлектрик – трубчатая вставка в волновод:</a:t>
            </a:r>
            <a:endParaRPr lang="ru-RU" sz="1500" dirty="0"/>
          </a:p>
        </p:txBody>
      </p:sp>
      <p:sp>
        <p:nvSpPr>
          <p:cNvPr id="5" name="Прямоугольник 4"/>
          <p:cNvSpPr/>
          <p:nvPr/>
        </p:nvSpPr>
        <p:spPr>
          <a:xfrm>
            <a:off x="1763688" y="6453336"/>
            <a:ext cx="7380312" cy="338554"/>
          </a:xfrm>
          <a:prstGeom prst="rect">
            <a:avLst/>
          </a:prstGeom>
        </p:spPr>
        <p:txBody>
          <a:bodyPr wrap="square">
            <a:spAutoFit/>
          </a:bodyPr>
          <a:lstStyle/>
          <a:p>
            <a:pPr algn="l"/>
            <a:r>
              <a:rPr lang="en-US" sz="800" dirty="0" smtClean="0"/>
              <a:t>https://www.researchgate.net/publication/234934206_New_Advanced_Dielectric_Materials_for_Accelerator_Applications/link/5788077908ae21394a0c79a2/download</a:t>
            </a:r>
            <a:endParaRPr lang="ru-RU" sz="800" dirty="0" smtClean="0"/>
          </a:p>
          <a:p>
            <a:pPr algn="l"/>
            <a:r>
              <a:rPr lang="en-US" sz="800" dirty="0" smtClean="0"/>
              <a:t>https://re.eltech.ru/jour/article/viewFile/355/327.pdf</a:t>
            </a:r>
            <a:endParaRPr lang="ru-RU" sz="800" dirty="0"/>
          </a:p>
        </p:txBody>
      </p:sp>
      <p:pic>
        <p:nvPicPr>
          <p:cNvPr id="6" name="Picture 3"/>
          <p:cNvPicPr>
            <a:picLocks noChangeAspect="1" noChangeArrowheads="1"/>
          </p:cNvPicPr>
          <p:nvPr/>
        </p:nvPicPr>
        <p:blipFill>
          <a:blip r:embed="rId2" cstate="print"/>
          <a:srcRect/>
          <a:stretch>
            <a:fillRect/>
          </a:stretch>
        </p:blipFill>
        <p:spPr bwMode="auto">
          <a:xfrm>
            <a:off x="1203793" y="2348880"/>
            <a:ext cx="4281090" cy="1296708"/>
          </a:xfrm>
          <a:prstGeom prst="rect">
            <a:avLst/>
          </a:prstGeom>
          <a:noFill/>
          <a:ln w="9525">
            <a:noFill/>
            <a:miter lim="800000"/>
            <a:headEnd/>
            <a:tailEnd/>
          </a:ln>
        </p:spPr>
      </p:pic>
      <p:sp>
        <p:nvSpPr>
          <p:cNvPr id="7" name="Прямоугольник 6"/>
          <p:cNvSpPr/>
          <p:nvPr/>
        </p:nvSpPr>
        <p:spPr>
          <a:xfrm>
            <a:off x="1259632" y="3789040"/>
            <a:ext cx="7715137" cy="2831544"/>
          </a:xfrm>
          <a:prstGeom prst="rect">
            <a:avLst/>
          </a:prstGeom>
        </p:spPr>
        <p:txBody>
          <a:bodyPr wrap="square">
            <a:spAutoFit/>
          </a:bodyPr>
          <a:lstStyle/>
          <a:p>
            <a:pPr algn="l"/>
            <a:r>
              <a:rPr lang="ru-RU" sz="1400" b="0" dirty="0" smtClean="0"/>
              <a:t>Очень </a:t>
            </a:r>
            <a:r>
              <a:rPr lang="ru-RU" sz="1400" b="1" dirty="0" smtClean="0"/>
              <a:t>простая геометрия</a:t>
            </a:r>
            <a:r>
              <a:rPr lang="ru-RU" sz="1400" b="0" dirty="0" smtClean="0"/>
              <a:t>, относительно простая (технологичная) конструкция, нет областей с перенапряжённостью поля – </a:t>
            </a:r>
            <a:r>
              <a:rPr lang="ru-RU" sz="1400" b="0" dirty="0" err="1" smtClean="0"/>
              <a:t>Емакс</a:t>
            </a:r>
            <a:r>
              <a:rPr lang="ru-RU" sz="1400" b="0" dirty="0" smtClean="0"/>
              <a:t> </a:t>
            </a:r>
            <a:r>
              <a:rPr lang="en-US" sz="1400" b="0" dirty="0" smtClean="0"/>
              <a:t>@ r=0</a:t>
            </a:r>
            <a:r>
              <a:rPr lang="ru-RU" sz="1400" b="0" dirty="0" smtClean="0"/>
              <a:t>, а не на стенке.</a:t>
            </a:r>
          </a:p>
          <a:p>
            <a:pPr algn="l"/>
            <a:endParaRPr lang="ru-RU" sz="1400" b="0" dirty="0" smtClean="0"/>
          </a:p>
          <a:p>
            <a:pPr algn="l"/>
            <a:r>
              <a:rPr lang="ru-RU" sz="1400" b="0" dirty="0" smtClean="0"/>
              <a:t>Частоты – 10 ГГц и более (</a:t>
            </a:r>
            <a:r>
              <a:rPr lang="ru-RU" sz="1400" b="1" dirty="0" smtClean="0"/>
              <a:t>компактная структура</a:t>
            </a:r>
            <a:r>
              <a:rPr lang="ru-RU" sz="1400" b="0" dirty="0" smtClean="0"/>
              <a:t>, производственные допуски строгие, но выдержать их не дорого).</a:t>
            </a:r>
          </a:p>
          <a:p>
            <a:pPr algn="l"/>
            <a:endParaRPr lang="ru-RU" sz="1400" b="0" dirty="0" smtClean="0"/>
          </a:p>
          <a:p>
            <a:pPr algn="l"/>
            <a:r>
              <a:rPr lang="ru-RU" sz="1400" b="1" dirty="0" smtClean="0"/>
              <a:t>Проблема подбора диэлектрика </a:t>
            </a:r>
            <a:r>
              <a:rPr lang="ru-RU" sz="1400" dirty="0" smtClean="0"/>
              <a:t>: </a:t>
            </a:r>
            <a:r>
              <a:rPr lang="ru-RU" sz="1400" b="0" dirty="0" smtClean="0"/>
              <a:t>большая </a:t>
            </a:r>
            <a:r>
              <a:rPr lang="el-GR" sz="1400" b="0" dirty="0" smtClean="0"/>
              <a:t>ε</a:t>
            </a:r>
            <a:r>
              <a:rPr lang="ru-RU" sz="1400" b="0" dirty="0" smtClean="0"/>
              <a:t>, малый </a:t>
            </a:r>
            <a:r>
              <a:rPr lang="en-US" sz="1400" b="0" dirty="0" err="1" smtClean="0"/>
              <a:t>tg</a:t>
            </a:r>
            <a:r>
              <a:rPr lang="el-GR" sz="1400" b="0" dirty="0" smtClean="0"/>
              <a:t>δ</a:t>
            </a:r>
            <a:r>
              <a:rPr lang="ru-RU" sz="1400" b="0" dirty="0" smtClean="0"/>
              <a:t>, вакуумные свойства, устойчивость к пробою, радиационная стойкость...</a:t>
            </a:r>
          </a:p>
          <a:p>
            <a:pPr algn="l"/>
            <a:r>
              <a:rPr lang="ru-RU" sz="1400" b="1" dirty="0" smtClean="0"/>
              <a:t>Материалы</a:t>
            </a:r>
            <a:r>
              <a:rPr lang="ru-RU" sz="1400" b="0" dirty="0" smtClean="0"/>
              <a:t> – кварц, алмаз </a:t>
            </a:r>
            <a:r>
              <a:rPr lang="en-US" sz="1400" b="0" dirty="0" smtClean="0"/>
              <a:t>CVD (chemical </a:t>
            </a:r>
            <a:r>
              <a:rPr lang="en-US" sz="1400" b="0" dirty="0" err="1" smtClean="0"/>
              <a:t>vapour</a:t>
            </a:r>
            <a:r>
              <a:rPr lang="en-US" sz="1400" b="0" dirty="0" smtClean="0"/>
              <a:t> deposition)</a:t>
            </a:r>
            <a:r>
              <a:rPr lang="ru-RU" sz="1400" b="0" dirty="0" smtClean="0"/>
              <a:t>, (</a:t>
            </a:r>
            <a:r>
              <a:rPr lang="en-US" sz="1400" b="0" dirty="0" err="1" smtClean="0"/>
              <a:t>Mg+Ti</a:t>
            </a:r>
            <a:r>
              <a:rPr lang="ru-RU" sz="1400" b="0" dirty="0" smtClean="0"/>
              <a:t>)</a:t>
            </a:r>
            <a:r>
              <a:rPr lang="en-US" sz="1400" b="0" dirty="0" smtClean="0"/>
              <a:t>O</a:t>
            </a:r>
            <a:r>
              <a:rPr lang="ru-RU" sz="1400" b="0" dirty="0" smtClean="0"/>
              <a:t>:</a:t>
            </a:r>
            <a:r>
              <a:rPr lang="en-US" sz="1400" b="0" dirty="0" smtClean="0"/>
              <a:t> </a:t>
            </a:r>
            <a:r>
              <a:rPr lang="el-GR" sz="1400" b="0" dirty="0" smtClean="0"/>
              <a:t>ε</a:t>
            </a:r>
            <a:r>
              <a:rPr lang="en-US" sz="1400" b="0" dirty="0" smtClean="0"/>
              <a:t>~20, </a:t>
            </a:r>
            <a:r>
              <a:rPr lang="en-US" sz="1400" b="0" dirty="0" err="1" smtClean="0"/>
              <a:t>tg</a:t>
            </a:r>
            <a:r>
              <a:rPr lang="el-GR" sz="1400" b="0" dirty="0" smtClean="0"/>
              <a:t>δ</a:t>
            </a:r>
            <a:r>
              <a:rPr lang="en-US" sz="1400" b="0" dirty="0" smtClean="0"/>
              <a:t> ~ 10</a:t>
            </a:r>
            <a:r>
              <a:rPr lang="en-US" sz="1400" b="0" baseline="30000" dirty="0" smtClean="0"/>
              <a:t>-4</a:t>
            </a:r>
            <a:r>
              <a:rPr lang="ru-RU" sz="1400" b="0" dirty="0" smtClean="0"/>
              <a:t>...</a:t>
            </a:r>
          </a:p>
          <a:p>
            <a:pPr algn="l"/>
            <a:endParaRPr lang="ru-RU" sz="1400" b="0" dirty="0" smtClean="0"/>
          </a:p>
          <a:p>
            <a:pPr algn="l"/>
            <a:r>
              <a:rPr lang="ru-RU" sz="1400" b="0" dirty="0" smtClean="0"/>
              <a:t>Демонстрационные макеты структур.</a:t>
            </a:r>
          </a:p>
          <a:p>
            <a:endParaRPr lang="ru-RU" dirty="0"/>
          </a:p>
        </p:txBody>
      </p:sp>
      <p:pic>
        <p:nvPicPr>
          <p:cNvPr id="9" name="Picture 3"/>
          <p:cNvPicPr>
            <a:picLocks noChangeAspect="1" noChangeArrowheads="1"/>
          </p:cNvPicPr>
          <p:nvPr/>
        </p:nvPicPr>
        <p:blipFill>
          <a:blip r:embed="rId3" cstate="print"/>
          <a:srcRect/>
          <a:stretch>
            <a:fillRect/>
          </a:stretch>
        </p:blipFill>
        <p:spPr bwMode="auto">
          <a:xfrm>
            <a:off x="6948264" y="1412776"/>
            <a:ext cx="1829658" cy="936104"/>
          </a:xfrm>
          <a:prstGeom prst="rect">
            <a:avLst/>
          </a:prstGeom>
          <a:noFill/>
          <a:ln w="9525">
            <a:noFill/>
            <a:miter lim="800000"/>
            <a:headEnd/>
            <a:tailEnd/>
          </a:ln>
        </p:spPr>
      </p:pic>
      <p:sp>
        <p:nvSpPr>
          <p:cNvPr id="10" name="Прямоугольник 9"/>
          <p:cNvSpPr/>
          <p:nvPr/>
        </p:nvSpPr>
        <p:spPr>
          <a:xfrm>
            <a:off x="467544" y="476672"/>
            <a:ext cx="8712968" cy="400110"/>
          </a:xfrm>
          <a:prstGeom prst="rect">
            <a:avLst/>
          </a:prstGeom>
        </p:spPr>
        <p:txBody>
          <a:bodyPr wrap="square">
            <a:spAutoFit/>
          </a:bodyPr>
          <a:lstStyle/>
          <a:p>
            <a:pPr algn="l"/>
            <a:r>
              <a:rPr lang="ru-RU" sz="2000" dirty="0" smtClean="0">
                <a:solidFill>
                  <a:srgbClr val="7030A0"/>
                </a:solidFill>
                <a:latin typeface="Arial Black" pitchFamily="34" charset="0"/>
              </a:rPr>
              <a:t>Методы получения замедленных ЭМ волн с </a:t>
            </a:r>
            <a:r>
              <a:rPr lang="en-US" sz="2000" dirty="0" smtClean="0">
                <a:solidFill>
                  <a:srgbClr val="7030A0"/>
                </a:solidFill>
                <a:latin typeface="Arial Black" pitchFamily="34" charset="0"/>
              </a:rPr>
              <a:t>V</a:t>
            </a:r>
            <a:r>
              <a:rPr lang="ru-RU" sz="2000" dirty="0" err="1" smtClean="0">
                <a:solidFill>
                  <a:srgbClr val="7030A0"/>
                </a:solidFill>
                <a:latin typeface="Arial Black" pitchFamily="34" charset="0"/>
              </a:rPr>
              <a:t>ф</a:t>
            </a:r>
            <a:r>
              <a:rPr lang="ru-RU" sz="2000" dirty="0" smtClean="0">
                <a:solidFill>
                  <a:srgbClr val="7030A0"/>
                </a:solidFill>
                <a:latin typeface="Arial Black" pitchFamily="34" charset="0"/>
              </a:rPr>
              <a:t> </a:t>
            </a:r>
            <a:r>
              <a:rPr lang="en-US" sz="2000" dirty="0" smtClean="0">
                <a:solidFill>
                  <a:srgbClr val="7030A0"/>
                </a:solidFill>
                <a:latin typeface="Arial Black" pitchFamily="34" charset="0"/>
              </a:rPr>
              <a:t>&lt; c</a:t>
            </a:r>
            <a:endParaRPr lang="ru-RU" sz="2000" dirty="0">
              <a:solidFill>
                <a:srgbClr val="7030A0"/>
              </a:solidFill>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491880" y="1700808"/>
            <a:ext cx="2170263" cy="2448272"/>
          </a:xfrm>
          <a:prstGeom prst="rect">
            <a:avLst/>
          </a:prstGeom>
          <a:noFill/>
          <a:ln w="9525">
            <a:noFill/>
            <a:miter lim="800000"/>
            <a:headEnd/>
            <a:tailEnd/>
          </a:ln>
        </p:spPr>
      </p:pic>
      <p:sp>
        <p:nvSpPr>
          <p:cNvPr id="3" name="Прямоугольник 2"/>
          <p:cNvSpPr/>
          <p:nvPr/>
        </p:nvSpPr>
        <p:spPr>
          <a:xfrm>
            <a:off x="467544" y="828001"/>
            <a:ext cx="7920880" cy="584775"/>
          </a:xfrm>
          <a:prstGeom prst="rect">
            <a:avLst/>
          </a:prstGeom>
        </p:spPr>
        <p:txBody>
          <a:bodyPr wrap="square">
            <a:spAutoFit/>
          </a:bodyPr>
          <a:lstStyle/>
          <a:p>
            <a:pPr algn="l"/>
            <a:r>
              <a:rPr lang="ru-RU" sz="1600" b="1" dirty="0" smtClean="0">
                <a:cs typeface="Arial" pitchFamily="34" charset="0"/>
              </a:rPr>
              <a:t>Круглый диафрагмированный волновод (КДВ)</a:t>
            </a:r>
          </a:p>
          <a:p>
            <a:pPr algn="l"/>
            <a:r>
              <a:rPr lang="en-US" sz="1600" b="1" dirty="0" smtClean="0">
                <a:cs typeface="Arial" pitchFamily="34" charset="0"/>
              </a:rPr>
              <a:t>Disk-loaded waveguide (DLW)</a:t>
            </a:r>
            <a:endParaRPr lang="ru-RU" sz="1600" b="1" dirty="0">
              <a:cs typeface="Arial" pitchFamily="34" charset="0"/>
            </a:endParaRPr>
          </a:p>
        </p:txBody>
      </p:sp>
      <p:sp>
        <p:nvSpPr>
          <p:cNvPr id="4" name="Прямоугольник 3"/>
          <p:cNvSpPr/>
          <p:nvPr/>
        </p:nvSpPr>
        <p:spPr>
          <a:xfrm>
            <a:off x="1079104" y="4277414"/>
            <a:ext cx="8029400" cy="1384995"/>
          </a:xfrm>
          <a:prstGeom prst="rect">
            <a:avLst/>
          </a:prstGeom>
        </p:spPr>
        <p:txBody>
          <a:bodyPr wrap="square">
            <a:spAutoFit/>
          </a:bodyPr>
          <a:lstStyle/>
          <a:p>
            <a:pPr algn="l"/>
            <a:r>
              <a:rPr lang="ru-RU" sz="1400" b="0" dirty="0" smtClean="0"/>
              <a:t>Существенная </a:t>
            </a:r>
            <a:r>
              <a:rPr lang="en-US" sz="1400" b="0" dirty="0" smtClean="0"/>
              <a:t>Ez </a:t>
            </a:r>
            <a:r>
              <a:rPr lang="ru-RU" sz="1400" b="0" dirty="0" smtClean="0"/>
              <a:t>–компонента на оси (в области пролёта пучка). </a:t>
            </a:r>
          </a:p>
          <a:p>
            <a:pPr algn="l"/>
            <a:r>
              <a:rPr lang="ru-RU" sz="1400" b="0" dirty="0" smtClean="0"/>
              <a:t>Поле </a:t>
            </a:r>
            <a:r>
              <a:rPr lang="ru-RU" sz="1400" b="0" dirty="0" err="1" smtClean="0"/>
              <a:t>аксиально</a:t>
            </a:r>
            <a:r>
              <a:rPr lang="ru-RU" sz="1400" b="0" dirty="0" smtClean="0"/>
              <a:t> симметрично. </a:t>
            </a:r>
          </a:p>
          <a:p>
            <a:pPr algn="l"/>
            <a:r>
              <a:rPr lang="ru-RU" sz="1400" b="0" dirty="0" smtClean="0"/>
              <a:t>Распространение энергии – по приосевой области (через отверстия в диафрагмах).  </a:t>
            </a:r>
          </a:p>
          <a:p>
            <a:pPr algn="l"/>
            <a:endParaRPr lang="ru-RU" sz="1400" b="0" dirty="0" smtClean="0"/>
          </a:p>
          <a:p>
            <a:pPr algn="l"/>
            <a:r>
              <a:rPr lang="ru-RU" sz="1400" b="0" dirty="0" smtClean="0"/>
              <a:t>Технологичная и простая (в ущерб эффективности) геометрия. </a:t>
            </a:r>
          </a:p>
          <a:p>
            <a:pPr algn="l"/>
            <a:endParaRPr lang="ru-RU" sz="1400" b="0" dirty="0" smtClean="0"/>
          </a:p>
        </p:txBody>
      </p:sp>
      <p:pic>
        <p:nvPicPr>
          <p:cNvPr id="5" name="Picture 4"/>
          <p:cNvPicPr>
            <a:picLocks noChangeAspect="1" noChangeArrowheads="1"/>
          </p:cNvPicPr>
          <p:nvPr/>
        </p:nvPicPr>
        <p:blipFill>
          <a:blip r:embed="rId3" cstate="print"/>
          <a:srcRect l="13953" r="13954" b="11470"/>
          <a:stretch>
            <a:fillRect/>
          </a:stretch>
        </p:blipFill>
        <p:spPr bwMode="auto">
          <a:xfrm>
            <a:off x="827584" y="1700808"/>
            <a:ext cx="2232248" cy="2376264"/>
          </a:xfrm>
          <a:prstGeom prst="rect">
            <a:avLst/>
          </a:prstGeom>
          <a:noFill/>
          <a:ln w="9525">
            <a:noFill/>
            <a:miter lim="800000"/>
            <a:headEnd/>
            <a:tailEnd/>
          </a:ln>
        </p:spPr>
      </p:pic>
      <p:sp>
        <p:nvSpPr>
          <p:cNvPr id="6" name="Прямоугольник 5"/>
          <p:cNvSpPr/>
          <p:nvPr/>
        </p:nvSpPr>
        <p:spPr>
          <a:xfrm>
            <a:off x="467544" y="476672"/>
            <a:ext cx="8712968" cy="400110"/>
          </a:xfrm>
          <a:prstGeom prst="rect">
            <a:avLst/>
          </a:prstGeom>
        </p:spPr>
        <p:txBody>
          <a:bodyPr wrap="square">
            <a:spAutoFit/>
          </a:bodyPr>
          <a:lstStyle/>
          <a:p>
            <a:pPr algn="l"/>
            <a:r>
              <a:rPr lang="ru-RU" sz="2000" dirty="0" smtClean="0">
                <a:solidFill>
                  <a:srgbClr val="7030A0"/>
                </a:solidFill>
                <a:latin typeface="Arial Black" pitchFamily="34" charset="0"/>
              </a:rPr>
              <a:t>Методы получения замедленных ЭМ волн с </a:t>
            </a:r>
            <a:r>
              <a:rPr lang="en-US" sz="2000" dirty="0" smtClean="0">
                <a:solidFill>
                  <a:srgbClr val="7030A0"/>
                </a:solidFill>
                <a:latin typeface="Arial Black" pitchFamily="34" charset="0"/>
              </a:rPr>
              <a:t>V</a:t>
            </a:r>
            <a:r>
              <a:rPr lang="ru-RU" sz="2000" dirty="0" err="1" smtClean="0">
                <a:solidFill>
                  <a:srgbClr val="7030A0"/>
                </a:solidFill>
                <a:latin typeface="Arial Black" pitchFamily="34" charset="0"/>
              </a:rPr>
              <a:t>ф</a:t>
            </a:r>
            <a:r>
              <a:rPr lang="ru-RU" sz="2000" dirty="0" smtClean="0">
                <a:solidFill>
                  <a:srgbClr val="7030A0"/>
                </a:solidFill>
                <a:latin typeface="Arial Black" pitchFamily="34" charset="0"/>
              </a:rPr>
              <a:t> </a:t>
            </a:r>
            <a:r>
              <a:rPr lang="en-US" sz="2000" dirty="0" smtClean="0">
                <a:solidFill>
                  <a:srgbClr val="7030A0"/>
                </a:solidFill>
                <a:latin typeface="Arial Black" pitchFamily="34" charset="0"/>
              </a:rPr>
              <a:t>&lt; c</a:t>
            </a:r>
            <a:endParaRPr lang="ru-RU" sz="2000" dirty="0">
              <a:solidFill>
                <a:srgbClr val="7030A0"/>
              </a:solidFill>
              <a:latin typeface="Arial Black" pitchFamily="34" charset="0"/>
            </a:endParaRPr>
          </a:p>
        </p:txBody>
      </p:sp>
      <p:sp>
        <p:nvSpPr>
          <p:cNvPr id="7" name="Прямоугольник 6"/>
          <p:cNvSpPr/>
          <p:nvPr/>
        </p:nvSpPr>
        <p:spPr>
          <a:xfrm>
            <a:off x="5724128" y="1700808"/>
            <a:ext cx="3131840" cy="1323439"/>
          </a:xfrm>
          <a:prstGeom prst="rect">
            <a:avLst/>
          </a:prstGeom>
        </p:spPr>
        <p:txBody>
          <a:bodyPr wrap="square">
            <a:spAutoFit/>
          </a:bodyPr>
          <a:lstStyle/>
          <a:p>
            <a:r>
              <a:rPr lang="ru-RU" sz="1600" dirty="0" smtClean="0"/>
              <a:t>Распространение ЭМ волны в такой периодической системе можно описать как </a:t>
            </a:r>
            <a:r>
              <a:rPr lang="ru-RU" sz="1600" b="1" dirty="0" smtClean="0"/>
              <a:t>интерференцию</a:t>
            </a:r>
            <a:r>
              <a:rPr lang="ru-RU" sz="1600" dirty="0" smtClean="0"/>
              <a:t> множества отражённых от диафрагм волн.</a:t>
            </a:r>
            <a:endParaRPr lang="ru-R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11560" y="548680"/>
            <a:ext cx="7588937" cy="400110"/>
          </a:xfrm>
          <a:prstGeom prst="rect">
            <a:avLst/>
          </a:prstGeom>
          <a:noFill/>
          <a:ln w="9525">
            <a:noFill/>
            <a:miter lim="800000"/>
            <a:headEnd/>
            <a:tailEnd/>
          </a:ln>
          <a:effectLst/>
        </p:spPr>
        <p:txBody>
          <a:bodyPr wrap="none">
            <a:spAutoFit/>
          </a:bodyPr>
          <a:lstStyle/>
          <a:p>
            <a:r>
              <a:rPr lang="ru-RU" sz="2000" b="1" dirty="0" smtClean="0">
                <a:solidFill>
                  <a:srgbClr val="7030A0"/>
                </a:solidFill>
                <a:latin typeface="Arial Black" pitchFamily="34" charset="0"/>
              </a:rPr>
              <a:t>Распространение волн в периодических системах</a:t>
            </a:r>
            <a:endParaRPr lang="ru-RU" sz="2000" b="1" dirty="0">
              <a:solidFill>
                <a:srgbClr val="7030A0"/>
              </a:solidFill>
              <a:latin typeface="Arial Black" pitchFamily="34" charset="0"/>
            </a:endParaRPr>
          </a:p>
        </p:txBody>
      </p:sp>
      <p:sp>
        <p:nvSpPr>
          <p:cNvPr id="3" name="Прямоугольник 2"/>
          <p:cNvSpPr/>
          <p:nvPr/>
        </p:nvSpPr>
        <p:spPr>
          <a:xfrm>
            <a:off x="611560" y="1196752"/>
            <a:ext cx="5832648" cy="584775"/>
          </a:xfrm>
          <a:prstGeom prst="rect">
            <a:avLst/>
          </a:prstGeom>
        </p:spPr>
        <p:txBody>
          <a:bodyPr wrap="square">
            <a:spAutoFit/>
          </a:bodyPr>
          <a:lstStyle/>
          <a:p>
            <a:pPr algn="l"/>
            <a:r>
              <a:rPr lang="ru-RU" sz="1600" b="1" dirty="0" smtClean="0"/>
              <a:t>Теорема Флоке</a:t>
            </a:r>
            <a:r>
              <a:rPr lang="ru-RU" sz="1600" dirty="0" smtClean="0"/>
              <a:t>: </a:t>
            </a:r>
            <a:r>
              <a:rPr lang="ru-RU" sz="1600" b="0" dirty="0" smtClean="0"/>
              <a:t>ЭМ поле при смещении на период структуры повторяется с точностью до комплексного множителя</a:t>
            </a:r>
          </a:p>
        </p:txBody>
      </p:sp>
      <p:pic>
        <p:nvPicPr>
          <p:cNvPr id="4" name="Picture 2"/>
          <p:cNvPicPr>
            <a:picLocks noChangeAspect="1" noChangeArrowheads="1"/>
          </p:cNvPicPr>
          <p:nvPr/>
        </p:nvPicPr>
        <p:blipFill>
          <a:blip r:embed="rId2" cstate="print"/>
          <a:srcRect/>
          <a:stretch>
            <a:fillRect/>
          </a:stretch>
        </p:blipFill>
        <p:spPr bwMode="auto">
          <a:xfrm>
            <a:off x="1187624" y="2492896"/>
            <a:ext cx="1656184" cy="32769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187624" y="1844824"/>
            <a:ext cx="3672408" cy="42551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187624" y="2924944"/>
            <a:ext cx="923925" cy="44767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1187624" y="3429000"/>
            <a:ext cx="885825" cy="590550"/>
          </a:xfrm>
          <a:prstGeom prst="rect">
            <a:avLst/>
          </a:prstGeom>
          <a:noFill/>
          <a:ln w="9525">
            <a:noFill/>
            <a:miter lim="800000"/>
            <a:headEnd/>
            <a:tailEnd/>
          </a:ln>
        </p:spPr>
      </p:pic>
      <p:sp>
        <p:nvSpPr>
          <p:cNvPr id="8" name="Прямоугольник 7"/>
          <p:cNvSpPr/>
          <p:nvPr/>
        </p:nvSpPr>
        <p:spPr>
          <a:xfrm>
            <a:off x="5220072" y="1844824"/>
            <a:ext cx="2601481" cy="584775"/>
          </a:xfrm>
          <a:prstGeom prst="rect">
            <a:avLst/>
          </a:prstGeom>
        </p:spPr>
        <p:txBody>
          <a:bodyPr wrap="none">
            <a:spAutoFit/>
          </a:bodyPr>
          <a:lstStyle/>
          <a:p>
            <a:pPr algn="l"/>
            <a:r>
              <a:rPr lang="ru-RU" sz="1600" b="0" dirty="0" smtClean="0"/>
              <a:t>Справедливо при </a:t>
            </a:r>
            <a:r>
              <a:rPr lang="en-US" sz="1600" b="0" dirty="0" smtClean="0"/>
              <a:t>D = const,</a:t>
            </a:r>
          </a:p>
          <a:p>
            <a:pPr algn="l"/>
            <a:r>
              <a:rPr lang="ru-RU" sz="1600" b="0" dirty="0" smtClean="0"/>
              <a:t>система без потерь </a:t>
            </a:r>
            <a:r>
              <a:rPr lang="el-GR" sz="1600" b="0" dirty="0" smtClean="0"/>
              <a:t>α</a:t>
            </a:r>
            <a:r>
              <a:rPr lang="ru-RU" sz="1600" b="0" dirty="0" smtClean="0"/>
              <a:t> = 0</a:t>
            </a:r>
            <a:endParaRPr lang="ru-RU" sz="1600" b="0" dirty="0"/>
          </a:p>
        </p:txBody>
      </p:sp>
      <p:sp>
        <p:nvSpPr>
          <p:cNvPr id="9" name="Прямоугольник 8"/>
          <p:cNvSpPr/>
          <p:nvPr/>
        </p:nvSpPr>
        <p:spPr>
          <a:xfrm>
            <a:off x="2195736" y="2996952"/>
            <a:ext cx="6642652" cy="338554"/>
          </a:xfrm>
          <a:prstGeom prst="rect">
            <a:avLst/>
          </a:prstGeom>
        </p:spPr>
        <p:txBody>
          <a:bodyPr wrap="none">
            <a:spAutoFit/>
          </a:bodyPr>
          <a:lstStyle/>
          <a:p>
            <a:pPr algn="l"/>
            <a:r>
              <a:rPr lang="ru-RU" sz="1600" b="0" dirty="0" smtClean="0"/>
              <a:t>Фазовый сдвиг на период структуры (он же – вид колебаний, англ.– </a:t>
            </a:r>
            <a:r>
              <a:rPr lang="en-US" sz="1600" b="0" i="1" dirty="0" smtClean="0"/>
              <a:t>mode</a:t>
            </a:r>
            <a:r>
              <a:rPr lang="en-US" sz="1600" b="0" dirty="0" smtClean="0"/>
              <a:t>)</a:t>
            </a:r>
            <a:endParaRPr lang="ru-RU" sz="1600" b="0" dirty="0"/>
          </a:p>
        </p:txBody>
      </p:sp>
      <p:sp>
        <p:nvSpPr>
          <p:cNvPr id="10" name="Прямоугольник 9"/>
          <p:cNvSpPr/>
          <p:nvPr/>
        </p:nvSpPr>
        <p:spPr>
          <a:xfrm>
            <a:off x="9900592" y="4077072"/>
            <a:ext cx="7704856" cy="2308324"/>
          </a:xfrm>
          <a:prstGeom prst="rect">
            <a:avLst/>
          </a:prstGeom>
        </p:spPr>
        <p:txBody>
          <a:bodyPr wrap="square">
            <a:spAutoFit/>
          </a:bodyPr>
          <a:lstStyle/>
          <a:p>
            <a:pPr algn="l"/>
            <a:r>
              <a:rPr lang="ru-RU" sz="1600" b="0" dirty="0" smtClean="0"/>
              <a:t>Формально </a:t>
            </a:r>
            <a:r>
              <a:rPr lang="el-GR" sz="1600" b="0" dirty="0" smtClean="0"/>
              <a:t>Θ</a:t>
            </a:r>
            <a:r>
              <a:rPr lang="ru-RU" sz="1600" b="0" dirty="0" smtClean="0"/>
              <a:t> : </a:t>
            </a:r>
            <a:r>
              <a:rPr lang="en-US" sz="1600" b="0" dirty="0" smtClean="0"/>
              <a:t>[-</a:t>
            </a:r>
            <a:r>
              <a:rPr lang="el-GR" sz="1600" b="0" dirty="0" smtClean="0"/>
              <a:t>π</a:t>
            </a:r>
            <a:r>
              <a:rPr lang="en-US" sz="1600" b="0" dirty="0" smtClean="0"/>
              <a:t>, </a:t>
            </a:r>
            <a:r>
              <a:rPr lang="el-GR" sz="1600" b="0" dirty="0" smtClean="0"/>
              <a:t>π</a:t>
            </a:r>
            <a:r>
              <a:rPr lang="en-US" sz="1600" b="0" dirty="0" smtClean="0"/>
              <a:t>]</a:t>
            </a:r>
          </a:p>
          <a:p>
            <a:pPr algn="l"/>
            <a:endParaRPr lang="ru-RU" sz="1600" b="0" dirty="0" smtClean="0"/>
          </a:p>
          <a:p>
            <a:pPr algn="l"/>
            <a:r>
              <a:rPr lang="ru-RU" sz="1600" b="0" dirty="0" smtClean="0"/>
              <a:t> Положительные </a:t>
            </a:r>
            <a:r>
              <a:rPr lang="el-GR" sz="1600" b="0" dirty="0" smtClean="0"/>
              <a:t>Θ</a:t>
            </a:r>
            <a:r>
              <a:rPr lang="ru-RU" sz="1600" b="0" dirty="0" smtClean="0"/>
              <a:t> : поле в точке (</a:t>
            </a:r>
            <a:r>
              <a:rPr lang="en-US" sz="1600" b="0" dirty="0" err="1" smtClean="0"/>
              <a:t>z+D</a:t>
            </a:r>
            <a:r>
              <a:rPr lang="ru-RU" sz="1600" b="0" dirty="0" smtClean="0"/>
              <a:t>) отстаёт      по фазе от поля в т. (</a:t>
            </a:r>
            <a:r>
              <a:rPr lang="en-US" sz="1600" b="0" dirty="0" smtClean="0"/>
              <a:t>z)</a:t>
            </a:r>
            <a:r>
              <a:rPr lang="ru-RU" sz="1600" b="0" dirty="0" smtClean="0"/>
              <a:t>, </a:t>
            </a:r>
            <a:r>
              <a:rPr lang="en-US" sz="1600" b="0" dirty="0" smtClean="0"/>
              <a:t>V</a:t>
            </a:r>
            <a:r>
              <a:rPr lang="ru-RU" sz="1600" b="0" dirty="0" err="1" smtClean="0"/>
              <a:t>ф</a:t>
            </a:r>
            <a:r>
              <a:rPr lang="ru-RU" sz="1600" b="0" dirty="0" smtClean="0"/>
              <a:t> </a:t>
            </a:r>
            <a:r>
              <a:rPr lang="en-US" sz="1600" b="0" dirty="0" smtClean="0"/>
              <a:t>&gt; 0</a:t>
            </a:r>
          </a:p>
          <a:p>
            <a:pPr algn="l"/>
            <a:r>
              <a:rPr lang="ru-RU" sz="1600" b="0" dirty="0" smtClean="0"/>
              <a:t> Отрицательные  </a:t>
            </a:r>
            <a:r>
              <a:rPr lang="el-GR" sz="1600" b="0" dirty="0" smtClean="0"/>
              <a:t>Θ</a:t>
            </a:r>
            <a:r>
              <a:rPr lang="ru-RU" sz="1600" b="0" dirty="0" smtClean="0"/>
              <a:t> : поле в точке (</a:t>
            </a:r>
            <a:r>
              <a:rPr lang="en-US" sz="1600" b="0" dirty="0" err="1" smtClean="0"/>
              <a:t>z+D</a:t>
            </a:r>
            <a:r>
              <a:rPr lang="ru-RU" sz="1600" b="0" dirty="0" smtClean="0"/>
              <a:t>) опережает по фазе от поля в т. (</a:t>
            </a:r>
            <a:r>
              <a:rPr lang="en-US" sz="1600" b="0" dirty="0" smtClean="0"/>
              <a:t>z)</a:t>
            </a:r>
            <a:r>
              <a:rPr lang="ru-RU" sz="1600" b="0" dirty="0" smtClean="0"/>
              <a:t>, </a:t>
            </a:r>
            <a:r>
              <a:rPr lang="en-US" sz="1600" b="0" dirty="0" smtClean="0"/>
              <a:t>V</a:t>
            </a:r>
            <a:r>
              <a:rPr lang="ru-RU" sz="1600" b="0" dirty="0" err="1" smtClean="0"/>
              <a:t>ф</a:t>
            </a:r>
            <a:r>
              <a:rPr lang="ru-RU" sz="1600" b="0" dirty="0" smtClean="0"/>
              <a:t> </a:t>
            </a:r>
            <a:r>
              <a:rPr lang="en-US" sz="1600" b="0" dirty="0" smtClean="0"/>
              <a:t>&lt; 0</a:t>
            </a:r>
            <a:endParaRPr lang="ru-RU" sz="1600" b="0" dirty="0" smtClean="0"/>
          </a:p>
          <a:p>
            <a:pPr algn="l"/>
            <a:endParaRPr lang="ru-RU" sz="1600" b="0" dirty="0" smtClean="0"/>
          </a:p>
          <a:p>
            <a:pPr algn="l"/>
            <a:r>
              <a:rPr lang="ru-RU" sz="1600" b="0" dirty="0" smtClean="0"/>
              <a:t>Свойства волн с разным знаком </a:t>
            </a:r>
            <a:r>
              <a:rPr lang="en-US" sz="1600" b="0" dirty="0" smtClean="0"/>
              <a:t>V</a:t>
            </a:r>
            <a:r>
              <a:rPr lang="ru-RU" sz="1600" b="0" dirty="0" err="1" smtClean="0"/>
              <a:t>ф</a:t>
            </a:r>
            <a:r>
              <a:rPr lang="ru-RU" sz="1600" b="0" dirty="0" smtClean="0"/>
              <a:t> почти одинаковы, обычно ограничиваются рассмотрением диапазона </a:t>
            </a:r>
            <a:r>
              <a:rPr lang="el-GR" sz="1600" b="0" dirty="0" smtClean="0"/>
              <a:t>Θ</a:t>
            </a:r>
            <a:r>
              <a:rPr lang="ru-RU" sz="1600" b="0" dirty="0" smtClean="0"/>
              <a:t> : </a:t>
            </a:r>
            <a:r>
              <a:rPr lang="en-US" sz="1600" b="0" dirty="0" smtClean="0"/>
              <a:t>[</a:t>
            </a:r>
            <a:r>
              <a:rPr lang="ru-RU" sz="1600" b="0" dirty="0" smtClean="0"/>
              <a:t>0</a:t>
            </a:r>
            <a:r>
              <a:rPr lang="en-US" sz="1600" b="0" dirty="0" smtClean="0"/>
              <a:t>, </a:t>
            </a:r>
            <a:r>
              <a:rPr lang="el-GR" sz="1600" b="0" dirty="0" smtClean="0"/>
              <a:t>π</a:t>
            </a:r>
            <a:r>
              <a:rPr lang="en-US" sz="1600" b="0" dirty="0" smtClean="0"/>
              <a:t>]</a:t>
            </a:r>
          </a:p>
          <a:p>
            <a:pPr algn="l"/>
            <a:endParaRPr lang="en-US" sz="1600" b="0" dirty="0" smtClean="0"/>
          </a:p>
          <a:p>
            <a:pPr algn="l"/>
            <a:endParaRPr lang="ru-RU" sz="1600" dirty="0"/>
          </a:p>
        </p:txBody>
      </p:sp>
      <p:sp>
        <p:nvSpPr>
          <p:cNvPr id="11" name="Прямоугольник 10"/>
          <p:cNvSpPr/>
          <p:nvPr/>
        </p:nvSpPr>
        <p:spPr>
          <a:xfrm>
            <a:off x="1259632" y="4149080"/>
            <a:ext cx="7704856" cy="830997"/>
          </a:xfrm>
          <a:prstGeom prst="rect">
            <a:avLst/>
          </a:prstGeom>
        </p:spPr>
        <p:txBody>
          <a:bodyPr wrap="square">
            <a:spAutoFit/>
          </a:bodyPr>
          <a:lstStyle/>
          <a:p>
            <a:pPr algn="l"/>
            <a:r>
              <a:rPr lang="ru-RU" sz="1600" b="0" dirty="0" smtClean="0"/>
              <a:t>обычно ограничиваются рассмотрением диапазона </a:t>
            </a:r>
            <a:r>
              <a:rPr lang="el-GR" sz="1600" b="0" dirty="0" smtClean="0"/>
              <a:t>Θ</a:t>
            </a:r>
            <a:r>
              <a:rPr lang="ru-RU" sz="1600" b="0" dirty="0" smtClean="0"/>
              <a:t> : </a:t>
            </a:r>
            <a:r>
              <a:rPr lang="en-US" sz="1600" b="0" dirty="0" smtClean="0"/>
              <a:t>[</a:t>
            </a:r>
            <a:r>
              <a:rPr lang="ru-RU" sz="1600" b="0" dirty="0" smtClean="0"/>
              <a:t>0</a:t>
            </a:r>
            <a:r>
              <a:rPr lang="en-US" sz="1600" b="0" dirty="0" smtClean="0"/>
              <a:t>, </a:t>
            </a:r>
            <a:r>
              <a:rPr lang="el-GR" sz="1600" b="0" dirty="0" smtClean="0"/>
              <a:t>π</a:t>
            </a:r>
            <a:r>
              <a:rPr lang="en-US" sz="1600" b="0" dirty="0" smtClean="0"/>
              <a:t>]</a:t>
            </a:r>
          </a:p>
          <a:p>
            <a:pPr algn="l"/>
            <a:endParaRPr lang="en-US" sz="1600" b="0" dirty="0" smtClean="0"/>
          </a:p>
          <a:p>
            <a:pPr algn="l"/>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611560" y="548680"/>
            <a:ext cx="3999813" cy="369332"/>
          </a:xfrm>
          <a:prstGeom prst="rect">
            <a:avLst/>
          </a:prstGeom>
          <a:noFill/>
          <a:ln w="9525">
            <a:noFill/>
            <a:miter lim="800000"/>
            <a:headEnd/>
            <a:tailEnd/>
          </a:ln>
          <a:effectLst/>
        </p:spPr>
        <p:txBody>
          <a:bodyPr wrap="none">
            <a:spAutoFit/>
          </a:bodyPr>
          <a:lstStyle/>
          <a:p>
            <a:pPr algn="l"/>
            <a:r>
              <a:rPr lang="ru-RU" dirty="0" smtClean="0">
                <a:solidFill>
                  <a:srgbClr val="7030A0"/>
                </a:solidFill>
                <a:latin typeface="Arial Black" pitchFamily="34" charset="0"/>
              </a:rPr>
              <a:t>Виды колебаний с разным </a:t>
            </a:r>
            <a:r>
              <a:rPr lang="el-GR" dirty="0" smtClean="0">
                <a:solidFill>
                  <a:srgbClr val="7030A0"/>
                </a:solidFill>
                <a:latin typeface="Arial Black" pitchFamily="34" charset="0"/>
              </a:rPr>
              <a:t>Θ</a:t>
            </a:r>
            <a:endParaRPr lang="ru-RU" dirty="0">
              <a:solidFill>
                <a:srgbClr val="7030A0"/>
              </a:solidFill>
              <a:latin typeface="Arial Black" pitchFamily="34" charset="0"/>
            </a:endParaRPr>
          </a:p>
        </p:txBody>
      </p:sp>
      <p:sp>
        <p:nvSpPr>
          <p:cNvPr id="20" name="Прямоугольник 19"/>
          <p:cNvSpPr/>
          <p:nvPr/>
        </p:nvSpPr>
        <p:spPr>
          <a:xfrm>
            <a:off x="539552" y="1052736"/>
            <a:ext cx="7488832" cy="492443"/>
          </a:xfrm>
          <a:prstGeom prst="rect">
            <a:avLst/>
          </a:prstGeom>
        </p:spPr>
        <p:txBody>
          <a:bodyPr wrap="square">
            <a:spAutoFit/>
          </a:bodyPr>
          <a:lstStyle/>
          <a:p>
            <a:pPr algn="l"/>
            <a:r>
              <a:rPr lang="ru-RU" sz="1600" b="0" dirty="0" smtClean="0"/>
              <a:t>Пример: волна типа Е</a:t>
            </a:r>
            <a:r>
              <a:rPr lang="ru-RU" sz="1600" baseline="-25000" dirty="0" smtClean="0"/>
              <a:t>01</a:t>
            </a:r>
            <a:r>
              <a:rPr lang="ru-RU" sz="1600" b="0" dirty="0" smtClean="0"/>
              <a:t> в КДВ</a:t>
            </a:r>
          </a:p>
          <a:p>
            <a:pPr algn="l"/>
            <a:r>
              <a:rPr lang="ru-RU" sz="1000" b="0" dirty="0" smtClean="0"/>
              <a:t>  слово «типа» надо понимать лингвистически буквально – это волна, несколько напоминающая волну в круглом волноводе</a:t>
            </a:r>
          </a:p>
        </p:txBody>
      </p:sp>
      <p:sp>
        <p:nvSpPr>
          <p:cNvPr id="21" name="Прямоугольник 20"/>
          <p:cNvSpPr/>
          <p:nvPr/>
        </p:nvSpPr>
        <p:spPr>
          <a:xfrm>
            <a:off x="1043608" y="2060848"/>
            <a:ext cx="620683" cy="338554"/>
          </a:xfrm>
          <a:prstGeom prst="rect">
            <a:avLst/>
          </a:prstGeom>
        </p:spPr>
        <p:txBody>
          <a:bodyPr wrap="none">
            <a:spAutoFit/>
          </a:bodyPr>
          <a:lstStyle/>
          <a:p>
            <a:r>
              <a:rPr lang="el-GR" sz="1600" b="0" dirty="0" smtClean="0"/>
              <a:t>Θ</a:t>
            </a:r>
            <a:r>
              <a:rPr lang="ru-RU" sz="1600" b="0" dirty="0" smtClean="0"/>
              <a:t> = 0</a:t>
            </a:r>
            <a:endParaRPr lang="ru-RU" sz="1600" dirty="0"/>
          </a:p>
        </p:txBody>
      </p:sp>
      <p:sp>
        <p:nvSpPr>
          <p:cNvPr id="22" name="Прямоугольник 21"/>
          <p:cNvSpPr/>
          <p:nvPr/>
        </p:nvSpPr>
        <p:spPr>
          <a:xfrm>
            <a:off x="1043608" y="3501008"/>
            <a:ext cx="654345" cy="338554"/>
          </a:xfrm>
          <a:prstGeom prst="rect">
            <a:avLst/>
          </a:prstGeom>
        </p:spPr>
        <p:txBody>
          <a:bodyPr wrap="none">
            <a:spAutoFit/>
          </a:bodyPr>
          <a:lstStyle/>
          <a:p>
            <a:r>
              <a:rPr lang="el-GR" sz="1600" b="0" dirty="0" smtClean="0"/>
              <a:t>Θ</a:t>
            </a:r>
            <a:r>
              <a:rPr lang="ru-RU" sz="1600" b="0" dirty="0" smtClean="0"/>
              <a:t> =</a:t>
            </a:r>
            <a:r>
              <a:rPr lang="en-US" sz="1600" b="0" dirty="0" smtClean="0"/>
              <a:t> </a:t>
            </a:r>
            <a:r>
              <a:rPr lang="el-GR" sz="1600" b="0" dirty="0" smtClean="0"/>
              <a:t>π</a:t>
            </a:r>
            <a:endParaRPr lang="ru-RU" sz="1600" dirty="0"/>
          </a:p>
        </p:txBody>
      </p:sp>
      <p:sp>
        <p:nvSpPr>
          <p:cNvPr id="23" name="Прямоугольник 22"/>
          <p:cNvSpPr/>
          <p:nvPr/>
        </p:nvSpPr>
        <p:spPr>
          <a:xfrm>
            <a:off x="467544" y="4437112"/>
            <a:ext cx="1567930" cy="769441"/>
          </a:xfrm>
          <a:prstGeom prst="rect">
            <a:avLst/>
          </a:prstGeom>
        </p:spPr>
        <p:txBody>
          <a:bodyPr wrap="none">
            <a:spAutoFit/>
          </a:bodyPr>
          <a:lstStyle/>
          <a:p>
            <a:pPr algn="l"/>
            <a:r>
              <a:rPr lang="el-GR" sz="1600" b="0" dirty="0" smtClean="0"/>
              <a:t>Θ</a:t>
            </a:r>
            <a:r>
              <a:rPr lang="ru-RU" sz="1600" b="0" dirty="0" smtClean="0"/>
              <a:t> =</a:t>
            </a:r>
            <a:r>
              <a:rPr lang="en-US" sz="1600" b="0" dirty="0" smtClean="0"/>
              <a:t> </a:t>
            </a:r>
            <a:r>
              <a:rPr lang="el-GR" sz="1600" b="0" dirty="0" smtClean="0"/>
              <a:t>π</a:t>
            </a:r>
            <a:r>
              <a:rPr lang="ru-RU" sz="1600" b="0" dirty="0" smtClean="0"/>
              <a:t>/2 </a:t>
            </a:r>
          </a:p>
          <a:p>
            <a:pPr algn="l"/>
            <a:r>
              <a:rPr lang="ru-RU" sz="1400" b="0" dirty="0" smtClean="0"/>
              <a:t>(сдвиг фазы </a:t>
            </a:r>
            <a:r>
              <a:rPr lang="el-GR" sz="1400" b="0" dirty="0" smtClean="0"/>
              <a:t>π</a:t>
            </a:r>
            <a:r>
              <a:rPr lang="ru-RU" sz="1400" b="0" dirty="0" smtClean="0"/>
              <a:t> </a:t>
            </a:r>
          </a:p>
          <a:p>
            <a:pPr algn="l"/>
            <a:r>
              <a:rPr lang="ru-RU" sz="1400" b="0" dirty="0" smtClean="0"/>
              <a:t>на двух периодах)</a:t>
            </a:r>
            <a:endParaRPr lang="ru-RU" sz="1400" dirty="0"/>
          </a:p>
        </p:txBody>
      </p:sp>
      <p:pic>
        <p:nvPicPr>
          <p:cNvPr id="24" name="Picture 5"/>
          <p:cNvPicPr>
            <a:picLocks noChangeAspect="1" noChangeArrowheads="1"/>
          </p:cNvPicPr>
          <p:nvPr/>
        </p:nvPicPr>
        <p:blipFill>
          <a:blip r:embed="rId2" cstate="print"/>
          <a:srcRect/>
          <a:stretch>
            <a:fillRect/>
          </a:stretch>
        </p:blipFill>
        <p:spPr bwMode="auto">
          <a:xfrm>
            <a:off x="5724128" y="5229200"/>
            <a:ext cx="1080120" cy="1012612"/>
          </a:xfrm>
          <a:prstGeom prst="rect">
            <a:avLst/>
          </a:prstGeom>
          <a:noFill/>
          <a:ln w="9525">
            <a:noFill/>
            <a:miter lim="800000"/>
            <a:headEnd/>
            <a:tailEnd/>
          </a:ln>
        </p:spPr>
      </p:pic>
      <p:sp>
        <p:nvSpPr>
          <p:cNvPr id="25" name="Прямоугольник 24"/>
          <p:cNvSpPr/>
          <p:nvPr/>
        </p:nvSpPr>
        <p:spPr>
          <a:xfrm>
            <a:off x="5364088" y="4274512"/>
            <a:ext cx="3528392" cy="738664"/>
          </a:xfrm>
          <a:prstGeom prst="rect">
            <a:avLst/>
          </a:prstGeom>
        </p:spPr>
        <p:txBody>
          <a:bodyPr wrap="square">
            <a:spAutoFit/>
          </a:bodyPr>
          <a:lstStyle/>
          <a:p>
            <a:pPr algn="l"/>
            <a:r>
              <a:rPr lang="ru-RU" sz="1400" b="0" dirty="0" smtClean="0"/>
              <a:t>Относительное распределение поля в серединах периодов (ячеек)</a:t>
            </a:r>
          </a:p>
          <a:p>
            <a:pPr algn="l"/>
            <a:r>
              <a:rPr lang="en-US" sz="1400" b="0" dirty="0" smtClean="0"/>
              <a:t>j – </a:t>
            </a:r>
            <a:r>
              <a:rPr lang="ru-RU" sz="1400" b="0" dirty="0" smtClean="0"/>
              <a:t>номер периода (0, 1, 2...)</a:t>
            </a:r>
          </a:p>
        </p:txBody>
      </p:sp>
      <p:pic>
        <p:nvPicPr>
          <p:cNvPr id="26" name="Picture 9"/>
          <p:cNvPicPr>
            <a:picLocks noChangeAspect="1" noChangeArrowheads="1"/>
          </p:cNvPicPr>
          <p:nvPr/>
        </p:nvPicPr>
        <p:blipFill>
          <a:blip r:embed="rId3" cstate="print"/>
          <a:srcRect/>
          <a:stretch>
            <a:fillRect/>
          </a:stretch>
        </p:blipFill>
        <p:spPr bwMode="auto">
          <a:xfrm>
            <a:off x="1979712" y="1772816"/>
            <a:ext cx="2726476" cy="1139949"/>
          </a:xfrm>
          <a:prstGeom prst="rect">
            <a:avLst/>
          </a:prstGeom>
          <a:noFill/>
          <a:ln w="9525">
            <a:noFill/>
            <a:miter lim="800000"/>
            <a:headEnd/>
            <a:tailEnd/>
          </a:ln>
        </p:spPr>
      </p:pic>
      <p:pic>
        <p:nvPicPr>
          <p:cNvPr id="27" name="Picture 10"/>
          <p:cNvPicPr>
            <a:picLocks noChangeAspect="1" noChangeArrowheads="1"/>
          </p:cNvPicPr>
          <p:nvPr/>
        </p:nvPicPr>
        <p:blipFill>
          <a:blip r:embed="rId4" cstate="print"/>
          <a:srcRect/>
          <a:stretch>
            <a:fillRect/>
          </a:stretch>
        </p:blipFill>
        <p:spPr bwMode="auto">
          <a:xfrm>
            <a:off x="5652120" y="1772816"/>
            <a:ext cx="1123180" cy="1152128"/>
          </a:xfrm>
          <a:prstGeom prst="rect">
            <a:avLst/>
          </a:prstGeom>
          <a:noFill/>
          <a:ln w="9525">
            <a:noFill/>
            <a:miter lim="800000"/>
            <a:headEnd/>
            <a:tailEnd/>
          </a:ln>
        </p:spPr>
      </p:pic>
      <p:pic>
        <p:nvPicPr>
          <p:cNvPr id="28" name="Picture 12"/>
          <p:cNvPicPr>
            <a:picLocks noChangeAspect="1" noChangeArrowheads="1"/>
          </p:cNvPicPr>
          <p:nvPr/>
        </p:nvPicPr>
        <p:blipFill>
          <a:blip r:embed="rId5" cstate="print"/>
          <a:srcRect/>
          <a:stretch>
            <a:fillRect/>
          </a:stretch>
        </p:blipFill>
        <p:spPr bwMode="auto">
          <a:xfrm>
            <a:off x="6948264" y="5157192"/>
            <a:ext cx="2081213" cy="1166813"/>
          </a:xfrm>
          <a:prstGeom prst="rect">
            <a:avLst/>
          </a:prstGeom>
          <a:noFill/>
          <a:ln w="9525">
            <a:noFill/>
            <a:miter lim="800000"/>
            <a:headEnd/>
            <a:tailEnd/>
          </a:ln>
        </p:spPr>
      </p:pic>
      <p:pic>
        <p:nvPicPr>
          <p:cNvPr id="29" name="Picture 13"/>
          <p:cNvPicPr>
            <a:picLocks noChangeAspect="1" noChangeArrowheads="1"/>
          </p:cNvPicPr>
          <p:nvPr/>
        </p:nvPicPr>
        <p:blipFill>
          <a:blip r:embed="rId6" cstate="print"/>
          <a:srcRect/>
          <a:stretch>
            <a:fillRect/>
          </a:stretch>
        </p:blipFill>
        <p:spPr bwMode="auto">
          <a:xfrm>
            <a:off x="1907704" y="5557736"/>
            <a:ext cx="2376264" cy="1039616"/>
          </a:xfrm>
          <a:prstGeom prst="rect">
            <a:avLst/>
          </a:prstGeom>
          <a:noFill/>
          <a:ln w="9525">
            <a:noFill/>
            <a:miter lim="800000"/>
            <a:headEnd/>
            <a:tailEnd/>
          </a:ln>
        </p:spPr>
      </p:pic>
      <p:pic>
        <p:nvPicPr>
          <p:cNvPr id="30" name="Picture 14"/>
          <p:cNvPicPr>
            <a:picLocks noChangeAspect="1" noChangeArrowheads="1"/>
          </p:cNvPicPr>
          <p:nvPr/>
        </p:nvPicPr>
        <p:blipFill>
          <a:blip r:embed="rId7" cstate="print"/>
          <a:srcRect/>
          <a:stretch>
            <a:fillRect/>
          </a:stretch>
        </p:blipFill>
        <p:spPr bwMode="auto">
          <a:xfrm>
            <a:off x="1979712" y="3068960"/>
            <a:ext cx="2736304" cy="1165136"/>
          </a:xfrm>
          <a:prstGeom prst="rect">
            <a:avLst/>
          </a:prstGeom>
          <a:noFill/>
          <a:ln w="9525">
            <a:noFill/>
            <a:miter lim="800000"/>
            <a:headEnd/>
            <a:tailEnd/>
          </a:ln>
        </p:spPr>
      </p:pic>
      <p:pic>
        <p:nvPicPr>
          <p:cNvPr id="31" name="Picture 15"/>
          <p:cNvPicPr>
            <a:picLocks noChangeAspect="1" noChangeArrowheads="1"/>
          </p:cNvPicPr>
          <p:nvPr/>
        </p:nvPicPr>
        <p:blipFill>
          <a:blip r:embed="rId8" cstate="print"/>
          <a:srcRect/>
          <a:stretch>
            <a:fillRect/>
          </a:stretch>
        </p:blipFill>
        <p:spPr bwMode="auto">
          <a:xfrm>
            <a:off x="1979712" y="4293096"/>
            <a:ext cx="2736304" cy="1170169"/>
          </a:xfrm>
          <a:prstGeom prst="rect">
            <a:avLst/>
          </a:prstGeom>
          <a:noFill/>
          <a:ln w="9525">
            <a:noFill/>
            <a:miter lim="800000"/>
            <a:headEnd/>
            <a:tailEnd/>
          </a:ln>
        </p:spPr>
      </p:pic>
      <p:cxnSp>
        <p:nvCxnSpPr>
          <p:cNvPr id="32" name="Прямая со стрелкой 31"/>
          <p:cNvCxnSpPr>
            <a:stCxn id="24" idx="1"/>
            <a:endCxn id="29" idx="3"/>
          </p:cNvCxnSpPr>
          <p:nvPr/>
        </p:nvCxnSpPr>
        <p:spPr bwMode="auto">
          <a:xfrm flipH="1">
            <a:off x="4283968" y="5735506"/>
            <a:ext cx="1440160" cy="342038"/>
          </a:xfrm>
          <a:prstGeom prst="straightConnector1">
            <a:avLst/>
          </a:prstGeom>
          <a:ln>
            <a:solidFill>
              <a:srgbClr val="FFFF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3" name="Прямая со стрелкой 32"/>
          <p:cNvCxnSpPr/>
          <p:nvPr/>
        </p:nvCxnSpPr>
        <p:spPr bwMode="auto">
          <a:xfrm>
            <a:off x="2411760" y="5085184"/>
            <a:ext cx="72008" cy="1008112"/>
          </a:xfrm>
          <a:prstGeom prst="straightConnector1">
            <a:avLst/>
          </a:prstGeom>
          <a:ln>
            <a:solidFill>
              <a:srgbClr val="FFFF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4" name="Прямая со стрелкой 33"/>
          <p:cNvCxnSpPr/>
          <p:nvPr/>
        </p:nvCxnSpPr>
        <p:spPr bwMode="auto">
          <a:xfrm>
            <a:off x="3059832" y="5085184"/>
            <a:ext cx="72008" cy="1008112"/>
          </a:xfrm>
          <a:prstGeom prst="straightConnector1">
            <a:avLst/>
          </a:prstGeom>
          <a:ln>
            <a:solidFill>
              <a:srgbClr val="FFFF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5" name="Прямая со стрелкой 34"/>
          <p:cNvCxnSpPr/>
          <p:nvPr/>
        </p:nvCxnSpPr>
        <p:spPr bwMode="auto">
          <a:xfrm>
            <a:off x="3707904" y="5157192"/>
            <a:ext cx="72008" cy="1008112"/>
          </a:xfrm>
          <a:prstGeom prst="straightConnector1">
            <a:avLst/>
          </a:prstGeom>
          <a:ln>
            <a:solidFill>
              <a:srgbClr val="FFFF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36" name="Прямоугольник 35"/>
          <p:cNvSpPr/>
          <p:nvPr/>
        </p:nvSpPr>
        <p:spPr>
          <a:xfrm>
            <a:off x="6804248" y="2276872"/>
            <a:ext cx="2084994" cy="523220"/>
          </a:xfrm>
          <a:prstGeom prst="rect">
            <a:avLst/>
          </a:prstGeom>
        </p:spPr>
        <p:txBody>
          <a:bodyPr wrap="none">
            <a:spAutoFit/>
          </a:bodyPr>
          <a:lstStyle/>
          <a:p>
            <a:pPr algn="l"/>
            <a:r>
              <a:rPr lang="ru-RU" sz="1400" b="0" dirty="0" smtClean="0"/>
              <a:t>распределение Е в</a:t>
            </a:r>
          </a:p>
          <a:p>
            <a:pPr algn="l"/>
            <a:r>
              <a:rPr lang="ru-RU" sz="1400" b="0" dirty="0" smtClean="0"/>
              <a:t> середине любой ячейки</a:t>
            </a:r>
            <a:endParaRPr lang="ru-RU"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77865" y="3212976"/>
            <a:ext cx="3033508" cy="1189101"/>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977865" y="1916832"/>
            <a:ext cx="3024336" cy="1174067"/>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1977865" y="4529540"/>
            <a:ext cx="3024336" cy="1203716"/>
          </a:xfrm>
          <a:prstGeom prst="rect">
            <a:avLst/>
          </a:prstGeom>
          <a:noFill/>
          <a:ln w="9525">
            <a:noFill/>
            <a:miter lim="800000"/>
            <a:headEnd/>
            <a:tailEnd/>
          </a:ln>
        </p:spPr>
      </p:pic>
      <p:sp>
        <p:nvSpPr>
          <p:cNvPr id="5" name="Прямоугольник 4"/>
          <p:cNvSpPr/>
          <p:nvPr/>
        </p:nvSpPr>
        <p:spPr>
          <a:xfrm>
            <a:off x="755576" y="1124744"/>
            <a:ext cx="7656648" cy="584775"/>
          </a:xfrm>
          <a:prstGeom prst="rect">
            <a:avLst/>
          </a:prstGeom>
        </p:spPr>
        <p:txBody>
          <a:bodyPr wrap="none">
            <a:spAutoFit/>
          </a:bodyPr>
          <a:lstStyle/>
          <a:p>
            <a:pPr algn="l"/>
            <a:r>
              <a:rPr lang="ru-RU" sz="1600" b="0" dirty="0" smtClean="0"/>
              <a:t>Следует отметить, что в реальности конфигурация силовых линий </a:t>
            </a:r>
            <a:r>
              <a:rPr lang="ru-RU" sz="1600" b="0" i="1" dirty="0" smtClean="0"/>
              <a:t>немного</a:t>
            </a:r>
            <a:r>
              <a:rPr lang="ru-RU" sz="1600" b="0" dirty="0" smtClean="0"/>
              <a:t> сложнее, </a:t>
            </a:r>
          </a:p>
          <a:p>
            <a:pPr algn="l"/>
            <a:r>
              <a:rPr lang="ru-RU" sz="1600" b="0" dirty="0" smtClean="0"/>
              <a:t>особенно в области диафрагм: </a:t>
            </a:r>
            <a:endParaRPr lang="ru-RU" sz="1600" dirty="0"/>
          </a:p>
        </p:txBody>
      </p:sp>
      <p:sp>
        <p:nvSpPr>
          <p:cNvPr id="6" name="Прямоугольник 5"/>
          <p:cNvSpPr/>
          <p:nvPr/>
        </p:nvSpPr>
        <p:spPr>
          <a:xfrm>
            <a:off x="1041761" y="2132856"/>
            <a:ext cx="620683" cy="338554"/>
          </a:xfrm>
          <a:prstGeom prst="rect">
            <a:avLst/>
          </a:prstGeom>
        </p:spPr>
        <p:txBody>
          <a:bodyPr wrap="none">
            <a:spAutoFit/>
          </a:bodyPr>
          <a:lstStyle/>
          <a:p>
            <a:r>
              <a:rPr lang="el-GR" sz="1600" b="0" dirty="0" smtClean="0"/>
              <a:t>Θ</a:t>
            </a:r>
            <a:r>
              <a:rPr lang="ru-RU" sz="1600" b="0" dirty="0" smtClean="0"/>
              <a:t> = 0</a:t>
            </a:r>
            <a:endParaRPr lang="ru-RU" sz="1600" dirty="0"/>
          </a:p>
        </p:txBody>
      </p:sp>
      <p:sp>
        <p:nvSpPr>
          <p:cNvPr id="7" name="Прямоугольник 6"/>
          <p:cNvSpPr/>
          <p:nvPr/>
        </p:nvSpPr>
        <p:spPr>
          <a:xfrm>
            <a:off x="1043608" y="4797152"/>
            <a:ext cx="654345" cy="338554"/>
          </a:xfrm>
          <a:prstGeom prst="rect">
            <a:avLst/>
          </a:prstGeom>
        </p:spPr>
        <p:txBody>
          <a:bodyPr wrap="none">
            <a:spAutoFit/>
          </a:bodyPr>
          <a:lstStyle/>
          <a:p>
            <a:r>
              <a:rPr lang="el-GR" sz="1600" b="0" dirty="0" smtClean="0"/>
              <a:t>Θ</a:t>
            </a:r>
            <a:r>
              <a:rPr lang="ru-RU" sz="1600" b="0" dirty="0" smtClean="0"/>
              <a:t> =</a:t>
            </a:r>
            <a:r>
              <a:rPr lang="en-US" sz="1600" b="0" dirty="0" smtClean="0"/>
              <a:t> </a:t>
            </a:r>
            <a:r>
              <a:rPr lang="el-GR" sz="1600" b="0" dirty="0" smtClean="0"/>
              <a:t>π</a:t>
            </a:r>
            <a:endParaRPr lang="ru-RU" sz="1600" dirty="0"/>
          </a:p>
        </p:txBody>
      </p:sp>
      <p:sp>
        <p:nvSpPr>
          <p:cNvPr id="8" name="Прямоугольник 7"/>
          <p:cNvSpPr/>
          <p:nvPr/>
        </p:nvSpPr>
        <p:spPr>
          <a:xfrm>
            <a:off x="1041761" y="3501008"/>
            <a:ext cx="865943" cy="338554"/>
          </a:xfrm>
          <a:prstGeom prst="rect">
            <a:avLst/>
          </a:prstGeom>
        </p:spPr>
        <p:txBody>
          <a:bodyPr wrap="none">
            <a:spAutoFit/>
          </a:bodyPr>
          <a:lstStyle/>
          <a:p>
            <a:pPr algn="l"/>
            <a:r>
              <a:rPr lang="el-GR" sz="1600" b="0" dirty="0" smtClean="0"/>
              <a:t>Θ</a:t>
            </a:r>
            <a:r>
              <a:rPr lang="ru-RU" sz="1600" b="0" dirty="0" smtClean="0"/>
              <a:t> =</a:t>
            </a:r>
            <a:r>
              <a:rPr lang="en-US" sz="1600" b="0" dirty="0" smtClean="0"/>
              <a:t> </a:t>
            </a:r>
            <a:r>
              <a:rPr lang="el-GR" sz="1600" b="0" dirty="0" smtClean="0"/>
              <a:t>π</a:t>
            </a:r>
            <a:r>
              <a:rPr lang="ru-RU" sz="1600" b="0" dirty="0" smtClean="0"/>
              <a:t>/2 </a:t>
            </a:r>
          </a:p>
        </p:txBody>
      </p:sp>
      <p:sp>
        <p:nvSpPr>
          <p:cNvPr id="10" name="Rectangle 4"/>
          <p:cNvSpPr>
            <a:spLocks noChangeArrowheads="1"/>
          </p:cNvSpPr>
          <p:nvPr/>
        </p:nvSpPr>
        <p:spPr bwMode="auto">
          <a:xfrm>
            <a:off x="611560" y="548680"/>
            <a:ext cx="3999813" cy="369332"/>
          </a:xfrm>
          <a:prstGeom prst="rect">
            <a:avLst/>
          </a:prstGeom>
          <a:noFill/>
          <a:ln w="9525">
            <a:noFill/>
            <a:miter lim="800000"/>
            <a:headEnd/>
            <a:tailEnd/>
          </a:ln>
          <a:effectLst/>
        </p:spPr>
        <p:txBody>
          <a:bodyPr wrap="none">
            <a:spAutoFit/>
          </a:bodyPr>
          <a:lstStyle/>
          <a:p>
            <a:pPr algn="l"/>
            <a:r>
              <a:rPr lang="ru-RU" dirty="0" smtClean="0">
                <a:solidFill>
                  <a:srgbClr val="7030A0"/>
                </a:solidFill>
                <a:latin typeface="Arial Black" pitchFamily="34" charset="0"/>
              </a:rPr>
              <a:t>Виды колебаний с разным </a:t>
            </a:r>
            <a:r>
              <a:rPr lang="el-GR" dirty="0" smtClean="0">
                <a:solidFill>
                  <a:srgbClr val="7030A0"/>
                </a:solidFill>
                <a:latin typeface="Arial Black" pitchFamily="34" charset="0"/>
              </a:rPr>
              <a:t>Θ</a:t>
            </a:r>
            <a:endParaRPr lang="ru-RU" dirty="0">
              <a:solidFill>
                <a:srgbClr val="7030A0"/>
              </a:solidFill>
              <a:latin typeface="Arial Black" pitchFamily="34" charset="0"/>
            </a:endParaRPr>
          </a:p>
        </p:txBody>
      </p:sp>
      <p:sp>
        <p:nvSpPr>
          <p:cNvPr id="11" name="Прямоугольник 10"/>
          <p:cNvSpPr/>
          <p:nvPr/>
        </p:nvSpPr>
        <p:spPr>
          <a:xfrm>
            <a:off x="5436096" y="5157192"/>
            <a:ext cx="3384376" cy="523220"/>
          </a:xfrm>
          <a:prstGeom prst="rect">
            <a:avLst/>
          </a:prstGeom>
        </p:spPr>
        <p:txBody>
          <a:bodyPr wrap="square">
            <a:spAutoFit/>
          </a:bodyPr>
          <a:lstStyle/>
          <a:p>
            <a:r>
              <a:rPr lang="ru-RU" sz="1400" dirty="0" smtClean="0"/>
              <a:t>силовые линии электрического поля – результат численного моделирования</a:t>
            </a:r>
            <a:endParaRPr lang="ru-RU"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712968" cy="400110"/>
          </a:xfrm>
          <a:prstGeom prst="rect">
            <a:avLst/>
          </a:prstGeom>
        </p:spPr>
        <p:txBody>
          <a:bodyPr wrap="square">
            <a:spAutoFit/>
          </a:bodyPr>
          <a:lstStyle/>
          <a:p>
            <a:pPr algn="l"/>
            <a:r>
              <a:rPr lang="ru-RU" sz="2000" cap="small" dirty="0" smtClean="0">
                <a:solidFill>
                  <a:srgbClr val="7030A0"/>
                </a:solidFill>
                <a:latin typeface="Arial Black" pitchFamily="34" charset="0"/>
              </a:rPr>
              <a:t>электродинамические характеристики</a:t>
            </a:r>
          </a:p>
        </p:txBody>
      </p:sp>
      <p:sp>
        <p:nvSpPr>
          <p:cNvPr id="4" name="Прямоугольник 3"/>
          <p:cNvSpPr/>
          <p:nvPr/>
        </p:nvSpPr>
        <p:spPr>
          <a:xfrm>
            <a:off x="539552" y="1196752"/>
            <a:ext cx="6885924" cy="830997"/>
          </a:xfrm>
          <a:prstGeom prst="rect">
            <a:avLst/>
          </a:prstGeom>
        </p:spPr>
        <p:txBody>
          <a:bodyPr wrap="none">
            <a:spAutoFit/>
          </a:bodyPr>
          <a:lstStyle/>
          <a:p>
            <a:pPr algn="l"/>
            <a:r>
              <a:rPr lang="ru-RU" sz="1600" b="0" dirty="0" smtClean="0"/>
              <a:t>Зависимость </a:t>
            </a:r>
            <a:r>
              <a:rPr lang="en-US" sz="1600" b="0" dirty="0" smtClean="0"/>
              <a:t>V</a:t>
            </a:r>
            <a:r>
              <a:rPr lang="ru-RU" sz="1600" b="0" dirty="0" err="1" smtClean="0"/>
              <a:t>ф</a:t>
            </a:r>
            <a:r>
              <a:rPr lang="en-US" sz="1600" b="0" dirty="0" smtClean="0"/>
              <a:t>(f) – </a:t>
            </a:r>
            <a:r>
              <a:rPr lang="ru-RU" sz="1600" b="0" dirty="0" smtClean="0"/>
              <a:t>дисперсионная характеристика ускоряющей структуры. </a:t>
            </a:r>
          </a:p>
          <a:p>
            <a:pPr algn="l"/>
            <a:endParaRPr lang="ru-RU" sz="1600" b="0" dirty="0" smtClean="0"/>
          </a:p>
          <a:p>
            <a:r>
              <a:rPr lang="ru-RU" sz="1600" b="0" dirty="0" smtClean="0"/>
              <a:t>На практике чаще используется та же кривая в координатах </a:t>
            </a:r>
            <a:r>
              <a:rPr lang="en-US" sz="1600" b="0" dirty="0" smtClean="0"/>
              <a:t>f </a:t>
            </a:r>
            <a:r>
              <a:rPr lang="ru-RU" sz="1600" b="0" dirty="0" smtClean="0"/>
              <a:t>(</a:t>
            </a:r>
            <a:r>
              <a:rPr lang="el-GR" sz="1600" dirty="0" smtClean="0"/>
              <a:t>Θ</a:t>
            </a:r>
            <a:r>
              <a:rPr lang="ru-RU" sz="1600" b="0" dirty="0" smtClean="0"/>
              <a:t>) </a:t>
            </a:r>
            <a:endParaRPr lang="ru-RU" sz="1600" dirty="0"/>
          </a:p>
        </p:txBody>
      </p:sp>
      <p:pic>
        <p:nvPicPr>
          <p:cNvPr id="5" name="Picture 2"/>
          <p:cNvPicPr>
            <a:picLocks noChangeAspect="1" noChangeArrowheads="1"/>
          </p:cNvPicPr>
          <p:nvPr/>
        </p:nvPicPr>
        <p:blipFill>
          <a:blip r:embed="rId2" cstate="print"/>
          <a:srcRect/>
          <a:stretch>
            <a:fillRect/>
          </a:stretch>
        </p:blipFill>
        <p:spPr bwMode="auto">
          <a:xfrm>
            <a:off x="1043608" y="2420888"/>
            <a:ext cx="3672408" cy="279852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860032" y="2810121"/>
            <a:ext cx="2056228" cy="792088"/>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a:off x="4932040" y="4221088"/>
            <a:ext cx="2016224" cy="76289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132856"/>
            <a:ext cx="2368085" cy="584775"/>
          </a:xfrm>
          <a:prstGeom prst="rect">
            <a:avLst/>
          </a:prstGeom>
        </p:spPr>
        <p:txBody>
          <a:bodyPr wrap="none">
            <a:spAutoFit/>
          </a:bodyPr>
          <a:lstStyle/>
          <a:p>
            <a:r>
              <a:rPr lang="ru-RU" sz="1600" b="0" dirty="0" smtClean="0"/>
              <a:t>Иногда определяется так</a:t>
            </a:r>
          </a:p>
          <a:p>
            <a:r>
              <a:rPr lang="ru-RU" sz="1600" b="0" dirty="0" smtClean="0"/>
              <a:t>(Зверев, Собенин) </a:t>
            </a:r>
          </a:p>
        </p:txBody>
      </p:sp>
      <p:sp>
        <p:nvSpPr>
          <p:cNvPr id="3" name="Прямоугольник 2"/>
          <p:cNvSpPr/>
          <p:nvPr/>
        </p:nvSpPr>
        <p:spPr>
          <a:xfrm>
            <a:off x="611560" y="620688"/>
            <a:ext cx="5726248" cy="400110"/>
          </a:xfrm>
          <a:prstGeom prst="rect">
            <a:avLst/>
          </a:prstGeom>
        </p:spPr>
        <p:txBody>
          <a:bodyPr wrap="none">
            <a:spAutoFit/>
          </a:bodyPr>
          <a:lstStyle/>
          <a:p>
            <a:r>
              <a:rPr lang="ru-RU" sz="2000" dirty="0" smtClean="0">
                <a:solidFill>
                  <a:srgbClr val="7030A0"/>
                </a:solidFill>
                <a:latin typeface="Arial Black" pitchFamily="34" charset="0"/>
              </a:rPr>
              <a:t>Коэффициент связи между ячейками</a:t>
            </a:r>
            <a:endParaRPr lang="ru-RU" sz="2000" dirty="0">
              <a:solidFill>
                <a:srgbClr val="7030A0"/>
              </a:solidFill>
              <a:latin typeface="Arial Black"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209225" y="1268760"/>
            <a:ext cx="1512168" cy="66568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202354" y="2060848"/>
            <a:ext cx="1735063" cy="718561"/>
          </a:xfrm>
          <a:prstGeom prst="rect">
            <a:avLst/>
          </a:prstGeom>
          <a:noFill/>
          <a:ln w="9525">
            <a:noFill/>
            <a:miter lim="800000"/>
            <a:headEnd/>
            <a:tailEnd/>
          </a:ln>
        </p:spPr>
      </p:pic>
      <p:sp>
        <p:nvSpPr>
          <p:cNvPr id="6" name="Прямоугольник 5"/>
          <p:cNvSpPr/>
          <p:nvPr/>
        </p:nvSpPr>
        <p:spPr>
          <a:xfrm>
            <a:off x="628074" y="1412776"/>
            <a:ext cx="2668872" cy="338554"/>
          </a:xfrm>
          <a:prstGeom prst="rect">
            <a:avLst/>
          </a:prstGeom>
        </p:spPr>
        <p:txBody>
          <a:bodyPr wrap="none">
            <a:spAutoFit/>
          </a:bodyPr>
          <a:lstStyle/>
          <a:p>
            <a:r>
              <a:rPr lang="ru-RU" sz="1600" b="0" dirty="0" smtClean="0"/>
              <a:t>Традиционное определение</a:t>
            </a:r>
          </a:p>
        </p:txBody>
      </p:sp>
      <p:sp>
        <p:nvSpPr>
          <p:cNvPr id="7" name="Прямоугольник 6"/>
          <p:cNvSpPr/>
          <p:nvPr/>
        </p:nvSpPr>
        <p:spPr>
          <a:xfrm>
            <a:off x="611560" y="2996952"/>
            <a:ext cx="7488832" cy="1323439"/>
          </a:xfrm>
          <a:prstGeom prst="rect">
            <a:avLst/>
          </a:prstGeom>
        </p:spPr>
        <p:txBody>
          <a:bodyPr wrap="square">
            <a:spAutoFit/>
          </a:bodyPr>
          <a:lstStyle/>
          <a:p>
            <a:pPr algn="l"/>
            <a:r>
              <a:rPr lang="ru-RU" sz="1600" b="1" dirty="0" smtClean="0"/>
              <a:t>Большой </a:t>
            </a:r>
            <a:r>
              <a:rPr lang="en-US" sz="1600" b="1" dirty="0" smtClean="0"/>
              <a:t>k</a:t>
            </a:r>
            <a:r>
              <a:rPr lang="ru-RU" sz="1600" b="1" dirty="0" smtClean="0"/>
              <a:t> связи</a:t>
            </a:r>
            <a:r>
              <a:rPr lang="ru-RU" sz="1600" dirty="0" smtClean="0"/>
              <a:t> : </a:t>
            </a:r>
          </a:p>
          <a:p>
            <a:pPr algn="l"/>
            <a:r>
              <a:rPr lang="ru-RU" sz="1600" b="0" dirty="0" smtClean="0"/>
              <a:t>  снижение требований к допускам (случайные ошибки изготовления соседних ячеек усредняются) ; </a:t>
            </a:r>
          </a:p>
          <a:p>
            <a:pPr algn="l"/>
            <a:r>
              <a:rPr lang="ru-RU" sz="1600" b="0" dirty="0" smtClean="0"/>
              <a:t>  рост групповой скорости – быстрое заполнение структуры ВЧ мощностью .</a:t>
            </a:r>
          </a:p>
          <a:p>
            <a:pPr algn="l"/>
            <a:endParaRPr lang="ru-RU" sz="1600" b="0" dirty="0" smtClean="0"/>
          </a:p>
        </p:txBody>
      </p:sp>
      <p:sp>
        <p:nvSpPr>
          <p:cNvPr id="8" name="Прямоугольник 7"/>
          <p:cNvSpPr/>
          <p:nvPr/>
        </p:nvSpPr>
        <p:spPr>
          <a:xfrm>
            <a:off x="755576" y="4509120"/>
            <a:ext cx="4464496" cy="1077218"/>
          </a:xfrm>
          <a:prstGeom prst="rect">
            <a:avLst/>
          </a:prstGeom>
        </p:spPr>
        <p:txBody>
          <a:bodyPr wrap="square">
            <a:spAutoFit/>
          </a:bodyPr>
          <a:lstStyle/>
          <a:p>
            <a:pPr algn="l"/>
            <a:r>
              <a:rPr lang="ru-RU" sz="1600" b="0" dirty="0" smtClean="0"/>
              <a:t>За величину </a:t>
            </a:r>
            <a:r>
              <a:rPr lang="en-US" sz="1600" b="0" dirty="0" smtClean="0"/>
              <a:t>k </a:t>
            </a:r>
            <a:r>
              <a:rPr lang="ru-RU" sz="1600" b="0" dirty="0" smtClean="0"/>
              <a:t>связи «отвечает» размер  </a:t>
            </a:r>
            <a:r>
              <a:rPr lang="ru-RU" sz="1600" b="0" dirty="0" smtClean="0">
                <a:sym typeface="Symbol"/>
              </a:rPr>
              <a:t></a:t>
            </a:r>
            <a:r>
              <a:rPr lang="ru-RU" sz="1600" b="0" dirty="0" smtClean="0"/>
              <a:t>2а – при увеличении диаметра пролётного канала падает напряжённость поля </a:t>
            </a:r>
            <a:r>
              <a:rPr lang="en-US" sz="1600" b="0" dirty="0" err="1" smtClean="0"/>
              <a:t>Ez</a:t>
            </a:r>
            <a:r>
              <a:rPr lang="ru-RU" sz="1600" b="0" dirty="0" smtClean="0"/>
              <a:t> и </a:t>
            </a:r>
            <a:r>
              <a:rPr lang="ru-RU" sz="1600" b="0" dirty="0" err="1" smtClean="0"/>
              <a:t>шунтовое</a:t>
            </a:r>
            <a:r>
              <a:rPr lang="ru-RU" sz="1600" b="0" dirty="0" smtClean="0"/>
              <a:t> сопротивление.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68760"/>
            <a:ext cx="7848872" cy="553998"/>
          </a:xfrm>
          <a:prstGeom prst="rect">
            <a:avLst/>
          </a:prstGeom>
        </p:spPr>
        <p:txBody>
          <a:bodyPr wrap="square">
            <a:spAutoFit/>
          </a:bodyPr>
          <a:lstStyle/>
          <a:p>
            <a:r>
              <a:rPr lang="ru-RU" sz="1500" dirty="0" smtClean="0">
                <a:latin typeface="Arial" pitchFamily="34" charset="0"/>
                <a:cs typeface="Arial" pitchFamily="34" charset="0"/>
              </a:rPr>
              <a:t>Электромагнитные поля СВЧ диапазона – наиболее удобный способ передачи энергии пучку заряженных частиц</a:t>
            </a:r>
            <a:endParaRPr lang="ru-RU" sz="1500" dirty="0">
              <a:latin typeface="Arial" pitchFamily="34" charset="0"/>
              <a:cs typeface="Arial" pitchFamily="34" charset="0"/>
            </a:endParaRPr>
          </a:p>
        </p:txBody>
      </p:sp>
      <p:sp>
        <p:nvSpPr>
          <p:cNvPr id="5" name="TextBox 4"/>
          <p:cNvSpPr txBox="1"/>
          <p:nvPr/>
        </p:nvSpPr>
        <p:spPr>
          <a:xfrm>
            <a:off x="683568" y="3356992"/>
            <a:ext cx="1974067"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система </a:t>
            </a:r>
          </a:p>
          <a:p>
            <a:r>
              <a:rPr lang="ru-RU" sz="2000" b="1" dirty="0" smtClean="0"/>
              <a:t>электропитания</a:t>
            </a:r>
            <a:endParaRPr lang="ru-RU" sz="2000" b="1" dirty="0"/>
          </a:p>
        </p:txBody>
      </p:sp>
      <p:sp>
        <p:nvSpPr>
          <p:cNvPr id="6" name="TextBox 5"/>
          <p:cNvSpPr txBox="1"/>
          <p:nvPr/>
        </p:nvSpPr>
        <p:spPr>
          <a:xfrm>
            <a:off x="3490248" y="3356992"/>
            <a:ext cx="2305888"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электромагнитное </a:t>
            </a:r>
          </a:p>
          <a:p>
            <a:r>
              <a:rPr lang="ru-RU" sz="2000" b="1" dirty="0" smtClean="0"/>
              <a:t>(СВЧ) поле</a:t>
            </a:r>
            <a:endParaRPr lang="ru-RU" sz="2000" b="1" dirty="0"/>
          </a:p>
        </p:txBody>
      </p:sp>
      <p:sp>
        <p:nvSpPr>
          <p:cNvPr id="7" name="TextBox 6"/>
          <p:cNvSpPr txBox="1"/>
          <p:nvPr/>
        </p:nvSpPr>
        <p:spPr>
          <a:xfrm>
            <a:off x="6527344" y="3358153"/>
            <a:ext cx="2384755"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пучок ускоренных</a:t>
            </a:r>
          </a:p>
          <a:p>
            <a:r>
              <a:rPr lang="ru-RU" sz="2000" b="1" dirty="0" smtClean="0"/>
              <a:t>заряженных частиц</a:t>
            </a:r>
            <a:endParaRPr lang="ru-RU" sz="2200" b="1" dirty="0"/>
          </a:p>
        </p:txBody>
      </p:sp>
      <p:sp>
        <p:nvSpPr>
          <p:cNvPr id="8" name="Стрелка вправо с вырезом 7"/>
          <p:cNvSpPr/>
          <p:nvPr/>
        </p:nvSpPr>
        <p:spPr>
          <a:xfrm>
            <a:off x="2843808" y="3356992"/>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Стрелка вправо с вырезом 8"/>
          <p:cNvSpPr/>
          <p:nvPr/>
        </p:nvSpPr>
        <p:spPr>
          <a:xfrm>
            <a:off x="5940152" y="3356992"/>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28" name="Picture 4"/>
          <p:cNvPicPr>
            <a:picLocks noChangeAspect="1" noChangeArrowheads="1"/>
          </p:cNvPicPr>
          <p:nvPr/>
        </p:nvPicPr>
        <p:blipFill>
          <a:blip r:embed="rId2" cstate="print"/>
          <a:srcRect/>
          <a:stretch>
            <a:fillRect/>
          </a:stretch>
        </p:blipFill>
        <p:spPr bwMode="auto">
          <a:xfrm>
            <a:off x="650371" y="4293096"/>
            <a:ext cx="2121429" cy="1193304"/>
          </a:xfrm>
          <a:prstGeom prst="rect">
            <a:avLst/>
          </a:prstGeom>
          <a:noFill/>
          <a:ln w="9525">
            <a:noFill/>
            <a:miter lim="800000"/>
            <a:headEnd/>
            <a:tailEnd/>
          </a:ln>
        </p:spPr>
      </p:pic>
      <p:pic>
        <p:nvPicPr>
          <p:cNvPr id="1031" name="Picture 7" descr="E:\_Science_\Учеба\СВЧ\Лекции СВЧ\Новая папка\standing wave_04.gif"/>
          <p:cNvPicPr>
            <a:picLocks noChangeAspect="1" noChangeArrowheads="1" noCrop="1"/>
          </p:cNvPicPr>
          <p:nvPr/>
        </p:nvPicPr>
        <p:blipFill>
          <a:blip r:embed="rId3" cstate="print"/>
          <a:srcRect/>
          <a:stretch>
            <a:fillRect/>
          </a:stretch>
        </p:blipFill>
        <p:spPr bwMode="auto">
          <a:xfrm flipH="1">
            <a:off x="3491880" y="4221088"/>
            <a:ext cx="2304256" cy="1296144"/>
          </a:xfrm>
          <a:prstGeom prst="rect">
            <a:avLst/>
          </a:prstGeom>
          <a:noFill/>
        </p:spPr>
      </p:pic>
      <p:pic>
        <p:nvPicPr>
          <p:cNvPr id="1032" name="Picture 8"/>
          <p:cNvPicPr>
            <a:picLocks noChangeAspect="1" noChangeArrowheads="1"/>
          </p:cNvPicPr>
          <p:nvPr/>
        </p:nvPicPr>
        <p:blipFill>
          <a:blip r:embed="rId4" cstate="print"/>
          <a:srcRect/>
          <a:stretch>
            <a:fillRect/>
          </a:stretch>
        </p:blipFill>
        <p:spPr bwMode="auto">
          <a:xfrm>
            <a:off x="6516216" y="4147343"/>
            <a:ext cx="2376264" cy="1441897"/>
          </a:xfrm>
          <a:prstGeom prst="rect">
            <a:avLst/>
          </a:prstGeom>
          <a:noFill/>
          <a:ln w="9525">
            <a:noFill/>
            <a:miter lim="800000"/>
            <a:headEnd/>
            <a:tailEnd/>
          </a:ln>
        </p:spPr>
      </p:pic>
      <p:sp>
        <p:nvSpPr>
          <p:cNvPr id="19" name="TextBox 18"/>
          <p:cNvSpPr txBox="1"/>
          <p:nvPr/>
        </p:nvSpPr>
        <p:spPr>
          <a:xfrm>
            <a:off x="683568" y="416858"/>
            <a:ext cx="6968574" cy="707886"/>
          </a:xfrm>
          <a:prstGeom prst="rect">
            <a:avLst/>
          </a:prstGeom>
          <a:noFill/>
        </p:spPr>
        <p:txBody>
          <a:bodyPr wrap="none" rtlCol="0">
            <a:spAutoFit/>
          </a:bodyPr>
          <a:lstStyle/>
          <a:p>
            <a:r>
              <a:rPr lang="ru-RU" sz="2000" b="1" dirty="0" smtClean="0">
                <a:solidFill>
                  <a:srgbClr val="7030A0"/>
                </a:solidFill>
                <a:latin typeface="Arial Black" pitchFamily="34" charset="0"/>
                <a:cs typeface="Arial" pitchFamily="34" charset="0"/>
              </a:rPr>
              <a:t>Использование электромагнитных СВЧ полей</a:t>
            </a:r>
          </a:p>
          <a:p>
            <a:r>
              <a:rPr lang="ru-RU" sz="2000" b="1" dirty="0" smtClean="0">
                <a:solidFill>
                  <a:srgbClr val="7030A0"/>
                </a:solidFill>
                <a:latin typeface="Arial Black" pitchFamily="34" charset="0"/>
                <a:cs typeface="Arial" pitchFamily="34" charset="0"/>
              </a:rPr>
              <a:t>в ускорительной технике</a:t>
            </a:r>
            <a:endParaRPr lang="ru-RU" sz="2000" b="1" dirty="0">
              <a:solidFill>
                <a:srgbClr val="7030A0"/>
              </a:solidFill>
              <a:latin typeface="Arial Black" pitchFamily="34" charset="0"/>
              <a:cs typeface="Arial" pitchFamily="34" charset="0"/>
            </a:endParaRPr>
          </a:p>
        </p:txBody>
      </p:sp>
      <p:sp>
        <p:nvSpPr>
          <p:cNvPr id="13" name="Text Box 1296"/>
          <p:cNvSpPr txBox="1">
            <a:spLocks noChangeArrowheads="1"/>
          </p:cNvSpPr>
          <p:nvPr/>
        </p:nvSpPr>
        <p:spPr bwMode="auto">
          <a:xfrm>
            <a:off x="683568" y="2204864"/>
            <a:ext cx="5544616" cy="830997"/>
          </a:xfrm>
          <a:prstGeom prst="rect">
            <a:avLst/>
          </a:prstGeom>
          <a:noFill/>
          <a:ln w="9525">
            <a:noFill/>
            <a:miter lim="800000"/>
            <a:headEnd/>
            <a:tailEnd/>
          </a:ln>
          <a:effectLst/>
        </p:spPr>
        <p:txBody>
          <a:bodyPr wrap="square">
            <a:spAutoFit/>
          </a:bodyPr>
          <a:lstStyle/>
          <a:p>
            <a:pPr algn="l"/>
            <a:r>
              <a:rPr lang="ru-RU" sz="1600" b="1" dirty="0" smtClean="0"/>
              <a:t>Многоэтапное преобразование энергии</a:t>
            </a:r>
            <a:r>
              <a:rPr lang="ru-RU" sz="1600" b="0" dirty="0" smtClean="0"/>
              <a:t> </a:t>
            </a:r>
          </a:p>
          <a:p>
            <a:pPr algn="l"/>
            <a:r>
              <a:rPr lang="ru-RU" sz="1600" b="0" dirty="0" smtClean="0"/>
              <a:t>от системы электропитания к пучку заряженных частиц </a:t>
            </a:r>
          </a:p>
          <a:p>
            <a:pPr algn="l"/>
            <a:r>
              <a:rPr lang="ru-RU" sz="1600" b="0" dirty="0" smtClean="0"/>
              <a:t>через </a:t>
            </a:r>
            <a:r>
              <a:rPr lang="ru-RU" sz="1600" b="0" i="1" dirty="0" smtClean="0"/>
              <a:t>посредника – электромагнитное поле </a:t>
            </a:r>
            <a:endParaRPr lang="ru-RU" sz="1600" b="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6609502" cy="400110"/>
          </a:xfrm>
          <a:prstGeom prst="rect">
            <a:avLst/>
          </a:prstGeom>
        </p:spPr>
        <p:txBody>
          <a:bodyPr wrap="none">
            <a:spAutoFit/>
          </a:bodyPr>
          <a:lstStyle/>
          <a:p>
            <a:pPr algn="l"/>
            <a:r>
              <a:rPr lang="ru-RU" sz="2000" dirty="0" smtClean="0">
                <a:solidFill>
                  <a:srgbClr val="7030A0"/>
                </a:solidFill>
                <a:latin typeface="Arial Black" pitchFamily="34" charset="0"/>
              </a:rPr>
              <a:t>Шунтовое сопротивление (</a:t>
            </a:r>
            <a:r>
              <a:rPr lang="en-US" sz="2000" dirty="0" smtClean="0">
                <a:solidFill>
                  <a:srgbClr val="7030A0"/>
                </a:solidFill>
                <a:latin typeface="Arial Black" pitchFamily="34" charset="0"/>
              </a:rPr>
              <a:t>shunt impedance)</a:t>
            </a:r>
            <a:endParaRPr lang="ru-RU" sz="2000" dirty="0">
              <a:solidFill>
                <a:srgbClr val="7030A0"/>
              </a:solidFill>
              <a:latin typeface="Arial Black" pitchFamily="34" charset="0"/>
            </a:endParaRPr>
          </a:p>
        </p:txBody>
      </p:sp>
      <p:sp>
        <p:nvSpPr>
          <p:cNvPr id="3" name="Прямоугольник 2"/>
          <p:cNvSpPr/>
          <p:nvPr/>
        </p:nvSpPr>
        <p:spPr>
          <a:xfrm>
            <a:off x="539552" y="1268760"/>
            <a:ext cx="4959948" cy="338554"/>
          </a:xfrm>
          <a:prstGeom prst="rect">
            <a:avLst/>
          </a:prstGeom>
        </p:spPr>
        <p:txBody>
          <a:bodyPr wrap="none">
            <a:spAutoFit/>
          </a:bodyPr>
          <a:lstStyle/>
          <a:p>
            <a:r>
              <a:rPr lang="ru-RU" sz="1600" b="0" dirty="0" smtClean="0"/>
              <a:t>Характеризует эффективность ускоряющей структуры</a:t>
            </a:r>
            <a:endParaRPr lang="ru-RU" sz="1600" dirty="0"/>
          </a:p>
        </p:txBody>
      </p:sp>
      <p:pic>
        <p:nvPicPr>
          <p:cNvPr id="4" name="Picture 2"/>
          <p:cNvPicPr>
            <a:picLocks noChangeAspect="1" noChangeArrowheads="1"/>
          </p:cNvPicPr>
          <p:nvPr/>
        </p:nvPicPr>
        <p:blipFill>
          <a:blip r:embed="rId2" cstate="print"/>
          <a:srcRect/>
          <a:stretch>
            <a:fillRect/>
          </a:stretch>
        </p:blipFill>
        <p:spPr bwMode="auto">
          <a:xfrm>
            <a:off x="899592" y="1628800"/>
            <a:ext cx="2592288" cy="99420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827584" y="2636912"/>
            <a:ext cx="2693429" cy="1008112"/>
          </a:xfrm>
          <a:prstGeom prst="rect">
            <a:avLst/>
          </a:prstGeom>
          <a:noFill/>
          <a:ln w="9525">
            <a:noFill/>
            <a:miter lim="800000"/>
            <a:headEnd/>
            <a:tailEnd/>
          </a:ln>
        </p:spPr>
      </p:pic>
      <p:sp>
        <p:nvSpPr>
          <p:cNvPr id="6" name="Прямоугольник 5"/>
          <p:cNvSpPr/>
          <p:nvPr/>
        </p:nvSpPr>
        <p:spPr>
          <a:xfrm>
            <a:off x="3563888" y="1703710"/>
            <a:ext cx="3384376" cy="1077218"/>
          </a:xfrm>
          <a:prstGeom prst="rect">
            <a:avLst/>
          </a:prstGeom>
        </p:spPr>
        <p:txBody>
          <a:bodyPr wrap="square">
            <a:spAutoFit/>
          </a:bodyPr>
          <a:lstStyle/>
          <a:p>
            <a:pPr algn="l"/>
            <a:r>
              <a:rPr lang="ru-RU" sz="1600" b="0" dirty="0" smtClean="0"/>
              <a:t>Полное, ед. </a:t>
            </a:r>
            <a:r>
              <a:rPr lang="ru-RU" sz="1600" b="0" dirty="0" err="1" smtClean="0"/>
              <a:t>изм</a:t>
            </a:r>
            <a:r>
              <a:rPr lang="ru-RU" sz="1600" b="0" dirty="0" smtClean="0"/>
              <a:t> : </a:t>
            </a:r>
            <a:r>
              <a:rPr lang="en-US" sz="1600" b="0" dirty="0" smtClean="0"/>
              <a:t>[</a:t>
            </a:r>
            <a:r>
              <a:rPr lang="ru-RU" sz="1600" b="0" dirty="0" smtClean="0"/>
              <a:t>Ом</a:t>
            </a:r>
            <a:r>
              <a:rPr lang="en-US" sz="1600" b="0" dirty="0" smtClean="0"/>
              <a:t>]</a:t>
            </a:r>
            <a:endParaRPr lang="ru-RU" sz="1600" b="0" dirty="0" smtClean="0"/>
          </a:p>
          <a:p>
            <a:endParaRPr lang="ru-RU" sz="1600" b="0" dirty="0" smtClean="0"/>
          </a:p>
          <a:p>
            <a:pPr algn="l"/>
            <a:r>
              <a:rPr lang="en-US" sz="1600" b="0" dirty="0" smtClean="0"/>
              <a:t>L – </a:t>
            </a:r>
            <a:r>
              <a:rPr lang="ru-RU" sz="1600" b="0" dirty="0" smtClean="0"/>
              <a:t>длина ускоряющей секции,</a:t>
            </a:r>
          </a:p>
          <a:p>
            <a:pPr algn="l"/>
            <a:r>
              <a:rPr lang="en-US" sz="1600" b="0" dirty="0" smtClean="0"/>
              <a:t>P – </a:t>
            </a:r>
            <a:r>
              <a:rPr lang="ru-RU" sz="1600" b="0" dirty="0" smtClean="0"/>
              <a:t> мощность омических потерь</a:t>
            </a:r>
            <a:endParaRPr lang="ru-RU" sz="1600" dirty="0"/>
          </a:p>
        </p:txBody>
      </p:sp>
      <p:sp>
        <p:nvSpPr>
          <p:cNvPr id="7" name="Прямоугольник 6"/>
          <p:cNvSpPr/>
          <p:nvPr/>
        </p:nvSpPr>
        <p:spPr>
          <a:xfrm>
            <a:off x="3563888" y="2996952"/>
            <a:ext cx="4226157" cy="338554"/>
          </a:xfrm>
          <a:prstGeom prst="rect">
            <a:avLst/>
          </a:prstGeom>
        </p:spPr>
        <p:txBody>
          <a:bodyPr wrap="none">
            <a:spAutoFit/>
          </a:bodyPr>
          <a:lstStyle/>
          <a:p>
            <a:r>
              <a:rPr lang="ru-RU" sz="1600" b="0" dirty="0" smtClean="0"/>
              <a:t>Погонное, на единицу длины, ед. </a:t>
            </a:r>
            <a:r>
              <a:rPr lang="ru-RU" sz="1600" b="0" dirty="0" err="1" smtClean="0"/>
              <a:t>изм</a:t>
            </a:r>
            <a:r>
              <a:rPr lang="ru-RU" sz="1600" b="0" dirty="0" smtClean="0"/>
              <a:t> : </a:t>
            </a:r>
            <a:r>
              <a:rPr lang="en-US" sz="1600" b="0" dirty="0" smtClean="0"/>
              <a:t>[</a:t>
            </a:r>
            <a:r>
              <a:rPr lang="ru-RU" sz="1600" b="0" dirty="0" smtClean="0"/>
              <a:t>Ом/м</a:t>
            </a:r>
            <a:r>
              <a:rPr lang="en-US" sz="1600" b="0" dirty="0" smtClean="0"/>
              <a:t>]</a:t>
            </a:r>
            <a:endParaRPr lang="ru-RU" sz="1600" dirty="0"/>
          </a:p>
        </p:txBody>
      </p:sp>
      <p:sp>
        <p:nvSpPr>
          <p:cNvPr id="8" name="Прямоугольник 7"/>
          <p:cNvSpPr/>
          <p:nvPr/>
        </p:nvSpPr>
        <p:spPr>
          <a:xfrm>
            <a:off x="827584" y="3861048"/>
            <a:ext cx="4463210" cy="461665"/>
          </a:xfrm>
          <a:prstGeom prst="rect">
            <a:avLst/>
          </a:prstGeom>
        </p:spPr>
        <p:txBody>
          <a:bodyPr wrap="none">
            <a:spAutoFit/>
          </a:bodyPr>
          <a:lstStyle/>
          <a:p>
            <a:pPr algn="l"/>
            <a:r>
              <a:rPr lang="ru-RU" sz="1200" b="0" dirty="0" smtClean="0"/>
              <a:t>Иногда в знаменателе</a:t>
            </a:r>
            <a:r>
              <a:rPr lang="en-US" sz="1200" b="0" dirty="0" smtClean="0"/>
              <a:t> </a:t>
            </a:r>
            <a:r>
              <a:rPr lang="ru-RU" sz="1200" b="0" dirty="0" smtClean="0"/>
              <a:t>добавляется двойка (как в теории цепей). </a:t>
            </a:r>
          </a:p>
          <a:p>
            <a:pPr algn="l"/>
            <a:r>
              <a:rPr lang="ru-RU" sz="1200" b="0" dirty="0" smtClean="0"/>
              <a:t>Иногда интеграл считается от </a:t>
            </a:r>
            <a:r>
              <a:rPr lang="en-US" sz="1200" b="0" dirty="0" smtClean="0"/>
              <a:t>–L/2 </a:t>
            </a:r>
            <a:r>
              <a:rPr lang="ru-RU" sz="1200" b="0" dirty="0" smtClean="0"/>
              <a:t>до</a:t>
            </a:r>
            <a:r>
              <a:rPr lang="en-US" sz="1200" b="0" dirty="0" smtClean="0"/>
              <a:t> +L/2</a:t>
            </a:r>
            <a:r>
              <a:rPr lang="ru-RU" sz="1200" b="0" dirty="0" smtClean="0"/>
              <a:t>.</a:t>
            </a:r>
            <a:endParaRPr lang="ru-RU" sz="1200" dirty="0"/>
          </a:p>
        </p:txBody>
      </p:sp>
      <p:sp>
        <p:nvSpPr>
          <p:cNvPr id="9" name="Прямоугольник 8"/>
          <p:cNvSpPr/>
          <p:nvPr/>
        </p:nvSpPr>
        <p:spPr>
          <a:xfrm>
            <a:off x="2339752" y="4869160"/>
            <a:ext cx="6654713" cy="830997"/>
          </a:xfrm>
          <a:prstGeom prst="rect">
            <a:avLst/>
          </a:prstGeom>
        </p:spPr>
        <p:txBody>
          <a:bodyPr wrap="square">
            <a:spAutoFit/>
          </a:bodyPr>
          <a:lstStyle/>
          <a:p>
            <a:pPr algn="just"/>
            <a:r>
              <a:rPr lang="ru-RU" sz="1600" b="0" dirty="0" smtClean="0">
                <a:cs typeface="Arial" pitchFamily="34" charset="0"/>
                <a:sym typeface="Wingdings 2"/>
              </a:rPr>
              <a:t>Интеграл в числителе имеет смысл максимальной разности потенциалов,  воздействующей на гипотетическую частицу, движущуюся в эквивалентном статическом поле.</a:t>
            </a:r>
            <a:endParaRPr lang="ru-RU" sz="1600" dirty="0"/>
          </a:p>
        </p:txBody>
      </p:sp>
      <p:pic>
        <p:nvPicPr>
          <p:cNvPr id="10" name="Picture 3"/>
          <p:cNvPicPr>
            <a:picLocks noChangeAspect="1" noChangeArrowheads="1"/>
          </p:cNvPicPr>
          <p:nvPr/>
        </p:nvPicPr>
        <p:blipFill>
          <a:blip r:embed="rId4" cstate="print"/>
          <a:srcRect/>
          <a:stretch>
            <a:fillRect/>
          </a:stretch>
        </p:blipFill>
        <p:spPr bwMode="auto">
          <a:xfrm>
            <a:off x="899592" y="4941168"/>
            <a:ext cx="1381125" cy="6953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514" y="344850"/>
            <a:ext cx="6046655" cy="707886"/>
          </a:xfrm>
          <a:prstGeom prst="rect">
            <a:avLst/>
          </a:prstGeom>
          <a:noFill/>
          <a:ln w="9525">
            <a:noFill/>
            <a:miter lim="800000"/>
            <a:headEnd/>
            <a:tailEnd/>
          </a:ln>
          <a:effectLst/>
        </p:spPr>
        <p:txBody>
          <a:bodyPr wrap="none">
            <a:spAutoFit/>
          </a:bodyPr>
          <a:lstStyle/>
          <a:p>
            <a:r>
              <a:rPr lang="ru-RU" sz="2000" b="1" dirty="0" smtClean="0">
                <a:solidFill>
                  <a:srgbClr val="7030A0"/>
                </a:solidFill>
              </a:rPr>
              <a:t>Типы ускоряющих структур – УС на бегущей волне – </a:t>
            </a:r>
            <a:endParaRPr lang="en-US" sz="2000" b="1" dirty="0" smtClean="0">
              <a:solidFill>
                <a:srgbClr val="7030A0"/>
              </a:solidFill>
            </a:endParaRPr>
          </a:p>
          <a:p>
            <a:r>
              <a:rPr lang="ru-RU" sz="2000" b="1" dirty="0" smtClean="0">
                <a:solidFill>
                  <a:srgbClr val="7030A0"/>
                </a:solidFill>
              </a:rPr>
              <a:t>ускоряющие волноводы.</a:t>
            </a:r>
            <a:endParaRPr lang="ru-RU" sz="2000" b="1" dirty="0">
              <a:solidFill>
                <a:srgbClr val="7030A0"/>
              </a:solidFill>
            </a:endParaRPr>
          </a:p>
        </p:txBody>
      </p:sp>
      <p:pic>
        <p:nvPicPr>
          <p:cNvPr id="3" name="Picture 2"/>
          <p:cNvPicPr>
            <a:picLocks noChangeAspect="1" noChangeArrowheads="1"/>
          </p:cNvPicPr>
          <p:nvPr/>
        </p:nvPicPr>
        <p:blipFill>
          <a:blip r:embed="rId2" cstate="print"/>
          <a:srcRect/>
          <a:stretch>
            <a:fillRect/>
          </a:stretch>
        </p:blipFill>
        <p:spPr bwMode="auto">
          <a:xfrm>
            <a:off x="611560" y="1241499"/>
            <a:ext cx="4028823" cy="2115493"/>
          </a:xfrm>
          <a:prstGeom prst="rect">
            <a:avLst/>
          </a:prstGeom>
          <a:noFill/>
          <a:ln w="9525">
            <a:noFill/>
            <a:miter lim="800000"/>
            <a:headEnd/>
            <a:tailEnd/>
          </a:ln>
        </p:spPr>
      </p:pic>
      <p:sp>
        <p:nvSpPr>
          <p:cNvPr id="4" name="Прямоугольник 3"/>
          <p:cNvSpPr/>
          <p:nvPr/>
        </p:nvSpPr>
        <p:spPr>
          <a:xfrm>
            <a:off x="1031724" y="3198168"/>
            <a:ext cx="8112275" cy="3293209"/>
          </a:xfrm>
          <a:prstGeom prst="rect">
            <a:avLst/>
          </a:prstGeom>
        </p:spPr>
        <p:txBody>
          <a:bodyPr wrap="square">
            <a:spAutoFit/>
          </a:bodyPr>
          <a:lstStyle/>
          <a:p>
            <a:pPr algn="l"/>
            <a:endParaRPr lang="ru-RU" sz="1600" b="0" dirty="0" smtClean="0"/>
          </a:p>
          <a:p>
            <a:pPr algn="l"/>
            <a:r>
              <a:rPr lang="en-US" sz="1600" b="0" dirty="0" smtClean="0"/>
              <a:t>E(z) ~ exp (-z) </a:t>
            </a:r>
            <a:r>
              <a:rPr lang="ru-RU" sz="1600" b="0" dirty="0" smtClean="0"/>
              <a:t>из-за потерь в стенках и потерь на ускорение – структура с постоянным импедансом </a:t>
            </a:r>
            <a:r>
              <a:rPr lang="en-US" sz="1600" i="1" dirty="0" smtClean="0"/>
              <a:t>CI</a:t>
            </a:r>
            <a:r>
              <a:rPr lang="ru-RU" sz="1600" i="1" dirty="0" smtClean="0"/>
              <a:t> </a:t>
            </a:r>
            <a:r>
              <a:rPr lang="ru-RU" sz="1600" b="0" dirty="0" smtClean="0"/>
              <a:t>(как на рисунке).</a:t>
            </a:r>
          </a:p>
          <a:p>
            <a:pPr algn="l"/>
            <a:r>
              <a:rPr lang="ru-RU" sz="1600" b="0" dirty="0" smtClean="0"/>
              <a:t> </a:t>
            </a:r>
            <a:r>
              <a:rPr lang="en-US" sz="1600" b="0" dirty="0" smtClean="0"/>
              <a:t> </a:t>
            </a:r>
            <a:r>
              <a:rPr lang="ru-RU" sz="1600" b="0" dirty="0" smtClean="0"/>
              <a:t>Компенсация изменением  </a:t>
            </a:r>
            <a:r>
              <a:rPr lang="ru-RU" sz="1600" b="0" dirty="0" smtClean="0">
                <a:sym typeface="Symbol"/>
              </a:rPr>
              <a:t></a:t>
            </a:r>
            <a:r>
              <a:rPr lang="en-US" sz="1600" b="0" dirty="0" smtClean="0"/>
              <a:t>2a </a:t>
            </a:r>
            <a:r>
              <a:rPr lang="ru-RU" sz="1600" b="0" dirty="0" smtClean="0"/>
              <a:t>– структура с постоянным градиентом </a:t>
            </a:r>
            <a:r>
              <a:rPr lang="en-US" sz="1600" i="1" dirty="0" smtClean="0"/>
              <a:t>CG</a:t>
            </a:r>
            <a:r>
              <a:rPr lang="ru-RU" sz="1600" b="0" dirty="0" smtClean="0"/>
              <a:t>.</a:t>
            </a:r>
          </a:p>
          <a:p>
            <a:pPr algn="l"/>
            <a:endParaRPr lang="ru-RU" sz="1600" b="0" dirty="0" smtClean="0"/>
          </a:p>
          <a:p>
            <a:pPr algn="l"/>
            <a:r>
              <a:rPr lang="ru-RU" sz="1600" b="0" dirty="0" smtClean="0"/>
              <a:t>Для режима бегущей волны требуются два волноводных узла связи и поглощающая нагрузка . (считается, что для макс. эффективности </a:t>
            </a:r>
            <a:r>
              <a:rPr lang="ru-RU" sz="1600" b="0" dirty="0" err="1" smtClean="0"/>
              <a:t>Рвх</a:t>
            </a:r>
            <a:r>
              <a:rPr lang="ru-RU" sz="1600" b="0" dirty="0" smtClean="0"/>
              <a:t> / </a:t>
            </a:r>
            <a:r>
              <a:rPr lang="ru-RU" sz="1600" b="0" dirty="0" err="1" smtClean="0"/>
              <a:t>Рвых</a:t>
            </a:r>
            <a:r>
              <a:rPr lang="ru-RU" sz="1600" b="0" dirty="0" smtClean="0"/>
              <a:t> </a:t>
            </a:r>
            <a:r>
              <a:rPr lang="en-US" sz="1600" b="0" dirty="0" smtClean="0"/>
              <a:t>~ </a:t>
            </a:r>
            <a:r>
              <a:rPr lang="ru-RU" sz="1600" b="0" dirty="0" smtClean="0"/>
              <a:t>2,7).</a:t>
            </a:r>
          </a:p>
          <a:p>
            <a:pPr algn="l"/>
            <a:r>
              <a:rPr lang="ru-RU" sz="1600" b="0" dirty="0" smtClean="0"/>
              <a:t>Нагрузку можно сделать интегрированной – последние </a:t>
            </a:r>
            <a:r>
              <a:rPr lang="ru-RU" sz="1600" b="0" dirty="0" err="1" smtClean="0"/>
              <a:t>неск</a:t>
            </a:r>
            <a:r>
              <a:rPr lang="ru-RU" sz="1600" b="0" dirty="0" smtClean="0"/>
              <a:t>. ячеек с большими потерями.</a:t>
            </a:r>
          </a:p>
          <a:p>
            <a:pPr algn="l"/>
            <a:endParaRPr lang="ru-RU" sz="1600" b="0" dirty="0" smtClean="0"/>
          </a:p>
          <a:p>
            <a:pPr algn="l"/>
            <a:r>
              <a:rPr lang="ru-RU" sz="1600" b="0" dirty="0" smtClean="0"/>
              <a:t>Синхронная частица всегда в одной и той же фазе поля – больший ускоряющий градиент. </a:t>
            </a:r>
          </a:p>
          <a:p>
            <a:pPr algn="l"/>
            <a:endParaRPr lang="ru-RU" sz="1600" b="0" dirty="0" smtClean="0"/>
          </a:p>
          <a:p>
            <a:pPr algn="l"/>
            <a:r>
              <a:rPr lang="ru-RU" sz="1600" b="0" dirty="0" smtClean="0"/>
              <a:t>Иногда – более простая по геометрии УС (по сравн. с резонаторными УС)</a:t>
            </a:r>
          </a:p>
          <a:p>
            <a:endParaRPr lang="ru-RU" sz="1600"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55576" y="1268760"/>
            <a:ext cx="3201470" cy="2088232"/>
          </a:xfrm>
          <a:prstGeom prst="rect">
            <a:avLst/>
          </a:prstGeom>
          <a:noFill/>
          <a:ln w="9525">
            <a:noFill/>
            <a:miter lim="800000"/>
            <a:headEnd/>
            <a:tailEnd/>
          </a:ln>
        </p:spPr>
      </p:pic>
      <p:sp>
        <p:nvSpPr>
          <p:cNvPr id="3" name="Rectangle 4"/>
          <p:cNvSpPr>
            <a:spLocks noChangeArrowheads="1"/>
          </p:cNvSpPr>
          <p:nvPr/>
        </p:nvSpPr>
        <p:spPr bwMode="auto">
          <a:xfrm>
            <a:off x="539552" y="476672"/>
            <a:ext cx="5719643" cy="400110"/>
          </a:xfrm>
          <a:prstGeom prst="rect">
            <a:avLst/>
          </a:prstGeom>
          <a:noFill/>
          <a:ln w="9525">
            <a:noFill/>
            <a:miter lim="800000"/>
            <a:headEnd/>
            <a:tailEnd/>
          </a:ln>
          <a:effectLst/>
        </p:spPr>
        <p:txBody>
          <a:bodyPr wrap="none">
            <a:spAutoFit/>
          </a:bodyPr>
          <a:lstStyle/>
          <a:p>
            <a:r>
              <a:rPr lang="ru-RU" sz="2000" b="1" dirty="0" smtClean="0">
                <a:solidFill>
                  <a:srgbClr val="7030A0"/>
                </a:solidFill>
              </a:rPr>
              <a:t>Типы ускоряющих структур – УС на стоячей волне</a:t>
            </a:r>
            <a:endParaRPr lang="ru-RU" sz="2000" b="1" dirty="0">
              <a:solidFill>
                <a:srgbClr val="7030A0"/>
              </a:solidFill>
            </a:endParaRPr>
          </a:p>
        </p:txBody>
      </p:sp>
      <p:sp>
        <p:nvSpPr>
          <p:cNvPr id="4" name="Прямоугольник 3"/>
          <p:cNvSpPr/>
          <p:nvPr/>
        </p:nvSpPr>
        <p:spPr>
          <a:xfrm>
            <a:off x="467544" y="4077072"/>
            <a:ext cx="8676456" cy="2369880"/>
          </a:xfrm>
          <a:prstGeom prst="rect">
            <a:avLst/>
          </a:prstGeom>
        </p:spPr>
        <p:txBody>
          <a:bodyPr wrap="square">
            <a:spAutoFit/>
          </a:bodyPr>
          <a:lstStyle/>
          <a:p>
            <a:pPr algn="l"/>
            <a:r>
              <a:rPr lang="ru-RU" sz="1600" b="0" dirty="0" smtClean="0"/>
              <a:t>конструкция ускоряющего тракта – отдельные резонаторы или цепочка связанных резонаторов (многоячеечная УС). </a:t>
            </a:r>
          </a:p>
          <a:p>
            <a:pPr algn="l"/>
            <a:endParaRPr lang="en-US" sz="1600" b="0" dirty="0" smtClean="0"/>
          </a:p>
          <a:p>
            <a:pPr algn="l"/>
            <a:r>
              <a:rPr lang="ru-RU" sz="1600" b="0" dirty="0" smtClean="0"/>
              <a:t>Потока мощности нет (за искл</a:t>
            </a:r>
            <a:r>
              <a:rPr lang="ru-RU" sz="1600" dirty="0" smtClean="0"/>
              <a:t>ючением</a:t>
            </a:r>
            <a:r>
              <a:rPr lang="ru-RU" sz="1600" b="0" dirty="0" smtClean="0"/>
              <a:t> переходного процесса при подаче ВЧ мощности).</a:t>
            </a:r>
          </a:p>
          <a:p>
            <a:pPr algn="l"/>
            <a:endParaRPr lang="ru-RU" sz="1600" b="0" dirty="0" smtClean="0"/>
          </a:p>
          <a:p>
            <a:pPr algn="l"/>
            <a:r>
              <a:rPr lang="ru-RU" sz="1600" b="0" dirty="0" smtClean="0"/>
              <a:t>Единственный узел ввода мощности, размещается в произвольном месте резонатора </a:t>
            </a:r>
          </a:p>
          <a:p>
            <a:pPr algn="l"/>
            <a:r>
              <a:rPr lang="ru-RU" sz="1600" b="0" dirty="0" smtClean="0"/>
              <a:t>(ближе к середине).</a:t>
            </a:r>
          </a:p>
          <a:p>
            <a:pPr algn="l"/>
            <a:endParaRPr lang="ru-RU" sz="1800" dirty="0" smtClean="0"/>
          </a:p>
          <a:p>
            <a:pPr algn="l"/>
            <a:endParaRPr lang="ru-RU" sz="1800" dirty="0" smtClean="0"/>
          </a:p>
        </p:txBody>
      </p:sp>
      <p:pic>
        <p:nvPicPr>
          <p:cNvPr id="5" name="Picture 3"/>
          <p:cNvPicPr>
            <a:picLocks noChangeAspect="1" noChangeArrowheads="1"/>
          </p:cNvPicPr>
          <p:nvPr/>
        </p:nvPicPr>
        <p:blipFill>
          <a:blip r:embed="rId3" cstate="print"/>
          <a:srcRect/>
          <a:stretch>
            <a:fillRect/>
          </a:stretch>
        </p:blipFill>
        <p:spPr bwMode="auto">
          <a:xfrm>
            <a:off x="4932040" y="1196752"/>
            <a:ext cx="2818997" cy="266429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1988840"/>
            <a:ext cx="3456923" cy="2031325"/>
          </a:xfrm>
          <a:prstGeom prst="rect">
            <a:avLst/>
          </a:prstGeom>
        </p:spPr>
        <p:txBody>
          <a:bodyPr wrap="square">
            <a:spAutoFit/>
          </a:bodyPr>
          <a:lstStyle/>
          <a:p>
            <a:pPr algn="l"/>
            <a:r>
              <a:rPr lang="ru-RU" sz="1400" b="0" dirty="0" smtClean="0"/>
              <a:t>Один период многоячеечной структуры или одиночный резонатор (</a:t>
            </a:r>
            <a:r>
              <a:rPr lang="en-US" sz="1400" b="0" dirty="0" smtClean="0"/>
              <a:t>pillbox</a:t>
            </a:r>
            <a:r>
              <a:rPr lang="ru-RU" sz="1400" b="0" dirty="0" smtClean="0"/>
              <a:t>). </a:t>
            </a:r>
          </a:p>
          <a:p>
            <a:pPr algn="l"/>
            <a:endParaRPr lang="ru-RU" sz="1400" b="0" dirty="0" smtClean="0"/>
          </a:p>
          <a:p>
            <a:pPr algn="l"/>
            <a:endParaRPr lang="ru-RU" sz="1400" b="0" dirty="0" smtClean="0"/>
          </a:p>
          <a:p>
            <a:pPr algn="l"/>
            <a:endParaRPr lang="ru-RU" sz="1400" b="0" dirty="0" smtClean="0"/>
          </a:p>
          <a:p>
            <a:pPr algn="l"/>
            <a:r>
              <a:rPr lang="ru-RU" sz="1400" b="0" dirty="0" smtClean="0">
                <a:sym typeface="Symbol"/>
              </a:rPr>
              <a:t> </a:t>
            </a:r>
            <a:r>
              <a:rPr lang="ru-RU" sz="1400" b="0" dirty="0" smtClean="0"/>
              <a:t>Условно изображено </a:t>
            </a:r>
            <a:r>
              <a:rPr lang="en-US" sz="1400" b="0" dirty="0" err="1" smtClean="0"/>
              <a:t>Ez</a:t>
            </a:r>
            <a:r>
              <a:rPr lang="en-US" sz="1400" b="0" dirty="0" smtClean="0"/>
              <a:t>(z) </a:t>
            </a:r>
            <a:r>
              <a:rPr lang="ru-RU" sz="1400" b="0" dirty="0" smtClean="0"/>
              <a:t>в разные моменты времени пролёта частицы через резонатор.</a:t>
            </a:r>
          </a:p>
          <a:p>
            <a:pPr algn="l"/>
            <a:endParaRPr lang="ru-RU" sz="1400" dirty="0"/>
          </a:p>
        </p:txBody>
      </p:sp>
      <p:sp>
        <p:nvSpPr>
          <p:cNvPr id="3" name="Rectangle 4"/>
          <p:cNvSpPr>
            <a:spLocks noChangeArrowheads="1"/>
          </p:cNvSpPr>
          <p:nvPr/>
        </p:nvSpPr>
        <p:spPr bwMode="auto">
          <a:xfrm>
            <a:off x="539552" y="476672"/>
            <a:ext cx="5833072" cy="400110"/>
          </a:xfrm>
          <a:prstGeom prst="rect">
            <a:avLst/>
          </a:prstGeom>
          <a:noFill/>
          <a:ln w="9525">
            <a:noFill/>
            <a:miter lim="800000"/>
            <a:headEnd/>
            <a:tailEnd/>
          </a:ln>
          <a:effectLst/>
        </p:spPr>
        <p:txBody>
          <a:bodyPr wrap="none">
            <a:spAutoFit/>
          </a:bodyPr>
          <a:lstStyle/>
          <a:p>
            <a:r>
              <a:rPr lang="ru-RU" sz="2000" b="1" dirty="0" err="1" smtClean="0">
                <a:solidFill>
                  <a:srgbClr val="7030A0"/>
                </a:solidFill>
              </a:rPr>
              <a:t>Шунтовое</a:t>
            </a:r>
            <a:r>
              <a:rPr lang="ru-RU" sz="2000" b="1" dirty="0" smtClean="0">
                <a:solidFill>
                  <a:srgbClr val="7030A0"/>
                </a:solidFill>
              </a:rPr>
              <a:t> сопротивление для УС на стоячей волне</a:t>
            </a:r>
            <a:endParaRPr lang="ru-RU" sz="2000" b="1" dirty="0">
              <a:solidFill>
                <a:srgbClr val="7030A0"/>
              </a:solidFill>
            </a:endParaRPr>
          </a:p>
        </p:txBody>
      </p:sp>
      <p:pic>
        <p:nvPicPr>
          <p:cNvPr id="4" name="Picture 2"/>
          <p:cNvPicPr>
            <a:picLocks noChangeAspect="1" noChangeArrowheads="1"/>
          </p:cNvPicPr>
          <p:nvPr/>
        </p:nvPicPr>
        <p:blipFill>
          <a:blip r:embed="rId2" cstate="print"/>
          <a:srcRect/>
          <a:stretch>
            <a:fillRect/>
          </a:stretch>
        </p:blipFill>
        <p:spPr bwMode="auto">
          <a:xfrm>
            <a:off x="755576" y="1628799"/>
            <a:ext cx="3976580" cy="201962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111\cav_1a.gif"/>
          <p:cNvPicPr>
            <a:picLocks noChangeAspect="1" noChangeArrowheads="1" noCrop="1"/>
          </p:cNvPicPr>
          <p:nvPr/>
        </p:nvPicPr>
        <p:blipFill>
          <a:blip r:embed="rId2" cstate="print"/>
          <a:srcRect/>
          <a:stretch>
            <a:fillRect/>
          </a:stretch>
        </p:blipFill>
        <p:spPr bwMode="auto">
          <a:xfrm>
            <a:off x="4572000" y="1268760"/>
            <a:ext cx="5762440" cy="4320480"/>
          </a:xfrm>
          <a:prstGeom prst="rect">
            <a:avLst/>
          </a:prstGeom>
          <a:noFill/>
        </p:spPr>
      </p:pic>
      <p:sp>
        <p:nvSpPr>
          <p:cNvPr id="4" name="Прямоугольник 3"/>
          <p:cNvSpPr/>
          <p:nvPr/>
        </p:nvSpPr>
        <p:spPr>
          <a:xfrm>
            <a:off x="395536" y="1412776"/>
            <a:ext cx="4176464" cy="4031873"/>
          </a:xfrm>
          <a:prstGeom prst="rect">
            <a:avLst/>
          </a:prstGeom>
        </p:spPr>
        <p:txBody>
          <a:bodyPr wrap="square">
            <a:spAutoFit/>
          </a:bodyPr>
          <a:lstStyle/>
          <a:p>
            <a:pPr algn="l"/>
            <a:r>
              <a:rPr lang="ru-RU" sz="1600" b="0" dirty="0" smtClean="0"/>
              <a:t>Синхронная частица пролетает резонатор в изменяющемся во времени </a:t>
            </a:r>
            <a:r>
              <a:rPr lang="en-US" sz="1600" b="0" dirty="0" smtClean="0"/>
              <a:t>(</a:t>
            </a:r>
            <a:r>
              <a:rPr lang="ru-RU" sz="1600" b="0" dirty="0" smtClean="0"/>
              <a:t>гармоническом) поле</a:t>
            </a:r>
            <a:r>
              <a:rPr lang="en-US" sz="1600" b="0" dirty="0" smtClean="0"/>
              <a:t> E = E</a:t>
            </a:r>
            <a:r>
              <a:rPr lang="en-US" sz="1600" b="0" baseline="-25000" dirty="0" smtClean="0"/>
              <a:t>max</a:t>
            </a:r>
            <a:r>
              <a:rPr lang="en-US" sz="1600" b="0" dirty="0" smtClean="0"/>
              <a:t> </a:t>
            </a:r>
            <a:r>
              <a:rPr lang="en-US" sz="1600" b="0" dirty="0" smtClean="0">
                <a:sym typeface="Symbol"/>
              </a:rPr>
              <a:t></a:t>
            </a:r>
            <a:r>
              <a:rPr lang="en-US" sz="1600" b="0" dirty="0" smtClean="0"/>
              <a:t> sin (</a:t>
            </a:r>
            <a:r>
              <a:rPr lang="el-GR" sz="1600" b="0" dirty="0" smtClean="0">
                <a:sym typeface="Symbol"/>
              </a:rPr>
              <a:t>ω</a:t>
            </a:r>
            <a:r>
              <a:rPr lang="en-US" sz="1600" b="0" dirty="0" smtClean="0"/>
              <a:t> t)</a:t>
            </a:r>
            <a:r>
              <a:rPr lang="ru-RU" sz="1600" b="0" dirty="0" smtClean="0"/>
              <a:t> ; </a:t>
            </a:r>
            <a:endParaRPr lang="en-US" sz="1600" b="0" dirty="0" smtClean="0"/>
          </a:p>
          <a:p>
            <a:pPr algn="l"/>
            <a:endParaRPr lang="ru-RU" sz="1600" b="0" dirty="0" smtClean="0"/>
          </a:p>
          <a:p>
            <a:pPr algn="l"/>
            <a:r>
              <a:rPr lang="en-US" sz="1600" b="0" dirty="0" smtClean="0"/>
              <a:t>sin (</a:t>
            </a:r>
            <a:r>
              <a:rPr lang="ru-RU" sz="1600" b="0" dirty="0" smtClean="0">
                <a:sym typeface="Symbol"/>
              </a:rPr>
              <a:t></a:t>
            </a:r>
            <a:r>
              <a:rPr lang="en-US" sz="1600" b="0" dirty="0" smtClean="0"/>
              <a:t>t) </a:t>
            </a:r>
            <a:r>
              <a:rPr lang="ru-RU" sz="1600" b="0" dirty="0" smtClean="0"/>
              <a:t>эквивалентен </a:t>
            </a:r>
            <a:r>
              <a:rPr lang="en-US" sz="1600" b="0" dirty="0" smtClean="0"/>
              <a:t> Ez(z) </a:t>
            </a:r>
            <a:r>
              <a:rPr lang="ru-RU" sz="1600" b="0" dirty="0" smtClean="0"/>
              <a:t>*</a:t>
            </a:r>
            <a:r>
              <a:rPr lang="en-US" sz="1600" b="0" dirty="0" smtClean="0"/>
              <a:t> e </a:t>
            </a:r>
            <a:r>
              <a:rPr lang="en-US" sz="1600" b="0" baseline="30000" dirty="0" err="1" smtClean="0"/>
              <a:t>i</a:t>
            </a:r>
            <a:r>
              <a:rPr lang="en-US" sz="1600" b="0" baseline="30000" dirty="0" smtClean="0"/>
              <a:t> </a:t>
            </a:r>
            <a:r>
              <a:rPr lang="en-US" sz="1600" b="0" baseline="30000" dirty="0" err="1" smtClean="0"/>
              <a:t>kz</a:t>
            </a:r>
            <a:r>
              <a:rPr lang="en-US" sz="1600" b="0" baseline="30000" dirty="0" smtClean="0"/>
              <a:t> z</a:t>
            </a:r>
            <a:r>
              <a:rPr lang="ru-RU" sz="1600" b="0" dirty="0" smtClean="0"/>
              <a:t>  -- </a:t>
            </a:r>
            <a:endParaRPr lang="en-US" sz="1600" b="0" dirty="0" smtClean="0"/>
          </a:p>
          <a:p>
            <a:pPr algn="l"/>
            <a:r>
              <a:rPr lang="ru-RU" sz="1600" b="0" dirty="0" smtClean="0"/>
              <a:t>эту величину надо ставить в подынтегральное выражение в числителе определения </a:t>
            </a:r>
            <a:r>
              <a:rPr lang="en-US" sz="1600" b="0" dirty="0" smtClean="0"/>
              <a:t>R</a:t>
            </a:r>
            <a:r>
              <a:rPr lang="ru-RU" sz="1600" b="0" dirty="0" err="1" smtClean="0"/>
              <a:t>ш</a:t>
            </a:r>
            <a:r>
              <a:rPr lang="ru-RU" sz="1600" b="0" dirty="0" smtClean="0"/>
              <a:t>.</a:t>
            </a:r>
          </a:p>
          <a:p>
            <a:pPr algn="l"/>
            <a:endParaRPr lang="ru-RU" sz="1600" b="0" dirty="0" smtClean="0"/>
          </a:p>
          <a:p>
            <a:pPr algn="l"/>
            <a:endParaRPr lang="ru-RU" sz="1600" b="0" dirty="0" smtClean="0"/>
          </a:p>
          <a:p>
            <a:pPr algn="l"/>
            <a:endParaRPr lang="ru-RU" sz="1600" b="0" dirty="0" smtClean="0"/>
          </a:p>
          <a:p>
            <a:pPr algn="l"/>
            <a:endParaRPr lang="ru-RU" sz="1600" b="0" dirty="0" smtClean="0"/>
          </a:p>
          <a:p>
            <a:pPr algn="l"/>
            <a:r>
              <a:rPr lang="ru-RU" sz="1600" b="0" dirty="0" smtClean="0"/>
              <a:t>Эффективное шунтовое сопротивление  -</a:t>
            </a:r>
            <a:r>
              <a:rPr lang="en-US" sz="1600" b="0" dirty="0" smtClean="0"/>
              <a:t> </a:t>
            </a:r>
            <a:endParaRPr lang="ru-RU" sz="1600" b="0" dirty="0" smtClean="0"/>
          </a:p>
          <a:p>
            <a:pPr algn="l"/>
            <a:r>
              <a:rPr lang="en-US" sz="1600" b="0" dirty="0" smtClean="0"/>
              <a:t>R </a:t>
            </a:r>
            <a:r>
              <a:rPr lang="ru-RU" sz="1600" b="0" dirty="0" err="1" smtClean="0"/>
              <a:t>ш</a:t>
            </a:r>
            <a:r>
              <a:rPr lang="ru-RU" sz="1600" b="0" dirty="0" smtClean="0"/>
              <a:t> / </a:t>
            </a:r>
            <a:r>
              <a:rPr lang="en-US" sz="1600" b="0" dirty="0" smtClean="0"/>
              <a:t>R </a:t>
            </a:r>
            <a:r>
              <a:rPr lang="ru-RU" sz="1600" b="0" dirty="0" err="1" smtClean="0"/>
              <a:t>ш</a:t>
            </a:r>
            <a:r>
              <a:rPr lang="ru-RU" sz="1600" b="0" dirty="0" smtClean="0"/>
              <a:t> </a:t>
            </a:r>
            <a:r>
              <a:rPr lang="ru-RU" sz="1600" b="0" dirty="0" err="1" smtClean="0"/>
              <a:t>эфф</a:t>
            </a:r>
            <a:r>
              <a:rPr lang="ru-RU" sz="1600" b="0" dirty="0" smtClean="0"/>
              <a:t> = Т</a:t>
            </a:r>
            <a:r>
              <a:rPr lang="ru-RU" sz="1600" b="0" baseline="30000" dirty="0" smtClean="0"/>
              <a:t>2 </a:t>
            </a:r>
            <a:r>
              <a:rPr lang="ru-RU" sz="1600" b="0" dirty="0" smtClean="0"/>
              <a:t> </a:t>
            </a:r>
            <a:endParaRPr lang="en-US" sz="1600" b="0" dirty="0" smtClean="0"/>
          </a:p>
          <a:p>
            <a:pPr algn="l"/>
            <a:r>
              <a:rPr lang="en-US" sz="1600" b="0" dirty="0" smtClean="0"/>
              <a:t>                             </a:t>
            </a:r>
            <a:r>
              <a:rPr lang="ru-RU" sz="1600" b="0" dirty="0" smtClean="0"/>
              <a:t>времяпролётный фактор </a:t>
            </a:r>
            <a:r>
              <a:rPr lang="en-US" sz="1600" b="0" dirty="0" smtClean="0"/>
              <a:t>		              </a:t>
            </a:r>
            <a:r>
              <a:rPr lang="ru-RU" sz="1600" b="0" dirty="0" smtClean="0"/>
              <a:t>(</a:t>
            </a:r>
            <a:r>
              <a:rPr lang="en-US" sz="1600" b="0" dirty="0" smtClean="0"/>
              <a:t>transit-time factor)</a:t>
            </a:r>
            <a:endParaRPr lang="ru-RU" sz="1600" b="0" baseline="30000" dirty="0" smtClean="0"/>
          </a:p>
        </p:txBody>
      </p:sp>
      <p:pic>
        <p:nvPicPr>
          <p:cNvPr id="6" name="Picture 2"/>
          <p:cNvPicPr>
            <a:picLocks noChangeAspect="1" noChangeArrowheads="1"/>
          </p:cNvPicPr>
          <p:nvPr/>
        </p:nvPicPr>
        <p:blipFill>
          <a:blip r:embed="rId3" cstate="print"/>
          <a:srcRect/>
          <a:stretch>
            <a:fillRect/>
          </a:stretch>
        </p:blipFill>
        <p:spPr bwMode="auto">
          <a:xfrm>
            <a:off x="1043608" y="3616821"/>
            <a:ext cx="2838450" cy="676275"/>
          </a:xfrm>
          <a:prstGeom prst="rect">
            <a:avLst/>
          </a:prstGeom>
          <a:noFill/>
          <a:ln w="9525">
            <a:noFill/>
            <a:miter lim="800000"/>
            <a:headEnd/>
            <a:tailEnd/>
          </a:ln>
          <a:effectLst/>
        </p:spPr>
      </p:pic>
      <p:sp>
        <p:nvSpPr>
          <p:cNvPr id="7" name="Rectangle 4"/>
          <p:cNvSpPr>
            <a:spLocks noChangeArrowheads="1"/>
          </p:cNvSpPr>
          <p:nvPr/>
        </p:nvSpPr>
        <p:spPr bwMode="auto">
          <a:xfrm>
            <a:off x="539552" y="476672"/>
            <a:ext cx="5833072" cy="400110"/>
          </a:xfrm>
          <a:prstGeom prst="rect">
            <a:avLst/>
          </a:prstGeom>
          <a:noFill/>
          <a:ln w="9525">
            <a:noFill/>
            <a:miter lim="800000"/>
            <a:headEnd/>
            <a:tailEnd/>
          </a:ln>
          <a:effectLst/>
        </p:spPr>
        <p:txBody>
          <a:bodyPr wrap="none">
            <a:spAutoFit/>
          </a:bodyPr>
          <a:lstStyle/>
          <a:p>
            <a:r>
              <a:rPr lang="ru-RU" sz="2000" b="1" dirty="0" err="1" smtClean="0">
                <a:solidFill>
                  <a:srgbClr val="7030A0"/>
                </a:solidFill>
              </a:rPr>
              <a:t>Шунтовое</a:t>
            </a:r>
            <a:r>
              <a:rPr lang="ru-RU" sz="2000" b="1" dirty="0" smtClean="0">
                <a:solidFill>
                  <a:srgbClr val="7030A0"/>
                </a:solidFill>
              </a:rPr>
              <a:t> сопротивление для УС на стоячей волне</a:t>
            </a:r>
            <a:endParaRPr lang="ru-RU" sz="2000" b="1"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801334" y="548680"/>
            <a:ext cx="4642874" cy="400110"/>
          </a:xfrm>
          <a:prstGeom prst="rect">
            <a:avLst/>
          </a:prstGeom>
          <a:noFill/>
          <a:ln w="9525">
            <a:noFill/>
            <a:miter lim="800000"/>
            <a:headEnd/>
            <a:tailEnd/>
          </a:ln>
          <a:effectLst/>
        </p:spPr>
        <p:txBody>
          <a:bodyPr wrap="none">
            <a:spAutoFit/>
          </a:bodyPr>
          <a:lstStyle/>
          <a:p>
            <a:r>
              <a:rPr lang="ru-RU" sz="2000" b="1" dirty="0" smtClean="0">
                <a:solidFill>
                  <a:srgbClr val="7030A0"/>
                </a:solidFill>
              </a:rPr>
              <a:t>Типы (геометрии) ускоряющих структур</a:t>
            </a:r>
            <a:endParaRPr lang="ru-RU" sz="2000" b="1" dirty="0">
              <a:solidFill>
                <a:srgbClr val="7030A0"/>
              </a:solidFill>
            </a:endParaRPr>
          </a:p>
        </p:txBody>
      </p:sp>
      <p:sp>
        <p:nvSpPr>
          <p:cNvPr id="3" name="Прямоугольник 2"/>
          <p:cNvSpPr/>
          <p:nvPr/>
        </p:nvSpPr>
        <p:spPr>
          <a:xfrm>
            <a:off x="393298" y="1535793"/>
            <a:ext cx="4585101" cy="3139321"/>
          </a:xfrm>
          <a:prstGeom prst="rect">
            <a:avLst/>
          </a:prstGeom>
        </p:spPr>
        <p:txBody>
          <a:bodyPr wrap="none">
            <a:spAutoFit/>
          </a:bodyPr>
          <a:lstStyle/>
          <a:p>
            <a:pPr algn="ctr"/>
            <a:r>
              <a:rPr lang="ru-RU" sz="1600" b="1" dirty="0" smtClean="0">
                <a:latin typeface="+mn-lt"/>
                <a:cs typeface="Arial" pitchFamily="34" charset="0"/>
              </a:rPr>
              <a:t>Низкие  </a:t>
            </a:r>
            <a:r>
              <a:rPr lang="en-US" sz="1600" b="1" dirty="0" smtClean="0">
                <a:latin typeface="+mn-lt"/>
                <a:cs typeface="Arial" pitchFamily="34" charset="0"/>
              </a:rPr>
              <a:t>β </a:t>
            </a:r>
          </a:p>
          <a:p>
            <a:pPr algn="ctr"/>
            <a:r>
              <a:rPr lang="en-US" sz="1400" b="1" dirty="0" smtClean="0">
                <a:latin typeface="+mn-lt"/>
                <a:cs typeface="Arial" pitchFamily="34" charset="0"/>
              </a:rPr>
              <a:t>(0.001 … 0.5)</a:t>
            </a:r>
            <a:r>
              <a:rPr lang="ru-RU" sz="1400" b="1" dirty="0" smtClean="0">
                <a:latin typeface="+mn-lt"/>
                <a:cs typeface="Arial" pitchFamily="34" charset="0"/>
              </a:rPr>
              <a:t> </a:t>
            </a:r>
            <a:r>
              <a:rPr lang="ru-RU" sz="1400" b="1" i="1" dirty="0" smtClean="0">
                <a:latin typeface="+mn-lt"/>
                <a:cs typeface="Arial" pitchFamily="34" charset="0"/>
              </a:rPr>
              <a:t>с</a:t>
            </a:r>
            <a:endParaRPr lang="en-US" sz="1400" b="1" i="1" dirty="0" smtClean="0">
              <a:latin typeface="+mn-lt"/>
              <a:cs typeface="Arial" pitchFamily="34" charset="0"/>
            </a:endParaRPr>
          </a:p>
          <a:p>
            <a:endParaRPr lang="en-US" sz="1400" b="1" dirty="0" smtClean="0">
              <a:latin typeface="+mn-lt"/>
              <a:cs typeface="Arial" pitchFamily="34" charset="0"/>
            </a:endParaRPr>
          </a:p>
          <a:p>
            <a:r>
              <a:rPr lang="en-US" sz="1400" b="1" dirty="0" smtClean="0">
                <a:latin typeface="+mn-lt"/>
                <a:cs typeface="Arial" pitchFamily="34" charset="0"/>
                <a:sym typeface="Wingdings 2"/>
              </a:rPr>
              <a:t>  RFQ</a:t>
            </a:r>
            <a:r>
              <a:rPr lang="ru-RU" sz="1400" b="1" dirty="0" smtClean="0">
                <a:latin typeface="+mn-lt"/>
                <a:cs typeface="Arial" pitchFamily="34" charset="0"/>
                <a:sym typeface="Wingdings 2"/>
              </a:rPr>
              <a:t> - ПОКФ</a:t>
            </a:r>
            <a:endParaRPr lang="en-US" sz="1400" b="1" dirty="0" smtClean="0">
              <a:latin typeface="+mn-lt"/>
              <a:cs typeface="Arial" pitchFamily="34" charset="0"/>
              <a:sym typeface="Wingdings 2"/>
            </a:endParaRPr>
          </a:p>
          <a:p>
            <a:r>
              <a:rPr lang="en-US" sz="1400" b="1" dirty="0" smtClean="0">
                <a:latin typeface="+mn-lt"/>
                <a:cs typeface="Arial" pitchFamily="34" charset="0"/>
                <a:sym typeface="Wingdings 2"/>
              </a:rPr>
              <a:t> </a:t>
            </a:r>
            <a:r>
              <a:rPr lang="ru-RU" sz="1400" b="1" dirty="0" smtClean="0">
                <a:latin typeface="+mn-lt"/>
                <a:cs typeface="Arial" pitchFamily="34" charset="0"/>
                <a:sym typeface="Wingdings 2"/>
              </a:rPr>
              <a:t>Коаксиальные</a:t>
            </a:r>
            <a:endParaRPr lang="en-US" sz="1400" b="1" dirty="0" smtClean="0">
              <a:latin typeface="+mn-lt"/>
              <a:cs typeface="Arial" pitchFamily="34" charset="0"/>
              <a:sym typeface="Wingdings 2"/>
            </a:endParaRPr>
          </a:p>
          <a:p>
            <a:r>
              <a:rPr lang="en-US" sz="1400" b="1" dirty="0" smtClean="0">
                <a:latin typeface="+mn-lt"/>
                <a:cs typeface="Arial" pitchFamily="34" charset="0"/>
                <a:sym typeface="Wingdings 2"/>
              </a:rPr>
              <a:t> </a:t>
            </a:r>
            <a:r>
              <a:rPr lang="ru-RU" sz="1400" b="1" dirty="0" smtClean="0">
                <a:latin typeface="+mn-lt"/>
                <a:cs typeface="Arial" pitchFamily="34" charset="0"/>
                <a:sym typeface="Wingdings 2"/>
              </a:rPr>
              <a:t>Резонаторы </a:t>
            </a:r>
            <a:r>
              <a:rPr lang="en-US" sz="1400" b="1" dirty="0" smtClean="0">
                <a:latin typeface="+mn-lt"/>
                <a:cs typeface="Arial" pitchFamily="34" charset="0"/>
                <a:sym typeface="Wingdings 2"/>
              </a:rPr>
              <a:t>H</a:t>
            </a:r>
            <a:r>
              <a:rPr lang="ru-RU" sz="1400" b="1" dirty="0" smtClean="0">
                <a:latin typeface="+mn-lt"/>
                <a:cs typeface="Arial" pitchFamily="34" charset="0"/>
                <a:sym typeface="Wingdings 2"/>
              </a:rPr>
              <a:t> типа</a:t>
            </a:r>
            <a:endParaRPr lang="en-US" sz="1400" b="1" dirty="0" smtClean="0">
              <a:latin typeface="+mn-lt"/>
              <a:cs typeface="Arial" pitchFamily="34" charset="0"/>
              <a:sym typeface="Wingdings 2"/>
            </a:endParaRPr>
          </a:p>
          <a:p>
            <a:r>
              <a:rPr lang="en-US" sz="1400" b="1" dirty="0" smtClean="0">
                <a:latin typeface="+mn-lt"/>
                <a:cs typeface="Arial" pitchFamily="34" charset="0"/>
                <a:sym typeface="Wingdings 2"/>
              </a:rPr>
              <a:t> </a:t>
            </a:r>
            <a:r>
              <a:rPr lang="ru-RU" sz="1400" b="1" dirty="0" smtClean="0">
                <a:latin typeface="+mn-lt"/>
                <a:cs typeface="Arial" pitchFamily="34" charset="0"/>
                <a:sym typeface="Wingdings 2"/>
              </a:rPr>
              <a:t>структуры с шайбами и диафрагмами</a:t>
            </a:r>
            <a:endParaRPr lang="en-US" sz="1400" b="1" dirty="0" smtClean="0">
              <a:latin typeface="+mn-lt"/>
              <a:cs typeface="Arial" pitchFamily="34" charset="0"/>
              <a:sym typeface="Wingdings 2"/>
            </a:endParaRPr>
          </a:p>
          <a:p>
            <a:r>
              <a:rPr lang="en-US" sz="1400" b="1" dirty="0" smtClean="0">
                <a:latin typeface="+mn-lt"/>
                <a:cs typeface="Arial" pitchFamily="34" charset="0"/>
                <a:sym typeface="Wingdings 2"/>
              </a:rPr>
              <a:t> </a:t>
            </a:r>
            <a:r>
              <a:rPr lang="ru-RU" sz="1400" b="1" dirty="0" smtClean="0">
                <a:latin typeface="+mn-lt"/>
                <a:cs typeface="Arial" pitchFamily="34" charset="0"/>
                <a:sym typeface="Wingdings 2"/>
              </a:rPr>
              <a:t>резонаторы со спицами (</a:t>
            </a:r>
            <a:r>
              <a:rPr lang="en-US" sz="1400" b="1" dirty="0" smtClean="0">
                <a:latin typeface="+mn-lt"/>
                <a:cs typeface="Arial" pitchFamily="34" charset="0"/>
                <a:sym typeface="Wingdings 2"/>
              </a:rPr>
              <a:t>spoke resonator</a:t>
            </a:r>
            <a:r>
              <a:rPr lang="ru-RU" sz="1400" b="1" dirty="0" smtClean="0">
                <a:latin typeface="+mn-lt"/>
                <a:cs typeface="Arial" pitchFamily="34" charset="0"/>
                <a:sym typeface="Wingdings 2"/>
              </a:rPr>
              <a:t>)</a:t>
            </a:r>
            <a:endParaRPr lang="en-US" sz="1400" b="1" dirty="0" smtClean="0">
              <a:latin typeface="+mn-lt"/>
              <a:cs typeface="Arial" pitchFamily="34" charset="0"/>
              <a:sym typeface="Wingdings 2"/>
            </a:endParaRPr>
          </a:p>
          <a:p>
            <a:endParaRPr lang="ru-RU" sz="1400" dirty="0" smtClean="0">
              <a:latin typeface="+mn-lt"/>
              <a:cs typeface="Arial" pitchFamily="34" charset="0"/>
              <a:sym typeface="Wingdings 2"/>
            </a:endParaRPr>
          </a:p>
          <a:p>
            <a:r>
              <a:rPr lang="ru-RU" sz="1400" b="0" dirty="0" smtClean="0">
                <a:latin typeface="+mn-lt"/>
                <a:cs typeface="Arial" pitchFamily="34" charset="0"/>
                <a:sym typeface="Wingdings 2"/>
              </a:rPr>
              <a:t>и так далее </a:t>
            </a:r>
            <a:r>
              <a:rPr lang="ru-RU" sz="1400" b="0" dirty="0" smtClean="0"/>
              <a:t>– идеальной геометрии для всего диапазона </a:t>
            </a:r>
          </a:p>
          <a:p>
            <a:r>
              <a:rPr lang="ru-RU" sz="1400" b="0" dirty="0" smtClean="0"/>
              <a:t>низких </a:t>
            </a:r>
            <a:r>
              <a:rPr lang="en-US" sz="1400" b="0" dirty="0" smtClean="0"/>
              <a:t>β</a:t>
            </a:r>
            <a:r>
              <a:rPr lang="ru-RU" sz="1400" b="0" dirty="0" smtClean="0"/>
              <a:t>  </a:t>
            </a:r>
            <a:r>
              <a:rPr lang="ru-RU" sz="1400" b="0" i="1" dirty="0" smtClean="0"/>
              <a:t>не существует</a:t>
            </a:r>
            <a:endParaRPr lang="en-US" sz="1400" b="0" i="1" dirty="0" smtClean="0"/>
          </a:p>
          <a:p>
            <a:endParaRPr lang="en-US" sz="1400" b="1" dirty="0" smtClean="0">
              <a:latin typeface="+mn-lt"/>
              <a:cs typeface="Arial" pitchFamily="34" charset="0"/>
            </a:endParaRPr>
          </a:p>
          <a:p>
            <a:endParaRPr lang="en-US" sz="1400" b="1" dirty="0" smtClean="0">
              <a:latin typeface="+mn-lt"/>
              <a:cs typeface="Arial" pitchFamily="34" charset="0"/>
            </a:endParaRPr>
          </a:p>
          <a:p>
            <a:endParaRPr lang="ru-RU" sz="1400" dirty="0">
              <a:latin typeface="+mn-lt"/>
              <a:cs typeface="Arial" pitchFamily="34" charset="0"/>
            </a:endParaRPr>
          </a:p>
        </p:txBody>
      </p:sp>
      <p:sp>
        <p:nvSpPr>
          <p:cNvPr id="4" name="Прямоугольник 3"/>
          <p:cNvSpPr/>
          <p:nvPr/>
        </p:nvSpPr>
        <p:spPr>
          <a:xfrm>
            <a:off x="4183819" y="1563757"/>
            <a:ext cx="2970429" cy="1200329"/>
          </a:xfrm>
          <a:prstGeom prst="rect">
            <a:avLst/>
          </a:prstGeom>
        </p:spPr>
        <p:txBody>
          <a:bodyPr wrap="none">
            <a:spAutoFit/>
          </a:bodyPr>
          <a:lstStyle/>
          <a:p>
            <a:pPr algn="ctr"/>
            <a:r>
              <a:rPr lang="ru-RU" sz="1600" b="1" dirty="0" smtClean="0">
                <a:latin typeface="+mn-lt"/>
                <a:cs typeface="Arial" pitchFamily="34" charset="0"/>
              </a:rPr>
              <a:t>Высокие  </a:t>
            </a:r>
            <a:r>
              <a:rPr lang="en-US" sz="1600" b="1" dirty="0" smtClean="0">
                <a:latin typeface="+mn-lt"/>
                <a:cs typeface="Arial" pitchFamily="34" charset="0"/>
              </a:rPr>
              <a:t>β</a:t>
            </a:r>
          </a:p>
          <a:p>
            <a:pPr algn="ctr"/>
            <a:r>
              <a:rPr lang="en-US" sz="1400" b="1" dirty="0" smtClean="0">
                <a:latin typeface="+mn-lt"/>
                <a:cs typeface="Arial" pitchFamily="34" charset="0"/>
              </a:rPr>
              <a:t>(0.5 … 1.0)</a:t>
            </a:r>
            <a:r>
              <a:rPr lang="ru-RU" sz="1400" b="1" dirty="0" smtClean="0">
                <a:latin typeface="+mn-lt"/>
                <a:cs typeface="Arial" pitchFamily="34" charset="0"/>
              </a:rPr>
              <a:t> </a:t>
            </a:r>
            <a:r>
              <a:rPr lang="ru-RU" sz="1400" b="1" i="1" dirty="0" smtClean="0">
                <a:latin typeface="+mn-lt"/>
                <a:cs typeface="Arial" pitchFamily="34" charset="0"/>
              </a:rPr>
              <a:t>с</a:t>
            </a:r>
            <a:endParaRPr lang="en-US" sz="1400" b="1" i="1" dirty="0" smtClean="0">
              <a:latin typeface="+mn-lt"/>
              <a:cs typeface="Arial" pitchFamily="34" charset="0"/>
            </a:endParaRPr>
          </a:p>
          <a:p>
            <a:endParaRPr lang="en-US" sz="1400" b="1" dirty="0" smtClean="0">
              <a:latin typeface="+mn-lt"/>
              <a:cs typeface="Arial" pitchFamily="34" charset="0"/>
            </a:endParaRPr>
          </a:p>
          <a:p>
            <a:r>
              <a:rPr lang="en-US" sz="1400" b="1" dirty="0" smtClean="0">
                <a:latin typeface="+mn-lt"/>
                <a:cs typeface="Arial" pitchFamily="34" charset="0"/>
                <a:sym typeface="Wingdings 2"/>
              </a:rPr>
              <a:t>             </a:t>
            </a:r>
            <a:r>
              <a:rPr lang="ru-RU" sz="1400" b="1" dirty="0" smtClean="0">
                <a:latin typeface="+mn-lt"/>
                <a:cs typeface="Arial" pitchFamily="34" charset="0"/>
                <a:sym typeface="Wingdings 2"/>
              </a:rPr>
              <a:t>Многоячеечные структуры</a:t>
            </a:r>
            <a:endParaRPr lang="en-US" sz="1400" b="1" dirty="0" smtClean="0">
              <a:latin typeface="+mn-lt"/>
              <a:cs typeface="Arial" pitchFamily="34" charset="0"/>
              <a:sym typeface="Wingdings 2"/>
            </a:endParaRPr>
          </a:p>
          <a:p>
            <a:r>
              <a:rPr lang="en-US" sz="1400" dirty="0" smtClean="0">
                <a:latin typeface="+mn-lt"/>
                <a:cs typeface="Arial" pitchFamily="34" charset="0"/>
                <a:sym typeface="Wingdings 2"/>
              </a:rPr>
              <a:t>  </a:t>
            </a:r>
            <a:r>
              <a:rPr lang="ru-RU" sz="1400" dirty="0" smtClean="0">
                <a:latin typeface="+mn-lt"/>
                <a:cs typeface="Arial" pitchFamily="34" charset="0"/>
                <a:sym typeface="Wingdings 2"/>
              </a:rPr>
              <a:t>                     </a:t>
            </a:r>
            <a:r>
              <a:rPr lang="en-US" sz="1400" dirty="0" smtClean="0">
                <a:latin typeface="+mn-lt"/>
                <a:cs typeface="Arial" pitchFamily="34" charset="0"/>
                <a:sym typeface="Wingdings 2"/>
              </a:rPr>
              <a:t> (</a:t>
            </a:r>
            <a:r>
              <a:rPr lang="ru-RU" sz="1400" dirty="0" smtClean="0">
                <a:latin typeface="+mn-lt"/>
                <a:cs typeface="Arial" pitchFamily="34" charset="0"/>
                <a:sym typeface="Wingdings 2"/>
              </a:rPr>
              <a:t>основа - КДВ</a:t>
            </a:r>
            <a:r>
              <a:rPr lang="en-US" sz="1400" dirty="0" smtClean="0">
                <a:latin typeface="+mn-lt"/>
                <a:cs typeface="Arial" pitchFamily="34" charset="0"/>
                <a:sym typeface="Wingdings 2"/>
              </a:rPr>
              <a:t>)</a:t>
            </a:r>
            <a:endParaRPr lang="ru-RU" sz="1400" dirty="0">
              <a:latin typeface="+mn-lt"/>
              <a:cs typeface="Arial" pitchFamily="34" charset="0"/>
            </a:endParaRPr>
          </a:p>
        </p:txBody>
      </p:sp>
      <p:sp>
        <p:nvSpPr>
          <p:cNvPr id="5" name="Стрелка вниз 4"/>
          <p:cNvSpPr/>
          <p:nvPr/>
        </p:nvSpPr>
        <p:spPr>
          <a:xfrm>
            <a:off x="2195736" y="1168877"/>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cs typeface="Arial" pitchFamily="34" charset="0"/>
            </a:endParaRPr>
          </a:p>
        </p:txBody>
      </p:sp>
      <p:sp>
        <p:nvSpPr>
          <p:cNvPr id="6" name="Стрелка вниз 5"/>
          <p:cNvSpPr/>
          <p:nvPr/>
        </p:nvSpPr>
        <p:spPr>
          <a:xfrm>
            <a:off x="5292080" y="1131709"/>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cs typeface="Arial" pitchFamily="34" charset="0"/>
            </a:endParaRPr>
          </a:p>
        </p:txBody>
      </p:sp>
      <p:cxnSp>
        <p:nvCxnSpPr>
          <p:cNvPr id="7" name="Прямая соединительная линия 6"/>
          <p:cNvCxnSpPr/>
          <p:nvPr/>
        </p:nvCxnSpPr>
        <p:spPr>
          <a:xfrm>
            <a:off x="2123728" y="1052736"/>
            <a:ext cx="3888432" cy="696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39552" y="4778568"/>
            <a:ext cx="8208912" cy="738664"/>
          </a:xfrm>
          <a:prstGeom prst="rect">
            <a:avLst/>
          </a:prstGeom>
        </p:spPr>
        <p:txBody>
          <a:bodyPr wrap="square">
            <a:spAutoFit/>
          </a:bodyPr>
          <a:lstStyle/>
          <a:p>
            <a:r>
              <a:rPr lang="ru-RU" sz="1400" b="0" dirty="0" smtClean="0"/>
              <a:t>Малый ускоряющий зазор  - рост напряжённости поля на поверхности электродов. обычно </a:t>
            </a:r>
            <a:r>
              <a:rPr lang="en-US" sz="1400" b="0" i="1" dirty="0" smtClean="0"/>
              <a:t>g</a:t>
            </a:r>
            <a:r>
              <a:rPr lang="ru-RU" sz="1400" b="0" i="1" dirty="0" smtClean="0"/>
              <a:t> </a:t>
            </a:r>
            <a:r>
              <a:rPr lang="en-US" sz="1400" b="0" i="1" dirty="0" smtClean="0"/>
              <a:t>&lt;</a:t>
            </a:r>
            <a:r>
              <a:rPr lang="ru-RU" sz="1400" b="0" i="1" dirty="0" smtClean="0"/>
              <a:t> </a:t>
            </a:r>
            <a:r>
              <a:rPr lang="el-GR" sz="1400" b="0" i="1" dirty="0" smtClean="0"/>
              <a:t>βλ/2 </a:t>
            </a:r>
            <a:endParaRPr lang="en-US" sz="1400" b="0" dirty="0" smtClean="0"/>
          </a:p>
          <a:p>
            <a:pPr marL="0" lvl="2"/>
            <a:r>
              <a:rPr lang="ru-RU" sz="1400" b="0" dirty="0" smtClean="0"/>
              <a:t>низкая частота </a:t>
            </a:r>
            <a:r>
              <a:rPr lang="en-US" sz="1400" b="0" dirty="0" smtClean="0"/>
              <a:t>  </a:t>
            </a:r>
            <a:r>
              <a:rPr lang="en-US" sz="1400" b="0" dirty="0" smtClean="0">
                <a:sym typeface="Wingdings 2"/>
              </a:rPr>
              <a:t>→</a:t>
            </a:r>
            <a:r>
              <a:rPr lang="en-US" sz="1400" b="0" dirty="0" smtClean="0"/>
              <a:t>  </a:t>
            </a:r>
            <a:r>
              <a:rPr lang="ru-RU" sz="1400" b="0" dirty="0" smtClean="0"/>
              <a:t>большие размеры, при попытке сделать компактно – сложная конструкция</a:t>
            </a:r>
            <a:endParaRPr lang="en-US" sz="1400" b="0" dirty="0" smtClean="0"/>
          </a:p>
          <a:p>
            <a:pPr marL="0" lvl="2"/>
            <a:r>
              <a:rPr lang="ru-RU" sz="1400" b="0" dirty="0" smtClean="0"/>
              <a:t>маленький Ф пролётного канала </a:t>
            </a:r>
            <a:r>
              <a:rPr lang="en-US" sz="1400" b="0" dirty="0" smtClean="0">
                <a:sym typeface="Wingdings 2"/>
              </a:rPr>
              <a:t>→</a:t>
            </a:r>
            <a:r>
              <a:rPr lang="en-US" sz="1400" b="0" dirty="0" smtClean="0"/>
              <a:t>  </a:t>
            </a:r>
            <a:r>
              <a:rPr lang="ru-RU" sz="1400" b="0" dirty="0" smtClean="0"/>
              <a:t>низкий поперечный </a:t>
            </a:r>
            <a:r>
              <a:rPr lang="ru-RU" sz="1400" b="0" dirty="0" err="1" smtClean="0"/>
              <a:t>аксептанс</a:t>
            </a:r>
            <a:endParaRPr lang="ru-RU" sz="1400" b="0" dirty="0" smtClean="0"/>
          </a:p>
        </p:txBody>
      </p:sp>
      <p:sp>
        <p:nvSpPr>
          <p:cNvPr id="9" name="Прямоугольник 8"/>
          <p:cNvSpPr/>
          <p:nvPr/>
        </p:nvSpPr>
        <p:spPr>
          <a:xfrm>
            <a:off x="757568" y="4354159"/>
            <a:ext cx="3490058" cy="307777"/>
          </a:xfrm>
          <a:prstGeom prst="rect">
            <a:avLst/>
          </a:prstGeom>
        </p:spPr>
        <p:txBody>
          <a:bodyPr wrap="none">
            <a:spAutoFit/>
          </a:bodyPr>
          <a:lstStyle/>
          <a:p>
            <a:r>
              <a:rPr lang="ru-RU" sz="1400" b="1" u="sng" dirty="0" smtClean="0"/>
              <a:t>Основные требования к эффективным УС:</a:t>
            </a:r>
            <a:endParaRPr lang="ru-RU" sz="1400"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9552" y="1196752"/>
          <a:ext cx="5688633" cy="3261360"/>
        </p:xfrm>
        <a:graphic>
          <a:graphicData uri="http://schemas.openxmlformats.org/drawingml/2006/table">
            <a:tbl>
              <a:tblPr firstRow="1" bandRow="1">
                <a:tableStyleId>{21E4AEA4-8DFA-4A89-87EB-49C32662AFE0}</a:tableStyleId>
              </a:tblPr>
              <a:tblGrid>
                <a:gridCol w="1612705">
                  <a:extLst>
                    <a:ext uri="{9D8B030D-6E8A-4147-A177-3AD203B41FA5}">
                      <a16:colId xmlns="" xmlns:a16="http://schemas.microsoft.com/office/drawing/2014/main" val="20000"/>
                    </a:ext>
                  </a:extLst>
                </a:gridCol>
                <a:gridCol w="2179717">
                  <a:extLst>
                    <a:ext uri="{9D8B030D-6E8A-4147-A177-3AD203B41FA5}">
                      <a16:colId xmlns="" xmlns:a16="http://schemas.microsoft.com/office/drawing/2014/main" val="20001"/>
                    </a:ext>
                  </a:extLst>
                </a:gridCol>
                <a:gridCol w="1896211">
                  <a:extLst>
                    <a:ext uri="{9D8B030D-6E8A-4147-A177-3AD203B41FA5}">
                      <a16:colId xmlns="" xmlns:a16="http://schemas.microsoft.com/office/drawing/2014/main" val="20002"/>
                    </a:ext>
                  </a:extLst>
                </a:gridCol>
              </a:tblGrid>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Геометрия</a:t>
                      </a:r>
                      <a:endParaRPr kumimoji="0" lang="en-US" sz="16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t>
                      </a:r>
                      <a:r>
                        <a:rPr kumimoji="0" lang="ru-RU" sz="1600" u="none" strike="noStrike" cap="none" normalizeH="0" baseline="0" dirty="0" smtClean="0">
                          <a:ln>
                            <a:noFill/>
                          </a:ln>
                          <a:effectLst/>
                        </a:rPr>
                        <a:t>наилучший</a:t>
                      </a:r>
                      <a:r>
                        <a:rPr kumimoji="0" lang="en-US" sz="1600" u="none" strike="noStrike" cap="none" normalizeH="0" baseline="0" dirty="0" smtClean="0">
                          <a:ln>
                            <a:noFill/>
                          </a:ln>
                          <a:effectLst/>
                        </a:rPr>
                        <a:t>” </a:t>
                      </a:r>
                      <a:r>
                        <a:rPr kumimoji="0" lang="ru-RU" sz="1600" u="none" strike="noStrike" cap="none" normalizeH="0" baseline="0" dirty="0" smtClean="0">
                          <a:ln>
                            <a:noFill/>
                          </a:ln>
                          <a:effectLst/>
                        </a:rPr>
                        <a:t>диапазон </a:t>
                      </a:r>
                      <a:r>
                        <a:rPr kumimoji="0" lang="en-US" sz="1600" u="none" strike="noStrike" cap="none" normalizeH="0" baseline="0" dirty="0" smtClean="0">
                          <a:ln>
                            <a:noFill/>
                          </a:ln>
                          <a:effectLst/>
                        </a:rPr>
                        <a:t>β</a:t>
                      </a:r>
                      <a:endParaRPr kumimoji="0" lang="en-US" sz="1600" b="0" i="1"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 MHz</a:t>
                      </a:r>
                      <a:endParaRPr kumimoji="0" lang="en-US" sz="16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RFQ</a:t>
                      </a:r>
                      <a:endParaRPr kumimoji="0" lang="en-US" sz="16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0.005 ≤ β ≤ 0.03</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4-rod: 10 ≤ f ≤ 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effectLst/>
                        </a:rPr>
                        <a:t>4-vane: 100 ≤ f ≤ 425</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IH</a:t>
                      </a:r>
                      <a:endParaRPr kumimoji="0" lang="ru-RU"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 </a:t>
                      </a:r>
                      <a:r>
                        <a:rPr kumimoji="0" lang="en-US" sz="1000" u="none" strike="noStrike" cap="none" normalizeH="0" baseline="0" dirty="0" err="1" smtClean="0">
                          <a:ln>
                            <a:noFill/>
                          </a:ln>
                          <a:effectLst/>
                        </a:rPr>
                        <a:t>interdigital</a:t>
                      </a:r>
                      <a:r>
                        <a:rPr kumimoji="0" lang="en-US" sz="1000" u="none" strike="noStrike" cap="none" normalizeH="0" baseline="0" dirty="0" smtClean="0">
                          <a:ln>
                            <a:noFill/>
                          </a:ln>
                          <a:effectLst/>
                        </a:rPr>
                        <a:t> H-type</a:t>
                      </a:r>
                      <a:endParaRPr kumimoji="0" lang="en-US" sz="10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0.01 ≤ β ≤ 0.10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 ≤ f ≤ 250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CH</a:t>
                      </a:r>
                      <a:r>
                        <a:rPr kumimoji="0" lang="ru-RU" sz="1600"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crossbar  H-type</a:t>
                      </a:r>
                      <a:endParaRPr kumimoji="0" lang="en-US" sz="10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0.10 ≤ β ≤ 0.40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150 ≤ f ≤ 800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DTL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Drift tube linac </a:t>
                      </a:r>
                      <a:endParaRPr kumimoji="0" lang="en-US" sz="10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effectLst/>
                        </a:rPr>
                        <a:t> 0.1 ≤ β ≤ 0.4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a:t>
                      </a:r>
                      <a:r>
                        <a:rPr kumimoji="0" lang="ru-RU" sz="1200" u="none" strike="noStrike" cap="none" normalizeH="0" baseline="0" dirty="0" smtClean="0">
                          <a:ln>
                            <a:noFill/>
                          </a:ln>
                          <a:effectLst/>
                        </a:rPr>
                        <a:t>можно при </a:t>
                      </a:r>
                      <a:r>
                        <a:rPr kumimoji="0" lang="en-US" sz="1200" u="none" strike="noStrike" cap="none" normalizeH="0" baseline="0" dirty="0" smtClean="0">
                          <a:ln>
                            <a:noFill/>
                          </a:ln>
                          <a:effectLst/>
                        </a:rPr>
                        <a:t>0.04 ≤ β ≤ 0.43)</a:t>
                      </a:r>
                      <a:endParaRPr kumimoji="0" lang="en-US" sz="12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βλ/2 : 20 ≤ f ≤ 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effectLst/>
                        </a:rPr>
                        <a:t>βλ : 100 ≤ f ≤ 500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Symbol" pitchFamily="18" charset="2"/>
                        </a:rPr>
                        <a:t>l</a:t>
                      </a:r>
                      <a:r>
                        <a:rPr kumimoji="0" lang="en-US" sz="1600" u="none" strike="noStrike" cap="none" normalizeH="0" baseline="0" dirty="0" smtClean="0">
                          <a:ln>
                            <a:noFill/>
                          </a:ln>
                          <a:effectLst/>
                        </a:rPr>
                        <a:t>/4</a:t>
                      </a:r>
                      <a:r>
                        <a:rPr kumimoji="0" lang="ru-RU" sz="1600" u="none" strike="noStrike" cap="none" normalizeH="0" baseline="0" dirty="0" smtClean="0">
                          <a:ln>
                            <a:noFill/>
                          </a:ln>
                          <a:effectLst/>
                        </a:rPr>
                        <a:t> коаксиальный</a:t>
                      </a:r>
                      <a:endParaRPr kumimoji="0" lang="en-US" sz="1600" b="0" i="0" u="none" strike="noStrike" cap="none" normalizeH="0" baseline="0" dirty="0" smtClean="0">
                        <a:ln>
                          <a:noFill/>
                        </a:ln>
                        <a:solidFill>
                          <a:srgbClr val="FFFF99"/>
                        </a:solidFill>
                        <a:effectLst/>
                        <a:latin typeface="Arial" pitchFamily="34" charset="0"/>
                        <a:ea typeface="Times"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β ≤ 0.15</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 ≤ 160</a:t>
                      </a:r>
                      <a:endParaRPr kumimoji="0" lang="en-US" sz="1400" b="0" i="0" u="none" strike="noStrike" cap="none" normalizeH="0" baseline="0" dirty="0" smtClean="0">
                        <a:ln>
                          <a:noFill/>
                        </a:ln>
                        <a:solidFill>
                          <a:srgbClr val="FFFF99"/>
                        </a:solidFill>
                        <a:effectLst/>
                        <a:latin typeface="Arial" pitchFamily="34" charset="0"/>
                      </a:endParaRPr>
                    </a:p>
                  </a:txBody>
                  <a:tcPr horzOverflow="overflow"/>
                </a:tc>
                <a:extLst>
                  <a:ext uri="{0D108BD9-81ED-4DB2-BD59-A6C34878D82A}">
                    <a16:rowId xmlns="" xmlns:a16="http://schemas.microsoft.com/office/drawing/2014/main" val="10005"/>
                  </a:ext>
                </a:extLst>
              </a:tr>
            </a:tbl>
          </a:graphicData>
        </a:graphic>
      </p:graphicFrame>
      <p:pic>
        <p:nvPicPr>
          <p:cNvPr id="3" name="Picture 2" descr="http://wwwal.kuicr.kyoto-u.ac.jp/www/accelerator/RFQ.JPG"/>
          <p:cNvPicPr>
            <a:picLocks noChangeAspect="1" noChangeArrowheads="1"/>
          </p:cNvPicPr>
          <p:nvPr/>
        </p:nvPicPr>
        <p:blipFill>
          <a:blip r:embed="rId2" cstate="print"/>
          <a:srcRect/>
          <a:stretch>
            <a:fillRect/>
          </a:stretch>
        </p:blipFill>
        <p:spPr bwMode="auto">
          <a:xfrm>
            <a:off x="6516216" y="1340768"/>
            <a:ext cx="2292634" cy="208823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6516216" y="3501008"/>
            <a:ext cx="2263485" cy="2637614"/>
          </a:xfrm>
          <a:prstGeom prst="rect">
            <a:avLst/>
          </a:prstGeom>
          <a:noFill/>
          <a:ln w="9525">
            <a:noFill/>
            <a:miter lim="800000"/>
            <a:headEnd/>
            <a:tailEnd/>
          </a:ln>
        </p:spPr>
      </p:pic>
      <p:pic>
        <p:nvPicPr>
          <p:cNvPr id="5" name="Picture 6" descr="RF Cavities - IH DTL"/>
          <p:cNvPicPr>
            <a:picLocks noChangeAspect="1" noChangeArrowheads="1"/>
          </p:cNvPicPr>
          <p:nvPr/>
        </p:nvPicPr>
        <p:blipFill>
          <a:blip r:embed="rId4" cstate="print"/>
          <a:srcRect/>
          <a:stretch>
            <a:fillRect/>
          </a:stretch>
        </p:blipFill>
        <p:spPr bwMode="auto">
          <a:xfrm>
            <a:off x="2915816" y="4581128"/>
            <a:ext cx="3312368" cy="1612019"/>
          </a:xfrm>
          <a:prstGeom prst="rect">
            <a:avLst/>
          </a:prstGeom>
          <a:noFill/>
        </p:spPr>
      </p:pic>
      <p:sp>
        <p:nvSpPr>
          <p:cNvPr id="6" name="Rectangle 4"/>
          <p:cNvSpPr>
            <a:spLocks noChangeArrowheads="1"/>
          </p:cNvSpPr>
          <p:nvPr/>
        </p:nvSpPr>
        <p:spPr bwMode="auto">
          <a:xfrm>
            <a:off x="683568" y="548680"/>
            <a:ext cx="4200958" cy="400110"/>
          </a:xfrm>
          <a:prstGeom prst="rect">
            <a:avLst/>
          </a:prstGeom>
          <a:noFill/>
          <a:ln w="9525">
            <a:noFill/>
            <a:miter lim="800000"/>
            <a:headEnd/>
            <a:tailEnd/>
          </a:ln>
          <a:effectLst/>
        </p:spPr>
        <p:txBody>
          <a:bodyPr wrap="none">
            <a:spAutoFit/>
          </a:bodyPr>
          <a:lstStyle/>
          <a:p>
            <a:r>
              <a:rPr lang="ru-RU" sz="2000" b="1" dirty="0" smtClean="0">
                <a:solidFill>
                  <a:srgbClr val="7030A0"/>
                </a:solidFill>
              </a:rPr>
              <a:t>Ускоряющие структуры на низкие </a:t>
            </a:r>
            <a:r>
              <a:rPr lang="en-US" sz="2000" b="1" dirty="0" smtClean="0">
                <a:solidFill>
                  <a:srgbClr val="7030A0"/>
                </a:solidFill>
                <a:cs typeface="Arial" pitchFamily="34" charset="0"/>
              </a:rPr>
              <a:t>β</a:t>
            </a:r>
            <a:r>
              <a:rPr lang="ru-RU" sz="2000" b="1" dirty="0" smtClean="0">
                <a:solidFill>
                  <a:srgbClr val="7030A0"/>
                </a:solidFill>
              </a:rPr>
              <a:t> </a:t>
            </a:r>
            <a:endParaRPr lang="ru-RU"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9552" y="548680"/>
            <a:ext cx="5796523" cy="400110"/>
          </a:xfrm>
          <a:prstGeom prst="rect">
            <a:avLst/>
          </a:prstGeom>
          <a:noFill/>
          <a:ln w="9525">
            <a:noFill/>
            <a:miter lim="800000"/>
            <a:headEnd/>
            <a:tailEnd/>
          </a:ln>
          <a:effectLst/>
        </p:spPr>
        <p:txBody>
          <a:bodyPr wrap="none">
            <a:spAutoFit/>
          </a:bodyPr>
          <a:lstStyle/>
          <a:p>
            <a:pPr algn="l"/>
            <a:r>
              <a:rPr lang="ru-RU" sz="2000" b="1" dirty="0" smtClean="0">
                <a:solidFill>
                  <a:srgbClr val="7030A0"/>
                </a:solidFill>
              </a:rPr>
              <a:t>Ускоряющая структура для релятивистских частиц</a:t>
            </a:r>
            <a:endParaRPr lang="ru-RU" sz="2000" b="1" dirty="0">
              <a:solidFill>
                <a:srgbClr val="7030A0"/>
              </a:solidFill>
            </a:endParaRPr>
          </a:p>
        </p:txBody>
      </p:sp>
      <p:sp>
        <p:nvSpPr>
          <p:cNvPr id="3" name="Прямоугольник 2"/>
          <p:cNvSpPr/>
          <p:nvPr/>
        </p:nvSpPr>
        <p:spPr>
          <a:xfrm>
            <a:off x="683568" y="1844824"/>
            <a:ext cx="3744871" cy="584775"/>
          </a:xfrm>
          <a:prstGeom prst="rect">
            <a:avLst/>
          </a:prstGeom>
        </p:spPr>
        <p:txBody>
          <a:bodyPr wrap="none">
            <a:spAutoFit/>
          </a:bodyPr>
          <a:lstStyle/>
          <a:p>
            <a:pPr algn="l"/>
            <a:r>
              <a:rPr lang="ru-RU" sz="1600" dirty="0" smtClean="0"/>
              <a:t>Круглый диафрагмированный волновод.</a:t>
            </a:r>
          </a:p>
          <a:p>
            <a:pPr algn="l"/>
            <a:r>
              <a:rPr lang="ru-RU" sz="1600" dirty="0" smtClean="0"/>
              <a:t>Волна типа Е</a:t>
            </a:r>
            <a:r>
              <a:rPr lang="ru-RU" sz="1600" baseline="-25000" dirty="0" smtClean="0"/>
              <a:t>01</a:t>
            </a:r>
            <a:endParaRPr lang="ru-RU" sz="1600" baseline="-25000" dirty="0"/>
          </a:p>
        </p:txBody>
      </p:sp>
      <p:pic>
        <p:nvPicPr>
          <p:cNvPr id="4" name="Рисунок 3"/>
          <p:cNvPicPr/>
          <p:nvPr/>
        </p:nvPicPr>
        <p:blipFill>
          <a:blip r:embed="rId2" cstate="print"/>
          <a:srcRect/>
          <a:stretch>
            <a:fillRect/>
          </a:stretch>
        </p:blipFill>
        <p:spPr bwMode="auto">
          <a:xfrm>
            <a:off x="6228184" y="1700808"/>
            <a:ext cx="2088232" cy="2366742"/>
          </a:xfrm>
          <a:prstGeom prst="rect">
            <a:avLst/>
          </a:prstGeom>
          <a:noFill/>
          <a:ln w="9525">
            <a:noFill/>
            <a:miter lim="800000"/>
            <a:headEnd/>
            <a:tailEnd/>
          </a:ln>
        </p:spPr>
      </p:pic>
      <p:sp>
        <p:nvSpPr>
          <p:cNvPr id="5" name="Прямоугольник 4"/>
          <p:cNvSpPr/>
          <p:nvPr/>
        </p:nvSpPr>
        <p:spPr>
          <a:xfrm>
            <a:off x="611560" y="4149080"/>
            <a:ext cx="7704856" cy="1077218"/>
          </a:xfrm>
          <a:prstGeom prst="rect">
            <a:avLst/>
          </a:prstGeom>
        </p:spPr>
        <p:txBody>
          <a:bodyPr wrap="square">
            <a:spAutoFit/>
          </a:bodyPr>
          <a:lstStyle/>
          <a:p>
            <a:r>
              <a:rPr lang="ru-RU" sz="1600" b="0" dirty="0" smtClean="0"/>
              <a:t>При малых </a:t>
            </a:r>
            <a:r>
              <a:rPr lang="en-US" sz="1600" b="1" dirty="0" smtClean="0">
                <a:cs typeface="Arial" pitchFamily="34" charset="0"/>
              </a:rPr>
              <a:t>β </a:t>
            </a:r>
            <a:r>
              <a:rPr lang="ru-RU" sz="1600" b="0" dirty="0" smtClean="0"/>
              <a:t>структура НЕ ЭФФЕКТИВНА. </a:t>
            </a:r>
          </a:p>
          <a:p>
            <a:pPr algn="l"/>
            <a:r>
              <a:rPr lang="ru-RU" sz="1600" b="0" dirty="0" smtClean="0"/>
              <a:t>Необходимо уменьшать </a:t>
            </a:r>
            <a:r>
              <a:rPr lang="en-US" sz="1600" b="0" dirty="0" smtClean="0"/>
              <a:t>D</a:t>
            </a:r>
            <a:r>
              <a:rPr lang="ru-RU" sz="1600" b="0" dirty="0" smtClean="0"/>
              <a:t>, но при </a:t>
            </a:r>
            <a:r>
              <a:rPr lang="el-GR" sz="1600" b="0" dirty="0" smtClean="0"/>
              <a:t>β</a:t>
            </a:r>
            <a:r>
              <a:rPr lang="en-US" sz="1600" b="0" dirty="0" smtClean="0"/>
              <a:t> &lt; 0.5 </a:t>
            </a:r>
            <a:r>
              <a:rPr lang="ru-RU" sz="1600" b="0" dirty="0" smtClean="0"/>
              <a:t>период структуры становится крайне малым; объём, в котором запасается энергия ЭМ полей сокращается при почти неизменной площади поверхности (т.е. потери </a:t>
            </a:r>
            <a:r>
              <a:rPr lang="en-US" sz="1600" b="0" dirty="0" smtClean="0"/>
              <a:t>~ const</a:t>
            </a:r>
            <a:r>
              <a:rPr lang="ru-RU" sz="1600" b="0" dirty="0" smtClean="0"/>
              <a:t>). Шунтовое </a:t>
            </a:r>
            <a:r>
              <a:rPr lang="ru-RU" sz="1600" b="0" i="1" dirty="0" smtClean="0"/>
              <a:t>резко</a:t>
            </a:r>
            <a:r>
              <a:rPr lang="ru-RU" sz="1600" b="0" dirty="0" smtClean="0"/>
              <a:t> падает. </a:t>
            </a:r>
          </a:p>
        </p:txBody>
      </p:sp>
      <p:pic>
        <p:nvPicPr>
          <p:cNvPr id="6" name="Picture 2"/>
          <p:cNvPicPr>
            <a:picLocks noChangeAspect="1" noChangeArrowheads="1"/>
          </p:cNvPicPr>
          <p:nvPr/>
        </p:nvPicPr>
        <p:blipFill>
          <a:blip r:embed="rId3" cstate="print"/>
          <a:srcRect/>
          <a:stretch>
            <a:fillRect/>
          </a:stretch>
        </p:blipFill>
        <p:spPr bwMode="auto">
          <a:xfrm>
            <a:off x="7020272" y="5301208"/>
            <a:ext cx="1152128" cy="54345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7518049" cy="707886"/>
          </a:xfrm>
          <a:prstGeom prst="rect">
            <a:avLst/>
          </a:prstGeom>
        </p:spPr>
        <p:txBody>
          <a:bodyPr wrap="square">
            <a:spAutoFit/>
          </a:bodyPr>
          <a:lstStyle/>
          <a:p>
            <a:pPr algn="l"/>
            <a:r>
              <a:rPr lang="ru-RU" sz="2000" b="1" dirty="0" smtClean="0">
                <a:solidFill>
                  <a:srgbClr val="7030A0"/>
                </a:solidFill>
              </a:rPr>
              <a:t>Модификация базовой геометрии КДВ – </a:t>
            </a:r>
          </a:p>
          <a:p>
            <a:pPr algn="l"/>
            <a:r>
              <a:rPr lang="ru-RU" sz="2000" b="1" dirty="0" err="1" smtClean="0">
                <a:solidFill>
                  <a:srgbClr val="7030A0"/>
                </a:solidFill>
              </a:rPr>
              <a:t>Бипериодическая</a:t>
            </a:r>
            <a:r>
              <a:rPr lang="ru-RU" sz="2000" b="1" dirty="0" smtClean="0">
                <a:solidFill>
                  <a:srgbClr val="7030A0"/>
                </a:solidFill>
              </a:rPr>
              <a:t> ускоряющая структура (БУС</a:t>
            </a:r>
            <a:r>
              <a:rPr lang="en-US" sz="2000" b="1" dirty="0" smtClean="0">
                <a:solidFill>
                  <a:srgbClr val="7030A0"/>
                </a:solidFill>
              </a:rPr>
              <a:t>)</a:t>
            </a:r>
            <a:endParaRPr lang="ru-RU" sz="2000" b="1" dirty="0">
              <a:solidFill>
                <a:srgbClr val="7030A0"/>
              </a:solidFill>
            </a:endParaRPr>
          </a:p>
        </p:txBody>
      </p:sp>
      <p:sp>
        <p:nvSpPr>
          <p:cNvPr id="3" name="Прямоугольник 2"/>
          <p:cNvSpPr/>
          <p:nvPr/>
        </p:nvSpPr>
        <p:spPr>
          <a:xfrm>
            <a:off x="539552" y="1196752"/>
            <a:ext cx="4248472" cy="2554545"/>
          </a:xfrm>
          <a:prstGeom prst="rect">
            <a:avLst/>
          </a:prstGeom>
        </p:spPr>
        <p:txBody>
          <a:bodyPr wrap="square">
            <a:spAutoFit/>
          </a:bodyPr>
          <a:lstStyle/>
          <a:p>
            <a:pPr algn="l"/>
            <a:r>
              <a:rPr lang="ru-RU" sz="1600" b="0" dirty="0" smtClean="0"/>
              <a:t>Основная цель: повышение </a:t>
            </a:r>
            <a:r>
              <a:rPr lang="ru-RU" sz="1600" b="0" dirty="0" err="1" smtClean="0"/>
              <a:t>шунтового</a:t>
            </a:r>
            <a:r>
              <a:rPr lang="ru-RU" sz="1600" b="0" dirty="0" smtClean="0"/>
              <a:t> сопротивления. </a:t>
            </a:r>
          </a:p>
          <a:p>
            <a:pPr algn="l"/>
            <a:endParaRPr lang="ru-RU" sz="1600" b="0" dirty="0" smtClean="0"/>
          </a:p>
          <a:p>
            <a:pPr algn="l"/>
            <a:r>
              <a:rPr lang="ru-RU" sz="1600" b="0" dirty="0" smtClean="0"/>
              <a:t>выбор рабочего вида колебаний </a:t>
            </a:r>
            <a:r>
              <a:rPr lang="el-GR" sz="1600" b="0" dirty="0" smtClean="0"/>
              <a:t>ϴ</a:t>
            </a:r>
            <a:r>
              <a:rPr lang="ru-RU" sz="1600" b="0" dirty="0" smtClean="0"/>
              <a:t>=</a:t>
            </a:r>
            <a:r>
              <a:rPr lang="el-GR" sz="1600" b="0" dirty="0" smtClean="0"/>
              <a:t>π</a:t>
            </a:r>
            <a:r>
              <a:rPr lang="ru-RU" sz="1600" b="0" dirty="0" smtClean="0"/>
              <a:t>/2: максимальная групповая скорость, </a:t>
            </a:r>
          </a:p>
          <a:p>
            <a:pPr algn="l"/>
            <a:r>
              <a:rPr lang="ru-RU" sz="1600" b="0" dirty="0" smtClean="0"/>
              <a:t>наибольшая разница частот рабочего и </a:t>
            </a:r>
          </a:p>
          <a:p>
            <a:pPr algn="l"/>
            <a:r>
              <a:rPr lang="ru-RU" sz="1600" b="0" dirty="0" smtClean="0"/>
              <a:t>соседних видов колебаний (стабильность работы). </a:t>
            </a:r>
          </a:p>
          <a:p>
            <a:pPr algn="l"/>
            <a:r>
              <a:rPr lang="ru-RU" sz="1600" b="0" dirty="0" smtClean="0"/>
              <a:t>   </a:t>
            </a:r>
          </a:p>
          <a:p>
            <a:pPr algn="l"/>
            <a:endParaRPr lang="ru-RU" sz="1600" b="0" dirty="0"/>
          </a:p>
        </p:txBody>
      </p:sp>
      <p:sp>
        <p:nvSpPr>
          <p:cNvPr id="16" name="Прямоугольник 15"/>
          <p:cNvSpPr/>
          <p:nvPr/>
        </p:nvSpPr>
        <p:spPr>
          <a:xfrm>
            <a:off x="2195736" y="5229200"/>
            <a:ext cx="1567930" cy="769441"/>
          </a:xfrm>
          <a:prstGeom prst="rect">
            <a:avLst/>
          </a:prstGeom>
        </p:spPr>
        <p:txBody>
          <a:bodyPr wrap="none">
            <a:spAutoFit/>
          </a:bodyPr>
          <a:lstStyle/>
          <a:p>
            <a:pPr algn="l"/>
            <a:r>
              <a:rPr lang="el-GR" sz="1600" b="0" dirty="0" smtClean="0"/>
              <a:t>Θ</a:t>
            </a:r>
            <a:r>
              <a:rPr lang="ru-RU" sz="1600" b="0" dirty="0" smtClean="0"/>
              <a:t> =</a:t>
            </a:r>
            <a:r>
              <a:rPr lang="en-US" sz="1600" b="0" dirty="0" smtClean="0"/>
              <a:t> </a:t>
            </a:r>
            <a:r>
              <a:rPr lang="el-GR" sz="1600" b="0" dirty="0" smtClean="0"/>
              <a:t>π</a:t>
            </a:r>
            <a:r>
              <a:rPr lang="ru-RU" sz="1600" b="0" dirty="0" smtClean="0"/>
              <a:t>/2 </a:t>
            </a:r>
          </a:p>
          <a:p>
            <a:pPr algn="l"/>
            <a:r>
              <a:rPr lang="ru-RU" sz="1400" b="0" dirty="0" smtClean="0"/>
              <a:t>(сдвиг фазы </a:t>
            </a:r>
            <a:r>
              <a:rPr lang="el-GR" sz="1400" b="0" dirty="0" smtClean="0"/>
              <a:t>π</a:t>
            </a:r>
            <a:r>
              <a:rPr lang="ru-RU" sz="1400" b="0" dirty="0" smtClean="0"/>
              <a:t> </a:t>
            </a:r>
          </a:p>
          <a:p>
            <a:pPr algn="l"/>
            <a:r>
              <a:rPr lang="ru-RU" sz="1400" b="0" dirty="0" smtClean="0"/>
              <a:t>на двух периодах)</a:t>
            </a:r>
            <a:endParaRPr lang="ru-RU" sz="1400" dirty="0"/>
          </a:p>
        </p:txBody>
      </p:sp>
      <p:pic>
        <p:nvPicPr>
          <p:cNvPr id="17" name="Picture 15"/>
          <p:cNvPicPr>
            <a:picLocks noChangeAspect="1" noChangeArrowheads="1"/>
          </p:cNvPicPr>
          <p:nvPr/>
        </p:nvPicPr>
        <p:blipFill>
          <a:blip r:embed="rId2" cstate="print"/>
          <a:srcRect/>
          <a:stretch>
            <a:fillRect/>
          </a:stretch>
        </p:blipFill>
        <p:spPr bwMode="auto">
          <a:xfrm>
            <a:off x="1043608" y="4005064"/>
            <a:ext cx="2736304" cy="1170169"/>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5076056" y="1484784"/>
            <a:ext cx="3240360" cy="2469283"/>
          </a:xfrm>
          <a:prstGeom prst="rect">
            <a:avLst/>
          </a:prstGeom>
          <a:noFill/>
          <a:ln w="9525">
            <a:noFill/>
            <a:miter lim="800000"/>
            <a:headEnd/>
            <a:tailEnd/>
          </a:ln>
        </p:spPr>
      </p:pic>
      <p:sp>
        <p:nvSpPr>
          <p:cNvPr id="19" name="Прямоугольник 18"/>
          <p:cNvSpPr/>
          <p:nvPr/>
        </p:nvSpPr>
        <p:spPr>
          <a:xfrm>
            <a:off x="3635896" y="3429000"/>
            <a:ext cx="1047531" cy="276999"/>
          </a:xfrm>
          <a:prstGeom prst="rect">
            <a:avLst/>
          </a:prstGeom>
        </p:spPr>
        <p:txBody>
          <a:bodyPr wrap="none">
            <a:spAutoFit/>
          </a:bodyPr>
          <a:lstStyle/>
          <a:p>
            <a:r>
              <a:rPr lang="ru-RU" sz="1200" b="0" dirty="0" smtClean="0"/>
              <a:t>Ячейка связи</a:t>
            </a:r>
            <a:endParaRPr lang="ru-RU" sz="1200" dirty="0"/>
          </a:p>
        </p:txBody>
      </p:sp>
      <p:sp>
        <p:nvSpPr>
          <p:cNvPr id="20" name="Прямоугольник 19"/>
          <p:cNvSpPr/>
          <p:nvPr/>
        </p:nvSpPr>
        <p:spPr>
          <a:xfrm>
            <a:off x="2123728" y="3368025"/>
            <a:ext cx="1488164" cy="276999"/>
          </a:xfrm>
          <a:prstGeom prst="rect">
            <a:avLst/>
          </a:prstGeom>
        </p:spPr>
        <p:txBody>
          <a:bodyPr wrap="none">
            <a:spAutoFit/>
          </a:bodyPr>
          <a:lstStyle/>
          <a:p>
            <a:r>
              <a:rPr lang="ru-RU" sz="1200" b="0" dirty="0" smtClean="0"/>
              <a:t>Ускоряющая ячейка</a:t>
            </a:r>
            <a:endParaRPr lang="ru-RU" sz="1200" dirty="0"/>
          </a:p>
        </p:txBody>
      </p:sp>
      <p:sp>
        <p:nvSpPr>
          <p:cNvPr id="21" name="Стрелка вниз 20"/>
          <p:cNvSpPr/>
          <p:nvPr/>
        </p:nvSpPr>
        <p:spPr bwMode="auto">
          <a:xfrm>
            <a:off x="2627784" y="3717032"/>
            <a:ext cx="360040" cy="648072"/>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
        <p:nvSpPr>
          <p:cNvPr id="23" name="Стрелка вниз 22"/>
          <p:cNvSpPr/>
          <p:nvPr/>
        </p:nvSpPr>
        <p:spPr bwMode="auto">
          <a:xfrm rot="2365783">
            <a:off x="3509292" y="3661029"/>
            <a:ext cx="360040" cy="864096"/>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Похожее изображение">
            <a:hlinkClick r:id="rId2"/>
          </p:cNvPr>
          <p:cNvPicPr>
            <a:picLocks noChangeAspect="1" noChangeArrowheads="1"/>
          </p:cNvPicPr>
          <p:nvPr/>
        </p:nvPicPr>
        <p:blipFill>
          <a:blip r:embed="rId3" cstate="print"/>
          <a:srcRect/>
          <a:stretch>
            <a:fillRect/>
          </a:stretch>
        </p:blipFill>
        <p:spPr bwMode="auto">
          <a:xfrm>
            <a:off x="4499992" y="4005064"/>
            <a:ext cx="3892639" cy="2592288"/>
          </a:xfrm>
          <a:prstGeom prst="rect">
            <a:avLst/>
          </a:prstGeom>
          <a:noFill/>
        </p:spPr>
      </p:pic>
      <p:sp>
        <p:nvSpPr>
          <p:cNvPr id="4" name="Прямоугольник 3"/>
          <p:cNvSpPr/>
          <p:nvPr/>
        </p:nvSpPr>
        <p:spPr>
          <a:xfrm>
            <a:off x="755576" y="4509120"/>
            <a:ext cx="3816424" cy="1384995"/>
          </a:xfrm>
          <a:prstGeom prst="rect">
            <a:avLst/>
          </a:prstGeom>
        </p:spPr>
        <p:txBody>
          <a:bodyPr wrap="square">
            <a:spAutoFit/>
          </a:bodyPr>
          <a:lstStyle/>
          <a:p>
            <a:pPr algn="l"/>
            <a:r>
              <a:rPr lang="ru-RU" sz="1400" b="0" dirty="0" smtClean="0"/>
              <a:t>Структура с боковыми резонаторами связи (</a:t>
            </a:r>
            <a:r>
              <a:rPr lang="en-GB" sz="1400" b="0" dirty="0" smtClean="0"/>
              <a:t>Side Coupled Structure</a:t>
            </a:r>
            <a:r>
              <a:rPr lang="ru-RU" sz="1400" b="0" dirty="0" smtClean="0"/>
              <a:t>-</a:t>
            </a:r>
            <a:r>
              <a:rPr lang="en-GB" sz="1400" b="0" dirty="0" smtClean="0"/>
              <a:t>SCS)</a:t>
            </a:r>
            <a:endParaRPr lang="ru-RU" sz="1400" b="0" dirty="0" smtClean="0"/>
          </a:p>
          <a:p>
            <a:pPr algn="l"/>
            <a:endParaRPr lang="ru-RU" sz="1600" b="0" dirty="0" smtClean="0"/>
          </a:p>
          <a:p>
            <a:pPr algn="l"/>
            <a:r>
              <a:rPr lang="ru-RU" sz="1000" b="0" dirty="0" smtClean="0"/>
              <a:t>  При прочих равных – чуть короче, чуть габаритнее в поперечнике, заметно сложнее в изготовлении. </a:t>
            </a:r>
          </a:p>
          <a:p>
            <a:pPr algn="l"/>
            <a:r>
              <a:rPr lang="ru-RU" sz="1000" b="0" dirty="0" smtClean="0"/>
              <a:t>  Единственный адепт – </a:t>
            </a:r>
            <a:r>
              <a:rPr lang="ru-RU" sz="1000" b="0" dirty="0" err="1" smtClean="0"/>
              <a:t>патентодержатель</a:t>
            </a:r>
            <a:r>
              <a:rPr lang="ru-RU" sz="1000" b="0" dirty="0" smtClean="0"/>
              <a:t> фирма </a:t>
            </a:r>
            <a:r>
              <a:rPr lang="en-US" sz="1000" b="0" dirty="0" smtClean="0"/>
              <a:t>Varian</a:t>
            </a:r>
            <a:r>
              <a:rPr lang="ru-RU" sz="1000" b="0" dirty="0" smtClean="0"/>
              <a:t> со своими медицинскими </a:t>
            </a:r>
            <a:r>
              <a:rPr lang="ru-RU" sz="1000" b="0" dirty="0" err="1" smtClean="0"/>
              <a:t>линаками</a:t>
            </a:r>
            <a:r>
              <a:rPr lang="en-US" sz="1000" b="0" dirty="0" smtClean="0"/>
              <a:t>.</a:t>
            </a:r>
            <a:endParaRPr lang="en-GB" sz="1000" b="0" dirty="0" smtClean="0"/>
          </a:p>
        </p:txBody>
      </p:sp>
      <p:sp>
        <p:nvSpPr>
          <p:cNvPr id="5" name="Прямоугольник 4"/>
          <p:cNvSpPr/>
          <p:nvPr/>
        </p:nvSpPr>
        <p:spPr>
          <a:xfrm>
            <a:off x="539552" y="2401724"/>
            <a:ext cx="3456384" cy="523220"/>
          </a:xfrm>
          <a:prstGeom prst="rect">
            <a:avLst/>
          </a:prstGeom>
        </p:spPr>
        <p:txBody>
          <a:bodyPr wrap="square">
            <a:spAutoFit/>
          </a:bodyPr>
          <a:lstStyle/>
          <a:p>
            <a:pPr algn="l"/>
            <a:r>
              <a:rPr lang="ru-RU" sz="1400" b="0" dirty="0" smtClean="0"/>
              <a:t>Структура с внутренними ячейками связи (</a:t>
            </a:r>
            <a:r>
              <a:rPr lang="en-GB" sz="1400" b="0" dirty="0" smtClean="0"/>
              <a:t>On </a:t>
            </a:r>
            <a:r>
              <a:rPr lang="ru-RU" sz="1400" b="0" dirty="0" smtClean="0"/>
              <a:t>– </a:t>
            </a:r>
            <a:r>
              <a:rPr lang="en-GB" sz="1400" b="0" dirty="0" smtClean="0"/>
              <a:t>Axis</a:t>
            </a:r>
            <a:r>
              <a:rPr lang="ru-RU" sz="1400" b="0" dirty="0" smtClean="0"/>
              <a:t> </a:t>
            </a:r>
            <a:r>
              <a:rPr lang="en-US" sz="1400" b="0" dirty="0" smtClean="0"/>
              <a:t> </a:t>
            </a:r>
            <a:r>
              <a:rPr lang="en-GB" sz="1400" b="0" dirty="0" smtClean="0"/>
              <a:t>Coupled Structure</a:t>
            </a:r>
            <a:r>
              <a:rPr lang="ru-RU" sz="1400" b="0" dirty="0" smtClean="0"/>
              <a:t> – </a:t>
            </a:r>
            <a:r>
              <a:rPr lang="en-GB" sz="1400" b="0" dirty="0" smtClean="0"/>
              <a:t>OAS</a:t>
            </a:r>
            <a:r>
              <a:rPr lang="ru-RU" sz="1400" b="0" dirty="0" smtClean="0"/>
              <a:t>) </a:t>
            </a:r>
            <a:endParaRPr lang="ru-RU" sz="1400" b="0" dirty="0"/>
          </a:p>
        </p:txBody>
      </p:sp>
      <p:pic>
        <p:nvPicPr>
          <p:cNvPr id="6" name="Picture 5"/>
          <p:cNvPicPr>
            <a:picLocks noChangeAspect="1" noChangeArrowheads="1"/>
          </p:cNvPicPr>
          <p:nvPr/>
        </p:nvPicPr>
        <p:blipFill rotWithShape="1">
          <a:blip r:embed="rId4" cstate="print"/>
          <a:srcRect r="4014"/>
          <a:stretch/>
        </p:blipFill>
        <p:spPr bwMode="auto">
          <a:xfrm>
            <a:off x="4499990" y="1031007"/>
            <a:ext cx="3892641" cy="2542009"/>
          </a:xfrm>
          <a:prstGeom prst="rect">
            <a:avLst/>
          </a:prstGeom>
          <a:noFill/>
          <a:ln w="9525">
            <a:noFill/>
            <a:miter lim="800000"/>
            <a:headEnd/>
            <a:tailEnd/>
          </a:ln>
        </p:spPr>
      </p:pic>
      <p:sp>
        <p:nvSpPr>
          <p:cNvPr id="7" name="Прямоугольник 6"/>
          <p:cNvSpPr/>
          <p:nvPr/>
        </p:nvSpPr>
        <p:spPr>
          <a:xfrm>
            <a:off x="7124869" y="3584049"/>
            <a:ext cx="1047531" cy="276999"/>
          </a:xfrm>
          <a:prstGeom prst="rect">
            <a:avLst/>
          </a:prstGeom>
        </p:spPr>
        <p:txBody>
          <a:bodyPr wrap="none">
            <a:spAutoFit/>
          </a:bodyPr>
          <a:lstStyle/>
          <a:p>
            <a:r>
              <a:rPr lang="ru-RU" sz="1200" b="0" dirty="0" smtClean="0"/>
              <a:t>Ячейка связи</a:t>
            </a:r>
            <a:endParaRPr lang="ru-RU" sz="1200" dirty="0"/>
          </a:p>
        </p:txBody>
      </p:sp>
      <p:sp>
        <p:nvSpPr>
          <p:cNvPr id="8" name="Прямоугольник 7"/>
          <p:cNvSpPr/>
          <p:nvPr/>
        </p:nvSpPr>
        <p:spPr>
          <a:xfrm>
            <a:off x="5220072" y="3584049"/>
            <a:ext cx="1488164" cy="276999"/>
          </a:xfrm>
          <a:prstGeom prst="rect">
            <a:avLst/>
          </a:prstGeom>
        </p:spPr>
        <p:txBody>
          <a:bodyPr wrap="none">
            <a:spAutoFit/>
          </a:bodyPr>
          <a:lstStyle/>
          <a:p>
            <a:r>
              <a:rPr lang="ru-RU" sz="1200" b="0" dirty="0" smtClean="0"/>
              <a:t>Ускоряющая ячейка</a:t>
            </a:r>
            <a:endParaRPr lang="ru-RU" sz="1200" dirty="0"/>
          </a:p>
        </p:txBody>
      </p:sp>
      <p:sp>
        <p:nvSpPr>
          <p:cNvPr id="9" name="Стрелка вниз 8"/>
          <p:cNvSpPr/>
          <p:nvPr/>
        </p:nvSpPr>
        <p:spPr bwMode="auto">
          <a:xfrm>
            <a:off x="5868144" y="3861048"/>
            <a:ext cx="360040" cy="1368152"/>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
        <p:nvSpPr>
          <p:cNvPr id="10" name="Стрелка вниз 9"/>
          <p:cNvSpPr/>
          <p:nvPr/>
        </p:nvSpPr>
        <p:spPr bwMode="auto">
          <a:xfrm rot="10800000">
            <a:off x="5868144" y="2636912"/>
            <a:ext cx="360040" cy="864096"/>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
        <p:nvSpPr>
          <p:cNvPr id="11" name="Стрелка вниз 10"/>
          <p:cNvSpPr/>
          <p:nvPr/>
        </p:nvSpPr>
        <p:spPr bwMode="auto">
          <a:xfrm>
            <a:off x="7452320" y="3861048"/>
            <a:ext cx="360040" cy="792088"/>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
        <p:nvSpPr>
          <p:cNvPr id="12" name="Стрелка вниз 11"/>
          <p:cNvSpPr/>
          <p:nvPr/>
        </p:nvSpPr>
        <p:spPr bwMode="auto">
          <a:xfrm rot="10800000">
            <a:off x="7452320" y="2780928"/>
            <a:ext cx="360040" cy="864096"/>
          </a:xfrm>
          <a:prstGeom prst="downArrow">
            <a:avLst/>
          </a:prstGeom>
          <a:solidFill>
            <a:schemeClr val="accent1">
              <a:alpha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effectLst/>
              <a:latin typeface="Times New Roman" pitchFamily="18" charset="0"/>
            </a:endParaRPr>
          </a:p>
        </p:txBody>
      </p:sp>
      <p:sp>
        <p:nvSpPr>
          <p:cNvPr id="13" name="Стрелка вправо с вырезом 12"/>
          <p:cNvSpPr/>
          <p:nvPr/>
        </p:nvSpPr>
        <p:spPr>
          <a:xfrm>
            <a:off x="3851920" y="2401724"/>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Стрелка вправо с вырезом 13"/>
          <p:cNvSpPr/>
          <p:nvPr/>
        </p:nvSpPr>
        <p:spPr>
          <a:xfrm>
            <a:off x="3851920" y="4797152"/>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5" name="Прямоугольник 14"/>
          <p:cNvSpPr/>
          <p:nvPr/>
        </p:nvSpPr>
        <p:spPr>
          <a:xfrm>
            <a:off x="395536" y="404664"/>
            <a:ext cx="7518049" cy="707886"/>
          </a:xfrm>
          <a:prstGeom prst="rect">
            <a:avLst/>
          </a:prstGeom>
        </p:spPr>
        <p:txBody>
          <a:bodyPr wrap="square">
            <a:spAutoFit/>
          </a:bodyPr>
          <a:lstStyle/>
          <a:p>
            <a:pPr algn="l"/>
            <a:r>
              <a:rPr lang="ru-RU" sz="2000" b="1" dirty="0" smtClean="0">
                <a:solidFill>
                  <a:srgbClr val="7030A0"/>
                </a:solidFill>
              </a:rPr>
              <a:t>Модификация базовой геометрии КДВ – </a:t>
            </a:r>
          </a:p>
          <a:p>
            <a:pPr algn="l"/>
            <a:r>
              <a:rPr lang="ru-RU" sz="2000" b="1" dirty="0" err="1" smtClean="0">
                <a:solidFill>
                  <a:srgbClr val="7030A0"/>
                </a:solidFill>
              </a:rPr>
              <a:t>Бипериодическая</a:t>
            </a:r>
            <a:r>
              <a:rPr lang="ru-RU" sz="2000" b="1" dirty="0" smtClean="0">
                <a:solidFill>
                  <a:srgbClr val="7030A0"/>
                </a:solidFill>
              </a:rPr>
              <a:t> ускоряющая структура (БУС</a:t>
            </a:r>
            <a:r>
              <a:rPr lang="en-US" sz="2000" b="1" dirty="0" smtClean="0">
                <a:solidFill>
                  <a:srgbClr val="7030A0"/>
                </a:solidFill>
              </a:rPr>
              <a:t>)</a:t>
            </a:r>
            <a:endParaRPr lang="ru-RU" sz="2000" b="1"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957" y="1772816"/>
            <a:ext cx="1974067"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система </a:t>
            </a:r>
          </a:p>
          <a:p>
            <a:r>
              <a:rPr lang="ru-RU" sz="2000" b="1" dirty="0" smtClean="0"/>
              <a:t>электропитания</a:t>
            </a:r>
            <a:endParaRPr lang="ru-RU" sz="2000" b="1" dirty="0"/>
          </a:p>
        </p:txBody>
      </p:sp>
      <p:sp>
        <p:nvSpPr>
          <p:cNvPr id="3" name="TextBox 2"/>
          <p:cNvSpPr txBox="1"/>
          <p:nvPr/>
        </p:nvSpPr>
        <p:spPr>
          <a:xfrm>
            <a:off x="3542637" y="1772816"/>
            <a:ext cx="2305888"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электромагнитное </a:t>
            </a:r>
          </a:p>
          <a:p>
            <a:r>
              <a:rPr lang="ru-RU" sz="2000" b="1" dirty="0" smtClean="0"/>
              <a:t>(СВЧ) поле</a:t>
            </a:r>
            <a:endParaRPr lang="ru-RU" sz="2000" b="1" dirty="0"/>
          </a:p>
        </p:txBody>
      </p:sp>
      <p:sp>
        <p:nvSpPr>
          <p:cNvPr id="4" name="TextBox 3"/>
          <p:cNvSpPr txBox="1"/>
          <p:nvPr/>
        </p:nvSpPr>
        <p:spPr>
          <a:xfrm>
            <a:off x="6579733" y="1773977"/>
            <a:ext cx="2384755"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000" b="1" dirty="0" smtClean="0"/>
              <a:t>пучок ускоренных</a:t>
            </a:r>
          </a:p>
          <a:p>
            <a:r>
              <a:rPr lang="ru-RU" sz="2000" b="1" dirty="0" smtClean="0"/>
              <a:t>заряженных частиц</a:t>
            </a:r>
            <a:endParaRPr lang="ru-RU" sz="2200" b="1" dirty="0"/>
          </a:p>
        </p:txBody>
      </p:sp>
      <p:sp>
        <p:nvSpPr>
          <p:cNvPr id="5" name="Стрелка вправо с вырезом 4"/>
          <p:cNvSpPr/>
          <p:nvPr/>
        </p:nvSpPr>
        <p:spPr>
          <a:xfrm>
            <a:off x="2896197" y="1772816"/>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Стрелка вправо с вырезом 5"/>
          <p:cNvSpPr/>
          <p:nvPr/>
        </p:nvSpPr>
        <p:spPr>
          <a:xfrm>
            <a:off x="5992541" y="1772816"/>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539552" y="416858"/>
            <a:ext cx="6107762" cy="707886"/>
          </a:xfrm>
          <a:prstGeom prst="rect">
            <a:avLst/>
          </a:prstGeom>
        </p:spPr>
        <p:txBody>
          <a:bodyPr wrap="none">
            <a:spAutoFit/>
          </a:bodyPr>
          <a:lstStyle/>
          <a:p>
            <a:r>
              <a:rPr lang="ru-RU" sz="2000" b="1" dirty="0" smtClean="0">
                <a:solidFill>
                  <a:srgbClr val="7030A0"/>
                </a:solidFill>
                <a:latin typeface="Arial Black" pitchFamily="34" charset="0"/>
                <a:cs typeface="Arial" pitchFamily="34" charset="0"/>
              </a:rPr>
              <a:t>Многоэтапное преобразование энергии </a:t>
            </a:r>
          </a:p>
          <a:p>
            <a:r>
              <a:rPr lang="ru-RU" sz="2000" dirty="0" smtClean="0">
                <a:solidFill>
                  <a:srgbClr val="7030A0"/>
                </a:solidFill>
                <a:latin typeface="Arial Black" pitchFamily="34" charset="0"/>
                <a:cs typeface="Arial" pitchFamily="34" charset="0"/>
              </a:rPr>
              <a:t>в ускорителе заряженных частиц</a:t>
            </a:r>
            <a:endParaRPr lang="ru-RU" sz="2000" dirty="0">
              <a:solidFill>
                <a:srgbClr val="7030A0"/>
              </a:solidFill>
              <a:latin typeface="Arial Black" pitchFamily="34" charset="0"/>
              <a:cs typeface="Arial" pitchFamily="34" charset="0"/>
            </a:endParaRPr>
          </a:p>
        </p:txBody>
      </p:sp>
      <p:pic>
        <p:nvPicPr>
          <p:cNvPr id="2054" name="Picture 6"/>
          <p:cNvPicPr>
            <a:picLocks noChangeAspect="1" noChangeArrowheads="1"/>
          </p:cNvPicPr>
          <p:nvPr/>
        </p:nvPicPr>
        <p:blipFill>
          <a:blip r:embed="rId2" cstate="print"/>
          <a:srcRect/>
          <a:stretch>
            <a:fillRect/>
          </a:stretch>
        </p:blipFill>
        <p:spPr bwMode="auto">
          <a:xfrm>
            <a:off x="447925" y="2890556"/>
            <a:ext cx="5184576" cy="1570843"/>
          </a:xfrm>
          <a:prstGeom prst="rect">
            <a:avLst/>
          </a:prstGeom>
          <a:noFill/>
          <a:ln w="9525">
            <a:noFill/>
            <a:miter lim="800000"/>
            <a:headEnd/>
            <a:tailEnd/>
          </a:ln>
          <a:effectLst/>
        </p:spPr>
      </p:pic>
      <p:sp>
        <p:nvSpPr>
          <p:cNvPr id="14" name="Стрелка вправо с вырезом 13"/>
          <p:cNvSpPr/>
          <p:nvPr/>
        </p:nvSpPr>
        <p:spPr>
          <a:xfrm>
            <a:off x="2896196" y="3212976"/>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4621" y="2492896"/>
            <a:ext cx="3244030" cy="1846659"/>
          </a:xfrm>
          <a:prstGeom prst="rect">
            <a:avLst/>
          </a:prstGeom>
        </p:spPr>
        <p:txBody>
          <a:bodyPr wrap="none">
            <a:spAutoFit/>
          </a:bodyPr>
          <a:lstStyle/>
          <a:p>
            <a:pPr algn="ctr"/>
            <a:r>
              <a:rPr lang="en-US" sz="2400" b="1" dirty="0" smtClean="0">
                <a:solidFill>
                  <a:srgbClr val="7030A0"/>
                </a:solidFill>
              </a:rPr>
              <a:t>here </a:t>
            </a:r>
            <a:r>
              <a:rPr lang="en-US" sz="2400" b="1" dirty="0" err="1" smtClean="0">
                <a:solidFill>
                  <a:srgbClr val="7030A0"/>
                </a:solidFill>
              </a:rPr>
              <a:t>endeth</a:t>
            </a:r>
            <a:r>
              <a:rPr lang="en-US" sz="2400" b="1" dirty="0" smtClean="0">
                <a:solidFill>
                  <a:srgbClr val="7030A0"/>
                </a:solidFill>
              </a:rPr>
              <a:t> the lessons</a:t>
            </a:r>
          </a:p>
          <a:p>
            <a:pPr algn="ctr"/>
            <a:endParaRPr lang="en-US" sz="2400" b="1" dirty="0" smtClean="0">
              <a:solidFill>
                <a:srgbClr val="7030A0"/>
              </a:solidFill>
            </a:endParaRPr>
          </a:p>
          <a:p>
            <a:pPr algn="ctr"/>
            <a:endParaRPr lang="en-US" sz="2400" b="1" dirty="0" smtClean="0">
              <a:solidFill>
                <a:srgbClr val="7030A0"/>
              </a:solidFill>
            </a:endParaRPr>
          </a:p>
          <a:p>
            <a:pPr algn="ctr"/>
            <a:r>
              <a:rPr lang="ru-RU" sz="2400" b="1" dirty="0" smtClean="0">
                <a:solidFill>
                  <a:srgbClr val="7030A0"/>
                </a:solidFill>
              </a:rPr>
              <a:t>спасибо</a:t>
            </a:r>
            <a:endParaRPr lang="ru-RU" sz="2400" dirty="0" smtClean="0">
              <a:solidFill>
                <a:srgbClr val="7030A0"/>
              </a:solidFill>
            </a:endParaRP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2087623" cy="584775"/>
          </a:xfrm>
          <a:prstGeom prst="rect">
            <a:avLst/>
          </a:prstGeom>
          <a:noFill/>
        </p:spPr>
        <p:txBody>
          <a:bodyPr wrap="none" rtlCol="0">
            <a:spAutoFit/>
          </a:bodyPr>
          <a:lstStyle/>
          <a:p>
            <a:r>
              <a:rPr lang="en-US" sz="3200" b="1" dirty="0" smtClean="0">
                <a:solidFill>
                  <a:srgbClr val="7030A0"/>
                </a:solidFill>
              </a:rPr>
              <a:t>Magnetron</a:t>
            </a:r>
            <a:endParaRPr lang="ru-RU" sz="3000" b="1" dirty="0">
              <a:solidFill>
                <a:srgbClr val="7030A0"/>
              </a:solidFill>
              <a:latin typeface="Arial Black" pitchFamily="34" charset="0"/>
              <a:cs typeface="Vani" pitchFamily="34" charset="0"/>
            </a:endParaRPr>
          </a:p>
        </p:txBody>
      </p:sp>
      <p:sp>
        <p:nvSpPr>
          <p:cNvPr id="3" name="Прямоугольник 2"/>
          <p:cNvSpPr/>
          <p:nvPr/>
        </p:nvSpPr>
        <p:spPr>
          <a:xfrm>
            <a:off x="467544" y="1196752"/>
            <a:ext cx="3482107" cy="2862322"/>
          </a:xfrm>
          <a:prstGeom prst="rect">
            <a:avLst/>
          </a:prstGeom>
        </p:spPr>
        <p:txBody>
          <a:bodyPr wrap="none">
            <a:spAutoFit/>
          </a:bodyPr>
          <a:lstStyle/>
          <a:p>
            <a:r>
              <a:rPr lang="en-US" b="1" dirty="0" smtClean="0"/>
              <a:t>Features</a:t>
            </a:r>
          </a:p>
          <a:p>
            <a:endParaRPr lang="en-US" dirty="0"/>
          </a:p>
          <a:p>
            <a:r>
              <a:rPr lang="en-US" dirty="0" smtClean="0"/>
              <a:t>Ultra-efficient</a:t>
            </a:r>
          </a:p>
          <a:p>
            <a:r>
              <a:rPr lang="en-US" dirty="0" smtClean="0"/>
              <a:t>Cost-effective</a:t>
            </a:r>
          </a:p>
          <a:p>
            <a:r>
              <a:rPr lang="en-US" dirty="0" smtClean="0"/>
              <a:t>Needs lower HV than klystron / IOT</a:t>
            </a:r>
          </a:p>
          <a:p>
            <a:endParaRPr lang="en-US" dirty="0" smtClean="0"/>
          </a:p>
          <a:p>
            <a:endParaRPr lang="en-US" dirty="0" smtClean="0"/>
          </a:p>
          <a:p>
            <a:endParaRPr lang="en-US" dirty="0" smtClean="0"/>
          </a:p>
          <a:p>
            <a:endParaRPr lang="en-US" dirty="0"/>
          </a:p>
          <a:p>
            <a:endParaRPr lang="ru-RU" dirty="0"/>
          </a:p>
        </p:txBody>
      </p:sp>
      <p:pic>
        <p:nvPicPr>
          <p:cNvPr id="4" name="Picture 2" descr="Рис. 5-1. Устройство многорезонаторного магнетрона. 1 - анодный блок; 2 - катод; 3 - резонатор; 4 - сегмент; 5 - петля связи"/>
          <p:cNvPicPr>
            <a:picLocks noChangeAspect="1" noChangeArrowheads="1"/>
          </p:cNvPicPr>
          <p:nvPr/>
        </p:nvPicPr>
        <p:blipFill>
          <a:blip r:embed="rId2" cstate="print"/>
          <a:srcRect/>
          <a:stretch>
            <a:fillRect/>
          </a:stretch>
        </p:blipFill>
        <p:spPr bwMode="auto">
          <a:xfrm>
            <a:off x="3923928" y="1268760"/>
            <a:ext cx="3240360" cy="2588766"/>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827584" y="3574757"/>
            <a:ext cx="2506414" cy="1909262"/>
          </a:xfrm>
          <a:prstGeom prst="rect">
            <a:avLst/>
          </a:prstGeom>
          <a:noFill/>
          <a:ln w="9525">
            <a:noFill/>
            <a:miter lim="800000"/>
            <a:headEnd/>
            <a:tailEnd/>
          </a:ln>
        </p:spPr>
      </p:pic>
      <p:sp>
        <p:nvSpPr>
          <p:cNvPr id="6" name="Прямоугольник 5"/>
          <p:cNvSpPr/>
          <p:nvPr/>
        </p:nvSpPr>
        <p:spPr>
          <a:xfrm>
            <a:off x="1475656" y="2926685"/>
            <a:ext cx="957313" cy="369332"/>
          </a:xfrm>
          <a:prstGeom prst="rect">
            <a:avLst/>
          </a:prstGeom>
        </p:spPr>
        <p:txBody>
          <a:bodyPr wrap="none">
            <a:spAutoFit/>
          </a:bodyPr>
          <a:lstStyle/>
          <a:p>
            <a:r>
              <a:rPr lang="en-US" dirty="0" smtClean="0"/>
              <a:t>... but ...</a:t>
            </a:r>
            <a:endParaRPr lang="ru-RU" dirty="0"/>
          </a:p>
        </p:txBody>
      </p:sp>
      <p:sp>
        <p:nvSpPr>
          <p:cNvPr id="7" name="Прямоугольник 6"/>
          <p:cNvSpPr/>
          <p:nvPr/>
        </p:nvSpPr>
        <p:spPr>
          <a:xfrm>
            <a:off x="1475656" y="3286725"/>
            <a:ext cx="990399" cy="369332"/>
          </a:xfrm>
          <a:prstGeom prst="rect">
            <a:avLst/>
          </a:prstGeom>
        </p:spPr>
        <p:txBody>
          <a:bodyPr wrap="none">
            <a:spAutoFit/>
          </a:bodyPr>
          <a:lstStyle/>
          <a:p>
            <a:r>
              <a:rPr lang="en-US" dirty="0" smtClean="0"/>
              <a:t>unstable</a:t>
            </a:r>
            <a:endParaRPr lang="ru-RU" dirty="0"/>
          </a:p>
        </p:txBody>
      </p:sp>
      <p:sp>
        <p:nvSpPr>
          <p:cNvPr id="8" name="Прямоугольник 7"/>
          <p:cNvSpPr/>
          <p:nvPr/>
        </p:nvSpPr>
        <p:spPr>
          <a:xfrm>
            <a:off x="4716016" y="5589240"/>
            <a:ext cx="3744416" cy="646331"/>
          </a:xfrm>
          <a:prstGeom prst="rect">
            <a:avLst/>
          </a:prstGeom>
        </p:spPr>
        <p:txBody>
          <a:bodyPr wrap="square">
            <a:spAutoFit/>
          </a:bodyPr>
          <a:lstStyle/>
          <a:p>
            <a:r>
              <a:rPr lang="en-US" dirty="0" smtClean="0"/>
              <a:t>Widely used for industrial accelerators but seldom for "science".</a:t>
            </a:r>
            <a:endParaRPr lang="ru-RU" dirty="0"/>
          </a:p>
        </p:txBody>
      </p:sp>
      <p:sp>
        <p:nvSpPr>
          <p:cNvPr id="9" name="Прямоугольник 8"/>
          <p:cNvSpPr/>
          <p:nvPr/>
        </p:nvSpPr>
        <p:spPr>
          <a:xfrm>
            <a:off x="1979712" y="5518973"/>
            <a:ext cx="2159566" cy="646331"/>
          </a:xfrm>
          <a:prstGeom prst="rect">
            <a:avLst/>
          </a:prstGeom>
        </p:spPr>
        <p:txBody>
          <a:bodyPr wrap="none">
            <a:spAutoFit/>
          </a:bodyPr>
          <a:lstStyle/>
          <a:p>
            <a:r>
              <a:rPr lang="en-US" dirty="0" smtClean="0"/>
              <a:t>P=P(Z) ; f=f(Z)</a:t>
            </a:r>
          </a:p>
          <a:p>
            <a:r>
              <a:rPr lang="en-US" dirty="0" smtClean="0"/>
              <a:t>{Z – load impedance}</a:t>
            </a:r>
            <a:endParaRPr lang="ru-RU" dirty="0"/>
          </a:p>
        </p:txBody>
      </p:sp>
      <p:sp>
        <p:nvSpPr>
          <p:cNvPr id="10" name="Прямоугольник 9"/>
          <p:cNvSpPr/>
          <p:nvPr/>
        </p:nvSpPr>
        <p:spPr>
          <a:xfrm>
            <a:off x="4225529" y="4005064"/>
            <a:ext cx="2578719" cy="784830"/>
          </a:xfrm>
          <a:prstGeom prst="rect">
            <a:avLst/>
          </a:prstGeom>
        </p:spPr>
        <p:txBody>
          <a:bodyPr wrap="none">
            <a:spAutoFit/>
          </a:bodyPr>
          <a:lstStyle/>
          <a:p>
            <a:r>
              <a:rPr lang="en-US" sz="1500" dirty="0" smtClean="0"/>
              <a:t>1-anode; 2-cathode w/heater; </a:t>
            </a:r>
          </a:p>
          <a:p>
            <a:r>
              <a:rPr lang="en-US" sz="1500" dirty="0" smtClean="0"/>
              <a:t>3-RF cavities; 4-segments;</a:t>
            </a:r>
          </a:p>
          <a:p>
            <a:r>
              <a:rPr lang="en-US" sz="1500" dirty="0" smtClean="0"/>
              <a:t>5-dower output coupler.</a:t>
            </a:r>
            <a:endParaRPr lang="ru-RU" sz="1500" dirty="0"/>
          </a:p>
        </p:txBody>
      </p:sp>
      <p:sp>
        <p:nvSpPr>
          <p:cNvPr id="11" name="Прямоугольник 10"/>
          <p:cNvSpPr/>
          <p:nvPr/>
        </p:nvSpPr>
        <p:spPr>
          <a:xfrm>
            <a:off x="0" y="6611779"/>
            <a:ext cx="436338" cy="246221"/>
          </a:xfrm>
          <a:prstGeom prst="rect">
            <a:avLst/>
          </a:prstGeom>
        </p:spPr>
        <p:txBody>
          <a:bodyPr wrap="none">
            <a:spAutoFit/>
          </a:bodyPr>
          <a:lstStyle/>
          <a:p>
            <a:r>
              <a:rPr lang="en-US" sz="1000" b="1" dirty="0" smtClean="0"/>
              <a:t>6/29</a:t>
            </a:r>
            <a:endParaRPr lang="ru-RU" sz="1000" b="1" dirty="0"/>
          </a:p>
        </p:txBody>
      </p:sp>
      <p:pic>
        <p:nvPicPr>
          <p:cNvPr id="3074" name="Picture 2"/>
          <p:cNvPicPr>
            <a:picLocks noChangeAspect="1" noChangeArrowheads="1"/>
          </p:cNvPicPr>
          <p:nvPr/>
        </p:nvPicPr>
        <p:blipFill>
          <a:blip r:embed="rId4" cstate="print"/>
          <a:srcRect/>
          <a:stretch>
            <a:fillRect/>
          </a:stretch>
        </p:blipFill>
        <p:spPr bwMode="auto">
          <a:xfrm>
            <a:off x="7308304" y="1268760"/>
            <a:ext cx="1573922" cy="2870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079" y="476672"/>
            <a:ext cx="4699941"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 operation basics</a:t>
            </a:r>
            <a:endParaRPr lang="ru-RU" sz="3000" dirty="0">
              <a:solidFill>
                <a:srgbClr val="7030A0"/>
              </a:solidFill>
              <a:latin typeface="Arial Black" pitchFamily="34" charset="0"/>
              <a:cs typeface="Vani" pitchFamily="34" charset="0"/>
            </a:endParaRPr>
          </a:p>
        </p:txBody>
      </p:sp>
      <p:pic>
        <p:nvPicPr>
          <p:cNvPr id="1031" name="Picture 7"/>
          <p:cNvPicPr>
            <a:picLocks noChangeAspect="1" noChangeArrowheads="1"/>
          </p:cNvPicPr>
          <p:nvPr/>
        </p:nvPicPr>
        <p:blipFill>
          <a:blip r:embed="rId2" cstate="print"/>
          <a:srcRect l="24653" r="10632"/>
          <a:stretch>
            <a:fillRect/>
          </a:stretch>
        </p:blipFill>
        <p:spPr bwMode="auto">
          <a:xfrm>
            <a:off x="4499992" y="1196752"/>
            <a:ext cx="3024336" cy="3816424"/>
          </a:xfrm>
          <a:prstGeom prst="rect">
            <a:avLst/>
          </a:prstGeom>
          <a:noFill/>
          <a:ln w="9525">
            <a:noFill/>
            <a:miter lim="800000"/>
            <a:headEnd/>
            <a:tailEnd/>
          </a:ln>
        </p:spPr>
      </p:pic>
      <p:sp>
        <p:nvSpPr>
          <p:cNvPr id="12" name="Прямоугольник 11"/>
          <p:cNvSpPr/>
          <p:nvPr/>
        </p:nvSpPr>
        <p:spPr>
          <a:xfrm>
            <a:off x="3851920" y="5157192"/>
            <a:ext cx="5089470" cy="1292662"/>
          </a:xfrm>
          <a:prstGeom prst="rect">
            <a:avLst/>
          </a:prstGeom>
        </p:spPr>
        <p:txBody>
          <a:bodyPr wrap="none">
            <a:spAutoFit/>
          </a:bodyPr>
          <a:lstStyle/>
          <a:p>
            <a:r>
              <a:rPr lang="en-US" sz="1500" b="1" dirty="0" smtClean="0"/>
              <a:t>Thermionic cathode emits continuous beam. </a:t>
            </a:r>
          </a:p>
          <a:p>
            <a:r>
              <a:rPr lang="en-US" sz="1500" b="1" dirty="0" smtClean="0"/>
              <a:t>1</a:t>
            </a:r>
            <a:r>
              <a:rPr lang="en-US" sz="1500" b="1" baseline="30000" dirty="0" smtClean="0"/>
              <a:t>st</a:t>
            </a:r>
            <a:r>
              <a:rPr lang="en-US" sz="1500" b="1" dirty="0" smtClean="0"/>
              <a:t> cavity modulates particles speed by drive RF signal;</a:t>
            </a:r>
          </a:p>
          <a:p>
            <a:r>
              <a:rPr lang="en-US" sz="1500" b="1" dirty="0" smtClean="0"/>
              <a:t>drift space converts it into density modulation;</a:t>
            </a:r>
          </a:p>
          <a:p>
            <a:r>
              <a:rPr lang="en-US" sz="1500" b="1" dirty="0" smtClean="0"/>
              <a:t>bunch kinetic energy converts into RF power in catcher cavity.</a:t>
            </a:r>
          </a:p>
          <a:p>
            <a:endParaRPr lang="ru-RU" dirty="0"/>
          </a:p>
        </p:txBody>
      </p:sp>
      <p:pic>
        <p:nvPicPr>
          <p:cNvPr id="1034" name="Picture 10"/>
          <p:cNvPicPr>
            <a:picLocks noChangeAspect="1" noChangeArrowheads="1"/>
          </p:cNvPicPr>
          <p:nvPr/>
        </p:nvPicPr>
        <p:blipFill>
          <a:blip r:embed="rId3" cstate="print"/>
          <a:srcRect/>
          <a:stretch>
            <a:fillRect/>
          </a:stretch>
        </p:blipFill>
        <p:spPr bwMode="auto">
          <a:xfrm>
            <a:off x="1115616" y="1268760"/>
            <a:ext cx="2304256" cy="4877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734484"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modulator</a:t>
            </a:r>
            <a:endParaRPr lang="ru-RU" sz="3000" dirty="0">
              <a:solidFill>
                <a:srgbClr val="7030A0"/>
              </a:solidFill>
              <a:latin typeface="Arial Black" pitchFamily="34" charset="0"/>
              <a:cs typeface="Vani" pitchFamily="34" charset="0"/>
            </a:endParaRPr>
          </a:p>
        </p:txBody>
      </p:sp>
      <p:sp>
        <p:nvSpPr>
          <p:cNvPr id="3" name="Прямоугольник 2"/>
          <p:cNvSpPr/>
          <p:nvPr/>
        </p:nvSpPr>
        <p:spPr>
          <a:xfrm>
            <a:off x="611560" y="1196752"/>
            <a:ext cx="8476231" cy="1200329"/>
          </a:xfrm>
          <a:prstGeom prst="rect">
            <a:avLst/>
          </a:prstGeom>
        </p:spPr>
        <p:txBody>
          <a:bodyPr wrap="none">
            <a:spAutoFit/>
          </a:bodyPr>
          <a:lstStyle/>
          <a:p>
            <a:r>
              <a:rPr lang="en-US" b="1" dirty="0" smtClean="0"/>
              <a:t>Klystron needs HV modulator to operate </a:t>
            </a:r>
            <a:r>
              <a:rPr lang="en-US" dirty="0" smtClean="0"/>
              <a:t>(converts wall plug power to HV ~ 50 ... 350 kV)</a:t>
            </a:r>
          </a:p>
          <a:p>
            <a:r>
              <a:rPr lang="en-US" b="1" dirty="0" smtClean="0"/>
              <a:t>at about 85...90% conversion efficiency </a:t>
            </a:r>
            <a:r>
              <a:rPr lang="en-US" dirty="0" smtClean="0"/>
              <a:t>(losses + raise/fall transients)</a:t>
            </a:r>
          </a:p>
          <a:p>
            <a:endParaRPr lang="en-US" b="1" dirty="0"/>
          </a:p>
          <a:p>
            <a:endParaRPr lang="ru-RU" dirty="0"/>
          </a:p>
        </p:txBody>
      </p:sp>
      <p:pic>
        <p:nvPicPr>
          <p:cNvPr id="21510" name="Picture 6" descr="Multibeam klystrons test stand in DESY, left Toshiba MBK connected directly to the pulse transformer tank, on right side Thales MBK with CM connected to the pulse transformer through HV cable. "/>
          <p:cNvPicPr>
            <a:picLocks noChangeAspect="1" noChangeArrowheads="1"/>
          </p:cNvPicPr>
          <p:nvPr/>
        </p:nvPicPr>
        <p:blipFill>
          <a:blip r:embed="rId2" cstate="print"/>
          <a:srcRect/>
          <a:stretch>
            <a:fillRect/>
          </a:stretch>
        </p:blipFill>
        <p:spPr bwMode="auto">
          <a:xfrm>
            <a:off x="1384960" y="3212976"/>
            <a:ext cx="3683221" cy="2764583"/>
          </a:xfrm>
          <a:prstGeom prst="rect">
            <a:avLst/>
          </a:prstGeom>
          <a:noFill/>
        </p:spPr>
      </p:pic>
      <p:sp>
        <p:nvSpPr>
          <p:cNvPr id="9" name="Прямоугольник 8"/>
          <p:cNvSpPr/>
          <p:nvPr/>
        </p:nvSpPr>
        <p:spPr>
          <a:xfrm>
            <a:off x="5273392" y="3284984"/>
            <a:ext cx="2322944" cy="2031325"/>
          </a:xfrm>
          <a:prstGeom prst="rect">
            <a:avLst/>
          </a:prstGeom>
        </p:spPr>
        <p:txBody>
          <a:bodyPr wrap="none">
            <a:spAutoFit/>
          </a:bodyPr>
          <a:lstStyle/>
          <a:p>
            <a:r>
              <a:rPr lang="en-US" b="1" dirty="0" smtClean="0"/>
              <a:t>test stand at DESY</a:t>
            </a:r>
          </a:p>
          <a:p>
            <a:endParaRPr lang="en-US" dirty="0" smtClean="0"/>
          </a:p>
          <a:p>
            <a:endParaRPr lang="en-US" dirty="0" smtClean="0"/>
          </a:p>
          <a:p>
            <a:r>
              <a:rPr lang="en-US" dirty="0" smtClean="0"/>
              <a:t>klystron </a:t>
            </a:r>
          </a:p>
          <a:p>
            <a:endParaRPr lang="en-US" dirty="0" smtClean="0"/>
          </a:p>
          <a:p>
            <a:endParaRPr lang="en-US" dirty="0" smtClean="0"/>
          </a:p>
          <a:p>
            <a:r>
              <a:rPr lang="en-US" dirty="0" smtClean="0"/>
              <a:t>pulse transformer tank</a:t>
            </a:r>
            <a:endParaRPr lang="en-US" dirty="0"/>
          </a:p>
        </p:txBody>
      </p:sp>
      <p:cxnSp>
        <p:nvCxnSpPr>
          <p:cNvPr id="10" name="Прямая со стрелкой 9"/>
          <p:cNvCxnSpPr/>
          <p:nvPr/>
        </p:nvCxnSpPr>
        <p:spPr>
          <a:xfrm flipH="1" flipV="1">
            <a:off x="4049256" y="4077072"/>
            <a:ext cx="1224136" cy="216024"/>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5273392" y="4149080"/>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p:nvPr/>
        </p:nvCxnSpPr>
        <p:spPr>
          <a:xfrm flipH="1" flipV="1">
            <a:off x="4121264" y="4941168"/>
            <a:ext cx="1224136" cy="216024"/>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5345400" y="5013176"/>
            <a:ext cx="22322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39552" y="1916832"/>
            <a:ext cx="3780522" cy="923330"/>
          </a:xfrm>
          <a:prstGeom prst="rect">
            <a:avLst/>
          </a:prstGeom>
        </p:spPr>
        <p:txBody>
          <a:bodyPr wrap="none">
            <a:spAutoFit/>
          </a:bodyPr>
          <a:lstStyle/>
          <a:p>
            <a:r>
              <a:rPr lang="en-US" dirty="0" smtClean="0"/>
              <a:t>is an essential part of an RF system</a:t>
            </a:r>
            <a:endParaRPr lang="ru-RU" dirty="0" smtClean="0"/>
          </a:p>
          <a:p>
            <a:r>
              <a:rPr lang="ru-RU" dirty="0" smtClean="0"/>
              <a:t>* </a:t>
            </a:r>
            <a:r>
              <a:rPr lang="en-US" dirty="0" smtClean="0"/>
              <a:t>responsible for the overall reliability </a:t>
            </a:r>
            <a:endParaRPr lang="ru-RU" dirty="0" smtClean="0"/>
          </a:p>
          <a:p>
            <a:r>
              <a:rPr lang="ru-RU" dirty="0" smtClean="0"/>
              <a:t>* </a:t>
            </a:r>
            <a:r>
              <a:rPr lang="en-US" dirty="0" smtClean="0"/>
              <a:t>cost and space considerations</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712120" y="2636337"/>
            <a:ext cx="6252368" cy="3672983"/>
          </a:xfrm>
          <a:prstGeom prst="rect">
            <a:avLst/>
          </a:prstGeom>
          <a:noFill/>
          <a:ln w="9525">
            <a:noFill/>
            <a:miter lim="800000"/>
            <a:headEnd/>
            <a:tailEnd/>
          </a:ln>
        </p:spPr>
      </p:pic>
      <p:sp>
        <p:nvSpPr>
          <p:cNvPr id="7" name="Прямоугольник 6"/>
          <p:cNvSpPr/>
          <p:nvPr/>
        </p:nvSpPr>
        <p:spPr>
          <a:xfrm>
            <a:off x="263848" y="2852361"/>
            <a:ext cx="2520280" cy="2308324"/>
          </a:xfrm>
          <a:prstGeom prst="rect">
            <a:avLst/>
          </a:prstGeom>
        </p:spPr>
        <p:txBody>
          <a:bodyPr wrap="square">
            <a:spAutoFit/>
          </a:bodyPr>
          <a:lstStyle/>
          <a:p>
            <a:r>
              <a:rPr lang="en-US" dirty="0" smtClean="0"/>
              <a:t>Most of the RF systems operate in pulsed mode. Modulator produces the high voltage (100 kV), high current (100 A), short duration ( 1 ms) pulses.</a:t>
            </a:r>
            <a:endParaRPr lang="ru-RU" dirty="0" smtClean="0"/>
          </a:p>
          <a:p>
            <a:endParaRPr lang="ru-RU" dirty="0"/>
          </a:p>
        </p:txBody>
      </p:sp>
      <p:sp>
        <p:nvSpPr>
          <p:cNvPr id="8" name="TextBox 7"/>
          <p:cNvSpPr txBox="1"/>
          <p:nvPr/>
        </p:nvSpPr>
        <p:spPr>
          <a:xfrm>
            <a:off x="683568" y="476672"/>
            <a:ext cx="3734484"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modulator</a:t>
            </a:r>
            <a:endParaRPr lang="ru-RU" sz="3000" dirty="0">
              <a:solidFill>
                <a:srgbClr val="7030A0"/>
              </a:solidFill>
              <a:latin typeface="Arial Black" pitchFamily="34" charset="0"/>
              <a:cs typeface="Vani" pitchFamily="34" charset="0"/>
            </a:endParaRPr>
          </a:p>
        </p:txBody>
      </p:sp>
      <p:sp>
        <p:nvSpPr>
          <p:cNvPr id="9" name="Прямоугольник 8"/>
          <p:cNvSpPr/>
          <p:nvPr/>
        </p:nvSpPr>
        <p:spPr>
          <a:xfrm>
            <a:off x="4788024" y="2636912"/>
            <a:ext cx="1889684" cy="307777"/>
          </a:xfrm>
          <a:prstGeom prst="rect">
            <a:avLst/>
          </a:prstGeom>
        </p:spPr>
        <p:txBody>
          <a:bodyPr wrap="none">
            <a:spAutoFit/>
          </a:bodyPr>
          <a:lstStyle/>
          <a:p>
            <a:r>
              <a:rPr lang="en-US" sz="1400" b="1" dirty="0" smtClean="0"/>
              <a:t>pulse-forming network</a:t>
            </a:r>
            <a:endParaRPr lang="ru-RU" sz="1400" dirty="0"/>
          </a:p>
        </p:txBody>
      </p:sp>
      <p:sp>
        <p:nvSpPr>
          <p:cNvPr id="10" name="Прямоугольник 9"/>
          <p:cNvSpPr/>
          <p:nvPr/>
        </p:nvSpPr>
        <p:spPr>
          <a:xfrm>
            <a:off x="4283968" y="1484784"/>
            <a:ext cx="4572000" cy="800219"/>
          </a:xfrm>
          <a:prstGeom prst="rect">
            <a:avLst/>
          </a:prstGeom>
        </p:spPr>
        <p:txBody>
          <a:bodyPr wrap="square">
            <a:spAutoFit/>
          </a:bodyPr>
          <a:lstStyle/>
          <a:p>
            <a:r>
              <a:rPr lang="en-US" dirty="0"/>
              <a:t>RF efficiency </a:t>
            </a:r>
            <a:r>
              <a:rPr lang="en-US" dirty="0" smtClean="0"/>
              <a:t> </a:t>
            </a:r>
            <a:r>
              <a:rPr lang="el-GR" baseline="0" dirty="0" smtClean="0"/>
              <a:t>η </a:t>
            </a:r>
            <a:r>
              <a:rPr lang="el-GR" dirty="0"/>
              <a:t>(%) = 90 − </a:t>
            </a:r>
            <a:r>
              <a:rPr lang="el-GR" dirty="0" smtClean="0"/>
              <a:t>20×</a:t>
            </a:r>
            <a:r>
              <a:rPr lang="en-US" i="1" dirty="0" smtClean="0"/>
              <a:t>P(</a:t>
            </a:r>
            <a:r>
              <a:rPr lang="el-GR" i="1" dirty="0"/>
              <a:t>μ</a:t>
            </a:r>
            <a:r>
              <a:rPr lang="en-US" i="1" dirty="0" err="1"/>
              <a:t>perv</a:t>
            </a:r>
            <a:r>
              <a:rPr lang="en-US" i="1" dirty="0" smtClean="0"/>
              <a:t>.) </a:t>
            </a:r>
          </a:p>
          <a:p>
            <a:r>
              <a:rPr lang="en-US" dirty="0" smtClean="0"/>
              <a:t>beam </a:t>
            </a:r>
            <a:r>
              <a:rPr lang="en-US" dirty="0" err="1" smtClean="0"/>
              <a:t>perveance</a:t>
            </a:r>
            <a:r>
              <a:rPr lang="en-US" dirty="0" smtClean="0"/>
              <a:t> P = </a:t>
            </a:r>
            <a:r>
              <a:rPr lang="en-US" dirty="0" smtClean="0">
                <a:latin typeface="Times New Roman" pitchFamily="18" charset="0"/>
                <a:cs typeface="Times New Roman" pitchFamily="18" charset="0"/>
              </a:rPr>
              <a:t>I</a:t>
            </a:r>
            <a:r>
              <a:rPr lang="en-US" dirty="0" smtClean="0"/>
              <a:t>/V</a:t>
            </a:r>
            <a:r>
              <a:rPr lang="en-US" baseline="30000" dirty="0" smtClean="0"/>
              <a:t>3/2</a:t>
            </a:r>
          </a:p>
          <a:p>
            <a:r>
              <a:rPr lang="en-US" sz="1000" dirty="0" smtClean="0"/>
              <a:t>     [</a:t>
            </a:r>
            <a:r>
              <a:rPr lang="en-US" sz="1000" dirty="0"/>
              <a:t>R.S. Symons, “Scaling laws and power limits </a:t>
            </a:r>
            <a:r>
              <a:rPr lang="en-US" sz="1000" dirty="0" smtClean="0"/>
              <a:t>for klystrons</a:t>
            </a:r>
            <a:r>
              <a:rPr lang="en-US" sz="1000" dirty="0"/>
              <a:t>”, IEDM, 1986</a:t>
            </a:r>
            <a:r>
              <a:rPr lang="en-US" sz="1000" dirty="0" smtClean="0"/>
              <a:t>] </a:t>
            </a:r>
            <a:endParaRPr lang="ru-RU" sz="1000" dirty="0"/>
          </a:p>
        </p:txBody>
      </p:sp>
      <p:sp>
        <p:nvSpPr>
          <p:cNvPr id="11" name="Прямоугольник 10"/>
          <p:cNvSpPr/>
          <p:nvPr/>
        </p:nvSpPr>
        <p:spPr>
          <a:xfrm>
            <a:off x="827584" y="1124744"/>
            <a:ext cx="6956776" cy="369332"/>
          </a:xfrm>
          <a:prstGeom prst="rect">
            <a:avLst/>
          </a:prstGeom>
        </p:spPr>
        <p:txBody>
          <a:bodyPr wrap="none">
            <a:spAutoFit/>
          </a:bodyPr>
          <a:lstStyle/>
          <a:p>
            <a:r>
              <a:rPr lang="en-US" b="1" dirty="0" smtClean="0"/>
              <a:t>high HV is to be avoided </a:t>
            </a:r>
            <a:r>
              <a:rPr lang="en-US" dirty="0" smtClean="0"/>
              <a:t>: cost / radiation from beam dump / efficiency</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899592" y="1196752"/>
            <a:ext cx="3816424" cy="2567146"/>
          </a:xfrm>
          <a:prstGeom prst="rect">
            <a:avLst/>
          </a:prstGeom>
          <a:noFill/>
          <a:ln w="9525">
            <a:noFill/>
            <a:miter lim="800000"/>
            <a:headEnd/>
            <a:tailEnd/>
          </a:ln>
        </p:spPr>
      </p:pic>
      <p:sp>
        <p:nvSpPr>
          <p:cNvPr id="3" name="Прямоугольник 2"/>
          <p:cNvSpPr/>
          <p:nvPr/>
        </p:nvSpPr>
        <p:spPr>
          <a:xfrm>
            <a:off x="4932040" y="1412776"/>
            <a:ext cx="3960440" cy="1200329"/>
          </a:xfrm>
          <a:prstGeom prst="rect">
            <a:avLst/>
          </a:prstGeom>
        </p:spPr>
        <p:txBody>
          <a:bodyPr wrap="square">
            <a:spAutoFit/>
          </a:bodyPr>
          <a:lstStyle/>
          <a:p>
            <a:r>
              <a:rPr lang="en-US" dirty="0" smtClean="0"/>
              <a:t>TOSHIBA E3736 Multi (6)-beam klystron:</a:t>
            </a:r>
          </a:p>
          <a:p>
            <a:endParaRPr lang="ru-RU" dirty="0" smtClean="0"/>
          </a:p>
          <a:p>
            <a:r>
              <a:rPr lang="en-US" dirty="0" smtClean="0"/>
              <a:t>output </a:t>
            </a:r>
            <a:r>
              <a:rPr lang="en-US" dirty="0"/>
              <a:t>power vs. RF drive power </a:t>
            </a:r>
            <a:r>
              <a:rPr lang="en-US" dirty="0" smtClean="0"/>
              <a:t>at 1300 </a:t>
            </a:r>
            <a:r>
              <a:rPr lang="en-US" dirty="0" err="1"/>
              <a:t>MHz</a:t>
            </a:r>
            <a:r>
              <a:rPr lang="en-US" dirty="0" err="1" smtClean="0"/>
              <a:t>.</a:t>
            </a:r>
            <a:r>
              <a:rPr lang="en-US" dirty="0" smtClean="0"/>
              <a:t> </a:t>
            </a:r>
          </a:p>
        </p:txBody>
      </p:sp>
      <p:sp>
        <p:nvSpPr>
          <p:cNvPr id="4" name="TextBox 3"/>
          <p:cNvSpPr txBox="1"/>
          <p:nvPr/>
        </p:nvSpPr>
        <p:spPr>
          <a:xfrm>
            <a:off x="683568" y="476672"/>
            <a:ext cx="3664401"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RF control</a:t>
            </a:r>
            <a:endParaRPr lang="ru-RU" sz="3000" dirty="0">
              <a:solidFill>
                <a:srgbClr val="7030A0"/>
              </a:solidFill>
              <a:latin typeface="Arial Black" pitchFamily="34" charset="0"/>
              <a:cs typeface="Van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3841200"/>
            <a:ext cx="3816424" cy="2324104"/>
          </a:xfrm>
          <a:prstGeom prst="rect">
            <a:avLst/>
          </a:prstGeom>
          <a:noFill/>
          <a:ln w="9525">
            <a:noFill/>
            <a:miter lim="800000"/>
            <a:headEnd/>
            <a:tailEnd/>
          </a:ln>
        </p:spPr>
      </p:pic>
      <p:sp>
        <p:nvSpPr>
          <p:cNvPr id="6" name="Прямоугольник 5"/>
          <p:cNvSpPr/>
          <p:nvPr/>
        </p:nvSpPr>
        <p:spPr>
          <a:xfrm>
            <a:off x="5292080" y="4005064"/>
            <a:ext cx="3312368" cy="369332"/>
          </a:xfrm>
          <a:prstGeom prst="rect">
            <a:avLst/>
          </a:prstGeom>
        </p:spPr>
        <p:txBody>
          <a:bodyPr wrap="square">
            <a:spAutoFit/>
          </a:bodyPr>
          <a:lstStyle/>
          <a:p>
            <a:r>
              <a:rPr lang="en-US" dirty="0" smtClean="0"/>
              <a:t>output frequency response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358296" cy="584775"/>
          </a:xfrm>
          <a:prstGeom prst="rect">
            <a:avLst/>
          </a:prstGeom>
          <a:noFill/>
        </p:spPr>
        <p:txBody>
          <a:bodyPr wrap="none" rtlCol="0">
            <a:spAutoFit/>
          </a:bodyPr>
          <a:lstStyle/>
          <a:p>
            <a:r>
              <a:rPr lang="en-US" sz="3200" b="1" dirty="0" smtClean="0">
                <a:solidFill>
                  <a:srgbClr val="7030A0"/>
                </a:solidFill>
              </a:rPr>
              <a:t>IOT </a:t>
            </a:r>
            <a:r>
              <a:rPr lang="en-US" sz="3200" dirty="0" smtClean="0">
                <a:solidFill>
                  <a:srgbClr val="7030A0"/>
                </a:solidFill>
              </a:rPr>
              <a:t>– inductive output tube</a:t>
            </a:r>
            <a:r>
              <a:rPr lang="ru-RU" sz="3200" dirty="0" smtClean="0">
                <a:solidFill>
                  <a:srgbClr val="7030A0"/>
                </a:solidFill>
              </a:rPr>
              <a:t> (</a:t>
            </a:r>
            <a:r>
              <a:rPr lang="en-US" sz="3200" dirty="0" smtClean="0">
                <a:solidFill>
                  <a:srgbClr val="7030A0"/>
                </a:solidFill>
              </a:rPr>
              <a:t>aka </a:t>
            </a:r>
            <a:r>
              <a:rPr lang="en-US" sz="3200" dirty="0" err="1" smtClean="0">
                <a:solidFill>
                  <a:srgbClr val="7030A0"/>
                </a:solidFill>
              </a:rPr>
              <a:t>Klystrode</a:t>
            </a:r>
            <a:r>
              <a:rPr lang="en-US" sz="3200" dirty="0" smtClean="0">
                <a:solidFill>
                  <a:srgbClr val="7030A0"/>
                </a:solidFill>
              </a:rPr>
              <a:t>)</a:t>
            </a:r>
            <a:endParaRPr lang="ru-RU" sz="3000" dirty="0">
              <a:solidFill>
                <a:srgbClr val="7030A0"/>
              </a:solidFill>
              <a:latin typeface="Arial Black" pitchFamily="34" charset="0"/>
              <a:cs typeface="Vani" pitchFamily="34" charset="0"/>
            </a:endParaRPr>
          </a:p>
        </p:txBody>
      </p:sp>
      <p:sp>
        <p:nvSpPr>
          <p:cNvPr id="5" name="Прямоугольник 4"/>
          <p:cNvSpPr/>
          <p:nvPr/>
        </p:nvSpPr>
        <p:spPr>
          <a:xfrm>
            <a:off x="539552" y="1268760"/>
            <a:ext cx="8136904" cy="1200329"/>
          </a:xfrm>
          <a:prstGeom prst="rect">
            <a:avLst/>
          </a:prstGeom>
        </p:spPr>
        <p:txBody>
          <a:bodyPr wrap="square">
            <a:spAutoFit/>
          </a:bodyPr>
          <a:lstStyle/>
          <a:p>
            <a:r>
              <a:rPr lang="en-US" b="1" dirty="0" smtClean="0"/>
              <a:t>The inductive output tube (IOT) </a:t>
            </a:r>
            <a:r>
              <a:rPr lang="en-US" dirty="0" smtClean="0"/>
              <a:t>is the latest generation of amplifying device. Could be more efficient replacement for the klystron (efficiency drop at UHF).</a:t>
            </a:r>
          </a:p>
          <a:p>
            <a:endParaRPr lang="en-US" dirty="0" smtClean="0"/>
          </a:p>
          <a:p>
            <a:r>
              <a:rPr lang="en-US" dirty="0" smtClean="0"/>
              <a:t>Sometimes unstable and unreliable in operation  </a:t>
            </a:r>
            <a:r>
              <a:rPr lang="en-US" sz="1500" i="1" dirty="0" smtClean="0"/>
              <a:t>(ALBA experience)</a:t>
            </a:r>
            <a:endParaRPr lang="ru-RU" sz="1500" i="1" dirty="0"/>
          </a:p>
        </p:txBody>
      </p:sp>
      <p:sp>
        <p:nvSpPr>
          <p:cNvPr id="6" name="Прямоугольник 5"/>
          <p:cNvSpPr/>
          <p:nvPr/>
        </p:nvSpPr>
        <p:spPr>
          <a:xfrm>
            <a:off x="611560" y="2708920"/>
            <a:ext cx="6048672" cy="2862322"/>
          </a:xfrm>
          <a:prstGeom prst="rect">
            <a:avLst/>
          </a:prstGeom>
        </p:spPr>
        <p:txBody>
          <a:bodyPr wrap="square">
            <a:spAutoFit/>
          </a:bodyPr>
          <a:lstStyle/>
          <a:p>
            <a:r>
              <a:rPr lang="en-US" b="1" dirty="0" smtClean="0"/>
              <a:t>Operation</a:t>
            </a:r>
            <a:r>
              <a:rPr lang="en-US" dirty="0" smtClean="0"/>
              <a:t>: combines various aspects of </a:t>
            </a:r>
            <a:r>
              <a:rPr lang="en-US" dirty="0" err="1" smtClean="0"/>
              <a:t>tetrode</a:t>
            </a:r>
            <a:r>
              <a:rPr lang="en-US" dirty="0" smtClean="0"/>
              <a:t> and klystron technology: the RF input signal is applied between the cathode and a grid. </a:t>
            </a:r>
          </a:p>
          <a:p>
            <a:endParaRPr lang="en-US" dirty="0" smtClean="0"/>
          </a:p>
          <a:p>
            <a:r>
              <a:rPr lang="en-US" dirty="0" smtClean="0"/>
              <a:t>The electron beam is density modulated within the gun region itself. </a:t>
            </a:r>
          </a:p>
          <a:p>
            <a:endParaRPr lang="en-US" dirty="0" smtClean="0"/>
          </a:p>
          <a:p>
            <a:r>
              <a:rPr lang="en-US" dirty="0" smtClean="0"/>
              <a:t>Power is extracted via a conventional klystron output system (cavity).</a:t>
            </a:r>
            <a:endParaRPr lang="ru-RU" dirty="0" smtClean="0"/>
          </a:p>
          <a:p>
            <a:r>
              <a:rPr lang="en-US" dirty="0" smtClean="0"/>
              <a:t> </a:t>
            </a:r>
            <a:endParaRPr lang="ru-RU" dirty="0"/>
          </a:p>
        </p:txBody>
      </p:sp>
      <p:pic>
        <p:nvPicPr>
          <p:cNvPr id="24580" name="Picture 4" descr="http://www.projectrho.com/public_html/rocket/images/spacegunconvent/relltubes.PNG"/>
          <p:cNvPicPr>
            <a:picLocks noChangeAspect="1" noChangeArrowheads="1"/>
          </p:cNvPicPr>
          <p:nvPr/>
        </p:nvPicPr>
        <p:blipFill>
          <a:blip r:embed="rId3" cstate="print"/>
          <a:srcRect/>
          <a:stretch>
            <a:fillRect/>
          </a:stretch>
        </p:blipFill>
        <p:spPr bwMode="auto">
          <a:xfrm>
            <a:off x="6948264" y="2420888"/>
            <a:ext cx="1872208" cy="336576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11560" y="1700808"/>
            <a:ext cx="4098258" cy="3078659"/>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860032" y="2564904"/>
            <a:ext cx="3870032" cy="2900363"/>
          </a:xfrm>
          <a:prstGeom prst="rect">
            <a:avLst/>
          </a:prstGeom>
          <a:noFill/>
          <a:ln w="9525">
            <a:noFill/>
            <a:miter lim="800000"/>
            <a:headEnd/>
            <a:tailEnd/>
          </a:ln>
        </p:spPr>
      </p:pic>
      <p:sp>
        <p:nvSpPr>
          <p:cNvPr id="4" name="TextBox 3"/>
          <p:cNvSpPr txBox="1"/>
          <p:nvPr/>
        </p:nvSpPr>
        <p:spPr>
          <a:xfrm>
            <a:off x="683568" y="476672"/>
            <a:ext cx="4978992" cy="584775"/>
          </a:xfrm>
          <a:prstGeom prst="rect">
            <a:avLst/>
          </a:prstGeom>
          <a:noFill/>
        </p:spPr>
        <p:txBody>
          <a:bodyPr wrap="none" rtlCol="0">
            <a:spAutoFit/>
          </a:bodyPr>
          <a:lstStyle/>
          <a:p>
            <a:r>
              <a:rPr lang="en-US" sz="3200" b="1" dirty="0" smtClean="0">
                <a:solidFill>
                  <a:srgbClr val="7030A0"/>
                </a:solidFill>
              </a:rPr>
              <a:t>IOT </a:t>
            </a:r>
            <a:r>
              <a:rPr lang="en-US" sz="3200" dirty="0" smtClean="0">
                <a:solidFill>
                  <a:srgbClr val="7030A0"/>
                </a:solidFill>
              </a:rPr>
              <a:t>– inductive output tube</a:t>
            </a:r>
            <a:r>
              <a:rPr lang="ru-RU" sz="3200" dirty="0" smtClean="0">
                <a:solidFill>
                  <a:srgbClr val="7030A0"/>
                </a:solidFill>
              </a:rPr>
              <a:t> </a:t>
            </a:r>
            <a:r>
              <a:rPr lang="en-US" sz="3200" dirty="0" smtClean="0">
                <a:solidFill>
                  <a:srgbClr val="7030A0"/>
                </a:solidFill>
              </a:rPr>
              <a:t> </a:t>
            </a:r>
            <a:endParaRPr lang="ru-RU" sz="3000" dirty="0">
              <a:solidFill>
                <a:srgbClr val="7030A0"/>
              </a:solidFill>
              <a:latin typeface="Arial Black" pitchFamily="34" charset="0"/>
              <a:cs typeface="Vani" pitchFamily="34" charset="0"/>
            </a:endParaRPr>
          </a:p>
        </p:txBody>
      </p:sp>
      <p:sp>
        <p:nvSpPr>
          <p:cNvPr id="5" name="Прямоугольник 4"/>
          <p:cNvSpPr/>
          <p:nvPr/>
        </p:nvSpPr>
        <p:spPr>
          <a:xfrm>
            <a:off x="683568" y="5013176"/>
            <a:ext cx="825867" cy="369332"/>
          </a:xfrm>
          <a:prstGeom prst="rect">
            <a:avLst/>
          </a:prstGeom>
        </p:spPr>
        <p:txBody>
          <a:bodyPr wrap="none">
            <a:spAutoFit/>
          </a:bodyPr>
          <a:lstStyle/>
          <a:p>
            <a:r>
              <a:rPr lang="en-US" b="1" dirty="0" smtClean="0"/>
              <a:t>Design</a:t>
            </a:r>
            <a:endParaRPr lang="ru-RU" dirty="0"/>
          </a:p>
        </p:txBody>
      </p:sp>
      <p:sp>
        <p:nvSpPr>
          <p:cNvPr id="6" name="Прямоугольник 5"/>
          <p:cNvSpPr/>
          <p:nvPr/>
        </p:nvSpPr>
        <p:spPr>
          <a:xfrm>
            <a:off x="5724128" y="5661248"/>
            <a:ext cx="1993238" cy="369332"/>
          </a:xfrm>
          <a:prstGeom prst="rect">
            <a:avLst/>
          </a:prstGeom>
        </p:spPr>
        <p:txBody>
          <a:bodyPr wrap="none">
            <a:spAutoFit/>
          </a:bodyPr>
          <a:lstStyle/>
          <a:p>
            <a:r>
              <a:rPr lang="en-US" b="1" dirty="0" smtClean="0"/>
              <a:t>Electrons bunching</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9653" y="1371006"/>
            <a:ext cx="7271093" cy="369332"/>
          </a:xfrm>
          <a:prstGeom prst="rect">
            <a:avLst/>
          </a:prstGeom>
        </p:spPr>
        <p:txBody>
          <a:bodyPr wrap="none">
            <a:spAutoFit/>
          </a:bodyPr>
          <a:lstStyle/>
          <a:p>
            <a:r>
              <a:rPr lang="en-US" b="1" dirty="0" smtClean="0"/>
              <a:t>Waveguides </a:t>
            </a:r>
            <a:r>
              <a:rPr lang="en-US" dirty="0" smtClean="0"/>
              <a:t>: link distributed system components, tens of meters per cavity</a:t>
            </a:r>
            <a:endParaRPr lang="ru-RU" dirty="0"/>
          </a:p>
        </p:txBody>
      </p:sp>
      <p:sp>
        <p:nvSpPr>
          <p:cNvPr id="6" name="Прямоугольник 5"/>
          <p:cNvSpPr/>
          <p:nvPr/>
        </p:nvSpPr>
        <p:spPr>
          <a:xfrm>
            <a:off x="2123728" y="2051556"/>
            <a:ext cx="873444" cy="369332"/>
          </a:xfrm>
          <a:prstGeom prst="rect">
            <a:avLst/>
          </a:prstGeom>
        </p:spPr>
        <p:txBody>
          <a:bodyPr wrap="none">
            <a:spAutoFit/>
          </a:bodyPr>
          <a:lstStyle/>
          <a:p>
            <a:r>
              <a:rPr lang="en-US" b="1" dirty="0" smtClean="0"/>
              <a:t>Coaxial</a:t>
            </a:r>
            <a:endParaRPr lang="ru-RU" b="1" dirty="0"/>
          </a:p>
        </p:txBody>
      </p:sp>
      <p:sp>
        <p:nvSpPr>
          <p:cNvPr id="7" name="Прямоугольник 6"/>
          <p:cNvSpPr/>
          <p:nvPr/>
        </p:nvSpPr>
        <p:spPr>
          <a:xfrm>
            <a:off x="5076056" y="2024236"/>
            <a:ext cx="2664296" cy="369332"/>
          </a:xfrm>
          <a:prstGeom prst="rect">
            <a:avLst/>
          </a:prstGeom>
        </p:spPr>
        <p:txBody>
          <a:bodyPr wrap="square">
            <a:spAutoFit/>
          </a:bodyPr>
          <a:lstStyle/>
          <a:p>
            <a:r>
              <a:rPr lang="en-US" b="1" dirty="0" smtClean="0"/>
              <a:t>Rectangular waveguide</a:t>
            </a:r>
            <a:endParaRPr lang="ru-RU" b="1" dirty="0"/>
          </a:p>
        </p:txBody>
      </p:sp>
      <p:sp>
        <p:nvSpPr>
          <p:cNvPr id="8" name="TextBox 7"/>
          <p:cNvSpPr txBox="1"/>
          <p:nvPr/>
        </p:nvSpPr>
        <p:spPr>
          <a:xfrm>
            <a:off x="683568" y="476672"/>
            <a:ext cx="3222677" cy="584775"/>
          </a:xfrm>
          <a:prstGeom prst="rect">
            <a:avLst/>
          </a:prstGeom>
          <a:noFill/>
        </p:spPr>
        <p:txBody>
          <a:bodyPr wrap="none" rtlCol="0">
            <a:spAutoFit/>
          </a:bodyPr>
          <a:lstStyle/>
          <a:p>
            <a:r>
              <a:rPr lang="en-US" sz="3200" b="1" dirty="0" smtClean="0">
                <a:solidFill>
                  <a:srgbClr val="7030A0"/>
                </a:solidFill>
              </a:rPr>
              <a:t>RF power transfer</a:t>
            </a:r>
            <a:endParaRPr lang="ru-RU" sz="3000" b="1" dirty="0">
              <a:solidFill>
                <a:srgbClr val="7030A0"/>
              </a:solidFill>
              <a:latin typeface="Arial Black" pitchFamily="34" charset="0"/>
              <a:cs typeface="Vani" pitchFamily="34" charset="0"/>
            </a:endParaRPr>
          </a:p>
        </p:txBody>
      </p:sp>
      <p:pic>
        <p:nvPicPr>
          <p:cNvPr id="10" name="Picture 17" descr="https://maxwireless.ru/upload/iblock/d63/d63cbbd402fb6df8ad65d5d9857eed84.jpg"/>
          <p:cNvPicPr>
            <a:picLocks noChangeAspect="1" noChangeArrowheads="1"/>
          </p:cNvPicPr>
          <p:nvPr/>
        </p:nvPicPr>
        <p:blipFill>
          <a:blip r:embed="rId3" cstate="print"/>
          <a:srcRect/>
          <a:stretch>
            <a:fillRect/>
          </a:stretch>
        </p:blipFill>
        <p:spPr bwMode="auto">
          <a:xfrm>
            <a:off x="1691680" y="4653136"/>
            <a:ext cx="2232248" cy="1009650"/>
          </a:xfrm>
          <a:prstGeom prst="rect">
            <a:avLst/>
          </a:prstGeom>
          <a:noFill/>
        </p:spPr>
      </p:pic>
      <p:pic>
        <p:nvPicPr>
          <p:cNvPr id="11" name="Picture 13" descr="https://i.stack.imgur.com/2NyXQ.jpg"/>
          <p:cNvPicPr>
            <a:picLocks noChangeAspect="1" noChangeArrowheads="1"/>
          </p:cNvPicPr>
          <p:nvPr/>
        </p:nvPicPr>
        <p:blipFill>
          <a:blip r:embed="rId4" cstate="print"/>
          <a:srcRect/>
          <a:stretch>
            <a:fillRect/>
          </a:stretch>
        </p:blipFill>
        <p:spPr bwMode="auto">
          <a:xfrm flipV="1">
            <a:off x="1691680" y="2708920"/>
            <a:ext cx="1800200" cy="1767408"/>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5364088" y="2708920"/>
            <a:ext cx="1805080" cy="1908820"/>
          </a:xfrm>
          <a:prstGeom prst="rect">
            <a:avLst/>
          </a:prstGeom>
          <a:noFill/>
          <a:ln w="9525">
            <a:noFill/>
            <a:miter lim="800000"/>
            <a:headEnd/>
            <a:tailEnd/>
          </a:ln>
        </p:spPr>
      </p:pic>
      <p:sp>
        <p:nvSpPr>
          <p:cNvPr id="13" name="Прямоугольник 12"/>
          <p:cNvSpPr/>
          <p:nvPr/>
        </p:nvSpPr>
        <p:spPr>
          <a:xfrm>
            <a:off x="611560" y="4521894"/>
            <a:ext cx="1114408" cy="923330"/>
          </a:xfrm>
          <a:prstGeom prst="rect">
            <a:avLst/>
          </a:prstGeom>
        </p:spPr>
        <p:txBody>
          <a:bodyPr wrap="none">
            <a:spAutoFit/>
          </a:bodyPr>
          <a:lstStyle/>
          <a:p>
            <a:r>
              <a:rPr lang="en-US" dirty="0" smtClean="0"/>
              <a:t>semi-rigid</a:t>
            </a:r>
          </a:p>
          <a:p>
            <a:r>
              <a:rPr lang="en-US" dirty="0" smtClean="0"/>
              <a:t> and </a:t>
            </a:r>
          </a:p>
          <a:p>
            <a:r>
              <a:rPr lang="en-US" dirty="0" smtClean="0"/>
              <a:t>flexible</a:t>
            </a:r>
            <a:endParaRPr lang="ru-RU" dirty="0"/>
          </a:p>
        </p:txBody>
      </p:sp>
      <p:sp>
        <p:nvSpPr>
          <p:cNvPr id="14" name="Прямоугольник 13"/>
          <p:cNvSpPr/>
          <p:nvPr/>
        </p:nvSpPr>
        <p:spPr>
          <a:xfrm>
            <a:off x="899592" y="3140968"/>
            <a:ext cx="601447" cy="369332"/>
          </a:xfrm>
          <a:prstGeom prst="rect">
            <a:avLst/>
          </a:prstGeom>
        </p:spPr>
        <p:txBody>
          <a:bodyPr wrap="none">
            <a:spAutoFit/>
          </a:bodyPr>
          <a:lstStyle/>
          <a:p>
            <a:r>
              <a:rPr lang="en-US" dirty="0" smtClean="0"/>
              <a:t>rigid</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11560" y="1696824"/>
          <a:ext cx="8136904" cy="3388360"/>
        </p:xfrm>
        <a:graphic>
          <a:graphicData uri="http://schemas.openxmlformats.org/drawingml/2006/table">
            <a:tbl>
              <a:tblPr firstRow="1" bandRow="1">
                <a:tableStyleId>{5C22544A-7EE6-4342-B048-85BDC9FD1C3A}</a:tableStyleId>
              </a:tblPr>
              <a:tblGrid>
                <a:gridCol w="1512168"/>
                <a:gridCol w="2376264"/>
                <a:gridCol w="2214246"/>
                <a:gridCol w="2034226"/>
              </a:tblGrid>
              <a:tr h="370840">
                <a:tc>
                  <a:txBody>
                    <a:bodyPr/>
                    <a:lstStyle/>
                    <a:p>
                      <a:pPr algn="ctr"/>
                      <a:r>
                        <a:rPr lang="en-US" dirty="0" smtClean="0"/>
                        <a:t>Type</a:t>
                      </a:r>
                      <a:endParaRPr lang="ru-RU" dirty="0"/>
                    </a:p>
                  </a:txBody>
                  <a:tcPr/>
                </a:tc>
                <a:tc>
                  <a:txBody>
                    <a:bodyPr/>
                    <a:lstStyle/>
                    <a:p>
                      <a:pPr algn="ctr"/>
                      <a:r>
                        <a:rPr lang="en-US" dirty="0" smtClean="0">
                          <a:solidFill>
                            <a:srgbClr val="92D050"/>
                          </a:solidFill>
                        </a:rPr>
                        <a:t>advantages</a:t>
                      </a:r>
                      <a:endParaRPr lang="ru-RU" dirty="0">
                        <a:solidFill>
                          <a:srgbClr val="92D050"/>
                        </a:solidFill>
                      </a:endParaRPr>
                    </a:p>
                  </a:txBody>
                  <a:tcPr/>
                </a:tc>
                <a:tc>
                  <a:txBody>
                    <a:bodyPr/>
                    <a:lstStyle/>
                    <a:p>
                      <a:pPr algn="ctr"/>
                      <a:r>
                        <a:rPr lang="en-US" dirty="0" smtClean="0">
                          <a:solidFill>
                            <a:srgbClr val="FFC000"/>
                          </a:solidFill>
                        </a:rPr>
                        <a:t>drawbacks</a:t>
                      </a:r>
                      <a:endParaRPr lang="ru-RU" dirty="0">
                        <a:solidFill>
                          <a:srgbClr val="FFC000"/>
                        </a:solidFill>
                      </a:endParaRPr>
                    </a:p>
                  </a:txBody>
                  <a:tcPr/>
                </a:tc>
                <a:tc>
                  <a:txBody>
                    <a:bodyPr/>
                    <a:lstStyle/>
                    <a:p>
                      <a:pPr algn="ctr"/>
                      <a:r>
                        <a:rPr lang="en-US" dirty="0" smtClean="0">
                          <a:solidFill>
                            <a:srgbClr val="FFFF00"/>
                          </a:solidFill>
                        </a:rPr>
                        <a:t>usage</a:t>
                      </a:r>
                      <a:endParaRPr lang="ru-RU" dirty="0">
                        <a:solidFill>
                          <a:srgbClr val="FFFF00"/>
                        </a:solidFill>
                      </a:endParaRPr>
                    </a:p>
                  </a:txBody>
                  <a:tcPr/>
                </a:tc>
              </a:tr>
              <a:tr h="370840">
                <a:tc>
                  <a:txBody>
                    <a:bodyPr/>
                    <a:lstStyle/>
                    <a:p>
                      <a:pPr algn="ctr"/>
                      <a:r>
                        <a:rPr lang="en-US" sz="1500" b="1" dirty="0" smtClean="0"/>
                        <a:t>Rectangular</a:t>
                      </a:r>
                      <a:endParaRPr lang="ru-RU" sz="1500" b="1" dirty="0" smtClean="0"/>
                    </a:p>
                    <a:p>
                      <a:pPr algn="ctr"/>
                      <a:endParaRPr lang="ru-RU" sz="1500" dirty="0"/>
                    </a:p>
                  </a:txBody>
                  <a:tcPr anchor="ctr"/>
                </a:tc>
                <a:tc>
                  <a:txBody>
                    <a:bodyPr/>
                    <a:lstStyle/>
                    <a:p>
                      <a:r>
                        <a:rPr lang="en-US" sz="1500" dirty="0" smtClean="0"/>
                        <a:t>power</a:t>
                      </a:r>
                      <a:r>
                        <a:rPr lang="en-US" sz="1500" baseline="0" dirty="0" smtClean="0"/>
                        <a:t> handling;</a:t>
                      </a:r>
                    </a:p>
                    <a:p>
                      <a:r>
                        <a:rPr lang="en-US" sz="1500" baseline="0" dirty="0" smtClean="0"/>
                        <a:t>low losses;</a:t>
                      </a:r>
                    </a:p>
                    <a:p>
                      <a:r>
                        <a:rPr lang="en-US" sz="1500" baseline="0" dirty="0" smtClean="0"/>
                        <a:t>mechanical rigidity.</a:t>
                      </a:r>
                    </a:p>
                  </a:txBody>
                  <a:tcPr anchor="ctr"/>
                </a:tc>
                <a:tc>
                  <a:txBody>
                    <a:bodyPr/>
                    <a:lstStyle/>
                    <a:p>
                      <a:r>
                        <a:rPr lang="en-US" sz="1500" dirty="0" smtClean="0"/>
                        <a:t>bulky (esp. on low freq.)</a:t>
                      </a:r>
                    </a:p>
                    <a:p>
                      <a:r>
                        <a:rPr lang="en-US" sz="1500" baseline="0" dirty="0" smtClean="0"/>
                        <a:t>rigid, heavy/</a:t>
                      </a:r>
                    </a:p>
                    <a:p>
                      <a:endParaRPr lang="ru-RU" sz="1500" dirty="0"/>
                    </a:p>
                  </a:txBody>
                  <a:tcPr anchor="ctr"/>
                </a:tc>
                <a:tc>
                  <a:txBody>
                    <a:bodyPr/>
                    <a:lstStyle/>
                    <a:p>
                      <a:r>
                        <a:rPr lang="en-US" sz="1500" dirty="0" smtClean="0"/>
                        <a:t>high power applications @ mid to high frequency range</a:t>
                      </a:r>
                      <a:endParaRPr lang="ru-RU" sz="1500" dirty="0"/>
                    </a:p>
                  </a:txBody>
                  <a:tcPr anchor="ctr"/>
                </a:tc>
              </a:tr>
              <a:tr h="370840">
                <a:tc>
                  <a:txBody>
                    <a:bodyPr/>
                    <a:lstStyle/>
                    <a:p>
                      <a:pPr algn="ctr"/>
                      <a:endParaRPr lang="ru-RU" sz="1500" dirty="0" smtClean="0"/>
                    </a:p>
                    <a:p>
                      <a:pPr algn="ctr"/>
                      <a:r>
                        <a:rPr lang="en-US" sz="1500" b="1" dirty="0" smtClean="0"/>
                        <a:t>Circular</a:t>
                      </a:r>
                      <a:endParaRPr lang="ru-RU" sz="1500" b="1" dirty="0" smtClean="0"/>
                    </a:p>
                    <a:p>
                      <a:pPr algn="ctr"/>
                      <a:endParaRPr lang="ru-RU" sz="1500" dirty="0"/>
                    </a:p>
                  </a:txBody>
                  <a:tcPr anchor="ctr"/>
                </a:tc>
                <a:tc>
                  <a:txBody>
                    <a:bodyPr/>
                    <a:lstStyle/>
                    <a:p>
                      <a:endParaRPr lang="ru-RU" sz="15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undefined wave polarization plane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limited range of</a:t>
                      </a:r>
                      <a:r>
                        <a:rPr lang="en-US" sz="1500" baseline="0" dirty="0" smtClean="0"/>
                        <a:t> devices (circulators, directional couplers etc.).</a:t>
                      </a:r>
                      <a:endParaRPr lang="ru-RU" sz="1500" dirty="0" smtClean="0"/>
                    </a:p>
                  </a:txBody>
                  <a:tcPr anchor="ctr"/>
                </a:tc>
                <a:tc>
                  <a:txBody>
                    <a:bodyPr/>
                    <a:lstStyle/>
                    <a:p>
                      <a:r>
                        <a:rPr lang="en-US" sz="1500" dirty="0" smtClean="0"/>
                        <a:t>limited</a:t>
                      </a:r>
                      <a:r>
                        <a:rPr lang="en-US" sz="1500" baseline="0" dirty="0" smtClean="0"/>
                        <a:t> usage in particle accelerators</a:t>
                      </a:r>
                      <a:endParaRPr lang="ru-RU" sz="1500" dirty="0"/>
                    </a:p>
                  </a:txBody>
                  <a:tcPr anchor="ctr"/>
                </a:tc>
              </a:tr>
              <a:tr h="370840">
                <a:tc>
                  <a:txBody>
                    <a:bodyPr/>
                    <a:lstStyle/>
                    <a:p>
                      <a:pPr algn="ctr"/>
                      <a:r>
                        <a:rPr lang="en-US" sz="1500" b="1" dirty="0" smtClean="0"/>
                        <a:t>Coax</a:t>
                      </a:r>
                      <a:endParaRPr lang="ru-RU" sz="1500" b="1" dirty="0"/>
                    </a:p>
                  </a:txBody>
                  <a:tcPr anchor="ctr"/>
                </a:tc>
                <a:tc>
                  <a:txBody>
                    <a:bodyPr/>
                    <a:lstStyle/>
                    <a:p>
                      <a:r>
                        <a:rPr lang="en-US" sz="1500" baseline="0" dirty="0" smtClean="0"/>
                        <a:t>space-saving ;</a:t>
                      </a:r>
                      <a:r>
                        <a:rPr lang="ru-RU" sz="1500" baseline="0" dirty="0" smtClean="0"/>
                        <a:t> </a:t>
                      </a:r>
                    </a:p>
                    <a:p>
                      <a:r>
                        <a:rPr lang="en-US" sz="1500" baseline="0" dirty="0" smtClean="0"/>
                        <a:t>widely used, cheap</a:t>
                      </a:r>
                      <a:r>
                        <a:rPr lang="ru-RU" sz="1500" baseline="0" dirty="0" smtClean="0"/>
                        <a:t>; </a:t>
                      </a:r>
                      <a:endParaRPr lang="en-US" sz="1500" baseline="0" dirty="0" smtClean="0"/>
                    </a:p>
                    <a:p>
                      <a:r>
                        <a:rPr lang="en-US" sz="1500" baseline="0" dirty="0" smtClean="0"/>
                        <a:t>easy to handle;</a:t>
                      </a:r>
                      <a:endParaRPr lang="ru-RU" sz="1500" baseline="0" dirty="0" smtClean="0"/>
                    </a:p>
                    <a:p>
                      <a:r>
                        <a:rPr lang="en-US" sz="1500" baseline="0" dirty="0" smtClean="0"/>
                        <a:t>vast range of connectors.</a:t>
                      </a:r>
                      <a:endParaRPr lang="ru-RU" sz="1500" dirty="0"/>
                    </a:p>
                  </a:txBody>
                  <a:tcPr anchor="ctr"/>
                </a:tc>
                <a:tc>
                  <a:txBody>
                    <a:bodyPr/>
                    <a:lstStyle/>
                    <a:p>
                      <a:r>
                        <a:rPr lang="en-US" sz="1500" baseline="0" dirty="0" smtClean="0"/>
                        <a:t>poor electric strength and power handling;</a:t>
                      </a:r>
                      <a:endParaRPr lang="ru-RU" sz="1500" baseline="0" dirty="0" smtClean="0"/>
                    </a:p>
                    <a:p>
                      <a:r>
                        <a:rPr lang="en-US" sz="1500" baseline="0" dirty="0" smtClean="0"/>
                        <a:t>high losses;</a:t>
                      </a:r>
                    </a:p>
                  </a:txBody>
                  <a:tcPr anchor="ctr"/>
                </a:tc>
                <a:tc>
                  <a:txBody>
                    <a:bodyPr/>
                    <a:lstStyle/>
                    <a:p>
                      <a:r>
                        <a:rPr lang="en-US" sz="1500" dirty="0" smtClean="0"/>
                        <a:t>low frequencies</a:t>
                      </a:r>
                      <a:r>
                        <a:rPr lang="ru-RU" sz="1500" dirty="0" smtClean="0"/>
                        <a:t>;</a:t>
                      </a:r>
                      <a:r>
                        <a:rPr lang="ru-RU" sz="1500" baseline="0" dirty="0" smtClean="0"/>
                        <a:t> </a:t>
                      </a:r>
                    </a:p>
                    <a:p>
                      <a:r>
                        <a:rPr lang="en-US" sz="1500" dirty="0" smtClean="0"/>
                        <a:t>LLRF.</a:t>
                      </a:r>
                      <a:endParaRPr lang="ru-RU" sz="1500" dirty="0"/>
                    </a:p>
                  </a:txBody>
                  <a:tcPr anchor="ctr"/>
                </a:tc>
              </a:tr>
            </a:tbl>
          </a:graphicData>
        </a:graphic>
      </p:graphicFrame>
      <p:sp>
        <p:nvSpPr>
          <p:cNvPr id="3" name="TextBox 2"/>
          <p:cNvSpPr txBox="1"/>
          <p:nvPr/>
        </p:nvSpPr>
        <p:spPr>
          <a:xfrm>
            <a:off x="683568" y="476672"/>
            <a:ext cx="5175519" cy="584775"/>
          </a:xfrm>
          <a:prstGeom prst="rect">
            <a:avLst/>
          </a:prstGeom>
          <a:noFill/>
        </p:spPr>
        <p:txBody>
          <a:bodyPr wrap="none" rtlCol="0">
            <a:spAutoFit/>
          </a:bodyPr>
          <a:lstStyle/>
          <a:p>
            <a:r>
              <a:rPr lang="en-US" sz="3200" b="1" dirty="0" smtClean="0">
                <a:solidFill>
                  <a:srgbClr val="7030A0"/>
                </a:solidFill>
              </a:rPr>
              <a:t>RF power transfer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summary</a:t>
            </a:r>
            <a:endParaRPr lang="ru-RU" sz="3000" b="1" dirty="0">
              <a:solidFill>
                <a:srgbClr val="7030A0"/>
              </a:solidFill>
              <a:latin typeface="Arial Black" pitchFamily="34" charset="0"/>
              <a:cs typeface="Vani" pitchFamily="34" charset="0"/>
            </a:endParaRPr>
          </a:p>
        </p:txBody>
      </p:sp>
      <p:sp>
        <p:nvSpPr>
          <p:cNvPr id="4" name="Прямоугольник 3"/>
          <p:cNvSpPr/>
          <p:nvPr/>
        </p:nvSpPr>
        <p:spPr>
          <a:xfrm>
            <a:off x="0" y="6611779"/>
            <a:ext cx="502061" cy="246221"/>
          </a:xfrm>
          <a:prstGeom prst="rect">
            <a:avLst/>
          </a:prstGeom>
        </p:spPr>
        <p:txBody>
          <a:bodyPr wrap="none">
            <a:spAutoFit/>
          </a:bodyPr>
          <a:lstStyle/>
          <a:p>
            <a:r>
              <a:rPr lang="en-US" sz="1000" b="1" dirty="0" smtClean="0"/>
              <a:t>18/20</a:t>
            </a:r>
            <a:endParaRPr lang="ru-RU" sz="1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27584" y="1988840"/>
            <a:ext cx="4680520" cy="1938992"/>
          </a:xfrm>
          <a:prstGeom prst="rect">
            <a:avLst/>
          </a:prstGeom>
          <a:noFill/>
          <a:ln w="9525">
            <a:noFill/>
            <a:miter lim="800000"/>
            <a:headEnd/>
            <a:tailEnd/>
          </a:ln>
          <a:effectLst/>
        </p:spPr>
        <p:txBody>
          <a:bodyPr wrap="square">
            <a:spAutoFit/>
          </a:bodyPr>
          <a:lstStyle/>
          <a:p>
            <a:pPr algn="l">
              <a:spcBef>
                <a:spcPct val="50000"/>
              </a:spcBef>
            </a:pPr>
            <a:r>
              <a:rPr lang="ru-RU" sz="1500" b="0" dirty="0" smtClean="0">
                <a:latin typeface="Arial" pitchFamily="34" charset="0"/>
                <a:cs typeface="Arial" pitchFamily="34" charset="0"/>
              </a:rPr>
              <a:t>Электростатическое поле между двумя электродами ускоряет заряженные частицы.</a:t>
            </a:r>
            <a:endParaRPr lang="en-US" sz="1500" b="0" dirty="0" smtClean="0">
              <a:latin typeface="Arial" pitchFamily="34" charset="0"/>
              <a:cs typeface="Arial" pitchFamily="34" charset="0"/>
            </a:endParaRPr>
          </a:p>
          <a:p>
            <a:pPr algn="l">
              <a:spcBef>
                <a:spcPct val="50000"/>
              </a:spcBef>
            </a:pPr>
            <a:r>
              <a:rPr lang="en-US" sz="1500" i="1" dirty="0" smtClean="0">
                <a:latin typeface="Arial" pitchFamily="34" charset="0"/>
                <a:cs typeface="Arial" pitchFamily="34" charset="0"/>
              </a:rPr>
              <a:t>F </a:t>
            </a:r>
            <a:r>
              <a:rPr lang="en-US" sz="1500" b="0" dirty="0" smtClean="0">
                <a:latin typeface="Arial" pitchFamily="34" charset="0"/>
                <a:cs typeface="Arial" pitchFamily="34" charset="0"/>
              </a:rPr>
              <a:t>= </a:t>
            </a:r>
            <a:r>
              <a:rPr lang="en-US" sz="1500" b="0" dirty="0" err="1" smtClean="0">
                <a:latin typeface="Arial" pitchFamily="34" charset="0"/>
                <a:cs typeface="Arial" pitchFamily="34" charset="0"/>
              </a:rPr>
              <a:t>q</a:t>
            </a:r>
            <a:r>
              <a:rPr lang="en-US" sz="1500" i="1" dirty="0" err="1" smtClean="0">
                <a:latin typeface="Arial" pitchFamily="34" charset="0"/>
                <a:cs typeface="Arial" pitchFamily="34" charset="0"/>
              </a:rPr>
              <a:t>E</a:t>
            </a:r>
            <a:r>
              <a:rPr lang="en-US" sz="1500" i="1" dirty="0" smtClean="0">
                <a:latin typeface="Arial" pitchFamily="34" charset="0"/>
                <a:cs typeface="Arial" pitchFamily="34" charset="0"/>
              </a:rPr>
              <a:t>,  E = U </a:t>
            </a:r>
            <a:r>
              <a:rPr lang="en-US" sz="1500" b="0" dirty="0" smtClean="0">
                <a:latin typeface="Arial" pitchFamily="34" charset="0"/>
                <a:cs typeface="Arial" pitchFamily="34" charset="0"/>
              </a:rPr>
              <a:t>[</a:t>
            </a:r>
            <a:r>
              <a:rPr lang="ru-RU" sz="1500" b="0" dirty="0" smtClean="0">
                <a:latin typeface="Arial" pitchFamily="34" charset="0"/>
                <a:cs typeface="Arial" pitchFamily="34" charset="0"/>
              </a:rPr>
              <a:t>Вольт</a:t>
            </a:r>
            <a:r>
              <a:rPr lang="en-US" sz="1500" b="0" dirty="0" smtClean="0">
                <a:latin typeface="Arial" pitchFamily="34" charset="0"/>
                <a:cs typeface="Arial" pitchFamily="34" charset="0"/>
              </a:rPr>
              <a:t>]</a:t>
            </a:r>
            <a:r>
              <a:rPr lang="en-US" sz="1500" i="1" dirty="0" smtClean="0">
                <a:latin typeface="Arial" pitchFamily="34" charset="0"/>
                <a:cs typeface="Arial" pitchFamily="34" charset="0"/>
              </a:rPr>
              <a:t> /</a:t>
            </a:r>
            <a:r>
              <a:rPr lang="ru-RU" sz="1500" i="1" dirty="0" smtClean="0">
                <a:latin typeface="Arial" pitchFamily="34" charset="0"/>
                <a:cs typeface="Arial" pitchFamily="34" charset="0"/>
              </a:rPr>
              <a:t> </a:t>
            </a:r>
            <a:r>
              <a:rPr lang="en-US" sz="1500" i="1" dirty="0" smtClean="0">
                <a:latin typeface="Arial" pitchFamily="34" charset="0"/>
                <a:cs typeface="Arial" pitchFamily="34" charset="0"/>
              </a:rPr>
              <a:t>l</a:t>
            </a:r>
            <a:r>
              <a:rPr lang="ru-RU" sz="1500" b="0" dirty="0" smtClean="0">
                <a:latin typeface="Arial" pitchFamily="34" charset="0"/>
                <a:cs typeface="Arial" pitchFamily="34" charset="0"/>
              </a:rPr>
              <a:t> </a:t>
            </a:r>
            <a:r>
              <a:rPr lang="en-US" sz="1500" b="0" dirty="0" smtClean="0">
                <a:latin typeface="Arial" pitchFamily="34" charset="0"/>
                <a:cs typeface="Arial" pitchFamily="34" charset="0"/>
              </a:rPr>
              <a:t>[</a:t>
            </a:r>
            <a:r>
              <a:rPr lang="ru-RU" sz="1500" b="0" dirty="0" smtClean="0">
                <a:latin typeface="Arial" pitchFamily="34" charset="0"/>
                <a:cs typeface="Arial" pitchFamily="34" charset="0"/>
              </a:rPr>
              <a:t>метр</a:t>
            </a:r>
            <a:r>
              <a:rPr lang="en-US" sz="1500" b="0" dirty="0" smtClean="0">
                <a:latin typeface="Arial" pitchFamily="34" charset="0"/>
                <a:cs typeface="Arial" pitchFamily="34" charset="0"/>
              </a:rPr>
              <a:t>]</a:t>
            </a:r>
            <a:endParaRPr lang="ru-RU" sz="1500" b="0" dirty="0" smtClean="0">
              <a:latin typeface="Arial" pitchFamily="34" charset="0"/>
              <a:cs typeface="Arial" pitchFamily="34" charset="0"/>
            </a:endParaRPr>
          </a:p>
          <a:p>
            <a:pPr algn="l">
              <a:spcBef>
                <a:spcPct val="50000"/>
              </a:spcBef>
            </a:pPr>
            <a:endParaRPr lang="ru-RU" sz="1500" b="0" dirty="0" smtClean="0">
              <a:latin typeface="Arial" pitchFamily="34" charset="0"/>
              <a:cs typeface="Arial" pitchFamily="34" charset="0"/>
            </a:endParaRPr>
          </a:p>
          <a:p>
            <a:pPr algn="l">
              <a:spcBef>
                <a:spcPct val="50000"/>
              </a:spcBef>
            </a:pPr>
            <a:r>
              <a:rPr lang="ru-RU" sz="1500" b="0" dirty="0" smtClean="0">
                <a:latin typeface="Arial" pitchFamily="34" charset="0"/>
                <a:cs typeface="Arial" pitchFamily="34" charset="0"/>
              </a:rPr>
              <a:t>Энергия </a:t>
            </a:r>
            <a:r>
              <a:rPr lang="ru-RU" sz="1500" b="0" i="1" u="sng" dirty="0" smtClean="0">
                <a:latin typeface="Arial" pitchFamily="34" charset="0"/>
                <a:cs typeface="Arial" pitchFamily="34" charset="0"/>
              </a:rPr>
              <a:t>зависит</a:t>
            </a:r>
            <a:r>
              <a:rPr lang="ru-RU" sz="1500" b="0" dirty="0" smtClean="0">
                <a:latin typeface="Arial" pitchFamily="34" charset="0"/>
                <a:cs typeface="Arial" pitchFamily="34" charset="0"/>
              </a:rPr>
              <a:t> от разности потенциалов. </a:t>
            </a:r>
          </a:p>
          <a:p>
            <a:pPr algn="l">
              <a:spcBef>
                <a:spcPct val="50000"/>
              </a:spcBef>
            </a:pPr>
            <a:r>
              <a:rPr lang="ru-RU" sz="1500" b="0" dirty="0" smtClean="0">
                <a:latin typeface="Arial" pitchFamily="34" charset="0"/>
                <a:cs typeface="Arial" pitchFamily="34" charset="0"/>
              </a:rPr>
              <a:t>Энергия </a:t>
            </a:r>
            <a:r>
              <a:rPr lang="ru-RU" sz="1500" b="0" i="1" u="sng" dirty="0" smtClean="0">
                <a:latin typeface="Arial" pitchFamily="34" charset="0"/>
                <a:cs typeface="Arial" pitchFamily="34" charset="0"/>
              </a:rPr>
              <a:t>ограничена</a:t>
            </a:r>
            <a:r>
              <a:rPr lang="ru-RU" sz="1500" b="0" dirty="0" smtClean="0">
                <a:latin typeface="Arial" pitchFamily="34" charset="0"/>
                <a:cs typeface="Arial" pitchFamily="34" charset="0"/>
              </a:rPr>
              <a:t> разностью потенциалов</a:t>
            </a:r>
            <a:r>
              <a:rPr lang="ru-RU" sz="1500" b="0" dirty="0" smtClean="0"/>
              <a:t>.</a:t>
            </a:r>
          </a:p>
        </p:txBody>
      </p:sp>
      <p:sp>
        <p:nvSpPr>
          <p:cNvPr id="3" name="Text Box 6"/>
          <p:cNvSpPr txBox="1">
            <a:spLocks noChangeArrowheads="1"/>
          </p:cNvSpPr>
          <p:nvPr/>
        </p:nvSpPr>
        <p:spPr bwMode="auto">
          <a:xfrm>
            <a:off x="827584" y="4941168"/>
            <a:ext cx="4464496" cy="900246"/>
          </a:xfrm>
          <a:prstGeom prst="rect">
            <a:avLst/>
          </a:prstGeom>
          <a:noFill/>
          <a:ln w="9525">
            <a:noFill/>
            <a:miter lim="800000"/>
            <a:headEnd/>
            <a:tailEnd/>
          </a:ln>
          <a:effectLst/>
        </p:spPr>
        <p:txBody>
          <a:bodyPr wrap="square">
            <a:spAutoFit/>
          </a:bodyPr>
          <a:lstStyle/>
          <a:p>
            <a:pPr algn="l">
              <a:spcBef>
                <a:spcPct val="50000"/>
              </a:spcBef>
            </a:pPr>
            <a:r>
              <a:rPr lang="ru-RU" sz="1500" b="0" dirty="0" smtClean="0"/>
              <a:t>единственный возможный способ получить  </a:t>
            </a:r>
            <a:r>
              <a:rPr lang="ru-RU" sz="1500" b="0" dirty="0" smtClean="0">
                <a:sym typeface="Symbol"/>
              </a:rPr>
              <a:t></a:t>
            </a:r>
            <a:r>
              <a:rPr lang="ru-RU" sz="1500" b="0" dirty="0" smtClean="0"/>
              <a:t>2 энергию – "перезарядка"  пучка </a:t>
            </a:r>
          </a:p>
          <a:p>
            <a:pPr algn="l">
              <a:spcBef>
                <a:spcPct val="50000"/>
              </a:spcBef>
            </a:pPr>
            <a:r>
              <a:rPr lang="ru-RU" sz="1500" b="0" dirty="0" smtClean="0"/>
              <a:t>(изменить знак заряда  «─»  →  «+»)</a:t>
            </a:r>
            <a:endParaRPr lang="ru-RU" sz="1500" b="0" dirty="0"/>
          </a:p>
        </p:txBody>
      </p:sp>
      <p:sp>
        <p:nvSpPr>
          <p:cNvPr id="6" name="Text Box 6"/>
          <p:cNvSpPr txBox="1">
            <a:spLocks noChangeArrowheads="1"/>
          </p:cNvSpPr>
          <p:nvPr/>
        </p:nvSpPr>
        <p:spPr bwMode="auto">
          <a:xfrm>
            <a:off x="611560" y="476672"/>
            <a:ext cx="8280920" cy="861774"/>
          </a:xfrm>
          <a:prstGeom prst="rect">
            <a:avLst/>
          </a:prstGeom>
          <a:noFill/>
          <a:ln w="9525">
            <a:noFill/>
            <a:miter lim="800000"/>
            <a:headEnd/>
            <a:tailEnd/>
          </a:ln>
          <a:effectLst/>
        </p:spPr>
        <p:txBody>
          <a:bodyPr wrap="square">
            <a:spAutoFit/>
          </a:bodyPr>
          <a:lstStyle/>
          <a:p>
            <a:pPr algn="l">
              <a:spcBef>
                <a:spcPct val="50000"/>
              </a:spcBef>
            </a:pPr>
            <a:r>
              <a:rPr lang="ru-RU" sz="2000" b="1" dirty="0" smtClean="0">
                <a:solidFill>
                  <a:srgbClr val="7030A0"/>
                </a:solidFill>
                <a:latin typeface="Arial" pitchFamily="34" charset="0"/>
                <a:cs typeface="Arial" pitchFamily="34" charset="0"/>
              </a:rPr>
              <a:t>Как проще* ускорить заряженные частицы ?</a:t>
            </a:r>
            <a:endParaRPr lang="ru-RU" sz="2000" b="1" dirty="0">
              <a:solidFill>
                <a:srgbClr val="7030A0"/>
              </a:solidFill>
              <a:latin typeface="Arial" pitchFamily="34" charset="0"/>
              <a:cs typeface="Arial" pitchFamily="34" charset="0"/>
            </a:endParaRPr>
          </a:p>
          <a:p>
            <a:pPr algn="l">
              <a:spcBef>
                <a:spcPct val="50000"/>
              </a:spcBef>
            </a:pPr>
            <a:endParaRPr lang="ru-RU" sz="2000" b="1" dirty="0">
              <a:solidFill>
                <a:srgbClr val="7030A0"/>
              </a:solidFill>
              <a:latin typeface="Arial" pitchFamily="34" charset="0"/>
              <a:cs typeface="Arial" pitchFamily="34" charset="0"/>
            </a:endParaRPr>
          </a:p>
        </p:txBody>
      </p:sp>
      <p:sp>
        <p:nvSpPr>
          <p:cNvPr id="7" name="Прямоугольник 6"/>
          <p:cNvSpPr/>
          <p:nvPr/>
        </p:nvSpPr>
        <p:spPr>
          <a:xfrm>
            <a:off x="539552" y="1124744"/>
            <a:ext cx="4572000" cy="584775"/>
          </a:xfrm>
          <a:prstGeom prst="rect">
            <a:avLst/>
          </a:prstGeom>
        </p:spPr>
        <p:txBody>
          <a:bodyPr>
            <a:spAutoFit/>
          </a:bodyPr>
          <a:lstStyle/>
          <a:p>
            <a:pPr algn="l">
              <a:spcBef>
                <a:spcPts val="0"/>
              </a:spcBef>
            </a:pPr>
            <a:r>
              <a:rPr lang="ru-RU" sz="1600" b="1" dirty="0" smtClean="0"/>
              <a:t>непосредственное ускорение</a:t>
            </a:r>
          </a:p>
          <a:p>
            <a:pPr algn="l">
              <a:spcBef>
                <a:spcPts val="0"/>
              </a:spcBef>
            </a:pPr>
            <a:r>
              <a:rPr lang="ru-RU" sz="1600" b="1" dirty="0" smtClean="0"/>
              <a:t>в постоянном электрическом поле</a:t>
            </a:r>
            <a:endParaRPr lang="ru-RU" sz="1600" b="1" dirty="0"/>
          </a:p>
        </p:txBody>
      </p:sp>
      <p:sp>
        <p:nvSpPr>
          <p:cNvPr id="8" name="Прямоугольник 7"/>
          <p:cNvSpPr/>
          <p:nvPr/>
        </p:nvSpPr>
        <p:spPr>
          <a:xfrm>
            <a:off x="6876256" y="764704"/>
            <a:ext cx="1872307" cy="369332"/>
          </a:xfrm>
          <a:prstGeom prst="rect">
            <a:avLst/>
          </a:prstGeom>
        </p:spPr>
        <p:txBody>
          <a:bodyPr wrap="none">
            <a:spAutoFit/>
          </a:bodyPr>
          <a:lstStyle/>
          <a:p>
            <a:r>
              <a:rPr lang="ru-RU" i="1" dirty="0" smtClean="0">
                <a:solidFill>
                  <a:srgbClr val="7030A0"/>
                </a:solidFill>
                <a:latin typeface="Arial" pitchFamily="34" charset="0"/>
                <a:cs typeface="Arial" pitchFamily="34" charset="0"/>
              </a:rPr>
              <a:t>*нет, не проще</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599102" y="1700808"/>
            <a:ext cx="1637194" cy="201622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580112" y="4229582"/>
            <a:ext cx="1872208" cy="200773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11560" y="548680"/>
            <a:ext cx="3965445" cy="400110"/>
          </a:xfrm>
          <a:prstGeom prst="rect">
            <a:avLst/>
          </a:prstGeom>
          <a:noFill/>
          <a:ln w="9525">
            <a:noFill/>
            <a:miter lim="800000"/>
            <a:headEnd/>
            <a:tailEnd/>
          </a:ln>
          <a:effectLst/>
        </p:spPr>
        <p:txBody>
          <a:bodyPr wrap="none">
            <a:spAutoFit/>
          </a:bodyPr>
          <a:lstStyle/>
          <a:p>
            <a:r>
              <a:rPr lang="ru-RU" sz="2000" b="1" dirty="0">
                <a:solidFill>
                  <a:srgbClr val="7030A0"/>
                </a:solidFill>
                <a:latin typeface="Arial" pitchFamily="34" charset="0"/>
                <a:cs typeface="Arial" pitchFamily="34" charset="0"/>
              </a:rPr>
              <a:t>В</a:t>
            </a:r>
            <a:r>
              <a:rPr lang="ru-RU" sz="2000" b="1" dirty="0" smtClean="0">
                <a:solidFill>
                  <a:srgbClr val="7030A0"/>
                </a:solidFill>
                <a:latin typeface="Arial" pitchFamily="34" charset="0"/>
                <a:cs typeface="Arial" pitchFamily="34" charset="0"/>
              </a:rPr>
              <a:t>ысоковольтный </a:t>
            </a:r>
            <a:r>
              <a:rPr lang="ru-RU" sz="2000" b="1" dirty="0">
                <a:solidFill>
                  <a:srgbClr val="7030A0"/>
                </a:solidFill>
                <a:latin typeface="Arial" pitchFamily="34" charset="0"/>
                <a:cs typeface="Arial" pitchFamily="34" charset="0"/>
              </a:rPr>
              <a:t>ускоритель</a:t>
            </a:r>
          </a:p>
        </p:txBody>
      </p:sp>
      <p:sp>
        <p:nvSpPr>
          <p:cNvPr id="8" name="Text Box 6"/>
          <p:cNvSpPr txBox="1">
            <a:spLocks noChangeArrowheads="1"/>
          </p:cNvSpPr>
          <p:nvPr/>
        </p:nvSpPr>
        <p:spPr bwMode="auto">
          <a:xfrm>
            <a:off x="3996184" y="1268760"/>
            <a:ext cx="5040313" cy="338554"/>
          </a:xfrm>
          <a:prstGeom prst="rect">
            <a:avLst/>
          </a:prstGeom>
          <a:noFill/>
          <a:ln w="9525">
            <a:noFill/>
            <a:miter lim="800000"/>
            <a:headEnd/>
            <a:tailEnd/>
          </a:ln>
          <a:effectLst/>
        </p:spPr>
        <p:txBody>
          <a:bodyPr>
            <a:spAutoFit/>
          </a:bodyPr>
          <a:lstStyle/>
          <a:p>
            <a:pPr algn="l">
              <a:spcBef>
                <a:spcPct val="50000"/>
              </a:spcBef>
            </a:pPr>
            <a:r>
              <a:rPr lang="ru-RU" sz="1600" b="0" dirty="0"/>
              <a:t>ускорение в постоянном электрическом поле</a:t>
            </a:r>
          </a:p>
        </p:txBody>
      </p:sp>
      <p:sp>
        <p:nvSpPr>
          <p:cNvPr id="9" name="Rectangle 7"/>
          <p:cNvSpPr>
            <a:spLocks noChangeArrowheads="1"/>
          </p:cNvSpPr>
          <p:nvPr/>
        </p:nvSpPr>
        <p:spPr bwMode="auto">
          <a:xfrm>
            <a:off x="4240341" y="1774205"/>
            <a:ext cx="1397882" cy="369332"/>
          </a:xfrm>
          <a:prstGeom prst="rect">
            <a:avLst/>
          </a:prstGeom>
          <a:noFill/>
          <a:ln w="9525">
            <a:noFill/>
            <a:miter lim="800000"/>
            <a:headEnd/>
            <a:tailEnd/>
          </a:ln>
          <a:effectLst/>
        </p:spPr>
        <p:txBody>
          <a:bodyPr wrap="none">
            <a:spAutoFit/>
          </a:bodyPr>
          <a:lstStyle/>
          <a:p>
            <a:r>
              <a:rPr lang="ru-RU" sz="1800" b="0" dirty="0">
                <a:solidFill>
                  <a:srgbClr val="00B050"/>
                </a:solidFill>
              </a:rPr>
              <a:t>достоинства</a:t>
            </a:r>
          </a:p>
        </p:txBody>
      </p:sp>
      <p:sp>
        <p:nvSpPr>
          <p:cNvPr id="10" name="Text Box 8"/>
          <p:cNvSpPr txBox="1">
            <a:spLocks noChangeArrowheads="1"/>
          </p:cNvSpPr>
          <p:nvPr/>
        </p:nvSpPr>
        <p:spPr bwMode="auto">
          <a:xfrm>
            <a:off x="4103688" y="2132856"/>
            <a:ext cx="5040312" cy="630942"/>
          </a:xfrm>
          <a:prstGeom prst="rect">
            <a:avLst/>
          </a:prstGeom>
          <a:noFill/>
          <a:ln w="9525">
            <a:noFill/>
            <a:miter lim="800000"/>
            <a:headEnd/>
            <a:tailEnd/>
          </a:ln>
          <a:effectLst/>
        </p:spPr>
        <p:txBody>
          <a:bodyPr>
            <a:spAutoFit/>
          </a:bodyPr>
          <a:lstStyle/>
          <a:p>
            <a:pPr algn="l">
              <a:spcBef>
                <a:spcPct val="50000"/>
              </a:spcBef>
            </a:pPr>
            <a:r>
              <a:rPr lang="ru-RU" sz="1400" b="0" dirty="0"/>
              <a:t>практически нет разброса по энергии </a:t>
            </a:r>
          </a:p>
          <a:p>
            <a:pPr algn="l">
              <a:spcBef>
                <a:spcPct val="50000"/>
              </a:spcBef>
            </a:pPr>
            <a:r>
              <a:rPr lang="ru-RU" sz="1400" b="0" dirty="0"/>
              <a:t>ускоряет электроны и любые ионы</a:t>
            </a:r>
            <a:endParaRPr lang="ru-RU" sz="1050" b="0" dirty="0"/>
          </a:p>
        </p:txBody>
      </p:sp>
      <p:sp>
        <p:nvSpPr>
          <p:cNvPr id="11" name="Rectangle 9"/>
          <p:cNvSpPr>
            <a:spLocks noChangeArrowheads="1"/>
          </p:cNvSpPr>
          <p:nvPr/>
        </p:nvSpPr>
        <p:spPr bwMode="auto">
          <a:xfrm>
            <a:off x="4293335" y="3214068"/>
            <a:ext cx="1285544" cy="369332"/>
          </a:xfrm>
          <a:prstGeom prst="rect">
            <a:avLst/>
          </a:prstGeom>
          <a:noFill/>
          <a:ln w="9525">
            <a:noFill/>
            <a:miter lim="800000"/>
            <a:headEnd/>
            <a:tailEnd/>
          </a:ln>
          <a:effectLst/>
        </p:spPr>
        <p:txBody>
          <a:bodyPr wrap="none">
            <a:spAutoFit/>
          </a:bodyPr>
          <a:lstStyle/>
          <a:p>
            <a:r>
              <a:rPr lang="ru-RU" sz="1800" b="0" dirty="0">
                <a:solidFill>
                  <a:srgbClr val="C00000"/>
                </a:solidFill>
              </a:rPr>
              <a:t>недостатки</a:t>
            </a:r>
          </a:p>
        </p:txBody>
      </p:sp>
      <p:sp>
        <p:nvSpPr>
          <p:cNvPr id="12" name="Text Box 10"/>
          <p:cNvSpPr txBox="1">
            <a:spLocks noChangeArrowheads="1"/>
          </p:cNvSpPr>
          <p:nvPr/>
        </p:nvSpPr>
        <p:spPr bwMode="auto">
          <a:xfrm>
            <a:off x="4212208" y="3573016"/>
            <a:ext cx="5040312" cy="954107"/>
          </a:xfrm>
          <a:prstGeom prst="rect">
            <a:avLst/>
          </a:prstGeom>
          <a:noFill/>
          <a:ln w="9525">
            <a:noFill/>
            <a:miter lim="800000"/>
            <a:headEnd/>
            <a:tailEnd/>
          </a:ln>
          <a:effectLst/>
        </p:spPr>
        <p:txBody>
          <a:bodyPr>
            <a:spAutoFit/>
          </a:bodyPr>
          <a:lstStyle/>
          <a:p>
            <a:pPr algn="l">
              <a:spcBef>
                <a:spcPct val="50000"/>
              </a:spcBef>
            </a:pPr>
            <a:r>
              <a:rPr lang="ru-RU" sz="1400" b="0" dirty="0"/>
              <a:t>ограничение по энергии </a:t>
            </a:r>
            <a:r>
              <a:rPr lang="en-US" sz="1400" b="0" dirty="0"/>
              <a:t>W &lt; </a:t>
            </a:r>
            <a:r>
              <a:rPr lang="ru-RU" sz="1400" b="0" dirty="0"/>
              <a:t>10...15 </a:t>
            </a:r>
            <a:r>
              <a:rPr lang="ru-RU" sz="1400" b="0" dirty="0" smtClean="0"/>
              <a:t>МэВ</a:t>
            </a:r>
          </a:p>
          <a:p>
            <a:pPr algn="l">
              <a:spcBef>
                <a:spcPct val="50000"/>
              </a:spcBef>
            </a:pPr>
            <a:r>
              <a:rPr lang="ru-RU" sz="1400" b="0" dirty="0"/>
              <a:t> </a:t>
            </a:r>
            <a:r>
              <a:rPr lang="ru-RU" sz="1400" b="0" dirty="0" smtClean="0"/>
              <a:t> (до </a:t>
            </a:r>
            <a:r>
              <a:rPr lang="en-US" sz="1400" dirty="0" smtClean="0"/>
              <a:t>~</a:t>
            </a:r>
            <a:r>
              <a:rPr lang="ru-RU" sz="1400" b="0" dirty="0" smtClean="0"/>
              <a:t>32 МэВ с перезарядкой) </a:t>
            </a:r>
            <a:endParaRPr lang="ru-RU" sz="1400" b="0" dirty="0"/>
          </a:p>
          <a:p>
            <a:pPr algn="l">
              <a:spcBef>
                <a:spcPct val="50000"/>
              </a:spcBef>
            </a:pPr>
            <a:r>
              <a:rPr lang="ru-RU" sz="1400" b="0" dirty="0"/>
              <a:t>большие габариты</a:t>
            </a:r>
            <a:endParaRPr lang="ru-RU" sz="1050" b="0" dirty="0"/>
          </a:p>
        </p:txBody>
      </p:sp>
      <p:pic>
        <p:nvPicPr>
          <p:cNvPr id="13" name="Picture 19" descr="Картинка 1 из 20320">
            <a:hlinkClick r:id="rId2"/>
          </p:cNvPr>
          <p:cNvPicPr>
            <a:picLocks noChangeAspect="1" noChangeArrowheads="1"/>
          </p:cNvPicPr>
          <p:nvPr/>
        </p:nvPicPr>
        <p:blipFill>
          <a:blip r:embed="rId3" cstate="print"/>
          <a:srcRect/>
          <a:stretch>
            <a:fillRect/>
          </a:stretch>
        </p:blipFill>
        <p:spPr bwMode="auto">
          <a:xfrm>
            <a:off x="971848" y="1196752"/>
            <a:ext cx="2592288" cy="3458002"/>
          </a:xfrm>
          <a:prstGeom prst="rect">
            <a:avLst/>
          </a:prstGeom>
          <a:noFill/>
        </p:spPr>
      </p:pic>
      <p:sp>
        <p:nvSpPr>
          <p:cNvPr id="14" name="Rectangle 22"/>
          <p:cNvSpPr>
            <a:spLocks noChangeArrowheads="1"/>
          </p:cNvSpPr>
          <p:nvPr/>
        </p:nvSpPr>
        <p:spPr bwMode="auto">
          <a:xfrm>
            <a:off x="1547664" y="4725144"/>
            <a:ext cx="1999265" cy="1107996"/>
          </a:xfrm>
          <a:prstGeom prst="rect">
            <a:avLst/>
          </a:prstGeom>
          <a:noFill/>
          <a:ln w="9525">
            <a:noFill/>
            <a:miter lim="800000"/>
            <a:headEnd/>
            <a:tailEnd/>
          </a:ln>
          <a:effectLst/>
        </p:spPr>
        <p:txBody>
          <a:bodyPr wrap="none">
            <a:spAutoFit/>
          </a:bodyPr>
          <a:lstStyle/>
          <a:p>
            <a:r>
              <a:rPr lang="en-US" sz="1100" dirty="0"/>
              <a:t>1 </a:t>
            </a:r>
            <a:r>
              <a:rPr lang="ru-RU" sz="1100" dirty="0"/>
              <a:t>МэВ. </a:t>
            </a:r>
            <a:endParaRPr lang="en-US" sz="1100" dirty="0"/>
          </a:p>
          <a:p>
            <a:r>
              <a:rPr lang="en-US" sz="1100" dirty="0"/>
              <a:t>Phillips </a:t>
            </a:r>
            <a:r>
              <a:rPr lang="ru-RU" sz="1100" dirty="0"/>
              <a:t>1937 г</a:t>
            </a:r>
            <a:r>
              <a:rPr lang="ru-RU" sz="1100" dirty="0" smtClean="0"/>
              <a:t>.</a:t>
            </a:r>
          </a:p>
          <a:p>
            <a:endParaRPr lang="ru-RU" sz="1100" dirty="0" smtClean="0"/>
          </a:p>
          <a:p>
            <a:r>
              <a:rPr lang="ru-RU" sz="1100" b="0" dirty="0" smtClean="0"/>
              <a:t>умножители напряжения </a:t>
            </a:r>
          </a:p>
          <a:p>
            <a:r>
              <a:rPr lang="en-US" sz="1100" b="0" dirty="0" err="1" smtClean="0"/>
              <a:t>Cockroft</a:t>
            </a:r>
            <a:r>
              <a:rPr lang="ru-RU" sz="1100" dirty="0" smtClean="0"/>
              <a:t> </a:t>
            </a:r>
            <a:r>
              <a:rPr lang="en-US" sz="1100" b="0" dirty="0" smtClean="0"/>
              <a:t> Walton </a:t>
            </a:r>
          </a:p>
          <a:p>
            <a:r>
              <a:rPr lang="en-US" sz="1100" b="0" dirty="0" smtClean="0"/>
              <a:t>Cavendish lab, Cambridge 1932</a:t>
            </a:r>
            <a:endParaRPr lang="ru-RU" sz="11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77788" y="1243533"/>
            <a:ext cx="2844800" cy="3024188"/>
          </a:xfrm>
          <a:prstGeom prst="rect">
            <a:avLst/>
          </a:prstGeom>
          <a:noFill/>
          <a:ln w="9525">
            <a:noFill/>
            <a:miter lim="800000"/>
            <a:headEnd/>
            <a:tailEnd/>
          </a:ln>
          <a:effectLst/>
        </p:spPr>
      </p:pic>
      <p:sp>
        <p:nvSpPr>
          <p:cNvPr id="3" name="Rectangle 22"/>
          <p:cNvSpPr>
            <a:spLocks noChangeArrowheads="1"/>
          </p:cNvSpPr>
          <p:nvPr/>
        </p:nvSpPr>
        <p:spPr bwMode="auto">
          <a:xfrm>
            <a:off x="897544" y="4483893"/>
            <a:ext cx="2618602" cy="738664"/>
          </a:xfrm>
          <a:prstGeom prst="rect">
            <a:avLst/>
          </a:prstGeom>
          <a:noFill/>
          <a:ln w="9525">
            <a:noFill/>
            <a:miter lim="800000"/>
            <a:headEnd/>
            <a:tailEnd/>
          </a:ln>
          <a:effectLst/>
        </p:spPr>
        <p:txBody>
          <a:bodyPr wrap="none">
            <a:spAutoFit/>
          </a:bodyPr>
          <a:lstStyle/>
          <a:p>
            <a:r>
              <a:rPr lang="ru-RU" sz="1400" b="0" dirty="0" smtClean="0"/>
              <a:t>механический перенос зарядов</a:t>
            </a:r>
            <a:endParaRPr lang="en-US" sz="1400" b="0" dirty="0" smtClean="0"/>
          </a:p>
          <a:p>
            <a:r>
              <a:rPr lang="en-US" sz="1400" b="0" dirty="0" smtClean="0"/>
              <a:t>Wan de </a:t>
            </a:r>
            <a:r>
              <a:rPr lang="en-US" sz="1400" b="0" dirty="0" err="1" smtClean="0"/>
              <a:t>Graaf</a:t>
            </a:r>
            <a:r>
              <a:rPr lang="en-US" sz="1400" b="0" dirty="0" smtClean="0"/>
              <a:t>  </a:t>
            </a:r>
            <a:endParaRPr lang="ru-RU" sz="1400" b="0" dirty="0" smtClean="0"/>
          </a:p>
          <a:p>
            <a:r>
              <a:rPr lang="en-US" sz="1400" b="0" dirty="0" smtClean="0"/>
              <a:t>MIT, 1930</a:t>
            </a:r>
            <a:endParaRPr lang="ru-RU" sz="1400" b="0" dirty="0"/>
          </a:p>
        </p:txBody>
      </p:sp>
      <p:pic>
        <p:nvPicPr>
          <p:cNvPr id="4" name="Picture 2"/>
          <p:cNvPicPr>
            <a:picLocks noChangeAspect="1" noChangeArrowheads="1"/>
          </p:cNvPicPr>
          <p:nvPr/>
        </p:nvPicPr>
        <p:blipFill>
          <a:blip r:embed="rId3" cstate="print"/>
          <a:srcRect/>
          <a:stretch>
            <a:fillRect/>
          </a:stretch>
        </p:blipFill>
        <p:spPr bwMode="auto">
          <a:xfrm>
            <a:off x="3990156" y="1243533"/>
            <a:ext cx="3534172" cy="4417715"/>
          </a:xfrm>
          <a:prstGeom prst="rect">
            <a:avLst/>
          </a:prstGeom>
          <a:noFill/>
          <a:ln w="9525">
            <a:noFill/>
            <a:miter lim="800000"/>
            <a:headEnd/>
            <a:tailEnd/>
          </a:ln>
        </p:spPr>
      </p:pic>
      <p:sp>
        <p:nvSpPr>
          <p:cNvPr id="6" name="Rectangle 5"/>
          <p:cNvSpPr>
            <a:spLocks noChangeArrowheads="1"/>
          </p:cNvSpPr>
          <p:nvPr/>
        </p:nvSpPr>
        <p:spPr bwMode="auto">
          <a:xfrm>
            <a:off x="574755" y="548680"/>
            <a:ext cx="3965445" cy="400110"/>
          </a:xfrm>
          <a:prstGeom prst="rect">
            <a:avLst/>
          </a:prstGeom>
          <a:noFill/>
          <a:ln w="9525">
            <a:noFill/>
            <a:miter lim="800000"/>
            <a:headEnd/>
            <a:tailEnd/>
          </a:ln>
          <a:effectLst/>
        </p:spPr>
        <p:txBody>
          <a:bodyPr wrap="none">
            <a:spAutoFit/>
          </a:bodyPr>
          <a:lstStyle/>
          <a:p>
            <a:r>
              <a:rPr lang="ru-RU" sz="2000" b="1" dirty="0">
                <a:solidFill>
                  <a:srgbClr val="7030A0"/>
                </a:solidFill>
                <a:latin typeface="Arial" pitchFamily="34" charset="0"/>
                <a:cs typeface="Arial" pitchFamily="34" charset="0"/>
              </a:rPr>
              <a:t>В</a:t>
            </a:r>
            <a:r>
              <a:rPr lang="ru-RU" sz="2000" b="1" dirty="0" smtClean="0">
                <a:solidFill>
                  <a:srgbClr val="7030A0"/>
                </a:solidFill>
                <a:latin typeface="Arial" pitchFamily="34" charset="0"/>
                <a:cs typeface="Arial" pitchFamily="34" charset="0"/>
              </a:rPr>
              <a:t>ысоковольтный </a:t>
            </a:r>
            <a:r>
              <a:rPr lang="ru-RU" sz="2000" b="1" dirty="0">
                <a:solidFill>
                  <a:srgbClr val="7030A0"/>
                </a:solidFill>
                <a:latin typeface="Arial" pitchFamily="34" charset="0"/>
                <a:cs typeface="Arial" pitchFamily="34" charset="0"/>
              </a:rPr>
              <a:t>ускоритель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39552" y="476672"/>
            <a:ext cx="6011005" cy="400110"/>
          </a:xfrm>
          <a:prstGeom prst="rect">
            <a:avLst/>
          </a:prstGeom>
          <a:noFill/>
          <a:ln w="9525">
            <a:noFill/>
            <a:miter lim="800000"/>
            <a:headEnd/>
            <a:tailEnd/>
          </a:ln>
          <a:effectLst/>
        </p:spPr>
        <p:txBody>
          <a:bodyPr wrap="none">
            <a:spAutoFit/>
          </a:bodyPr>
          <a:lstStyle/>
          <a:p>
            <a:r>
              <a:rPr lang="ru-RU" sz="2000" b="1" dirty="0" smtClean="0">
                <a:solidFill>
                  <a:srgbClr val="7030A0"/>
                </a:solidFill>
                <a:latin typeface="Arial" pitchFamily="34" charset="0"/>
                <a:cs typeface="Arial" pitchFamily="34" charset="0"/>
              </a:rPr>
              <a:t>Высокочастотный (резонансный) ускоритель</a:t>
            </a:r>
            <a:endParaRPr lang="ru-RU" sz="2000" b="1" dirty="0">
              <a:solidFill>
                <a:srgbClr val="7030A0"/>
              </a:solidFill>
              <a:latin typeface="Arial" pitchFamily="34" charset="0"/>
              <a:cs typeface="Arial" pitchFamily="34" charset="0"/>
            </a:endParaRPr>
          </a:p>
        </p:txBody>
      </p:sp>
      <p:sp>
        <p:nvSpPr>
          <p:cNvPr id="3" name="Text Box 6"/>
          <p:cNvSpPr txBox="1">
            <a:spLocks noChangeArrowheads="1"/>
          </p:cNvSpPr>
          <p:nvPr/>
        </p:nvSpPr>
        <p:spPr bwMode="auto">
          <a:xfrm>
            <a:off x="4139183" y="2636838"/>
            <a:ext cx="4753297" cy="707886"/>
          </a:xfrm>
          <a:prstGeom prst="rect">
            <a:avLst/>
          </a:prstGeom>
          <a:noFill/>
          <a:ln w="9525">
            <a:noFill/>
            <a:miter lim="800000"/>
            <a:headEnd/>
            <a:tailEnd/>
          </a:ln>
          <a:effectLst/>
        </p:spPr>
        <p:txBody>
          <a:bodyPr wrap="square">
            <a:spAutoFit/>
          </a:bodyPr>
          <a:lstStyle/>
          <a:p>
            <a:pPr algn="l">
              <a:spcBef>
                <a:spcPct val="50000"/>
              </a:spcBef>
            </a:pPr>
            <a:r>
              <a:rPr lang="ru-RU" sz="1600" b="0" dirty="0"/>
              <a:t>возможность получить высокие энергии (10</a:t>
            </a:r>
            <a:r>
              <a:rPr lang="ru-RU" sz="1600" b="0" baseline="30000" dirty="0"/>
              <a:t>11</a:t>
            </a:r>
            <a:r>
              <a:rPr lang="ru-RU" sz="1600" b="0" dirty="0"/>
              <a:t> эВ)</a:t>
            </a:r>
          </a:p>
          <a:p>
            <a:pPr algn="l">
              <a:spcBef>
                <a:spcPct val="50000"/>
              </a:spcBef>
            </a:pPr>
            <a:r>
              <a:rPr lang="ru-RU" sz="1600" b="0" dirty="0"/>
              <a:t>могут быть компактными</a:t>
            </a:r>
          </a:p>
        </p:txBody>
      </p:sp>
      <p:sp>
        <p:nvSpPr>
          <p:cNvPr id="4" name="Rectangle 7"/>
          <p:cNvSpPr>
            <a:spLocks noChangeArrowheads="1"/>
          </p:cNvSpPr>
          <p:nvPr/>
        </p:nvSpPr>
        <p:spPr bwMode="auto">
          <a:xfrm>
            <a:off x="3923928" y="3429000"/>
            <a:ext cx="1430200" cy="646331"/>
          </a:xfrm>
          <a:prstGeom prst="rect">
            <a:avLst/>
          </a:prstGeom>
          <a:noFill/>
          <a:ln w="9525">
            <a:noFill/>
            <a:miter lim="800000"/>
            <a:headEnd/>
            <a:tailEnd/>
          </a:ln>
          <a:effectLst/>
        </p:spPr>
        <p:txBody>
          <a:bodyPr wrap="none">
            <a:spAutoFit/>
          </a:bodyPr>
          <a:lstStyle/>
          <a:p>
            <a:endParaRPr lang="en-US" b="0" dirty="0" smtClean="0"/>
          </a:p>
          <a:p>
            <a:r>
              <a:rPr lang="ru-RU" b="0" dirty="0" smtClean="0">
                <a:solidFill>
                  <a:srgbClr val="00B0F0"/>
                </a:solidFill>
              </a:rPr>
              <a:t>особенност</a:t>
            </a:r>
            <a:r>
              <a:rPr lang="ru-RU" dirty="0" smtClean="0">
                <a:solidFill>
                  <a:srgbClr val="00B0F0"/>
                </a:solidFill>
              </a:rPr>
              <a:t>ь</a:t>
            </a:r>
            <a:endParaRPr lang="ru-RU" b="0" dirty="0">
              <a:solidFill>
                <a:srgbClr val="00B0F0"/>
              </a:solidFill>
            </a:endParaRPr>
          </a:p>
        </p:txBody>
      </p:sp>
      <p:sp>
        <p:nvSpPr>
          <p:cNvPr id="5" name="Text Box 8"/>
          <p:cNvSpPr txBox="1">
            <a:spLocks noChangeArrowheads="1"/>
          </p:cNvSpPr>
          <p:nvPr/>
        </p:nvSpPr>
        <p:spPr bwMode="auto">
          <a:xfrm>
            <a:off x="4140199" y="4077072"/>
            <a:ext cx="5040313" cy="1054100"/>
          </a:xfrm>
          <a:prstGeom prst="rect">
            <a:avLst/>
          </a:prstGeom>
          <a:noFill/>
          <a:ln w="9525">
            <a:noFill/>
            <a:miter lim="800000"/>
            <a:headEnd/>
            <a:tailEnd/>
          </a:ln>
          <a:effectLst/>
        </p:spPr>
        <p:txBody>
          <a:bodyPr>
            <a:spAutoFit/>
          </a:bodyPr>
          <a:lstStyle/>
          <a:p>
            <a:pPr algn="l">
              <a:spcBef>
                <a:spcPct val="50000"/>
              </a:spcBef>
            </a:pPr>
            <a:r>
              <a:rPr lang="ru-RU" sz="1500" b="0" dirty="0"/>
              <a:t>требуется система высокочастотного питания - </a:t>
            </a:r>
          </a:p>
          <a:p>
            <a:pPr algn="l">
              <a:spcBef>
                <a:spcPct val="50000"/>
              </a:spcBef>
            </a:pPr>
            <a:r>
              <a:rPr lang="ru-RU" sz="1500" b="0" dirty="0" err="1"/>
              <a:t>СВЧ-генератор</a:t>
            </a:r>
            <a:r>
              <a:rPr lang="ru-RU" sz="1500" b="0" dirty="0"/>
              <a:t>(</a:t>
            </a:r>
            <a:r>
              <a:rPr lang="ru-RU" sz="1500" b="0" dirty="0" err="1"/>
              <a:t>ы</a:t>
            </a:r>
            <a:r>
              <a:rPr lang="ru-RU" sz="1500" b="0" dirty="0"/>
              <a:t>) мощностью </a:t>
            </a:r>
            <a:r>
              <a:rPr lang="ru-RU" sz="1500" b="0" dirty="0" err="1"/>
              <a:t>неск</a:t>
            </a:r>
            <a:r>
              <a:rPr lang="ru-RU" sz="1500" b="0" dirty="0"/>
              <a:t>. </a:t>
            </a:r>
            <a:r>
              <a:rPr lang="ru-RU" sz="1500" b="0" dirty="0" smtClean="0"/>
              <a:t>МВт </a:t>
            </a:r>
            <a:endParaRPr lang="ru-RU" sz="1500" b="0" dirty="0"/>
          </a:p>
          <a:p>
            <a:pPr algn="l">
              <a:spcBef>
                <a:spcPct val="50000"/>
              </a:spcBef>
            </a:pPr>
            <a:endParaRPr lang="ru-RU" sz="1500" b="0" dirty="0"/>
          </a:p>
        </p:txBody>
      </p:sp>
      <p:sp>
        <p:nvSpPr>
          <p:cNvPr id="6" name="Text Box 9"/>
          <p:cNvSpPr txBox="1">
            <a:spLocks noChangeArrowheads="1"/>
          </p:cNvSpPr>
          <p:nvPr/>
        </p:nvSpPr>
        <p:spPr bwMode="auto">
          <a:xfrm>
            <a:off x="3924300" y="1484313"/>
            <a:ext cx="5040313" cy="584775"/>
          </a:xfrm>
          <a:prstGeom prst="rect">
            <a:avLst/>
          </a:prstGeom>
          <a:noFill/>
          <a:ln w="9525">
            <a:noFill/>
            <a:miter lim="800000"/>
            <a:headEnd/>
            <a:tailEnd/>
          </a:ln>
          <a:effectLst/>
        </p:spPr>
        <p:txBody>
          <a:bodyPr>
            <a:spAutoFit/>
          </a:bodyPr>
          <a:lstStyle/>
          <a:p>
            <a:pPr algn="l"/>
            <a:r>
              <a:rPr lang="ru-RU" sz="1600" b="0" dirty="0"/>
              <a:t>ускорение в поле электромагнитной </a:t>
            </a:r>
          </a:p>
          <a:p>
            <a:pPr algn="l"/>
            <a:r>
              <a:rPr lang="ru-RU" sz="1600" b="0" dirty="0"/>
              <a:t>высокочастотной волны</a:t>
            </a:r>
          </a:p>
        </p:txBody>
      </p:sp>
      <p:pic>
        <p:nvPicPr>
          <p:cNvPr id="7" name="Picture 13"/>
          <p:cNvPicPr>
            <a:picLocks noChangeAspect="1" noChangeArrowheads="1"/>
          </p:cNvPicPr>
          <p:nvPr/>
        </p:nvPicPr>
        <p:blipFill>
          <a:blip r:embed="rId2" cstate="print"/>
          <a:srcRect/>
          <a:stretch>
            <a:fillRect/>
          </a:stretch>
        </p:blipFill>
        <p:spPr bwMode="auto">
          <a:xfrm>
            <a:off x="467544" y="2431921"/>
            <a:ext cx="3168650" cy="836612"/>
          </a:xfrm>
          <a:prstGeom prst="rect">
            <a:avLst/>
          </a:prstGeom>
          <a:noFill/>
          <a:ln w="9525">
            <a:noFill/>
            <a:miter lim="800000"/>
            <a:headEnd/>
            <a:tailEnd/>
          </a:ln>
          <a:effectLst/>
        </p:spPr>
      </p:pic>
      <p:sp>
        <p:nvSpPr>
          <p:cNvPr id="8" name="Rectangle 18"/>
          <p:cNvSpPr>
            <a:spLocks noChangeArrowheads="1"/>
          </p:cNvSpPr>
          <p:nvPr/>
        </p:nvSpPr>
        <p:spPr bwMode="auto">
          <a:xfrm>
            <a:off x="1043608" y="3512041"/>
            <a:ext cx="1709827" cy="276999"/>
          </a:xfrm>
          <a:prstGeom prst="rect">
            <a:avLst/>
          </a:prstGeom>
          <a:noFill/>
          <a:ln w="9525">
            <a:noFill/>
            <a:miter lim="800000"/>
            <a:headEnd/>
            <a:tailEnd/>
          </a:ln>
          <a:effectLst/>
        </p:spPr>
        <p:txBody>
          <a:bodyPr wrap="none">
            <a:spAutoFit/>
          </a:bodyPr>
          <a:lstStyle/>
          <a:p>
            <a:r>
              <a:rPr lang="ru-RU" sz="1200" dirty="0"/>
              <a:t>УЗЧ с трубками дрейфа</a:t>
            </a:r>
          </a:p>
        </p:txBody>
      </p:sp>
      <p:sp>
        <p:nvSpPr>
          <p:cNvPr id="9" name="Rectangle 23"/>
          <p:cNvSpPr>
            <a:spLocks noChangeArrowheads="1"/>
          </p:cNvSpPr>
          <p:nvPr/>
        </p:nvSpPr>
        <p:spPr bwMode="auto">
          <a:xfrm>
            <a:off x="3937000" y="2133600"/>
            <a:ext cx="1396536" cy="369332"/>
          </a:xfrm>
          <a:prstGeom prst="rect">
            <a:avLst/>
          </a:prstGeom>
          <a:noFill/>
          <a:ln w="9525">
            <a:noFill/>
            <a:miter lim="800000"/>
            <a:headEnd/>
            <a:tailEnd/>
          </a:ln>
          <a:effectLst/>
        </p:spPr>
        <p:txBody>
          <a:bodyPr wrap="none">
            <a:spAutoFit/>
          </a:bodyPr>
          <a:lstStyle/>
          <a:p>
            <a:r>
              <a:rPr lang="ru-RU" b="0" dirty="0">
                <a:solidFill>
                  <a:srgbClr val="00B050"/>
                </a:solidFill>
              </a:rPr>
              <a:t>достоинства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372200" y="3913782"/>
            <a:ext cx="1800225" cy="304800"/>
          </a:xfrm>
          <a:prstGeom prst="rect">
            <a:avLst/>
          </a:prstGeom>
          <a:noFill/>
          <a:ln w="9525">
            <a:noFill/>
            <a:miter lim="800000"/>
            <a:headEnd/>
            <a:tailEnd/>
          </a:ln>
          <a:effectLst/>
        </p:spPr>
        <p:txBody>
          <a:bodyPr>
            <a:spAutoFit/>
          </a:bodyPr>
          <a:lstStyle/>
          <a:p>
            <a:pPr algn="l">
              <a:spcBef>
                <a:spcPct val="50000"/>
              </a:spcBef>
            </a:pPr>
            <a:r>
              <a:rPr lang="ru-RU" sz="1400" dirty="0"/>
              <a:t>вакуумная система</a:t>
            </a:r>
          </a:p>
        </p:txBody>
      </p:sp>
      <p:sp>
        <p:nvSpPr>
          <p:cNvPr id="3" name="Text Box 6"/>
          <p:cNvSpPr txBox="1">
            <a:spLocks noChangeArrowheads="1"/>
          </p:cNvSpPr>
          <p:nvPr/>
        </p:nvSpPr>
        <p:spPr bwMode="auto">
          <a:xfrm>
            <a:off x="755576" y="548680"/>
            <a:ext cx="7488238" cy="2446824"/>
          </a:xfrm>
          <a:prstGeom prst="rect">
            <a:avLst/>
          </a:prstGeom>
          <a:noFill/>
          <a:ln w="9525">
            <a:noFill/>
            <a:miter lim="800000"/>
            <a:headEnd/>
            <a:tailEnd/>
          </a:ln>
          <a:effectLst/>
        </p:spPr>
        <p:txBody>
          <a:bodyPr wrap="square">
            <a:spAutoFit/>
          </a:bodyPr>
          <a:lstStyle/>
          <a:p>
            <a:pPr algn="l">
              <a:spcBef>
                <a:spcPct val="50000"/>
              </a:spcBef>
            </a:pPr>
            <a:r>
              <a:rPr lang="ru-RU" dirty="0">
                <a:solidFill>
                  <a:srgbClr val="7030A0"/>
                </a:solidFill>
                <a:latin typeface="Arial Black" pitchFamily="34" charset="0"/>
                <a:cs typeface="Arial" pitchFamily="34" charset="0"/>
              </a:rPr>
              <a:t>Основные системы </a:t>
            </a:r>
            <a:r>
              <a:rPr lang="ru-RU" dirty="0" smtClean="0">
                <a:solidFill>
                  <a:srgbClr val="7030A0"/>
                </a:solidFill>
                <a:latin typeface="Arial Black" pitchFamily="34" charset="0"/>
                <a:cs typeface="Arial" pitchFamily="34" charset="0"/>
              </a:rPr>
              <a:t>УЗЧ</a:t>
            </a:r>
          </a:p>
          <a:p>
            <a:pPr algn="l">
              <a:spcBef>
                <a:spcPct val="50000"/>
              </a:spcBef>
            </a:pPr>
            <a:endParaRPr lang="ru-RU" dirty="0" smtClean="0"/>
          </a:p>
          <a:p>
            <a:pPr algn="l">
              <a:spcBef>
                <a:spcPct val="50000"/>
              </a:spcBef>
            </a:pPr>
            <a:endParaRPr lang="ru-RU" dirty="0" smtClean="0"/>
          </a:p>
          <a:p>
            <a:pPr algn="l">
              <a:spcBef>
                <a:spcPct val="50000"/>
              </a:spcBef>
            </a:pPr>
            <a:endParaRPr lang="ru-RU" dirty="0" smtClean="0"/>
          </a:p>
          <a:p>
            <a:pPr algn="l">
              <a:spcBef>
                <a:spcPct val="50000"/>
              </a:spcBef>
            </a:pPr>
            <a:endParaRPr lang="ru-RU" sz="1800" b="0" dirty="0" smtClean="0"/>
          </a:p>
          <a:p>
            <a:pPr algn="l">
              <a:spcBef>
                <a:spcPct val="50000"/>
              </a:spcBef>
            </a:pPr>
            <a:r>
              <a:rPr lang="ru-RU" sz="1600" b="0" dirty="0" smtClean="0"/>
              <a:t>на </a:t>
            </a:r>
            <a:r>
              <a:rPr lang="ru-RU" sz="1600" b="0" dirty="0"/>
              <a:t>примере линейного </a:t>
            </a:r>
            <a:r>
              <a:rPr lang="ru-RU" sz="1600" b="0" dirty="0" smtClean="0"/>
              <a:t>ускорителя:</a:t>
            </a:r>
            <a:endParaRPr lang="ru-RU" sz="1600" b="0" dirty="0"/>
          </a:p>
        </p:txBody>
      </p:sp>
      <p:sp>
        <p:nvSpPr>
          <p:cNvPr id="4" name="Rectangle 10"/>
          <p:cNvSpPr>
            <a:spLocks noChangeArrowheads="1"/>
          </p:cNvSpPr>
          <p:nvPr/>
        </p:nvSpPr>
        <p:spPr bwMode="auto">
          <a:xfrm>
            <a:off x="2411338" y="3409230"/>
            <a:ext cx="5616575" cy="504825"/>
          </a:xfrm>
          <a:prstGeom prst="rect">
            <a:avLst/>
          </a:prstGeom>
          <a:noFill/>
          <a:ln w="50800">
            <a:solidFill>
              <a:srgbClr val="339966"/>
            </a:solidFill>
            <a:miter lim="800000"/>
            <a:headEnd/>
            <a:tailEnd/>
          </a:ln>
          <a:effectLst/>
        </p:spPr>
        <p:txBody>
          <a:bodyPr wrap="none" anchor="ctr"/>
          <a:lstStyle/>
          <a:p>
            <a:endParaRPr lang="ru-RU"/>
          </a:p>
        </p:txBody>
      </p:sp>
      <p:sp>
        <p:nvSpPr>
          <p:cNvPr id="5" name="Text Box 11"/>
          <p:cNvSpPr txBox="1">
            <a:spLocks noChangeArrowheads="1"/>
          </p:cNvSpPr>
          <p:nvPr/>
        </p:nvSpPr>
        <p:spPr bwMode="auto">
          <a:xfrm>
            <a:off x="1475234" y="3409230"/>
            <a:ext cx="1800225" cy="304800"/>
          </a:xfrm>
          <a:prstGeom prst="rect">
            <a:avLst/>
          </a:prstGeom>
          <a:noFill/>
          <a:ln w="9525">
            <a:noFill/>
            <a:miter lim="800000"/>
            <a:headEnd/>
            <a:tailEnd/>
          </a:ln>
          <a:effectLst/>
        </p:spPr>
        <p:txBody>
          <a:bodyPr>
            <a:spAutoFit/>
          </a:bodyPr>
          <a:lstStyle/>
          <a:p>
            <a:pPr algn="l">
              <a:spcBef>
                <a:spcPct val="50000"/>
              </a:spcBef>
            </a:pPr>
            <a:r>
              <a:rPr lang="ru-RU" sz="1400"/>
              <a:t>инжектор</a:t>
            </a:r>
          </a:p>
        </p:txBody>
      </p:sp>
      <p:sp>
        <p:nvSpPr>
          <p:cNvPr id="6" name="Oval 12"/>
          <p:cNvSpPr>
            <a:spLocks noChangeArrowheads="1"/>
          </p:cNvSpPr>
          <p:nvPr/>
        </p:nvSpPr>
        <p:spPr bwMode="auto">
          <a:xfrm>
            <a:off x="2411487" y="3481486"/>
            <a:ext cx="144462" cy="360363"/>
          </a:xfrm>
          <a:prstGeom prst="ellipse">
            <a:avLst/>
          </a:prstGeom>
          <a:solidFill>
            <a:srgbClr val="FF3300"/>
          </a:solidFill>
          <a:ln w="9525">
            <a:noFill/>
            <a:round/>
            <a:headEnd/>
            <a:tailEnd/>
          </a:ln>
          <a:effectLst/>
        </p:spPr>
        <p:txBody>
          <a:bodyPr wrap="none" anchor="ctr"/>
          <a:lstStyle/>
          <a:p>
            <a:endParaRPr lang="ru-RU"/>
          </a:p>
        </p:txBody>
      </p:sp>
      <p:sp>
        <p:nvSpPr>
          <p:cNvPr id="7" name="Line 13"/>
          <p:cNvSpPr>
            <a:spLocks noChangeShapeType="1"/>
          </p:cNvSpPr>
          <p:nvPr/>
        </p:nvSpPr>
        <p:spPr bwMode="auto">
          <a:xfrm>
            <a:off x="2482924" y="3625949"/>
            <a:ext cx="5905500" cy="0"/>
          </a:xfrm>
          <a:prstGeom prst="line">
            <a:avLst/>
          </a:prstGeom>
          <a:noFill/>
          <a:ln w="34925">
            <a:solidFill>
              <a:srgbClr val="FF3300"/>
            </a:solidFill>
            <a:round/>
            <a:headEnd/>
            <a:tailEnd type="triangle" w="lg" len="lg"/>
          </a:ln>
          <a:effectLst/>
        </p:spPr>
        <p:txBody>
          <a:bodyPr anchor="ctr"/>
          <a:lstStyle/>
          <a:p>
            <a:endParaRPr lang="ru-RU"/>
          </a:p>
        </p:txBody>
      </p:sp>
      <p:sp>
        <p:nvSpPr>
          <p:cNvPr id="8" name="Rectangle 14"/>
          <p:cNvSpPr>
            <a:spLocks noChangeArrowheads="1"/>
          </p:cNvSpPr>
          <p:nvPr/>
        </p:nvSpPr>
        <p:spPr bwMode="auto">
          <a:xfrm>
            <a:off x="3490987" y="3481486"/>
            <a:ext cx="3529012" cy="287338"/>
          </a:xfrm>
          <a:prstGeom prst="rect">
            <a:avLst/>
          </a:prstGeom>
          <a:noFill/>
          <a:ln w="38100">
            <a:solidFill>
              <a:srgbClr val="FFCC00"/>
            </a:solidFill>
            <a:miter lim="800000"/>
            <a:headEnd/>
            <a:tailEnd/>
          </a:ln>
          <a:effectLst/>
        </p:spPr>
        <p:txBody>
          <a:bodyPr wrap="none" anchor="ctr"/>
          <a:lstStyle/>
          <a:p>
            <a:endParaRPr lang="ru-RU"/>
          </a:p>
        </p:txBody>
      </p:sp>
      <p:sp>
        <p:nvSpPr>
          <p:cNvPr id="9" name="Text Box 15"/>
          <p:cNvSpPr txBox="1">
            <a:spLocks noChangeArrowheads="1"/>
          </p:cNvSpPr>
          <p:nvPr/>
        </p:nvSpPr>
        <p:spPr bwMode="auto">
          <a:xfrm>
            <a:off x="4499992" y="3049686"/>
            <a:ext cx="3024336" cy="307777"/>
          </a:xfrm>
          <a:prstGeom prst="rect">
            <a:avLst/>
          </a:prstGeom>
          <a:noFill/>
          <a:ln w="9525">
            <a:noFill/>
            <a:miter lim="800000"/>
            <a:headEnd/>
            <a:tailEnd/>
          </a:ln>
          <a:effectLst/>
        </p:spPr>
        <p:txBody>
          <a:bodyPr wrap="square">
            <a:spAutoFit/>
          </a:bodyPr>
          <a:lstStyle/>
          <a:p>
            <a:pPr algn="l">
              <a:spcBef>
                <a:spcPct val="50000"/>
              </a:spcBef>
            </a:pPr>
            <a:r>
              <a:rPr lang="ru-RU" sz="1400" dirty="0"/>
              <a:t>ускоряющая структура</a:t>
            </a:r>
          </a:p>
        </p:txBody>
      </p:sp>
      <p:sp>
        <p:nvSpPr>
          <p:cNvPr id="10" name="Oval 16"/>
          <p:cNvSpPr>
            <a:spLocks noChangeArrowheads="1"/>
          </p:cNvSpPr>
          <p:nvPr/>
        </p:nvSpPr>
        <p:spPr bwMode="auto">
          <a:xfrm>
            <a:off x="3490987" y="4489549"/>
            <a:ext cx="504825" cy="504825"/>
          </a:xfrm>
          <a:prstGeom prst="ellipse">
            <a:avLst/>
          </a:prstGeom>
          <a:noFill/>
          <a:ln w="25400">
            <a:solidFill>
              <a:srgbClr val="FFCC99"/>
            </a:solidFill>
            <a:round/>
            <a:headEnd/>
            <a:tailEnd/>
          </a:ln>
          <a:effectLst/>
        </p:spPr>
        <p:txBody>
          <a:bodyPr wrap="none" anchor="ctr"/>
          <a:lstStyle/>
          <a:p>
            <a:endParaRPr lang="ru-RU"/>
          </a:p>
        </p:txBody>
      </p:sp>
      <p:sp>
        <p:nvSpPr>
          <p:cNvPr id="11" name="Line 18"/>
          <p:cNvSpPr>
            <a:spLocks noChangeShapeType="1"/>
          </p:cNvSpPr>
          <p:nvPr/>
        </p:nvSpPr>
        <p:spPr bwMode="auto">
          <a:xfrm flipV="1">
            <a:off x="3922787" y="3768824"/>
            <a:ext cx="0" cy="792162"/>
          </a:xfrm>
          <a:prstGeom prst="line">
            <a:avLst/>
          </a:prstGeom>
          <a:noFill/>
          <a:ln w="25400">
            <a:solidFill>
              <a:srgbClr val="FFCC99"/>
            </a:solidFill>
            <a:round/>
            <a:headEnd/>
            <a:tailEnd/>
          </a:ln>
          <a:effectLst/>
        </p:spPr>
        <p:txBody>
          <a:bodyPr anchor="ctr"/>
          <a:lstStyle/>
          <a:p>
            <a:endParaRPr lang="ru-RU"/>
          </a:p>
        </p:txBody>
      </p:sp>
      <p:sp>
        <p:nvSpPr>
          <p:cNvPr id="12" name="Text Box 21"/>
          <p:cNvSpPr txBox="1">
            <a:spLocks noChangeArrowheads="1"/>
          </p:cNvSpPr>
          <p:nvPr/>
        </p:nvSpPr>
        <p:spPr bwMode="auto">
          <a:xfrm>
            <a:off x="3995812" y="4489549"/>
            <a:ext cx="1800225" cy="523220"/>
          </a:xfrm>
          <a:prstGeom prst="rect">
            <a:avLst/>
          </a:prstGeom>
          <a:noFill/>
          <a:ln w="9525">
            <a:noFill/>
            <a:miter lim="800000"/>
            <a:headEnd/>
            <a:tailEnd/>
          </a:ln>
          <a:effectLst/>
        </p:spPr>
        <p:txBody>
          <a:bodyPr>
            <a:spAutoFit/>
          </a:bodyPr>
          <a:lstStyle/>
          <a:p>
            <a:pPr algn="l"/>
            <a:r>
              <a:rPr lang="ru-RU" sz="1400"/>
              <a:t>система </a:t>
            </a:r>
          </a:p>
          <a:p>
            <a:pPr algn="l"/>
            <a:r>
              <a:rPr lang="ru-RU" sz="1400"/>
              <a:t>СВЧ-питания</a:t>
            </a:r>
          </a:p>
        </p:txBody>
      </p:sp>
      <p:sp>
        <p:nvSpPr>
          <p:cNvPr id="13" name="Rectangle 22"/>
          <p:cNvSpPr>
            <a:spLocks noChangeArrowheads="1"/>
          </p:cNvSpPr>
          <p:nvPr/>
        </p:nvSpPr>
        <p:spPr bwMode="auto">
          <a:xfrm>
            <a:off x="2267024" y="4489549"/>
            <a:ext cx="720725" cy="503237"/>
          </a:xfrm>
          <a:prstGeom prst="rect">
            <a:avLst/>
          </a:prstGeom>
          <a:noFill/>
          <a:ln w="34925">
            <a:solidFill>
              <a:schemeClr val="accent3">
                <a:lumMod val="75000"/>
              </a:schemeClr>
            </a:solidFill>
            <a:miter lim="800000"/>
            <a:headEnd/>
            <a:tailEnd/>
          </a:ln>
          <a:effectLst/>
        </p:spPr>
        <p:txBody>
          <a:bodyPr wrap="none" anchor="ctr"/>
          <a:lstStyle/>
          <a:p>
            <a:endParaRPr lang="ru-RU"/>
          </a:p>
        </p:txBody>
      </p:sp>
      <p:sp>
        <p:nvSpPr>
          <p:cNvPr id="14" name="Line 24"/>
          <p:cNvSpPr>
            <a:spLocks noChangeShapeType="1"/>
          </p:cNvSpPr>
          <p:nvPr/>
        </p:nvSpPr>
        <p:spPr bwMode="auto">
          <a:xfrm>
            <a:off x="2987749" y="4776886"/>
            <a:ext cx="503238" cy="0"/>
          </a:xfrm>
          <a:prstGeom prst="line">
            <a:avLst/>
          </a:prstGeom>
          <a:noFill/>
          <a:ln w="34925">
            <a:solidFill>
              <a:schemeClr val="accent3">
                <a:lumMod val="75000"/>
              </a:schemeClr>
            </a:solidFill>
            <a:round/>
            <a:headEnd/>
            <a:tailEnd/>
          </a:ln>
          <a:effectLst/>
        </p:spPr>
        <p:txBody>
          <a:bodyPr anchor="ctr"/>
          <a:lstStyle/>
          <a:p>
            <a:endParaRPr lang="ru-RU"/>
          </a:p>
        </p:txBody>
      </p:sp>
      <p:sp>
        <p:nvSpPr>
          <p:cNvPr id="15" name="Text Box 25"/>
          <p:cNvSpPr txBox="1">
            <a:spLocks noChangeArrowheads="1"/>
          </p:cNvSpPr>
          <p:nvPr/>
        </p:nvSpPr>
        <p:spPr bwMode="auto">
          <a:xfrm>
            <a:off x="2122562" y="5208686"/>
            <a:ext cx="1800225" cy="738664"/>
          </a:xfrm>
          <a:prstGeom prst="rect">
            <a:avLst/>
          </a:prstGeom>
          <a:noFill/>
          <a:ln w="9525">
            <a:noFill/>
            <a:miter lim="800000"/>
            <a:headEnd/>
            <a:tailEnd/>
          </a:ln>
          <a:effectLst/>
        </p:spPr>
        <p:txBody>
          <a:bodyPr>
            <a:spAutoFit/>
          </a:bodyPr>
          <a:lstStyle/>
          <a:p>
            <a:pPr algn="l"/>
            <a:r>
              <a:rPr lang="ru-RU" sz="1400" dirty="0"/>
              <a:t>система </a:t>
            </a:r>
          </a:p>
          <a:p>
            <a:pPr algn="l"/>
            <a:r>
              <a:rPr lang="ru-RU" sz="1400" dirty="0"/>
              <a:t>высоковольтного питания</a:t>
            </a:r>
          </a:p>
        </p:txBody>
      </p:sp>
      <p:sp>
        <p:nvSpPr>
          <p:cNvPr id="16" name="Rectangle 26"/>
          <p:cNvSpPr>
            <a:spLocks noChangeArrowheads="1"/>
          </p:cNvSpPr>
          <p:nvPr/>
        </p:nvSpPr>
        <p:spPr bwMode="auto">
          <a:xfrm>
            <a:off x="6659637" y="4992786"/>
            <a:ext cx="1081087" cy="649288"/>
          </a:xfrm>
          <a:prstGeom prst="rect">
            <a:avLst/>
          </a:prstGeom>
          <a:noFill/>
          <a:ln w="28575">
            <a:solidFill>
              <a:srgbClr val="99CC00"/>
            </a:solidFill>
            <a:miter lim="800000"/>
            <a:headEnd/>
            <a:tailEnd/>
          </a:ln>
          <a:effectLst/>
        </p:spPr>
        <p:txBody>
          <a:bodyPr wrap="none" anchor="ctr"/>
          <a:lstStyle/>
          <a:p>
            <a:endParaRPr lang="ru-RU"/>
          </a:p>
        </p:txBody>
      </p:sp>
      <p:sp>
        <p:nvSpPr>
          <p:cNvPr id="17" name="Rectangle 27"/>
          <p:cNvSpPr>
            <a:spLocks noChangeArrowheads="1"/>
          </p:cNvSpPr>
          <p:nvPr/>
        </p:nvSpPr>
        <p:spPr bwMode="auto">
          <a:xfrm>
            <a:off x="6731074" y="5065811"/>
            <a:ext cx="936625" cy="503238"/>
          </a:xfrm>
          <a:prstGeom prst="rect">
            <a:avLst/>
          </a:prstGeom>
          <a:noFill/>
          <a:ln w="28575">
            <a:solidFill>
              <a:srgbClr val="99CC00"/>
            </a:solidFill>
            <a:miter lim="800000"/>
            <a:headEnd/>
            <a:tailEnd/>
          </a:ln>
          <a:effectLst/>
        </p:spPr>
        <p:txBody>
          <a:bodyPr wrap="none" anchor="ctr"/>
          <a:lstStyle/>
          <a:p>
            <a:endParaRPr lang="ru-RU"/>
          </a:p>
        </p:txBody>
      </p:sp>
      <p:sp>
        <p:nvSpPr>
          <p:cNvPr id="18" name="Text Box 28"/>
          <p:cNvSpPr txBox="1">
            <a:spLocks noChangeArrowheads="1"/>
          </p:cNvSpPr>
          <p:nvPr/>
        </p:nvSpPr>
        <p:spPr bwMode="auto">
          <a:xfrm>
            <a:off x="6299274" y="5713511"/>
            <a:ext cx="1800225" cy="307777"/>
          </a:xfrm>
          <a:prstGeom prst="rect">
            <a:avLst/>
          </a:prstGeom>
          <a:noFill/>
          <a:ln w="9525">
            <a:noFill/>
            <a:miter lim="800000"/>
            <a:headEnd/>
            <a:tailEnd/>
          </a:ln>
          <a:effectLst/>
        </p:spPr>
        <p:txBody>
          <a:bodyPr>
            <a:spAutoFit/>
          </a:bodyPr>
          <a:lstStyle/>
          <a:p>
            <a:pPr>
              <a:spcBef>
                <a:spcPct val="50000"/>
              </a:spcBef>
            </a:pPr>
            <a:r>
              <a:rPr lang="ru-RU" sz="1400"/>
              <a:t>система управления</a:t>
            </a:r>
          </a:p>
        </p:txBody>
      </p:sp>
      <p:sp>
        <p:nvSpPr>
          <p:cNvPr id="19" name="Text Box 1296"/>
          <p:cNvSpPr txBox="1">
            <a:spLocks noChangeArrowheads="1"/>
          </p:cNvSpPr>
          <p:nvPr/>
        </p:nvSpPr>
        <p:spPr bwMode="auto">
          <a:xfrm>
            <a:off x="755576" y="1124744"/>
            <a:ext cx="6120680" cy="1015663"/>
          </a:xfrm>
          <a:prstGeom prst="rect">
            <a:avLst/>
          </a:prstGeom>
          <a:noFill/>
          <a:ln w="9525">
            <a:noFill/>
            <a:miter lim="800000"/>
            <a:headEnd/>
            <a:tailEnd/>
          </a:ln>
          <a:effectLst/>
        </p:spPr>
        <p:txBody>
          <a:bodyPr wrap="square">
            <a:spAutoFit/>
          </a:bodyPr>
          <a:lstStyle/>
          <a:p>
            <a:pPr algn="l"/>
            <a:r>
              <a:rPr lang="ru-RU" b="0" dirty="0" smtClean="0"/>
              <a:t>Ускоряющая структура: </a:t>
            </a:r>
          </a:p>
          <a:p>
            <a:pPr algn="l"/>
            <a:r>
              <a:rPr lang="ru-RU" sz="1400" b="0" dirty="0" smtClean="0"/>
              <a:t>элемент ускорителя, решает задачу формирования и ускорения пучка заряженных частиц</a:t>
            </a:r>
            <a:r>
              <a:rPr lang="en-US" sz="1400" b="0" dirty="0" smtClean="0"/>
              <a:t> </a:t>
            </a:r>
            <a:r>
              <a:rPr lang="ru-RU" sz="1400" b="0" dirty="0" smtClean="0"/>
              <a:t>за счёт взаимодействия с электромагнитным СВЧ полем</a:t>
            </a:r>
          </a:p>
          <a:p>
            <a:pPr algn="l"/>
            <a:endParaRPr lang="ru-RU" sz="1400" b="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2957</Words>
  <Application>Microsoft Office PowerPoint</Application>
  <PresentationFormat>Экран (4:3)</PresentationFormat>
  <Paragraphs>538</Paragraphs>
  <Slides>49</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1" baseType="lpstr">
      <vt:lpstr>Тема Office</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LMW</dc:creator>
  <cp:lastModifiedBy>LMW</cp:lastModifiedBy>
  <cp:revision>170</cp:revision>
  <dcterms:created xsi:type="dcterms:W3CDTF">2019-10-28T19:58:58Z</dcterms:created>
  <dcterms:modified xsi:type="dcterms:W3CDTF">2024-08-28T03:04:25Z</dcterms:modified>
</cp:coreProperties>
</file>