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70" r:id="rId5"/>
    <p:sldId id="268" r:id="rId6"/>
    <p:sldId id="27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AAB40F9-EA32-4EDC-9ADE-4BFF634783B0}">
          <p14:sldIdLst>
            <p14:sldId id="256"/>
            <p14:sldId id="260"/>
            <p14:sldId id="269"/>
            <p14:sldId id="270"/>
            <p14:sldId id="268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y Onuchin" initials="VO" lastIdx="1" clrIdx="0">
    <p:extLst>
      <p:ext uri="{19B8F6BF-5375-455C-9EA6-DF929625EA0E}">
        <p15:presenceInfo xmlns:p15="http://schemas.microsoft.com/office/powerpoint/2012/main" userId="3a7dda1cdfa567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0991" autoAdjust="0"/>
  </p:normalViewPr>
  <p:slideViewPr>
    <p:cSldViewPr snapToGrid="0">
      <p:cViewPr varScale="1">
        <p:scale>
          <a:sx n="72" d="100"/>
          <a:sy n="72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9905D-1526-44E2-915B-3E34A8EA2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69ADCB-4843-4F5D-8334-DE069EC91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0D712A-9CB6-4315-A14C-489100E4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450BC4-C4B2-40DB-ABFD-2B96398A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32F3FE-57C2-4A7B-A932-0C4242535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40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9CD28-DB83-40E8-9154-0199CC92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E533AD-8108-43DF-9FD5-312817EA0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0052A-B23F-4823-8034-95EF82796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0E8EC-E5A3-474B-80A4-8DE2ADFC7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0E406D-23CB-4CBA-8035-0F9243D5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04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8D6D8A4-9400-40E3-BD96-33CCA706C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95E996-620F-4947-BADA-BF7C46735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6F97FC-9B1B-492F-A58C-2848C9B8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1AEC63-5C8A-4604-9525-3E8FE09B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DCFFCE-0179-401C-A94C-DC1A058F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4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AC6B9-BE9C-47BB-9E26-51E74870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B206DB-3EE1-41E8-8B9F-E5B5D2466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1D3D25-5A9B-466A-A56D-AC9F82D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8B95F3-DA3D-4727-A5E0-1576E3BF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FD75B3-A3B7-424E-AE76-7242C928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7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C3FCF-B193-40BF-8B87-5B1A3517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F00F6-1199-4668-85A5-D8F976BB9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197E31-B831-40B3-88B8-9A4AF8B2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92D6ED-87DE-4626-B5E4-E9B56B06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AD899-641D-4E10-A0C2-B286A340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7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48128-0287-4496-9E18-2052C1F6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555DFA-2ED3-406E-8E31-6A4EA4A39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BC2420-7172-45E2-A342-5CD43D326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C58085-1F8D-4EFE-BB9D-EC4BE565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D1F00A-270C-4AA7-A813-37D87BA8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879054-3172-4F18-93B1-C5D7B09E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65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01313-B4B6-4508-94E8-CFA430AE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683FB7-71A4-475B-9B7D-499195AEC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B1175E-3809-4F61-A916-FAFCEB9E5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5862618-CA8C-496B-87C2-5D25D5010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6C32B6-3812-430D-B139-0CA3504B5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52A7BF-4601-4CF3-8B6A-AB20FBF8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A0FF190-8E9B-46EE-BFD2-0442E122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E3F832-DC74-49C9-B153-08059A717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7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51362-1FEB-4BB5-96DC-93D53810B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90978F-E278-4C6F-BEAE-7A1A45B2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6BF350-8CAC-47EB-9964-ACC9D3FB6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D71D9A-01A2-43F9-89F8-80E70ACAF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7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37137F4-2ECD-4CF0-879B-53CE686E4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A32755-8CAE-455F-82C9-773AE5A0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F37FBA-87B1-451A-A940-B608E036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D6992-AE8D-4FEA-B73D-02CA2CA6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6B3725-A352-447D-8A40-9B366F938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82E8AE-92B1-448F-A3A6-3228F32C8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33117E-F111-4538-AD25-78C2E5D3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9C547C-9A19-4109-9331-DA7A0FE3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0E730A-27CB-4A15-B156-295D35EDE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73EF0-BF00-4BAE-8C1D-F94C305C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EDCD17-FAC0-4551-BD65-1AF4D87F7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774005-DC69-436B-A1BA-CEE764406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7C1740-000D-43B4-8E88-4ADCF719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482D0C-4CF0-4B21-BBB4-0D9AADFD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127780-E8F3-4684-B4A9-E88C0186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82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A4424-E637-4B4D-AE72-A41491EAD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935F43-429C-4A40-B821-5C98EBE3B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915444-052F-4132-88D3-7573FD376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03371-8B68-4883-AA22-F07F2F5915D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C9DA1A-0D6E-4B7D-BCB2-B2E13399F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E54678-7F70-41DB-835F-CA7203777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22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abr.com/ru/search/?q=docker&amp;target_type=pos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epsoftwarefoundatio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jinr.ru/x2v0/hs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it.jinr.ru/x2v0/lfsp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jinr.ru/x2v0/lfsp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422E4-F2BB-4001-8B7F-F19678C2C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2837B8-E733-434E-A130-794F2BD715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1A7D0C82-6901-479E-A747-6AB70508A6D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084386"/>
            <a:ext cx="9009063" cy="1052513"/>
            <a:chOff x="0" y="1536"/>
            <a:chExt cx="5675" cy="663"/>
          </a:xfrm>
        </p:grpSpPr>
        <p:grpSp>
          <p:nvGrpSpPr>
            <p:cNvPr id="21" name="Group 3">
              <a:extLst>
                <a:ext uri="{FF2B5EF4-FFF2-40B4-BE49-F238E27FC236}">
                  <a16:creationId xmlns:a16="http://schemas.microsoft.com/office/drawing/2014/main" id="{77A4C745-6A42-4DE0-BE9F-149EFF8A9C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>
                <a:extLst>
                  <a:ext uri="{FF2B5EF4-FFF2-40B4-BE49-F238E27FC236}">
                    <a16:creationId xmlns:a16="http://schemas.microsoft.com/office/drawing/2014/main" id="{56594CFB-3A72-4B31-A4C9-AA25EA1DE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9" name="Rectangle 5">
                <a:extLst>
                  <a:ext uri="{FF2B5EF4-FFF2-40B4-BE49-F238E27FC236}">
                    <a16:creationId xmlns:a16="http://schemas.microsoft.com/office/drawing/2014/main" id="{AFCA310D-D8C9-4D83-947B-814278B20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22" name="Group 6">
              <a:extLst>
                <a:ext uri="{FF2B5EF4-FFF2-40B4-BE49-F238E27FC236}">
                  <a16:creationId xmlns:a16="http://schemas.microsoft.com/office/drawing/2014/main" id="{0E8B7EF3-2ECD-42B4-A7AC-355E39317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>
                <a:extLst>
                  <a:ext uri="{FF2B5EF4-FFF2-40B4-BE49-F238E27FC236}">
                    <a16:creationId xmlns:a16="http://schemas.microsoft.com/office/drawing/2014/main" id="{A451D5CC-59E9-42A4-BBBC-8BFD565E0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" name="Rectangle 8">
                <a:extLst>
                  <a:ext uri="{FF2B5EF4-FFF2-40B4-BE49-F238E27FC236}">
                    <a16:creationId xmlns:a16="http://schemas.microsoft.com/office/drawing/2014/main" id="{AD6AA24A-3D86-4788-91F9-C8AB52FE0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D98A9159-FFB7-49B1-A38A-F9243E468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35BBC6F5-E42B-4ED9-9C7E-5AADF5E33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23529EA2-6A9A-42AE-81EA-A81E7FA8AB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pic>
        <p:nvPicPr>
          <p:cNvPr id="30" name="Picture 17">
            <a:extLst>
              <a:ext uri="{FF2B5EF4-FFF2-40B4-BE49-F238E27FC236}">
                <a16:creationId xmlns:a16="http://schemas.microsoft.com/office/drawing/2014/main" id="{2721E7CB-7BD7-4F51-AAB0-DFC6F5140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12">
            <a:extLst>
              <a:ext uri="{FF2B5EF4-FFF2-40B4-BE49-F238E27FC236}">
                <a16:creationId xmlns:a16="http://schemas.microsoft.com/office/drawing/2014/main" id="{ACEB25E6-67BF-4A45-A9E4-48082EA584DD}"/>
              </a:ext>
            </a:extLst>
          </p:cNvPr>
          <p:cNvSpPr txBox="1">
            <a:spLocks noChangeArrowheads="1"/>
          </p:cNvSpPr>
          <p:nvPr/>
        </p:nvSpPr>
        <p:spPr>
          <a:xfrm>
            <a:off x="3219717" y="2305049"/>
            <a:ext cx="6664851" cy="6111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ru-RU" b="1" dirty="0">
                <a:latin typeface="+mn-lt"/>
              </a:rPr>
              <a:t>Docker, HSF and LFSPD </a:t>
            </a:r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50A82D0E-AD3D-43DA-8CC9-935D221858CE}"/>
              </a:ext>
            </a:extLst>
          </p:cNvPr>
          <p:cNvSpPr txBox="1">
            <a:spLocks noChangeArrowheads="1"/>
          </p:cNvSpPr>
          <p:nvPr/>
        </p:nvSpPr>
        <p:spPr>
          <a:xfrm>
            <a:off x="3799268" y="3965577"/>
            <a:ext cx="3973132" cy="1033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2800" b="1" dirty="0"/>
              <a:t>Valeriy Onuchin</a:t>
            </a:r>
          </a:p>
          <a:p>
            <a:r>
              <a:rPr lang="en-US" altLang="ru-RU" sz="1800" dirty="0"/>
              <a:t>JINR/DNLP/SPD</a:t>
            </a: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2EF36613-3904-4109-953F-5DA2EAD83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338034" y="6260824"/>
            <a:ext cx="2895600" cy="3048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ru-RU" sz="1800" b="1" dirty="0">
                <a:solidFill>
                  <a:schemeClr val="tx1"/>
                </a:solidFill>
              </a:rPr>
              <a:t>12.03.2024</a:t>
            </a:r>
          </a:p>
        </p:txBody>
      </p:sp>
    </p:spTree>
    <p:extLst>
      <p:ext uri="{BB962C8B-B14F-4D97-AF65-F5344CB8AC3E}">
        <p14:creationId xmlns:p14="http://schemas.microsoft.com/office/powerpoint/2010/main" val="291950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>
            <a:extLst>
              <a:ext uri="{FF2B5EF4-FFF2-40B4-BE49-F238E27FC236}">
                <a16:creationId xmlns:a16="http://schemas.microsoft.com/office/drawing/2014/main" id="{62A0CB0F-65F5-4B52-8B5F-24960DE79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1BD94B2A-1ECA-4001-9D0F-820CA00A34F4}"/>
              </a:ext>
            </a:extLst>
          </p:cNvPr>
          <p:cNvSpPr txBox="1">
            <a:spLocks/>
          </p:cNvSpPr>
          <p:nvPr/>
        </p:nvSpPr>
        <p:spPr>
          <a:xfrm>
            <a:off x="2456616" y="484377"/>
            <a:ext cx="6581774" cy="825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 </a:t>
            </a:r>
            <a:endParaRPr lang="ru-RU" b="1" dirty="0">
              <a:latin typeface="+mn-lt"/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2D109583-9D6F-48D6-A426-2DA87443D8C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14" name="Group 3">
              <a:extLst>
                <a:ext uri="{FF2B5EF4-FFF2-40B4-BE49-F238E27FC236}">
                  <a16:creationId xmlns:a16="http://schemas.microsoft.com/office/drawing/2014/main" id="{2A1CF0AC-39C7-41AE-8CCD-CD1ADEFF7D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" name="Rectangle 4">
                <a:extLst>
                  <a:ext uri="{FF2B5EF4-FFF2-40B4-BE49-F238E27FC236}">
                    <a16:creationId xmlns:a16="http://schemas.microsoft.com/office/drawing/2014/main" id="{5B6D24B3-1DEE-4D34-AEEC-7FBAA5A9B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2" name="Rectangle 5">
                <a:extLst>
                  <a:ext uri="{FF2B5EF4-FFF2-40B4-BE49-F238E27FC236}">
                    <a16:creationId xmlns:a16="http://schemas.microsoft.com/office/drawing/2014/main" id="{34E780F6-74A6-4D52-A85D-4C5DEEC21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15" name="Group 6">
              <a:extLst>
                <a:ext uri="{FF2B5EF4-FFF2-40B4-BE49-F238E27FC236}">
                  <a16:creationId xmlns:a16="http://schemas.microsoft.com/office/drawing/2014/main" id="{34425B5D-B4E7-49AF-9252-0540EFCE08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54A3D3F6-6B0D-4DB6-9123-15C879F02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64944DAB-2BA8-4C34-A485-E4DAE5555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143827E0-F220-4B87-8184-55AFC7FAB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777B747C-2EE9-499F-9CBB-44E8A3456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F1B722E1-75F4-4446-AB4D-DF3EC9C86C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BC4772B-3872-49B8-8320-03A98CE25215}"/>
              </a:ext>
            </a:extLst>
          </p:cNvPr>
          <p:cNvSpPr txBox="1"/>
          <p:nvPr/>
        </p:nvSpPr>
        <p:spPr>
          <a:xfrm>
            <a:off x="544224" y="1549589"/>
            <a:ext cx="1208043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run thousands or even hundreds of thousands of SPD jobs</a:t>
            </a:r>
          </a:p>
          <a:p>
            <a:endParaRPr lang="en-US" b="1" dirty="0"/>
          </a:p>
          <a:p>
            <a:r>
              <a:rPr lang="en-US" dirty="0">
                <a:latin typeface="Roboto Flex"/>
              </a:rPr>
              <a:t>Consider Docker as a very light virtual machine</a:t>
            </a:r>
          </a:p>
          <a:p>
            <a:endParaRPr lang="en-US" b="1" dirty="0"/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Roboto Flex"/>
              </a:rPr>
              <a:t>Docker provides the ability to package and run an application in a loosely isolated environment called a container</a:t>
            </a:r>
          </a:p>
          <a:p>
            <a:endParaRPr lang="en-US" b="1" dirty="0"/>
          </a:p>
          <a:p>
            <a:r>
              <a:rPr lang="en-US" dirty="0"/>
              <a:t>Application running in Docker can run on any OS system, any OS flavor, can run in distributed  environment </a:t>
            </a:r>
          </a:p>
          <a:p>
            <a:endParaRPr lang="en-US" b="1" dirty="0">
              <a:latin typeface="Roboto Flex"/>
            </a:endParaRPr>
          </a:p>
          <a:p>
            <a:r>
              <a:rPr lang="en-US" dirty="0">
                <a:latin typeface="Roboto Flex"/>
              </a:rPr>
              <a:t>Read about Docker </a:t>
            </a:r>
            <a:r>
              <a:rPr lang="en-US" dirty="0">
                <a:latin typeface="Roboto Flex"/>
                <a:hlinkClick r:id="rId3"/>
              </a:rPr>
              <a:t>https://habr.com/ru/search/?q=docker&amp;target_type=posts</a:t>
            </a:r>
            <a:r>
              <a:rPr lang="en-US" dirty="0">
                <a:latin typeface="Roboto Flex"/>
              </a:rPr>
              <a:t> </a:t>
            </a:r>
          </a:p>
          <a:p>
            <a:endParaRPr lang="en-US" b="1" dirty="0"/>
          </a:p>
          <a:p>
            <a:r>
              <a:rPr lang="en-US" sz="2400" b="1" dirty="0"/>
              <a:t>I created a Docker with HSF software</a:t>
            </a:r>
          </a:p>
          <a:p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DA598-256C-4E08-885E-35E2D3A56761}"/>
              </a:ext>
            </a:extLst>
          </p:cNvPr>
          <p:cNvSpPr txBox="1"/>
          <p:nvPr/>
        </p:nvSpPr>
        <p:spPr>
          <a:xfrm>
            <a:off x="1959439" y="475025"/>
            <a:ext cx="816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Why Docker?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19686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>
            <a:extLst>
              <a:ext uri="{FF2B5EF4-FFF2-40B4-BE49-F238E27FC236}">
                <a16:creationId xmlns:a16="http://schemas.microsoft.com/office/drawing/2014/main" id="{62A0CB0F-65F5-4B52-8B5F-24960DE79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1BD94B2A-1ECA-4001-9D0F-820CA00A34F4}"/>
              </a:ext>
            </a:extLst>
          </p:cNvPr>
          <p:cNvSpPr txBox="1">
            <a:spLocks/>
          </p:cNvSpPr>
          <p:nvPr/>
        </p:nvSpPr>
        <p:spPr>
          <a:xfrm>
            <a:off x="2456616" y="484377"/>
            <a:ext cx="6581774" cy="825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 </a:t>
            </a:r>
            <a:endParaRPr lang="ru-RU" b="1" dirty="0">
              <a:latin typeface="+mn-lt"/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2D109583-9D6F-48D6-A426-2DA87443D8C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14" name="Group 3">
              <a:extLst>
                <a:ext uri="{FF2B5EF4-FFF2-40B4-BE49-F238E27FC236}">
                  <a16:creationId xmlns:a16="http://schemas.microsoft.com/office/drawing/2014/main" id="{2A1CF0AC-39C7-41AE-8CCD-CD1ADEFF7D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" name="Rectangle 4">
                <a:extLst>
                  <a:ext uri="{FF2B5EF4-FFF2-40B4-BE49-F238E27FC236}">
                    <a16:creationId xmlns:a16="http://schemas.microsoft.com/office/drawing/2014/main" id="{5B6D24B3-1DEE-4D34-AEEC-7FBAA5A9B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2" name="Rectangle 5">
                <a:extLst>
                  <a:ext uri="{FF2B5EF4-FFF2-40B4-BE49-F238E27FC236}">
                    <a16:creationId xmlns:a16="http://schemas.microsoft.com/office/drawing/2014/main" id="{34E780F6-74A6-4D52-A85D-4C5DEEC21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15" name="Group 6">
              <a:extLst>
                <a:ext uri="{FF2B5EF4-FFF2-40B4-BE49-F238E27FC236}">
                  <a16:creationId xmlns:a16="http://schemas.microsoft.com/office/drawing/2014/main" id="{34425B5D-B4E7-49AF-9252-0540EFCE08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54A3D3F6-6B0D-4DB6-9123-15C879F02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64944DAB-2BA8-4C34-A485-E4DAE5555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143827E0-F220-4B87-8184-55AFC7FAB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777B747C-2EE9-499F-9CBB-44E8A3456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F1B722E1-75F4-4446-AB4D-DF3EC9C86C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BC4772B-3872-49B8-8320-03A98CE25215}"/>
              </a:ext>
            </a:extLst>
          </p:cNvPr>
          <p:cNvSpPr txBox="1"/>
          <p:nvPr/>
        </p:nvSpPr>
        <p:spPr>
          <a:xfrm>
            <a:off x="310351" y="1540858"/>
            <a:ext cx="118816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HSF stands for  “HEP Software Foundation” </a:t>
            </a:r>
            <a:r>
              <a:rPr lang="en-US" b="1" dirty="0">
                <a:hlinkClick r:id="rId3"/>
              </a:rPr>
              <a:t>https://hepsoftwarefoundation.org/</a:t>
            </a:r>
            <a:endParaRPr lang="en-US" b="1" dirty="0"/>
          </a:p>
          <a:p>
            <a:endParaRPr lang="en-US" b="1" dirty="0"/>
          </a:p>
          <a:p>
            <a:endParaRPr lang="en-US" sz="28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DA598-256C-4E08-885E-35E2D3A56761}"/>
              </a:ext>
            </a:extLst>
          </p:cNvPr>
          <p:cNvSpPr txBox="1"/>
          <p:nvPr/>
        </p:nvSpPr>
        <p:spPr>
          <a:xfrm>
            <a:off x="1959439" y="475025"/>
            <a:ext cx="816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Why HSF?</a:t>
            </a:r>
            <a:endParaRPr lang="ru-RU" sz="40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1F292-EB59-4665-A567-8C41542C7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3937" y="2292626"/>
            <a:ext cx="7647132" cy="43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2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>
            <a:extLst>
              <a:ext uri="{FF2B5EF4-FFF2-40B4-BE49-F238E27FC236}">
                <a16:creationId xmlns:a16="http://schemas.microsoft.com/office/drawing/2014/main" id="{62A0CB0F-65F5-4B52-8B5F-24960DE79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1BD94B2A-1ECA-4001-9D0F-820CA00A34F4}"/>
              </a:ext>
            </a:extLst>
          </p:cNvPr>
          <p:cNvSpPr txBox="1">
            <a:spLocks/>
          </p:cNvSpPr>
          <p:nvPr/>
        </p:nvSpPr>
        <p:spPr>
          <a:xfrm>
            <a:off x="2456616" y="484377"/>
            <a:ext cx="6581774" cy="825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 </a:t>
            </a:r>
            <a:endParaRPr lang="ru-RU" b="1" dirty="0">
              <a:latin typeface="+mn-lt"/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2D109583-9D6F-48D6-A426-2DA87443D8C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14" name="Group 3">
              <a:extLst>
                <a:ext uri="{FF2B5EF4-FFF2-40B4-BE49-F238E27FC236}">
                  <a16:creationId xmlns:a16="http://schemas.microsoft.com/office/drawing/2014/main" id="{2A1CF0AC-39C7-41AE-8CCD-CD1ADEFF7D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" name="Rectangle 4">
                <a:extLst>
                  <a:ext uri="{FF2B5EF4-FFF2-40B4-BE49-F238E27FC236}">
                    <a16:creationId xmlns:a16="http://schemas.microsoft.com/office/drawing/2014/main" id="{5B6D24B3-1DEE-4D34-AEEC-7FBAA5A9B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2" name="Rectangle 5">
                <a:extLst>
                  <a:ext uri="{FF2B5EF4-FFF2-40B4-BE49-F238E27FC236}">
                    <a16:creationId xmlns:a16="http://schemas.microsoft.com/office/drawing/2014/main" id="{34E780F6-74A6-4D52-A85D-4C5DEEC21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15" name="Group 6">
              <a:extLst>
                <a:ext uri="{FF2B5EF4-FFF2-40B4-BE49-F238E27FC236}">
                  <a16:creationId xmlns:a16="http://schemas.microsoft.com/office/drawing/2014/main" id="{34425B5D-B4E7-49AF-9252-0540EFCE08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54A3D3F6-6B0D-4DB6-9123-15C879F02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64944DAB-2BA8-4C34-A485-E4DAE5555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143827E0-F220-4B87-8184-55AFC7FAB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777B747C-2EE9-499F-9CBB-44E8A3456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F1B722E1-75F4-4446-AB4D-DF3EC9C86C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BC4772B-3872-49B8-8320-03A98CE25215}"/>
              </a:ext>
            </a:extLst>
          </p:cNvPr>
          <p:cNvSpPr txBox="1"/>
          <p:nvPr/>
        </p:nvSpPr>
        <p:spPr>
          <a:xfrm>
            <a:off x="310350" y="1540859"/>
            <a:ext cx="11881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 Flex"/>
              </a:rPr>
              <a:t>Here Gaudi based </a:t>
            </a:r>
            <a:r>
              <a:rPr lang="en-US" dirty="0">
                <a:latin typeface="Roboto Flex"/>
                <a:hlinkClick r:id="rId3"/>
              </a:rPr>
              <a:t>https://git.jinr.ru/x2v0/hsf</a:t>
            </a:r>
            <a:r>
              <a:rPr lang="en-US" dirty="0">
                <a:latin typeface="Roboto Flex"/>
              </a:rPr>
              <a:t> packages which can be base of future SPD software</a:t>
            </a:r>
            <a:r>
              <a:rPr lang="en-US" b="1" dirty="0"/>
              <a:t> </a:t>
            </a:r>
            <a:endParaRPr lang="en-US" b="1" dirty="0">
              <a:latin typeface="Roboto Flex"/>
            </a:endParaRPr>
          </a:p>
          <a:p>
            <a:r>
              <a:rPr lang="en-GB">
                <a:latin typeface="Roboto Flex"/>
              </a:rPr>
              <a:t>I wrote </a:t>
            </a:r>
            <a:r>
              <a:rPr lang="en-GB" dirty="0">
                <a:latin typeface="Roboto Flex"/>
              </a:rPr>
              <a:t>s</a:t>
            </a:r>
            <a:r>
              <a:rPr lang="en-GB">
                <a:latin typeface="Roboto Flex"/>
              </a:rPr>
              <a:t>cripts</a:t>
            </a:r>
            <a:r>
              <a:rPr lang="en-GB"/>
              <a:t> </a:t>
            </a:r>
            <a:r>
              <a:rPr lang="en-GB" dirty="0">
                <a:latin typeface="Roboto Flex"/>
              </a:rPr>
              <a:t>to build them under </a:t>
            </a:r>
            <a:r>
              <a:rPr lang="en-GB" dirty="0">
                <a:latin typeface="Roboto Flex"/>
                <a:hlinkClick r:id="rId4"/>
              </a:rPr>
              <a:t>Linux For SPD</a:t>
            </a:r>
            <a:r>
              <a:rPr lang="en-GB" dirty="0">
                <a:latin typeface="Roboto Flex"/>
              </a:rPr>
              <a:t> and create a Docker</a:t>
            </a:r>
            <a:endParaRPr lang="en-US" dirty="0">
              <a:latin typeface="Roboto Flex"/>
            </a:endParaRPr>
          </a:p>
          <a:p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DA598-256C-4E08-885E-35E2D3A56761}"/>
              </a:ext>
            </a:extLst>
          </p:cNvPr>
          <p:cNvSpPr txBox="1"/>
          <p:nvPr/>
        </p:nvSpPr>
        <p:spPr>
          <a:xfrm>
            <a:off x="1959439" y="475025"/>
            <a:ext cx="816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from HSF we can steal?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73520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3631096" y="478821"/>
            <a:ext cx="51418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What is LFSPD?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2825E6-394A-426E-8B81-E22201F1B5BA}"/>
              </a:ext>
            </a:extLst>
          </p:cNvPr>
          <p:cNvSpPr txBox="1"/>
          <p:nvPr/>
        </p:nvSpPr>
        <p:spPr>
          <a:xfrm>
            <a:off x="706071" y="1163361"/>
            <a:ext cx="971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cs typeface="Cascadia Code" panose="020B0609020000020004" pitchFamily="49" charset="0"/>
              </a:rPr>
              <a:t>LFSPD – Linux For SPD            </a:t>
            </a:r>
            <a:r>
              <a:rPr lang="en-US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https://git.jinr.ru/x2v0/lfspd</a:t>
            </a:r>
            <a:endParaRPr lang="en-US" sz="2400" b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7D19712-1882-4A10-BC6C-489404A29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250" y="2600708"/>
            <a:ext cx="8573863" cy="425729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D5FDAC07-C648-4687-A898-7980C3B54F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116" y="2044785"/>
            <a:ext cx="9094780" cy="555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607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3631096" y="478821"/>
            <a:ext cx="51418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Why LFSPD?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2825E6-394A-426E-8B81-E22201F1B5BA}"/>
              </a:ext>
            </a:extLst>
          </p:cNvPr>
          <p:cNvSpPr txBox="1"/>
          <p:nvPr/>
        </p:nvSpPr>
        <p:spPr>
          <a:xfrm>
            <a:off x="1036481" y="2090134"/>
            <a:ext cx="99914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effectLst/>
                <a:latin typeface="Roboto Flex"/>
                <a:cs typeface="Cascadia Code" panose="020B0609020000020004" pitchFamily="49" charset="0"/>
              </a:rPr>
              <a:t>Don’t</a:t>
            </a:r>
            <a:r>
              <a:rPr lang="en-US" sz="2400" b="1" dirty="0">
                <a:solidFill>
                  <a:srgbClr val="000000"/>
                </a:solidFill>
                <a:latin typeface="Roboto Flex"/>
                <a:cs typeface="Cascadia Code" panose="020B0609020000020004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Roboto Flex"/>
                <a:cs typeface="Cascadia Code" panose="020B0609020000020004" pitchFamily="49" charset="0"/>
              </a:rPr>
              <a:t>ask me why. I just did it!</a:t>
            </a:r>
          </a:p>
          <a:p>
            <a:endParaRPr lang="en-US" sz="2400" dirty="0">
              <a:solidFill>
                <a:srgbClr val="000000"/>
              </a:solidFill>
              <a:effectLst/>
              <a:latin typeface="Roboto Flex"/>
              <a:cs typeface="Cascadia Code" panose="020B0609020000020004" pitchFamily="49" charset="0"/>
            </a:endParaRPr>
          </a:p>
          <a:p>
            <a:r>
              <a:rPr lang="en-GB" sz="2000" b="0" i="0" dirty="0">
                <a:solidFill>
                  <a:srgbClr val="3C4043"/>
                </a:solidFill>
                <a:effectLst/>
                <a:latin typeface="Roboto Black" panose="02000000000000000000" pitchFamily="2" charset="0"/>
                <a:ea typeface="Roboto Black" panose="02000000000000000000" pitchFamily="2" charset="0"/>
              </a:rPr>
              <a:t>To prove to myself that I'm not a camel</a:t>
            </a:r>
          </a:p>
          <a:p>
            <a:endParaRPr lang="en-GB" sz="2000" b="0" i="0" dirty="0">
              <a:solidFill>
                <a:srgbClr val="3C4043"/>
              </a:solidFill>
              <a:effectLst/>
              <a:latin typeface="Roboto Black" panose="02000000000000000000" pitchFamily="2" charset="0"/>
              <a:ea typeface="Roboto Black" panose="02000000000000000000" pitchFamily="2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Roboto Flex"/>
                <a:cs typeface="Cascadia Code" panose="020B0609020000020004" pitchFamily="49" charset="0"/>
              </a:rPr>
              <a:t>It was not easy. Hundreds of recompilations of hundreds packages. 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Roboto Flex"/>
                <a:cs typeface="Cascadia Code" panose="020B0609020000020004" pitchFamily="49" charset="0"/>
              </a:rPr>
              <a:t>Struggling with stupid mistakes. Patching … and it’s all over and over again resulting in:</a:t>
            </a:r>
            <a:endParaRPr lang="en-US" sz="2400" dirty="0">
              <a:solidFill>
                <a:srgbClr val="000000"/>
              </a:solidFill>
              <a:effectLst/>
              <a:latin typeface="Roboto Flex"/>
              <a:cs typeface="Cascadia Code" panose="020B0609020000020004" pitchFamily="49" charset="0"/>
            </a:endParaRPr>
          </a:p>
          <a:p>
            <a:pPr marL="285750" indent="-285750">
              <a:buFontTx/>
              <a:buChar char="-"/>
            </a:pPr>
            <a:r>
              <a:rPr lang="en-GB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Desperation &amp; hopelessness</a:t>
            </a:r>
          </a:p>
          <a:p>
            <a:pPr marL="285750" indent="-285750">
              <a:buFontTx/>
              <a:buChar char="-"/>
            </a:pPr>
            <a:r>
              <a:rPr lang="en-GB" dirty="0" err="1">
                <a:solidFill>
                  <a:srgbClr val="3C4043"/>
                </a:solidFill>
                <a:latin typeface="Roboto" panose="02000000000000000000" pitchFamily="2" charset="0"/>
              </a:rPr>
              <a:t>Overburning</a:t>
            </a:r>
            <a:r>
              <a:rPr lang="en-GB" dirty="0">
                <a:solidFill>
                  <a:srgbClr val="3C4043"/>
                </a:solidFill>
                <a:latin typeface="Roboto" panose="02000000000000000000" pitchFamily="2" charset="0"/>
              </a:rPr>
              <a:t> &amp; depression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rgbClr val="3C4043"/>
                </a:solidFill>
                <a:latin typeface="Roboto" panose="02000000000000000000" pitchFamily="2" charset="0"/>
              </a:rPr>
              <a:t>Endless “why I’m doing it?” &amp; </a:t>
            </a:r>
            <a:r>
              <a:rPr lang="en-GB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alcoholic breakdown</a:t>
            </a:r>
          </a:p>
          <a:p>
            <a:endParaRPr lang="en-GB" dirty="0">
              <a:solidFill>
                <a:srgbClr val="3C4043"/>
              </a:solidFill>
              <a:latin typeface="Roboto" panose="02000000000000000000" pitchFamily="2" charset="0"/>
            </a:endParaRPr>
          </a:p>
          <a:p>
            <a:r>
              <a:rPr lang="en-GB" sz="2000" b="1" dirty="0">
                <a:solidFill>
                  <a:srgbClr val="3C4043"/>
                </a:solidFill>
                <a:latin typeface="Roboto" panose="02000000000000000000" pitchFamily="2" charset="0"/>
              </a:rPr>
              <a:t>If I’m really fired this is the last amazing &amp; outstanding thing what I’ve done in my life</a:t>
            </a:r>
            <a:r>
              <a:rPr lang="en-GB" sz="2000" dirty="0">
                <a:solidFill>
                  <a:srgbClr val="3C4043"/>
                </a:solidFill>
                <a:latin typeface="Roboto" panose="02000000000000000000" pitchFamily="2" charset="0"/>
              </a:rPr>
              <a:t> </a:t>
            </a:r>
          </a:p>
          <a:p>
            <a:pPr marL="285750" indent="-285750">
              <a:buFontTx/>
              <a:buChar char="-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032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5772</TotalTime>
  <Words>272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Roboto</vt:lpstr>
      <vt:lpstr>Roboto Black</vt:lpstr>
      <vt:lpstr>Roboto Flex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Valeriy Onuchin</dc:creator>
  <cp:lastModifiedBy>Valeriy Onuchin</cp:lastModifiedBy>
  <cp:revision>104</cp:revision>
  <dcterms:created xsi:type="dcterms:W3CDTF">2022-05-13T10:42:55Z</dcterms:created>
  <dcterms:modified xsi:type="dcterms:W3CDTF">2024-03-12T08:27:15Z</dcterms:modified>
</cp:coreProperties>
</file>