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9" r:id="rId4"/>
    <p:sldId id="270" r:id="rId5"/>
    <p:sldId id="268" r:id="rId6"/>
    <p:sldId id="27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2AAB40F9-EA32-4EDC-9ADE-4BFF634783B0}">
          <p14:sldIdLst>
            <p14:sldId id="256"/>
            <p14:sldId id="260"/>
            <p14:sldId id="269"/>
            <p14:sldId id="270"/>
            <p14:sldId id="268"/>
            <p14:sldId id="27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leriy Onuchin" initials="VO" lastIdx="1" clrIdx="0">
    <p:extLst>
      <p:ext uri="{19B8F6BF-5375-455C-9EA6-DF929625EA0E}">
        <p15:presenceInfo xmlns:p15="http://schemas.microsoft.com/office/powerpoint/2012/main" userId="3a7dda1cdfa567d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1" autoAdjust="0"/>
    <p:restoredTop sz="90991" autoAdjust="0"/>
  </p:normalViewPr>
  <p:slideViewPr>
    <p:cSldViewPr snapToGrid="0">
      <p:cViewPr varScale="1">
        <p:scale>
          <a:sx n="72" d="100"/>
          <a:sy n="72" d="100"/>
        </p:scale>
        <p:origin x="2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99905D-1526-44E2-915B-3E34A8EA28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D69ADCB-4843-4F5D-8334-DE069EC912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0D712A-9CB6-4315-A14C-489100E47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03371-8B68-4883-AA22-F07F2F5915D1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9450BC4-C4B2-40DB-ABFD-2B96398AC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332F3FE-57C2-4A7B-A932-0C4242535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1ABE-928A-4996-A799-52B301DE8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406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A9CD28-DB83-40E8-9154-0199CC92A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5E533AD-8108-43DF-9FD5-312817EA0D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60052A-B23F-4823-8034-95EF82796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03371-8B68-4883-AA22-F07F2F5915D1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A20E8EC-E5A3-474B-80A4-8DE2ADFC7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80E406D-23CB-4CBA-8035-0F9243D53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1ABE-928A-4996-A799-52B301DE8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044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8D6D8A4-9400-40E3-BD96-33CCA706CC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995E996-620F-4947-BADA-BF7C467351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86F97FC-9B1B-492F-A58C-2848C9B8A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03371-8B68-4883-AA22-F07F2F5915D1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81AEC63-5C8A-4604-9525-3E8FE09B4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7DCFFCE-0179-401C-A94C-DC1A058FC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1ABE-928A-4996-A799-52B301DE8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1549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DAC6B9-BE9C-47BB-9E26-51E748705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8B206DB-3EE1-41E8-8B9F-E5B5D2466D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51D3D25-5A9B-466A-A56D-AC9F82D8D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03371-8B68-4883-AA22-F07F2F5915D1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18B95F3-DA3D-4727-A5E0-1576E3BFD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8FD75B3-A3B7-424E-AE76-7242C928E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1ABE-928A-4996-A799-52B301DE8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9471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0C3FCF-B193-40BF-8B87-5B1A35176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66F00F6-1199-4668-85A5-D8F976BB9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D197E31-B831-40B3-88B8-9A4AF8B2C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03371-8B68-4883-AA22-F07F2F5915D1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292D6ED-87DE-4626-B5E4-E9B56B069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D3AD899-641D-4E10-A0C2-B286A3409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1ABE-928A-4996-A799-52B301DE8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376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D48128-0287-4496-9E18-2052C1F60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D555DFA-2ED3-406E-8E31-6A4EA4A390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ABC2420-7172-45E2-A342-5CD43D3260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8C58085-1F8D-4EFE-BB9D-EC4BE5653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03371-8B68-4883-AA22-F07F2F5915D1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DD1F00A-270C-4AA7-A813-37D87BA84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1879054-3172-4F18-93B1-C5D7B09E4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1ABE-928A-4996-A799-52B301DE8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657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901313-B4B6-4508-94E8-CFA430AE0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2683FB7-71A4-475B-9B7D-499195AEC7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4B1175E-3809-4F61-A916-FAFCEB9E59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5862618-CA8C-496B-87C2-5D25D50100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46C32B6-3812-430D-B139-0CA3504B5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152A7BF-4601-4CF3-8B6A-AB20FBF84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03371-8B68-4883-AA22-F07F2F5915D1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A0FF190-8E9B-46EE-BFD2-0442E1223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7E3F832-DC74-49C9-B153-08059A717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1ABE-928A-4996-A799-52B301DE8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3472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D51362-1FEB-4BB5-96DC-93D53810B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A90978F-E278-4C6F-BEAE-7A1A45B24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03371-8B68-4883-AA22-F07F2F5915D1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C6BF350-8CAC-47EB-9964-ACC9D3FB6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AD71D9A-01A2-43F9-89F8-80E70ACAF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1ABE-928A-4996-A799-52B301DE8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7374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37137F4-2ECD-4CF0-879B-53CE686E4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03371-8B68-4883-AA22-F07F2F5915D1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4A32755-8CAE-455F-82C9-773AE5A01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CF37FBA-87B1-451A-A940-B608E036C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1ABE-928A-4996-A799-52B301DE8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695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8D6992-AE8D-4FEA-B73D-02CA2CA63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16B3725-A352-447D-8A40-9B366F9386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482E8AE-92B1-448F-A3A6-3228F32C8B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D33117E-F111-4538-AD25-78C2E5D35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03371-8B68-4883-AA22-F07F2F5915D1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29C547C-9A19-4109-9331-DA7A0FE36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B0E730A-27CB-4A15-B156-295D35EDE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1ABE-928A-4996-A799-52B301DE8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6629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973EF0-BF00-4BAE-8C1D-F94C305C8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EDCD17-FAC0-4551-BD65-1AF4D87F7A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B774005-DC69-436B-A1BA-CEE764406D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47C1740-000D-43B4-8E88-4ADCF7192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03371-8B68-4883-AA22-F07F2F5915D1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5482D0C-4CF0-4B21-BBB4-0D9AADFD5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E127780-E8F3-4684-B4A9-E88C01866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1ABE-928A-4996-A799-52B301DE8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6821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5A4424-E637-4B4D-AE72-A41491EAD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C935F43-429C-4A40-B821-5C98EBE3BC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4915444-052F-4132-88D3-7573FD3763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03371-8B68-4883-AA22-F07F2F5915D1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1C9DA1A-0D6E-4B7D-BCB2-B2E13399FF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BE54678-7F70-41DB-835F-CA7203777E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31ABE-928A-4996-A799-52B301DE8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224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habr.com/ru/search/?q=docker&amp;target_type=post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hepsoftwarefoundation.org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git.jinr.ru/x2v0/hsf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git.jinr.ru/x2v0/lfspd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git.jinr.ru/x2v0/lfspd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B422E4-F2BB-4001-8B7F-F19678C2CF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12837B8-E733-434E-A130-794F2BD715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20" name="Group 2">
            <a:extLst>
              <a:ext uri="{FF2B5EF4-FFF2-40B4-BE49-F238E27FC236}">
                <a16:creationId xmlns:a16="http://schemas.microsoft.com/office/drawing/2014/main" id="{1A7D0C82-6901-479E-A747-6AB70508A6DD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2084386"/>
            <a:ext cx="9009063" cy="1052513"/>
            <a:chOff x="0" y="1536"/>
            <a:chExt cx="5675" cy="663"/>
          </a:xfrm>
        </p:grpSpPr>
        <p:grpSp>
          <p:nvGrpSpPr>
            <p:cNvPr id="21" name="Group 3">
              <a:extLst>
                <a:ext uri="{FF2B5EF4-FFF2-40B4-BE49-F238E27FC236}">
                  <a16:creationId xmlns:a16="http://schemas.microsoft.com/office/drawing/2014/main" id="{77A4C745-6A42-4DE0-BE9F-149EFF8A9C3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28" name="Rectangle 4">
                <a:extLst>
                  <a:ext uri="{FF2B5EF4-FFF2-40B4-BE49-F238E27FC236}">
                    <a16:creationId xmlns:a16="http://schemas.microsoft.com/office/drawing/2014/main" id="{56594CFB-3A72-4B31-A4C9-AA25EA1DE3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9" name="Rectangle 5">
                <a:extLst>
                  <a:ext uri="{FF2B5EF4-FFF2-40B4-BE49-F238E27FC236}">
                    <a16:creationId xmlns:a16="http://schemas.microsoft.com/office/drawing/2014/main" id="{AFCA310D-D8C9-4D83-947B-814278B207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grpSp>
          <p:nvGrpSpPr>
            <p:cNvPr id="22" name="Group 6">
              <a:extLst>
                <a:ext uri="{FF2B5EF4-FFF2-40B4-BE49-F238E27FC236}">
                  <a16:creationId xmlns:a16="http://schemas.microsoft.com/office/drawing/2014/main" id="{0E8B7EF3-2ECD-42B4-A7AC-355E3931748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26" name="Rectangle 7">
                <a:extLst>
                  <a:ext uri="{FF2B5EF4-FFF2-40B4-BE49-F238E27FC236}">
                    <a16:creationId xmlns:a16="http://schemas.microsoft.com/office/drawing/2014/main" id="{A451D5CC-59E9-42A4-BBBC-8BFD565E03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7" name="Rectangle 8">
                <a:extLst>
                  <a:ext uri="{FF2B5EF4-FFF2-40B4-BE49-F238E27FC236}">
                    <a16:creationId xmlns:a16="http://schemas.microsoft.com/office/drawing/2014/main" id="{AD6AA24A-3D86-4788-91F9-C8AB52FE0C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sp>
          <p:nvSpPr>
            <p:cNvPr id="23" name="Rectangle 9">
              <a:extLst>
                <a:ext uri="{FF2B5EF4-FFF2-40B4-BE49-F238E27FC236}">
                  <a16:creationId xmlns:a16="http://schemas.microsoft.com/office/drawing/2014/main" id="{D98A9159-FFB7-49B1-A38A-F9243E4687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4" name="Rectangle 10">
              <a:extLst>
                <a:ext uri="{FF2B5EF4-FFF2-40B4-BE49-F238E27FC236}">
                  <a16:creationId xmlns:a16="http://schemas.microsoft.com/office/drawing/2014/main" id="{35BBC6F5-E42B-4ED9-9C7E-5AADF5E338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5" name="Rectangle 11">
              <a:extLst>
                <a:ext uri="{FF2B5EF4-FFF2-40B4-BE49-F238E27FC236}">
                  <a16:creationId xmlns:a16="http://schemas.microsoft.com/office/drawing/2014/main" id="{23529EA2-6A9A-42AE-81EA-A81E7FA8AB5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pic>
        <p:nvPicPr>
          <p:cNvPr id="30" name="Picture 17">
            <a:extLst>
              <a:ext uri="{FF2B5EF4-FFF2-40B4-BE49-F238E27FC236}">
                <a16:creationId xmlns:a16="http://schemas.microsoft.com/office/drawing/2014/main" id="{2721E7CB-7BD7-4F51-AAB0-DFC6F5140C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228690"/>
            <a:ext cx="1028700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Rectangle 12">
            <a:extLst>
              <a:ext uri="{FF2B5EF4-FFF2-40B4-BE49-F238E27FC236}">
                <a16:creationId xmlns:a16="http://schemas.microsoft.com/office/drawing/2014/main" id="{ACEB25E6-67BF-4A45-A9E4-48082EA584DD}"/>
              </a:ext>
            </a:extLst>
          </p:cNvPr>
          <p:cNvSpPr txBox="1">
            <a:spLocks noChangeArrowheads="1"/>
          </p:cNvSpPr>
          <p:nvPr/>
        </p:nvSpPr>
        <p:spPr>
          <a:xfrm>
            <a:off x="3219717" y="2305049"/>
            <a:ext cx="6664851" cy="61118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ru-RU" b="1" dirty="0">
                <a:latin typeface="+mn-lt"/>
              </a:rPr>
              <a:t>Docker, HSF and LFSPD </a:t>
            </a:r>
          </a:p>
        </p:txBody>
      </p:sp>
      <p:sp>
        <p:nvSpPr>
          <p:cNvPr id="32" name="Rectangle 13">
            <a:extLst>
              <a:ext uri="{FF2B5EF4-FFF2-40B4-BE49-F238E27FC236}">
                <a16:creationId xmlns:a16="http://schemas.microsoft.com/office/drawing/2014/main" id="{50A82D0E-AD3D-43DA-8CC9-935D221858CE}"/>
              </a:ext>
            </a:extLst>
          </p:cNvPr>
          <p:cNvSpPr txBox="1">
            <a:spLocks noChangeArrowheads="1"/>
          </p:cNvSpPr>
          <p:nvPr/>
        </p:nvSpPr>
        <p:spPr>
          <a:xfrm>
            <a:off x="3799268" y="3965577"/>
            <a:ext cx="3973132" cy="10334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2800" b="1" dirty="0"/>
              <a:t>Valeriy Onuchin</a:t>
            </a:r>
          </a:p>
          <a:p>
            <a:r>
              <a:rPr lang="en-US" altLang="ru-RU" sz="1800" dirty="0"/>
              <a:t>JINR/DNLP/SPD</a:t>
            </a:r>
          </a:p>
        </p:txBody>
      </p:sp>
      <p:sp>
        <p:nvSpPr>
          <p:cNvPr id="33" name="Rectangle 15">
            <a:extLst>
              <a:ext uri="{FF2B5EF4-FFF2-40B4-BE49-F238E27FC236}">
                <a16:creationId xmlns:a16="http://schemas.microsoft.com/office/drawing/2014/main" id="{2EF36613-3904-4109-953F-5DA2EAD83E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338034" y="6260824"/>
            <a:ext cx="2895600" cy="304800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ru-RU" sz="1800" b="1" dirty="0">
                <a:solidFill>
                  <a:schemeClr val="tx1"/>
                </a:solidFill>
              </a:rPr>
              <a:t>12.03.2024</a:t>
            </a:r>
          </a:p>
        </p:txBody>
      </p:sp>
    </p:spTree>
    <p:extLst>
      <p:ext uri="{BB962C8B-B14F-4D97-AF65-F5344CB8AC3E}">
        <p14:creationId xmlns:p14="http://schemas.microsoft.com/office/powerpoint/2010/main" val="2919506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7">
            <a:extLst>
              <a:ext uri="{FF2B5EF4-FFF2-40B4-BE49-F238E27FC236}">
                <a16:creationId xmlns:a16="http://schemas.microsoft.com/office/drawing/2014/main" id="{62A0CB0F-65F5-4B52-8B5F-24960DE790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228690"/>
            <a:ext cx="1028700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1BD94B2A-1ECA-4001-9D0F-820CA00A34F4}"/>
              </a:ext>
            </a:extLst>
          </p:cNvPr>
          <p:cNvSpPr txBox="1">
            <a:spLocks/>
          </p:cNvSpPr>
          <p:nvPr/>
        </p:nvSpPr>
        <p:spPr>
          <a:xfrm>
            <a:off x="2456616" y="484377"/>
            <a:ext cx="6581774" cy="8255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+mn-lt"/>
              </a:rPr>
              <a:t> </a:t>
            </a:r>
            <a:endParaRPr lang="ru-RU" b="1" dirty="0">
              <a:latin typeface="+mn-lt"/>
            </a:endParaRPr>
          </a:p>
        </p:txBody>
      </p:sp>
      <p:grpSp>
        <p:nvGrpSpPr>
          <p:cNvPr id="13" name="Group 2">
            <a:extLst>
              <a:ext uri="{FF2B5EF4-FFF2-40B4-BE49-F238E27FC236}">
                <a16:creationId xmlns:a16="http://schemas.microsoft.com/office/drawing/2014/main" id="{2D109583-9D6F-48D6-A426-2DA87443D8CE}"/>
              </a:ext>
            </a:extLst>
          </p:cNvPr>
          <p:cNvGrpSpPr>
            <a:grpSpLocks/>
          </p:cNvGrpSpPr>
          <p:nvPr/>
        </p:nvGrpSpPr>
        <p:grpSpPr bwMode="auto">
          <a:xfrm>
            <a:off x="618187" y="370871"/>
            <a:ext cx="9095100" cy="1052513"/>
            <a:chOff x="0" y="1536"/>
            <a:chExt cx="5675" cy="663"/>
          </a:xfrm>
        </p:grpSpPr>
        <p:grpSp>
          <p:nvGrpSpPr>
            <p:cNvPr id="14" name="Group 3">
              <a:extLst>
                <a:ext uri="{FF2B5EF4-FFF2-40B4-BE49-F238E27FC236}">
                  <a16:creationId xmlns:a16="http://schemas.microsoft.com/office/drawing/2014/main" id="{2A1CF0AC-39C7-41AE-8CCD-CD1ADEFF7D6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21" name="Rectangle 4">
                <a:extLst>
                  <a:ext uri="{FF2B5EF4-FFF2-40B4-BE49-F238E27FC236}">
                    <a16:creationId xmlns:a16="http://schemas.microsoft.com/office/drawing/2014/main" id="{5B6D24B3-1DEE-4D34-AEEC-7FBAA5A9B0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2" name="Rectangle 5">
                <a:extLst>
                  <a:ext uri="{FF2B5EF4-FFF2-40B4-BE49-F238E27FC236}">
                    <a16:creationId xmlns:a16="http://schemas.microsoft.com/office/drawing/2014/main" id="{34E780F6-74A6-4D52-A85D-4C5DEEC215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grpSp>
          <p:nvGrpSpPr>
            <p:cNvPr id="15" name="Group 6">
              <a:extLst>
                <a:ext uri="{FF2B5EF4-FFF2-40B4-BE49-F238E27FC236}">
                  <a16:creationId xmlns:a16="http://schemas.microsoft.com/office/drawing/2014/main" id="{34425B5D-B4E7-49AF-9252-0540EFCE08D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9" name="Rectangle 7">
                <a:extLst>
                  <a:ext uri="{FF2B5EF4-FFF2-40B4-BE49-F238E27FC236}">
                    <a16:creationId xmlns:a16="http://schemas.microsoft.com/office/drawing/2014/main" id="{54A3D3F6-6B0D-4DB6-9123-15C879F021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0" name="Rectangle 8">
                <a:extLst>
                  <a:ext uri="{FF2B5EF4-FFF2-40B4-BE49-F238E27FC236}">
                    <a16:creationId xmlns:a16="http://schemas.microsoft.com/office/drawing/2014/main" id="{64944DAB-2BA8-4C34-A485-E4DAE55552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sp>
          <p:nvSpPr>
            <p:cNvPr id="16" name="Rectangle 9">
              <a:extLst>
                <a:ext uri="{FF2B5EF4-FFF2-40B4-BE49-F238E27FC236}">
                  <a16:creationId xmlns:a16="http://schemas.microsoft.com/office/drawing/2014/main" id="{143827E0-F220-4B87-8184-55AFC7FABB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7" name="Rectangle 10">
              <a:extLst>
                <a:ext uri="{FF2B5EF4-FFF2-40B4-BE49-F238E27FC236}">
                  <a16:creationId xmlns:a16="http://schemas.microsoft.com/office/drawing/2014/main" id="{777B747C-2EE9-499F-9CBB-44E8A34560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" name="Rectangle 11">
              <a:extLst>
                <a:ext uri="{FF2B5EF4-FFF2-40B4-BE49-F238E27FC236}">
                  <a16:creationId xmlns:a16="http://schemas.microsoft.com/office/drawing/2014/main" id="{F1B722E1-75F4-4446-AB4D-DF3EC9C86C6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6BC4772B-3872-49B8-8320-03A98CE25215}"/>
              </a:ext>
            </a:extLst>
          </p:cNvPr>
          <p:cNvSpPr txBox="1"/>
          <p:nvPr/>
        </p:nvSpPr>
        <p:spPr>
          <a:xfrm>
            <a:off x="544224" y="1549589"/>
            <a:ext cx="12080432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To run thousands or even hundreds of thousands of SPD jobs</a:t>
            </a:r>
          </a:p>
          <a:p>
            <a:endParaRPr lang="en-US" b="1" dirty="0"/>
          </a:p>
          <a:p>
            <a:r>
              <a:rPr lang="en-US" dirty="0">
                <a:latin typeface="Roboto Flex"/>
              </a:rPr>
              <a:t>Consider Docker as a very light virtual machine</a:t>
            </a:r>
          </a:p>
          <a:p>
            <a:endParaRPr lang="en-US" b="1" dirty="0"/>
          </a:p>
          <a:p>
            <a:r>
              <a:rPr lang="en-GB" b="0" i="0" dirty="0">
                <a:solidFill>
                  <a:srgbClr val="000000"/>
                </a:solidFill>
                <a:effectLst/>
                <a:latin typeface="Roboto Flex"/>
              </a:rPr>
              <a:t>Docker provides the ability to package and run an application in a loosely isolated environment called a container</a:t>
            </a:r>
          </a:p>
          <a:p>
            <a:endParaRPr lang="en-US" b="1" dirty="0"/>
          </a:p>
          <a:p>
            <a:r>
              <a:rPr lang="en-US" dirty="0"/>
              <a:t>Application running in Docker can run on any OS system, any OS flavor, can run in distributed  environment </a:t>
            </a:r>
          </a:p>
          <a:p>
            <a:endParaRPr lang="en-US" b="1" dirty="0">
              <a:latin typeface="Roboto Flex"/>
            </a:endParaRPr>
          </a:p>
          <a:p>
            <a:r>
              <a:rPr lang="en-US" dirty="0">
                <a:latin typeface="Roboto Flex"/>
              </a:rPr>
              <a:t>Read about Docker </a:t>
            </a:r>
            <a:r>
              <a:rPr lang="en-US" dirty="0">
                <a:latin typeface="Roboto Flex"/>
                <a:hlinkClick r:id="rId3"/>
              </a:rPr>
              <a:t>https://habr.com/ru/search/?q=docker&amp;target_type=posts</a:t>
            </a:r>
            <a:r>
              <a:rPr lang="en-US" dirty="0">
                <a:latin typeface="Roboto Flex"/>
              </a:rPr>
              <a:t> </a:t>
            </a:r>
          </a:p>
          <a:p>
            <a:endParaRPr lang="en-US" b="1" dirty="0"/>
          </a:p>
          <a:p>
            <a:r>
              <a:rPr lang="en-US" sz="2400" b="1" dirty="0"/>
              <a:t>I created a Docker with HSF software</a:t>
            </a:r>
          </a:p>
          <a:p>
            <a:endParaRPr lang="en-US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1DA598-256C-4E08-885E-35E2D3A56761}"/>
              </a:ext>
            </a:extLst>
          </p:cNvPr>
          <p:cNvSpPr txBox="1"/>
          <p:nvPr/>
        </p:nvSpPr>
        <p:spPr>
          <a:xfrm>
            <a:off x="1959439" y="475025"/>
            <a:ext cx="81644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Why Docker?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1196865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7">
            <a:extLst>
              <a:ext uri="{FF2B5EF4-FFF2-40B4-BE49-F238E27FC236}">
                <a16:creationId xmlns:a16="http://schemas.microsoft.com/office/drawing/2014/main" id="{62A0CB0F-65F5-4B52-8B5F-24960DE790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228690"/>
            <a:ext cx="1028700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1BD94B2A-1ECA-4001-9D0F-820CA00A34F4}"/>
              </a:ext>
            </a:extLst>
          </p:cNvPr>
          <p:cNvSpPr txBox="1">
            <a:spLocks/>
          </p:cNvSpPr>
          <p:nvPr/>
        </p:nvSpPr>
        <p:spPr>
          <a:xfrm>
            <a:off x="2456616" y="484377"/>
            <a:ext cx="6581774" cy="8255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+mn-lt"/>
              </a:rPr>
              <a:t> </a:t>
            </a:r>
            <a:endParaRPr lang="ru-RU" b="1" dirty="0">
              <a:latin typeface="+mn-lt"/>
            </a:endParaRPr>
          </a:p>
        </p:txBody>
      </p:sp>
      <p:grpSp>
        <p:nvGrpSpPr>
          <p:cNvPr id="13" name="Group 2">
            <a:extLst>
              <a:ext uri="{FF2B5EF4-FFF2-40B4-BE49-F238E27FC236}">
                <a16:creationId xmlns:a16="http://schemas.microsoft.com/office/drawing/2014/main" id="{2D109583-9D6F-48D6-A426-2DA87443D8CE}"/>
              </a:ext>
            </a:extLst>
          </p:cNvPr>
          <p:cNvGrpSpPr>
            <a:grpSpLocks/>
          </p:cNvGrpSpPr>
          <p:nvPr/>
        </p:nvGrpSpPr>
        <p:grpSpPr bwMode="auto">
          <a:xfrm>
            <a:off x="618187" y="370871"/>
            <a:ext cx="9095100" cy="1052513"/>
            <a:chOff x="0" y="1536"/>
            <a:chExt cx="5675" cy="663"/>
          </a:xfrm>
        </p:grpSpPr>
        <p:grpSp>
          <p:nvGrpSpPr>
            <p:cNvPr id="14" name="Group 3">
              <a:extLst>
                <a:ext uri="{FF2B5EF4-FFF2-40B4-BE49-F238E27FC236}">
                  <a16:creationId xmlns:a16="http://schemas.microsoft.com/office/drawing/2014/main" id="{2A1CF0AC-39C7-41AE-8CCD-CD1ADEFF7D6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21" name="Rectangle 4">
                <a:extLst>
                  <a:ext uri="{FF2B5EF4-FFF2-40B4-BE49-F238E27FC236}">
                    <a16:creationId xmlns:a16="http://schemas.microsoft.com/office/drawing/2014/main" id="{5B6D24B3-1DEE-4D34-AEEC-7FBAA5A9B0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2" name="Rectangle 5">
                <a:extLst>
                  <a:ext uri="{FF2B5EF4-FFF2-40B4-BE49-F238E27FC236}">
                    <a16:creationId xmlns:a16="http://schemas.microsoft.com/office/drawing/2014/main" id="{34E780F6-74A6-4D52-A85D-4C5DEEC215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grpSp>
          <p:nvGrpSpPr>
            <p:cNvPr id="15" name="Group 6">
              <a:extLst>
                <a:ext uri="{FF2B5EF4-FFF2-40B4-BE49-F238E27FC236}">
                  <a16:creationId xmlns:a16="http://schemas.microsoft.com/office/drawing/2014/main" id="{34425B5D-B4E7-49AF-9252-0540EFCE08D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9" name="Rectangle 7">
                <a:extLst>
                  <a:ext uri="{FF2B5EF4-FFF2-40B4-BE49-F238E27FC236}">
                    <a16:creationId xmlns:a16="http://schemas.microsoft.com/office/drawing/2014/main" id="{54A3D3F6-6B0D-4DB6-9123-15C879F021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0" name="Rectangle 8">
                <a:extLst>
                  <a:ext uri="{FF2B5EF4-FFF2-40B4-BE49-F238E27FC236}">
                    <a16:creationId xmlns:a16="http://schemas.microsoft.com/office/drawing/2014/main" id="{64944DAB-2BA8-4C34-A485-E4DAE55552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sp>
          <p:nvSpPr>
            <p:cNvPr id="16" name="Rectangle 9">
              <a:extLst>
                <a:ext uri="{FF2B5EF4-FFF2-40B4-BE49-F238E27FC236}">
                  <a16:creationId xmlns:a16="http://schemas.microsoft.com/office/drawing/2014/main" id="{143827E0-F220-4B87-8184-55AFC7FABB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7" name="Rectangle 10">
              <a:extLst>
                <a:ext uri="{FF2B5EF4-FFF2-40B4-BE49-F238E27FC236}">
                  <a16:creationId xmlns:a16="http://schemas.microsoft.com/office/drawing/2014/main" id="{777B747C-2EE9-499F-9CBB-44E8A34560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" name="Rectangle 11">
              <a:extLst>
                <a:ext uri="{FF2B5EF4-FFF2-40B4-BE49-F238E27FC236}">
                  <a16:creationId xmlns:a16="http://schemas.microsoft.com/office/drawing/2014/main" id="{F1B722E1-75F4-4446-AB4D-DF3EC9C86C6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6BC4772B-3872-49B8-8320-03A98CE25215}"/>
              </a:ext>
            </a:extLst>
          </p:cNvPr>
          <p:cNvSpPr txBox="1"/>
          <p:nvPr/>
        </p:nvSpPr>
        <p:spPr>
          <a:xfrm>
            <a:off x="310351" y="1540858"/>
            <a:ext cx="1188165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HSF stands for  “HEP Software Foundation” </a:t>
            </a:r>
            <a:r>
              <a:rPr lang="en-US" b="1" dirty="0">
                <a:hlinkClick r:id="rId3"/>
              </a:rPr>
              <a:t>https://hepsoftwarefoundation.org/</a:t>
            </a:r>
            <a:endParaRPr lang="en-US" b="1" dirty="0"/>
          </a:p>
          <a:p>
            <a:endParaRPr lang="en-US" b="1" dirty="0"/>
          </a:p>
          <a:p>
            <a:endParaRPr lang="en-US" sz="2800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1DA598-256C-4E08-885E-35E2D3A56761}"/>
              </a:ext>
            </a:extLst>
          </p:cNvPr>
          <p:cNvSpPr txBox="1"/>
          <p:nvPr/>
        </p:nvSpPr>
        <p:spPr>
          <a:xfrm>
            <a:off x="1959439" y="475025"/>
            <a:ext cx="81644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Why HSF?</a:t>
            </a:r>
            <a:endParaRPr lang="ru-RU" sz="4000" b="1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7F1F292-EB59-4665-A567-8C41542C71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23937" y="2292626"/>
            <a:ext cx="7647132" cy="4320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626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7">
            <a:extLst>
              <a:ext uri="{FF2B5EF4-FFF2-40B4-BE49-F238E27FC236}">
                <a16:creationId xmlns:a16="http://schemas.microsoft.com/office/drawing/2014/main" id="{62A0CB0F-65F5-4B52-8B5F-24960DE790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228690"/>
            <a:ext cx="1028700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1BD94B2A-1ECA-4001-9D0F-820CA00A34F4}"/>
              </a:ext>
            </a:extLst>
          </p:cNvPr>
          <p:cNvSpPr txBox="1">
            <a:spLocks/>
          </p:cNvSpPr>
          <p:nvPr/>
        </p:nvSpPr>
        <p:spPr>
          <a:xfrm>
            <a:off x="2456616" y="484377"/>
            <a:ext cx="6581774" cy="8255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+mn-lt"/>
              </a:rPr>
              <a:t> </a:t>
            </a:r>
            <a:endParaRPr lang="ru-RU" b="1" dirty="0">
              <a:latin typeface="+mn-lt"/>
            </a:endParaRPr>
          </a:p>
        </p:txBody>
      </p:sp>
      <p:grpSp>
        <p:nvGrpSpPr>
          <p:cNvPr id="13" name="Group 2">
            <a:extLst>
              <a:ext uri="{FF2B5EF4-FFF2-40B4-BE49-F238E27FC236}">
                <a16:creationId xmlns:a16="http://schemas.microsoft.com/office/drawing/2014/main" id="{2D109583-9D6F-48D6-A426-2DA87443D8CE}"/>
              </a:ext>
            </a:extLst>
          </p:cNvPr>
          <p:cNvGrpSpPr>
            <a:grpSpLocks/>
          </p:cNvGrpSpPr>
          <p:nvPr/>
        </p:nvGrpSpPr>
        <p:grpSpPr bwMode="auto">
          <a:xfrm>
            <a:off x="618187" y="370871"/>
            <a:ext cx="9095100" cy="1052513"/>
            <a:chOff x="0" y="1536"/>
            <a:chExt cx="5675" cy="663"/>
          </a:xfrm>
        </p:grpSpPr>
        <p:grpSp>
          <p:nvGrpSpPr>
            <p:cNvPr id="14" name="Group 3">
              <a:extLst>
                <a:ext uri="{FF2B5EF4-FFF2-40B4-BE49-F238E27FC236}">
                  <a16:creationId xmlns:a16="http://schemas.microsoft.com/office/drawing/2014/main" id="{2A1CF0AC-39C7-41AE-8CCD-CD1ADEFF7D6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21" name="Rectangle 4">
                <a:extLst>
                  <a:ext uri="{FF2B5EF4-FFF2-40B4-BE49-F238E27FC236}">
                    <a16:creationId xmlns:a16="http://schemas.microsoft.com/office/drawing/2014/main" id="{5B6D24B3-1DEE-4D34-AEEC-7FBAA5A9B0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2" name="Rectangle 5">
                <a:extLst>
                  <a:ext uri="{FF2B5EF4-FFF2-40B4-BE49-F238E27FC236}">
                    <a16:creationId xmlns:a16="http://schemas.microsoft.com/office/drawing/2014/main" id="{34E780F6-74A6-4D52-A85D-4C5DEEC215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grpSp>
          <p:nvGrpSpPr>
            <p:cNvPr id="15" name="Group 6">
              <a:extLst>
                <a:ext uri="{FF2B5EF4-FFF2-40B4-BE49-F238E27FC236}">
                  <a16:creationId xmlns:a16="http://schemas.microsoft.com/office/drawing/2014/main" id="{34425B5D-B4E7-49AF-9252-0540EFCE08D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9" name="Rectangle 7">
                <a:extLst>
                  <a:ext uri="{FF2B5EF4-FFF2-40B4-BE49-F238E27FC236}">
                    <a16:creationId xmlns:a16="http://schemas.microsoft.com/office/drawing/2014/main" id="{54A3D3F6-6B0D-4DB6-9123-15C879F021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0" name="Rectangle 8">
                <a:extLst>
                  <a:ext uri="{FF2B5EF4-FFF2-40B4-BE49-F238E27FC236}">
                    <a16:creationId xmlns:a16="http://schemas.microsoft.com/office/drawing/2014/main" id="{64944DAB-2BA8-4C34-A485-E4DAE55552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sp>
          <p:nvSpPr>
            <p:cNvPr id="16" name="Rectangle 9">
              <a:extLst>
                <a:ext uri="{FF2B5EF4-FFF2-40B4-BE49-F238E27FC236}">
                  <a16:creationId xmlns:a16="http://schemas.microsoft.com/office/drawing/2014/main" id="{143827E0-F220-4B87-8184-55AFC7FABB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7" name="Rectangle 10">
              <a:extLst>
                <a:ext uri="{FF2B5EF4-FFF2-40B4-BE49-F238E27FC236}">
                  <a16:creationId xmlns:a16="http://schemas.microsoft.com/office/drawing/2014/main" id="{777B747C-2EE9-499F-9CBB-44E8A34560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" name="Rectangle 11">
              <a:extLst>
                <a:ext uri="{FF2B5EF4-FFF2-40B4-BE49-F238E27FC236}">
                  <a16:creationId xmlns:a16="http://schemas.microsoft.com/office/drawing/2014/main" id="{F1B722E1-75F4-4446-AB4D-DF3EC9C86C6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6BC4772B-3872-49B8-8320-03A98CE25215}"/>
              </a:ext>
            </a:extLst>
          </p:cNvPr>
          <p:cNvSpPr txBox="1"/>
          <p:nvPr/>
        </p:nvSpPr>
        <p:spPr>
          <a:xfrm>
            <a:off x="310350" y="1540859"/>
            <a:ext cx="118816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Roboto Flex"/>
              </a:rPr>
              <a:t>Here Gaudi based </a:t>
            </a:r>
            <a:r>
              <a:rPr lang="en-US" dirty="0">
                <a:latin typeface="Roboto Flex"/>
                <a:hlinkClick r:id="rId3"/>
              </a:rPr>
              <a:t>https://git.jinr.ru/x2v0/hsf</a:t>
            </a:r>
            <a:r>
              <a:rPr lang="en-US" dirty="0">
                <a:latin typeface="Roboto Flex"/>
              </a:rPr>
              <a:t> packages which can be base of future SPD software</a:t>
            </a:r>
            <a:r>
              <a:rPr lang="en-US" b="1" dirty="0"/>
              <a:t> </a:t>
            </a:r>
            <a:endParaRPr lang="en-US" b="1" dirty="0">
              <a:latin typeface="Roboto Flex"/>
            </a:endParaRPr>
          </a:p>
          <a:p>
            <a:r>
              <a:rPr lang="en-GB">
                <a:latin typeface="Roboto Flex"/>
              </a:rPr>
              <a:t>I wrote </a:t>
            </a:r>
            <a:r>
              <a:rPr lang="en-GB" dirty="0">
                <a:latin typeface="Roboto Flex"/>
              </a:rPr>
              <a:t>s</a:t>
            </a:r>
            <a:r>
              <a:rPr lang="en-GB">
                <a:latin typeface="Roboto Flex"/>
              </a:rPr>
              <a:t>cripts</a:t>
            </a:r>
            <a:r>
              <a:rPr lang="en-GB"/>
              <a:t> </a:t>
            </a:r>
            <a:r>
              <a:rPr lang="en-GB" dirty="0">
                <a:latin typeface="Roboto Flex"/>
              </a:rPr>
              <a:t>to build them under </a:t>
            </a:r>
            <a:r>
              <a:rPr lang="en-GB" dirty="0">
                <a:latin typeface="Roboto Flex"/>
                <a:hlinkClick r:id="rId4"/>
              </a:rPr>
              <a:t>Linux For SPD</a:t>
            </a:r>
            <a:r>
              <a:rPr lang="en-GB" dirty="0">
                <a:latin typeface="Roboto Flex"/>
              </a:rPr>
              <a:t> and create a Docker</a:t>
            </a:r>
            <a:endParaRPr lang="en-US" dirty="0">
              <a:latin typeface="Roboto Flex"/>
            </a:endParaRPr>
          </a:p>
          <a:p>
            <a:endParaRPr lang="en-US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1DA598-256C-4E08-885E-35E2D3A56761}"/>
              </a:ext>
            </a:extLst>
          </p:cNvPr>
          <p:cNvSpPr txBox="1"/>
          <p:nvPr/>
        </p:nvSpPr>
        <p:spPr>
          <a:xfrm>
            <a:off x="1959439" y="475025"/>
            <a:ext cx="81644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What from HSF we can steal?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1735202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7">
            <a:extLst>
              <a:ext uri="{FF2B5EF4-FFF2-40B4-BE49-F238E27FC236}">
                <a16:creationId xmlns:a16="http://schemas.microsoft.com/office/drawing/2014/main" id="{7F24CFCD-6A27-4F68-9236-71569D9511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228690"/>
            <a:ext cx="1028700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1F8CF0B5-C830-4297-8B2A-9BB5F21E2C7E}"/>
              </a:ext>
            </a:extLst>
          </p:cNvPr>
          <p:cNvGrpSpPr>
            <a:grpSpLocks/>
          </p:cNvGrpSpPr>
          <p:nvPr/>
        </p:nvGrpSpPr>
        <p:grpSpPr bwMode="auto">
          <a:xfrm>
            <a:off x="618187" y="370871"/>
            <a:ext cx="9095100" cy="1052513"/>
            <a:chOff x="0" y="1536"/>
            <a:chExt cx="5675" cy="663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6618C89A-B504-4D3F-9D9E-FDAB0D6120A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1" name="Rectangle 4">
                <a:extLst>
                  <a:ext uri="{FF2B5EF4-FFF2-40B4-BE49-F238E27FC236}">
                    <a16:creationId xmlns:a16="http://schemas.microsoft.com/office/drawing/2014/main" id="{EB431942-F004-412F-92B0-D92684D533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2" name="Rectangle 5">
                <a:extLst>
                  <a:ext uri="{FF2B5EF4-FFF2-40B4-BE49-F238E27FC236}">
                    <a16:creationId xmlns:a16="http://schemas.microsoft.com/office/drawing/2014/main" id="{FC31C602-2DD6-4BEF-ACB2-805737446D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grpSp>
          <p:nvGrpSpPr>
            <p:cNvPr id="5" name="Group 6">
              <a:extLst>
                <a:ext uri="{FF2B5EF4-FFF2-40B4-BE49-F238E27FC236}">
                  <a16:creationId xmlns:a16="http://schemas.microsoft.com/office/drawing/2014/main" id="{2ECCF4EB-FEDA-43C3-8B02-70A0D2FE457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9" name="Rectangle 7">
                <a:extLst>
                  <a:ext uri="{FF2B5EF4-FFF2-40B4-BE49-F238E27FC236}">
                    <a16:creationId xmlns:a16="http://schemas.microsoft.com/office/drawing/2014/main" id="{F3110001-A43B-4B58-85AC-CCD2E4EC1C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" name="Rectangle 8">
                <a:extLst>
                  <a:ext uri="{FF2B5EF4-FFF2-40B4-BE49-F238E27FC236}">
                    <a16:creationId xmlns:a16="http://schemas.microsoft.com/office/drawing/2014/main" id="{54310B26-EB09-42CA-AC77-C66D5E4393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sp>
          <p:nvSpPr>
            <p:cNvPr id="6" name="Rectangle 9">
              <a:extLst>
                <a:ext uri="{FF2B5EF4-FFF2-40B4-BE49-F238E27FC236}">
                  <a16:creationId xmlns:a16="http://schemas.microsoft.com/office/drawing/2014/main" id="{302AEA73-D7BB-4D93-B034-3A8DC95FF2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7" name="Rectangle 10">
              <a:extLst>
                <a:ext uri="{FF2B5EF4-FFF2-40B4-BE49-F238E27FC236}">
                  <a16:creationId xmlns:a16="http://schemas.microsoft.com/office/drawing/2014/main" id="{B8B2F3C3-04A8-4232-9A11-C4C18471CB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8" name="Rectangle 11">
              <a:extLst>
                <a:ext uri="{FF2B5EF4-FFF2-40B4-BE49-F238E27FC236}">
                  <a16:creationId xmlns:a16="http://schemas.microsoft.com/office/drawing/2014/main" id="{3CDAEE49-D322-4E5C-80F5-617882A696A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D7A18E10-D4A8-4020-BA7C-61D1CA21122F}"/>
              </a:ext>
            </a:extLst>
          </p:cNvPr>
          <p:cNvSpPr txBox="1"/>
          <p:nvPr/>
        </p:nvSpPr>
        <p:spPr>
          <a:xfrm>
            <a:off x="3631096" y="478821"/>
            <a:ext cx="5141843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b="1" dirty="0"/>
              <a:t>What is LFSPD?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82825E6-394A-426E-8B81-E22201F1B5BA}"/>
              </a:ext>
            </a:extLst>
          </p:cNvPr>
          <p:cNvSpPr txBox="1"/>
          <p:nvPr/>
        </p:nvSpPr>
        <p:spPr>
          <a:xfrm>
            <a:off x="706071" y="1163361"/>
            <a:ext cx="971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b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2400" b="1" dirty="0">
                <a:solidFill>
                  <a:srgbClr val="000000"/>
                </a:solidFill>
                <a:effectLst/>
                <a:cs typeface="Cascadia Code" panose="020B0609020000020004" pitchFamily="49" charset="0"/>
              </a:rPr>
              <a:t>LFSPD – Linux For SPD            </a:t>
            </a:r>
            <a:r>
              <a:rPr lang="en-US" sz="2400" b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https://git.jinr.ru/x2v0/lfspd</a:t>
            </a:r>
            <a:endParaRPr lang="en-US" sz="2400" b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endParaRPr lang="en-US" sz="2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endParaRPr lang="en-US" sz="2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17D19712-1882-4A10-BC6C-489404A291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59250" y="2600708"/>
            <a:ext cx="8573863" cy="4257292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D5FDAC07-C648-4687-A898-7980C3B54FC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7116" y="2044785"/>
            <a:ext cx="9094780" cy="555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607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7">
            <a:extLst>
              <a:ext uri="{FF2B5EF4-FFF2-40B4-BE49-F238E27FC236}">
                <a16:creationId xmlns:a16="http://schemas.microsoft.com/office/drawing/2014/main" id="{7F24CFCD-6A27-4F68-9236-71569D9511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228690"/>
            <a:ext cx="1028700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1F8CF0B5-C830-4297-8B2A-9BB5F21E2C7E}"/>
              </a:ext>
            </a:extLst>
          </p:cNvPr>
          <p:cNvGrpSpPr>
            <a:grpSpLocks/>
          </p:cNvGrpSpPr>
          <p:nvPr/>
        </p:nvGrpSpPr>
        <p:grpSpPr bwMode="auto">
          <a:xfrm>
            <a:off x="618187" y="370871"/>
            <a:ext cx="9095100" cy="1052513"/>
            <a:chOff x="0" y="1536"/>
            <a:chExt cx="5675" cy="663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6618C89A-B504-4D3F-9D9E-FDAB0D6120A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1" name="Rectangle 4">
                <a:extLst>
                  <a:ext uri="{FF2B5EF4-FFF2-40B4-BE49-F238E27FC236}">
                    <a16:creationId xmlns:a16="http://schemas.microsoft.com/office/drawing/2014/main" id="{EB431942-F004-412F-92B0-D92684D533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2" name="Rectangle 5">
                <a:extLst>
                  <a:ext uri="{FF2B5EF4-FFF2-40B4-BE49-F238E27FC236}">
                    <a16:creationId xmlns:a16="http://schemas.microsoft.com/office/drawing/2014/main" id="{FC31C602-2DD6-4BEF-ACB2-805737446D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grpSp>
          <p:nvGrpSpPr>
            <p:cNvPr id="5" name="Group 6">
              <a:extLst>
                <a:ext uri="{FF2B5EF4-FFF2-40B4-BE49-F238E27FC236}">
                  <a16:creationId xmlns:a16="http://schemas.microsoft.com/office/drawing/2014/main" id="{2ECCF4EB-FEDA-43C3-8B02-70A0D2FE457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9" name="Rectangle 7">
                <a:extLst>
                  <a:ext uri="{FF2B5EF4-FFF2-40B4-BE49-F238E27FC236}">
                    <a16:creationId xmlns:a16="http://schemas.microsoft.com/office/drawing/2014/main" id="{F3110001-A43B-4B58-85AC-CCD2E4EC1C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" name="Rectangle 8">
                <a:extLst>
                  <a:ext uri="{FF2B5EF4-FFF2-40B4-BE49-F238E27FC236}">
                    <a16:creationId xmlns:a16="http://schemas.microsoft.com/office/drawing/2014/main" id="{54310B26-EB09-42CA-AC77-C66D5E4393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sp>
          <p:nvSpPr>
            <p:cNvPr id="6" name="Rectangle 9">
              <a:extLst>
                <a:ext uri="{FF2B5EF4-FFF2-40B4-BE49-F238E27FC236}">
                  <a16:creationId xmlns:a16="http://schemas.microsoft.com/office/drawing/2014/main" id="{302AEA73-D7BB-4D93-B034-3A8DC95FF2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7" name="Rectangle 10">
              <a:extLst>
                <a:ext uri="{FF2B5EF4-FFF2-40B4-BE49-F238E27FC236}">
                  <a16:creationId xmlns:a16="http://schemas.microsoft.com/office/drawing/2014/main" id="{B8B2F3C3-04A8-4232-9A11-C4C18471CB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8" name="Rectangle 11">
              <a:extLst>
                <a:ext uri="{FF2B5EF4-FFF2-40B4-BE49-F238E27FC236}">
                  <a16:creationId xmlns:a16="http://schemas.microsoft.com/office/drawing/2014/main" id="{3CDAEE49-D322-4E5C-80F5-617882A696A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D7A18E10-D4A8-4020-BA7C-61D1CA21122F}"/>
              </a:ext>
            </a:extLst>
          </p:cNvPr>
          <p:cNvSpPr txBox="1"/>
          <p:nvPr/>
        </p:nvSpPr>
        <p:spPr>
          <a:xfrm>
            <a:off x="3631096" y="478821"/>
            <a:ext cx="5141843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b="1" dirty="0"/>
              <a:t>Why LFSPD?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82825E6-394A-426E-8B81-E22201F1B5BA}"/>
              </a:ext>
            </a:extLst>
          </p:cNvPr>
          <p:cNvSpPr txBox="1"/>
          <p:nvPr/>
        </p:nvSpPr>
        <p:spPr>
          <a:xfrm>
            <a:off x="1036481" y="2090134"/>
            <a:ext cx="999148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effectLst/>
                <a:latin typeface="Roboto Flex"/>
                <a:cs typeface="Cascadia Code" panose="020B0609020000020004" pitchFamily="49" charset="0"/>
              </a:rPr>
              <a:t>Don’t</a:t>
            </a:r>
            <a:r>
              <a:rPr lang="en-US" sz="2400" b="1" dirty="0">
                <a:solidFill>
                  <a:srgbClr val="000000"/>
                </a:solidFill>
                <a:latin typeface="Roboto Flex"/>
                <a:cs typeface="Cascadia Code" panose="020B0609020000020004" pitchFamily="49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effectLst/>
                <a:latin typeface="Roboto Flex"/>
                <a:cs typeface="Cascadia Code" panose="020B0609020000020004" pitchFamily="49" charset="0"/>
              </a:rPr>
              <a:t>ask me why. I just did it!</a:t>
            </a:r>
          </a:p>
          <a:p>
            <a:endParaRPr lang="en-US" sz="2400" dirty="0">
              <a:solidFill>
                <a:srgbClr val="000000"/>
              </a:solidFill>
              <a:effectLst/>
              <a:latin typeface="Roboto Flex"/>
              <a:cs typeface="Cascadia Code" panose="020B0609020000020004" pitchFamily="49" charset="0"/>
            </a:endParaRPr>
          </a:p>
          <a:p>
            <a:r>
              <a:rPr lang="en-GB" sz="2000" b="0" i="0" dirty="0">
                <a:solidFill>
                  <a:srgbClr val="3C4043"/>
                </a:solidFill>
                <a:effectLst/>
                <a:latin typeface="Roboto Black" panose="02000000000000000000" pitchFamily="2" charset="0"/>
                <a:ea typeface="Roboto Black" panose="02000000000000000000" pitchFamily="2" charset="0"/>
              </a:rPr>
              <a:t>To prove to myself that I'm not a camel</a:t>
            </a:r>
          </a:p>
          <a:p>
            <a:endParaRPr lang="en-GB" sz="2000" b="0" i="0" dirty="0">
              <a:solidFill>
                <a:srgbClr val="3C4043"/>
              </a:solidFill>
              <a:effectLst/>
              <a:latin typeface="Roboto Black" panose="02000000000000000000" pitchFamily="2" charset="0"/>
              <a:ea typeface="Roboto Black" panose="02000000000000000000" pitchFamily="2" charset="0"/>
            </a:endParaRPr>
          </a:p>
          <a:p>
            <a:r>
              <a:rPr lang="en-US" dirty="0">
                <a:solidFill>
                  <a:srgbClr val="000000"/>
                </a:solidFill>
                <a:effectLst/>
                <a:latin typeface="Roboto Flex"/>
                <a:cs typeface="Cascadia Code" panose="020B0609020000020004" pitchFamily="49" charset="0"/>
              </a:rPr>
              <a:t>It was not easy. Hundreds of recompilations of hundreds packages. 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Roboto Flex"/>
                <a:cs typeface="Cascadia Code" panose="020B0609020000020004" pitchFamily="49" charset="0"/>
              </a:rPr>
              <a:t>Struggling with stupid mistakes. Patching … and it’s all over and over again resulting in:</a:t>
            </a:r>
            <a:endParaRPr lang="en-US" sz="2400" dirty="0">
              <a:solidFill>
                <a:srgbClr val="000000"/>
              </a:solidFill>
              <a:effectLst/>
              <a:latin typeface="Roboto Flex"/>
              <a:cs typeface="Cascadia Code" panose="020B0609020000020004" pitchFamily="49" charset="0"/>
            </a:endParaRPr>
          </a:p>
          <a:p>
            <a:pPr marL="285750" indent="-285750">
              <a:buFontTx/>
              <a:buChar char="-"/>
            </a:pPr>
            <a:r>
              <a:rPr lang="en-GB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Desperation &amp; hopelessness</a:t>
            </a:r>
          </a:p>
          <a:p>
            <a:pPr marL="285750" indent="-285750">
              <a:buFontTx/>
              <a:buChar char="-"/>
            </a:pPr>
            <a:r>
              <a:rPr lang="en-GB" dirty="0" err="1">
                <a:solidFill>
                  <a:srgbClr val="3C4043"/>
                </a:solidFill>
                <a:latin typeface="Roboto" panose="02000000000000000000" pitchFamily="2" charset="0"/>
              </a:rPr>
              <a:t>Overburning</a:t>
            </a:r>
            <a:r>
              <a:rPr lang="en-GB" dirty="0">
                <a:solidFill>
                  <a:srgbClr val="3C4043"/>
                </a:solidFill>
                <a:latin typeface="Roboto" panose="02000000000000000000" pitchFamily="2" charset="0"/>
              </a:rPr>
              <a:t> &amp; depression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3C4043"/>
                </a:solidFill>
                <a:latin typeface="Roboto" panose="02000000000000000000" pitchFamily="2" charset="0"/>
              </a:rPr>
              <a:t>Endless “why I’m doing it?” &amp; </a:t>
            </a:r>
            <a:r>
              <a:rPr lang="en-GB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alcoholic breakdown</a:t>
            </a:r>
          </a:p>
          <a:p>
            <a:endParaRPr lang="en-GB" dirty="0">
              <a:solidFill>
                <a:srgbClr val="3C4043"/>
              </a:solidFill>
              <a:latin typeface="Roboto" panose="02000000000000000000" pitchFamily="2" charset="0"/>
            </a:endParaRPr>
          </a:p>
          <a:p>
            <a:r>
              <a:rPr lang="en-GB" sz="2000" b="1" dirty="0">
                <a:solidFill>
                  <a:srgbClr val="3C4043"/>
                </a:solidFill>
                <a:latin typeface="Roboto" panose="02000000000000000000" pitchFamily="2" charset="0"/>
              </a:rPr>
              <a:t>If I’m really fired this is the last amazing &amp; outstanding thing what I’ve done in my life</a:t>
            </a:r>
            <a:r>
              <a:rPr lang="en-GB" sz="2000" dirty="0">
                <a:solidFill>
                  <a:srgbClr val="3C4043"/>
                </a:solidFill>
                <a:latin typeface="Roboto" panose="02000000000000000000" pitchFamily="2" charset="0"/>
              </a:rPr>
              <a:t> </a:t>
            </a:r>
          </a:p>
          <a:p>
            <a:pPr marL="285750" indent="-285750">
              <a:buFontTx/>
              <a:buChar char="-"/>
            </a:pP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0322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5772</TotalTime>
  <Words>272</Words>
  <Application>Microsoft Office PowerPoint</Application>
  <PresentationFormat>Широкоэкранный</PresentationFormat>
  <Paragraphs>42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6" baseType="lpstr">
      <vt:lpstr>Arial</vt:lpstr>
      <vt:lpstr>Calibri</vt:lpstr>
      <vt:lpstr>Calibri Light</vt:lpstr>
      <vt:lpstr>Consolas</vt:lpstr>
      <vt:lpstr>Roboto</vt:lpstr>
      <vt:lpstr>Roboto Black</vt:lpstr>
      <vt:lpstr>Roboto Flex</vt:lpstr>
      <vt:lpstr>Tahoma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Valeriy Onuchin</dc:creator>
  <cp:lastModifiedBy>Valeriy Onuchin</cp:lastModifiedBy>
  <cp:revision>104</cp:revision>
  <dcterms:created xsi:type="dcterms:W3CDTF">2022-05-13T10:42:55Z</dcterms:created>
  <dcterms:modified xsi:type="dcterms:W3CDTF">2024-03-12T08:27:15Z</dcterms:modified>
</cp:coreProperties>
</file>