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96B-A163-401C-B9AD-548BFE2343E6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5F20-8B0C-4457-843E-84A202DDC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52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96B-A163-401C-B9AD-548BFE2343E6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5F20-8B0C-4457-843E-84A202DDC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58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96B-A163-401C-B9AD-548BFE2343E6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5F20-8B0C-4457-843E-84A202DDC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01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96B-A163-401C-B9AD-548BFE2343E6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5F20-8B0C-4457-843E-84A202DDC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30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96B-A163-401C-B9AD-548BFE2343E6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5F20-8B0C-4457-843E-84A202DDC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7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96B-A163-401C-B9AD-548BFE2343E6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5F20-8B0C-4457-843E-84A202DDC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38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96B-A163-401C-B9AD-548BFE2343E6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5F20-8B0C-4457-843E-84A202DDC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58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96B-A163-401C-B9AD-548BFE2343E6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5F20-8B0C-4457-843E-84A202DDC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19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96B-A163-401C-B9AD-548BFE2343E6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5F20-8B0C-4457-843E-84A202DDC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45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96B-A163-401C-B9AD-548BFE2343E6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5F20-8B0C-4457-843E-84A202DDC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23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96B-A163-401C-B9AD-548BFE2343E6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5F20-8B0C-4457-843E-84A202DDC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95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196B-A163-401C-B9AD-548BFE2343E6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55F20-8B0C-4457-843E-84A202DDC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2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0456" y="331695"/>
            <a:ext cx="10875264" cy="1138518"/>
          </a:xfrm>
        </p:spPr>
        <p:txBody>
          <a:bodyPr>
            <a:normAutofit/>
          </a:bodyPr>
          <a:lstStyle/>
          <a:p>
            <a:pPr algn="l"/>
            <a:r>
              <a:rPr lang="ru-RU" sz="3200" b="1" i="1" dirty="0"/>
              <a:t>По разделу 3.1. «Физика частиц и атомного ядра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6928" y="1627632"/>
            <a:ext cx="10908792" cy="4553712"/>
          </a:xfrm>
        </p:spPr>
        <p:txBody>
          <a:bodyPr>
            <a:normAutofit fontScale="40000" lnSpcReduction="20000"/>
          </a:bodyPr>
          <a:lstStyle/>
          <a:p>
            <a:pPr algn="l">
              <a:lnSpc>
                <a:spcPct val="110000"/>
              </a:lnSpc>
            </a:pPr>
            <a:r>
              <a:rPr lang="ru-RU" sz="6700" b="1" dirty="0" smtClean="0"/>
              <a:t>вторая премия </a:t>
            </a:r>
            <a:r>
              <a:rPr lang="ru-RU" sz="6700" dirty="0" smtClean="0"/>
              <a:t>присуждена</a:t>
            </a:r>
            <a:r>
              <a:rPr lang="ru-RU" sz="6700" b="1" dirty="0" smtClean="0"/>
              <a:t> </a:t>
            </a:r>
            <a:r>
              <a:rPr lang="ru-RU" sz="6700" dirty="0" smtClean="0"/>
              <a:t>авторскому </a:t>
            </a:r>
            <a:r>
              <a:rPr lang="ru-RU" sz="6700" dirty="0"/>
              <a:t>коллективу в составе</a:t>
            </a:r>
          </a:p>
          <a:p>
            <a:pPr marL="1076325" algn="l">
              <a:lnSpc>
                <a:spcPct val="110000"/>
              </a:lnSpc>
            </a:pPr>
            <a:r>
              <a:rPr lang="ru-RU" sz="6700" dirty="0"/>
              <a:t>Зинченко А.И. </a:t>
            </a:r>
            <a:br>
              <a:rPr lang="ru-RU" sz="6700" dirty="0"/>
            </a:br>
            <a:r>
              <a:rPr lang="ru-RU" sz="6700" dirty="0" err="1"/>
              <a:t>Васендина</a:t>
            </a:r>
            <a:r>
              <a:rPr lang="ru-RU" sz="6700" dirty="0"/>
              <a:t> В.А. </a:t>
            </a:r>
            <a:br>
              <a:rPr lang="ru-RU" sz="6700" dirty="0"/>
            </a:br>
            <a:r>
              <a:rPr lang="ru-RU" sz="6700" dirty="0" err="1"/>
              <a:t>Дрноян</a:t>
            </a:r>
            <a:r>
              <a:rPr lang="ru-RU" sz="6700" dirty="0"/>
              <a:t> Д.Р. </a:t>
            </a:r>
            <a:br>
              <a:rPr lang="ru-RU" sz="6700" dirty="0"/>
            </a:br>
            <a:r>
              <a:rPr lang="ru-RU" sz="6700" dirty="0"/>
              <a:t>Зинченко Д.А. </a:t>
            </a:r>
            <a:br>
              <a:rPr lang="ru-RU" sz="6700" dirty="0"/>
            </a:br>
            <a:r>
              <a:rPr lang="ru-RU" sz="6700" dirty="0" err="1"/>
              <a:t>Руфанов</a:t>
            </a:r>
            <a:r>
              <a:rPr lang="ru-RU" sz="6700" dirty="0"/>
              <a:t> И.А. </a:t>
            </a:r>
          </a:p>
          <a:p>
            <a:pPr algn="l">
              <a:lnSpc>
                <a:spcPct val="110000"/>
              </a:lnSpc>
            </a:pPr>
            <a:r>
              <a:rPr lang="ru-RU" sz="6700" dirty="0"/>
              <a:t>за работу </a:t>
            </a:r>
            <a:r>
              <a:rPr lang="ru-RU" sz="6700" b="1" dirty="0"/>
              <a:t>«Разработка и программная реализация методов реконструкции событий в центральной трековой системе установки BM@N и первые результаты по изучению рождения странных частиц во взаимодействиях пучка </a:t>
            </a:r>
            <a:r>
              <a:rPr lang="ru-RU" sz="6700" b="1" dirty="0" err="1"/>
              <a:t>Xe</a:t>
            </a:r>
            <a:r>
              <a:rPr lang="ru-RU" sz="6700" b="1" dirty="0"/>
              <a:t> c энергией 3.8А ГэВ с мишенью </a:t>
            </a:r>
            <a:r>
              <a:rPr lang="ru-RU" sz="6700" b="1" dirty="0" err="1"/>
              <a:t>CsI</a:t>
            </a:r>
            <a:r>
              <a:rPr lang="ru-RU" sz="6700" b="1" dirty="0"/>
              <a:t> по их распадам»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532" y="-49889"/>
            <a:ext cx="2794750" cy="167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35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632" y="667512"/>
            <a:ext cx="11201400" cy="588873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поощрительная премия</a:t>
            </a:r>
            <a:r>
              <a:rPr lang="ru-RU" dirty="0" smtClean="0"/>
              <a:t> </a:t>
            </a:r>
            <a:r>
              <a:rPr lang="ru-RU" dirty="0"/>
              <a:t>авторскому коллективу в составе </a:t>
            </a:r>
          </a:p>
          <a:p>
            <a:pPr marL="1076325" indent="0">
              <a:buNone/>
            </a:pPr>
            <a:r>
              <a:rPr lang="ru-RU" dirty="0" err="1"/>
              <a:t>Шандов</a:t>
            </a:r>
            <a:r>
              <a:rPr lang="ru-RU" dirty="0"/>
              <a:t> М.М. </a:t>
            </a:r>
            <a:br>
              <a:rPr lang="ru-RU" dirty="0"/>
            </a:br>
            <a:r>
              <a:rPr lang="ru-RU" dirty="0"/>
              <a:t>Горбачев Е.В. </a:t>
            </a:r>
            <a:br>
              <a:rPr lang="ru-RU" dirty="0"/>
            </a:br>
            <a:r>
              <a:rPr lang="ru-RU" dirty="0"/>
              <a:t>Лебедев В.А. </a:t>
            </a:r>
            <a:br>
              <a:rPr lang="ru-RU" dirty="0"/>
            </a:br>
            <a:r>
              <a:rPr lang="ru-RU" dirty="0" err="1"/>
              <a:t>Николайчук</a:t>
            </a:r>
            <a:r>
              <a:rPr lang="ru-RU" dirty="0"/>
              <a:t> И.Ю. </a:t>
            </a:r>
            <a:br>
              <a:rPr lang="ru-RU" dirty="0"/>
            </a:br>
            <a:r>
              <a:rPr lang="ru-RU" dirty="0"/>
              <a:t>Седых Г.С. </a:t>
            </a:r>
            <a:br>
              <a:rPr lang="ru-RU" dirty="0"/>
            </a:br>
            <a:r>
              <a:rPr lang="ru-RU" dirty="0"/>
              <a:t>Смирнов В.Л. </a:t>
            </a:r>
          </a:p>
          <a:p>
            <a:pPr marL="0" indent="0">
              <a:buNone/>
            </a:pPr>
            <a:r>
              <a:rPr lang="ru-RU" dirty="0"/>
              <a:t>за работу </a:t>
            </a:r>
            <a:r>
              <a:rPr lang="ru-RU" b="1" dirty="0"/>
              <a:t>«Разработка и внедрение программного обеспечения диагностики и коррекции орбиты инжекционного комплекса NICA»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094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7240"/>
            <a:ext cx="10515600" cy="53997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поощрительная премия</a:t>
            </a:r>
            <a:r>
              <a:rPr lang="ru-RU" dirty="0" smtClean="0"/>
              <a:t> </a:t>
            </a:r>
            <a:r>
              <a:rPr lang="ru-RU" dirty="0"/>
              <a:t>авторскому коллективу в составе </a:t>
            </a:r>
          </a:p>
          <a:p>
            <a:pPr marL="1076325" indent="0">
              <a:buNone/>
            </a:pPr>
            <a:r>
              <a:rPr lang="ru-RU" dirty="0"/>
              <a:t>Беспалов Ю.Г. </a:t>
            </a:r>
            <a:br>
              <a:rPr lang="ru-RU" dirty="0"/>
            </a:br>
            <a:r>
              <a:rPr lang="ru-RU" dirty="0"/>
              <a:t>Никифоров Д.Н. </a:t>
            </a:r>
            <a:br>
              <a:rPr lang="ru-RU" dirty="0"/>
            </a:br>
            <a:r>
              <a:rPr lang="ru-RU" dirty="0"/>
              <a:t>Черкунов Д.С. </a:t>
            </a:r>
            <a:br>
              <a:rPr lang="ru-RU" dirty="0"/>
            </a:br>
            <a:r>
              <a:rPr lang="ru-RU" dirty="0" err="1"/>
              <a:t>Агаподченко</a:t>
            </a:r>
            <a:r>
              <a:rPr lang="ru-RU" dirty="0"/>
              <a:t> А.В. </a:t>
            </a:r>
            <a:br>
              <a:rPr lang="ru-RU" dirty="0"/>
            </a:br>
            <a:r>
              <a:rPr lang="ru-RU" dirty="0" err="1"/>
              <a:t>Индыков</a:t>
            </a:r>
            <a:r>
              <a:rPr lang="ru-RU" dirty="0"/>
              <a:t> Н.В. </a:t>
            </a:r>
            <a:br>
              <a:rPr lang="ru-RU" dirty="0"/>
            </a:br>
            <a:r>
              <a:rPr lang="ru-RU" dirty="0"/>
              <a:t>Котова А.А. </a:t>
            </a:r>
            <a:br>
              <a:rPr lang="ru-RU" dirty="0"/>
            </a:br>
            <a:r>
              <a:rPr lang="ru-RU" dirty="0" err="1"/>
              <a:t>Киндяшов</a:t>
            </a:r>
            <a:r>
              <a:rPr lang="ru-RU" dirty="0"/>
              <a:t> Д.Г. </a:t>
            </a:r>
            <a:br>
              <a:rPr lang="ru-RU" dirty="0"/>
            </a:br>
            <a:r>
              <a:rPr lang="ru-RU" dirty="0"/>
              <a:t>Волченков И.С. </a:t>
            </a:r>
            <a:br>
              <a:rPr lang="ru-RU" dirty="0"/>
            </a:br>
            <a:r>
              <a:rPr lang="ru-RU" dirty="0"/>
              <a:t>Рыжов Д.В. </a:t>
            </a:r>
            <a:br>
              <a:rPr lang="ru-RU" dirty="0"/>
            </a:br>
            <a:r>
              <a:rPr lang="ru-RU" dirty="0"/>
              <a:t>Селиванов В.Ю. </a:t>
            </a:r>
            <a:br>
              <a:rPr lang="ru-RU" dirty="0"/>
            </a:br>
            <a:r>
              <a:rPr lang="ru-RU" dirty="0"/>
              <a:t>Козлов И.А. </a:t>
            </a:r>
            <a:br>
              <a:rPr lang="ru-RU" dirty="0"/>
            </a:br>
            <a:r>
              <a:rPr lang="ru-RU" dirty="0"/>
              <a:t>Морозов С.М. </a:t>
            </a:r>
          </a:p>
          <a:p>
            <a:pPr marL="0" indent="0">
              <a:buNone/>
            </a:pPr>
            <a:r>
              <a:rPr lang="ru-RU" dirty="0"/>
              <a:t>за работу </a:t>
            </a:r>
            <a:r>
              <a:rPr lang="ru-RU" b="1" dirty="0"/>
              <a:t>«Подбор гидравлического сопротивления охлаждающего канала для сверхпроводящих магнитов </a:t>
            </a:r>
            <a:r>
              <a:rPr lang="ru-RU" b="1" dirty="0" err="1"/>
              <a:t>коллайдера</a:t>
            </a:r>
            <a:r>
              <a:rPr lang="ru-RU" b="1" dirty="0"/>
              <a:t> NICA»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115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6344"/>
            <a:ext cx="10515600" cy="6025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поощрительная премия</a:t>
            </a:r>
            <a:r>
              <a:rPr lang="ru-RU" dirty="0" smtClean="0"/>
              <a:t> </a:t>
            </a:r>
            <a:r>
              <a:rPr lang="ru-RU" dirty="0"/>
              <a:t>авторскому коллективу в составе </a:t>
            </a:r>
          </a:p>
          <a:p>
            <a:pPr marL="1076325" indent="0">
              <a:buNone/>
            </a:pPr>
            <a:r>
              <a:rPr lang="ru-RU" dirty="0"/>
              <a:t>Карпинский В.Н. </a:t>
            </a:r>
            <a:br>
              <a:rPr lang="ru-RU" dirty="0"/>
            </a:br>
            <a:r>
              <a:rPr lang="ru-RU" dirty="0"/>
              <a:t>Семин Н.В. </a:t>
            </a:r>
            <a:br>
              <a:rPr lang="ru-RU" dirty="0"/>
            </a:br>
            <a:r>
              <a:rPr lang="ru-RU" dirty="0"/>
              <a:t>Черняев В.П. </a:t>
            </a:r>
            <a:br>
              <a:rPr lang="ru-RU" dirty="0"/>
            </a:br>
            <a:r>
              <a:rPr lang="ru-RU" dirty="0"/>
              <a:t>Арефьев С.А. </a:t>
            </a:r>
            <a:br>
              <a:rPr lang="ru-RU" dirty="0"/>
            </a:br>
            <a:r>
              <a:rPr lang="ru-RU" dirty="0"/>
              <a:t>Кузнецов М.И. </a:t>
            </a:r>
            <a:br>
              <a:rPr lang="ru-RU" dirty="0"/>
            </a:br>
            <a:r>
              <a:rPr lang="ru-RU" dirty="0"/>
              <a:t>Грибов Д.М. </a:t>
            </a:r>
            <a:br>
              <a:rPr lang="ru-RU" dirty="0"/>
            </a:br>
            <a:r>
              <a:rPr lang="ru-RU" dirty="0"/>
              <a:t>Копченов А.В. </a:t>
            </a:r>
            <a:br>
              <a:rPr lang="ru-RU" dirty="0"/>
            </a:br>
            <a:r>
              <a:rPr lang="ru-RU" dirty="0"/>
              <a:t>Петровский Г.А. </a:t>
            </a:r>
            <a:br>
              <a:rPr lang="ru-RU" dirty="0"/>
            </a:br>
            <a:r>
              <a:rPr lang="ru-RU" dirty="0"/>
              <a:t>Караваев А.В. </a:t>
            </a:r>
            <a:br>
              <a:rPr lang="ru-RU" dirty="0"/>
            </a:br>
            <a:r>
              <a:rPr lang="ru-RU" dirty="0"/>
              <a:t>Купцов А.В. </a:t>
            </a:r>
          </a:p>
          <a:p>
            <a:pPr marL="0" indent="0">
              <a:buNone/>
            </a:pPr>
            <a:r>
              <a:rPr lang="ru-RU" dirty="0"/>
              <a:t>за работу </a:t>
            </a:r>
            <a:r>
              <a:rPr lang="ru-RU" b="1" dirty="0"/>
              <a:t>«Модернизация системы электропитания магнитов каналов транспортировки пучка заряженных частиц Ускорительного комплекса ЛФВЭ»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260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0065" y="273049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По разделу 3.3 «Производственно-технические работы» 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216" y="1825624"/>
            <a:ext cx="11073384" cy="4822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поощрительная премия</a:t>
            </a:r>
            <a:r>
              <a:rPr lang="ru-RU" dirty="0" smtClean="0"/>
              <a:t> </a:t>
            </a:r>
            <a:r>
              <a:rPr lang="ru-RU" dirty="0"/>
              <a:t>авторскому коллективу в составе</a:t>
            </a:r>
          </a:p>
          <a:p>
            <a:pPr marL="1076325" indent="0">
              <a:buNone/>
            </a:pPr>
            <a:r>
              <a:rPr lang="ru-RU" dirty="0"/>
              <a:t>Алфеев А. В. </a:t>
            </a:r>
            <a:br>
              <a:rPr lang="ru-RU" dirty="0"/>
            </a:br>
            <a:r>
              <a:rPr lang="ru-RU" dirty="0" err="1"/>
              <a:t>Галимов</a:t>
            </a:r>
            <a:r>
              <a:rPr lang="ru-RU" dirty="0"/>
              <a:t> А. Р.  </a:t>
            </a:r>
            <a:br>
              <a:rPr lang="ru-RU" dirty="0"/>
            </a:br>
            <a:r>
              <a:rPr lang="ru-RU" dirty="0"/>
              <a:t>Костромин С. А.  </a:t>
            </a:r>
            <a:br>
              <a:rPr lang="ru-RU" dirty="0"/>
            </a:br>
            <a:r>
              <a:rPr lang="ru-RU" dirty="0"/>
              <a:t>Тузиков А. В.  </a:t>
            </a:r>
            <a:br>
              <a:rPr lang="ru-RU" dirty="0"/>
            </a:br>
            <a:r>
              <a:rPr lang="ru-RU" dirty="0"/>
              <a:t>Филиппов А. В. </a:t>
            </a:r>
            <a:br>
              <a:rPr lang="ru-RU" dirty="0"/>
            </a:br>
            <a:r>
              <a:rPr lang="ru-RU" dirty="0"/>
              <a:t>Цветкова Ю. А. </a:t>
            </a:r>
          </a:p>
          <a:p>
            <a:pPr marL="0" indent="0">
              <a:buNone/>
            </a:pPr>
            <a:r>
              <a:rPr lang="ru-RU" dirty="0"/>
              <a:t>за работу </a:t>
            </a:r>
            <a:r>
              <a:rPr lang="ru-RU" b="1" dirty="0"/>
              <a:t>«Расстановка дипольных магнитов в поворотных секциях Коллайдера»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5179" y="-82041"/>
            <a:ext cx="2420973" cy="145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936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9496"/>
            <a:ext cx="10515600" cy="59618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поощрительная премия</a:t>
            </a:r>
            <a:r>
              <a:rPr lang="ru-RU" dirty="0" smtClean="0"/>
              <a:t> </a:t>
            </a:r>
            <a:r>
              <a:rPr lang="ru-RU" dirty="0"/>
              <a:t>авторскому коллективу в составе</a:t>
            </a:r>
          </a:p>
          <a:p>
            <a:pPr marL="1076325" indent="0">
              <a:buNone/>
            </a:pPr>
            <a:r>
              <a:rPr lang="ru-RU" dirty="0"/>
              <a:t>Анисимов С.Ю. </a:t>
            </a:r>
            <a:br>
              <a:rPr lang="ru-RU" dirty="0"/>
            </a:br>
            <a:r>
              <a:rPr lang="ru-RU" dirty="0" err="1"/>
              <a:t>Пиядин</a:t>
            </a:r>
            <a:r>
              <a:rPr lang="ru-RU" dirty="0"/>
              <a:t> С.М. </a:t>
            </a:r>
            <a:br>
              <a:rPr lang="ru-RU" dirty="0"/>
            </a:br>
            <a:r>
              <a:rPr lang="ru-RU" dirty="0" err="1"/>
              <a:t>Рукояткин</a:t>
            </a:r>
            <a:r>
              <a:rPr lang="ru-RU" dirty="0"/>
              <a:t> П.А. </a:t>
            </a:r>
            <a:br>
              <a:rPr lang="ru-RU" dirty="0"/>
            </a:br>
            <a:r>
              <a:rPr lang="ru-RU" dirty="0"/>
              <a:t>Бесфамильный С.А. </a:t>
            </a:r>
            <a:br>
              <a:rPr lang="ru-RU" dirty="0"/>
            </a:br>
            <a:r>
              <a:rPr lang="ru-RU" dirty="0" err="1"/>
              <a:t>Мешенков</a:t>
            </a:r>
            <a:r>
              <a:rPr lang="ru-RU" dirty="0"/>
              <a:t> М.Ю.  </a:t>
            </a:r>
            <a:br>
              <a:rPr lang="ru-RU" dirty="0"/>
            </a:br>
            <a:r>
              <a:rPr lang="ru-RU" dirty="0"/>
              <a:t>Кириченко А.Е. </a:t>
            </a:r>
            <a:br>
              <a:rPr lang="ru-RU" dirty="0"/>
            </a:br>
            <a:r>
              <a:rPr lang="ru-RU" dirty="0" err="1"/>
              <a:t>Фещенко</a:t>
            </a:r>
            <a:r>
              <a:rPr lang="ru-RU" dirty="0"/>
              <a:t> А.А. </a:t>
            </a:r>
            <a:br>
              <a:rPr lang="ru-RU" dirty="0"/>
            </a:br>
            <a:r>
              <a:rPr lang="ru-RU" dirty="0"/>
              <a:t>Богословский Д.Н. </a:t>
            </a:r>
            <a:br>
              <a:rPr lang="ru-RU" dirty="0"/>
            </a:br>
            <a:r>
              <a:rPr lang="ru-RU" dirty="0" err="1"/>
              <a:t>Коровкин</a:t>
            </a:r>
            <a:r>
              <a:rPr lang="ru-RU" dirty="0"/>
              <a:t> Д.С.  </a:t>
            </a:r>
            <a:br>
              <a:rPr lang="ru-RU" dirty="0"/>
            </a:br>
            <a:r>
              <a:rPr lang="ru-RU" dirty="0" err="1"/>
              <a:t>Блеко</a:t>
            </a:r>
            <a:r>
              <a:rPr lang="ru-RU" dirty="0"/>
              <a:t> В.В.  </a:t>
            </a:r>
            <a:br>
              <a:rPr lang="ru-RU" dirty="0"/>
            </a:br>
            <a:r>
              <a:rPr lang="ru-RU" dirty="0"/>
              <a:t>Четвериков С.А. </a:t>
            </a:r>
            <a:br>
              <a:rPr lang="ru-RU" dirty="0"/>
            </a:br>
            <a:r>
              <a:rPr lang="ru-RU" dirty="0"/>
              <a:t>Попов А.А. </a:t>
            </a:r>
            <a:br>
              <a:rPr lang="ru-RU" dirty="0"/>
            </a:br>
            <a:r>
              <a:rPr lang="ru-RU" dirty="0" err="1"/>
              <a:t>Федюрко</a:t>
            </a:r>
            <a:r>
              <a:rPr lang="ru-RU" dirty="0"/>
              <a:t> Н.В.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за работу </a:t>
            </a:r>
            <a:r>
              <a:rPr lang="ru-RU" b="1" dirty="0"/>
              <a:t>«Создание герметичного вакуумного канала транспортировки пучков ионов ВП-1-6В от Нуклотрона до установки BM@N для обеспечения возможности проведения физического сеанса 2022-2023 на ускоренных тяжелых ионах </a:t>
            </a:r>
            <a:r>
              <a:rPr lang="ru-RU" b="1" dirty="0" err="1"/>
              <a:t>Xe</a:t>
            </a:r>
            <a:r>
              <a:rPr lang="ru-RU" b="1" dirty="0"/>
              <a:t>»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092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4944"/>
            <a:ext cx="10515600" cy="5482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поощрительная премия</a:t>
            </a:r>
            <a:r>
              <a:rPr lang="ru-RU" dirty="0" smtClean="0"/>
              <a:t> </a:t>
            </a:r>
            <a:r>
              <a:rPr lang="ru-RU" dirty="0"/>
              <a:t>авторскому коллективу в составе</a:t>
            </a:r>
          </a:p>
          <a:p>
            <a:pPr marL="1076325" indent="0">
              <a:buNone/>
            </a:pPr>
            <a:r>
              <a:rPr lang="ru-RU" dirty="0"/>
              <a:t>Золотых Д. А. </a:t>
            </a:r>
            <a:br>
              <a:rPr lang="ru-RU" dirty="0"/>
            </a:br>
            <a:r>
              <a:rPr lang="ru-RU" dirty="0"/>
              <a:t>Борисов В. В. </a:t>
            </a:r>
            <a:br>
              <a:rPr lang="ru-RU" dirty="0"/>
            </a:br>
            <a:r>
              <a:rPr lang="ru-RU" dirty="0" err="1"/>
              <a:t>Донгузов</a:t>
            </a:r>
            <a:r>
              <a:rPr lang="ru-RU" dirty="0"/>
              <a:t> И. И. </a:t>
            </a:r>
            <a:br>
              <a:rPr lang="ru-RU" dirty="0"/>
            </a:br>
            <a:r>
              <a:rPr lang="ru-RU" dirty="0"/>
              <a:t>Золотых Е.В. </a:t>
            </a:r>
            <a:br>
              <a:rPr lang="ru-RU" dirty="0"/>
            </a:br>
            <a:r>
              <a:rPr lang="ru-RU" dirty="0"/>
              <a:t>Кондратьев Б. </a:t>
            </a:r>
            <a:br>
              <a:rPr lang="ru-RU" dirty="0"/>
            </a:br>
            <a:r>
              <a:rPr lang="ru-RU" dirty="0" err="1"/>
              <a:t>Николайчук</a:t>
            </a:r>
            <a:r>
              <a:rPr lang="ru-RU" dirty="0"/>
              <a:t> И. Ю. </a:t>
            </a:r>
            <a:br>
              <a:rPr lang="ru-RU" dirty="0"/>
            </a:br>
            <a:r>
              <a:rPr lang="ru-RU" dirty="0"/>
              <a:t>Омельяненко М. М. </a:t>
            </a:r>
            <a:br>
              <a:rPr lang="ru-RU" dirty="0"/>
            </a:br>
            <a:r>
              <a:rPr lang="ru-RU" dirty="0" err="1"/>
              <a:t>Шандов</a:t>
            </a:r>
            <a:r>
              <a:rPr lang="ru-RU" dirty="0"/>
              <a:t> М. М. </a:t>
            </a:r>
          </a:p>
          <a:p>
            <a:pPr marL="0" indent="0">
              <a:buNone/>
            </a:pPr>
            <a:r>
              <a:rPr lang="ru-RU" dirty="0"/>
              <a:t>за работу </a:t>
            </a:r>
            <a:r>
              <a:rPr lang="ru-RU" b="1" dirty="0"/>
              <a:t>«Серийные магнитные измерения </a:t>
            </a:r>
            <a:r>
              <a:rPr lang="ru-RU" b="1" dirty="0" err="1"/>
              <a:t>двухапертурных</a:t>
            </a:r>
            <a:r>
              <a:rPr lang="ru-RU" b="1" dirty="0"/>
              <a:t> сверхпроводящих квадрупольных магнитов Коллайдера комплекса NICA»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013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1792"/>
            <a:ext cx="10515600" cy="5824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поощрительная премия</a:t>
            </a:r>
            <a:r>
              <a:rPr lang="ru-RU" dirty="0" smtClean="0"/>
              <a:t> </a:t>
            </a:r>
            <a:r>
              <a:rPr lang="ru-RU" dirty="0"/>
              <a:t>авторскому коллективу в составе</a:t>
            </a:r>
          </a:p>
          <a:p>
            <a:pPr marL="1076325" indent="0">
              <a:buNone/>
            </a:pPr>
            <a:r>
              <a:rPr lang="ru-RU" dirty="0" err="1"/>
              <a:t>Терешин</a:t>
            </a:r>
            <a:r>
              <a:rPr lang="ru-RU" dirty="0"/>
              <a:t> Д.А. </a:t>
            </a:r>
            <a:br>
              <a:rPr lang="ru-RU" dirty="0"/>
            </a:br>
            <a:r>
              <a:rPr lang="ru-RU" dirty="0"/>
              <a:t>Смелянский И.А. </a:t>
            </a:r>
            <a:br>
              <a:rPr lang="ru-RU" dirty="0"/>
            </a:br>
            <a:r>
              <a:rPr lang="ru-RU" dirty="0"/>
              <a:t>Баратов Р.В. </a:t>
            </a:r>
            <a:br>
              <a:rPr lang="ru-RU" dirty="0"/>
            </a:br>
            <a:r>
              <a:rPr lang="ru-RU" dirty="0"/>
              <a:t>Мухин К.А. </a:t>
            </a:r>
            <a:br>
              <a:rPr lang="ru-RU" dirty="0"/>
            </a:br>
            <a:r>
              <a:rPr lang="ru-RU" dirty="0"/>
              <a:t>Новоселов В.А. </a:t>
            </a:r>
            <a:br>
              <a:rPr lang="ru-RU" dirty="0"/>
            </a:br>
            <a:r>
              <a:rPr lang="ru-RU" dirty="0"/>
              <a:t>Хабибуллин Р.Р. </a:t>
            </a:r>
            <a:br>
              <a:rPr lang="ru-RU" dirty="0"/>
            </a:br>
            <a:r>
              <a:rPr lang="ru-RU" dirty="0"/>
              <a:t>Ткачев Г.П. </a:t>
            </a:r>
            <a:br>
              <a:rPr lang="ru-RU" dirty="0"/>
            </a:br>
            <a:r>
              <a:rPr lang="ru-RU" dirty="0"/>
              <a:t>Смолянин Т. </a:t>
            </a:r>
            <a:br>
              <a:rPr lang="ru-RU" dirty="0"/>
            </a:br>
            <a:r>
              <a:rPr lang="ru-RU" dirty="0"/>
              <a:t>Дробин В.М. </a:t>
            </a:r>
            <a:br>
              <a:rPr lang="ru-RU" dirty="0"/>
            </a:br>
            <a:r>
              <a:rPr lang="ru-RU" dirty="0" err="1"/>
              <a:t>Селеверстова</a:t>
            </a:r>
            <a:r>
              <a:rPr lang="ru-RU" dirty="0"/>
              <a:t> Е.В </a:t>
            </a:r>
            <a:br>
              <a:rPr lang="ru-RU" dirty="0"/>
            </a:br>
            <a:r>
              <a:rPr lang="ru-RU" dirty="0"/>
              <a:t>Герасимов С.Е. </a:t>
            </a:r>
            <a:br>
              <a:rPr lang="ru-RU" dirty="0"/>
            </a:br>
            <a:r>
              <a:rPr lang="ru-RU" dirty="0"/>
              <a:t>Беляева Е.В. </a:t>
            </a:r>
            <a:br>
              <a:rPr lang="ru-RU" dirty="0"/>
            </a:br>
            <a:r>
              <a:rPr lang="ru-RU" dirty="0"/>
              <a:t>Беляев С.Е. </a:t>
            </a:r>
          </a:p>
          <a:p>
            <a:pPr marL="0" indent="0">
              <a:buNone/>
            </a:pPr>
            <a:r>
              <a:rPr lang="ru-RU" dirty="0"/>
              <a:t>за работу </a:t>
            </a:r>
            <a:r>
              <a:rPr lang="ru-RU" b="1" dirty="0"/>
              <a:t>«Работы по сборке, пуско-наладке и тестированию </a:t>
            </a:r>
            <a:r>
              <a:rPr lang="ru-RU" b="1" dirty="0" err="1"/>
              <a:t>соленоидельного</a:t>
            </a:r>
            <a:r>
              <a:rPr lang="ru-RU" b="1" dirty="0"/>
              <a:t> магнита MPD»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95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777240"/>
            <a:ext cx="11411712" cy="5527739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 smtClean="0"/>
              <a:t>вторая премия</a:t>
            </a:r>
            <a:r>
              <a:rPr lang="ru-RU" sz="4000" dirty="0" smtClean="0"/>
              <a:t> </a:t>
            </a:r>
            <a:r>
              <a:rPr lang="ru-RU" sz="4000" dirty="0" smtClean="0"/>
              <a:t>авторскому коллективу в составе</a:t>
            </a:r>
          </a:p>
          <a:p>
            <a:pPr marL="1076325" indent="0">
              <a:buNone/>
            </a:pPr>
            <a:r>
              <a:rPr lang="ru-RU" sz="4000" dirty="0" err="1" smtClean="0"/>
              <a:t>Мерц</a:t>
            </a:r>
            <a:r>
              <a:rPr lang="ru-RU" sz="4000" dirty="0" smtClean="0"/>
              <a:t> С.П. </a:t>
            </a:r>
            <a:br>
              <a:rPr lang="ru-RU" sz="4000" dirty="0" smtClean="0"/>
            </a:br>
            <a:r>
              <a:rPr lang="ru-RU" sz="4000" dirty="0" smtClean="0"/>
              <a:t>Барак Р. К. </a:t>
            </a:r>
            <a:br>
              <a:rPr lang="ru-RU" sz="4000" dirty="0" smtClean="0"/>
            </a:br>
            <a:r>
              <a:rPr lang="ru-RU" sz="4000" dirty="0" smtClean="0"/>
              <a:t>Баранов Д. А. </a:t>
            </a:r>
            <a:br>
              <a:rPr lang="ru-RU" sz="4000" dirty="0" smtClean="0"/>
            </a:br>
            <a:r>
              <a:rPr lang="ru-RU" sz="4000" dirty="0" err="1" smtClean="0"/>
              <a:t>Габдрахманов</a:t>
            </a:r>
            <a:r>
              <a:rPr lang="ru-RU" sz="4000" dirty="0" smtClean="0"/>
              <a:t> И. Р. </a:t>
            </a:r>
          </a:p>
          <a:p>
            <a:pPr marL="0" indent="0">
              <a:buNone/>
            </a:pPr>
            <a:r>
              <a:rPr lang="ru-RU" sz="4000" dirty="0" smtClean="0"/>
              <a:t>за работу </a:t>
            </a:r>
            <a:r>
              <a:rPr lang="ru-RU" sz="4000" b="1" dirty="0" smtClean="0"/>
              <a:t>««Разработка методов моделирования, реконструкции и анализа данных для эксперимента BM@N»</a:t>
            </a:r>
            <a:r>
              <a:rPr lang="ru-RU" sz="4000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694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584" y="508888"/>
            <a:ext cx="11286744" cy="54255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 smtClean="0"/>
              <a:t>вторая премия</a:t>
            </a:r>
            <a:r>
              <a:rPr lang="ru-RU" sz="3600" dirty="0" smtClean="0"/>
              <a:t> </a:t>
            </a:r>
            <a:r>
              <a:rPr lang="ru-RU" sz="3600" dirty="0"/>
              <a:t>авторскому коллективу в составе</a:t>
            </a:r>
          </a:p>
          <a:p>
            <a:pPr marL="1076325" indent="0">
              <a:buNone/>
            </a:pPr>
            <a:r>
              <a:rPr lang="ru-RU" sz="3600" dirty="0"/>
              <a:t>Колесников В.И.  </a:t>
            </a:r>
            <a:br>
              <a:rPr lang="ru-RU" sz="3600" dirty="0"/>
            </a:br>
            <a:r>
              <a:rPr lang="ru-RU" sz="3600" dirty="0"/>
              <a:t>Киреев В.А.  </a:t>
            </a:r>
            <a:br>
              <a:rPr lang="ru-RU" sz="3600" dirty="0"/>
            </a:br>
            <a:r>
              <a:rPr lang="ru-RU" sz="3600" dirty="0" err="1"/>
              <a:t>Воронюк</a:t>
            </a:r>
            <a:r>
              <a:rPr lang="ru-RU" sz="3600" dirty="0"/>
              <a:t> В.И.  </a:t>
            </a:r>
            <a:br>
              <a:rPr lang="ru-RU" sz="3600" dirty="0"/>
            </a:br>
            <a:r>
              <a:rPr lang="ru-RU" sz="3600" dirty="0" err="1"/>
              <a:t>Мудрох</a:t>
            </a:r>
            <a:r>
              <a:rPr lang="ru-RU" sz="3600" dirty="0"/>
              <a:t> А.А.  </a:t>
            </a:r>
            <a:br>
              <a:rPr lang="ru-RU" sz="3600" dirty="0"/>
            </a:br>
            <a:r>
              <a:rPr lang="ru-RU" sz="3600" dirty="0"/>
              <a:t>Зинченко А.И.  </a:t>
            </a:r>
            <a:br>
              <a:rPr lang="ru-RU" sz="3600" dirty="0"/>
            </a:br>
            <a:r>
              <a:rPr lang="ru-RU" sz="3600" dirty="0" err="1"/>
              <a:t>Васендина</a:t>
            </a:r>
            <a:r>
              <a:rPr lang="ru-RU" sz="3600" dirty="0"/>
              <a:t> В.А.  </a:t>
            </a:r>
          </a:p>
          <a:p>
            <a:pPr marL="0" indent="0">
              <a:buNone/>
            </a:pPr>
            <a:r>
              <a:rPr lang="ru-RU" sz="3600" dirty="0"/>
              <a:t>за работу </a:t>
            </a:r>
            <a:r>
              <a:rPr lang="ru-RU" sz="3600" b="1" dirty="0"/>
              <a:t>«Исследование характеристик детектора MPD для реконструкции гиперонов и гиперядер в столкновениях ядер висмута при энергиях комплекса NICA»</a:t>
            </a:r>
            <a:r>
              <a:rPr lang="ru-RU" sz="3600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3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435" y="445809"/>
            <a:ext cx="10515600" cy="99751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По разделу 3.2 «Научно-методические и научно-технические работы»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563624"/>
            <a:ext cx="10988040" cy="480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первая премия </a:t>
            </a:r>
            <a:r>
              <a:rPr lang="ru-RU" dirty="0" smtClean="0"/>
              <a:t>присуждена </a:t>
            </a:r>
            <a:r>
              <a:rPr lang="ru-RU" dirty="0"/>
              <a:t>авторскому коллективу в составе</a:t>
            </a:r>
          </a:p>
          <a:p>
            <a:pPr marL="1076325" indent="0">
              <a:buNone/>
            </a:pPr>
            <a:r>
              <a:rPr lang="ru-RU" dirty="0"/>
              <a:t>Мешков И.Н.  </a:t>
            </a:r>
            <a:br>
              <a:rPr lang="ru-RU" dirty="0"/>
            </a:br>
            <a:r>
              <a:rPr lang="ru-RU" dirty="0"/>
              <a:t>Лебедев В.А.  </a:t>
            </a:r>
            <a:br>
              <a:rPr lang="ru-RU" dirty="0"/>
            </a:br>
            <a:r>
              <a:rPr lang="ru-RU" dirty="0"/>
              <a:t>Сергеев А.С.  </a:t>
            </a:r>
            <a:br>
              <a:rPr lang="ru-RU" dirty="0"/>
            </a:br>
            <a:r>
              <a:rPr lang="ru-RU" dirty="0"/>
              <a:t>Семёнов С.В.  </a:t>
            </a:r>
            <a:br>
              <a:rPr lang="ru-RU" dirty="0"/>
            </a:br>
            <a:r>
              <a:rPr lang="ru-RU" dirty="0"/>
              <a:t>Тимонин Р.В.  </a:t>
            </a:r>
            <a:br>
              <a:rPr lang="ru-RU" dirty="0"/>
            </a:br>
            <a:r>
              <a:rPr lang="ru-RU" dirty="0" err="1"/>
              <a:t>Прокофьичев</a:t>
            </a:r>
            <a:r>
              <a:rPr lang="ru-RU" dirty="0"/>
              <a:t> Ю.В.  </a:t>
            </a:r>
            <a:br>
              <a:rPr lang="ru-RU" dirty="0"/>
            </a:br>
            <a:r>
              <a:rPr lang="ru-RU" dirty="0"/>
              <a:t>Казаков Д.М.  </a:t>
            </a:r>
          </a:p>
          <a:p>
            <a:pPr marL="0" indent="0">
              <a:buNone/>
            </a:pPr>
            <a:r>
              <a:rPr lang="ru-RU" dirty="0"/>
              <a:t>за работу </a:t>
            </a:r>
            <a:r>
              <a:rPr lang="ru-RU" b="1" dirty="0"/>
              <a:t>«Эксперименты по охлаждению ионов </a:t>
            </a:r>
            <a:r>
              <a:rPr lang="ru-RU" b="1" baseline="30000" dirty="0"/>
              <a:t>124</a:t>
            </a:r>
            <a:r>
              <a:rPr lang="ru-RU" b="1" dirty="0"/>
              <a:t>X</a:t>
            </a:r>
            <a:r>
              <a:rPr lang="ru-RU" b="1" baseline="30000" dirty="0"/>
              <a:t>28+</a:t>
            </a:r>
            <a:r>
              <a:rPr lang="ru-RU" b="1" dirty="0"/>
              <a:t> на синхротроне «Бустер» инжекционного комплекса </a:t>
            </a:r>
            <a:r>
              <a:rPr lang="ru-RU" b="1" dirty="0" err="1"/>
              <a:t>коллайдера</a:t>
            </a:r>
            <a:r>
              <a:rPr lang="ru-RU" b="1" dirty="0"/>
              <a:t> NICA»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8789" y="-173074"/>
            <a:ext cx="2792210" cy="167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33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216" y="566928"/>
            <a:ext cx="10768584" cy="5870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первая премия</a:t>
            </a:r>
            <a:r>
              <a:rPr lang="ru-RU" dirty="0" smtClean="0"/>
              <a:t> </a:t>
            </a:r>
            <a:r>
              <a:rPr lang="ru-RU" dirty="0"/>
              <a:t>авторскому коллективу в </a:t>
            </a:r>
            <a:r>
              <a:rPr lang="ru-RU" dirty="0" smtClean="0"/>
              <a:t>составе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 </a:t>
            </a:r>
            <a:r>
              <a:rPr lang="ru-RU" dirty="0"/>
              <a:t>работу </a:t>
            </a:r>
            <a:r>
              <a:rPr lang="ru-RU" b="1" dirty="0"/>
              <a:t>«Результаты работ по развитию криогенного комплекса NICA в 2023 году»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84729" y="1145792"/>
            <a:ext cx="9637059" cy="535531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ru-RU" sz="2400" dirty="0"/>
              <a:t>Константинов А.В.</a:t>
            </a:r>
            <a:br>
              <a:rPr lang="ru-RU" sz="2400" dirty="0"/>
            </a:br>
            <a:r>
              <a:rPr lang="ru-RU" sz="2400" dirty="0"/>
              <a:t>Митрофанова Ю.А.</a:t>
            </a:r>
            <a:br>
              <a:rPr lang="ru-RU" sz="2400" dirty="0"/>
            </a:br>
            <a:r>
              <a:rPr lang="ru-RU" sz="2400" dirty="0" err="1"/>
              <a:t>Швидкий</a:t>
            </a:r>
            <a:r>
              <a:rPr lang="ru-RU" sz="2400" dirty="0"/>
              <a:t> Д.С.</a:t>
            </a:r>
            <a:br>
              <a:rPr lang="ru-RU" sz="2400" dirty="0"/>
            </a:br>
            <a:r>
              <a:rPr lang="ru-RU" sz="2400" dirty="0" err="1"/>
              <a:t>Булах</a:t>
            </a:r>
            <a:r>
              <a:rPr lang="ru-RU" sz="2400" dirty="0"/>
              <a:t> А.П.</a:t>
            </a:r>
            <a:br>
              <a:rPr lang="ru-RU" sz="2400" dirty="0"/>
            </a:br>
            <a:r>
              <a:rPr lang="ru-RU" sz="2400" dirty="0"/>
              <a:t>Гудков С.В.</a:t>
            </a:r>
            <a:br>
              <a:rPr lang="ru-RU" sz="2400" dirty="0"/>
            </a:br>
            <a:r>
              <a:rPr lang="ru-RU" sz="2400" dirty="0" smtClean="0"/>
              <a:t>Филиппова </a:t>
            </a:r>
            <a:r>
              <a:rPr lang="ru-RU" sz="2400" dirty="0"/>
              <a:t>Е.Ю.</a:t>
            </a:r>
            <a:br>
              <a:rPr lang="ru-RU" sz="2400" dirty="0"/>
            </a:br>
            <a:r>
              <a:rPr lang="ru-RU" sz="2400" dirty="0"/>
              <a:t>Емельянов А.Э.</a:t>
            </a:r>
            <a:br>
              <a:rPr lang="ru-RU" sz="2400" dirty="0"/>
            </a:br>
            <a:r>
              <a:rPr lang="ru-RU" sz="2400" dirty="0"/>
              <a:t>Чудаков В.В.</a:t>
            </a:r>
            <a:br>
              <a:rPr lang="ru-RU" sz="2400" dirty="0"/>
            </a:br>
            <a:r>
              <a:rPr lang="ru-RU" sz="2400" dirty="0"/>
              <a:t>Гореликов С.П.</a:t>
            </a:r>
            <a:br>
              <a:rPr lang="ru-RU" sz="2400" dirty="0"/>
            </a:br>
            <a:r>
              <a:rPr lang="ru-RU" sz="2400" dirty="0" err="1"/>
              <a:t>Лученцов</a:t>
            </a:r>
            <a:r>
              <a:rPr lang="ru-RU" sz="2400" dirty="0"/>
              <a:t> В.О.</a:t>
            </a:r>
            <a:br>
              <a:rPr lang="ru-RU" sz="2400" dirty="0"/>
            </a:br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err="1" smtClean="0"/>
              <a:t>Аверичев</a:t>
            </a:r>
            <a:r>
              <a:rPr lang="ru-RU" sz="2400" dirty="0" smtClean="0"/>
              <a:t> </a:t>
            </a:r>
            <a:r>
              <a:rPr lang="ru-RU" sz="2400" dirty="0"/>
              <a:t>А.С.</a:t>
            </a:r>
            <a:br>
              <a:rPr lang="ru-RU" sz="2400" dirty="0"/>
            </a:br>
            <a:r>
              <a:rPr lang="ru-RU" sz="2400" dirty="0"/>
              <a:t>Кудинова Т.Г.</a:t>
            </a:r>
            <a:br>
              <a:rPr lang="ru-RU" sz="2400" dirty="0"/>
            </a:br>
            <a:r>
              <a:rPr lang="ru-RU" sz="2400" dirty="0"/>
              <a:t>Кузнецов А.А.</a:t>
            </a:r>
            <a:br>
              <a:rPr lang="ru-RU" sz="2400" dirty="0"/>
            </a:br>
            <a:r>
              <a:rPr lang="ru-RU" sz="2400" dirty="0"/>
              <a:t>Смирнов А.Е.</a:t>
            </a:r>
            <a:br>
              <a:rPr lang="ru-RU" sz="2400" dirty="0"/>
            </a:br>
            <a:r>
              <a:rPr lang="ru-RU" sz="2400" dirty="0"/>
              <a:t>Волков Р.В.</a:t>
            </a:r>
            <a:br>
              <a:rPr lang="ru-RU" sz="2400" dirty="0"/>
            </a:br>
            <a:r>
              <a:rPr lang="ru-RU" sz="2400" dirty="0"/>
              <a:t>Петров И.М.</a:t>
            </a:r>
            <a:br>
              <a:rPr lang="ru-RU" sz="2400" dirty="0"/>
            </a:br>
            <a:r>
              <a:rPr lang="ru-RU" sz="2400" dirty="0"/>
              <a:t>Беляков Е.С.</a:t>
            </a:r>
            <a:br>
              <a:rPr lang="ru-RU" sz="2400" dirty="0"/>
            </a:br>
            <a:r>
              <a:rPr lang="ru-RU" sz="2400" dirty="0"/>
              <a:t>Аксенов И.В.</a:t>
            </a:r>
            <a:br>
              <a:rPr lang="ru-RU" sz="2400" dirty="0"/>
            </a:br>
            <a:r>
              <a:rPr lang="ru-RU" sz="2400" dirty="0"/>
              <a:t>Лобанов Д.В.</a:t>
            </a:r>
          </a:p>
        </p:txBody>
      </p:sp>
    </p:spTree>
    <p:extLst>
      <p:ext uri="{BB962C8B-B14F-4D97-AF65-F5344CB8AC3E}">
        <p14:creationId xmlns:p14="http://schemas.microsoft.com/office/powerpoint/2010/main" val="1651584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496" y="557784"/>
            <a:ext cx="10814304" cy="5952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первая премия</a:t>
            </a:r>
            <a:r>
              <a:rPr lang="ru-RU" dirty="0" smtClean="0"/>
              <a:t> </a:t>
            </a:r>
            <a:r>
              <a:rPr lang="ru-RU" dirty="0"/>
              <a:t>авторскому коллективу в составе</a:t>
            </a:r>
          </a:p>
          <a:p>
            <a:pPr marL="1076325" indent="0">
              <a:buNone/>
              <a:tabLst>
                <a:tab pos="1165225" algn="l"/>
              </a:tabLst>
            </a:pPr>
            <a:r>
              <a:rPr lang="ru-RU" dirty="0"/>
              <a:t>Замятин Н.И.  </a:t>
            </a:r>
            <a:br>
              <a:rPr lang="ru-RU" dirty="0"/>
            </a:br>
            <a:r>
              <a:rPr lang="ru-RU" dirty="0" smtClean="0"/>
              <a:t>Зубарев Е.В</a:t>
            </a:r>
            <a:r>
              <a:rPr lang="ru-RU" dirty="0"/>
              <a:t>.  </a:t>
            </a:r>
            <a:br>
              <a:rPr lang="ru-RU" dirty="0"/>
            </a:br>
            <a:r>
              <a:rPr lang="ru-RU" dirty="0" err="1"/>
              <a:t>Копылов.Ю.А</a:t>
            </a:r>
            <a:r>
              <a:rPr lang="ru-RU" dirty="0"/>
              <a:t>.  </a:t>
            </a:r>
            <a:br>
              <a:rPr lang="ru-RU" dirty="0"/>
            </a:br>
            <a:r>
              <a:rPr lang="ru-RU" dirty="0"/>
              <a:t>Капитонов И.Ю.  </a:t>
            </a:r>
            <a:br>
              <a:rPr lang="ru-RU" dirty="0"/>
            </a:br>
            <a:r>
              <a:rPr lang="ru-RU" dirty="0" err="1"/>
              <a:t>Мартовицкий</a:t>
            </a:r>
            <a:r>
              <a:rPr lang="ru-RU" dirty="0"/>
              <a:t> Е.В.  </a:t>
            </a:r>
            <a:br>
              <a:rPr lang="ru-RU" dirty="0"/>
            </a:br>
            <a:r>
              <a:rPr lang="ru-RU" dirty="0"/>
              <a:t>Смирнов А.В.  </a:t>
            </a:r>
            <a:br>
              <a:rPr lang="ru-RU" dirty="0"/>
            </a:br>
            <a:r>
              <a:rPr lang="ru-RU" dirty="0"/>
              <a:t>Стрелецкая Е.А.  </a:t>
            </a:r>
            <a:br>
              <a:rPr lang="ru-RU" dirty="0"/>
            </a:br>
            <a:r>
              <a:rPr lang="ru-RU" dirty="0"/>
              <a:t>Тарасов О.Г.  </a:t>
            </a:r>
            <a:br>
              <a:rPr lang="ru-RU" dirty="0"/>
            </a:br>
            <a:r>
              <a:rPr lang="ru-RU" dirty="0"/>
              <a:t>Хабаров С.В.  </a:t>
            </a:r>
            <a:br>
              <a:rPr lang="ru-RU" dirty="0"/>
            </a:br>
            <a:r>
              <a:rPr lang="ru-RU" dirty="0"/>
              <a:t>Чемезов Д.Д.  </a:t>
            </a:r>
          </a:p>
          <a:p>
            <a:pPr marL="0" indent="0">
              <a:buNone/>
            </a:pPr>
            <a:r>
              <a:rPr lang="ru-RU" dirty="0"/>
              <a:t>за работу </a:t>
            </a:r>
            <a:r>
              <a:rPr lang="ru-RU" b="1" dirty="0"/>
              <a:t>«Пучковый </a:t>
            </a:r>
            <a:r>
              <a:rPr lang="ru-RU" b="1" dirty="0" err="1"/>
              <a:t>трекер</a:t>
            </a:r>
            <a:r>
              <a:rPr lang="ru-RU" b="1" dirty="0"/>
              <a:t> (BT1÷BT3) и передняя часть центрального </a:t>
            </a:r>
            <a:r>
              <a:rPr lang="ru-RU" b="1" dirty="0" err="1"/>
              <a:t>трекера</a:t>
            </a:r>
            <a:r>
              <a:rPr lang="ru-RU" b="1" dirty="0"/>
              <a:t> (FSD) на основе двухсторонних кремниевых </a:t>
            </a:r>
            <a:r>
              <a:rPr lang="ru-RU" b="1" dirty="0" err="1"/>
              <a:t>стриповых</a:t>
            </a:r>
            <a:r>
              <a:rPr lang="ru-RU" b="1" dirty="0"/>
              <a:t> детекторов установки BM@N в сеансе 2022-2023 </a:t>
            </a:r>
            <a:r>
              <a:rPr lang="ru-RU" b="1" dirty="0" err="1"/>
              <a:t>г.г</a:t>
            </a:r>
            <a:r>
              <a:rPr lang="ru-RU" b="1" dirty="0"/>
              <a:t>.»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518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904" y="347472"/>
            <a:ext cx="11457432" cy="6153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первая премия</a:t>
            </a:r>
            <a:r>
              <a:rPr lang="ru-RU" dirty="0" smtClean="0"/>
              <a:t> </a:t>
            </a:r>
            <a:r>
              <a:rPr lang="ru-RU" dirty="0"/>
              <a:t>авторскому коллективу в составе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 </a:t>
            </a:r>
            <a:r>
              <a:rPr lang="ru-RU" dirty="0"/>
              <a:t>работу </a:t>
            </a:r>
            <a:r>
              <a:rPr lang="ru-RU" b="1" dirty="0"/>
              <a:t>«Создание установки BM@N в полной конфигурации и проведение физического сеанса на ускоренных ионах </a:t>
            </a:r>
            <a:r>
              <a:rPr lang="ru-RU" b="1" dirty="0" err="1"/>
              <a:t>Xe</a:t>
            </a:r>
            <a:r>
              <a:rPr lang="ru-RU" b="1" dirty="0"/>
              <a:t>»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80290" y="1199119"/>
            <a:ext cx="10049435" cy="8402300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r>
              <a:rPr lang="ru-RU" sz="2400" dirty="0" err="1"/>
              <a:t>Пиядин</a:t>
            </a:r>
            <a:r>
              <a:rPr lang="ru-RU" sz="2400" dirty="0"/>
              <a:t> С.М.</a:t>
            </a:r>
            <a:br>
              <a:rPr lang="ru-RU" sz="2400" dirty="0"/>
            </a:br>
            <a:r>
              <a:rPr lang="ru-RU" sz="2400" dirty="0"/>
              <a:t>Базылев С.Н. </a:t>
            </a:r>
            <a:br>
              <a:rPr lang="ru-RU" sz="2400" dirty="0"/>
            </a:br>
            <a:r>
              <a:rPr lang="ru-RU" sz="2400" dirty="0" err="1"/>
              <a:t>Габдрахманов</a:t>
            </a:r>
            <a:r>
              <a:rPr lang="ru-RU" sz="2400" dirty="0"/>
              <a:t> И.Р.  </a:t>
            </a:r>
            <a:br>
              <a:rPr lang="ru-RU" sz="2400" dirty="0"/>
            </a:br>
            <a:r>
              <a:rPr lang="ru-RU" sz="2400" dirty="0"/>
              <a:t>Замятин Н.И. </a:t>
            </a:r>
            <a:br>
              <a:rPr lang="ru-RU" sz="2400" dirty="0"/>
            </a:br>
            <a:r>
              <a:rPr lang="ru-RU" sz="2400" dirty="0"/>
              <a:t>Румянцев М.М. </a:t>
            </a:r>
            <a:br>
              <a:rPr lang="ru-RU" sz="2400" dirty="0"/>
            </a:br>
            <a:r>
              <a:rPr lang="ru-RU" sz="2400" dirty="0"/>
              <a:t>Хабаров С.В. </a:t>
            </a:r>
            <a:br>
              <a:rPr lang="ru-RU" sz="2400" dirty="0"/>
            </a:br>
            <a:r>
              <a:rPr lang="ru-RU" sz="2400" dirty="0"/>
              <a:t>Юревич В.И. </a:t>
            </a:r>
            <a:br>
              <a:rPr lang="ru-RU" sz="2400" dirty="0"/>
            </a:br>
            <a:r>
              <a:rPr lang="ru-RU" sz="2400" dirty="0"/>
              <a:t>Бабкин В.А. </a:t>
            </a:r>
            <a:br>
              <a:rPr lang="ru-RU" sz="2400" dirty="0"/>
            </a:br>
            <a:r>
              <a:rPr lang="ru-RU" sz="2400" dirty="0"/>
              <a:t>Бузин С.Г. </a:t>
            </a:r>
            <a:br>
              <a:rPr lang="ru-RU" sz="2400" dirty="0"/>
            </a:br>
            <a:r>
              <a:rPr lang="ru-RU" sz="2400" dirty="0"/>
              <a:t>Буряков М.Г. </a:t>
            </a:r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err="1" smtClean="0"/>
              <a:t>Дулов</a:t>
            </a:r>
            <a:r>
              <a:rPr lang="ru-RU" sz="2400" dirty="0" smtClean="0"/>
              <a:t> </a:t>
            </a:r>
            <a:r>
              <a:rPr lang="ru-RU" sz="2400" dirty="0"/>
              <a:t>П.О. </a:t>
            </a:r>
            <a:br>
              <a:rPr lang="ru-RU" sz="2400" dirty="0"/>
            </a:br>
            <a:r>
              <a:rPr lang="ru-RU" sz="2400" dirty="0"/>
              <a:t>Егоров А.С. </a:t>
            </a:r>
            <a:br>
              <a:rPr lang="ru-RU" sz="2400" dirty="0"/>
            </a:br>
            <a:r>
              <a:rPr lang="ru-RU" sz="2400" dirty="0" err="1"/>
              <a:t>Каттабеков</a:t>
            </a:r>
            <a:r>
              <a:rPr lang="ru-RU" sz="2400" dirty="0"/>
              <a:t> Р.Р. </a:t>
            </a:r>
            <a:br>
              <a:rPr lang="ru-RU" sz="2400" dirty="0"/>
            </a:br>
            <a:r>
              <a:rPr lang="ru-RU" sz="2400" dirty="0" smtClean="0"/>
              <a:t>Круглова </a:t>
            </a:r>
            <a:r>
              <a:rPr lang="ru-RU" sz="2400" dirty="0"/>
              <a:t>И.В. </a:t>
            </a:r>
            <a:br>
              <a:rPr lang="ru-RU" sz="2400" dirty="0"/>
            </a:br>
            <a:r>
              <a:rPr lang="ru-RU" sz="2400" dirty="0"/>
              <a:t>Кулиш Е.М. </a:t>
            </a:r>
            <a:br>
              <a:rPr lang="ru-RU" sz="2400" dirty="0"/>
            </a:br>
            <a:r>
              <a:rPr lang="ru-RU" sz="2400" dirty="0" err="1"/>
              <a:t>Маканькин</a:t>
            </a:r>
            <a:r>
              <a:rPr lang="ru-RU" sz="2400" dirty="0"/>
              <a:t> А.М. </a:t>
            </a:r>
            <a:br>
              <a:rPr lang="ru-RU" sz="2400" dirty="0"/>
            </a:br>
            <a:r>
              <a:rPr lang="ru-RU" sz="2400" dirty="0" err="1"/>
              <a:t>Мартовицкий</a:t>
            </a:r>
            <a:r>
              <a:rPr lang="ru-RU" sz="2400" dirty="0"/>
              <a:t> Е.В. </a:t>
            </a:r>
            <a:br>
              <a:rPr lang="ru-RU" sz="2400" dirty="0"/>
            </a:br>
            <a:r>
              <a:rPr lang="ru-RU" sz="2400" dirty="0" smtClean="0"/>
              <a:t>Новожилов </a:t>
            </a:r>
            <a:r>
              <a:rPr lang="ru-RU" sz="2400" dirty="0"/>
              <a:t>С.В. </a:t>
            </a:r>
            <a:br>
              <a:rPr lang="ru-RU" sz="2400" dirty="0"/>
            </a:br>
            <a:r>
              <a:rPr lang="ru-RU" sz="2400" dirty="0"/>
              <a:t>Рогов В.Ю. </a:t>
            </a:r>
            <a:br>
              <a:rPr lang="ru-RU" sz="2400" dirty="0"/>
            </a:br>
            <a:r>
              <a:rPr lang="ru-RU" sz="2400" dirty="0"/>
              <a:t>Седых С.А. </a:t>
            </a:r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Сергеев </a:t>
            </a:r>
            <a:r>
              <a:rPr lang="ru-RU" sz="2400" dirty="0"/>
              <a:t>С.В. </a:t>
            </a:r>
            <a:br>
              <a:rPr lang="ru-RU" sz="2400" dirty="0"/>
            </a:br>
            <a:r>
              <a:rPr lang="ru-RU" sz="2400" dirty="0"/>
              <a:t>Слепнев И.В. </a:t>
            </a:r>
            <a:br>
              <a:rPr lang="ru-RU" sz="2400" dirty="0"/>
            </a:br>
            <a:r>
              <a:rPr lang="ru-RU" sz="2400" dirty="0"/>
              <a:t>Смолянин Т. </a:t>
            </a:r>
            <a:br>
              <a:rPr lang="ru-RU" sz="2400" dirty="0"/>
            </a:br>
            <a:r>
              <a:rPr lang="ru-RU" sz="2400" dirty="0" err="1"/>
              <a:t>Спасков</a:t>
            </a:r>
            <a:r>
              <a:rPr lang="ru-RU" sz="2400" dirty="0"/>
              <a:t> В.Н. </a:t>
            </a:r>
            <a:br>
              <a:rPr lang="ru-RU" sz="2400" dirty="0"/>
            </a:br>
            <a:r>
              <a:rPr lang="ru-RU" sz="2400" dirty="0"/>
              <a:t>Тарасов О.Г. </a:t>
            </a:r>
            <a:br>
              <a:rPr lang="ru-RU" sz="2400" dirty="0"/>
            </a:br>
            <a:r>
              <a:rPr lang="ru-RU" sz="2400" dirty="0" err="1"/>
              <a:t>Терлецкий</a:t>
            </a:r>
            <a:r>
              <a:rPr lang="ru-RU" sz="2400" dirty="0"/>
              <a:t> А.В. </a:t>
            </a:r>
            <a:br>
              <a:rPr lang="ru-RU" sz="2400" dirty="0"/>
            </a:br>
            <a:r>
              <a:rPr lang="ru-RU" sz="2400" dirty="0"/>
              <a:t>Федюнин А.А. </a:t>
            </a:r>
            <a:br>
              <a:rPr lang="ru-RU" sz="2400" dirty="0"/>
            </a:br>
            <a:r>
              <a:rPr lang="ru-RU" sz="2400" dirty="0"/>
              <a:t>Филиппов И.А. </a:t>
            </a:r>
            <a:br>
              <a:rPr lang="ru-RU" sz="2400" dirty="0"/>
            </a:br>
            <a:r>
              <a:rPr lang="ru-RU" sz="2400" dirty="0"/>
              <a:t>Шутов А.В. </a:t>
            </a:r>
            <a:br>
              <a:rPr lang="ru-RU" sz="2400" dirty="0"/>
            </a:br>
            <a:r>
              <a:rPr lang="ru-RU" sz="2400" dirty="0" smtClean="0"/>
              <a:t>Щипунов А.В</a:t>
            </a:r>
            <a:r>
              <a:rPr lang="ru-RU" sz="2400" dirty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78148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5488"/>
            <a:ext cx="10515600" cy="6007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вторая премия</a:t>
            </a:r>
            <a:r>
              <a:rPr lang="ru-RU" dirty="0" smtClean="0"/>
              <a:t> </a:t>
            </a:r>
            <a:r>
              <a:rPr lang="ru-RU" dirty="0"/>
              <a:t>авторскому коллективу в составе </a:t>
            </a:r>
          </a:p>
          <a:p>
            <a:pPr marL="1076325" indent="0">
              <a:buNone/>
            </a:pPr>
            <a:r>
              <a:rPr lang="ru-RU" dirty="0" err="1"/>
              <a:t>Сыресин</a:t>
            </a:r>
            <a:r>
              <a:rPr lang="ru-RU" dirty="0"/>
              <a:t> Е.М. </a:t>
            </a:r>
            <a:br>
              <a:rPr lang="ru-RU" dirty="0"/>
            </a:br>
            <a:r>
              <a:rPr lang="ru-RU" dirty="0"/>
              <a:t>Сливин А.А. </a:t>
            </a:r>
            <a:br>
              <a:rPr lang="ru-RU" dirty="0"/>
            </a:br>
            <a:r>
              <a:rPr lang="ru-RU" dirty="0"/>
              <a:t>Филатов Г.А. </a:t>
            </a:r>
            <a:br>
              <a:rPr lang="ru-RU" dirty="0"/>
            </a:br>
            <a:r>
              <a:rPr lang="ru-RU" dirty="0"/>
              <a:t>Агапов А.В. </a:t>
            </a:r>
            <a:br>
              <a:rPr lang="ru-RU" dirty="0"/>
            </a:br>
            <a:r>
              <a:rPr lang="ru-RU" dirty="0" err="1"/>
              <a:t>Галимов</a:t>
            </a:r>
            <a:r>
              <a:rPr lang="ru-RU" dirty="0"/>
              <a:t> А.Р. </a:t>
            </a:r>
            <a:br>
              <a:rPr lang="ru-RU" dirty="0"/>
            </a:br>
            <a:r>
              <a:rPr lang="ru-RU" dirty="0"/>
              <a:t>Тюлькин В.И. </a:t>
            </a:r>
            <a:br>
              <a:rPr lang="ru-RU" dirty="0"/>
            </a:br>
            <a:r>
              <a:rPr lang="ru-RU" dirty="0"/>
              <a:t>Тихомиров А.М. </a:t>
            </a:r>
            <a:br>
              <a:rPr lang="ru-RU" dirty="0"/>
            </a:br>
            <a:r>
              <a:rPr lang="ru-RU" dirty="0" err="1"/>
              <a:t>Пельтихин</a:t>
            </a:r>
            <a:r>
              <a:rPr lang="ru-RU" dirty="0"/>
              <a:t> А.В. </a:t>
            </a:r>
            <a:br>
              <a:rPr lang="ru-RU" dirty="0"/>
            </a:br>
            <a:r>
              <a:rPr lang="ru-RU" dirty="0"/>
              <a:t>Донец Д.Е. </a:t>
            </a:r>
            <a:br>
              <a:rPr lang="ru-RU" dirty="0"/>
            </a:br>
            <a:r>
              <a:rPr lang="ru-RU" dirty="0" err="1"/>
              <a:t>Леушин</a:t>
            </a:r>
            <a:r>
              <a:rPr lang="ru-RU" dirty="0"/>
              <a:t> Д.О. </a:t>
            </a:r>
            <a:br>
              <a:rPr lang="ru-RU" dirty="0"/>
            </a:br>
            <a:r>
              <a:rPr lang="ru-RU" dirty="0" err="1"/>
              <a:t>Харьюзов</a:t>
            </a:r>
            <a:r>
              <a:rPr lang="ru-RU" dirty="0"/>
              <a:t> П.Р. </a:t>
            </a:r>
            <a:br>
              <a:rPr lang="ru-RU" dirty="0"/>
            </a:br>
            <a:r>
              <a:rPr lang="ru-RU" dirty="0"/>
              <a:t>Белобородов А.В. </a:t>
            </a:r>
            <a:br>
              <a:rPr lang="ru-RU" dirty="0"/>
            </a:br>
            <a:r>
              <a:rPr lang="ru-RU" dirty="0" err="1"/>
              <a:t>Коровкин</a:t>
            </a:r>
            <a:r>
              <a:rPr lang="ru-RU" dirty="0"/>
              <a:t> Д.С. </a:t>
            </a:r>
            <a:br>
              <a:rPr lang="ru-RU" dirty="0"/>
            </a:br>
            <a:r>
              <a:rPr lang="ru-RU" dirty="0"/>
              <a:t>Заграй А.И. </a:t>
            </a:r>
            <a:br>
              <a:rPr lang="ru-RU" dirty="0"/>
            </a:br>
            <a:r>
              <a:rPr lang="ru-RU" dirty="0" err="1"/>
              <a:t>Косачев</a:t>
            </a:r>
            <a:r>
              <a:rPr lang="ru-RU" dirty="0"/>
              <a:t> В.В. </a:t>
            </a:r>
          </a:p>
          <a:p>
            <a:pPr marL="0" indent="0">
              <a:buNone/>
            </a:pPr>
            <a:r>
              <a:rPr lang="ru-RU" dirty="0"/>
              <a:t>за работу </a:t>
            </a:r>
            <a:r>
              <a:rPr lang="ru-RU" b="1" dirty="0"/>
              <a:t>«Создание оборудования и первые эксперименты с каналом и станцией СОЧИ для тестирования микросхем на радиационную стойкость»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900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632" y="1152144"/>
            <a:ext cx="11119104" cy="596188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вторая премия</a:t>
            </a:r>
            <a:r>
              <a:rPr lang="ru-RU" dirty="0" smtClean="0"/>
              <a:t> </a:t>
            </a:r>
            <a:r>
              <a:rPr lang="ru-RU" dirty="0"/>
              <a:t>авторскому коллективу в составе </a:t>
            </a:r>
          </a:p>
          <a:p>
            <a:pPr marL="1076325" indent="0">
              <a:buNone/>
            </a:pPr>
            <a:r>
              <a:rPr lang="ru-RU" dirty="0"/>
              <a:t>Пешехонов Д.В. </a:t>
            </a:r>
            <a:br>
              <a:rPr lang="ru-RU" dirty="0"/>
            </a:br>
            <a:r>
              <a:rPr lang="ru-RU" dirty="0"/>
              <a:t>Саламатин К.М. </a:t>
            </a:r>
            <a:br>
              <a:rPr lang="ru-RU" dirty="0"/>
            </a:br>
            <a:r>
              <a:rPr lang="ru-RU" dirty="0" err="1"/>
              <a:t>Камбар</a:t>
            </a:r>
            <a:r>
              <a:rPr lang="ru-RU" dirty="0"/>
              <a:t> И. </a:t>
            </a:r>
            <a:br>
              <a:rPr lang="ru-RU" dirty="0"/>
            </a:br>
            <a:r>
              <a:rPr lang="ru-RU" dirty="0"/>
              <a:t>Волков П.В. </a:t>
            </a:r>
            <a:br>
              <a:rPr lang="ru-RU" dirty="0"/>
            </a:br>
            <a:r>
              <a:rPr lang="ru-RU" dirty="0" err="1"/>
              <a:t>Герценбергер</a:t>
            </a:r>
            <a:r>
              <a:rPr lang="ru-RU" dirty="0"/>
              <a:t> С.В. </a:t>
            </a:r>
          </a:p>
          <a:p>
            <a:pPr marL="0" indent="0">
              <a:buNone/>
            </a:pPr>
            <a:r>
              <a:rPr lang="ru-RU" dirty="0"/>
              <a:t>за работу </a:t>
            </a:r>
            <a:r>
              <a:rPr lang="ru-RU" b="1" dirty="0"/>
              <a:t>«Модернизация, запуск и набор данных на установке эксперимента NA64 в 2023 г.»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7324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</TotalTime>
  <Words>206</Words>
  <Application>Microsoft Office PowerPoint</Application>
  <PresentationFormat>Широкоэкранный</PresentationFormat>
  <Paragraphs>98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По разделу 3.1. «Физика частиц и атомного ядра </vt:lpstr>
      <vt:lpstr>Презентация PowerPoint</vt:lpstr>
      <vt:lpstr>Презентация PowerPoint</vt:lpstr>
      <vt:lpstr>По разделу 3.2 «Научно-методические и научно-технические работы»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 разделу 3.3 «Производственно-технические работы»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разделу 3.1. «Физика частиц и атомного ядра</dc:title>
  <dc:creator>Пользователь Windows</dc:creator>
  <cp:lastModifiedBy>Anna</cp:lastModifiedBy>
  <cp:revision>8</cp:revision>
  <dcterms:created xsi:type="dcterms:W3CDTF">2024-03-04T10:11:14Z</dcterms:created>
  <dcterms:modified xsi:type="dcterms:W3CDTF">2024-03-04T11:39:20Z</dcterms:modified>
</cp:coreProperties>
</file>