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77" r:id="rId1"/>
  </p:sldMasterIdLst>
  <p:notesMasterIdLst>
    <p:notesMasterId r:id="rId36"/>
  </p:notesMasterIdLst>
  <p:sldIdLst>
    <p:sldId id="256" r:id="rId2"/>
    <p:sldId id="528" r:id="rId3"/>
    <p:sldId id="531" r:id="rId4"/>
    <p:sldId id="356" r:id="rId5"/>
    <p:sldId id="376" r:id="rId6"/>
    <p:sldId id="430" r:id="rId7"/>
    <p:sldId id="425" r:id="rId8"/>
    <p:sldId id="526" r:id="rId9"/>
    <p:sldId id="535" r:id="rId10"/>
    <p:sldId id="537" r:id="rId11"/>
    <p:sldId id="538" r:id="rId12"/>
    <p:sldId id="525" r:id="rId13"/>
    <p:sldId id="427" r:id="rId14"/>
    <p:sldId id="400" r:id="rId15"/>
    <p:sldId id="519" r:id="rId16"/>
    <p:sldId id="447" r:id="rId17"/>
    <p:sldId id="448" r:id="rId18"/>
    <p:sldId id="453" r:id="rId19"/>
    <p:sldId id="493" r:id="rId20"/>
    <p:sldId id="521" r:id="rId21"/>
    <p:sldId id="517" r:id="rId22"/>
    <p:sldId id="520" r:id="rId23"/>
    <p:sldId id="369" r:id="rId24"/>
    <p:sldId id="457" r:id="rId25"/>
    <p:sldId id="533" r:id="rId26"/>
    <p:sldId id="508" r:id="rId27"/>
    <p:sldId id="505" r:id="rId28"/>
    <p:sldId id="382" r:id="rId29"/>
    <p:sldId id="421" r:id="rId30"/>
    <p:sldId id="529" r:id="rId31"/>
    <p:sldId id="524" r:id="rId32"/>
    <p:sldId id="436" r:id="rId33"/>
    <p:sldId id="438" r:id="rId34"/>
    <p:sldId id="439"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2132E"/>
    <a:srgbClr val="0072BD"/>
    <a:srgbClr val="0000FF"/>
    <a:srgbClr val="EC5960"/>
    <a:srgbClr val="00D68C"/>
    <a:srgbClr val="000000"/>
    <a:srgbClr val="ED5960"/>
    <a:srgbClr val="B353FE"/>
    <a:srgbClr val="404040"/>
    <a:srgbClr val="5252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54"/>
    <p:restoredTop sz="94590"/>
  </p:normalViewPr>
  <p:slideViewPr>
    <p:cSldViewPr snapToGrid="0" snapToObjects="1">
      <p:cViewPr varScale="1">
        <p:scale>
          <a:sx n="105" d="100"/>
          <a:sy n="105" d="100"/>
        </p:scale>
        <p:origin x="1400"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R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E25AF2-F9B5-2E47-83AC-109710AC6272}" type="datetimeFigureOut">
              <a:rPr lang="en-RU" smtClean="0"/>
              <a:t>14.05.2024</a:t>
            </a:fld>
            <a:endParaRPr lang="en-R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R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R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E34B58-D613-794B-ABE2-500239010DF8}" type="slidenum">
              <a:rPr lang="en-RU" smtClean="0"/>
              <a:t>‹#›</a:t>
            </a:fld>
            <a:endParaRPr lang="en-RU"/>
          </a:p>
        </p:txBody>
      </p:sp>
    </p:spTree>
    <p:extLst>
      <p:ext uri="{BB962C8B-B14F-4D97-AF65-F5344CB8AC3E}">
        <p14:creationId xmlns:p14="http://schemas.microsoft.com/office/powerpoint/2010/main" val="1676422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RU" dirty="0"/>
          </a:p>
        </p:txBody>
      </p:sp>
      <p:sp>
        <p:nvSpPr>
          <p:cNvPr id="4" name="Slide Number Placeholder 3"/>
          <p:cNvSpPr>
            <a:spLocks noGrp="1"/>
          </p:cNvSpPr>
          <p:nvPr>
            <p:ph type="sldNum" sz="quarter" idx="5"/>
          </p:nvPr>
        </p:nvSpPr>
        <p:spPr/>
        <p:txBody>
          <a:bodyPr/>
          <a:lstStyle/>
          <a:p>
            <a:fld id="{84E34B58-D613-794B-ABE2-500239010DF8}" type="slidenum">
              <a:rPr lang="en-RU" smtClean="0"/>
              <a:t>4</a:t>
            </a:fld>
            <a:endParaRPr lang="en-RU"/>
          </a:p>
        </p:txBody>
      </p:sp>
    </p:spTree>
    <p:extLst>
      <p:ext uri="{BB962C8B-B14F-4D97-AF65-F5344CB8AC3E}">
        <p14:creationId xmlns:p14="http://schemas.microsoft.com/office/powerpoint/2010/main" val="15498802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RU" dirty="0"/>
          </a:p>
        </p:txBody>
      </p:sp>
      <p:sp>
        <p:nvSpPr>
          <p:cNvPr id="4" name="Slide Number Placeholder 3"/>
          <p:cNvSpPr>
            <a:spLocks noGrp="1"/>
          </p:cNvSpPr>
          <p:nvPr>
            <p:ph type="sldNum" sz="quarter" idx="5"/>
          </p:nvPr>
        </p:nvSpPr>
        <p:spPr/>
        <p:txBody>
          <a:bodyPr/>
          <a:lstStyle/>
          <a:p>
            <a:fld id="{84E34B58-D613-794B-ABE2-500239010DF8}" type="slidenum">
              <a:rPr lang="en-RU" smtClean="0"/>
              <a:t>16</a:t>
            </a:fld>
            <a:endParaRPr lang="en-RU"/>
          </a:p>
        </p:txBody>
      </p:sp>
    </p:spTree>
    <p:extLst>
      <p:ext uri="{BB962C8B-B14F-4D97-AF65-F5344CB8AC3E}">
        <p14:creationId xmlns:p14="http://schemas.microsoft.com/office/powerpoint/2010/main" val="722293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RU" dirty="0"/>
          </a:p>
        </p:txBody>
      </p:sp>
      <p:sp>
        <p:nvSpPr>
          <p:cNvPr id="4" name="Slide Number Placeholder 3"/>
          <p:cNvSpPr>
            <a:spLocks noGrp="1"/>
          </p:cNvSpPr>
          <p:nvPr>
            <p:ph type="sldNum" sz="quarter" idx="5"/>
          </p:nvPr>
        </p:nvSpPr>
        <p:spPr/>
        <p:txBody>
          <a:bodyPr/>
          <a:lstStyle/>
          <a:p>
            <a:fld id="{84E34B58-D613-794B-ABE2-500239010DF8}" type="slidenum">
              <a:rPr lang="en-RU" smtClean="0"/>
              <a:t>18</a:t>
            </a:fld>
            <a:endParaRPr lang="en-RU"/>
          </a:p>
        </p:txBody>
      </p:sp>
    </p:spTree>
    <p:extLst>
      <p:ext uri="{BB962C8B-B14F-4D97-AF65-F5344CB8AC3E}">
        <p14:creationId xmlns:p14="http://schemas.microsoft.com/office/powerpoint/2010/main" val="4360451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RU" dirty="0"/>
          </a:p>
        </p:txBody>
      </p:sp>
      <p:sp>
        <p:nvSpPr>
          <p:cNvPr id="4" name="Slide Number Placeholder 3"/>
          <p:cNvSpPr>
            <a:spLocks noGrp="1"/>
          </p:cNvSpPr>
          <p:nvPr>
            <p:ph type="sldNum" sz="quarter" idx="5"/>
          </p:nvPr>
        </p:nvSpPr>
        <p:spPr/>
        <p:txBody>
          <a:bodyPr/>
          <a:lstStyle/>
          <a:p>
            <a:fld id="{84E34B58-D613-794B-ABE2-500239010DF8}" type="slidenum">
              <a:rPr lang="en-RU" smtClean="0"/>
              <a:t>19</a:t>
            </a:fld>
            <a:endParaRPr lang="en-RU"/>
          </a:p>
        </p:txBody>
      </p:sp>
    </p:spTree>
    <p:extLst>
      <p:ext uri="{BB962C8B-B14F-4D97-AF65-F5344CB8AC3E}">
        <p14:creationId xmlns:p14="http://schemas.microsoft.com/office/powerpoint/2010/main" val="8352983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RU" dirty="0"/>
          </a:p>
        </p:txBody>
      </p:sp>
      <p:sp>
        <p:nvSpPr>
          <p:cNvPr id="4" name="Slide Number Placeholder 3"/>
          <p:cNvSpPr>
            <a:spLocks noGrp="1"/>
          </p:cNvSpPr>
          <p:nvPr>
            <p:ph type="sldNum" sz="quarter" idx="5"/>
          </p:nvPr>
        </p:nvSpPr>
        <p:spPr/>
        <p:txBody>
          <a:bodyPr/>
          <a:lstStyle/>
          <a:p>
            <a:fld id="{84E34B58-D613-794B-ABE2-500239010DF8}" type="slidenum">
              <a:rPr lang="en-RU" smtClean="0"/>
              <a:t>20</a:t>
            </a:fld>
            <a:endParaRPr lang="en-RU"/>
          </a:p>
        </p:txBody>
      </p:sp>
    </p:spTree>
    <p:extLst>
      <p:ext uri="{BB962C8B-B14F-4D97-AF65-F5344CB8AC3E}">
        <p14:creationId xmlns:p14="http://schemas.microsoft.com/office/powerpoint/2010/main" val="18620294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RU" dirty="0"/>
          </a:p>
        </p:txBody>
      </p:sp>
      <p:sp>
        <p:nvSpPr>
          <p:cNvPr id="4" name="Slide Number Placeholder 3"/>
          <p:cNvSpPr>
            <a:spLocks noGrp="1"/>
          </p:cNvSpPr>
          <p:nvPr>
            <p:ph type="sldNum" sz="quarter" idx="5"/>
          </p:nvPr>
        </p:nvSpPr>
        <p:spPr/>
        <p:txBody>
          <a:bodyPr/>
          <a:lstStyle/>
          <a:p>
            <a:fld id="{84E34B58-D613-794B-ABE2-500239010DF8}" type="slidenum">
              <a:rPr lang="en-RU" smtClean="0"/>
              <a:t>21</a:t>
            </a:fld>
            <a:endParaRPr lang="en-RU"/>
          </a:p>
        </p:txBody>
      </p:sp>
    </p:spTree>
    <p:extLst>
      <p:ext uri="{BB962C8B-B14F-4D97-AF65-F5344CB8AC3E}">
        <p14:creationId xmlns:p14="http://schemas.microsoft.com/office/powerpoint/2010/main" val="14686410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RU" dirty="0"/>
          </a:p>
        </p:txBody>
      </p:sp>
      <p:sp>
        <p:nvSpPr>
          <p:cNvPr id="4" name="Slide Number Placeholder 3"/>
          <p:cNvSpPr>
            <a:spLocks noGrp="1"/>
          </p:cNvSpPr>
          <p:nvPr>
            <p:ph type="sldNum" sz="quarter" idx="5"/>
          </p:nvPr>
        </p:nvSpPr>
        <p:spPr/>
        <p:txBody>
          <a:bodyPr/>
          <a:lstStyle/>
          <a:p>
            <a:fld id="{84E34B58-D613-794B-ABE2-500239010DF8}" type="slidenum">
              <a:rPr lang="en-RU" smtClean="0"/>
              <a:t>22</a:t>
            </a:fld>
            <a:endParaRPr lang="en-RU"/>
          </a:p>
        </p:txBody>
      </p:sp>
    </p:spTree>
    <p:extLst>
      <p:ext uri="{BB962C8B-B14F-4D97-AF65-F5344CB8AC3E}">
        <p14:creationId xmlns:p14="http://schemas.microsoft.com/office/powerpoint/2010/main" val="360254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RU" dirty="0"/>
          </a:p>
        </p:txBody>
      </p:sp>
      <p:sp>
        <p:nvSpPr>
          <p:cNvPr id="4" name="Slide Number Placeholder 3"/>
          <p:cNvSpPr>
            <a:spLocks noGrp="1"/>
          </p:cNvSpPr>
          <p:nvPr>
            <p:ph type="sldNum" sz="quarter" idx="5"/>
          </p:nvPr>
        </p:nvSpPr>
        <p:spPr/>
        <p:txBody>
          <a:bodyPr/>
          <a:lstStyle/>
          <a:p>
            <a:fld id="{84E34B58-D613-794B-ABE2-500239010DF8}" type="slidenum">
              <a:rPr lang="en-RU" smtClean="0"/>
              <a:t>25</a:t>
            </a:fld>
            <a:endParaRPr lang="en-RU"/>
          </a:p>
        </p:txBody>
      </p:sp>
    </p:spTree>
    <p:extLst>
      <p:ext uri="{BB962C8B-B14F-4D97-AF65-F5344CB8AC3E}">
        <p14:creationId xmlns:p14="http://schemas.microsoft.com/office/powerpoint/2010/main" val="21130507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RU" dirty="0"/>
          </a:p>
        </p:txBody>
      </p:sp>
      <p:sp>
        <p:nvSpPr>
          <p:cNvPr id="4" name="Slide Number Placeholder 3"/>
          <p:cNvSpPr>
            <a:spLocks noGrp="1"/>
          </p:cNvSpPr>
          <p:nvPr>
            <p:ph type="sldNum" sz="quarter" idx="5"/>
          </p:nvPr>
        </p:nvSpPr>
        <p:spPr/>
        <p:txBody>
          <a:bodyPr/>
          <a:lstStyle/>
          <a:p>
            <a:fld id="{84E34B58-D613-794B-ABE2-500239010DF8}" type="slidenum">
              <a:rPr lang="en-RU" smtClean="0"/>
              <a:t>26</a:t>
            </a:fld>
            <a:endParaRPr lang="en-RU"/>
          </a:p>
        </p:txBody>
      </p:sp>
    </p:spTree>
    <p:extLst>
      <p:ext uri="{BB962C8B-B14F-4D97-AF65-F5344CB8AC3E}">
        <p14:creationId xmlns:p14="http://schemas.microsoft.com/office/powerpoint/2010/main" val="37454017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RU" dirty="0"/>
          </a:p>
        </p:txBody>
      </p:sp>
      <p:sp>
        <p:nvSpPr>
          <p:cNvPr id="4" name="Slide Number Placeholder 3"/>
          <p:cNvSpPr>
            <a:spLocks noGrp="1"/>
          </p:cNvSpPr>
          <p:nvPr>
            <p:ph type="sldNum" sz="quarter" idx="5"/>
          </p:nvPr>
        </p:nvSpPr>
        <p:spPr/>
        <p:txBody>
          <a:bodyPr/>
          <a:lstStyle/>
          <a:p>
            <a:fld id="{84E34B58-D613-794B-ABE2-500239010DF8}" type="slidenum">
              <a:rPr lang="en-RU" smtClean="0"/>
              <a:t>28</a:t>
            </a:fld>
            <a:endParaRPr lang="en-RU"/>
          </a:p>
        </p:txBody>
      </p:sp>
    </p:spTree>
    <p:extLst>
      <p:ext uri="{BB962C8B-B14F-4D97-AF65-F5344CB8AC3E}">
        <p14:creationId xmlns:p14="http://schemas.microsoft.com/office/powerpoint/2010/main" val="6063882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RU" dirty="0"/>
          </a:p>
        </p:txBody>
      </p:sp>
      <p:sp>
        <p:nvSpPr>
          <p:cNvPr id="4" name="Slide Number Placeholder 3"/>
          <p:cNvSpPr>
            <a:spLocks noGrp="1"/>
          </p:cNvSpPr>
          <p:nvPr>
            <p:ph type="sldNum" sz="quarter" idx="5"/>
          </p:nvPr>
        </p:nvSpPr>
        <p:spPr/>
        <p:txBody>
          <a:bodyPr/>
          <a:lstStyle/>
          <a:p>
            <a:fld id="{84E34B58-D613-794B-ABE2-500239010DF8}" type="slidenum">
              <a:rPr lang="en-RU" smtClean="0"/>
              <a:t>30</a:t>
            </a:fld>
            <a:endParaRPr lang="en-RU"/>
          </a:p>
        </p:txBody>
      </p:sp>
    </p:spTree>
    <p:extLst>
      <p:ext uri="{BB962C8B-B14F-4D97-AF65-F5344CB8AC3E}">
        <p14:creationId xmlns:p14="http://schemas.microsoft.com/office/powerpoint/2010/main" val="1497760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RU" dirty="0"/>
          </a:p>
        </p:txBody>
      </p:sp>
      <p:sp>
        <p:nvSpPr>
          <p:cNvPr id="4" name="Slide Number Placeholder 3"/>
          <p:cNvSpPr>
            <a:spLocks noGrp="1"/>
          </p:cNvSpPr>
          <p:nvPr>
            <p:ph type="sldNum" sz="quarter" idx="5"/>
          </p:nvPr>
        </p:nvSpPr>
        <p:spPr/>
        <p:txBody>
          <a:bodyPr/>
          <a:lstStyle/>
          <a:p>
            <a:fld id="{84E34B58-D613-794B-ABE2-500239010DF8}" type="slidenum">
              <a:rPr lang="en-RU" smtClean="0"/>
              <a:t>7</a:t>
            </a:fld>
            <a:endParaRPr lang="en-RU"/>
          </a:p>
        </p:txBody>
      </p:sp>
    </p:spTree>
    <p:extLst>
      <p:ext uri="{BB962C8B-B14F-4D97-AF65-F5344CB8AC3E}">
        <p14:creationId xmlns:p14="http://schemas.microsoft.com/office/powerpoint/2010/main" val="23682107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RU" dirty="0"/>
          </a:p>
        </p:txBody>
      </p:sp>
      <p:sp>
        <p:nvSpPr>
          <p:cNvPr id="4" name="Slide Number Placeholder 3"/>
          <p:cNvSpPr>
            <a:spLocks noGrp="1"/>
          </p:cNvSpPr>
          <p:nvPr>
            <p:ph type="sldNum" sz="quarter" idx="5"/>
          </p:nvPr>
        </p:nvSpPr>
        <p:spPr/>
        <p:txBody>
          <a:bodyPr/>
          <a:lstStyle/>
          <a:p>
            <a:fld id="{84E34B58-D613-794B-ABE2-500239010DF8}" type="slidenum">
              <a:rPr lang="en-RU" smtClean="0"/>
              <a:t>31</a:t>
            </a:fld>
            <a:endParaRPr lang="en-RU"/>
          </a:p>
        </p:txBody>
      </p:sp>
    </p:spTree>
    <p:extLst>
      <p:ext uri="{BB962C8B-B14F-4D97-AF65-F5344CB8AC3E}">
        <p14:creationId xmlns:p14="http://schemas.microsoft.com/office/powerpoint/2010/main" val="1067386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RU" dirty="0"/>
          </a:p>
        </p:txBody>
      </p:sp>
      <p:sp>
        <p:nvSpPr>
          <p:cNvPr id="4" name="Slide Number Placeholder 3"/>
          <p:cNvSpPr>
            <a:spLocks noGrp="1"/>
          </p:cNvSpPr>
          <p:nvPr>
            <p:ph type="sldNum" sz="quarter" idx="5"/>
          </p:nvPr>
        </p:nvSpPr>
        <p:spPr/>
        <p:txBody>
          <a:bodyPr/>
          <a:lstStyle/>
          <a:p>
            <a:fld id="{84E34B58-D613-794B-ABE2-500239010DF8}" type="slidenum">
              <a:rPr lang="en-RU" smtClean="0"/>
              <a:t>8</a:t>
            </a:fld>
            <a:endParaRPr lang="en-RU"/>
          </a:p>
        </p:txBody>
      </p:sp>
    </p:spTree>
    <p:extLst>
      <p:ext uri="{BB962C8B-B14F-4D97-AF65-F5344CB8AC3E}">
        <p14:creationId xmlns:p14="http://schemas.microsoft.com/office/powerpoint/2010/main" val="1137927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RU" dirty="0"/>
          </a:p>
        </p:txBody>
      </p:sp>
      <p:sp>
        <p:nvSpPr>
          <p:cNvPr id="4" name="Slide Number Placeholder 3"/>
          <p:cNvSpPr>
            <a:spLocks noGrp="1"/>
          </p:cNvSpPr>
          <p:nvPr>
            <p:ph type="sldNum" sz="quarter" idx="5"/>
          </p:nvPr>
        </p:nvSpPr>
        <p:spPr/>
        <p:txBody>
          <a:bodyPr/>
          <a:lstStyle/>
          <a:p>
            <a:fld id="{84E34B58-D613-794B-ABE2-500239010DF8}" type="slidenum">
              <a:rPr lang="en-RU" smtClean="0"/>
              <a:t>9</a:t>
            </a:fld>
            <a:endParaRPr lang="en-RU"/>
          </a:p>
        </p:txBody>
      </p:sp>
    </p:spTree>
    <p:extLst>
      <p:ext uri="{BB962C8B-B14F-4D97-AF65-F5344CB8AC3E}">
        <p14:creationId xmlns:p14="http://schemas.microsoft.com/office/powerpoint/2010/main" val="4025328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RU" dirty="0"/>
          </a:p>
        </p:txBody>
      </p:sp>
      <p:sp>
        <p:nvSpPr>
          <p:cNvPr id="4" name="Slide Number Placeholder 3"/>
          <p:cNvSpPr>
            <a:spLocks noGrp="1"/>
          </p:cNvSpPr>
          <p:nvPr>
            <p:ph type="sldNum" sz="quarter" idx="5"/>
          </p:nvPr>
        </p:nvSpPr>
        <p:spPr/>
        <p:txBody>
          <a:bodyPr/>
          <a:lstStyle/>
          <a:p>
            <a:fld id="{84E34B58-D613-794B-ABE2-500239010DF8}" type="slidenum">
              <a:rPr lang="en-RU" smtClean="0"/>
              <a:t>10</a:t>
            </a:fld>
            <a:endParaRPr lang="en-RU"/>
          </a:p>
        </p:txBody>
      </p:sp>
    </p:spTree>
    <p:extLst>
      <p:ext uri="{BB962C8B-B14F-4D97-AF65-F5344CB8AC3E}">
        <p14:creationId xmlns:p14="http://schemas.microsoft.com/office/powerpoint/2010/main" val="2847830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RU" dirty="0"/>
          </a:p>
        </p:txBody>
      </p:sp>
      <p:sp>
        <p:nvSpPr>
          <p:cNvPr id="4" name="Slide Number Placeholder 3"/>
          <p:cNvSpPr>
            <a:spLocks noGrp="1"/>
          </p:cNvSpPr>
          <p:nvPr>
            <p:ph type="sldNum" sz="quarter" idx="5"/>
          </p:nvPr>
        </p:nvSpPr>
        <p:spPr/>
        <p:txBody>
          <a:bodyPr/>
          <a:lstStyle/>
          <a:p>
            <a:fld id="{84E34B58-D613-794B-ABE2-500239010DF8}" type="slidenum">
              <a:rPr lang="en-RU" smtClean="0"/>
              <a:t>11</a:t>
            </a:fld>
            <a:endParaRPr lang="en-RU"/>
          </a:p>
        </p:txBody>
      </p:sp>
    </p:spTree>
    <p:extLst>
      <p:ext uri="{BB962C8B-B14F-4D97-AF65-F5344CB8AC3E}">
        <p14:creationId xmlns:p14="http://schemas.microsoft.com/office/powerpoint/2010/main" val="483331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RU" dirty="0"/>
          </a:p>
        </p:txBody>
      </p:sp>
      <p:sp>
        <p:nvSpPr>
          <p:cNvPr id="4" name="Slide Number Placeholder 3"/>
          <p:cNvSpPr>
            <a:spLocks noGrp="1"/>
          </p:cNvSpPr>
          <p:nvPr>
            <p:ph type="sldNum" sz="quarter" idx="5"/>
          </p:nvPr>
        </p:nvSpPr>
        <p:spPr/>
        <p:txBody>
          <a:bodyPr/>
          <a:lstStyle/>
          <a:p>
            <a:fld id="{84E34B58-D613-794B-ABE2-500239010DF8}" type="slidenum">
              <a:rPr lang="en-RU" smtClean="0"/>
              <a:t>12</a:t>
            </a:fld>
            <a:endParaRPr lang="en-RU"/>
          </a:p>
        </p:txBody>
      </p:sp>
    </p:spTree>
    <p:extLst>
      <p:ext uri="{BB962C8B-B14F-4D97-AF65-F5344CB8AC3E}">
        <p14:creationId xmlns:p14="http://schemas.microsoft.com/office/powerpoint/2010/main" val="2122871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RU" dirty="0"/>
          </a:p>
        </p:txBody>
      </p:sp>
      <p:sp>
        <p:nvSpPr>
          <p:cNvPr id="4" name="Slide Number Placeholder 3"/>
          <p:cNvSpPr>
            <a:spLocks noGrp="1"/>
          </p:cNvSpPr>
          <p:nvPr>
            <p:ph type="sldNum" sz="quarter" idx="5"/>
          </p:nvPr>
        </p:nvSpPr>
        <p:spPr/>
        <p:txBody>
          <a:bodyPr/>
          <a:lstStyle/>
          <a:p>
            <a:fld id="{84E34B58-D613-794B-ABE2-500239010DF8}" type="slidenum">
              <a:rPr lang="en-RU" smtClean="0"/>
              <a:t>14</a:t>
            </a:fld>
            <a:endParaRPr lang="en-RU"/>
          </a:p>
        </p:txBody>
      </p:sp>
    </p:spTree>
    <p:extLst>
      <p:ext uri="{BB962C8B-B14F-4D97-AF65-F5344CB8AC3E}">
        <p14:creationId xmlns:p14="http://schemas.microsoft.com/office/powerpoint/2010/main" val="163464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RU" dirty="0"/>
          </a:p>
        </p:txBody>
      </p:sp>
      <p:sp>
        <p:nvSpPr>
          <p:cNvPr id="4" name="Slide Number Placeholder 3"/>
          <p:cNvSpPr>
            <a:spLocks noGrp="1"/>
          </p:cNvSpPr>
          <p:nvPr>
            <p:ph type="sldNum" sz="quarter" idx="5"/>
          </p:nvPr>
        </p:nvSpPr>
        <p:spPr/>
        <p:txBody>
          <a:bodyPr/>
          <a:lstStyle/>
          <a:p>
            <a:fld id="{84E34B58-D613-794B-ABE2-500239010DF8}" type="slidenum">
              <a:rPr lang="en-RU" smtClean="0"/>
              <a:t>15</a:t>
            </a:fld>
            <a:endParaRPr lang="en-RU"/>
          </a:p>
        </p:txBody>
      </p:sp>
    </p:spTree>
    <p:extLst>
      <p:ext uri="{BB962C8B-B14F-4D97-AF65-F5344CB8AC3E}">
        <p14:creationId xmlns:p14="http://schemas.microsoft.com/office/powerpoint/2010/main" val="458486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D015AD76-0EF9-1F41-814F-DC709A4E1014}" type="datetime1">
              <a:rPr lang="ru-RU" smtClean="0"/>
              <a:t>14.05.2024</a:t>
            </a:fld>
            <a:endParaRPr lang="en-RU"/>
          </a:p>
        </p:txBody>
      </p:sp>
      <p:sp>
        <p:nvSpPr>
          <p:cNvPr id="5" name="Footer Placeholder 4"/>
          <p:cNvSpPr>
            <a:spLocks noGrp="1"/>
          </p:cNvSpPr>
          <p:nvPr>
            <p:ph type="ftr" sz="quarter" idx="11"/>
          </p:nvPr>
        </p:nvSpPr>
        <p:spPr/>
        <p:txBody>
          <a:bodyPr/>
          <a:lstStyle/>
          <a:p>
            <a:endParaRPr lang="en-RU"/>
          </a:p>
        </p:txBody>
      </p:sp>
      <p:sp>
        <p:nvSpPr>
          <p:cNvPr id="6" name="Slide Number Placeholder 5"/>
          <p:cNvSpPr>
            <a:spLocks noGrp="1"/>
          </p:cNvSpPr>
          <p:nvPr>
            <p:ph type="sldNum" sz="quarter" idx="12"/>
          </p:nvPr>
        </p:nvSpPr>
        <p:spPr/>
        <p:txBody>
          <a:bodyPr/>
          <a:lstStyle/>
          <a:p>
            <a:fld id="{03F74DE6-944D-7A40-9389-EB907D9A05BB}" type="slidenum">
              <a:rPr lang="en-RU" smtClean="0"/>
              <a:t>‹#›</a:t>
            </a:fld>
            <a:endParaRPr lang="en-RU"/>
          </a:p>
        </p:txBody>
      </p:sp>
    </p:spTree>
    <p:extLst>
      <p:ext uri="{BB962C8B-B14F-4D97-AF65-F5344CB8AC3E}">
        <p14:creationId xmlns:p14="http://schemas.microsoft.com/office/powerpoint/2010/main" val="1411096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3776AC2-A33B-5440-86D3-66B2159BA4A7}" type="datetime1">
              <a:rPr lang="ru-RU" smtClean="0"/>
              <a:t>14.05.2024</a:t>
            </a:fld>
            <a:endParaRPr lang="en-RU"/>
          </a:p>
        </p:txBody>
      </p:sp>
      <p:sp>
        <p:nvSpPr>
          <p:cNvPr id="5" name="Footer Placeholder 4"/>
          <p:cNvSpPr>
            <a:spLocks noGrp="1"/>
          </p:cNvSpPr>
          <p:nvPr>
            <p:ph type="ftr" sz="quarter" idx="11"/>
          </p:nvPr>
        </p:nvSpPr>
        <p:spPr/>
        <p:txBody>
          <a:bodyPr/>
          <a:lstStyle/>
          <a:p>
            <a:endParaRPr lang="en-RU"/>
          </a:p>
        </p:txBody>
      </p:sp>
      <p:sp>
        <p:nvSpPr>
          <p:cNvPr id="6" name="Slide Number Placeholder 5"/>
          <p:cNvSpPr>
            <a:spLocks noGrp="1"/>
          </p:cNvSpPr>
          <p:nvPr>
            <p:ph type="sldNum" sz="quarter" idx="12"/>
          </p:nvPr>
        </p:nvSpPr>
        <p:spPr/>
        <p:txBody>
          <a:bodyPr/>
          <a:lstStyle/>
          <a:p>
            <a:fld id="{03F74DE6-944D-7A40-9389-EB907D9A05BB}" type="slidenum">
              <a:rPr lang="en-RU" smtClean="0"/>
              <a:t>‹#›</a:t>
            </a:fld>
            <a:endParaRPr lang="en-RU"/>
          </a:p>
        </p:txBody>
      </p:sp>
    </p:spTree>
    <p:extLst>
      <p:ext uri="{BB962C8B-B14F-4D97-AF65-F5344CB8AC3E}">
        <p14:creationId xmlns:p14="http://schemas.microsoft.com/office/powerpoint/2010/main" val="1405306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5102CE3B-6B14-EC45-AE09-5847ADA70809}" type="datetime1">
              <a:rPr lang="ru-RU" smtClean="0"/>
              <a:t>14.05.2024</a:t>
            </a:fld>
            <a:endParaRPr lang="en-RU"/>
          </a:p>
        </p:txBody>
      </p:sp>
      <p:sp>
        <p:nvSpPr>
          <p:cNvPr id="5" name="Footer Placeholder 4"/>
          <p:cNvSpPr>
            <a:spLocks noGrp="1"/>
          </p:cNvSpPr>
          <p:nvPr>
            <p:ph type="ftr" sz="quarter" idx="11"/>
          </p:nvPr>
        </p:nvSpPr>
        <p:spPr/>
        <p:txBody>
          <a:bodyPr/>
          <a:lstStyle/>
          <a:p>
            <a:endParaRPr lang="en-RU"/>
          </a:p>
        </p:txBody>
      </p:sp>
      <p:sp>
        <p:nvSpPr>
          <p:cNvPr id="6" name="Slide Number Placeholder 5"/>
          <p:cNvSpPr>
            <a:spLocks noGrp="1"/>
          </p:cNvSpPr>
          <p:nvPr>
            <p:ph type="sldNum" sz="quarter" idx="12"/>
          </p:nvPr>
        </p:nvSpPr>
        <p:spPr/>
        <p:txBody>
          <a:bodyPr/>
          <a:lstStyle/>
          <a:p>
            <a:fld id="{03F74DE6-944D-7A40-9389-EB907D9A05BB}" type="slidenum">
              <a:rPr lang="en-RU" smtClean="0"/>
              <a:t>‹#›</a:t>
            </a:fld>
            <a:endParaRPr lang="en-RU"/>
          </a:p>
        </p:txBody>
      </p:sp>
    </p:spTree>
    <p:extLst>
      <p:ext uri="{BB962C8B-B14F-4D97-AF65-F5344CB8AC3E}">
        <p14:creationId xmlns:p14="http://schemas.microsoft.com/office/powerpoint/2010/main" val="1565158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7A49887-7632-EB40-83BE-E38D4EC9AD58}" type="datetime1">
              <a:rPr lang="ru-RU" smtClean="0"/>
              <a:t>14.05.2024</a:t>
            </a:fld>
            <a:endParaRPr lang="en-RU"/>
          </a:p>
        </p:txBody>
      </p:sp>
      <p:sp>
        <p:nvSpPr>
          <p:cNvPr id="5" name="Footer Placeholder 4"/>
          <p:cNvSpPr>
            <a:spLocks noGrp="1"/>
          </p:cNvSpPr>
          <p:nvPr>
            <p:ph type="ftr" sz="quarter" idx="11"/>
          </p:nvPr>
        </p:nvSpPr>
        <p:spPr/>
        <p:txBody>
          <a:bodyPr/>
          <a:lstStyle/>
          <a:p>
            <a:endParaRPr lang="en-RU"/>
          </a:p>
        </p:txBody>
      </p:sp>
      <p:sp>
        <p:nvSpPr>
          <p:cNvPr id="6" name="Slide Number Placeholder 5"/>
          <p:cNvSpPr>
            <a:spLocks noGrp="1"/>
          </p:cNvSpPr>
          <p:nvPr>
            <p:ph type="sldNum" sz="quarter" idx="12"/>
          </p:nvPr>
        </p:nvSpPr>
        <p:spPr/>
        <p:txBody>
          <a:bodyPr/>
          <a:lstStyle/>
          <a:p>
            <a:fld id="{03F74DE6-944D-7A40-9389-EB907D9A05BB}" type="slidenum">
              <a:rPr lang="en-RU" smtClean="0"/>
              <a:t>‹#›</a:t>
            </a:fld>
            <a:endParaRPr lang="en-RU"/>
          </a:p>
        </p:txBody>
      </p:sp>
    </p:spTree>
    <p:extLst>
      <p:ext uri="{BB962C8B-B14F-4D97-AF65-F5344CB8AC3E}">
        <p14:creationId xmlns:p14="http://schemas.microsoft.com/office/powerpoint/2010/main" val="1241485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F5594CD-852A-0F4F-BBC1-D207B7D708DC}" type="datetime1">
              <a:rPr lang="ru-RU" smtClean="0"/>
              <a:t>14.05.2024</a:t>
            </a:fld>
            <a:endParaRPr lang="en-RU"/>
          </a:p>
        </p:txBody>
      </p:sp>
      <p:sp>
        <p:nvSpPr>
          <p:cNvPr id="5" name="Footer Placeholder 4"/>
          <p:cNvSpPr>
            <a:spLocks noGrp="1"/>
          </p:cNvSpPr>
          <p:nvPr>
            <p:ph type="ftr" sz="quarter" idx="11"/>
          </p:nvPr>
        </p:nvSpPr>
        <p:spPr/>
        <p:txBody>
          <a:bodyPr/>
          <a:lstStyle/>
          <a:p>
            <a:endParaRPr lang="en-RU"/>
          </a:p>
        </p:txBody>
      </p:sp>
      <p:sp>
        <p:nvSpPr>
          <p:cNvPr id="6" name="Slide Number Placeholder 5"/>
          <p:cNvSpPr>
            <a:spLocks noGrp="1"/>
          </p:cNvSpPr>
          <p:nvPr>
            <p:ph type="sldNum" sz="quarter" idx="12"/>
          </p:nvPr>
        </p:nvSpPr>
        <p:spPr/>
        <p:txBody>
          <a:bodyPr/>
          <a:lstStyle/>
          <a:p>
            <a:fld id="{03F74DE6-944D-7A40-9389-EB907D9A05BB}" type="slidenum">
              <a:rPr lang="en-RU" smtClean="0"/>
              <a:t>‹#›</a:t>
            </a:fld>
            <a:endParaRPr lang="en-RU"/>
          </a:p>
        </p:txBody>
      </p:sp>
    </p:spTree>
    <p:extLst>
      <p:ext uri="{BB962C8B-B14F-4D97-AF65-F5344CB8AC3E}">
        <p14:creationId xmlns:p14="http://schemas.microsoft.com/office/powerpoint/2010/main" val="2927710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A84FAF78-4201-394B-BCEA-94D1C6A2A9AC}" type="datetime1">
              <a:rPr lang="ru-RU" smtClean="0"/>
              <a:t>14.05.2024</a:t>
            </a:fld>
            <a:endParaRPr lang="en-RU"/>
          </a:p>
        </p:txBody>
      </p:sp>
      <p:sp>
        <p:nvSpPr>
          <p:cNvPr id="6" name="Footer Placeholder 5"/>
          <p:cNvSpPr>
            <a:spLocks noGrp="1"/>
          </p:cNvSpPr>
          <p:nvPr>
            <p:ph type="ftr" sz="quarter" idx="11"/>
          </p:nvPr>
        </p:nvSpPr>
        <p:spPr/>
        <p:txBody>
          <a:bodyPr/>
          <a:lstStyle/>
          <a:p>
            <a:endParaRPr lang="en-RU"/>
          </a:p>
        </p:txBody>
      </p:sp>
      <p:sp>
        <p:nvSpPr>
          <p:cNvPr id="7" name="Slide Number Placeholder 6"/>
          <p:cNvSpPr>
            <a:spLocks noGrp="1"/>
          </p:cNvSpPr>
          <p:nvPr>
            <p:ph type="sldNum" sz="quarter" idx="12"/>
          </p:nvPr>
        </p:nvSpPr>
        <p:spPr/>
        <p:txBody>
          <a:bodyPr/>
          <a:lstStyle/>
          <a:p>
            <a:fld id="{03F74DE6-944D-7A40-9389-EB907D9A05BB}" type="slidenum">
              <a:rPr lang="en-RU" smtClean="0"/>
              <a:t>‹#›</a:t>
            </a:fld>
            <a:endParaRPr lang="en-RU"/>
          </a:p>
        </p:txBody>
      </p:sp>
    </p:spTree>
    <p:extLst>
      <p:ext uri="{BB962C8B-B14F-4D97-AF65-F5344CB8AC3E}">
        <p14:creationId xmlns:p14="http://schemas.microsoft.com/office/powerpoint/2010/main" val="1068987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815AD7D3-AFBC-0A4A-8D2E-19C153698464}" type="datetime1">
              <a:rPr lang="ru-RU" smtClean="0"/>
              <a:t>14.05.2024</a:t>
            </a:fld>
            <a:endParaRPr lang="en-RU"/>
          </a:p>
        </p:txBody>
      </p:sp>
      <p:sp>
        <p:nvSpPr>
          <p:cNvPr id="8" name="Footer Placeholder 7"/>
          <p:cNvSpPr>
            <a:spLocks noGrp="1"/>
          </p:cNvSpPr>
          <p:nvPr>
            <p:ph type="ftr" sz="quarter" idx="11"/>
          </p:nvPr>
        </p:nvSpPr>
        <p:spPr/>
        <p:txBody>
          <a:bodyPr/>
          <a:lstStyle/>
          <a:p>
            <a:endParaRPr lang="en-RU"/>
          </a:p>
        </p:txBody>
      </p:sp>
      <p:sp>
        <p:nvSpPr>
          <p:cNvPr id="9" name="Slide Number Placeholder 8"/>
          <p:cNvSpPr>
            <a:spLocks noGrp="1"/>
          </p:cNvSpPr>
          <p:nvPr>
            <p:ph type="sldNum" sz="quarter" idx="12"/>
          </p:nvPr>
        </p:nvSpPr>
        <p:spPr/>
        <p:txBody>
          <a:bodyPr/>
          <a:lstStyle/>
          <a:p>
            <a:fld id="{03F74DE6-944D-7A40-9389-EB907D9A05BB}" type="slidenum">
              <a:rPr lang="en-RU" smtClean="0"/>
              <a:t>‹#›</a:t>
            </a:fld>
            <a:endParaRPr lang="en-RU"/>
          </a:p>
        </p:txBody>
      </p:sp>
    </p:spTree>
    <p:extLst>
      <p:ext uri="{BB962C8B-B14F-4D97-AF65-F5344CB8AC3E}">
        <p14:creationId xmlns:p14="http://schemas.microsoft.com/office/powerpoint/2010/main" val="2150335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6A28FA63-5DCD-9E42-9885-D0D61628006F}" type="datetime1">
              <a:rPr lang="ru-RU" smtClean="0"/>
              <a:t>14.05.2024</a:t>
            </a:fld>
            <a:endParaRPr lang="en-RU"/>
          </a:p>
        </p:txBody>
      </p:sp>
      <p:sp>
        <p:nvSpPr>
          <p:cNvPr id="4" name="Footer Placeholder 3"/>
          <p:cNvSpPr>
            <a:spLocks noGrp="1"/>
          </p:cNvSpPr>
          <p:nvPr>
            <p:ph type="ftr" sz="quarter" idx="11"/>
          </p:nvPr>
        </p:nvSpPr>
        <p:spPr/>
        <p:txBody>
          <a:bodyPr/>
          <a:lstStyle/>
          <a:p>
            <a:endParaRPr lang="en-RU"/>
          </a:p>
        </p:txBody>
      </p:sp>
      <p:sp>
        <p:nvSpPr>
          <p:cNvPr id="5" name="Slide Number Placeholder 4"/>
          <p:cNvSpPr>
            <a:spLocks noGrp="1"/>
          </p:cNvSpPr>
          <p:nvPr>
            <p:ph type="sldNum" sz="quarter" idx="12"/>
          </p:nvPr>
        </p:nvSpPr>
        <p:spPr/>
        <p:txBody>
          <a:bodyPr/>
          <a:lstStyle/>
          <a:p>
            <a:fld id="{03F74DE6-944D-7A40-9389-EB907D9A05BB}" type="slidenum">
              <a:rPr lang="en-RU" smtClean="0"/>
              <a:t>‹#›</a:t>
            </a:fld>
            <a:endParaRPr lang="en-RU"/>
          </a:p>
        </p:txBody>
      </p:sp>
    </p:spTree>
    <p:extLst>
      <p:ext uri="{BB962C8B-B14F-4D97-AF65-F5344CB8AC3E}">
        <p14:creationId xmlns:p14="http://schemas.microsoft.com/office/powerpoint/2010/main" val="2592226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4DFC8-148C-7B44-8298-5B3A9D966801}" type="datetime1">
              <a:rPr lang="ru-RU" smtClean="0"/>
              <a:t>14.05.2024</a:t>
            </a:fld>
            <a:endParaRPr lang="en-RU"/>
          </a:p>
        </p:txBody>
      </p:sp>
      <p:sp>
        <p:nvSpPr>
          <p:cNvPr id="3" name="Footer Placeholder 2"/>
          <p:cNvSpPr>
            <a:spLocks noGrp="1"/>
          </p:cNvSpPr>
          <p:nvPr>
            <p:ph type="ftr" sz="quarter" idx="11"/>
          </p:nvPr>
        </p:nvSpPr>
        <p:spPr/>
        <p:txBody>
          <a:bodyPr/>
          <a:lstStyle/>
          <a:p>
            <a:endParaRPr lang="en-RU"/>
          </a:p>
        </p:txBody>
      </p:sp>
      <p:sp>
        <p:nvSpPr>
          <p:cNvPr id="4" name="Slide Number Placeholder 3"/>
          <p:cNvSpPr>
            <a:spLocks noGrp="1"/>
          </p:cNvSpPr>
          <p:nvPr>
            <p:ph type="sldNum" sz="quarter" idx="12"/>
          </p:nvPr>
        </p:nvSpPr>
        <p:spPr/>
        <p:txBody>
          <a:bodyPr/>
          <a:lstStyle/>
          <a:p>
            <a:fld id="{03F74DE6-944D-7A40-9389-EB907D9A05BB}" type="slidenum">
              <a:rPr lang="en-RU" smtClean="0"/>
              <a:t>‹#›</a:t>
            </a:fld>
            <a:endParaRPr lang="en-RU"/>
          </a:p>
        </p:txBody>
      </p:sp>
    </p:spTree>
    <p:extLst>
      <p:ext uri="{BB962C8B-B14F-4D97-AF65-F5344CB8AC3E}">
        <p14:creationId xmlns:p14="http://schemas.microsoft.com/office/powerpoint/2010/main" val="1496494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59CCC66-EDB6-FA47-AF2F-0B369DAA903E}" type="datetime1">
              <a:rPr lang="ru-RU" smtClean="0"/>
              <a:t>14.05.2024</a:t>
            </a:fld>
            <a:endParaRPr lang="en-RU"/>
          </a:p>
        </p:txBody>
      </p:sp>
      <p:sp>
        <p:nvSpPr>
          <p:cNvPr id="6" name="Footer Placeholder 5"/>
          <p:cNvSpPr>
            <a:spLocks noGrp="1"/>
          </p:cNvSpPr>
          <p:nvPr>
            <p:ph type="ftr" sz="quarter" idx="11"/>
          </p:nvPr>
        </p:nvSpPr>
        <p:spPr/>
        <p:txBody>
          <a:bodyPr/>
          <a:lstStyle/>
          <a:p>
            <a:endParaRPr lang="en-RU"/>
          </a:p>
        </p:txBody>
      </p:sp>
      <p:sp>
        <p:nvSpPr>
          <p:cNvPr id="7" name="Slide Number Placeholder 6"/>
          <p:cNvSpPr>
            <a:spLocks noGrp="1"/>
          </p:cNvSpPr>
          <p:nvPr>
            <p:ph type="sldNum" sz="quarter" idx="12"/>
          </p:nvPr>
        </p:nvSpPr>
        <p:spPr/>
        <p:txBody>
          <a:bodyPr/>
          <a:lstStyle/>
          <a:p>
            <a:fld id="{03F74DE6-944D-7A40-9389-EB907D9A05BB}" type="slidenum">
              <a:rPr lang="en-RU" smtClean="0"/>
              <a:t>‹#›</a:t>
            </a:fld>
            <a:endParaRPr lang="en-RU"/>
          </a:p>
        </p:txBody>
      </p:sp>
    </p:spTree>
    <p:extLst>
      <p:ext uri="{BB962C8B-B14F-4D97-AF65-F5344CB8AC3E}">
        <p14:creationId xmlns:p14="http://schemas.microsoft.com/office/powerpoint/2010/main" val="7936398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393847-F0B9-224A-8634-3AEC6DF5A369}" type="datetime1">
              <a:rPr lang="ru-RU" smtClean="0"/>
              <a:t>14.05.2024</a:t>
            </a:fld>
            <a:endParaRPr lang="en-RU"/>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3F74DE6-944D-7A40-9389-EB907D9A05BB}" type="slidenum">
              <a:rPr lang="en-RU" smtClean="0"/>
              <a:t>‹#›</a:t>
            </a:fld>
            <a:endParaRPr lang="en-RU"/>
          </a:p>
        </p:txBody>
      </p:sp>
    </p:spTree>
    <p:extLst>
      <p:ext uri="{BB962C8B-B14F-4D97-AF65-F5344CB8AC3E}">
        <p14:creationId xmlns:p14="http://schemas.microsoft.com/office/powerpoint/2010/main" val="2453561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BEEB17-E470-B841-9030-06E72EE73D03}" type="datetime1">
              <a:rPr lang="ru-RU" smtClean="0"/>
              <a:t>14.05.2024</a:t>
            </a:fld>
            <a:endParaRPr lang="en-R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R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F74DE6-944D-7A40-9389-EB907D9A05BB}" type="slidenum">
              <a:rPr lang="en-RU" smtClean="0"/>
              <a:t>‹#›</a:t>
            </a:fld>
            <a:endParaRPr lang="en-RU"/>
          </a:p>
        </p:txBody>
      </p:sp>
    </p:spTree>
    <p:extLst>
      <p:ext uri="{BB962C8B-B14F-4D97-AF65-F5344CB8AC3E}">
        <p14:creationId xmlns:p14="http://schemas.microsoft.com/office/powerpoint/2010/main" val="2972493686"/>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70.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4.jpg"/><Relationship Id="rId5" Type="http://schemas.openxmlformats.org/officeDocument/2006/relationships/image" Target="../media/image32.jpeg"/><Relationship Id="rId4" Type="http://schemas.openxmlformats.org/officeDocument/2006/relationships/image" Target="../media/image53.jpe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6.jpg"/><Relationship Id="rId4" Type="http://schemas.openxmlformats.org/officeDocument/2006/relationships/image" Target="../media/image15.jpe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67.jpg"/><Relationship Id="rId13" Type="http://schemas.openxmlformats.org/officeDocument/2006/relationships/image" Target="../media/image72.jpg"/><Relationship Id="rId3" Type="http://schemas.openxmlformats.org/officeDocument/2006/relationships/image" Target="../media/image1.emf"/><Relationship Id="rId7" Type="http://schemas.openxmlformats.org/officeDocument/2006/relationships/image" Target="../media/image66.jpg"/><Relationship Id="rId12" Type="http://schemas.openxmlformats.org/officeDocument/2006/relationships/image" Target="../media/image71.jp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5.jpg"/><Relationship Id="rId11" Type="http://schemas.openxmlformats.org/officeDocument/2006/relationships/image" Target="../media/image70.jpg"/><Relationship Id="rId5" Type="http://schemas.openxmlformats.org/officeDocument/2006/relationships/image" Target="../media/image64.jpg"/><Relationship Id="rId10" Type="http://schemas.openxmlformats.org/officeDocument/2006/relationships/image" Target="../media/image69.jpg"/><Relationship Id="rId4" Type="http://schemas.openxmlformats.org/officeDocument/2006/relationships/image" Target="../media/image63.jpeg"/><Relationship Id="rId9" Type="http://schemas.openxmlformats.org/officeDocument/2006/relationships/image" Target="../media/image68.jpg"/><Relationship Id="rId14" Type="http://schemas.openxmlformats.org/officeDocument/2006/relationships/image" Target="../media/image73.jp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3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32.xml.rels><?xml version="1.0" encoding="UTF-8" standalone="yes"?>
<Relationships xmlns="http://schemas.openxmlformats.org/package/2006/relationships"><Relationship Id="rId2" Type="http://schemas.openxmlformats.org/officeDocument/2006/relationships/image" Target="../media/image36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4.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440.png"/><Relationship Id="rId5" Type="http://schemas.openxmlformats.org/officeDocument/2006/relationships/image" Target="../media/image83.png"/><Relationship Id="rId4" Type="http://schemas.openxmlformats.org/officeDocument/2006/relationships/image" Target="../media/image410.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227FF82-2A93-98E4-5556-76A1104C3F0D}"/>
              </a:ext>
            </a:extLst>
          </p:cNvPr>
          <p:cNvPicPr>
            <a:picLocks noChangeAspect="1"/>
          </p:cNvPicPr>
          <p:nvPr/>
        </p:nvPicPr>
        <p:blipFill>
          <a:blip r:embed="rId2"/>
          <a:stretch>
            <a:fillRect/>
          </a:stretch>
        </p:blipFill>
        <p:spPr>
          <a:xfrm>
            <a:off x="5215364" y="988334"/>
            <a:ext cx="1761263" cy="1167652"/>
          </a:xfrm>
          <a:prstGeom prst="rect">
            <a:avLst/>
          </a:prstGeom>
        </p:spPr>
      </p:pic>
      <p:pic>
        <p:nvPicPr>
          <p:cNvPr id="9" name="Picture 8">
            <a:extLst>
              <a:ext uri="{FF2B5EF4-FFF2-40B4-BE49-F238E27FC236}">
                <a16:creationId xmlns:a16="http://schemas.microsoft.com/office/drawing/2014/main" id="{923AC37A-C5B9-C455-93D3-65D67ADC3781}"/>
              </a:ext>
            </a:extLst>
          </p:cNvPr>
          <p:cNvPicPr>
            <a:picLocks noChangeAspect="1"/>
          </p:cNvPicPr>
          <p:nvPr/>
        </p:nvPicPr>
        <p:blipFill rotWithShape="1">
          <a:blip r:embed="rId3">
            <a:alphaModFix amt="10000"/>
            <a:extLst>
              <a:ext uri="{28A0092B-C50C-407E-A947-70E740481C1C}">
                <a14:useLocalDpi xmlns:a14="http://schemas.microsoft.com/office/drawing/2010/main"/>
              </a:ext>
            </a:extLst>
          </a:blip>
          <a:srcRect l="6313" t="15999" r="20212" b="10112"/>
          <a:stretch/>
        </p:blipFill>
        <p:spPr>
          <a:xfrm rot="5400000">
            <a:off x="2666997" y="-2666998"/>
            <a:ext cx="6858000" cy="12191995"/>
          </a:xfrm>
          <a:prstGeom prst="rect">
            <a:avLst/>
          </a:prstGeom>
        </p:spPr>
      </p:pic>
      <p:sp>
        <p:nvSpPr>
          <p:cNvPr id="2" name="Title 1">
            <a:extLst>
              <a:ext uri="{FF2B5EF4-FFF2-40B4-BE49-F238E27FC236}">
                <a16:creationId xmlns:a16="http://schemas.microsoft.com/office/drawing/2014/main" id="{AA9493FD-460D-2B4F-844B-79A4910F82DB}"/>
              </a:ext>
            </a:extLst>
          </p:cNvPr>
          <p:cNvSpPr>
            <a:spLocks noGrp="1"/>
          </p:cNvSpPr>
          <p:nvPr>
            <p:ph type="ctrTitle"/>
          </p:nvPr>
        </p:nvSpPr>
        <p:spPr>
          <a:xfrm>
            <a:off x="303941" y="2581917"/>
            <a:ext cx="11584118" cy="1694166"/>
          </a:xfrm>
        </p:spPr>
        <p:txBody>
          <a:bodyPr anchor="ctr">
            <a:noAutofit/>
          </a:bodyPr>
          <a:lstStyle/>
          <a:p>
            <a:r>
              <a:rPr lang="ru-RU" sz="4000" b="1" dirty="0">
                <a:solidFill>
                  <a:srgbClr val="0070C0"/>
                </a:solidFill>
                <a:effectLst/>
              </a:rPr>
              <a:t>Характеристики спонтанного деления сверхтяжёлых ядер. Массы осколков и</a:t>
            </a:r>
            <a:r>
              <a:rPr lang="en-US" sz="4000" b="1" dirty="0">
                <a:solidFill>
                  <a:srgbClr val="0070C0"/>
                </a:solidFill>
                <a:effectLst/>
              </a:rPr>
              <a:t> </a:t>
            </a:r>
            <a:r>
              <a:rPr lang="ru-RU" sz="4000" b="1" dirty="0" err="1">
                <a:solidFill>
                  <a:srgbClr val="0070C0"/>
                </a:solidFill>
                <a:effectLst/>
              </a:rPr>
              <a:t>нейтроны</a:t>
            </a:r>
            <a:endParaRPr lang="ru-RU" sz="4000" b="1" dirty="0">
              <a:solidFill>
                <a:srgbClr val="0070C0"/>
              </a:solidFill>
            </a:endParaRPr>
          </a:p>
        </p:txBody>
      </p:sp>
      <p:sp>
        <p:nvSpPr>
          <p:cNvPr id="3" name="Subtitle 2">
            <a:extLst>
              <a:ext uri="{FF2B5EF4-FFF2-40B4-BE49-F238E27FC236}">
                <a16:creationId xmlns:a16="http://schemas.microsoft.com/office/drawing/2014/main" id="{A0CAA722-CB02-E34D-9003-5146341F9812}"/>
              </a:ext>
            </a:extLst>
          </p:cNvPr>
          <p:cNvSpPr>
            <a:spLocks noGrp="1"/>
          </p:cNvSpPr>
          <p:nvPr>
            <p:ph type="subTitle" idx="1"/>
          </p:nvPr>
        </p:nvSpPr>
        <p:spPr>
          <a:xfrm>
            <a:off x="-10162" y="4276082"/>
            <a:ext cx="12192000" cy="1593583"/>
          </a:xfrm>
        </p:spPr>
        <p:txBody>
          <a:bodyPr>
            <a:noAutofit/>
          </a:bodyPr>
          <a:lstStyle/>
          <a:p>
            <a:r>
              <a:rPr lang="ru-RU" sz="3000" b="1" dirty="0"/>
              <a:t>Андрей Исаев</a:t>
            </a:r>
            <a:endParaRPr lang="en-US" sz="3000" b="1" dirty="0"/>
          </a:p>
          <a:p>
            <a:r>
              <a:rPr lang="ru-RU" sz="3000" b="1" dirty="0"/>
              <a:t>к.ф.-м.н., </a:t>
            </a:r>
            <a:r>
              <a:rPr lang="ru-RU" sz="3000" b="1" dirty="0" err="1"/>
              <a:t>нач.группы</a:t>
            </a:r>
            <a:endParaRPr lang="ru-RU" sz="3000" b="1" dirty="0"/>
          </a:p>
          <a:p>
            <a:r>
              <a:rPr lang="ru-RU" sz="3000" b="1" dirty="0"/>
              <a:t>сепаратор </a:t>
            </a:r>
            <a:r>
              <a:rPr lang="en-US" sz="3000" b="1" dirty="0"/>
              <a:t>SHELS</a:t>
            </a:r>
            <a:endParaRPr lang="en-RU" sz="3000" b="1" dirty="0"/>
          </a:p>
        </p:txBody>
      </p:sp>
      <p:sp>
        <p:nvSpPr>
          <p:cNvPr id="6" name="TextBox 5">
            <a:extLst>
              <a:ext uri="{FF2B5EF4-FFF2-40B4-BE49-F238E27FC236}">
                <a16:creationId xmlns:a16="http://schemas.microsoft.com/office/drawing/2014/main" id="{AEDDF217-00B3-F90B-9BC9-48FC63D33CD0}"/>
              </a:ext>
            </a:extLst>
          </p:cNvPr>
          <p:cNvSpPr txBox="1"/>
          <p:nvPr/>
        </p:nvSpPr>
        <p:spPr>
          <a:xfrm>
            <a:off x="0" y="183790"/>
            <a:ext cx="12192000" cy="430887"/>
          </a:xfrm>
          <a:prstGeom prst="rect">
            <a:avLst/>
          </a:prstGeom>
          <a:noFill/>
        </p:spPr>
        <p:txBody>
          <a:bodyPr wrap="square">
            <a:spAutoFit/>
          </a:bodyPr>
          <a:lstStyle/>
          <a:p>
            <a:pPr algn="ctr"/>
            <a:r>
              <a:rPr lang="ru-RU" sz="2200" b="1" dirty="0"/>
              <a:t>Лаборатория ядерных реакций им. Г.Н. Флёрова</a:t>
            </a:r>
            <a:r>
              <a:rPr lang="en-US" sz="2200" b="1" dirty="0"/>
              <a:t>, </a:t>
            </a:r>
            <a:r>
              <a:rPr lang="ru-RU" sz="2200" b="1" dirty="0"/>
              <a:t>ОИЯИ</a:t>
            </a:r>
          </a:p>
        </p:txBody>
      </p:sp>
      <p:sp>
        <p:nvSpPr>
          <p:cNvPr id="8" name="TextBox 7">
            <a:extLst>
              <a:ext uri="{FF2B5EF4-FFF2-40B4-BE49-F238E27FC236}">
                <a16:creationId xmlns:a16="http://schemas.microsoft.com/office/drawing/2014/main" id="{405E8512-8B43-A181-3525-8871CE76ADA2}"/>
              </a:ext>
            </a:extLst>
          </p:cNvPr>
          <p:cNvSpPr txBox="1"/>
          <p:nvPr/>
        </p:nvSpPr>
        <p:spPr>
          <a:xfrm>
            <a:off x="-3" y="6088559"/>
            <a:ext cx="12191998" cy="769441"/>
          </a:xfrm>
          <a:prstGeom prst="rect">
            <a:avLst/>
          </a:prstGeom>
          <a:noFill/>
        </p:spPr>
        <p:txBody>
          <a:bodyPr wrap="square">
            <a:spAutoFit/>
          </a:bodyPr>
          <a:lstStyle/>
          <a:p>
            <a:pPr algn="ctr"/>
            <a:r>
              <a:rPr lang="ru-RU" sz="2200" dirty="0"/>
              <a:t>Совещание по физике тяжёлых ионов</a:t>
            </a:r>
            <a:r>
              <a:rPr lang="en-US" sz="2200" dirty="0"/>
              <a:t>, </a:t>
            </a:r>
            <a:r>
              <a:rPr lang="ru-RU" sz="2200" dirty="0"/>
              <a:t>13</a:t>
            </a:r>
            <a:r>
              <a:rPr lang="en-US" sz="2200" dirty="0"/>
              <a:t> – </a:t>
            </a:r>
            <a:r>
              <a:rPr lang="ru-RU" sz="2200" dirty="0"/>
              <a:t>17 мая</a:t>
            </a:r>
            <a:r>
              <a:rPr lang="en-US" sz="2200" dirty="0"/>
              <a:t>, 2024</a:t>
            </a:r>
          </a:p>
          <a:p>
            <a:pPr algn="ctr"/>
            <a:r>
              <a:rPr lang="ru-RU" sz="2200" dirty="0"/>
              <a:t>Нижний Новгород</a:t>
            </a:r>
            <a:r>
              <a:rPr lang="en-US" sz="2200" dirty="0"/>
              <a:t>, </a:t>
            </a:r>
            <a:r>
              <a:rPr lang="ru-RU" sz="2200" dirty="0"/>
              <a:t>Россия</a:t>
            </a:r>
          </a:p>
        </p:txBody>
      </p:sp>
    </p:spTree>
    <p:extLst>
      <p:ext uri="{BB962C8B-B14F-4D97-AF65-F5344CB8AC3E}">
        <p14:creationId xmlns:p14="http://schemas.microsoft.com/office/powerpoint/2010/main" val="41819423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AE5DC067-DB71-99C2-DD76-9C968C46B245}"/>
              </a:ext>
            </a:extLst>
          </p:cNvPr>
          <p:cNvPicPr>
            <a:picLocks noChangeAspect="1"/>
          </p:cNvPicPr>
          <p:nvPr/>
        </p:nvPicPr>
        <p:blipFill>
          <a:blip r:embed="rId3"/>
          <a:stretch>
            <a:fillRect/>
          </a:stretch>
        </p:blipFill>
        <p:spPr>
          <a:xfrm>
            <a:off x="6346479" y="1527646"/>
            <a:ext cx="5094083" cy="4197157"/>
          </a:xfrm>
          <a:prstGeom prst="rect">
            <a:avLst/>
          </a:prstGeom>
        </p:spPr>
      </p:pic>
      <p:sp>
        <p:nvSpPr>
          <p:cNvPr id="30" name="TextBox 29">
            <a:extLst>
              <a:ext uri="{FF2B5EF4-FFF2-40B4-BE49-F238E27FC236}">
                <a16:creationId xmlns:a16="http://schemas.microsoft.com/office/drawing/2014/main" id="{20E8D19C-FC38-674A-84C5-6979354BD697}"/>
              </a:ext>
            </a:extLst>
          </p:cNvPr>
          <p:cNvSpPr txBox="1"/>
          <p:nvPr/>
        </p:nvSpPr>
        <p:spPr>
          <a:xfrm>
            <a:off x="7487972" y="5750873"/>
            <a:ext cx="3451633" cy="830997"/>
          </a:xfrm>
          <a:prstGeom prst="rect">
            <a:avLst/>
          </a:prstGeom>
          <a:noFill/>
        </p:spPr>
        <p:txBody>
          <a:bodyPr wrap="square">
            <a:spAutoFit/>
          </a:bodyPr>
          <a:lstStyle/>
          <a:p>
            <a:pPr algn="ctr"/>
            <a:r>
              <a:rPr lang="en-RU" sz="1200" dirty="0"/>
              <a:t>Bemis C.E. et al. </a:t>
            </a:r>
          </a:p>
          <a:p>
            <a:pPr algn="ctr"/>
            <a:r>
              <a:rPr lang="en-RU" sz="1200" dirty="0"/>
              <a:t>Fragment-mass and kinetic-energy distributions from the spontaneous fission of </a:t>
            </a:r>
            <a:r>
              <a:rPr lang="en-RU" sz="1200" baseline="30000" dirty="0"/>
              <a:t>252</a:t>
            </a:r>
            <a:r>
              <a:rPr lang="en-RU" sz="1200" dirty="0"/>
              <a:t>No. </a:t>
            </a:r>
          </a:p>
          <a:p>
            <a:pPr algn="ctr"/>
            <a:r>
              <a:rPr lang="en-RU" sz="1200" dirty="0"/>
              <a:t>Phys. Rev. C 15/2 (1977) P. 705-712.</a:t>
            </a:r>
          </a:p>
        </p:txBody>
      </p:sp>
      <p:sp>
        <p:nvSpPr>
          <p:cNvPr id="32" name="Slide Number Placeholder 31">
            <a:extLst>
              <a:ext uri="{FF2B5EF4-FFF2-40B4-BE49-F238E27FC236}">
                <a16:creationId xmlns:a16="http://schemas.microsoft.com/office/drawing/2014/main" id="{785D2BB5-1785-5F39-522F-B9669D4AF13C}"/>
              </a:ext>
            </a:extLst>
          </p:cNvPr>
          <p:cNvSpPr>
            <a:spLocks noGrp="1"/>
          </p:cNvSpPr>
          <p:nvPr>
            <p:ph type="sldNum" sz="quarter" idx="12"/>
          </p:nvPr>
        </p:nvSpPr>
        <p:spPr>
          <a:xfrm>
            <a:off x="9448800" y="6482069"/>
            <a:ext cx="2743200" cy="365125"/>
          </a:xfrm>
        </p:spPr>
        <p:txBody>
          <a:bodyPr/>
          <a:lstStyle/>
          <a:p>
            <a:fld id="{03F74DE6-944D-7A40-9389-EB907D9A05BB}" type="slidenum">
              <a:rPr lang="en-RU" smtClean="0"/>
              <a:t>10</a:t>
            </a:fld>
            <a:endParaRPr lang="en-RU" dirty="0"/>
          </a:p>
        </p:txBody>
      </p:sp>
      <p:pic>
        <p:nvPicPr>
          <p:cNvPr id="5" name="Picture 4">
            <a:extLst>
              <a:ext uri="{FF2B5EF4-FFF2-40B4-BE49-F238E27FC236}">
                <a16:creationId xmlns:a16="http://schemas.microsoft.com/office/drawing/2014/main" id="{FA36F7FD-31E4-3C9F-5C8C-FF130A8FC1FA}"/>
              </a:ext>
            </a:extLst>
          </p:cNvPr>
          <p:cNvPicPr>
            <a:picLocks noChangeAspect="1"/>
          </p:cNvPicPr>
          <p:nvPr/>
        </p:nvPicPr>
        <p:blipFill>
          <a:blip r:embed="rId4"/>
          <a:stretch>
            <a:fillRect/>
          </a:stretch>
        </p:blipFill>
        <p:spPr>
          <a:xfrm>
            <a:off x="615636" y="1527646"/>
            <a:ext cx="5480364" cy="4377116"/>
          </a:xfrm>
          <a:prstGeom prst="rect">
            <a:avLst/>
          </a:prstGeom>
        </p:spPr>
      </p:pic>
      <p:sp>
        <p:nvSpPr>
          <p:cNvPr id="6" name="TextBox 5">
            <a:extLst>
              <a:ext uri="{FF2B5EF4-FFF2-40B4-BE49-F238E27FC236}">
                <a16:creationId xmlns:a16="http://schemas.microsoft.com/office/drawing/2014/main" id="{7EB392F5-34D3-FDA7-7A18-D43D96331CBC}"/>
              </a:ext>
            </a:extLst>
          </p:cNvPr>
          <p:cNvSpPr txBox="1"/>
          <p:nvPr/>
        </p:nvSpPr>
        <p:spPr>
          <a:xfrm>
            <a:off x="2614716" y="5904762"/>
            <a:ext cx="2368708" cy="523220"/>
          </a:xfrm>
          <a:prstGeom prst="rect">
            <a:avLst/>
          </a:prstGeom>
          <a:noFill/>
        </p:spPr>
        <p:txBody>
          <a:bodyPr wrap="square" rtlCol="0">
            <a:spAutoFit/>
          </a:bodyPr>
          <a:lstStyle/>
          <a:p>
            <a:pPr algn="ctr"/>
            <a:r>
              <a:rPr lang="en-US" sz="2800" dirty="0"/>
              <a:t>GEF model</a:t>
            </a:r>
            <a:endParaRPr lang="ru-RU" sz="2800" i="1" dirty="0"/>
          </a:p>
        </p:txBody>
      </p:sp>
      <p:sp>
        <p:nvSpPr>
          <p:cNvPr id="4" name="Title 1">
            <a:extLst>
              <a:ext uri="{FF2B5EF4-FFF2-40B4-BE49-F238E27FC236}">
                <a16:creationId xmlns:a16="http://schemas.microsoft.com/office/drawing/2014/main" id="{69F7BD7F-0671-3FEF-B81F-59C93C9170D4}"/>
              </a:ext>
            </a:extLst>
          </p:cNvPr>
          <p:cNvSpPr>
            <a:spLocks noGrp="1"/>
          </p:cNvSpPr>
          <p:nvPr>
            <p:ph type="title"/>
          </p:nvPr>
        </p:nvSpPr>
        <p:spPr>
          <a:xfrm>
            <a:off x="-3386" y="155550"/>
            <a:ext cx="12192000" cy="924343"/>
          </a:xfrm>
        </p:spPr>
        <p:txBody>
          <a:bodyPr>
            <a:normAutofit/>
          </a:bodyPr>
          <a:lstStyle/>
          <a:p>
            <a:pPr algn="ctr"/>
            <a:r>
              <a:rPr lang="en-US" b="1" dirty="0">
                <a:solidFill>
                  <a:schemeClr val="accent1"/>
                </a:solidFill>
              </a:rPr>
              <a:t>Spontaneous fission of </a:t>
            </a:r>
            <a:r>
              <a:rPr lang="en-US" b="1" baseline="30000" dirty="0">
                <a:solidFill>
                  <a:schemeClr val="accent1"/>
                </a:solidFill>
              </a:rPr>
              <a:t>252</a:t>
            </a:r>
            <a:r>
              <a:rPr lang="en-US" b="1" dirty="0">
                <a:solidFill>
                  <a:schemeClr val="accent1"/>
                </a:solidFill>
              </a:rPr>
              <a:t>No</a:t>
            </a:r>
            <a:endParaRPr lang="en-RU" b="1" dirty="0">
              <a:solidFill>
                <a:schemeClr val="accent1"/>
              </a:solidFill>
            </a:endParaRPr>
          </a:p>
        </p:txBody>
      </p:sp>
    </p:spTree>
    <p:extLst>
      <p:ext uri="{BB962C8B-B14F-4D97-AF65-F5344CB8AC3E}">
        <p14:creationId xmlns:p14="http://schemas.microsoft.com/office/powerpoint/2010/main" val="35649220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1AB9869-7FC2-076E-F077-E01E0C00D91C}"/>
              </a:ext>
            </a:extLst>
          </p:cNvPr>
          <p:cNvSpPr>
            <a:spLocks noGrp="1"/>
          </p:cNvSpPr>
          <p:nvPr>
            <p:ph type="sldNum" sz="quarter" idx="12"/>
          </p:nvPr>
        </p:nvSpPr>
        <p:spPr>
          <a:xfrm>
            <a:off x="9448800" y="6492875"/>
            <a:ext cx="2743200" cy="365125"/>
          </a:xfrm>
        </p:spPr>
        <p:txBody>
          <a:bodyPr/>
          <a:lstStyle/>
          <a:p>
            <a:fld id="{03F74DE6-944D-7A40-9389-EB907D9A05BB}" type="slidenum">
              <a:rPr lang="en-RU" smtClean="0"/>
              <a:t>11</a:t>
            </a:fld>
            <a:endParaRPr lang="en-RU" dirty="0"/>
          </a:p>
        </p:txBody>
      </p:sp>
      <p:sp>
        <p:nvSpPr>
          <p:cNvPr id="11" name="Title 1">
            <a:extLst>
              <a:ext uri="{FF2B5EF4-FFF2-40B4-BE49-F238E27FC236}">
                <a16:creationId xmlns:a16="http://schemas.microsoft.com/office/drawing/2014/main" id="{613DDDD2-C91E-E5D7-4C88-5A50E71EBEEC}"/>
              </a:ext>
            </a:extLst>
          </p:cNvPr>
          <p:cNvSpPr>
            <a:spLocks noGrp="1"/>
          </p:cNvSpPr>
          <p:nvPr>
            <p:ph type="title"/>
          </p:nvPr>
        </p:nvSpPr>
        <p:spPr>
          <a:xfrm>
            <a:off x="-3386" y="155550"/>
            <a:ext cx="12192000" cy="924343"/>
          </a:xfrm>
        </p:spPr>
        <p:txBody>
          <a:bodyPr>
            <a:normAutofit/>
          </a:bodyPr>
          <a:lstStyle/>
          <a:p>
            <a:pPr algn="ctr"/>
            <a:r>
              <a:rPr lang="en-US" b="1" dirty="0">
                <a:solidFill>
                  <a:schemeClr val="accent1"/>
                </a:solidFill>
              </a:rPr>
              <a:t>Spontaneous fission of </a:t>
            </a:r>
            <a:r>
              <a:rPr lang="en-US" b="1" baseline="30000" dirty="0">
                <a:solidFill>
                  <a:schemeClr val="accent1"/>
                </a:solidFill>
              </a:rPr>
              <a:t>252</a:t>
            </a:r>
            <a:r>
              <a:rPr lang="en-US" b="1" dirty="0">
                <a:solidFill>
                  <a:schemeClr val="accent1"/>
                </a:solidFill>
              </a:rPr>
              <a:t>No</a:t>
            </a:r>
            <a:endParaRPr lang="en-RU" b="1" dirty="0">
              <a:solidFill>
                <a:schemeClr val="accent1"/>
              </a:solidFill>
            </a:endParaRPr>
          </a:p>
        </p:txBody>
      </p:sp>
      <p:pic>
        <p:nvPicPr>
          <p:cNvPr id="3" name="Picture 2">
            <a:extLst>
              <a:ext uri="{FF2B5EF4-FFF2-40B4-BE49-F238E27FC236}">
                <a16:creationId xmlns:a16="http://schemas.microsoft.com/office/drawing/2014/main" id="{F90822E8-3365-892B-D882-A2DCB62EB629}"/>
              </a:ext>
            </a:extLst>
          </p:cNvPr>
          <p:cNvPicPr>
            <a:picLocks noChangeAspect="1"/>
          </p:cNvPicPr>
          <p:nvPr/>
        </p:nvPicPr>
        <p:blipFill rotWithShape="1">
          <a:blip r:embed="rId3"/>
          <a:srcRect b="786"/>
          <a:stretch/>
        </p:blipFill>
        <p:spPr>
          <a:xfrm>
            <a:off x="153650" y="1163418"/>
            <a:ext cx="5524273" cy="4926712"/>
          </a:xfrm>
          <a:prstGeom prst="rect">
            <a:avLst/>
          </a:prstGeom>
        </p:spPr>
      </p:pic>
      <p:sp>
        <p:nvSpPr>
          <p:cNvPr id="9" name="TextBox 8">
            <a:extLst>
              <a:ext uri="{FF2B5EF4-FFF2-40B4-BE49-F238E27FC236}">
                <a16:creationId xmlns:a16="http://schemas.microsoft.com/office/drawing/2014/main" id="{E2F24995-0CA4-B548-AD6D-AC5DBB85973B}"/>
              </a:ext>
            </a:extLst>
          </p:cNvPr>
          <p:cNvSpPr txBox="1"/>
          <p:nvPr/>
        </p:nvSpPr>
        <p:spPr>
          <a:xfrm>
            <a:off x="2846067" y="1651731"/>
            <a:ext cx="2437860" cy="369332"/>
          </a:xfrm>
          <a:prstGeom prst="rect">
            <a:avLst/>
          </a:prstGeom>
          <a:noFill/>
        </p:spPr>
        <p:txBody>
          <a:bodyPr wrap="square" rtlCol="0">
            <a:spAutoFit/>
          </a:bodyPr>
          <a:lstStyle/>
          <a:p>
            <a:pPr algn="ctr"/>
            <a:r>
              <a:rPr lang="en-US" b="1" dirty="0">
                <a:solidFill>
                  <a:srgbClr val="0072BD"/>
                </a:solidFill>
              </a:rPr>
              <a:t>ISP model</a:t>
            </a:r>
            <a:endParaRPr lang="ru-RU" b="1" dirty="0">
              <a:solidFill>
                <a:srgbClr val="0072BD"/>
              </a:solidFill>
            </a:endParaRPr>
          </a:p>
        </p:txBody>
      </p:sp>
      <p:grpSp>
        <p:nvGrpSpPr>
          <p:cNvPr id="14" name="Group 13">
            <a:extLst>
              <a:ext uri="{FF2B5EF4-FFF2-40B4-BE49-F238E27FC236}">
                <a16:creationId xmlns:a16="http://schemas.microsoft.com/office/drawing/2014/main" id="{FA9D520F-B4D8-757B-193F-8062860C6809}"/>
              </a:ext>
            </a:extLst>
          </p:cNvPr>
          <p:cNvGrpSpPr/>
          <p:nvPr/>
        </p:nvGrpSpPr>
        <p:grpSpPr>
          <a:xfrm>
            <a:off x="5709766" y="1181481"/>
            <a:ext cx="6475107" cy="4926711"/>
            <a:chOff x="5709766" y="1181481"/>
            <a:chExt cx="6475107" cy="4926711"/>
          </a:xfrm>
        </p:grpSpPr>
        <p:pic>
          <p:nvPicPr>
            <p:cNvPr id="10" name="Picture 9">
              <a:extLst>
                <a:ext uri="{FF2B5EF4-FFF2-40B4-BE49-F238E27FC236}">
                  <a16:creationId xmlns:a16="http://schemas.microsoft.com/office/drawing/2014/main" id="{12B868D1-CAEF-082A-5839-12DAD2D6926B}"/>
                </a:ext>
              </a:extLst>
            </p:cNvPr>
            <p:cNvPicPr>
              <a:picLocks noChangeAspect="1"/>
            </p:cNvPicPr>
            <p:nvPr/>
          </p:nvPicPr>
          <p:blipFill>
            <a:blip r:embed="rId4"/>
            <a:stretch>
              <a:fillRect/>
            </a:stretch>
          </p:blipFill>
          <p:spPr>
            <a:xfrm>
              <a:off x="5709766" y="1181481"/>
              <a:ext cx="6475107" cy="4926711"/>
            </a:xfrm>
            <a:prstGeom prst="rect">
              <a:avLst/>
            </a:prstGeom>
          </p:spPr>
        </p:pic>
        <p:sp>
          <p:nvSpPr>
            <p:cNvPr id="8" name="TextBox 7">
              <a:extLst>
                <a:ext uri="{FF2B5EF4-FFF2-40B4-BE49-F238E27FC236}">
                  <a16:creationId xmlns:a16="http://schemas.microsoft.com/office/drawing/2014/main" id="{BB63F2A8-5D81-F479-4197-3DFDC5EE0DE6}"/>
                </a:ext>
              </a:extLst>
            </p:cNvPr>
            <p:cNvSpPr txBox="1"/>
            <p:nvPr/>
          </p:nvSpPr>
          <p:spPr>
            <a:xfrm>
              <a:off x="9601470" y="1513232"/>
              <a:ext cx="2437860" cy="646331"/>
            </a:xfrm>
            <a:prstGeom prst="rect">
              <a:avLst/>
            </a:prstGeom>
            <a:noFill/>
          </p:spPr>
          <p:txBody>
            <a:bodyPr wrap="square" rtlCol="0">
              <a:spAutoFit/>
            </a:bodyPr>
            <a:lstStyle/>
            <a:p>
              <a:pPr algn="ctr"/>
              <a:r>
                <a:rPr lang="en-US" b="1" dirty="0">
                  <a:solidFill>
                    <a:srgbClr val="0072BD"/>
                  </a:solidFill>
                </a:rPr>
                <a:t>ISP model</a:t>
              </a:r>
              <a:endParaRPr lang="ru-RU" b="1" dirty="0">
                <a:solidFill>
                  <a:srgbClr val="0072BD"/>
                </a:solidFill>
              </a:endParaRPr>
            </a:p>
            <a:p>
              <a:pPr algn="ctr"/>
              <a:r>
                <a:rPr lang="en-US" b="1" dirty="0">
                  <a:solidFill>
                    <a:srgbClr val="A2132E"/>
                  </a:solidFill>
                </a:rPr>
                <a:t>SFiNx experiment</a:t>
              </a:r>
              <a:endParaRPr lang="ru-RU" b="1" dirty="0">
                <a:solidFill>
                  <a:srgbClr val="A2132E"/>
                </a:solidFill>
              </a:endParaRPr>
            </a:p>
          </p:txBody>
        </p:sp>
        <p:sp>
          <p:nvSpPr>
            <p:cNvPr id="12" name="Rectangle 11">
              <a:extLst>
                <a:ext uri="{FF2B5EF4-FFF2-40B4-BE49-F238E27FC236}">
                  <a16:creationId xmlns:a16="http://schemas.microsoft.com/office/drawing/2014/main" id="{C53FE960-DC7E-1EDB-FC20-AEEFF3E0AFA0}"/>
                </a:ext>
              </a:extLst>
            </p:cNvPr>
            <p:cNvSpPr/>
            <p:nvPr/>
          </p:nvSpPr>
          <p:spPr>
            <a:xfrm>
              <a:off x="6805386" y="1651730"/>
              <a:ext cx="1034070" cy="8963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grpSp>
      <p:sp>
        <p:nvSpPr>
          <p:cNvPr id="2" name="Down Arrow 1">
            <a:extLst>
              <a:ext uri="{FF2B5EF4-FFF2-40B4-BE49-F238E27FC236}">
                <a16:creationId xmlns:a16="http://schemas.microsoft.com/office/drawing/2014/main" id="{C66C50ED-A732-2A6A-7493-A074ADCF5108}"/>
              </a:ext>
            </a:extLst>
          </p:cNvPr>
          <p:cNvSpPr/>
          <p:nvPr/>
        </p:nvSpPr>
        <p:spPr>
          <a:xfrm>
            <a:off x="1713335" y="1469566"/>
            <a:ext cx="206165" cy="364329"/>
          </a:xfrm>
          <a:prstGeom prst="downArrow">
            <a:avLst/>
          </a:prstGeom>
          <a:solidFill>
            <a:srgbClr val="FFC000"/>
          </a:solidFill>
          <a:ln cap="rnd">
            <a:solidFill>
              <a:schemeClr val="accent2"/>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4" name="TextBox 3">
            <a:extLst>
              <a:ext uri="{FF2B5EF4-FFF2-40B4-BE49-F238E27FC236}">
                <a16:creationId xmlns:a16="http://schemas.microsoft.com/office/drawing/2014/main" id="{03D8DAC9-007C-23BB-9AF5-1D2F39DAFF75}"/>
              </a:ext>
            </a:extLst>
          </p:cNvPr>
          <p:cNvSpPr txBox="1"/>
          <p:nvPr/>
        </p:nvSpPr>
        <p:spPr>
          <a:xfrm>
            <a:off x="218948" y="6301734"/>
            <a:ext cx="11754104" cy="464871"/>
          </a:xfrm>
          <a:prstGeom prst="rect">
            <a:avLst/>
          </a:prstGeom>
          <a:noFill/>
        </p:spPr>
        <p:txBody>
          <a:bodyPr wrap="square">
            <a:spAutoFit/>
          </a:bodyPr>
          <a:lstStyle/>
          <a:p>
            <a:pPr algn="ctr">
              <a:lnSpc>
                <a:spcPct val="150000"/>
              </a:lnSpc>
            </a:pPr>
            <a:r>
              <a:rPr lang="en-GB" i="1" dirty="0"/>
              <a:t>Calculations with additional version of ISP model made by BLTP JINR: </a:t>
            </a:r>
            <a:r>
              <a:rPr lang="en-US" b="1" i="1" kern="100" dirty="0">
                <a:solidFill>
                  <a:srgbClr val="7030A0"/>
                </a:solidFill>
                <a:ea typeface="Times New Roman" panose="02020603050405020304" pitchFamily="18" charset="0"/>
                <a:cs typeface="Times New Roman" panose="02020603050405020304" pitchFamily="18" charset="0"/>
              </a:rPr>
              <a:t>A. V. Andreev, T. M. </a:t>
            </a:r>
            <a:r>
              <a:rPr lang="en-US" b="1" i="1" kern="100" dirty="0" err="1">
                <a:solidFill>
                  <a:srgbClr val="7030A0"/>
                </a:solidFill>
                <a:ea typeface="Times New Roman" panose="02020603050405020304" pitchFamily="18" charset="0"/>
                <a:cs typeface="Times New Roman" panose="02020603050405020304" pitchFamily="18" charset="0"/>
              </a:rPr>
              <a:t>Shneidman</a:t>
            </a:r>
            <a:r>
              <a:rPr lang="en-US" b="1" i="1" kern="100" dirty="0">
                <a:solidFill>
                  <a:srgbClr val="7030A0"/>
                </a:solidFill>
                <a:ea typeface="Times New Roman" panose="02020603050405020304" pitchFamily="18" charset="0"/>
                <a:cs typeface="Times New Roman" panose="02020603050405020304" pitchFamily="18" charset="0"/>
              </a:rPr>
              <a:t> and A. </a:t>
            </a:r>
            <a:r>
              <a:rPr lang="en-US" b="1" i="1" kern="100" dirty="0" err="1">
                <a:solidFill>
                  <a:srgbClr val="7030A0"/>
                </a:solidFill>
                <a:ea typeface="Times New Roman" panose="02020603050405020304" pitchFamily="18" charset="0"/>
                <a:cs typeface="Times New Roman" panose="02020603050405020304" pitchFamily="18" charset="0"/>
              </a:rPr>
              <a:t>Rahmatinejad</a:t>
            </a:r>
            <a:endParaRPr lang="en-GB" b="1" i="1" dirty="0">
              <a:solidFill>
                <a:srgbClr val="7030A0"/>
              </a:solidFill>
            </a:endParaRPr>
          </a:p>
        </p:txBody>
      </p:sp>
    </p:spTree>
    <p:extLst>
      <p:ext uri="{BB962C8B-B14F-4D97-AF65-F5344CB8AC3E}">
        <p14:creationId xmlns:p14="http://schemas.microsoft.com/office/powerpoint/2010/main" val="37175391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46CFBE-2035-B65F-8FC7-027C6B1C72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0946" y="1258609"/>
            <a:ext cx="6249324" cy="4870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9676D367-2F13-F41D-ECFC-D8800F6CB190}"/>
              </a:ext>
            </a:extLst>
          </p:cNvPr>
          <p:cNvSpPr txBox="1"/>
          <p:nvPr/>
        </p:nvSpPr>
        <p:spPr>
          <a:xfrm>
            <a:off x="6887633" y="6101760"/>
            <a:ext cx="4695669" cy="738664"/>
          </a:xfrm>
          <a:prstGeom prst="rect">
            <a:avLst/>
          </a:prstGeom>
          <a:noFill/>
        </p:spPr>
        <p:txBody>
          <a:bodyPr wrap="square" rtlCol="0">
            <a:spAutoFit/>
          </a:bodyPr>
          <a:lstStyle/>
          <a:p>
            <a:pPr algn="ctr"/>
            <a:r>
              <a:rPr lang="en-US" sz="1400" i="1" dirty="0" err="1"/>
              <a:t>Visan</a:t>
            </a:r>
            <a:r>
              <a:rPr lang="en-US" sz="1400" i="1" dirty="0"/>
              <a:t> I. et al. </a:t>
            </a:r>
          </a:p>
          <a:p>
            <a:pPr algn="ctr"/>
            <a:r>
              <a:rPr lang="en-GB" sz="1400" dirty="0">
                <a:effectLst/>
              </a:rPr>
              <a:t>Prompt emission modelling in the fission process. </a:t>
            </a:r>
          </a:p>
          <a:p>
            <a:pPr algn="ctr"/>
            <a:r>
              <a:rPr lang="fr-FR" sz="1400" i="1" dirty="0"/>
              <a:t>Rom. J. Phys. 59 (2014) P.272</a:t>
            </a:r>
            <a:endParaRPr lang="ru-RU" sz="1400" i="1" dirty="0"/>
          </a:p>
        </p:txBody>
      </p:sp>
      <p:sp>
        <p:nvSpPr>
          <p:cNvPr id="7" name="Slide Number Placeholder 6">
            <a:extLst>
              <a:ext uri="{FF2B5EF4-FFF2-40B4-BE49-F238E27FC236}">
                <a16:creationId xmlns:a16="http://schemas.microsoft.com/office/drawing/2014/main" id="{11AB9869-7FC2-076E-F077-E01E0C00D91C}"/>
              </a:ext>
            </a:extLst>
          </p:cNvPr>
          <p:cNvSpPr>
            <a:spLocks noGrp="1"/>
          </p:cNvSpPr>
          <p:nvPr>
            <p:ph type="sldNum" sz="quarter" idx="12"/>
          </p:nvPr>
        </p:nvSpPr>
        <p:spPr>
          <a:xfrm>
            <a:off x="9448800" y="6492875"/>
            <a:ext cx="2743200" cy="365125"/>
          </a:xfrm>
        </p:spPr>
        <p:txBody>
          <a:bodyPr/>
          <a:lstStyle/>
          <a:p>
            <a:fld id="{03F74DE6-944D-7A40-9389-EB907D9A05BB}" type="slidenum">
              <a:rPr lang="en-RU" smtClean="0"/>
              <a:t>12</a:t>
            </a:fld>
            <a:endParaRPr lang="en-RU" dirty="0"/>
          </a:p>
        </p:txBody>
      </p:sp>
      <p:sp>
        <p:nvSpPr>
          <p:cNvPr id="2" name="Title 1">
            <a:extLst>
              <a:ext uri="{FF2B5EF4-FFF2-40B4-BE49-F238E27FC236}">
                <a16:creationId xmlns:a16="http://schemas.microsoft.com/office/drawing/2014/main" id="{22D20808-FE22-938F-2638-99C3F3F2CB0E}"/>
              </a:ext>
            </a:extLst>
          </p:cNvPr>
          <p:cNvSpPr>
            <a:spLocks noGrp="1"/>
          </p:cNvSpPr>
          <p:nvPr>
            <p:ph type="title"/>
          </p:nvPr>
        </p:nvSpPr>
        <p:spPr>
          <a:xfrm>
            <a:off x="-3386" y="155550"/>
            <a:ext cx="12192000" cy="924343"/>
          </a:xfrm>
        </p:spPr>
        <p:txBody>
          <a:bodyPr>
            <a:normAutofit/>
          </a:bodyPr>
          <a:lstStyle/>
          <a:p>
            <a:pPr algn="ctr"/>
            <a:r>
              <a:rPr lang="en-US" b="1" dirty="0">
                <a:solidFill>
                  <a:schemeClr val="accent1"/>
                </a:solidFill>
              </a:rPr>
              <a:t>Spontaneous fission of </a:t>
            </a:r>
            <a:r>
              <a:rPr lang="en-US" b="1" baseline="30000" dirty="0">
                <a:solidFill>
                  <a:schemeClr val="accent1"/>
                </a:solidFill>
              </a:rPr>
              <a:t>252</a:t>
            </a:r>
            <a:r>
              <a:rPr lang="en-US" b="1" dirty="0">
                <a:solidFill>
                  <a:schemeClr val="accent1"/>
                </a:solidFill>
              </a:rPr>
              <a:t>No</a:t>
            </a:r>
            <a:endParaRPr lang="en-RU" b="1" dirty="0">
              <a:solidFill>
                <a:schemeClr val="accent1"/>
              </a:solidFill>
            </a:endParaRPr>
          </a:p>
        </p:txBody>
      </p:sp>
      <p:pic>
        <p:nvPicPr>
          <p:cNvPr id="3" name="Picture 2">
            <a:extLst>
              <a:ext uri="{FF2B5EF4-FFF2-40B4-BE49-F238E27FC236}">
                <a16:creationId xmlns:a16="http://schemas.microsoft.com/office/drawing/2014/main" id="{00DAD71A-6829-CA67-EE02-52279C0D7AC8}"/>
              </a:ext>
            </a:extLst>
          </p:cNvPr>
          <p:cNvPicPr>
            <a:picLocks noChangeAspect="1"/>
          </p:cNvPicPr>
          <p:nvPr/>
        </p:nvPicPr>
        <p:blipFill rotWithShape="1">
          <a:blip r:embed="rId4"/>
          <a:srcRect b="786"/>
          <a:stretch/>
        </p:blipFill>
        <p:spPr>
          <a:xfrm>
            <a:off x="31730" y="1163417"/>
            <a:ext cx="5674975" cy="5061113"/>
          </a:xfrm>
          <a:prstGeom prst="rect">
            <a:avLst/>
          </a:prstGeom>
        </p:spPr>
      </p:pic>
      <p:sp>
        <p:nvSpPr>
          <p:cNvPr id="4" name="TextBox 3">
            <a:extLst>
              <a:ext uri="{FF2B5EF4-FFF2-40B4-BE49-F238E27FC236}">
                <a16:creationId xmlns:a16="http://schemas.microsoft.com/office/drawing/2014/main" id="{30252609-ADC3-2B42-9C03-F238B05E4C39}"/>
              </a:ext>
            </a:extLst>
          </p:cNvPr>
          <p:cNvSpPr txBox="1"/>
          <p:nvPr/>
        </p:nvSpPr>
        <p:spPr>
          <a:xfrm>
            <a:off x="2846067" y="1651731"/>
            <a:ext cx="2437860" cy="369332"/>
          </a:xfrm>
          <a:prstGeom prst="rect">
            <a:avLst/>
          </a:prstGeom>
          <a:noFill/>
        </p:spPr>
        <p:txBody>
          <a:bodyPr wrap="square" rtlCol="0">
            <a:spAutoFit/>
          </a:bodyPr>
          <a:lstStyle/>
          <a:p>
            <a:pPr algn="ctr"/>
            <a:r>
              <a:rPr lang="en-US" b="1" dirty="0">
                <a:solidFill>
                  <a:srgbClr val="0072BD"/>
                </a:solidFill>
              </a:rPr>
              <a:t>ISP model</a:t>
            </a:r>
            <a:endParaRPr lang="ru-RU" b="1" dirty="0">
              <a:solidFill>
                <a:srgbClr val="0072BD"/>
              </a:solidFill>
            </a:endParaRPr>
          </a:p>
        </p:txBody>
      </p:sp>
      <p:sp>
        <p:nvSpPr>
          <p:cNvPr id="9" name="TextBox 8">
            <a:extLst>
              <a:ext uri="{FF2B5EF4-FFF2-40B4-BE49-F238E27FC236}">
                <a16:creationId xmlns:a16="http://schemas.microsoft.com/office/drawing/2014/main" id="{E14E207F-1DE3-FCB0-3CAB-19C7D32BDB9B}"/>
              </a:ext>
            </a:extLst>
          </p:cNvPr>
          <p:cNvSpPr txBox="1"/>
          <p:nvPr/>
        </p:nvSpPr>
        <p:spPr>
          <a:xfrm>
            <a:off x="785537" y="1574787"/>
            <a:ext cx="1856289" cy="523220"/>
          </a:xfrm>
          <a:prstGeom prst="rect">
            <a:avLst/>
          </a:prstGeom>
          <a:noFill/>
        </p:spPr>
        <p:txBody>
          <a:bodyPr wrap="square">
            <a:spAutoFit/>
          </a:bodyPr>
          <a:lstStyle/>
          <a:p>
            <a:r>
              <a:rPr lang="en-US" sz="2800" b="1" baseline="30000" dirty="0"/>
              <a:t>252</a:t>
            </a:r>
            <a:r>
              <a:rPr lang="en-US" sz="2800" b="1" dirty="0"/>
              <a:t>No</a:t>
            </a:r>
            <a:endParaRPr lang="en-RU" sz="2800" b="1" dirty="0"/>
          </a:p>
        </p:txBody>
      </p:sp>
    </p:spTree>
    <p:extLst>
      <p:ext uri="{BB962C8B-B14F-4D97-AF65-F5344CB8AC3E}">
        <p14:creationId xmlns:p14="http://schemas.microsoft.com/office/powerpoint/2010/main" val="41861723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2C751-F7AD-304A-9566-1B5C0A0FD6B5}"/>
              </a:ext>
            </a:extLst>
          </p:cNvPr>
          <p:cNvSpPr>
            <a:spLocks noGrp="1"/>
          </p:cNvSpPr>
          <p:nvPr>
            <p:ph type="title"/>
          </p:nvPr>
        </p:nvSpPr>
        <p:spPr>
          <a:xfrm>
            <a:off x="180304" y="180000"/>
            <a:ext cx="11726214" cy="729000"/>
          </a:xfrm>
        </p:spPr>
        <p:txBody>
          <a:bodyPr>
            <a:normAutofit/>
          </a:bodyPr>
          <a:lstStyle/>
          <a:p>
            <a:pPr algn="ctr"/>
            <a:r>
              <a:rPr lang="en-US" b="1" dirty="0" err="1">
                <a:solidFill>
                  <a:schemeClr val="accent1"/>
                </a:solidFill>
              </a:rPr>
              <a:t>SFiNx</a:t>
            </a:r>
            <a:r>
              <a:rPr lang="en-US" b="1" dirty="0">
                <a:solidFill>
                  <a:schemeClr val="accent1"/>
                </a:solidFill>
              </a:rPr>
              <a:t> – </a:t>
            </a:r>
            <a:r>
              <a:rPr lang="en-GB" b="1" dirty="0">
                <a:solidFill>
                  <a:schemeClr val="accent1"/>
                </a:solidFill>
              </a:rPr>
              <a:t>Spontaneous Fission, Neutrons and x-rays</a:t>
            </a:r>
            <a:endParaRPr lang="en-RU" b="1" dirty="0">
              <a:solidFill>
                <a:schemeClr val="accent1"/>
              </a:solidFill>
            </a:endParaRPr>
          </a:p>
        </p:txBody>
      </p:sp>
      <p:pic>
        <p:nvPicPr>
          <p:cNvPr id="3" name="Content Placeholder 4">
            <a:extLst>
              <a:ext uri="{FF2B5EF4-FFF2-40B4-BE49-F238E27FC236}">
                <a16:creationId xmlns:a16="http://schemas.microsoft.com/office/drawing/2014/main" id="{8FB8CA76-2274-C06F-6012-E8539C13EA21}"/>
              </a:ext>
            </a:extLst>
          </p:cNvPr>
          <p:cNvPicPr>
            <a:picLocks noGrp="1" noChangeAspect="1"/>
          </p:cNvPicPr>
          <p:nvPr>
            <p:ph idx="1"/>
          </p:nvPr>
        </p:nvPicPr>
        <p:blipFill>
          <a:blip r:embed="rId2" cstate="hqprint">
            <a:extLst>
              <a:ext uri="{28A0092B-C50C-407E-A947-70E740481C1C}">
                <a14:useLocalDpi xmlns:a14="http://schemas.microsoft.com/office/drawing/2010/main"/>
              </a:ext>
            </a:extLst>
          </a:blip>
          <a:stretch>
            <a:fillRect/>
          </a:stretch>
        </p:blipFill>
        <p:spPr>
          <a:xfrm>
            <a:off x="8687949" y="4012834"/>
            <a:ext cx="2030090" cy="2178852"/>
          </a:xfrm>
        </p:spPr>
      </p:pic>
      <p:pic>
        <p:nvPicPr>
          <p:cNvPr id="13" name="Picture 12">
            <a:extLst>
              <a:ext uri="{FF2B5EF4-FFF2-40B4-BE49-F238E27FC236}">
                <a16:creationId xmlns:a16="http://schemas.microsoft.com/office/drawing/2014/main" id="{2BD338FF-6727-027B-77A2-C99C02A0E477}"/>
              </a:ext>
            </a:extLst>
          </p:cNvPr>
          <p:cNvPicPr>
            <a:picLocks noChangeAspect="1"/>
          </p:cNvPicPr>
          <p:nvPr/>
        </p:nvPicPr>
        <p:blipFill>
          <a:blip r:embed="rId3"/>
          <a:stretch>
            <a:fillRect/>
          </a:stretch>
        </p:blipFill>
        <p:spPr>
          <a:xfrm>
            <a:off x="5261216" y="909000"/>
            <a:ext cx="5921040" cy="2941783"/>
          </a:xfrm>
          <a:prstGeom prst="rect">
            <a:avLst/>
          </a:prstGeom>
        </p:spPr>
      </p:pic>
      <p:sp>
        <p:nvSpPr>
          <p:cNvPr id="14" name="TextBox 13">
            <a:extLst>
              <a:ext uri="{FF2B5EF4-FFF2-40B4-BE49-F238E27FC236}">
                <a16:creationId xmlns:a16="http://schemas.microsoft.com/office/drawing/2014/main" id="{AA30B370-2A27-6260-2178-E41F9F7BA915}"/>
              </a:ext>
            </a:extLst>
          </p:cNvPr>
          <p:cNvSpPr txBox="1"/>
          <p:nvPr/>
        </p:nvSpPr>
        <p:spPr>
          <a:xfrm>
            <a:off x="5194991" y="3914139"/>
            <a:ext cx="3053784" cy="2862322"/>
          </a:xfrm>
          <a:prstGeom prst="rect">
            <a:avLst/>
          </a:prstGeom>
          <a:noFill/>
        </p:spPr>
        <p:txBody>
          <a:bodyPr wrap="square">
            <a:spAutoFit/>
          </a:bodyPr>
          <a:lstStyle/>
          <a:p>
            <a:r>
              <a:rPr lang="en-US" sz="2000" dirty="0">
                <a:solidFill>
                  <a:srgbClr val="7030A0"/>
                </a:solidFill>
              </a:rPr>
              <a:t>The legend</a:t>
            </a:r>
            <a:r>
              <a:rPr lang="ru-RU" sz="2000" dirty="0">
                <a:solidFill>
                  <a:srgbClr val="7030A0"/>
                </a:solidFill>
              </a:rPr>
              <a:t>: </a:t>
            </a:r>
            <a:endParaRPr lang="en-US" sz="2000" dirty="0">
              <a:solidFill>
                <a:srgbClr val="7030A0"/>
              </a:solidFill>
            </a:endParaRPr>
          </a:p>
          <a:p>
            <a:r>
              <a:rPr lang="en-US" sz="2000" dirty="0">
                <a:solidFill>
                  <a:srgbClr val="7030A0"/>
                </a:solidFill>
              </a:rPr>
              <a:t>1 – evaporation residues</a:t>
            </a:r>
          </a:p>
          <a:p>
            <a:r>
              <a:rPr lang="en-US" sz="2000" dirty="0">
                <a:solidFill>
                  <a:srgbClr val="7030A0"/>
                </a:solidFill>
              </a:rPr>
              <a:t>2 – focal-plane</a:t>
            </a:r>
            <a:r>
              <a:rPr lang="ru-RU" sz="2000" dirty="0">
                <a:solidFill>
                  <a:srgbClr val="7030A0"/>
                </a:solidFill>
              </a:rPr>
              <a:t> </a:t>
            </a:r>
            <a:r>
              <a:rPr lang="en-GB" sz="2000" dirty="0">
                <a:solidFill>
                  <a:srgbClr val="7030A0"/>
                </a:solidFill>
              </a:rPr>
              <a:t>Si-</a:t>
            </a:r>
            <a:r>
              <a:rPr lang="en-US" sz="2000" dirty="0">
                <a:solidFill>
                  <a:srgbClr val="7030A0"/>
                </a:solidFill>
              </a:rPr>
              <a:t>detector</a:t>
            </a:r>
            <a:endParaRPr lang="ru-RU" sz="2000" dirty="0">
              <a:solidFill>
                <a:srgbClr val="7030A0"/>
              </a:solidFill>
            </a:endParaRPr>
          </a:p>
          <a:p>
            <a:r>
              <a:rPr lang="en-US" sz="2000" dirty="0">
                <a:solidFill>
                  <a:srgbClr val="7030A0"/>
                </a:solidFill>
              </a:rPr>
              <a:t>3 – side</a:t>
            </a:r>
            <a:r>
              <a:rPr lang="ru-RU" sz="2000" dirty="0">
                <a:solidFill>
                  <a:srgbClr val="7030A0"/>
                </a:solidFill>
              </a:rPr>
              <a:t> </a:t>
            </a:r>
            <a:r>
              <a:rPr lang="en-GB" sz="2000" dirty="0">
                <a:solidFill>
                  <a:srgbClr val="7030A0"/>
                </a:solidFill>
              </a:rPr>
              <a:t>Si-</a:t>
            </a:r>
            <a:r>
              <a:rPr lang="en-US" sz="2000" dirty="0">
                <a:solidFill>
                  <a:srgbClr val="7030A0"/>
                </a:solidFill>
              </a:rPr>
              <a:t>detectors</a:t>
            </a:r>
          </a:p>
          <a:p>
            <a:r>
              <a:rPr lang="en-US" sz="2000" dirty="0">
                <a:solidFill>
                  <a:srgbClr val="7030A0"/>
                </a:solidFill>
              </a:rPr>
              <a:t>4 – </a:t>
            </a:r>
            <a:r>
              <a:rPr lang="ru-RU" sz="2000" baseline="30000" dirty="0">
                <a:solidFill>
                  <a:srgbClr val="7030A0"/>
                </a:solidFill>
              </a:rPr>
              <a:t>3</a:t>
            </a:r>
            <a:r>
              <a:rPr lang="en-GB" sz="2000" dirty="0">
                <a:solidFill>
                  <a:srgbClr val="7030A0"/>
                </a:solidFill>
              </a:rPr>
              <a:t>He-</a:t>
            </a:r>
            <a:r>
              <a:rPr lang="en-US" sz="2000" dirty="0">
                <a:solidFill>
                  <a:srgbClr val="7030A0"/>
                </a:solidFill>
              </a:rPr>
              <a:t>counters</a:t>
            </a:r>
            <a:endParaRPr lang="ru-RU" sz="2000" dirty="0">
              <a:solidFill>
                <a:srgbClr val="7030A0"/>
              </a:solidFill>
            </a:endParaRPr>
          </a:p>
          <a:p>
            <a:r>
              <a:rPr lang="en-US" sz="2000" dirty="0">
                <a:solidFill>
                  <a:srgbClr val="7030A0"/>
                </a:solidFill>
              </a:rPr>
              <a:t>5 – scintillator</a:t>
            </a:r>
            <a:endParaRPr lang="ru-RU" sz="2000" dirty="0">
              <a:solidFill>
                <a:srgbClr val="7030A0"/>
              </a:solidFill>
            </a:endParaRPr>
          </a:p>
          <a:p>
            <a:r>
              <a:rPr lang="en-US" sz="2000" dirty="0">
                <a:solidFill>
                  <a:srgbClr val="7030A0"/>
                </a:solidFill>
              </a:rPr>
              <a:t>6 – vacuum chamber</a:t>
            </a:r>
            <a:endParaRPr lang="ru-RU" sz="2000" dirty="0">
              <a:solidFill>
                <a:srgbClr val="7030A0"/>
              </a:solidFill>
            </a:endParaRPr>
          </a:p>
          <a:p>
            <a:r>
              <a:rPr lang="en-US" sz="2000" dirty="0">
                <a:solidFill>
                  <a:srgbClr val="7030A0"/>
                </a:solidFill>
              </a:rPr>
              <a:t>7 – moderator</a:t>
            </a:r>
            <a:endParaRPr lang="ru-RU" sz="2000" dirty="0">
              <a:solidFill>
                <a:srgbClr val="7030A0"/>
              </a:solidFill>
            </a:endParaRPr>
          </a:p>
          <a:p>
            <a:r>
              <a:rPr lang="en-US" sz="2000" dirty="0">
                <a:solidFill>
                  <a:srgbClr val="7030A0"/>
                </a:solidFill>
              </a:rPr>
              <a:t>8 – shield</a:t>
            </a:r>
            <a:endParaRPr lang="ru-RU" sz="2000" dirty="0">
              <a:solidFill>
                <a:srgbClr val="7030A0"/>
              </a:solidFill>
            </a:endParaRPr>
          </a:p>
        </p:txBody>
      </p:sp>
      <p:sp>
        <p:nvSpPr>
          <p:cNvPr id="15" name="TextBox 14">
            <a:extLst>
              <a:ext uri="{FF2B5EF4-FFF2-40B4-BE49-F238E27FC236}">
                <a16:creationId xmlns:a16="http://schemas.microsoft.com/office/drawing/2014/main" id="{01B70DA8-6772-A639-719B-D2704EFAB99C}"/>
              </a:ext>
            </a:extLst>
          </p:cNvPr>
          <p:cNvSpPr txBox="1"/>
          <p:nvPr/>
        </p:nvSpPr>
        <p:spPr>
          <a:xfrm>
            <a:off x="827222" y="5256503"/>
            <a:ext cx="3823422" cy="1384995"/>
          </a:xfrm>
          <a:prstGeom prst="rect">
            <a:avLst/>
          </a:prstGeom>
          <a:noFill/>
        </p:spPr>
        <p:txBody>
          <a:bodyPr wrap="square">
            <a:spAutoFit/>
          </a:bodyPr>
          <a:lstStyle/>
          <a:p>
            <a:pPr algn="ctr"/>
            <a:r>
              <a:rPr lang="en-GB" sz="1200" i="1" dirty="0"/>
              <a:t>Isaev A. V. et al. </a:t>
            </a:r>
          </a:p>
          <a:p>
            <a:pPr algn="ctr"/>
            <a:r>
              <a:rPr lang="en-GB" sz="1200" i="1" dirty="0"/>
              <a:t>The SFiNx detector system</a:t>
            </a:r>
          </a:p>
          <a:p>
            <a:pPr algn="ctr"/>
            <a:r>
              <a:rPr lang="en-US" sz="1200" i="1" dirty="0"/>
              <a:t>PEPAN</a:t>
            </a:r>
            <a:r>
              <a:rPr lang="en-GB" sz="1200" i="1" dirty="0"/>
              <a:t> Letters 19 (2022) P. 37–45</a:t>
            </a:r>
          </a:p>
          <a:p>
            <a:pPr algn="ctr"/>
            <a:endParaRPr lang="ru-RU" sz="1200" i="1" dirty="0"/>
          </a:p>
          <a:p>
            <a:pPr algn="ctr"/>
            <a:r>
              <a:rPr lang="en-GB" sz="1200" i="1" dirty="0"/>
              <a:t>Isaev A. V. et al. </a:t>
            </a:r>
          </a:p>
          <a:p>
            <a:pPr algn="ctr"/>
            <a:r>
              <a:rPr lang="en-GB" sz="1200" i="1" dirty="0"/>
              <a:t>Study of spontaneous fission using  the SFiNx system</a:t>
            </a:r>
          </a:p>
          <a:p>
            <a:pPr algn="ctr"/>
            <a:r>
              <a:rPr lang="en-GB" sz="1200" i="1" dirty="0"/>
              <a:t>APP B Proc. Suppl. 14 (2021) P. 835–839</a:t>
            </a:r>
            <a:endParaRPr lang="en-RU" sz="1200" i="1" dirty="0"/>
          </a:p>
        </p:txBody>
      </p:sp>
      <p:sp>
        <p:nvSpPr>
          <p:cNvPr id="4" name="Rectangle 3">
            <a:extLst>
              <a:ext uri="{FF2B5EF4-FFF2-40B4-BE49-F238E27FC236}">
                <a16:creationId xmlns:a16="http://schemas.microsoft.com/office/drawing/2014/main" id="{3422B2FF-D947-F9DE-D3FC-9F11924C49F5}"/>
              </a:ext>
            </a:extLst>
          </p:cNvPr>
          <p:cNvSpPr/>
          <p:nvPr/>
        </p:nvSpPr>
        <p:spPr>
          <a:xfrm>
            <a:off x="8775830" y="6201587"/>
            <a:ext cx="1854328" cy="584775"/>
          </a:xfrm>
          <a:prstGeom prst="rect">
            <a:avLst/>
          </a:prstGeom>
        </p:spPr>
        <p:txBody>
          <a:bodyPr wrap="square">
            <a:spAutoFit/>
          </a:bodyPr>
          <a:lstStyle/>
          <a:p>
            <a:pPr algn="ctr"/>
            <a:r>
              <a:rPr lang="en-US" sz="1600" dirty="0"/>
              <a:t>DSSD 100</a:t>
            </a:r>
            <a:r>
              <a:rPr lang="ru-RU" sz="1600" dirty="0"/>
              <a:t>×</a:t>
            </a:r>
            <a:r>
              <a:rPr lang="en-US" sz="1600" dirty="0"/>
              <a:t>100 mm</a:t>
            </a:r>
            <a:endParaRPr lang="en-US" sz="1600" baseline="30000" dirty="0"/>
          </a:p>
          <a:p>
            <a:pPr algn="ctr"/>
            <a:r>
              <a:rPr lang="en-US" sz="1600" dirty="0">
                <a:ea typeface="Roboto" pitchFamily="2" charset="0"/>
                <a:cs typeface="Calibri"/>
              </a:rPr>
              <a:t>128×128-strips</a:t>
            </a:r>
            <a:endParaRPr lang="en-RU" sz="1600" baseline="30000" dirty="0"/>
          </a:p>
        </p:txBody>
      </p:sp>
      <p:pic>
        <p:nvPicPr>
          <p:cNvPr id="5" name="Picture 4">
            <a:extLst>
              <a:ext uri="{FF2B5EF4-FFF2-40B4-BE49-F238E27FC236}">
                <a16:creationId xmlns:a16="http://schemas.microsoft.com/office/drawing/2014/main" id="{3CBD101B-CA81-84AA-486A-B5C8882DE537}"/>
              </a:ext>
            </a:extLst>
          </p:cNvPr>
          <p:cNvPicPr>
            <a:picLocks noChangeAspect="1"/>
          </p:cNvPicPr>
          <p:nvPr/>
        </p:nvPicPr>
        <p:blipFill rotWithShape="1">
          <a:blip r:embed="rId4"/>
          <a:srcRect l="7101" r="7101" b="5787"/>
          <a:stretch/>
        </p:blipFill>
        <p:spPr>
          <a:xfrm rot="5400000">
            <a:off x="639263" y="1279480"/>
            <a:ext cx="4199340" cy="3458379"/>
          </a:xfrm>
          <a:prstGeom prst="rect">
            <a:avLst/>
          </a:prstGeom>
        </p:spPr>
      </p:pic>
      <p:sp>
        <p:nvSpPr>
          <p:cNvPr id="6" name="Slide Number Placeholder 5">
            <a:extLst>
              <a:ext uri="{FF2B5EF4-FFF2-40B4-BE49-F238E27FC236}">
                <a16:creationId xmlns:a16="http://schemas.microsoft.com/office/drawing/2014/main" id="{8028910F-0673-8374-AC98-511E68DE6B9B}"/>
              </a:ext>
            </a:extLst>
          </p:cNvPr>
          <p:cNvSpPr>
            <a:spLocks noGrp="1"/>
          </p:cNvSpPr>
          <p:nvPr>
            <p:ph type="sldNum" sz="quarter" idx="12"/>
          </p:nvPr>
        </p:nvSpPr>
        <p:spPr>
          <a:xfrm>
            <a:off x="9448800" y="6492875"/>
            <a:ext cx="2743200" cy="365125"/>
          </a:xfrm>
        </p:spPr>
        <p:txBody>
          <a:bodyPr/>
          <a:lstStyle/>
          <a:p>
            <a:fld id="{03F74DE6-944D-7A40-9389-EB907D9A05BB}" type="slidenum">
              <a:rPr lang="en-RU" smtClean="0"/>
              <a:t>13</a:t>
            </a:fld>
            <a:endParaRPr lang="en-RU" dirty="0"/>
          </a:p>
        </p:txBody>
      </p:sp>
    </p:spTree>
    <p:extLst>
      <p:ext uri="{BB962C8B-B14F-4D97-AF65-F5344CB8AC3E}">
        <p14:creationId xmlns:p14="http://schemas.microsoft.com/office/powerpoint/2010/main" val="51052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12">
            <a:extLst>
              <a:ext uri="{FF2B5EF4-FFF2-40B4-BE49-F238E27FC236}">
                <a16:creationId xmlns:a16="http://schemas.microsoft.com/office/drawing/2014/main" id="{8AFB1750-B598-EF3E-286B-2AAC50612942}"/>
              </a:ext>
            </a:extLst>
          </p:cNvPr>
          <p:cNvGraphicFramePr>
            <a:graphicFrameLocks noGrp="1"/>
          </p:cNvGraphicFramePr>
          <p:nvPr>
            <p:extLst>
              <p:ext uri="{D42A27DB-BD31-4B8C-83A1-F6EECF244321}">
                <p14:modId xmlns:p14="http://schemas.microsoft.com/office/powerpoint/2010/main" val="1015245597"/>
              </p:ext>
            </p:extLst>
          </p:nvPr>
        </p:nvGraphicFramePr>
        <p:xfrm>
          <a:off x="180304" y="1044863"/>
          <a:ext cx="7459579" cy="5711278"/>
        </p:xfrm>
        <a:graphic>
          <a:graphicData uri="http://schemas.openxmlformats.org/drawingml/2006/table">
            <a:tbl>
              <a:tblPr firstRow="1" bandRow="1">
                <a:tableStyleId>{2D5ABB26-0587-4C30-8999-92F81FD0307C}</a:tableStyleId>
              </a:tblPr>
              <a:tblGrid>
                <a:gridCol w="2991853">
                  <a:extLst>
                    <a:ext uri="{9D8B030D-6E8A-4147-A177-3AD203B41FA5}">
                      <a16:colId xmlns:a16="http://schemas.microsoft.com/office/drawing/2014/main" val="1566715303"/>
                    </a:ext>
                  </a:extLst>
                </a:gridCol>
                <a:gridCol w="4467726">
                  <a:extLst>
                    <a:ext uri="{9D8B030D-6E8A-4147-A177-3AD203B41FA5}">
                      <a16:colId xmlns:a16="http://schemas.microsoft.com/office/drawing/2014/main" val="328906134"/>
                    </a:ext>
                  </a:extLst>
                </a:gridCol>
              </a:tblGrid>
              <a:tr h="414172">
                <a:tc>
                  <a:txBody>
                    <a:bodyPr/>
                    <a:lstStyle/>
                    <a:p>
                      <a:pPr algn="ctr"/>
                      <a:endParaRPr lang="en-RU" sz="2200" b="0" dirty="0">
                        <a:solidFill>
                          <a:schemeClr val="tx1"/>
                        </a:solidFill>
                      </a:endParaRPr>
                    </a:p>
                  </a:txBody>
                  <a:tcPr anchor="ctr">
                    <a:lnR w="3175" cap="flat" cmpd="sng" algn="ctr">
                      <a:solidFill>
                        <a:schemeClr val="tx1"/>
                      </a:solidFill>
                      <a:prstDash val="sysDash"/>
                      <a:round/>
                      <a:headEnd type="none" w="med" len="med"/>
                      <a:tailEnd type="none" w="med" len="med"/>
                    </a:lnR>
                    <a:lnB w="3175" cap="flat" cmpd="sng" algn="ctr">
                      <a:solidFill>
                        <a:schemeClr val="tx1"/>
                      </a:solidFill>
                      <a:prstDash val="sysDash"/>
                      <a:round/>
                      <a:headEnd type="none" w="med" len="med"/>
                      <a:tailEnd type="none" w="med" len="med"/>
                    </a:lnB>
                  </a:tcPr>
                </a:tc>
                <a:tc>
                  <a:txBody>
                    <a:bodyPr/>
                    <a:lstStyle/>
                    <a:p>
                      <a:pPr algn="ctr"/>
                      <a:r>
                        <a:rPr lang="en-US" sz="2200" b="1" dirty="0">
                          <a:solidFill>
                            <a:schemeClr val="tx1"/>
                          </a:solidFill>
                        </a:rPr>
                        <a:t>SFiNx</a:t>
                      </a:r>
                      <a:endParaRPr lang="en-RU" sz="2200" b="1" dirty="0">
                        <a:solidFill>
                          <a:schemeClr val="tx1"/>
                        </a:solidFill>
                      </a:endParaRPr>
                    </a:p>
                  </a:txBody>
                  <a:tcPr anchor="ctr">
                    <a:lnL w="3175" cap="flat" cmpd="sng" algn="ctr">
                      <a:solidFill>
                        <a:schemeClr val="tx1"/>
                      </a:solidFill>
                      <a:prstDash val="sysDash"/>
                      <a:round/>
                      <a:headEnd type="none" w="med" len="med"/>
                      <a:tailEnd type="none" w="med" len="med"/>
                    </a:lnL>
                    <a:lnB w="3175"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892481397"/>
                  </a:ext>
                </a:extLst>
              </a:tr>
              <a:tr h="414172">
                <a:tc>
                  <a:txBody>
                    <a:bodyPr/>
                    <a:lstStyle/>
                    <a:p>
                      <a:pPr algn="ctr"/>
                      <a:r>
                        <a:rPr lang="en-US" sz="2200" b="0" baseline="30000" dirty="0">
                          <a:solidFill>
                            <a:schemeClr val="tx1"/>
                          </a:solidFill>
                        </a:rPr>
                        <a:t>3</a:t>
                      </a:r>
                      <a:r>
                        <a:rPr lang="en-US" sz="2200" b="0" dirty="0">
                          <a:solidFill>
                            <a:schemeClr val="tx1"/>
                          </a:solidFill>
                        </a:rPr>
                        <a:t>He-counters</a:t>
                      </a:r>
                      <a:endParaRPr lang="en-RU" sz="2200" b="0" dirty="0">
                        <a:solidFill>
                          <a:schemeClr val="tx1"/>
                        </a:solidFill>
                      </a:endParaRPr>
                    </a:p>
                  </a:txBody>
                  <a:tcPr anchor="ctr">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tcPr>
                </a:tc>
                <a:tc>
                  <a:txBody>
                    <a:bodyPr/>
                    <a:lstStyle/>
                    <a:p>
                      <a:pPr algn="ctr"/>
                      <a:r>
                        <a:rPr lang="ru-RU" sz="2200" b="0" dirty="0">
                          <a:solidFill>
                            <a:schemeClr val="tx1"/>
                          </a:solidFill>
                        </a:rPr>
                        <a:t>116</a:t>
                      </a:r>
                      <a:endParaRPr lang="en-RU" sz="2200" b="0" dirty="0">
                        <a:solidFill>
                          <a:schemeClr val="tx1"/>
                        </a:solidFill>
                      </a:endParaRPr>
                    </a:p>
                  </a:txBody>
                  <a:tcPr anchor="ctr">
                    <a:lnL w="3175" cap="flat" cmpd="sng" algn="ctr">
                      <a:solidFill>
                        <a:schemeClr val="tx1"/>
                      </a:solidFill>
                      <a:prstDash val="sysDash"/>
                      <a:round/>
                      <a:headEnd type="none" w="med" len="med"/>
                      <a:tailEnd type="none" w="med" len="med"/>
                    </a:lnL>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564442683"/>
                  </a:ext>
                </a:extLst>
              </a:tr>
              <a:tr h="456469">
                <a:tc>
                  <a:txBody>
                    <a:bodyPr/>
                    <a:lstStyle/>
                    <a:p>
                      <a:pPr algn="ctr"/>
                      <a:r>
                        <a:rPr lang="en-US" sz="2200" b="0" dirty="0">
                          <a:solidFill>
                            <a:schemeClr val="tx1"/>
                          </a:solidFill>
                        </a:rPr>
                        <a:t>Single neutron registration efficiency with </a:t>
                      </a:r>
                      <a:r>
                        <a:rPr lang="en-US" sz="2200" b="0" baseline="30000" dirty="0">
                          <a:solidFill>
                            <a:schemeClr val="tx1"/>
                          </a:solidFill>
                        </a:rPr>
                        <a:t>248</a:t>
                      </a:r>
                      <a:r>
                        <a:rPr lang="en-US" sz="2200" b="0" dirty="0">
                          <a:solidFill>
                            <a:schemeClr val="tx1"/>
                          </a:solidFill>
                        </a:rPr>
                        <a:t>Cm</a:t>
                      </a:r>
                      <a:r>
                        <a:rPr lang="ru-RU" sz="2200" b="0" dirty="0">
                          <a:solidFill>
                            <a:schemeClr val="tx1"/>
                          </a:solidFill>
                        </a:rPr>
                        <a:t>,  </a:t>
                      </a:r>
                      <a:r>
                        <a:rPr lang="en-US" sz="2200" b="0" dirty="0">
                          <a:solidFill>
                            <a:schemeClr val="tx1"/>
                          </a:solidFill>
                        </a:rPr>
                        <a:t>%</a:t>
                      </a:r>
                      <a:endParaRPr lang="en-RU" sz="2200" b="0" dirty="0">
                        <a:solidFill>
                          <a:schemeClr val="tx1"/>
                        </a:solidFill>
                      </a:endParaRPr>
                    </a:p>
                  </a:txBody>
                  <a:tcPr anchor="ctr">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tcPr>
                </a:tc>
                <a:tc>
                  <a:txBody>
                    <a:bodyPr/>
                    <a:lstStyle/>
                    <a:p>
                      <a:pPr algn="ctr"/>
                      <a:r>
                        <a:rPr lang="ru-RU" sz="2200" b="1" dirty="0">
                          <a:solidFill>
                            <a:srgbClr val="7030A0"/>
                          </a:solidFill>
                        </a:rPr>
                        <a:t>5</a:t>
                      </a:r>
                      <a:r>
                        <a:rPr lang="en-US" sz="2200" b="1" dirty="0">
                          <a:solidFill>
                            <a:srgbClr val="7030A0"/>
                          </a:solidFill>
                        </a:rPr>
                        <a:t>5±</a:t>
                      </a:r>
                      <a:r>
                        <a:rPr lang="en-GB" sz="2200" b="1" dirty="0">
                          <a:solidFill>
                            <a:srgbClr val="7030A0"/>
                          </a:solidFill>
                        </a:rPr>
                        <a:t>1</a:t>
                      </a:r>
                      <a:endParaRPr lang="en-RU" sz="2200" b="1" dirty="0">
                        <a:solidFill>
                          <a:srgbClr val="7030A0"/>
                        </a:solidFill>
                      </a:endParaRPr>
                    </a:p>
                  </a:txBody>
                  <a:tcPr anchor="ctr">
                    <a:lnL w="3175" cap="flat" cmpd="sng" algn="ctr">
                      <a:solidFill>
                        <a:schemeClr val="tx1"/>
                      </a:solidFill>
                      <a:prstDash val="sysDash"/>
                      <a:round/>
                      <a:headEnd type="none" w="med" len="med"/>
                      <a:tailEnd type="none" w="med" len="med"/>
                    </a:lnL>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795320860"/>
                  </a:ext>
                </a:extLst>
              </a:tr>
              <a:tr h="600119">
                <a:tc>
                  <a:txBody>
                    <a:bodyPr/>
                    <a:lstStyle/>
                    <a:p>
                      <a:pPr algn="ctr"/>
                      <a:r>
                        <a:rPr lang="en-US" sz="2200" b="0" dirty="0">
                          <a:solidFill>
                            <a:schemeClr val="tx1"/>
                          </a:solidFill>
                        </a:rPr>
                        <a:t>Focal DSSD</a:t>
                      </a:r>
                      <a:endParaRPr lang="en-RU" sz="2200" b="0" dirty="0">
                        <a:solidFill>
                          <a:schemeClr val="tx1"/>
                        </a:solidFill>
                      </a:endParaRPr>
                    </a:p>
                  </a:txBody>
                  <a:tcPr anchor="ctr">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tcPr>
                </a:tc>
                <a:tc>
                  <a:txBody>
                    <a:bodyPr/>
                    <a:lstStyle/>
                    <a:p>
                      <a:pPr algn="ctr"/>
                      <a:r>
                        <a:rPr lang="ru-RU" sz="2200" b="0" dirty="0">
                          <a:solidFill>
                            <a:schemeClr val="tx1"/>
                          </a:solidFill>
                        </a:rPr>
                        <a:t>128</a:t>
                      </a:r>
                      <a:r>
                        <a:rPr lang="en-US" sz="2200" b="0" dirty="0">
                          <a:cs typeface="Calibri"/>
                        </a:rPr>
                        <a:t>×</a:t>
                      </a:r>
                      <a:r>
                        <a:rPr lang="ru-RU" sz="2200" b="0" dirty="0">
                          <a:cs typeface="Calibri"/>
                        </a:rPr>
                        <a:t>128-</a:t>
                      </a:r>
                      <a:r>
                        <a:rPr lang="en-US" sz="2200" b="0" dirty="0">
                          <a:cs typeface="Calibri"/>
                        </a:rPr>
                        <a:t>strips</a:t>
                      </a:r>
                      <a:endParaRPr lang="ru-RU" sz="2200" b="0" dirty="0">
                        <a:cs typeface="Calibri"/>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ru-RU" sz="2200" b="0" dirty="0">
                          <a:solidFill>
                            <a:schemeClr val="tx1"/>
                          </a:solidFill>
                          <a:cs typeface="Calibri"/>
                        </a:rPr>
                        <a:t>100</a:t>
                      </a:r>
                      <a:r>
                        <a:rPr lang="en-US" sz="2200" b="0" dirty="0">
                          <a:solidFill>
                            <a:schemeClr val="tx1"/>
                          </a:solidFill>
                          <a:ea typeface="Roboto" pitchFamily="2" charset="0"/>
                          <a:cs typeface="Calibri"/>
                        </a:rPr>
                        <a:t>×</a:t>
                      </a:r>
                      <a:r>
                        <a:rPr lang="ru-RU" sz="2200" b="0" dirty="0">
                          <a:solidFill>
                            <a:schemeClr val="tx1"/>
                          </a:solidFill>
                          <a:cs typeface="Calibri"/>
                        </a:rPr>
                        <a:t>100</a:t>
                      </a:r>
                      <a:r>
                        <a:rPr lang="en-US" sz="2200" b="0" dirty="0">
                          <a:solidFill>
                            <a:schemeClr val="tx1"/>
                          </a:solidFill>
                          <a:cs typeface="Calibri"/>
                        </a:rPr>
                        <a:t> mm </a:t>
                      </a:r>
                      <a:r>
                        <a:rPr lang="en-US" sz="2200" b="1" dirty="0">
                          <a:solidFill>
                            <a:srgbClr val="7030A0"/>
                          </a:solidFill>
                          <a:cs typeface="Calibri"/>
                        </a:rPr>
                        <a:t>(x2-3 ERs capture in comparison with old detector</a:t>
                      </a:r>
                      <a:r>
                        <a:rPr lang="ru-RU" sz="2200" b="1" dirty="0">
                          <a:solidFill>
                            <a:srgbClr val="7030A0"/>
                          </a:solidFill>
                          <a:cs typeface="Calibri"/>
                        </a:rPr>
                        <a:t>)</a:t>
                      </a:r>
                      <a:endParaRPr lang="en-US" sz="2200" b="1" dirty="0">
                        <a:solidFill>
                          <a:srgbClr val="7030A0"/>
                        </a:solidFill>
                        <a:cs typeface="Calibri"/>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b="0" dirty="0">
                          <a:solidFill>
                            <a:schemeClr val="tx1"/>
                          </a:solidFill>
                          <a:cs typeface="Calibri"/>
                        </a:rPr>
                        <a:t>Resolution: 15 keV (for 8 MeV 𝛼-particles, with cooling)</a:t>
                      </a:r>
                      <a:endParaRPr lang="en-RU" sz="2200" b="0" dirty="0">
                        <a:solidFill>
                          <a:schemeClr val="tx1"/>
                        </a:solidFill>
                      </a:endParaRPr>
                    </a:p>
                  </a:txBody>
                  <a:tcPr anchor="ctr">
                    <a:lnL w="3175" cap="flat" cmpd="sng" algn="ctr">
                      <a:solidFill>
                        <a:schemeClr val="tx1"/>
                      </a:solidFill>
                      <a:prstDash val="sysDash"/>
                      <a:round/>
                      <a:headEnd type="none" w="med" len="med"/>
                      <a:tailEnd type="none" w="med" len="med"/>
                    </a:lnL>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3533198315"/>
                  </a:ext>
                </a:extLst>
              </a:tr>
              <a:tr h="600119">
                <a:tc>
                  <a:txBody>
                    <a:bodyPr/>
                    <a:lstStyle/>
                    <a:p>
                      <a:pPr algn="ctr"/>
                      <a:r>
                        <a:rPr lang="en-RU" sz="2200" b="0" dirty="0">
                          <a:solidFill>
                            <a:schemeClr val="tx1"/>
                          </a:solidFill>
                        </a:rPr>
                        <a:t>Side DSSD</a:t>
                      </a:r>
                    </a:p>
                  </a:txBody>
                  <a:tcPr anchor="ctr">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RU" sz="2200" b="0" dirty="0">
                          <a:solidFill>
                            <a:schemeClr val="tx1"/>
                          </a:solidFill>
                        </a:rPr>
                        <a:t>8 32</a:t>
                      </a:r>
                      <a:r>
                        <a:rPr lang="en-US" sz="2200" b="0" dirty="0">
                          <a:cs typeface="Calibri"/>
                        </a:rPr>
                        <a:t>×16-strips detectors</a:t>
                      </a:r>
                      <a:endParaRPr lang="en-RU" sz="2200" b="0" dirty="0">
                        <a:solidFill>
                          <a:schemeClr val="tx1"/>
                        </a:solidFill>
                      </a:endParaRPr>
                    </a:p>
                  </a:txBody>
                  <a:tcPr anchor="ctr">
                    <a:lnL w="3175" cap="flat" cmpd="sng" algn="ctr">
                      <a:solidFill>
                        <a:schemeClr val="tx1"/>
                      </a:solidFill>
                      <a:prstDash val="sysDash"/>
                      <a:round/>
                      <a:headEnd type="none" w="med" len="med"/>
                      <a:tailEnd type="none" w="med" len="med"/>
                    </a:lnL>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1208047912"/>
                  </a:ext>
                </a:extLst>
              </a:tr>
              <a:tr h="600119">
                <a:tc>
                  <a:txBody>
                    <a:bodyPr/>
                    <a:lstStyle/>
                    <a:p>
                      <a:pPr algn="ctr"/>
                      <a:r>
                        <a:rPr lang="en-RU" sz="2200" b="0" dirty="0">
                          <a:solidFill>
                            <a:schemeClr val="tx1"/>
                          </a:solidFill>
                        </a:rPr>
                        <a:t>Scintillator</a:t>
                      </a:r>
                    </a:p>
                  </a:txBody>
                  <a:tcPr anchor="ctr">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RU" sz="2200" b="0" dirty="0">
                          <a:solidFill>
                            <a:schemeClr val="tx1"/>
                          </a:solidFill>
                        </a:rPr>
                        <a:t>9 CLLBC for prompt 𝛾-quanta</a:t>
                      </a:r>
                    </a:p>
                  </a:txBody>
                  <a:tcPr anchor="ctr">
                    <a:lnL w="3175" cap="flat" cmpd="sng" algn="ctr">
                      <a:solidFill>
                        <a:schemeClr val="tx1"/>
                      </a:solidFill>
                      <a:prstDash val="sysDash"/>
                      <a:round/>
                      <a:headEnd type="none" w="med" len="med"/>
                      <a:tailEnd type="none" w="med" len="med"/>
                    </a:lnL>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1199514216"/>
                  </a:ext>
                </a:extLst>
              </a:tr>
              <a:tr h="600119">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b="0" dirty="0">
                          <a:solidFill>
                            <a:schemeClr val="tx1"/>
                          </a:solidFill>
                        </a:rPr>
                        <a:t>Neutron average lifetime in detector</a:t>
                      </a:r>
                      <a:r>
                        <a:rPr lang="ru-RU" sz="2200" b="0" dirty="0">
                          <a:solidFill>
                            <a:schemeClr val="tx1"/>
                          </a:solidFill>
                        </a:rPr>
                        <a:t>, </a:t>
                      </a:r>
                      <a:r>
                        <a:rPr lang="en-US" sz="2400" dirty="0">
                          <a:solidFill>
                            <a:schemeClr val="tx1"/>
                          </a:solidFill>
                        </a:rPr>
                        <a:t>𝜇</a:t>
                      </a:r>
                      <a:r>
                        <a:rPr lang="en-US" sz="2200" b="0" dirty="0">
                          <a:solidFill>
                            <a:schemeClr val="tx1"/>
                          </a:solidFill>
                        </a:rPr>
                        <a:t>s</a:t>
                      </a:r>
                      <a:endParaRPr lang="en-RU" sz="2200" b="0" dirty="0">
                        <a:solidFill>
                          <a:schemeClr val="tx1"/>
                        </a:solidFill>
                      </a:endParaRPr>
                    </a:p>
                  </a:txBody>
                  <a:tcPr anchor="ctr">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2200" b="1" dirty="0">
                          <a:solidFill>
                            <a:srgbClr val="7030A0"/>
                          </a:solidFill>
                        </a:rPr>
                        <a:t>1</a:t>
                      </a:r>
                      <a:r>
                        <a:rPr lang="en-US" sz="2200" b="1" dirty="0">
                          <a:solidFill>
                            <a:srgbClr val="7030A0"/>
                          </a:solidFill>
                        </a:rPr>
                        <a:t>8±1</a:t>
                      </a:r>
                      <a:endParaRPr lang="en-RU" sz="2200" b="1" dirty="0">
                        <a:solidFill>
                          <a:srgbClr val="7030A0"/>
                        </a:solidFill>
                      </a:endParaRPr>
                    </a:p>
                  </a:txBody>
                  <a:tcPr anchor="ctr">
                    <a:lnL w="3175" cap="flat" cmpd="sng" algn="ctr">
                      <a:solidFill>
                        <a:schemeClr val="tx1"/>
                      </a:solidFill>
                      <a:prstDash val="sysDash"/>
                      <a:round/>
                      <a:headEnd type="none" w="med" len="med"/>
                      <a:tailEnd type="none" w="med" len="med"/>
                    </a:lnL>
                    <a:lnT w="3175" cap="flat" cmpd="sng" algn="ctr">
                      <a:solidFill>
                        <a:schemeClr val="tx1"/>
                      </a:solidFill>
                      <a:prstDash val="sysDash"/>
                      <a:round/>
                      <a:headEnd type="none" w="med" len="med"/>
                      <a:tailEnd type="none" w="med" len="med"/>
                    </a:lnT>
                  </a:tcPr>
                </a:tc>
                <a:extLst>
                  <a:ext uri="{0D108BD9-81ED-4DB2-BD59-A6C34878D82A}">
                    <a16:rowId xmlns:a16="http://schemas.microsoft.com/office/drawing/2014/main" val="2917325006"/>
                  </a:ext>
                </a:extLst>
              </a:tr>
            </a:tbl>
          </a:graphicData>
        </a:graphic>
      </p:graphicFrame>
      <p:pic>
        <p:nvPicPr>
          <p:cNvPr id="4" name="Picture 3">
            <a:extLst>
              <a:ext uri="{FF2B5EF4-FFF2-40B4-BE49-F238E27FC236}">
                <a16:creationId xmlns:a16="http://schemas.microsoft.com/office/drawing/2014/main" id="{8A097D3E-821B-C248-36A8-42A8579E1D3E}"/>
              </a:ext>
            </a:extLst>
          </p:cNvPr>
          <p:cNvPicPr>
            <a:picLocks noChangeAspect="1"/>
          </p:cNvPicPr>
          <p:nvPr/>
        </p:nvPicPr>
        <p:blipFill rotWithShape="1">
          <a:blip r:embed="rId3"/>
          <a:srcRect l="21689" r="20411" b="620"/>
          <a:stretch/>
        </p:blipFill>
        <p:spPr>
          <a:xfrm rot="5400000">
            <a:off x="8302080" y="637796"/>
            <a:ext cx="2833909" cy="3648043"/>
          </a:xfrm>
          <a:prstGeom prst="rect">
            <a:avLst/>
          </a:prstGeom>
        </p:spPr>
      </p:pic>
      <p:pic>
        <p:nvPicPr>
          <p:cNvPr id="8" name="Content Placeholder 4">
            <a:extLst>
              <a:ext uri="{FF2B5EF4-FFF2-40B4-BE49-F238E27FC236}">
                <a16:creationId xmlns:a16="http://schemas.microsoft.com/office/drawing/2014/main" id="{F7D73409-292B-3A54-74CF-68EB77720F65}"/>
              </a:ext>
            </a:extLst>
          </p:cNvPr>
          <p:cNvPicPr>
            <a:picLocks noGrp="1" noChangeAspect="1"/>
          </p:cNvPicPr>
          <p:nvPr>
            <p:ph idx="1"/>
          </p:nvPr>
        </p:nvPicPr>
        <p:blipFill>
          <a:blip r:embed="rId4" cstate="hqprint">
            <a:extLst>
              <a:ext uri="{28A0092B-C50C-407E-A947-70E740481C1C}">
                <a14:useLocalDpi xmlns:a14="http://schemas.microsoft.com/office/drawing/2010/main"/>
              </a:ext>
            </a:extLst>
          </a:blip>
          <a:stretch>
            <a:fillRect/>
          </a:stretch>
        </p:blipFill>
        <p:spPr>
          <a:xfrm>
            <a:off x="8400719" y="3958487"/>
            <a:ext cx="2636629" cy="2829837"/>
          </a:xfrm>
        </p:spPr>
      </p:pic>
      <p:sp>
        <p:nvSpPr>
          <p:cNvPr id="13" name="Title 1">
            <a:extLst>
              <a:ext uri="{FF2B5EF4-FFF2-40B4-BE49-F238E27FC236}">
                <a16:creationId xmlns:a16="http://schemas.microsoft.com/office/drawing/2014/main" id="{F994C74F-540A-7C2F-4ED6-7CCE7590FD6F}"/>
              </a:ext>
            </a:extLst>
          </p:cNvPr>
          <p:cNvSpPr>
            <a:spLocks noGrp="1"/>
          </p:cNvSpPr>
          <p:nvPr>
            <p:ph type="title"/>
          </p:nvPr>
        </p:nvSpPr>
        <p:spPr>
          <a:xfrm>
            <a:off x="180304" y="180000"/>
            <a:ext cx="11726214" cy="729000"/>
          </a:xfrm>
        </p:spPr>
        <p:txBody>
          <a:bodyPr>
            <a:normAutofit/>
          </a:bodyPr>
          <a:lstStyle/>
          <a:p>
            <a:pPr algn="ctr"/>
            <a:r>
              <a:rPr lang="en-US" b="1" dirty="0" err="1">
                <a:solidFill>
                  <a:schemeClr val="accent1"/>
                </a:solidFill>
              </a:rPr>
              <a:t>SFiNx</a:t>
            </a:r>
            <a:r>
              <a:rPr lang="en-US" b="1" dirty="0">
                <a:solidFill>
                  <a:schemeClr val="accent1"/>
                </a:solidFill>
              </a:rPr>
              <a:t> – </a:t>
            </a:r>
            <a:r>
              <a:rPr lang="en-GB" b="1" dirty="0">
                <a:solidFill>
                  <a:schemeClr val="accent1"/>
                </a:solidFill>
              </a:rPr>
              <a:t>Spontaneous Fission, Neutrons and x-rays</a:t>
            </a:r>
            <a:endParaRPr lang="en-RU" b="1" dirty="0">
              <a:solidFill>
                <a:schemeClr val="accent1"/>
              </a:solidFill>
            </a:endParaRPr>
          </a:p>
        </p:txBody>
      </p:sp>
      <p:sp>
        <p:nvSpPr>
          <p:cNvPr id="2" name="Slide Number Placeholder 1">
            <a:extLst>
              <a:ext uri="{FF2B5EF4-FFF2-40B4-BE49-F238E27FC236}">
                <a16:creationId xmlns:a16="http://schemas.microsoft.com/office/drawing/2014/main" id="{96857A17-6F8E-D76E-AC37-DD4B78D2920B}"/>
              </a:ext>
            </a:extLst>
          </p:cNvPr>
          <p:cNvSpPr>
            <a:spLocks noGrp="1"/>
          </p:cNvSpPr>
          <p:nvPr>
            <p:ph type="sldNum" sz="quarter" idx="12"/>
          </p:nvPr>
        </p:nvSpPr>
        <p:spPr>
          <a:xfrm>
            <a:off x="9448800" y="6481350"/>
            <a:ext cx="2743200" cy="365125"/>
          </a:xfrm>
        </p:spPr>
        <p:txBody>
          <a:bodyPr/>
          <a:lstStyle/>
          <a:p>
            <a:fld id="{03F74DE6-944D-7A40-9389-EB907D9A05BB}" type="slidenum">
              <a:rPr lang="en-RU" smtClean="0"/>
              <a:t>14</a:t>
            </a:fld>
            <a:endParaRPr lang="en-RU" dirty="0"/>
          </a:p>
        </p:txBody>
      </p:sp>
    </p:spTree>
    <p:extLst>
      <p:ext uri="{BB962C8B-B14F-4D97-AF65-F5344CB8AC3E}">
        <p14:creationId xmlns:p14="http://schemas.microsoft.com/office/powerpoint/2010/main" val="21839947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534806-40B0-9A00-0AB0-6E46B44DA7D8}"/>
              </a:ext>
            </a:extLst>
          </p:cNvPr>
          <p:cNvPicPr>
            <a:picLocks noChangeAspect="1"/>
          </p:cNvPicPr>
          <p:nvPr/>
        </p:nvPicPr>
        <p:blipFill>
          <a:blip r:embed="rId3"/>
          <a:stretch>
            <a:fillRect/>
          </a:stretch>
        </p:blipFill>
        <p:spPr>
          <a:xfrm>
            <a:off x="392432" y="1659402"/>
            <a:ext cx="6398511" cy="4760796"/>
          </a:xfrm>
          <a:prstGeom prst="rect">
            <a:avLst/>
          </a:prstGeom>
        </p:spPr>
      </p:pic>
      <p:sp>
        <p:nvSpPr>
          <p:cNvPr id="13" name="Title 1">
            <a:extLst>
              <a:ext uri="{FF2B5EF4-FFF2-40B4-BE49-F238E27FC236}">
                <a16:creationId xmlns:a16="http://schemas.microsoft.com/office/drawing/2014/main" id="{C14914F6-6C30-A621-F102-2309ED531BC0}"/>
              </a:ext>
            </a:extLst>
          </p:cNvPr>
          <p:cNvSpPr txBox="1">
            <a:spLocks/>
          </p:cNvSpPr>
          <p:nvPr/>
        </p:nvSpPr>
        <p:spPr>
          <a:xfrm>
            <a:off x="0" y="54186"/>
            <a:ext cx="12192000" cy="729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400" b="1" dirty="0">
                <a:solidFill>
                  <a:schemeClr val="accent1"/>
                </a:solidFill>
              </a:rPr>
              <a:t>The Background Influence</a:t>
            </a:r>
            <a:endParaRPr lang="en-RU" sz="4400" b="1" dirty="0">
              <a:solidFill>
                <a:schemeClr val="accent1"/>
              </a:solidFill>
            </a:endParaRPr>
          </a:p>
        </p:txBody>
      </p:sp>
      <p:sp>
        <p:nvSpPr>
          <p:cNvPr id="11" name="TextBox 10">
            <a:extLst>
              <a:ext uri="{FF2B5EF4-FFF2-40B4-BE49-F238E27FC236}">
                <a16:creationId xmlns:a16="http://schemas.microsoft.com/office/drawing/2014/main" id="{F86BB460-321C-84BA-865F-E09D4EA5EB57}"/>
              </a:ext>
            </a:extLst>
          </p:cNvPr>
          <p:cNvSpPr txBox="1"/>
          <p:nvPr/>
        </p:nvSpPr>
        <p:spPr>
          <a:xfrm>
            <a:off x="8121683" y="6317087"/>
            <a:ext cx="2743201" cy="461665"/>
          </a:xfrm>
          <a:prstGeom prst="rect">
            <a:avLst/>
          </a:prstGeom>
          <a:noFill/>
        </p:spPr>
        <p:txBody>
          <a:bodyPr wrap="square">
            <a:spAutoFit/>
          </a:bodyPr>
          <a:lstStyle/>
          <a:p>
            <a:pPr algn="ctr"/>
            <a:r>
              <a:rPr lang="en-GB" sz="1200" i="1" dirty="0" err="1"/>
              <a:t>Mukhin</a:t>
            </a:r>
            <a:r>
              <a:rPr lang="en-GB" sz="1200" i="1" dirty="0"/>
              <a:t> R. S. et al.</a:t>
            </a:r>
          </a:p>
          <a:p>
            <a:pPr algn="ctr"/>
            <a:r>
              <a:rPr lang="en-GB" sz="1200" i="1" dirty="0">
                <a:effectLst/>
              </a:rPr>
              <a:t>Accepted: Chinese Physics C, 0091, 2024</a:t>
            </a:r>
          </a:p>
        </p:txBody>
      </p:sp>
      <p:pic>
        <p:nvPicPr>
          <p:cNvPr id="15" name="Picture 14">
            <a:extLst>
              <a:ext uri="{FF2B5EF4-FFF2-40B4-BE49-F238E27FC236}">
                <a16:creationId xmlns:a16="http://schemas.microsoft.com/office/drawing/2014/main" id="{06036457-A2B1-BEA9-584D-64623360D072}"/>
              </a:ext>
            </a:extLst>
          </p:cNvPr>
          <p:cNvPicPr>
            <a:picLocks noChangeAspect="1"/>
          </p:cNvPicPr>
          <p:nvPr/>
        </p:nvPicPr>
        <p:blipFill>
          <a:blip r:embed="rId4"/>
          <a:stretch>
            <a:fillRect/>
          </a:stretch>
        </p:blipFill>
        <p:spPr>
          <a:xfrm>
            <a:off x="7869204" y="3942729"/>
            <a:ext cx="3108215" cy="2432850"/>
          </a:xfrm>
          <a:prstGeom prst="rect">
            <a:avLst/>
          </a:prstGeom>
        </p:spPr>
      </p:pic>
      <p:sp>
        <p:nvSpPr>
          <p:cNvPr id="4" name="TextBox 3">
            <a:extLst>
              <a:ext uri="{FF2B5EF4-FFF2-40B4-BE49-F238E27FC236}">
                <a16:creationId xmlns:a16="http://schemas.microsoft.com/office/drawing/2014/main" id="{73274FD0-9697-E585-B856-2DBE9DD1E921}"/>
              </a:ext>
            </a:extLst>
          </p:cNvPr>
          <p:cNvSpPr txBox="1"/>
          <p:nvPr/>
        </p:nvSpPr>
        <p:spPr>
          <a:xfrm>
            <a:off x="6790943" y="1701238"/>
            <a:ext cx="5275096" cy="1323439"/>
          </a:xfrm>
          <a:prstGeom prst="rect">
            <a:avLst/>
          </a:prstGeom>
          <a:noFill/>
        </p:spPr>
        <p:txBody>
          <a:bodyPr wrap="square">
            <a:spAutoFit/>
          </a:bodyPr>
          <a:lstStyle/>
          <a:p>
            <a:pPr marL="342900" indent="-342900" algn="just">
              <a:buFont typeface="Arial" panose="020B0604020202020204" pitchFamily="34" charset="0"/>
              <a:buChar char="•"/>
            </a:pPr>
            <a:r>
              <a:rPr lang="en-GB" sz="2000" b="1" dirty="0">
                <a:effectLst/>
              </a:rPr>
              <a:t>The average load of the detector</a:t>
            </a:r>
            <a:r>
              <a:rPr lang="en-GB" sz="2000" b="1" dirty="0"/>
              <a:t>: </a:t>
            </a:r>
            <a:r>
              <a:rPr lang="en-GB" sz="2000" b="1" dirty="0">
                <a:effectLst/>
              </a:rPr>
              <a:t>~100 n/s (or 0.0128 n/window).</a:t>
            </a:r>
          </a:p>
          <a:p>
            <a:pPr marL="342900" indent="-342900" algn="just">
              <a:buFont typeface="Arial" panose="020B0604020202020204" pitchFamily="34" charset="0"/>
              <a:buChar char="•"/>
            </a:pPr>
            <a:r>
              <a:rPr lang="en-GB" sz="2000" b="1" dirty="0">
                <a:effectLst/>
              </a:rPr>
              <a:t>The average background neutron multiplicity with 27140 windows is 0.015 n/window.</a:t>
            </a:r>
          </a:p>
        </p:txBody>
      </p:sp>
      <p:sp>
        <p:nvSpPr>
          <p:cNvPr id="8" name="TextBox 7">
            <a:extLst>
              <a:ext uri="{FF2B5EF4-FFF2-40B4-BE49-F238E27FC236}">
                <a16:creationId xmlns:a16="http://schemas.microsoft.com/office/drawing/2014/main" id="{4753121E-DE0F-9F98-5557-06C121AF9BDD}"/>
              </a:ext>
            </a:extLst>
          </p:cNvPr>
          <p:cNvSpPr txBox="1"/>
          <p:nvPr/>
        </p:nvSpPr>
        <p:spPr>
          <a:xfrm>
            <a:off x="6790943" y="3138146"/>
            <a:ext cx="5199838" cy="830997"/>
          </a:xfrm>
          <a:prstGeom prst="rect">
            <a:avLst/>
          </a:prstGeom>
          <a:noFill/>
        </p:spPr>
        <p:txBody>
          <a:bodyPr wrap="square">
            <a:spAutoFit/>
          </a:bodyPr>
          <a:lstStyle/>
          <a:p>
            <a:pPr algn="ctr"/>
            <a:r>
              <a:rPr lang="en-GB" sz="1600" b="1" dirty="0"/>
              <a:t>T</a:t>
            </a:r>
            <a:r>
              <a:rPr lang="en-GB" sz="1600" b="1" dirty="0">
                <a:effectLst/>
              </a:rPr>
              <a:t>he observed of detecting background neutrons of the given multiplicity </a:t>
            </a:r>
            <a:r>
              <a:rPr lang="en-GB" sz="1600" b="1" dirty="0">
                <a:solidFill>
                  <a:srgbClr val="FF0000"/>
                </a:solidFill>
                <a:effectLst/>
              </a:rPr>
              <a:t>f</a:t>
            </a:r>
            <a:r>
              <a:rPr lang="en-GB" sz="1600" b="1" baseline="-25000" dirty="0">
                <a:solidFill>
                  <a:srgbClr val="FF0000"/>
                </a:solidFill>
                <a:effectLst/>
              </a:rPr>
              <a:t>b</a:t>
            </a:r>
            <a:r>
              <a:rPr lang="en-GB" sz="1600" b="1" dirty="0">
                <a:effectLst/>
              </a:rPr>
              <a:t>, and the restored emission probability </a:t>
            </a:r>
            <a:r>
              <a:rPr lang="el-GR" sz="1600" b="1" dirty="0">
                <a:solidFill>
                  <a:srgbClr val="00D68C"/>
                </a:solidFill>
                <a:effectLst/>
              </a:rPr>
              <a:t>ν</a:t>
            </a:r>
            <a:r>
              <a:rPr lang="el-GR" sz="1600" b="1" dirty="0">
                <a:effectLst/>
              </a:rPr>
              <a:t> </a:t>
            </a:r>
            <a:r>
              <a:rPr lang="en-GB" sz="1600" b="1" dirty="0">
                <a:effectLst/>
              </a:rPr>
              <a:t>for the prompt neutrons multiplicity k for </a:t>
            </a:r>
            <a:r>
              <a:rPr lang="en-GB" sz="1600" b="1" baseline="30000" dirty="0">
                <a:effectLst/>
              </a:rPr>
              <a:t>250</a:t>
            </a:r>
            <a:r>
              <a:rPr lang="en-GB" sz="1600" b="1" dirty="0">
                <a:effectLst/>
              </a:rPr>
              <a:t>No.</a:t>
            </a:r>
            <a:endParaRPr lang="en-GB" sz="1600" b="1" dirty="0"/>
          </a:p>
        </p:txBody>
      </p:sp>
      <p:sp>
        <p:nvSpPr>
          <p:cNvPr id="14" name="TextBox 13">
            <a:extLst>
              <a:ext uri="{FF2B5EF4-FFF2-40B4-BE49-F238E27FC236}">
                <a16:creationId xmlns:a16="http://schemas.microsoft.com/office/drawing/2014/main" id="{51B8664B-9EAC-A600-E839-A720EF3FDAB3}"/>
              </a:ext>
            </a:extLst>
          </p:cNvPr>
          <p:cNvSpPr txBox="1"/>
          <p:nvPr/>
        </p:nvSpPr>
        <p:spPr>
          <a:xfrm>
            <a:off x="94859" y="6416913"/>
            <a:ext cx="7760686" cy="369332"/>
          </a:xfrm>
          <a:prstGeom prst="rect">
            <a:avLst/>
          </a:prstGeom>
          <a:noFill/>
        </p:spPr>
        <p:txBody>
          <a:bodyPr wrap="square">
            <a:spAutoFit/>
          </a:bodyPr>
          <a:lstStyle/>
          <a:p>
            <a:pPr algn="ctr"/>
            <a:r>
              <a:rPr lang="en-US" b="1" dirty="0"/>
              <a:t>D</a:t>
            </a:r>
            <a:r>
              <a:rPr lang="en-GB" b="1" dirty="0" err="1"/>
              <a:t>istribution</a:t>
            </a:r>
            <a:r>
              <a:rPr lang="en-GB" b="1" dirty="0"/>
              <a:t> of time differences between neutron detection and the SF of </a:t>
            </a:r>
            <a:r>
              <a:rPr lang="en-GB" b="1" baseline="30000" dirty="0">
                <a:effectLst/>
              </a:rPr>
              <a:t>250</a:t>
            </a:r>
            <a:r>
              <a:rPr lang="en-GB" b="1" dirty="0">
                <a:effectLst/>
              </a:rPr>
              <a:t>No.</a:t>
            </a:r>
            <a:endParaRPr lang="en-GB" b="1" dirty="0"/>
          </a:p>
        </p:txBody>
      </p:sp>
      <p:sp>
        <p:nvSpPr>
          <p:cNvPr id="16" name="Freeform 15">
            <a:extLst>
              <a:ext uri="{FF2B5EF4-FFF2-40B4-BE49-F238E27FC236}">
                <a16:creationId xmlns:a16="http://schemas.microsoft.com/office/drawing/2014/main" id="{49B9A93B-9389-BDE6-526D-E24F197342D4}"/>
              </a:ext>
            </a:extLst>
          </p:cNvPr>
          <p:cNvSpPr/>
          <p:nvPr/>
        </p:nvSpPr>
        <p:spPr>
          <a:xfrm>
            <a:off x="2811765" y="5024134"/>
            <a:ext cx="276367" cy="181506"/>
          </a:xfrm>
          <a:custGeom>
            <a:avLst/>
            <a:gdLst>
              <a:gd name="connsiteX0" fmla="*/ 0 w 181069"/>
              <a:gd name="connsiteY0" fmla="*/ 135802 h 135802"/>
              <a:gd name="connsiteX1" fmla="*/ 63374 w 181069"/>
              <a:gd name="connsiteY1" fmla="*/ 0 h 135802"/>
              <a:gd name="connsiteX2" fmla="*/ 181069 w 181069"/>
              <a:gd name="connsiteY2" fmla="*/ 135802 h 135802"/>
            </a:gdLst>
            <a:ahLst/>
            <a:cxnLst>
              <a:cxn ang="0">
                <a:pos x="connsiteX0" y="connsiteY0"/>
              </a:cxn>
              <a:cxn ang="0">
                <a:pos x="connsiteX1" y="connsiteY1"/>
              </a:cxn>
              <a:cxn ang="0">
                <a:pos x="connsiteX2" y="connsiteY2"/>
              </a:cxn>
            </a:cxnLst>
            <a:rect l="l" t="t" r="r" b="b"/>
            <a:pathLst>
              <a:path w="181069" h="135802">
                <a:moveTo>
                  <a:pt x="0" y="135802"/>
                </a:moveTo>
                <a:cubicBezTo>
                  <a:pt x="16598" y="67901"/>
                  <a:pt x="33196" y="0"/>
                  <a:pt x="63374" y="0"/>
                </a:cubicBezTo>
                <a:cubicBezTo>
                  <a:pt x="93552" y="0"/>
                  <a:pt x="155418" y="108642"/>
                  <a:pt x="181069" y="135802"/>
                </a:cubicBezTo>
              </a:path>
            </a:pathLst>
          </a:custGeom>
          <a:noFill/>
          <a:ln w="38100">
            <a:solidFill>
              <a:srgbClr val="FF0000"/>
            </a:solidFill>
            <a:tailEnd type="stealth"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dirty="0"/>
          </a:p>
        </p:txBody>
      </p:sp>
      <p:sp>
        <p:nvSpPr>
          <p:cNvPr id="17" name="Freeform 16">
            <a:extLst>
              <a:ext uri="{FF2B5EF4-FFF2-40B4-BE49-F238E27FC236}">
                <a16:creationId xmlns:a16="http://schemas.microsoft.com/office/drawing/2014/main" id="{12FCAE40-8C31-9C3B-CA71-8856C296849B}"/>
              </a:ext>
            </a:extLst>
          </p:cNvPr>
          <p:cNvSpPr/>
          <p:nvPr/>
        </p:nvSpPr>
        <p:spPr>
          <a:xfrm>
            <a:off x="3094774" y="5024896"/>
            <a:ext cx="276367" cy="199656"/>
          </a:xfrm>
          <a:custGeom>
            <a:avLst/>
            <a:gdLst>
              <a:gd name="connsiteX0" fmla="*/ 0 w 181069"/>
              <a:gd name="connsiteY0" fmla="*/ 135802 h 135802"/>
              <a:gd name="connsiteX1" fmla="*/ 63374 w 181069"/>
              <a:gd name="connsiteY1" fmla="*/ 0 h 135802"/>
              <a:gd name="connsiteX2" fmla="*/ 181069 w 181069"/>
              <a:gd name="connsiteY2" fmla="*/ 135802 h 135802"/>
            </a:gdLst>
            <a:ahLst/>
            <a:cxnLst>
              <a:cxn ang="0">
                <a:pos x="connsiteX0" y="connsiteY0"/>
              </a:cxn>
              <a:cxn ang="0">
                <a:pos x="connsiteX1" y="connsiteY1"/>
              </a:cxn>
              <a:cxn ang="0">
                <a:pos x="connsiteX2" y="connsiteY2"/>
              </a:cxn>
            </a:cxnLst>
            <a:rect l="l" t="t" r="r" b="b"/>
            <a:pathLst>
              <a:path w="181069" h="135802">
                <a:moveTo>
                  <a:pt x="0" y="135802"/>
                </a:moveTo>
                <a:cubicBezTo>
                  <a:pt x="16598" y="67901"/>
                  <a:pt x="33196" y="0"/>
                  <a:pt x="63374" y="0"/>
                </a:cubicBezTo>
                <a:cubicBezTo>
                  <a:pt x="93552" y="0"/>
                  <a:pt x="155418" y="108642"/>
                  <a:pt x="181069" y="135802"/>
                </a:cubicBezTo>
              </a:path>
            </a:pathLst>
          </a:custGeom>
          <a:noFill/>
          <a:ln w="38100">
            <a:solidFill>
              <a:srgbClr val="FF0000"/>
            </a:solidFill>
            <a:tailEnd type="stealth"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9" name="Freeform 18">
            <a:extLst>
              <a:ext uri="{FF2B5EF4-FFF2-40B4-BE49-F238E27FC236}">
                <a16:creationId xmlns:a16="http://schemas.microsoft.com/office/drawing/2014/main" id="{E4F26F96-804B-5D26-56A1-CB9AA1A5DD34}"/>
              </a:ext>
            </a:extLst>
          </p:cNvPr>
          <p:cNvSpPr/>
          <p:nvPr/>
        </p:nvSpPr>
        <p:spPr>
          <a:xfrm>
            <a:off x="3389975" y="5023395"/>
            <a:ext cx="276367" cy="199656"/>
          </a:xfrm>
          <a:custGeom>
            <a:avLst/>
            <a:gdLst>
              <a:gd name="connsiteX0" fmla="*/ 0 w 181069"/>
              <a:gd name="connsiteY0" fmla="*/ 135802 h 135802"/>
              <a:gd name="connsiteX1" fmla="*/ 63374 w 181069"/>
              <a:gd name="connsiteY1" fmla="*/ 0 h 135802"/>
              <a:gd name="connsiteX2" fmla="*/ 181069 w 181069"/>
              <a:gd name="connsiteY2" fmla="*/ 135802 h 135802"/>
            </a:gdLst>
            <a:ahLst/>
            <a:cxnLst>
              <a:cxn ang="0">
                <a:pos x="connsiteX0" y="connsiteY0"/>
              </a:cxn>
              <a:cxn ang="0">
                <a:pos x="connsiteX1" y="connsiteY1"/>
              </a:cxn>
              <a:cxn ang="0">
                <a:pos x="connsiteX2" y="connsiteY2"/>
              </a:cxn>
            </a:cxnLst>
            <a:rect l="l" t="t" r="r" b="b"/>
            <a:pathLst>
              <a:path w="181069" h="135802">
                <a:moveTo>
                  <a:pt x="0" y="135802"/>
                </a:moveTo>
                <a:cubicBezTo>
                  <a:pt x="16598" y="67901"/>
                  <a:pt x="33196" y="0"/>
                  <a:pt x="63374" y="0"/>
                </a:cubicBezTo>
                <a:cubicBezTo>
                  <a:pt x="93552" y="0"/>
                  <a:pt x="155418" y="108642"/>
                  <a:pt x="181069" y="135802"/>
                </a:cubicBezTo>
              </a:path>
            </a:pathLst>
          </a:custGeom>
          <a:noFill/>
          <a:ln w="38100">
            <a:solidFill>
              <a:srgbClr val="FF0000"/>
            </a:solidFill>
            <a:tailEnd type="stealth"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20" name="Freeform 19">
            <a:extLst>
              <a:ext uri="{FF2B5EF4-FFF2-40B4-BE49-F238E27FC236}">
                <a16:creationId xmlns:a16="http://schemas.microsoft.com/office/drawing/2014/main" id="{F397019F-43FC-40D1-8D81-5983428F0222}"/>
              </a:ext>
            </a:extLst>
          </p:cNvPr>
          <p:cNvSpPr/>
          <p:nvPr/>
        </p:nvSpPr>
        <p:spPr>
          <a:xfrm>
            <a:off x="1133796" y="2599903"/>
            <a:ext cx="276367" cy="181506"/>
          </a:xfrm>
          <a:custGeom>
            <a:avLst/>
            <a:gdLst>
              <a:gd name="connsiteX0" fmla="*/ 0 w 181069"/>
              <a:gd name="connsiteY0" fmla="*/ 135802 h 135802"/>
              <a:gd name="connsiteX1" fmla="*/ 63374 w 181069"/>
              <a:gd name="connsiteY1" fmla="*/ 0 h 135802"/>
              <a:gd name="connsiteX2" fmla="*/ 181069 w 181069"/>
              <a:gd name="connsiteY2" fmla="*/ 135802 h 135802"/>
            </a:gdLst>
            <a:ahLst/>
            <a:cxnLst>
              <a:cxn ang="0">
                <a:pos x="connsiteX0" y="connsiteY0"/>
              </a:cxn>
              <a:cxn ang="0">
                <a:pos x="connsiteX1" y="connsiteY1"/>
              </a:cxn>
              <a:cxn ang="0">
                <a:pos x="connsiteX2" y="connsiteY2"/>
              </a:cxn>
            </a:cxnLst>
            <a:rect l="l" t="t" r="r" b="b"/>
            <a:pathLst>
              <a:path w="181069" h="135802">
                <a:moveTo>
                  <a:pt x="0" y="135802"/>
                </a:moveTo>
                <a:cubicBezTo>
                  <a:pt x="16598" y="67901"/>
                  <a:pt x="33196" y="0"/>
                  <a:pt x="63374" y="0"/>
                </a:cubicBezTo>
                <a:cubicBezTo>
                  <a:pt x="93552" y="0"/>
                  <a:pt x="155418" y="108642"/>
                  <a:pt x="181069" y="135802"/>
                </a:cubicBezTo>
              </a:path>
            </a:pathLst>
          </a:custGeom>
          <a:noFill/>
          <a:ln w="38100">
            <a:solidFill>
              <a:srgbClr val="00D68C"/>
            </a:solidFill>
            <a:tailEnd type="stealth"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a:solidFill>
                <a:srgbClr val="00D68C"/>
              </a:solidFill>
            </a:endParaRPr>
          </a:p>
        </p:txBody>
      </p:sp>
      <p:sp>
        <p:nvSpPr>
          <p:cNvPr id="21" name="TextBox 20">
            <a:extLst>
              <a:ext uri="{FF2B5EF4-FFF2-40B4-BE49-F238E27FC236}">
                <a16:creationId xmlns:a16="http://schemas.microsoft.com/office/drawing/2014/main" id="{2D19BE7D-0719-B881-D821-04E81F5824AC}"/>
              </a:ext>
            </a:extLst>
          </p:cNvPr>
          <p:cNvSpPr txBox="1"/>
          <p:nvPr/>
        </p:nvSpPr>
        <p:spPr>
          <a:xfrm>
            <a:off x="1421872" y="2134090"/>
            <a:ext cx="4316319" cy="1323439"/>
          </a:xfrm>
          <a:prstGeom prst="rect">
            <a:avLst/>
          </a:prstGeom>
          <a:noFill/>
        </p:spPr>
        <p:txBody>
          <a:bodyPr wrap="square">
            <a:spAutoFit/>
          </a:bodyPr>
          <a:lstStyle/>
          <a:p>
            <a:pPr algn="just"/>
            <a:r>
              <a:rPr lang="en-US" sz="2000" b="1" i="0" dirty="0">
                <a:solidFill>
                  <a:srgbClr val="00D68C"/>
                </a:solidFill>
                <a:effectLst/>
              </a:rPr>
              <a:t>Time window for prompt neutrons (</a:t>
            </a:r>
            <a:r>
              <a:rPr lang="en-US" sz="2000" b="1" dirty="0">
                <a:solidFill>
                  <a:srgbClr val="00D68C"/>
                </a:solidFill>
              </a:rPr>
              <a:t>e</a:t>
            </a:r>
            <a:r>
              <a:rPr lang="en-US" sz="2000" b="1" i="0" dirty="0">
                <a:solidFill>
                  <a:srgbClr val="00D68C"/>
                </a:solidFill>
                <a:effectLst/>
              </a:rPr>
              <a:t>ffect) is 0 – 128 </a:t>
            </a:r>
            <a:r>
              <a:rPr lang="el-GR" sz="2000" b="1" dirty="0">
                <a:solidFill>
                  <a:srgbClr val="00D68C"/>
                </a:solidFill>
                <a:effectLst/>
              </a:rPr>
              <a:t>μ</a:t>
            </a:r>
            <a:r>
              <a:rPr lang="en-US" sz="2000" b="1" i="0" dirty="0">
                <a:solidFill>
                  <a:srgbClr val="00D68C"/>
                </a:solidFill>
                <a:effectLst/>
              </a:rPr>
              <a:t>s from SF act. </a:t>
            </a:r>
            <a:r>
              <a:rPr lang="en-GB" sz="2000" b="1" dirty="0">
                <a:solidFill>
                  <a:srgbClr val="00D68C"/>
                </a:solidFill>
                <a:effectLst/>
              </a:rPr>
              <a:t>The average lifetime of the neutron in the setup is ~ 20 </a:t>
            </a:r>
            <a:r>
              <a:rPr lang="el-GR" sz="2000" b="1" dirty="0">
                <a:solidFill>
                  <a:srgbClr val="00D68C"/>
                </a:solidFill>
                <a:effectLst/>
              </a:rPr>
              <a:t>μ</a:t>
            </a:r>
            <a:r>
              <a:rPr lang="en-GB" sz="2000" b="1" dirty="0">
                <a:solidFill>
                  <a:srgbClr val="00D68C"/>
                </a:solidFill>
                <a:effectLst/>
              </a:rPr>
              <a:t>s.</a:t>
            </a:r>
            <a:endParaRPr lang="en-RU" sz="2000" b="1" dirty="0">
              <a:solidFill>
                <a:srgbClr val="00D68C"/>
              </a:solidFill>
            </a:endParaRPr>
          </a:p>
        </p:txBody>
      </p:sp>
      <p:sp>
        <p:nvSpPr>
          <p:cNvPr id="22" name="TextBox 21">
            <a:extLst>
              <a:ext uri="{FF2B5EF4-FFF2-40B4-BE49-F238E27FC236}">
                <a16:creationId xmlns:a16="http://schemas.microsoft.com/office/drawing/2014/main" id="{FDDF4BC8-3B48-DBE5-C99C-5BF6A7277B1D}"/>
              </a:ext>
            </a:extLst>
          </p:cNvPr>
          <p:cNvSpPr txBox="1"/>
          <p:nvPr/>
        </p:nvSpPr>
        <p:spPr>
          <a:xfrm>
            <a:off x="2040835" y="3603163"/>
            <a:ext cx="4432751" cy="1323439"/>
          </a:xfrm>
          <a:prstGeom prst="rect">
            <a:avLst/>
          </a:prstGeom>
          <a:noFill/>
        </p:spPr>
        <p:txBody>
          <a:bodyPr wrap="square">
            <a:spAutoFit/>
          </a:bodyPr>
          <a:lstStyle/>
          <a:p>
            <a:pPr algn="just"/>
            <a:r>
              <a:rPr lang="en-US" sz="2000" b="1" i="0" dirty="0">
                <a:solidFill>
                  <a:srgbClr val="FF0000"/>
                </a:solidFill>
                <a:effectLst/>
              </a:rPr>
              <a:t>Analysis of 20 time windows of </a:t>
            </a:r>
            <a:r>
              <a:rPr lang="en-GB" sz="2000" b="1" dirty="0">
                <a:solidFill>
                  <a:srgbClr val="FF0000"/>
                </a:solidFill>
                <a:effectLst/>
              </a:rPr>
              <a:t>128 </a:t>
            </a:r>
            <a:r>
              <a:rPr lang="el-GR" sz="2000" b="1" dirty="0">
                <a:solidFill>
                  <a:srgbClr val="FF0000"/>
                </a:solidFill>
                <a:effectLst/>
              </a:rPr>
              <a:t>μ</a:t>
            </a:r>
            <a:r>
              <a:rPr lang="en-GB" sz="2000" b="1" dirty="0">
                <a:solidFill>
                  <a:srgbClr val="FF0000"/>
                </a:solidFill>
                <a:effectLst/>
              </a:rPr>
              <a:t>s</a:t>
            </a:r>
            <a:r>
              <a:rPr lang="en-US" sz="2000" b="1" i="0" dirty="0">
                <a:solidFill>
                  <a:srgbClr val="FF0000"/>
                </a:solidFill>
                <a:effectLst/>
              </a:rPr>
              <a:t> for 1357 SF acts for background </a:t>
            </a:r>
            <a:r>
              <a:rPr lang="en-US" sz="2000" b="1" dirty="0">
                <a:solidFill>
                  <a:srgbClr val="FF0000"/>
                </a:solidFill>
              </a:rPr>
              <a:t>in the range 2440 – 5000 </a:t>
            </a:r>
            <a:r>
              <a:rPr lang="el-GR" sz="2000" b="1" dirty="0">
                <a:solidFill>
                  <a:srgbClr val="FF0000"/>
                </a:solidFill>
                <a:effectLst/>
              </a:rPr>
              <a:t>μ</a:t>
            </a:r>
            <a:r>
              <a:rPr lang="en-GB" sz="2000" b="1" dirty="0">
                <a:solidFill>
                  <a:srgbClr val="FF0000"/>
                </a:solidFill>
                <a:effectLst/>
              </a:rPr>
              <a:t>s (far enough in time to not include effect neutrons). </a:t>
            </a:r>
            <a:endParaRPr lang="en-RU" sz="2000" b="1" dirty="0">
              <a:solidFill>
                <a:srgbClr val="FF0000"/>
              </a:solidFill>
            </a:endParaRPr>
          </a:p>
        </p:txBody>
      </p:sp>
      <p:sp>
        <p:nvSpPr>
          <p:cNvPr id="24" name="Freeform 23">
            <a:extLst>
              <a:ext uri="{FF2B5EF4-FFF2-40B4-BE49-F238E27FC236}">
                <a16:creationId xmlns:a16="http://schemas.microsoft.com/office/drawing/2014/main" id="{BA70745D-1A81-168C-F885-821CD3629CCC}"/>
              </a:ext>
            </a:extLst>
          </p:cNvPr>
          <p:cNvSpPr/>
          <p:nvPr/>
        </p:nvSpPr>
        <p:spPr>
          <a:xfrm>
            <a:off x="3680001" y="5034032"/>
            <a:ext cx="276367" cy="181506"/>
          </a:xfrm>
          <a:custGeom>
            <a:avLst/>
            <a:gdLst>
              <a:gd name="connsiteX0" fmla="*/ 0 w 181069"/>
              <a:gd name="connsiteY0" fmla="*/ 135802 h 135802"/>
              <a:gd name="connsiteX1" fmla="*/ 63374 w 181069"/>
              <a:gd name="connsiteY1" fmla="*/ 0 h 135802"/>
              <a:gd name="connsiteX2" fmla="*/ 181069 w 181069"/>
              <a:gd name="connsiteY2" fmla="*/ 135802 h 135802"/>
            </a:gdLst>
            <a:ahLst/>
            <a:cxnLst>
              <a:cxn ang="0">
                <a:pos x="connsiteX0" y="connsiteY0"/>
              </a:cxn>
              <a:cxn ang="0">
                <a:pos x="connsiteX1" y="connsiteY1"/>
              </a:cxn>
              <a:cxn ang="0">
                <a:pos x="connsiteX2" y="connsiteY2"/>
              </a:cxn>
            </a:cxnLst>
            <a:rect l="l" t="t" r="r" b="b"/>
            <a:pathLst>
              <a:path w="181069" h="135802">
                <a:moveTo>
                  <a:pt x="0" y="135802"/>
                </a:moveTo>
                <a:cubicBezTo>
                  <a:pt x="16598" y="67901"/>
                  <a:pt x="33196" y="0"/>
                  <a:pt x="63374" y="0"/>
                </a:cubicBezTo>
                <a:cubicBezTo>
                  <a:pt x="93552" y="0"/>
                  <a:pt x="155418" y="108642"/>
                  <a:pt x="181069" y="135802"/>
                </a:cubicBezTo>
              </a:path>
            </a:pathLst>
          </a:custGeom>
          <a:noFill/>
          <a:ln w="38100">
            <a:solidFill>
              <a:srgbClr val="FF0000"/>
            </a:solidFill>
            <a:tailEnd type="stealth"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25" name="Freeform 24">
            <a:extLst>
              <a:ext uri="{FF2B5EF4-FFF2-40B4-BE49-F238E27FC236}">
                <a16:creationId xmlns:a16="http://schemas.microsoft.com/office/drawing/2014/main" id="{32FF2E6C-0626-1F0C-3F1C-0E982E4B5678}"/>
              </a:ext>
            </a:extLst>
          </p:cNvPr>
          <p:cNvSpPr/>
          <p:nvPr/>
        </p:nvSpPr>
        <p:spPr>
          <a:xfrm>
            <a:off x="3975202" y="5034794"/>
            <a:ext cx="276367" cy="199656"/>
          </a:xfrm>
          <a:custGeom>
            <a:avLst/>
            <a:gdLst>
              <a:gd name="connsiteX0" fmla="*/ 0 w 181069"/>
              <a:gd name="connsiteY0" fmla="*/ 135802 h 135802"/>
              <a:gd name="connsiteX1" fmla="*/ 63374 w 181069"/>
              <a:gd name="connsiteY1" fmla="*/ 0 h 135802"/>
              <a:gd name="connsiteX2" fmla="*/ 181069 w 181069"/>
              <a:gd name="connsiteY2" fmla="*/ 135802 h 135802"/>
            </a:gdLst>
            <a:ahLst/>
            <a:cxnLst>
              <a:cxn ang="0">
                <a:pos x="connsiteX0" y="connsiteY0"/>
              </a:cxn>
              <a:cxn ang="0">
                <a:pos x="connsiteX1" y="connsiteY1"/>
              </a:cxn>
              <a:cxn ang="0">
                <a:pos x="connsiteX2" y="connsiteY2"/>
              </a:cxn>
            </a:cxnLst>
            <a:rect l="l" t="t" r="r" b="b"/>
            <a:pathLst>
              <a:path w="181069" h="135802">
                <a:moveTo>
                  <a:pt x="0" y="135802"/>
                </a:moveTo>
                <a:cubicBezTo>
                  <a:pt x="16598" y="67901"/>
                  <a:pt x="33196" y="0"/>
                  <a:pt x="63374" y="0"/>
                </a:cubicBezTo>
                <a:cubicBezTo>
                  <a:pt x="93552" y="0"/>
                  <a:pt x="155418" y="108642"/>
                  <a:pt x="181069" y="135802"/>
                </a:cubicBezTo>
              </a:path>
            </a:pathLst>
          </a:custGeom>
          <a:noFill/>
          <a:ln w="38100">
            <a:solidFill>
              <a:srgbClr val="FF0000"/>
            </a:solidFill>
            <a:tailEnd type="stealth"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26" name="Freeform 25">
            <a:extLst>
              <a:ext uri="{FF2B5EF4-FFF2-40B4-BE49-F238E27FC236}">
                <a16:creationId xmlns:a16="http://schemas.microsoft.com/office/drawing/2014/main" id="{08E4C75B-51C9-D613-8A3A-F8059E98842D}"/>
              </a:ext>
            </a:extLst>
          </p:cNvPr>
          <p:cNvSpPr/>
          <p:nvPr/>
        </p:nvSpPr>
        <p:spPr>
          <a:xfrm>
            <a:off x="4258211" y="5033293"/>
            <a:ext cx="276367" cy="199656"/>
          </a:xfrm>
          <a:custGeom>
            <a:avLst/>
            <a:gdLst>
              <a:gd name="connsiteX0" fmla="*/ 0 w 181069"/>
              <a:gd name="connsiteY0" fmla="*/ 135802 h 135802"/>
              <a:gd name="connsiteX1" fmla="*/ 63374 w 181069"/>
              <a:gd name="connsiteY1" fmla="*/ 0 h 135802"/>
              <a:gd name="connsiteX2" fmla="*/ 181069 w 181069"/>
              <a:gd name="connsiteY2" fmla="*/ 135802 h 135802"/>
            </a:gdLst>
            <a:ahLst/>
            <a:cxnLst>
              <a:cxn ang="0">
                <a:pos x="connsiteX0" y="connsiteY0"/>
              </a:cxn>
              <a:cxn ang="0">
                <a:pos x="connsiteX1" y="connsiteY1"/>
              </a:cxn>
              <a:cxn ang="0">
                <a:pos x="connsiteX2" y="connsiteY2"/>
              </a:cxn>
            </a:cxnLst>
            <a:rect l="l" t="t" r="r" b="b"/>
            <a:pathLst>
              <a:path w="181069" h="135802">
                <a:moveTo>
                  <a:pt x="0" y="135802"/>
                </a:moveTo>
                <a:cubicBezTo>
                  <a:pt x="16598" y="67901"/>
                  <a:pt x="33196" y="0"/>
                  <a:pt x="63374" y="0"/>
                </a:cubicBezTo>
                <a:cubicBezTo>
                  <a:pt x="93552" y="0"/>
                  <a:pt x="155418" y="108642"/>
                  <a:pt x="181069" y="135802"/>
                </a:cubicBezTo>
              </a:path>
            </a:pathLst>
          </a:custGeom>
          <a:noFill/>
          <a:ln w="38100">
            <a:solidFill>
              <a:srgbClr val="FF0000"/>
            </a:solidFill>
            <a:tailEnd type="stealth"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6" name="TextBox 5">
            <a:extLst>
              <a:ext uri="{FF2B5EF4-FFF2-40B4-BE49-F238E27FC236}">
                <a16:creationId xmlns:a16="http://schemas.microsoft.com/office/drawing/2014/main" id="{074B4FA3-0DF9-20F2-CF9A-E531AB7C8091}"/>
              </a:ext>
            </a:extLst>
          </p:cNvPr>
          <p:cNvSpPr txBox="1"/>
          <p:nvPr/>
        </p:nvSpPr>
        <p:spPr>
          <a:xfrm>
            <a:off x="125961" y="809963"/>
            <a:ext cx="11940077" cy="769441"/>
          </a:xfrm>
          <a:prstGeom prst="rect">
            <a:avLst/>
          </a:prstGeom>
          <a:noFill/>
        </p:spPr>
        <p:txBody>
          <a:bodyPr wrap="square">
            <a:spAutoFit/>
          </a:bodyPr>
          <a:lstStyle/>
          <a:p>
            <a:pPr algn="ctr"/>
            <a:r>
              <a:rPr lang="en-GB" sz="2200" b="1" dirty="0">
                <a:solidFill>
                  <a:srgbClr val="7030A0"/>
                </a:solidFill>
                <a:effectLst/>
              </a:rPr>
              <a:t>The background neutron multiplicity distribution was taken to perform the background correction.</a:t>
            </a:r>
          </a:p>
          <a:p>
            <a:pPr algn="ctr"/>
            <a:r>
              <a:rPr lang="en-GB" sz="2200" b="1" i="0" dirty="0" err="1">
                <a:solidFill>
                  <a:srgbClr val="7030A0"/>
                </a:solidFill>
                <a:effectLst/>
              </a:rPr>
              <a:t>SFiNx</a:t>
            </a:r>
            <a:r>
              <a:rPr lang="en-GB" sz="2200" b="1" i="0" dirty="0">
                <a:solidFill>
                  <a:srgbClr val="7030A0"/>
                </a:solidFill>
                <a:effectLst/>
              </a:rPr>
              <a:t> is</a:t>
            </a:r>
            <a:r>
              <a:rPr lang="ru-RU" sz="2200" b="1" i="0" dirty="0">
                <a:solidFill>
                  <a:srgbClr val="7030A0"/>
                </a:solidFill>
                <a:effectLst/>
              </a:rPr>
              <a:t> </a:t>
            </a:r>
            <a:r>
              <a:rPr lang="en-US" sz="2200" b="1" i="0" dirty="0">
                <a:solidFill>
                  <a:srgbClr val="7030A0"/>
                </a:solidFill>
                <a:effectLst/>
              </a:rPr>
              <a:t>always</a:t>
            </a:r>
            <a:r>
              <a:rPr lang="en-GB" sz="2200" b="1" i="0" dirty="0">
                <a:solidFill>
                  <a:srgbClr val="7030A0"/>
                </a:solidFill>
                <a:effectLst/>
              </a:rPr>
              <a:t> waiting for neutron events!</a:t>
            </a:r>
            <a:endParaRPr lang="en-RU" sz="2200" b="1" dirty="0">
              <a:solidFill>
                <a:srgbClr val="7030A0"/>
              </a:solidFill>
            </a:endParaRPr>
          </a:p>
        </p:txBody>
      </p:sp>
      <p:sp>
        <p:nvSpPr>
          <p:cNvPr id="29" name="Freeform 28">
            <a:extLst>
              <a:ext uri="{FF2B5EF4-FFF2-40B4-BE49-F238E27FC236}">
                <a16:creationId xmlns:a16="http://schemas.microsoft.com/office/drawing/2014/main" id="{F817E9E8-FF67-9A00-C263-0C2CB2EAC091}"/>
              </a:ext>
            </a:extLst>
          </p:cNvPr>
          <p:cNvSpPr/>
          <p:nvPr/>
        </p:nvSpPr>
        <p:spPr>
          <a:xfrm flipH="1">
            <a:off x="700225" y="5018786"/>
            <a:ext cx="276367" cy="184217"/>
          </a:xfrm>
          <a:custGeom>
            <a:avLst/>
            <a:gdLst>
              <a:gd name="connsiteX0" fmla="*/ 0 w 181069"/>
              <a:gd name="connsiteY0" fmla="*/ 135802 h 135802"/>
              <a:gd name="connsiteX1" fmla="*/ 63374 w 181069"/>
              <a:gd name="connsiteY1" fmla="*/ 0 h 135802"/>
              <a:gd name="connsiteX2" fmla="*/ 181069 w 181069"/>
              <a:gd name="connsiteY2" fmla="*/ 135802 h 135802"/>
            </a:gdLst>
            <a:ahLst/>
            <a:cxnLst>
              <a:cxn ang="0">
                <a:pos x="connsiteX0" y="connsiteY0"/>
              </a:cxn>
              <a:cxn ang="0">
                <a:pos x="connsiteX1" y="connsiteY1"/>
              </a:cxn>
              <a:cxn ang="0">
                <a:pos x="connsiteX2" y="connsiteY2"/>
              </a:cxn>
            </a:cxnLst>
            <a:rect l="l" t="t" r="r" b="b"/>
            <a:pathLst>
              <a:path w="181069" h="135802">
                <a:moveTo>
                  <a:pt x="0" y="135802"/>
                </a:moveTo>
                <a:cubicBezTo>
                  <a:pt x="16598" y="67901"/>
                  <a:pt x="33196" y="0"/>
                  <a:pt x="63374" y="0"/>
                </a:cubicBezTo>
                <a:cubicBezTo>
                  <a:pt x="93552" y="0"/>
                  <a:pt x="155418" y="108642"/>
                  <a:pt x="181069" y="135802"/>
                </a:cubicBezTo>
              </a:path>
            </a:pathLst>
          </a:custGeom>
          <a:noFill/>
          <a:ln w="38100">
            <a:solidFill>
              <a:srgbClr val="FF0000">
                <a:alpha val="50000"/>
              </a:srgbClr>
            </a:solidFill>
            <a:tailEnd type="stealth"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30" name="Freeform 29">
            <a:extLst>
              <a:ext uri="{FF2B5EF4-FFF2-40B4-BE49-F238E27FC236}">
                <a16:creationId xmlns:a16="http://schemas.microsoft.com/office/drawing/2014/main" id="{A6B2C1F7-FAF8-C977-A2B5-C1C13DDCBB9E}"/>
              </a:ext>
            </a:extLst>
          </p:cNvPr>
          <p:cNvSpPr/>
          <p:nvPr/>
        </p:nvSpPr>
        <p:spPr>
          <a:xfrm flipH="1">
            <a:off x="414441" y="5024099"/>
            <a:ext cx="276367" cy="184217"/>
          </a:xfrm>
          <a:custGeom>
            <a:avLst/>
            <a:gdLst>
              <a:gd name="connsiteX0" fmla="*/ 0 w 181069"/>
              <a:gd name="connsiteY0" fmla="*/ 135802 h 135802"/>
              <a:gd name="connsiteX1" fmla="*/ 63374 w 181069"/>
              <a:gd name="connsiteY1" fmla="*/ 0 h 135802"/>
              <a:gd name="connsiteX2" fmla="*/ 181069 w 181069"/>
              <a:gd name="connsiteY2" fmla="*/ 135802 h 135802"/>
            </a:gdLst>
            <a:ahLst/>
            <a:cxnLst>
              <a:cxn ang="0">
                <a:pos x="connsiteX0" y="connsiteY0"/>
              </a:cxn>
              <a:cxn ang="0">
                <a:pos x="connsiteX1" y="connsiteY1"/>
              </a:cxn>
              <a:cxn ang="0">
                <a:pos x="connsiteX2" y="connsiteY2"/>
              </a:cxn>
            </a:cxnLst>
            <a:rect l="l" t="t" r="r" b="b"/>
            <a:pathLst>
              <a:path w="181069" h="135802">
                <a:moveTo>
                  <a:pt x="0" y="135802"/>
                </a:moveTo>
                <a:cubicBezTo>
                  <a:pt x="16598" y="67901"/>
                  <a:pt x="33196" y="0"/>
                  <a:pt x="63374" y="0"/>
                </a:cubicBezTo>
                <a:cubicBezTo>
                  <a:pt x="93552" y="0"/>
                  <a:pt x="155418" y="108642"/>
                  <a:pt x="181069" y="135802"/>
                </a:cubicBezTo>
              </a:path>
            </a:pathLst>
          </a:custGeom>
          <a:noFill/>
          <a:ln w="38100">
            <a:solidFill>
              <a:srgbClr val="FF0000">
                <a:alpha val="50000"/>
              </a:srgbClr>
            </a:solidFill>
            <a:tailEnd type="stealth"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3" name="Slide Number Placeholder 2">
            <a:extLst>
              <a:ext uri="{FF2B5EF4-FFF2-40B4-BE49-F238E27FC236}">
                <a16:creationId xmlns:a16="http://schemas.microsoft.com/office/drawing/2014/main" id="{9D3C25D9-883E-F684-F951-F9B5063712A9}"/>
              </a:ext>
            </a:extLst>
          </p:cNvPr>
          <p:cNvSpPr>
            <a:spLocks noGrp="1"/>
          </p:cNvSpPr>
          <p:nvPr>
            <p:ph type="sldNum" sz="quarter" idx="12"/>
          </p:nvPr>
        </p:nvSpPr>
        <p:spPr>
          <a:xfrm>
            <a:off x="9448800" y="6482201"/>
            <a:ext cx="2743200" cy="365125"/>
          </a:xfrm>
        </p:spPr>
        <p:txBody>
          <a:bodyPr/>
          <a:lstStyle/>
          <a:p>
            <a:fld id="{03F74DE6-944D-7A40-9389-EB907D9A05BB}" type="slidenum">
              <a:rPr lang="en-RU" smtClean="0"/>
              <a:t>15</a:t>
            </a:fld>
            <a:endParaRPr lang="en-RU"/>
          </a:p>
        </p:txBody>
      </p:sp>
    </p:spTree>
    <p:extLst>
      <p:ext uri="{BB962C8B-B14F-4D97-AF65-F5344CB8AC3E}">
        <p14:creationId xmlns:p14="http://schemas.microsoft.com/office/powerpoint/2010/main" val="14036086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B4A9E00-14E1-7E53-2D04-B7D4460CC2D2}"/>
              </a:ext>
            </a:extLst>
          </p:cNvPr>
          <p:cNvPicPr>
            <a:picLocks noChangeAspect="1"/>
          </p:cNvPicPr>
          <p:nvPr/>
        </p:nvPicPr>
        <p:blipFill>
          <a:blip r:embed="rId3"/>
          <a:stretch>
            <a:fillRect/>
          </a:stretch>
        </p:blipFill>
        <p:spPr>
          <a:xfrm>
            <a:off x="7879719" y="3981751"/>
            <a:ext cx="3704633" cy="2840027"/>
          </a:xfrm>
          <a:prstGeom prst="rect">
            <a:avLst/>
          </a:prstGeom>
        </p:spPr>
      </p:pic>
      <p:sp>
        <p:nvSpPr>
          <p:cNvPr id="13" name="Title 1">
            <a:extLst>
              <a:ext uri="{FF2B5EF4-FFF2-40B4-BE49-F238E27FC236}">
                <a16:creationId xmlns:a16="http://schemas.microsoft.com/office/drawing/2014/main" id="{C14914F6-6C30-A621-F102-2309ED531BC0}"/>
              </a:ext>
            </a:extLst>
          </p:cNvPr>
          <p:cNvSpPr txBox="1">
            <a:spLocks/>
          </p:cNvSpPr>
          <p:nvPr/>
        </p:nvSpPr>
        <p:spPr>
          <a:xfrm>
            <a:off x="0" y="24028"/>
            <a:ext cx="12192000" cy="81661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400" b="1" dirty="0">
                <a:solidFill>
                  <a:schemeClr val="accent1"/>
                </a:solidFill>
              </a:rPr>
              <a:t>Isotope</a:t>
            </a:r>
            <a:r>
              <a:rPr lang="ru-RU" sz="4400" b="1" dirty="0">
                <a:solidFill>
                  <a:schemeClr val="accent1"/>
                </a:solidFill>
              </a:rPr>
              <a:t> </a:t>
            </a:r>
            <a:r>
              <a:rPr lang="ru-RU" sz="4400" b="1" baseline="30000" dirty="0">
                <a:solidFill>
                  <a:schemeClr val="accent1"/>
                </a:solidFill>
              </a:rPr>
              <a:t>2</a:t>
            </a:r>
            <a:r>
              <a:rPr lang="en-US" sz="4400" b="1" baseline="30000" dirty="0">
                <a:solidFill>
                  <a:schemeClr val="accent1"/>
                </a:solidFill>
              </a:rPr>
              <a:t>50</a:t>
            </a:r>
            <a:r>
              <a:rPr lang="en-US" sz="4400" b="1" dirty="0">
                <a:solidFill>
                  <a:schemeClr val="accent1"/>
                </a:solidFill>
              </a:rPr>
              <a:t>No</a:t>
            </a:r>
            <a:endParaRPr lang="en-RU" sz="4400" b="1" dirty="0">
              <a:solidFill>
                <a:schemeClr val="accent1"/>
              </a:solidFill>
            </a:endParaRPr>
          </a:p>
        </p:txBody>
      </p:sp>
      <mc:AlternateContent xmlns:mc="http://schemas.openxmlformats.org/markup-compatibility/2006" xmlns:a14="http://schemas.microsoft.com/office/drawing/2010/main">
        <mc:Choice Requires="a14">
          <p:graphicFrame>
            <p:nvGraphicFramePr>
              <p:cNvPr id="3" name="Table 12">
                <a:extLst>
                  <a:ext uri="{FF2B5EF4-FFF2-40B4-BE49-F238E27FC236}">
                    <a16:creationId xmlns:a16="http://schemas.microsoft.com/office/drawing/2014/main" id="{3EDC8713-E276-EE7D-5707-F8A8A66AFACA}"/>
                  </a:ext>
                </a:extLst>
              </p:cNvPr>
              <p:cNvGraphicFramePr>
                <a:graphicFrameLocks noGrp="1"/>
              </p:cNvGraphicFramePr>
              <p:nvPr>
                <p:extLst>
                  <p:ext uri="{D42A27DB-BD31-4B8C-83A1-F6EECF244321}">
                    <p14:modId xmlns:p14="http://schemas.microsoft.com/office/powerpoint/2010/main" val="783249457"/>
                  </p:ext>
                </p:extLst>
              </p:nvPr>
            </p:nvGraphicFramePr>
            <p:xfrm>
              <a:off x="493200" y="840642"/>
              <a:ext cx="6778429" cy="5455920"/>
            </p:xfrm>
            <a:graphic>
              <a:graphicData uri="http://schemas.openxmlformats.org/drawingml/2006/table">
                <a:tbl>
                  <a:tblPr firstRow="1" bandRow="1">
                    <a:tableStyleId>{2D5ABB26-0587-4C30-8999-92F81FD0307C}</a:tableStyleId>
                  </a:tblPr>
                  <a:tblGrid>
                    <a:gridCol w="3262232">
                      <a:extLst>
                        <a:ext uri="{9D8B030D-6E8A-4147-A177-3AD203B41FA5}">
                          <a16:colId xmlns:a16="http://schemas.microsoft.com/office/drawing/2014/main" val="192428137"/>
                        </a:ext>
                      </a:extLst>
                    </a:gridCol>
                    <a:gridCol w="3516197">
                      <a:extLst>
                        <a:ext uri="{9D8B030D-6E8A-4147-A177-3AD203B41FA5}">
                          <a16:colId xmlns:a16="http://schemas.microsoft.com/office/drawing/2014/main" val="468432115"/>
                        </a:ext>
                      </a:extLst>
                    </a:gridCol>
                  </a:tblGrid>
                  <a:tr h="394898">
                    <a:tc>
                      <a:txBody>
                        <a:bodyPr/>
                        <a:lstStyle/>
                        <a:p>
                          <a:pPr algn="ctr"/>
                          <a:r>
                            <a:rPr lang="en-US" sz="2000" dirty="0">
                              <a:solidFill>
                                <a:schemeClr val="tx1"/>
                              </a:solidFill>
                            </a:rPr>
                            <a:t>Reaction</a:t>
                          </a:r>
                          <a:endParaRPr lang="en-RU" sz="2000" dirty="0">
                            <a:solidFill>
                              <a:schemeClr val="tx1"/>
                            </a:solidFill>
                          </a:endParaRPr>
                        </a:p>
                      </a:txBody>
                      <a:tcPr anchor="ctr">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solidFill>
                          <a:schemeClr val="accent1">
                            <a:lumMod val="20000"/>
                            <a:lumOff val="8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000" baseline="30000" dirty="0">
                              <a:solidFill>
                                <a:schemeClr val="tx1"/>
                              </a:solidFill>
                            </a:rPr>
                            <a:t>48</a:t>
                          </a:r>
                          <a:r>
                            <a:rPr lang="en-US" sz="2000" dirty="0">
                              <a:solidFill>
                                <a:schemeClr val="tx1"/>
                              </a:solidFill>
                            </a:rPr>
                            <a:t>Ca + </a:t>
                          </a:r>
                          <a:r>
                            <a:rPr lang="en-US" sz="2000" baseline="30000" dirty="0">
                              <a:solidFill>
                                <a:schemeClr val="tx1"/>
                              </a:solidFill>
                            </a:rPr>
                            <a:t>204</a:t>
                          </a:r>
                          <a:r>
                            <a:rPr lang="en-US" sz="2000" dirty="0">
                              <a:solidFill>
                                <a:schemeClr val="tx1"/>
                              </a:solidFill>
                            </a:rPr>
                            <a:t>Pb</a:t>
                          </a:r>
                          <a:endParaRPr lang="en-RU" sz="2000" dirty="0">
                            <a:solidFill>
                              <a:schemeClr val="tx1"/>
                            </a:solidFill>
                          </a:endParaRPr>
                        </a:p>
                      </a:txBody>
                      <a:tcPr anchor="ctr">
                        <a:lnL w="3175" cap="flat" cmpd="sng" algn="ctr">
                          <a:solidFill>
                            <a:schemeClr val="tx1"/>
                          </a:solidFill>
                          <a:prstDash val="sysDash"/>
                          <a:round/>
                          <a:headEnd type="none" w="med" len="med"/>
                          <a:tailEnd type="none" w="med" len="med"/>
                        </a:lnL>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763037915"/>
                      </a:ext>
                    </a:extLst>
                  </a:tr>
                  <a:tr h="468500">
                    <a:tc>
                      <a:txBody>
                        <a:bodyPr/>
                        <a:lstStyle/>
                        <a:p>
                          <a:pPr algn="ctr"/>
                          <a:r>
                            <a:rPr lang="en-US" sz="2000" dirty="0">
                              <a:solidFill>
                                <a:schemeClr val="tx1"/>
                              </a:solidFill>
                            </a:rPr>
                            <a:t>Target</a:t>
                          </a:r>
                          <a:r>
                            <a:rPr lang="ru-RU" sz="2000" dirty="0">
                              <a:solidFill>
                                <a:schemeClr val="tx1"/>
                              </a:solidFill>
                            </a:rPr>
                            <a:t> </a:t>
                          </a:r>
                          <a:r>
                            <a:rPr lang="en-US" sz="2000" dirty="0" err="1">
                              <a:solidFill>
                                <a:schemeClr val="tx1"/>
                              </a:solidFill>
                            </a:rPr>
                            <a:t>PbS</a:t>
                          </a:r>
                          <a:endParaRPr lang="en-RU" sz="2000" dirty="0">
                            <a:solidFill>
                              <a:schemeClr val="tx1"/>
                            </a:solidFill>
                          </a:endParaRPr>
                        </a:p>
                      </a:txBody>
                      <a:tcPr anchor="ctr">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2000" dirty="0">
                              <a:solidFill>
                                <a:schemeClr val="tx1"/>
                              </a:solidFill>
                            </a:rPr>
                            <a:t>45</a:t>
                          </a:r>
                          <a:r>
                            <a:rPr lang="en-RU" sz="2000" dirty="0">
                              <a:solidFill>
                                <a:schemeClr val="tx1"/>
                              </a:solidFill>
                            </a:rPr>
                            <a:t>0 </a:t>
                          </a:r>
                          <a:r>
                            <a:rPr lang="en-US" sz="2000" dirty="0">
                              <a:solidFill>
                                <a:schemeClr val="tx1"/>
                              </a:solidFill>
                            </a:rPr>
                            <a:t>𝜇g</a:t>
                          </a:r>
                          <a:r>
                            <a:rPr lang="ru-RU" sz="2000" dirty="0">
                              <a:solidFill>
                                <a:schemeClr val="tx1"/>
                              </a:solidFill>
                            </a:rPr>
                            <a:t>/</a:t>
                          </a:r>
                          <a:r>
                            <a:rPr lang="en-US" sz="2000" dirty="0">
                              <a:solidFill>
                                <a:schemeClr val="tx1"/>
                              </a:solidFill>
                            </a:rPr>
                            <a:t>cm</a:t>
                          </a:r>
                          <a:r>
                            <a:rPr lang="ru-RU" sz="2000" baseline="30000" dirty="0">
                              <a:solidFill>
                                <a:schemeClr val="tx1"/>
                              </a:solidFill>
                            </a:rPr>
                            <a:t>2</a:t>
                          </a:r>
                          <a:endParaRPr lang="en-US" sz="2000" baseline="30000" dirty="0">
                            <a:solidFill>
                              <a:schemeClr val="tx1"/>
                            </a:solidFill>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US" sz="2000" dirty="0">
                              <a:solidFill>
                                <a:schemeClr val="tx1"/>
                              </a:solidFill>
                            </a:rPr>
                            <a:t>1.5</a:t>
                          </a:r>
                          <a:r>
                            <a:rPr lang="ru-RU" sz="2000" dirty="0">
                              <a:solidFill>
                                <a:schemeClr val="tx1"/>
                              </a:solidFill>
                            </a:rPr>
                            <a:t> </a:t>
                          </a:r>
                          <a:r>
                            <a:rPr lang="en-US" sz="2000" dirty="0">
                              <a:solidFill>
                                <a:schemeClr val="tx1"/>
                              </a:solidFill>
                            </a:rPr>
                            <a:t>𝜇m</a:t>
                          </a:r>
                          <a:r>
                            <a:rPr lang="ru-RU" sz="2000" dirty="0">
                              <a:solidFill>
                                <a:schemeClr val="tx1"/>
                              </a:solidFill>
                            </a:rPr>
                            <a:t> </a:t>
                          </a:r>
                          <a:r>
                            <a:rPr lang="en-US" sz="2000" dirty="0" err="1">
                              <a:solidFill>
                                <a:schemeClr val="tx1"/>
                              </a:solidFill>
                            </a:rPr>
                            <a:t>Ti</a:t>
                          </a:r>
                          <a:r>
                            <a:rPr lang="en-US" sz="2000" baseline="0" dirty="0">
                              <a:solidFill>
                                <a:schemeClr val="tx1"/>
                              </a:solidFill>
                            </a:rPr>
                            <a:t>; </a:t>
                          </a:r>
                          <a:r>
                            <a:rPr lang="en-US" sz="2000" baseline="30000" dirty="0">
                              <a:solidFill>
                                <a:schemeClr val="tx1"/>
                              </a:solidFill>
                            </a:rPr>
                            <a:t>204</a:t>
                          </a:r>
                          <a:r>
                            <a:rPr lang="en-US" sz="2000" baseline="0" dirty="0">
                              <a:solidFill>
                                <a:schemeClr val="tx1"/>
                              </a:solidFill>
                            </a:rPr>
                            <a:t>Pb &gt; 99.9%</a:t>
                          </a:r>
                          <a:endParaRPr lang="en-RU" sz="2000" dirty="0">
                            <a:solidFill>
                              <a:schemeClr val="tx1"/>
                            </a:solidFill>
                          </a:endParaRPr>
                        </a:p>
                      </a:txBody>
                      <a:tcPr anchor="ctr">
                        <a:lnL w="3175" cap="flat" cmpd="sng" algn="ctr">
                          <a:solidFill>
                            <a:schemeClr val="tx1"/>
                          </a:solidFill>
                          <a:prstDash val="sysDash"/>
                          <a:round/>
                          <a:headEnd type="none" w="med" len="med"/>
                          <a:tailEnd type="none" w="med" len="med"/>
                        </a:lnL>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3911385081"/>
                      </a:ext>
                    </a:extLst>
                  </a:tr>
                  <a:tr h="394898">
                    <a:tc>
                      <a:txBody>
                        <a:bodyPr/>
                        <a:lstStyle/>
                        <a:p>
                          <a:pPr algn="ctr"/>
                          <a:r>
                            <a:rPr lang="en-US" sz="2000" dirty="0">
                              <a:solidFill>
                                <a:schemeClr val="tx1"/>
                              </a:solidFill>
                            </a:rPr>
                            <a:t>E</a:t>
                          </a:r>
                          <a:r>
                            <a:rPr lang="en-US" sz="2000" baseline="-25000" dirty="0">
                              <a:solidFill>
                                <a:schemeClr val="tx1"/>
                              </a:solidFill>
                            </a:rPr>
                            <a:t>1/2</a:t>
                          </a:r>
                          <a:r>
                            <a:rPr lang="en-US" sz="2000" dirty="0">
                              <a:solidFill>
                                <a:schemeClr val="tx1"/>
                              </a:solidFill>
                            </a:rPr>
                            <a:t>, MeV</a:t>
                          </a:r>
                          <a:endParaRPr lang="en-RU" sz="2000" dirty="0">
                            <a:solidFill>
                              <a:schemeClr val="tx1"/>
                            </a:solidFill>
                          </a:endParaRPr>
                        </a:p>
                      </a:txBody>
                      <a:tcPr anchor="ctr">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RU" sz="2000" dirty="0">
                              <a:solidFill>
                                <a:schemeClr val="tx1"/>
                              </a:solidFill>
                            </a:rPr>
                            <a:t>215±</a:t>
                          </a:r>
                          <a:r>
                            <a:rPr lang="en-US" sz="2000" dirty="0">
                              <a:solidFill>
                                <a:schemeClr val="tx1"/>
                              </a:solidFill>
                            </a:rPr>
                            <a:t>2</a:t>
                          </a:r>
                          <a:endParaRPr lang="en-RU" sz="2000" dirty="0">
                            <a:solidFill>
                              <a:schemeClr val="tx1"/>
                            </a:solidFill>
                          </a:endParaRPr>
                        </a:p>
                      </a:txBody>
                      <a:tcPr anchor="ctr">
                        <a:lnL w="3175" cap="flat" cmpd="sng" algn="ctr">
                          <a:solidFill>
                            <a:schemeClr val="tx1"/>
                          </a:solidFill>
                          <a:prstDash val="sysDash"/>
                          <a:round/>
                          <a:headEnd type="none" w="med" len="med"/>
                          <a:tailEnd type="none" w="med" len="med"/>
                        </a:lnL>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3187744877"/>
                      </a:ext>
                    </a:extLst>
                  </a:tr>
                  <a:tr h="394898">
                    <a:tc>
                      <a:txBody>
                        <a:bodyPr/>
                        <a:lstStyle/>
                        <a:p>
                          <a:pPr algn="ctr"/>
                          <a:r>
                            <a:rPr lang="en-RU" sz="2000" dirty="0">
                              <a:solidFill>
                                <a:schemeClr val="tx1"/>
                              </a:solidFill>
                            </a:rPr>
                            <a:t>σ</a:t>
                          </a:r>
                          <a:r>
                            <a:rPr lang="en-RU" sz="2000" baseline="-25000" dirty="0">
                              <a:solidFill>
                                <a:schemeClr val="tx1"/>
                              </a:solidFill>
                            </a:rPr>
                            <a:t>max</a:t>
                          </a:r>
                          <a:r>
                            <a:rPr lang="en-RU" sz="2000" dirty="0">
                              <a:solidFill>
                                <a:schemeClr val="tx1"/>
                              </a:solidFill>
                            </a:rPr>
                            <a:t>, </a:t>
                          </a:r>
                          <a:r>
                            <a:rPr lang="en-US" sz="2000" dirty="0" err="1">
                              <a:solidFill>
                                <a:schemeClr val="tx1"/>
                              </a:solidFill>
                            </a:rPr>
                            <a:t>nb</a:t>
                          </a:r>
                          <a:endParaRPr lang="en-RU" sz="2000" dirty="0">
                            <a:solidFill>
                              <a:schemeClr val="tx1"/>
                            </a:solidFill>
                          </a:endParaRPr>
                        </a:p>
                      </a:txBody>
                      <a:tcPr anchor="ctr">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RU" sz="2000" dirty="0">
                              <a:solidFill>
                                <a:schemeClr val="tx1"/>
                              </a:solidFill>
                            </a:rPr>
                            <a:t>~10</a:t>
                          </a:r>
                        </a:p>
                      </a:txBody>
                      <a:tcPr anchor="ctr">
                        <a:lnL w="3175" cap="flat" cmpd="sng" algn="ctr">
                          <a:solidFill>
                            <a:schemeClr val="tx1"/>
                          </a:solidFill>
                          <a:prstDash val="sysDash"/>
                          <a:round/>
                          <a:headEnd type="none" w="med" len="med"/>
                          <a:tailEnd type="none" w="med" len="med"/>
                        </a:lnL>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2766365430"/>
                      </a:ext>
                    </a:extLst>
                  </a:tr>
                  <a:tr h="394898">
                    <a:tc>
                      <a:txBody>
                        <a:bodyPr/>
                        <a:lstStyle/>
                        <a:p>
                          <a:pPr algn="ctr"/>
                          <a:r>
                            <a:rPr lang="en-RU" sz="2000" dirty="0">
                              <a:solidFill>
                                <a:schemeClr val="tx1"/>
                              </a:solidFill>
                            </a:rPr>
                            <a:t>ε</a:t>
                          </a:r>
                          <a:r>
                            <a:rPr lang="en-RU" sz="2000" baseline="-25000" dirty="0">
                              <a:solidFill>
                                <a:schemeClr val="tx1"/>
                              </a:solidFill>
                            </a:rPr>
                            <a:t>n</a:t>
                          </a:r>
                          <a:r>
                            <a:rPr lang="en-RU" sz="2000" dirty="0">
                              <a:solidFill>
                                <a:schemeClr val="tx1"/>
                              </a:solidFill>
                            </a:rPr>
                            <a:t>, %</a:t>
                          </a:r>
                        </a:p>
                      </a:txBody>
                      <a:tcPr anchor="ctr">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RU" sz="2000" dirty="0">
                              <a:solidFill>
                                <a:schemeClr val="tx1"/>
                              </a:solidFill>
                            </a:rPr>
                            <a:t>55±1</a:t>
                          </a:r>
                        </a:p>
                      </a:txBody>
                      <a:tcPr anchor="ctr">
                        <a:lnL w="3175" cap="flat" cmpd="sng" algn="ctr">
                          <a:solidFill>
                            <a:schemeClr val="tx1"/>
                          </a:solidFill>
                          <a:prstDash val="sysDash"/>
                          <a:round/>
                          <a:headEnd type="none" w="med" len="med"/>
                          <a:tailEnd type="none" w="med" len="med"/>
                        </a:lnL>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1669070264"/>
                      </a:ext>
                    </a:extLst>
                  </a:tr>
                  <a:tr h="394898">
                    <a:tc>
                      <a:txBody>
                        <a:bodyPr/>
                        <a:lstStyle/>
                        <a:p>
                          <a:pPr algn="ctr"/>
                          <a:r>
                            <a:rPr lang="en-RU" sz="2000" dirty="0">
                              <a:solidFill>
                                <a:schemeClr val="tx1"/>
                              </a:solidFill>
                            </a:rPr>
                            <a:t>𝛥t</a:t>
                          </a:r>
                          <a:r>
                            <a:rPr lang="en-US" sz="2000" dirty="0">
                              <a:solidFill>
                                <a:schemeClr val="tx1"/>
                              </a:solidFill>
                            </a:rPr>
                            <a:t>, 𝜇s</a:t>
                          </a:r>
                          <a:endParaRPr lang="en-RU" sz="2000" dirty="0">
                            <a:solidFill>
                              <a:schemeClr val="tx1"/>
                            </a:solidFill>
                          </a:endParaRPr>
                        </a:p>
                      </a:txBody>
                      <a:tcPr anchor="ctr">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2000" dirty="0">
                              <a:solidFill>
                                <a:schemeClr val="tx1"/>
                              </a:solidFill>
                            </a:rPr>
                            <a:t>0 – 500</a:t>
                          </a:r>
                          <a:endParaRPr lang="en-RU" sz="2000" dirty="0">
                            <a:solidFill>
                              <a:schemeClr val="tx1"/>
                            </a:solidFill>
                          </a:endParaRPr>
                        </a:p>
                      </a:txBody>
                      <a:tcPr anchor="ctr">
                        <a:lnL w="3175" cap="flat" cmpd="sng" algn="ctr">
                          <a:solidFill>
                            <a:schemeClr val="tx1"/>
                          </a:solidFill>
                          <a:prstDash val="sysDash"/>
                          <a:round/>
                          <a:headEnd type="none" w="med" len="med"/>
                          <a:tailEnd type="none" w="med" len="med"/>
                        </a:lnL>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42444258"/>
                      </a:ext>
                    </a:extLst>
                  </a:tr>
                  <a:tr h="394898">
                    <a:tc>
                      <a:txBody>
                        <a:bodyPr/>
                        <a:lstStyle/>
                        <a:p>
                          <a:pPr algn="ctr"/>
                          <a:r>
                            <a:rPr lang="en-RU" sz="2000" b="1" dirty="0">
                              <a:solidFill>
                                <a:srgbClr val="0070C0"/>
                              </a:solidFill>
                            </a:rPr>
                            <a:t>∑</a:t>
                          </a:r>
                          <a:r>
                            <a:rPr lang="en-US" sz="2000" b="1" baseline="-25000" dirty="0">
                              <a:solidFill>
                                <a:srgbClr val="0070C0"/>
                              </a:solidFill>
                            </a:rPr>
                            <a:t>SF</a:t>
                          </a:r>
                          <a:endParaRPr lang="en-RU" sz="2000" b="1" baseline="-25000" dirty="0">
                            <a:solidFill>
                              <a:srgbClr val="0070C0"/>
                            </a:solidFill>
                          </a:endParaRPr>
                        </a:p>
                      </a:txBody>
                      <a:tcPr anchor="ctr">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solidFill>
                          <a:schemeClr val="accent1">
                            <a:lumMod val="20000"/>
                            <a:lumOff val="80000"/>
                          </a:schemeClr>
                        </a:solidFill>
                      </a:tcPr>
                    </a:tc>
                    <a:tc>
                      <a:txBody>
                        <a:bodyPr/>
                        <a:lstStyle/>
                        <a:p>
                          <a:pPr algn="ctr"/>
                          <a:r>
                            <a:rPr lang="en-RU" sz="2000" b="1" dirty="0">
                              <a:solidFill>
                                <a:srgbClr val="0070C0"/>
                              </a:solidFill>
                            </a:rPr>
                            <a:t>1357</a:t>
                          </a:r>
                        </a:p>
                      </a:txBody>
                      <a:tcPr anchor="ctr">
                        <a:lnL w="3175" cap="flat" cmpd="sng" algn="ctr">
                          <a:solidFill>
                            <a:schemeClr val="tx1"/>
                          </a:solidFill>
                          <a:prstDash val="sysDash"/>
                          <a:round/>
                          <a:headEnd type="none" w="med" len="med"/>
                          <a:tailEnd type="none" w="med" len="med"/>
                        </a:lnL>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182451210"/>
                      </a:ext>
                    </a:extLst>
                  </a:tr>
                  <a:tr h="394898">
                    <a:tc>
                      <a:txBody>
                        <a:bodyPr/>
                        <a:lstStyle/>
                        <a:p>
                          <a:pPr algn="ctr"/>
                          <a:r>
                            <a:rPr lang="en-RU" sz="2000" b="1" dirty="0">
                              <a:solidFill>
                                <a:srgbClr val="0070C0"/>
                              </a:solidFill>
                            </a:rPr>
                            <a:t>∑</a:t>
                          </a:r>
                          <a:r>
                            <a:rPr lang="en-RU" sz="2000" b="1" baseline="-25000" dirty="0">
                              <a:solidFill>
                                <a:srgbClr val="0070C0"/>
                              </a:solidFill>
                            </a:rPr>
                            <a:t>n</a:t>
                          </a:r>
                        </a:p>
                      </a:txBody>
                      <a:tcPr anchor="ctr">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solidFill>
                          <a:schemeClr val="accent1">
                            <a:lumMod val="20000"/>
                            <a:lumOff val="80000"/>
                          </a:schemeClr>
                        </a:solidFill>
                      </a:tcPr>
                    </a:tc>
                    <a:tc>
                      <a:txBody>
                        <a:bodyPr/>
                        <a:lstStyle/>
                        <a:p>
                          <a:pPr algn="ctr"/>
                          <a:r>
                            <a:rPr lang="en-RU" sz="2000" b="1" dirty="0">
                              <a:solidFill>
                                <a:srgbClr val="0070C0"/>
                              </a:solidFill>
                            </a:rPr>
                            <a:t>3147</a:t>
                          </a:r>
                        </a:p>
                      </a:txBody>
                      <a:tcPr anchor="ctr">
                        <a:lnL w="3175" cap="flat" cmpd="sng" algn="ctr">
                          <a:solidFill>
                            <a:schemeClr val="tx1"/>
                          </a:solidFill>
                          <a:prstDash val="sysDash"/>
                          <a:round/>
                          <a:headEnd type="none" w="med" len="med"/>
                          <a:tailEnd type="none" w="med" len="med"/>
                        </a:lnL>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946613674"/>
                      </a:ext>
                    </a:extLst>
                  </a:tr>
                  <a:tr h="394898">
                    <a:tc>
                      <a:txBody>
                        <a:bodyPr/>
                        <a:lstStyle/>
                        <a:p>
                          <a:pPr algn="ctr"/>
                          <a14:m>
                            <m:oMathPara xmlns:m="http://schemas.openxmlformats.org/officeDocument/2006/math">
                              <m:oMathParaPr>
                                <m:jc m:val="center"/>
                              </m:oMathParaPr>
                              <m:oMath xmlns:m="http://schemas.openxmlformats.org/officeDocument/2006/math">
                                <m:acc>
                                  <m:accPr>
                                    <m:chr m:val="̅"/>
                                    <m:ctrlPr>
                                      <a:rPr lang="en-RU" sz="2000" i="1" smtClean="0">
                                        <a:solidFill>
                                          <a:schemeClr val="tx1"/>
                                        </a:solidFill>
                                        <a:latin typeface="Cambria Math" panose="02040503050406030204" pitchFamily="18" charset="0"/>
                                      </a:rPr>
                                    </m:ctrlPr>
                                  </m:accPr>
                                  <m:e>
                                    <m:r>
                                      <m:rPr>
                                        <m:nor/>
                                      </m:rPr>
                                      <a:rPr lang="en-RU" sz="2000" dirty="0" smtClean="0">
                                        <a:solidFill>
                                          <a:schemeClr val="tx1"/>
                                        </a:solidFill>
                                      </a:rPr>
                                      <m:t>𝝂</m:t>
                                    </m:r>
                                  </m:e>
                                </m:acc>
                              </m:oMath>
                            </m:oMathPara>
                          </a14:m>
                          <a:endParaRPr lang="en-RU" sz="2000" dirty="0">
                            <a:solidFill>
                              <a:schemeClr val="tx1"/>
                            </a:solidFill>
                          </a:endParaRPr>
                        </a:p>
                      </a:txBody>
                      <a:tcPr anchor="ctr">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solidFill>
                          <a:schemeClr val="accent4">
                            <a:lumMod val="40000"/>
                            <a:lumOff val="6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RU" sz="2000" b="0" dirty="0">
                              <a:solidFill>
                                <a:schemeClr val="tx1"/>
                              </a:solidFill>
                            </a:rPr>
                            <a:t>4.1</a:t>
                          </a:r>
                          <a:r>
                            <a:rPr lang="en-RU" sz="2000" dirty="0">
                              <a:solidFill>
                                <a:schemeClr val="tx1"/>
                              </a:solidFill>
                            </a:rPr>
                            <a:t>±0.1</a:t>
                          </a:r>
                          <a:endParaRPr lang="en-RU" sz="2000" dirty="0">
                            <a:solidFill>
                              <a:srgbClr val="525252"/>
                            </a:solidFill>
                          </a:endParaRPr>
                        </a:p>
                      </a:txBody>
                      <a:tcPr anchor="ctr">
                        <a:lnL w="3175" cap="flat" cmpd="sng" algn="ctr">
                          <a:solidFill>
                            <a:schemeClr val="tx1"/>
                          </a:solidFill>
                          <a:prstDash val="sysDash"/>
                          <a:round/>
                          <a:headEnd type="none" w="med" len="med"/>
                          <a:tailEnd type="none" w="med" len="med"/>
                        </a:lnL>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761497202"/>
                      </a:ext>
                    </a:extLst>
                  </a:tr>
                  <a:tr h="394898">
                    <a:tc>
                      <a:txBody>
                        <a:bodyPr/>
                        <a:lstStyle/>
                        <a:p>
                          <a:pPr algn="ctr"/>
                          <a14:m>
                            <m:oMathPara xmlns:m="http://schemas.openxmlformats.org/officeDocument/2006/math">
                              <m:oMathParaPr>
                                <m:jc m:val="centerGroup"/>
                              </m:oMathParaPr>
                              <m:oMath xmlns:m="http://schemas.openxmlformats.org/officeDocument/2006/math">
                                <m:sSubSup>
                                  <m:sSubSupPr>
                                    <m:ctrlPr>
                                      <a:rPr lang="en-RU" sz="2000" i="1" smtClean="0">
                                        <a:latin typeface="Cambria Math" panose="02040503050406030204" pitchFamily="18" charset="0"/>
                                      </a:rPr>
                                    </m:ctrlPr>
                                  </m:sSubSupPr>
                                  <m:e>
                                    <m:r>
                                      <m:rPr>
                                        <m:nor/>
                                      </m:rPr>
                                      <a:rPr lang="en-RU" sz="2000" dirty="0" smtClean="0">
                                        <a:solidFill>
                                          <a:schemeClr val="tx1"/>
                                        </a:solidFill>
                                      </a:rPr>
                                      <m:t>σ</m:t>
                                    </m:r>
                                  </m:e>
                                  <m:sub>
                                    <m:r>
                                      <m:rPr>
                                        <m:nor/>
                                      </m:rPr>
                                      <a:rPr lang="en-RU" sz="2000" baseline="-25000" dirty="0" smtClean="0">
                                        <a:solidFill>
                                          <a:schemeClr val="tx1"/>
                                        </a:solidFill>
                                      </a:rPr>
                                      <m:t>𝝂</m:t>
                                    </m:r>
                                  </m:sub>
                                  <m:sup>
                                    <m:r>
                                      <a:rPr lang="en-US" sz="2000" b="0" i="0" smtClean="0">
                                        <a:latin typeface="Cambria Math" panose="02040503050406030204" pitchFamily="18" charset="0"/>
                                      </a:rPr>
                                      <m:t>2</m:t>
                                    </m:r>
                                  </m:sup>
                                </m:sSubSup>
                              </m:oMath>
                            </m:oMathPara>
                          </a14:m>
                          <a:endParaRPr lang="en-RU" sz="2000" baseline="-25000" dirty="0">
                            <a:solidFill>
                              <a:schemeClr val="tx1"/>
                            </a:solidFill>
                          </a:endParaRPr>
                        </a:p>
                      </a:txBody>
                      <a:tcPr anchor="ctr">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solidFill>
                          <a:schemeClr val="accent4">
                            <a:lumMod val="40000"/>
                            <a:lumOff val="60000"/>
                          </a:schemeClr>
                        </a:solidFill>
                      </a:tcPr>
                    </a:tc>
                    <a:tc>
                      <a:txBody>
                        <a:bodyPr/>
                        <a:lstStyle/>
                        <a:p>
                          <a:pPr algn="ctr"/>
                          <a:r>
                            <a:rPr lang="en-RU" sz="2000" b="0" dirty="0">
                              <a:solidFill>
                                <a:schemeClr val="tx1"/>
                              </a:solidFill>
                            </a:rPr>
                            <a:t>1.8</a:t>
                          </a:r>
                        </a:p>
                      </a:txBody>
                      <a:tcPr anchor="ctr">
                        <a:lnL w="3175" cap="flat" cmpd="sng" algn="ctr">
                          <a:solidFill>
                            <a:schemeClr val="tx1"/>
                          </a:solidFill>
                          <a:prstDash val="sysDash"/>
                          <a:round/>
                          <a:headEnd type="none" w="med" len="med"/>
                          <a:tailEnd type="none" w="med" len="med"/>
                        </a:lnL>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238117807"/>
                      </a:ext>
                    </a:extLst>
                  </a:tr>
                  <a:tr h="394898">
                    <a:tc>
                      <a:txBody>
                        <a:bodyPr/>
                        <a:lstStyle/>
                        <a:p>
                          <a:pPr algn="ctr"/>
                          <a:r>
                            <a:rPr lang="en-RU" sz="2000" dirty="0">
                              <a:solidFill>
                                <a:schemeClr val="tx1"/>
                              </a:solidFill>
                            </a:rPr>
                            <a:t>P</a:t>
                          </a:r>
                          <a:r>
                            <a:rPr lang="en-RU" sz="2000" baseline="-25000" dirty="0">
                              <a:solidFill>
                                <a:schemeClr val="tx1"/>
                              </a:solidFill>
                            </a:rPr>
                            <a:t>n</a:t>
                          </a:r>
                        </a:p>
                      </a:txBody>
                      <a:tcPr anchor="ctr">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solidFill>
                                <a:schemeClr val="tx1"/>
                              </a:solidFill>
                            </a:rPr>
                            <a:t>received for the first time</a:t>
                          </a:r>
                          <a:endParaRPr lang="en-RU" sz="2000" b="0" dirty="0">
                            <a:solidFill>
                              <a:schemeClr val="tx1"/>
                            </a:solidFill>
                          </a:endParaRPr>
                        </a:p>
                      </a:txBody>
                      <a:tcPr anchor="ctr">
                        <a:lnL w="3175" cap="flat" cmpd="sng" algn="ctr">
                          <a:solidFill>
                            <a:schemeClr val="tx1"/>
                          </a:solidFill>
                          <a:prstDash val="sysDash"/>
                          <a:round/>
                          <a:headEnd type="none" w="med" len="med"/>
                          <a:tailEnd type="none" w="med" len="med"/>
                        </a:lnL>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946327481"/>
                      </a:ext>
                    </a:extLst>
                  </a:tr>
                  <a:tr h="394898">
                    <a:tc>
                      <a:txBody>
                        <a:bodyPr/>
                        <a:lstStyle/>
                        <a:p>
                          <a:pPr algn="ctr"/>
                          <a:r>
                            <a:rPr lang="en-RU" sz="2000" dirty="0">
                              <a:solidFill>
                                <a:schemeClr val="tx1"/>
                              </a:solidFill>
                            </a:rPr>
                            <a:t>T</a:t>
                          </a:r>
                          <a:r>
                            <a:rPr lang="en-RU" sz="2000" baseline="-25000" dirty="0">
                              <a:solidFill>
                                <a:schemeClr val="tx1"/>
                              </a:solidFill>
                            </a:rPr>
                            <a:t>1/2</a:t>
                          </a:r>
                          <a:r>
                            <a:rPr lang="en-RU" sz="2000" baseline="0" dirty="0">
                              <a:solidFill>
                                <a:schemeClr val="tx1"/>
                              </a:solidFill>
                            </a:rPr>
                            <a:t>, </a:t>
                          </a:r>
                          <a:r>
                            <a:rPr lang="en-US" sz="2000" dirty="0">
                              <a:solidFill>
                                <a:schemeClr val="tx1"/>
                              </a:solidFill>
                            </a:rPr>
                            <a:t>𝜇</a:t>
                          </a:r>
                          <a:r>
                            <a:rPr lang="en-RU" sz="2000" baseline="0" dirty="0">
                              <a:solidFill>
                                <a:schemeClr val="tx1"/>
                              </a:solidFill>
                            </a:rPr>
                            <a:t>s</a:t>
                          </a:r>
                          <a:endParaRPr lang="en-RU" sz="2000" baseline="-25000" dirty="0">
                            <a:solidFill>
                              <a:schemeClr val="tx1"/>
                            </a:solidFill>
                          </a:endParaRPr>
                        </a:p>
                      </a:txBody>
                      <a:tcPr anchor="ctr">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RU" sz="2000" b="1" dirty="0">
                              <a:solidFill>
                                <a:schemeClr val="tx1"/>
                              </a:solidFill>
                            </a:rPr>
                            <a:t>4.7±0.2</a:t>
                          </a:r>
                          <a:r>
                            <a:rPr lang="en-RU" sz="2000" b="0" dirty="0">
                              <a:solidFill>
                                <a:schemeClr val="tx1"/>
                              </a:solidFill>
                            </a:rPr>
                            <a:t> (ground) and </a:t>
                          </a:r>
                          <a:r>
                            <a:rPr lang="en-RU" sz="2000" b="1" dirty="0">
                              <a:solidFill>
                                <a:schemeClr val="tx1"/>
                              </a:solidFill>
                            </a:rPr>
                            <a:t>46±4</a:t>
                          </a:r>
                        </a:p>
                      </a:txBody>
                      <a:tcPr anchor="ctr">
                        <a:lnL w="3175" cap="flat" cmpd="sng" algn="ctr">
                          <a:solidFill>
                            <a:schemeClr val="tx1"/>
                          </a:solidFill>
                          <a:prstDash val="sysDash"/>
                          <a:round/>
                          <a:headEnd type="none" w="med" len="med"/>
                          <a:tailEnd type="none" w="med" len="med"/>
                        </a:lnL>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618226170"/>
                      </a:ext>
                    </a:extLst>
                  </a:tr>
                  <a:tr h="394898">
                    <a:tc>
                      <a:txBody>
                        <a:bodyPr/>
                        <a:lstStyle/>
                        <a:p>
                          <a:pPr algn="ctr"/>
                          <a:r>
                            <a:rPr lang="en-RU" sz="2000" dirty="0">
                              <a:solidFill>
                                <a:schemeClr val="tx1"/>
                              </a:solidFill>
                            </a:rPr>
                            <a:t>b</a:t>
                          </a:r>
                          <a:r>
                            <a:rPr lang="en-RU" sz="2000" baseline="-25000" dirty="0">
                              <a:solidFill>
                                <a:schemeClr val="tx1"/>
                              </a:solidFill>
                            </a:rPr>
                            <a:t>SF</a:t>
                          </a:r>
                        </a:p>
                      </a:txBody>
                      <a:tcPr anchor="ctr">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RU" sz="2000" b="0" dirty="0">
                              <a:solidFill>
                                <a:schemeClr val="tx1"/>
                              </a:solidFill>
                            </a:rPr>
                            <a:t>1</a:t>
                          </a:r>
                        </a:p>
                      </a:txBody>
                      <a:tcPr anchor="ctr">
                        <a:lnL w="3175" cap="flat" cmpd="sng" algn="ctr">
                          <a:solidFill>
                            <a:schemeClr val="tx1"/>
                          </a:solidFill>
                          <a:prstDash val="sysDash"/>
                          <a:round/>
                          <a:headEnd type="none" w="med" len="med"/>
                          <a:tailEnd type="none" w="med" len="med"/>
                        </a:lnL>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1649143602"/>
                      </a:ext>
                    </a:extLst>
                  </a:tr>
                </a:tbl>
              </a:graphicData>
            </a:graphic>
          </p:graphicFrame>
        </mc:Choice>
        <mc:Fallback xmlns="">
          <p:graphicFrame>
            <p:nvGraphicFramePr>
              <p:cNvPr id="3" name="Table 12">
                <a:extLst>
                  <a:ext uri="{FF2B5EF4-FFF2-40B4-BE49-F238E27FC236}">
                    <a16:creationId xmlns:a16="http://schemas.microsoft.com/office/drawing/2014/main" id="{3EDC8713-E276-EE7D-5707-F8A8A66AFACA}"/>
                  </a:ext>
                </a:extLst>
              </p:cNvPr>
              <p:cNvGraphicFramePr>
                <a:graphicFrameLocks noGrp="1"/>
              </p:cNvGraphicFramePr>
              <p:nvPr>
                <p:extLst>
                  <p:ext uri="{D42A27DB-BD31-4B8C-83A1-F6EECF244321}">
                    <p14:modId xmlns:p14="http://schemas.microsoft.com/office/powerpoint/2010/main" val="783249457"/>
                  </p:ext>
                </p:extLst>
              </p:nvPr>
            </p:nvGraphicFramePr>
            <p:xfrm>
              <a:off x="493200" y="840642"/>
              <a:ext cx="6778429" cy="5455920"/>
            </p:xfrm>
            <a:graphic>
              <a:graphicData uri="http://schemas.openxmlformats.org/drawingml/2006/table">
                <a:tbl>
                  <a:tblPr firstRow="1" bandRow="1">
                    <a:tableStyleId>{2D5ABB26-0587-4C30-8999-92F81FD0307C}</a:tableStyleId>
                  </a:tblPr>
                  <a:tblGrid>
                    <a:gridCol w="3262232">
                      <a:extLst>
                        <a:ext uri="{9D8B030D-6E8A-4147-A177-3AD203B41FA5}">
                          <a16:colId xmlns:a16="http://schemas.microsoft.com/office/drawing/2014/main" val="192428137"/>
                        </a:ext>
                      </a:extLst>
                    </a:gridCol>
                    <a:gridCol w="3516197">
                      <a:extLst>
                        <a:ext uri="{9D8B030D-6E8A-4147-A177-3AD203B41FA5}">
                          <a16:colId xmlns:a16="http://schemas.microsoft.com/office/drawing/2014/main" val="468432115"/>
                        </a:ext>
                      </a:extLst>
                    </a:gridCol>
                  </a:tblGrid>
                  <a:tr h="396240">
                    <a:tc>
                      <a:txBody>
                        <a:bodyPr/>
                        <a:lstStyle/>
                        <a:p>
                          <a:pPr algn="ctr"/>
                          <a:r>
                            <a:rPr lang="en-US" sz="2000" dirty="0">
                              <a:solidFill>
                                <a:schemeClr val="tx1"/>
                              </a:solidFill>
                            </a:rPr>
                            <a:t>Reaction</a:t>
                          </a:r>
                          <a:endParaRPr lang="en-RU" sz="2000" dirty="0">
                            <a:solidFill>
                              <a:schemeClr val="tx1"/>
                            </a:solidFill>
                          </a:endParaRPr>
                        </a:p>
                      </a:txBody>
                      <a:tcPr anchor="ctr">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solidFill>
                          <a:schemeClr val="accent1">
                            <a:lumMod val="20000"/>
                            <a:lumOff val="8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000" baseline="30000" dirty="0">
                              <a:solidFill>
                                <a:schemeClr val="tx1"/>
                              </a:solidFill>
                            </a:rPr>
                            <a:t>48</a:t>
                          </a:r>
                          <a:r>
                            <a:rPr lang="en-US" sz="2000" dirty="0">
                              <a:solidFill>
                                <a:schemeClr val="tx1"/>
                              </a:solidFill>
                            </a:rPr>
                            <a:t>Ca + </a:t>
                          </a:r>
                          <a:r>
                            <a:rPr lang="en-US" sz="2000" baseline="30000" dirty="0">
                              <a:solidFill>
                                <a:schemeClr val="tx1"/>
                              </a:solidFill>
                            </a:rPr>
                            <a:t>204</a:t>
                          </a:r>
                          <a:r>
                            <a:rPr lang="en-US" sz="2000" dirty="0">
                              <a:solidFill>
                                <a:schemeClr val="tx1"/>
                              </a:solidFill>
                            </a:rPr>
                            <a:t>Pb</a:t>
                          </a:r>
                          <a:endParaRPr lang="en-RU" sz="2000" dirty="0">
                            <a:solidFill>
                              <a:schemeClr val="tx1"/>
                            </a:solidFill>
                          </a:endParaRPr>
                        </a:p>
                      </a:txBody>
                      <a:tcPr anchor="ctr">
                        <a:lnL w="3175" cap="flat" cmpd="sng" algn="ctr">
                          <a:solidFill>
                            <a:schemeClr val="tx1"/>
                          </a:solidFill>
                          <a:prstDash val="sysDash"/>
                          <a:round/>
                          <a:headEnd type="none" w="med" len="med"/>
                          <a:tailEnd type="none" w="med" len="med"/>
                        </a:lnL>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763037915"/>
                      </a:ext>
                    </a:extLst>
                  </a:tr>
                  <a:tr h="701040">
                    <a:tc>
                      <a:txBody>
                        <a:bodyPr/>
                        <a:lstStyle/>
                        <a:p>
                          <a:pPr algn="ctr"/>
                          <a:r>
                            <a:rPr lang="en-US" sz="2000" dirty="0">
                              <a:solidFill>
                                <a:schemeClr val="tx1"/>
                              </a:solidFill>
                            </a:rPr>
                            <a:t>Target</a:t>
                          </a:r>
                          <a:r>
                            <a:rPr lang="ru-RU" sz="2000" dirty="0">
                              <a:solidFill>
                                <a:schemeClr val="tx1"/>
                              </a:solidFill>
                            </a:rPr>
                            <a:t> </a:t>
                          </a:r>
                          <a:r>
                            <a:rPr lang="en-US" sz="2000" dirty="0" err="1">
                              <a:solidFill>
                                <a:schemeClr val="tx1"/>
                              </a:solidFill>
                            </a:rPr>
                            <a:t>PbS</a:t>
                          </a:r>
                          <a:endParaRPr lang="en-RU" sz="2000" dirty="0">
                            <a:solidFill>
                              <a:schemeClr val="tx1"/>
                            </a:solidFill>
                          </a:endParaRPr>
                        </a:p>
                      </a:txBody>
                      <a:tcPr anchor="ctr">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2000" dirty="0">
                              <a:solidFill>
                                <a:schemeClr val="tx1"/>
                              </a:solidFill>
                            </a:rPr>
                            <a:t>45</a:t>
                          </a:r>
                          <a:r>
                            <a:rPr lang="en-RU" sz="2000" dirty="0">
                              <a:solidFill>
                                <a:schemeClr val="tx1"/>
                              </a:solidFill>
                            </a:rPr>
                            <a:t>0 </a:t>
                          </a:r>
                          <a:r>
                            <a:rPr lang="en-US" sz="2000" dirty="0">
                              <a:solidFill>
                                <a:schemeClr val="tx1"/>
                              </a:solidFill>
                            </a:rPr>
                            <a:t>𝜇g</a:t>
                          </a:r>
                          <a:r>
                            <a:rPr lang="ru-RU" sz="2000" dirty="0">
                              <a:solidFill>
                                <a:schemeClr val="tx1"/>
                              </a:solidFill>
                            </a:rPr>
                            <a:t>/</a:t>
                          </a:r>
                          <a:r>
                            <a:rPr lang="en-US" sz="2000" dirty="0">
                              <a:solidFill>
                                <a:schemeClr val="tx1"/>
                              </a:solidFill>
                            </a:rPr>
                            <a:t>cm</a:t>
                          </a:r>
                          <a:r>
                            <a:rPr lang="ru-RU" sz="2000" baseline="30000" dirty="0">
                              <a:solidFill>
                                <a:schemeClr val="tx1"/>
                              </a:solidFill>
                            </a:rPr>
                            <a:t>2</a:t>
                          </a:r>
                          <a:endParaRPr lang="en-US" sz="2000" baseline="30000" dirty="0">
                            <a:solidFill>
                              <a:schemeClr val="tx1"/>
                            </a:solidFill>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US" sz="2000" dirty="0">
                              <a:solidFill>
                                <a:schemeClr val="tx1"/>
                              </a:solidFill>
                            </a:rPr>
                            <a:t>1.5</a:t>
                          </a:r>
                          <a:r>
                            <a:rPr lang="ru-RU" sz="2000" dirty="0">
                              <a:solidFill>
                                <a:schemeClr val="tx1"/>
                              </a:solidFill>
                            </a:rPr>
                            <a:t> </a:t>
                          </a:r>
                          <a:r>
                            <a:rPr lang="en-US" sz="2000" dirty="0">
                              <a:solidFill>
                                <a:schemeClr val="tx1"/>
                              </a:solidFill>
                            </a:rPr>
                            <a:t>𝜇m</a:t>
                          </a:r>
                          <a:r>
                            <a:rPr lang="ru-RU" sz="2000" dirty="0">
                              <a:solidFill>
                                <a:schemeClr val="tx1"/>
                              </a:solidFill>
                            </a:rPr>
                            <a:t> </a:t>
                          </a:r>
                          <a:r>
                            <a:rPr lang="en-US" sz="2000" dirty="0" err="1">
                              <a:solidFill>
                                <a:schemeClr val="tx1"/>
                              </a:solidFill>
                            </a:rPr>
                            <a:t>Ti</a:t>
                          </a:r>
                          <a:r>
                            <a:rPr lang="en-US" sz="2000" baseline="0" dirty="0">
                              <a:solidFill>
                                <a:schemeClr val="tx1"/>
                              </a:solidFill>
                            </a:rPr>
                            <a:t>; </a:t>
                          </a:r>
                          <a:r>
                            <a:rPr lang="en-US" sz="2000" baseline="30000" dirty="0">
                              <a:solidFill>
                                <a:schemeClr val="tx1"/>
                              </a:solidFill>
                            </a:rPr>
                            <a:t>204</a:t>
                          </a:r>
                          <a:r>
                            <a:rPr lang="en-US" sz="2000" baseline="0" dirty="0">
                              <a:solidFill>
                                <a:schemeClr val="tx1"/>
                              </a:solidFill>
                            </a:rPr>
                            <a:t>Pb &gt; 99.9%</a:t>
                          </a:r>
                          <a:endParaRPr lang="en-RU" sz="2000" dirty="0">
                            <a:solidFill>
                              <a:schemeClr val="tx1"/>
                            </a:solidFill>
                          </a:endParaRPr>
                        </a:p>
                      </a:txBody>
                      <a:tcPr anchor="ctr">
                        <a:lnL w="3175" cap="flat" cmpd="sng" algn="ctr">
                          <a:solidFill>
                            <a:schemeClr val="tx1"/>
                          </a:solidFill>
                          <a:prstDash val="sysDash"/>
                          <a:round/>
                          <a:headEnd type="none" w="med" len="med"/>
                          <a:tailEnd type="none" w="med" len="med"/>
                        </a:lnL>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3911385081"/>
                      </a:ext>
                    </a:extLst>
                  </a:tr>
                  <a:tr h="396240">
                    <a:tc>
                      <a:txBody>
                        <a:bodyPr/>
                        <a:lstStyle/>
                        <a:p>
                          <a:pPr algn="ctr"/>
                          <a:r>
                            <a:rPr lang="en-US" sz="2000" dirty="0">
                              <a:solidFill>
                                <a:schemeClr val="tx1"/>
                              </a:solidFill>
                            </a:rPr>
                            <a:t>E</a:t>
                          </a:r>
                          <a:r>
                            <a:rPr lang="en-US" sz="2000" baseline="-25000" dirty="0">
                              <a:solidFill>
                                <a:schemeClr val="tx1"/>
                              </a:solidFill>
                            </a:rPr>
                            <a:t>1/2</a:t>
                          </a:r>
                          <a:r>
                            <a:rPr lang="en-US" sz="2000" dirty="0">
                              <a:solidFill>
                                <a:schemeClr val="tx1"/>
                              </a:solidFill>
                            </a:rPr>
                            <a:t>, MeV</a:t>
                          </a:r>
                          <a:endParaRPr lang="en-RU" sz="2000" dirty="0">
                            <a:solidFill>
                              <a:schemeClr val="tx1"/>
                            </a:solidFill>
                          </a:endParaRPr>
                        </a:p>
                      </a:txBody>
                      <a:tcPr anchor="ctr">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RU" sz="2000" dirty="0">
                              <a:solidFill>
                                <a:schemeClr val="tx1"/>
                              </a:solidFill>
                            </a:rPr>
                            <a:t>215±</a:t>
                          </a:r>
                          <a:r>
                            <a:rPr lang="en-US" sz="2000" dirty="0">
                              <a:solidFill>
                                <a:schemeClr val="tx1"/>
                              </a:solidFill>
                            </a:rPr>
                            <a:t>2</a:t>
                          </a:r>
                          <a:endParaRPr lang="en-RU" sz="2000" dirty="0">
                            <a:solidFill>
                              <a:schemeClr val="tx1"/>
                            </a:solidFill>
                          </a:endParaRPr>
                        </a:p>
                      </a:txBody>
                      <a:tcPr anchor="ctr">
                        <a:lnL w="3175" cap="flat" cmpd="sng" algn="ctr">
                          <a:solidFill>
                            <a:schemeClr val="tx1"/>
                          </a:solidFill>
                          <a:prstDash val="sysDash"/>
                          <a:round/>
                          <a:headEnd type="none" w="med" len="med"/>
                          <a:tailEnd type="none" w="med" len="med"/>
                        </a:lnL>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3187744877"/>
                      </a:ext>
                    </a:extLst>
                  </a:tr>
                  <a:tr h="396240">
                    <a:tc>
                      <a:txBody>
                        <a:bodyPr/>
                        <a:lstStyle/>
                        <a:p>
                          <a:pPr algn="ctr"/>
                          <a:r>
                            <a:rPr lang="en-RU" sz="2000" dirty="0">
                              <a:solidFill>
                                <a:schemeClr val="tx1"/>
                              </a:solidFill>
                            </a:rPr>
                            <a:t>σ</a:t>
                          </a:r>
                          <a:r>
                            <a:rPr lang="en-RU" sz="2000" baseline="-25000" dirty="0">
                              <a:solidFill>
                                <a:schemeClr val="tx1"/>
                              </a:solidFill>
                            </a:rPr>
                            <a:t>max</a:t>
                          </a:r>
                          <a:r>
                            <a:rPr lang="en-RU" sz="2000" dirty="0">
                              <a:solidFill>
                                <a:schemeClr val="tx1"/>
                              </a:solidFill>
                            </a:rPr>
                            <a:t>, </a:t>
                          </a:r>
                          <a:r>
                            <a:rPr lang="en-US" sz="2000" dirty="0" err="1">
                              <a:solidFill>
                                <a:schemeClr val="tx1"/>
                              </a:solidFill>
                            </a:rPr>
                            <a:t>nb</a:t>
                          </a:r>
                          <a:endParaRPr lang="en-RU" sz="2000" dirty="0">
                            <a:solidFill>
                              <a:schemeClr val="tx1"/>
                            </a:solidFill>
                          </a:endParaRPr>
                        </a:p>
                      </a:txBody>
                      <a:tcPr anchor="ctr">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RU" sz="2000" dirty="0">
                              <a:solidFill>
                                <a:schemeClr val="tx1"/>
                              </a:solidFill>
                            </a:rPr>
                            <a:t>~10</a:t>
                          </a:r>
                        </a:p>
                      </a:txBody>
                      <a:tcPr anchor="ctr">
                        <a:lnL w="3175" cap="flat" cmpd="sng" algn="ctr">
                          <a:solidFill>
                            <a:schemeClr val="tx1"/>
                          </a:solidFill>
                          <a:prstDash val="sysDash"/>
                          <a:round/>
                          <a:headEnd type="none" w="med" len="med"/>
                          <a:tailEnd type="none" w="med" len="med"/>
                        </a:lnL>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2766365430"/>
                      </a:ext>
                    </a:extLst>
                  </a:tr>
                  <a:tr h="396240">
                    <a:tc>
                      <a:txBody>
                        <a:bodyPr/>
                        <a:lstStyle/>
                        <a:p>
                          <a:pPr algn="ctr"/>
                          <a:r>
                            <a:rPr lang="en-RU" sz="2000" dirty="0">
                              <a:solidFill>
                                <a:schemeClr val="tx1"/>
                              </a:solidFill>
                            </a:rPr>
                            <a:t>ε</a:t>
                          </a:r>
                          <a:r>
                            <a:rPr lang="en-RU" sz="2000" baseline="-25000" dirty="0">
                              <a:solidFill>
                                <a:schemeClr val="tx1"/>
                              </a:solidFill>
                            </a:rPr>
                            <a:t>n</a:t>
                          </a:r>
                          <a:r>
                            <a:rPr lang="en-RU" sz="2000" dirty="0">
                              <a:solidFill>
                                <a:schemeClr val="tx1"/>
                              </a:solidFill>
                            </a:rPr>
                            <a:t>, %</a:t>
                          </a:r>
                        </a:p>
                      </a:txBody>
                      <a:tcPr anchor="ctr">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RU" sz="2000" dirty="0">
                              <a:solidFill>
                                <a:schemeClr val="tx1"/>
                              </a:solidFill>
                            </a:rPr>
                            <a:t>55±1</a:t>
                          </a:r>
                        </a:p>
                      </a:txBody>
                      <a:tcPr anchor="ctr">
                        <a:lnL w="3175" cap="flat" cmpd="sng" algn="ctr">
                          <a:solidFill>
                            <a:schemeClr val="tx1"/>
                          </a:solidFill>
                          <a:prstDash val="sysDash"/>
                          <a:round/>
                          <a:headEnd type="none" w="med" len="med"/>
                          <a:tailEnd type="none" w="med" len="med"/>
                        </a:lnL>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1669070264"/>
                      </a:ext>
                    </a:extLst>
                  </a:tr>
                  <a:tr h="396240">
                    <a:tc>
                      <a:txBody>
                        <a:bodyPr/>
                        <a:lstStyle/>
                        <a:p>
                          <a:pPr algn="ctr"/>
                          <a:r>
                            <a:rPr lang="en-RU" sz="2000" dirty="0">
                              <a:solidFill>
                                <a:schemeClr val="tx1"/>
                              </a:solidFill>
                            </a:rPr>
                            <a:t>𝛥t</a:t>
                          </a:r>
                          <a:r>
                            <a:rPr lang="en-US" sz="2000" dirty="0">
                              <a:solidFill>
                                <a:schemeClr val="tx1"/>
                              </a:solidFill>
                            </a:rPr>
                            <a:t>, 𝜇s</a:t>
                          </a:r>
                          <a:endParaRPr lang="en-RU" sz="2000" dirty="0">
                            <a:solidFill>
                              <a:schemeClr val="tx1"/>
                            </a:solidFill>
                          </a:endParaRPr>
                        </a:p>
                      </a:txBody>
                      <a:tcPr anchor="ctr">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2000" dirty="0">
                              <a:solidFill>
                                <a:schemeClr val="tx1"/>
                              </a:solidFill>
                            </a:rPr>
                            <a:t>0 – 500</a:t>
                          </a:r>
                          <a:endParaRPr lang="en-RU" sz="2000" dirty="0">
                            <a:solidFill>
                              <a:schemeClr val="tx1"/>
                            </a:solidFill>
                          </a:endParaRPr>
                        </a:p>
                      </a:txBody>
                      <a:tcPr anchor="ctr">
                        <a:lnL w="3175" cap="flat" cmpd="sng" algn="ctr">
                          <a:solidFill>
                            <a:schemeClr val="tx1"/>
                          </a:solidFill>
                          <a:prstDash val="sysDash"/>
                          <a:round/>
                          <a:headEnd type="none" w="med" len="med"/>
                          <a:tailEnd type="none" w="med" len="med"/>
                        </a:lnL>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42444258"/>
                      </a:ext>
                    </a:extLst>
                  </a:tr>
                  <a:tr h="396240">
                    <a:tc>
                      <a:txBody>
                        <a:bodyPr/>
                        <a:lstStyle/>
                        <a:p>
                          <a:pPr algn="ctr"/>
                          <a:r>
                            <a:rPr lang="en-RU" sz="2000" b="1" dirty="0">
                              <a:solidFill>
                                <a:srgbClr val="0070C0"/>
                              </a:solidFill>
                            </a:rPr>
                            <a:t>∑</a:t>
                          </a:r>
                          <a:r>
                            <a:rPr lang="en-US" sz="2000" b="1" baseline="-25000" dirty="0">
                              <a:solidFill>
                                <a:srgbClr val="0070C0"/>
                              </a:solidFill>
                            </a:rPr>
                            <a:t>SF</a:t>
                          </a:r>
                          <a:endParaRPr lang="en-RU" sz="2000" b="1" baseline="-25000" dirty="0">
                            <a:solidFill>
                              <a:srgbClr val="0070C0"/>
                            </a:solidFill>
                          </a:endParaRPr>
                        </a:p>
                      </a:txBody>
                      <a:tcPr anchor="ctr">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solidFill>
                          <a:schemeClr val="accent1">
                            <a:lumMod val="20000"/>
                            <a:lumOff val="80000"/>
                          </a:schemeClr>
                        </a:solidFill>
                      </a:tcPr>
                    </a:tc>
                    <a:tc>
                      <a:txBody>
                        <a:bodyPr/>
                        <a:lstStyle/>
                        <a:p>
                          <a:pPr algn="ctr"/>
                          <a:r>
                            <a:rPr lang="en-RU" sz="2000" b="1" dirty="0">
                              <a:solidFill>
                                <a:srgbClr val="0070C0"/>
                              </a:solidFill>
                            </a:rPr>
                            <a:t>1357</a:t>
                          </a:r>
                        </a:p>
                      </a:txBody>
                      <a:tcPr anchor="ctr">
                        <a:lnL w="3175" cap="flat" cmpd="sng" algn="ctr">
                          <a:solidFill>
                            <a:schemeClr val="tx1"/>
                          </a:solidFill>
                          <a:prstDash val="sysDash"/>
                          <a:round/>
                          <a:headEnd type="none" w="med" len="med"/>
                          <a:tailEnd type="none" w="med" len="med"/>
                        </a:lnL>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182451210"/>
                      </a:ext>
                    </a:extLst>
                  </a:tr>
                  <a:tr h="396240">
                    <a:tc>
                      <a:txBody>
                        <a:bodyPr/>
                        <a:lstStyle/>
                        <a:p>
                          <a:pPr algn="ctr"/>
                          <a:r>
                            <a:rPr lang="en-RU" sz="2000" b="1" dirty="0">
                              <a:solidFill>
                                <a:srgbClr val="0070C0"/>
                              </a:solidFill>
                            </a:rPr>
                            <a:t>∑</a:t>
                          </a:r>
                          <a:r>
                            <a:rPr lang="en-RU" sz="2000" b="1" baseline="-25000" dirty="0">
                              <a:solidFill>
                                <a:srgbClr val="0070C0"/>
                              </a:solidFill>
                            </a:rPr>
                            <a:t>n</a:t>
                          </a:r>
                        </a:p>
                      </a:txBody>
                      <a:tcPr anchor="ctr">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solidFill>
                          <a:schemeClr val="accent1">
                            <a:lumMod val="20000"/>
                            <a:lumOff val="80000"/>
                          </a:schemeClr>
                        </a:solidFill>
                      </a:tcPr>
                    </a:tc>
                    <a:tc>
                      <a:txBody>
                        <a:bodyPr/>
                        <a:lstStyle/>
                        <a:p>
                          <a:pPr algn="ctr"/>
                          <a:r>
                            <a:rPr lang="en-RU" sz="2000" b="1" dirty="0">
                              <a:solidFill>
                                <a:srgbClr val="0070C0"/>
                              </a:solidFill>
                            </a:rPr>
                            <a:t>3147</a:t>
                          </a:r>
                        </a:p>
                      </a:txBody>
                      <a:tcPr anchor="ctr">
                        <a:lnL w="3175" cap="flat" cmpd="sng" algn="ctr">
                          <a:solidFill>
                            <a:schemeClr val="tx1"/>
                          </a:solidFill>
                          <a:prstDash val="sysDash"/>
                          <a:round/>
                          <a:headEnd type="none" w="med" len="med"/>
                          <a:tailEnd type="none" w="med" len="med"/>
                        </a:lnL>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946613674"/>
                      </a:ext>
                    </a:extLst>
                  </a:tr>
                  <a:tr h="396240">
                    <a:tc>
                      <a:txBody>
                        <a:bodyPr/>
                        <a:lstStyle/>
                        <a:p>
                          <a:endParaRPr lang="en-RU"/>
                        </a:p>
                      </a:txBody>
                      <a:tcPr anchor="ctr">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blipFill>
                          <a:blip r:embed="rId4"/>
                          <a:stretch>
                            <a:fillRect t="-893548" r="-108560" b="-432258"/>
                          </a:stretch>
                        </a:blip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RU" sz="2000" b="0" dirty="0">
                              <a:solidFill>
                                <a:schemeClr val="tx1"/>
                              </a:solidFill>
                            </a:rPr>
                            <a:t>4.1</a:t>
                          </a:r>
                          <a:r>
                            <a:rPr lang="en-RU" sz="2000" dirty="0">
                              <a:solidFill>
                                <a:schemeClr val="tx1"/>
                              </a:solidFill>
                            </a:rPr>
                            <a:t>±0.1</a:t>
                          </a:r>
                          <a:endParaRPr lang="en-RU" sz="2000" dirty="0">
                            <a:solidFill>
                              <a:srgbClr val="525252"/>
                            </a:solidFill>
                          </a:endParaRPr>
                        </a:p>
                      </a:txBody>
                      <a:tcPr anchor="ctr">
                        <a:lnL w="3175" cap="flat" cmpd="sng" algn="ctr">
                          <a:solidFill>
                            <a:schemeClr val="tx1"/>
                          </a:solidFill>
                          <a:prstDash val="sysDash"/>
                          <a:round/>
                          <a:headEnd type="none" w="med" len="med"/>
                          <a:tailEnd type="none" w="med" len="med"/>
                        </a:lnL>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761497202"/>
                      </a:ext>
                    </a:extLst>
                  </a:tr>
                  <a:tr h="396240">
                    <a:tc>
                      <a:txBody>
                        <a:bodyPr/>
                        <a:lstStyle/>
                        <a:p>
                          <a:endParaRPr lang="en-RU"/>
                        </a:p>
                      </a:txBody>
                      <a:tcPr anchor="ctr">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blipFill>
                          <a:blip r:embed="rId4"/>
                          <a:stretch>
                            <a:fillRect t="-993548" r="-108560" b="-332258"/>
                          </a:stretch>
                        </a:blipFill>
                      </a:tcPr>
                    </a:tc>
                    <a:tc>
                      <a:txBody>
                        <a:bodyPr/>
                        <a:lstStyle/>
                        <a:p>
                          <a:pPr algn="ctr"/>
                          <a:r>
                            <a:rPr lang="en-RU" sz="2000" b="0" dirty="0">
                              <a:solidFill>
                                <a:schemeClr val="tx1"/>
                              </a:solidFill>
                            </a:rPr>
                            <a:t>1.8</a:t>
                          </a:r>
                        </a:p>
                      </a:txBody>
                      <a:tcPr anchor="ctr">
                        <a:lnL w="3175" cap="flat" cmpd="sng" algn="ctr">
                          <a:solidFill>
                            <a:schemeClr val="tx1"/>
                          </a:solidFill>
                          <a:prstDash val="sysDash"/>
                          <a:round/>
                          <a:headEnd type="none" w="med" len="med"/>
                          <a:tailEnd type="none" w="med" len="med"/>
                        </a:lnL>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238117807"/>
                      </a:ext>
                    </a:extLst>
                  </a:tr>
                  <a:tr h="396240">
                    <a:tc>
                      <a:txBody>
                        <a:bodyPr/>
                        <a:lstStyle/>
                        <a:p>
                          <a:pPr algn="ctr"/>
                          <a:r>
                            <a:rPr lang="en-RU" sz="2000" dirty="0">
                              <a:solidFill>
                                <a:schemeClr val="tx1"/>
                              </a:solidFill>
                            </a:rPr>
                            <a:t>P</a:t>
                          </a:r>
                          <a:r>
                            <a:rPr lang="en-RU" sz="2000" baseline="-25000" dirty="0">
                              <a:solidFill>
                                <a:schemeClr val="tx1"/>
                              </a:solidFill>
                            </a:rPr>
                            <a:t>n</a:t>
                          </a:r>
                        </a:p>
                      </a:txBody>
                      <a:tcPr anchor="ctr">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solidFill>
                                <a:schemeClr val="tx1"/>
                              </a:solidFill>
                            </a:rPr>
                            <a:t>received for the first time</a:t>
                          </a:r>
                          <a:endParaRPr lang="en-RU" sz="2000" b="0" dirty="0">
                            <a:solidFill>
                              <a:schemeClr val="tx1"/>
                            </a:solidFill>
                          </a:endParaRPr>
                        </a:p>
                      </a:txBody>
                      <a:tcPr anchor="ctr">
                        <a:lnL w="3175" cap="flat" cmpd="sng" algn="ctr">
                          <a:solidFill>
                            <a:schemeClr val="tx1"/>
                          </a:solidFill>
                          <a:prstDash val="sysDash"/>
                          <a:round/>
                          <a:headEnd type="none" w="med" len="med"/>
                          <a:tailEnd type="none" w="med" len="med"/>
                        </a:lnL>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946327481"/>
                      </a:ext>
                    </a:extLst>
                  </a:tr>
                  <a:tr h="396240">
                    <a:tc>
                      <a:txBody>
                        <a:bodyPr/>
                        <a:lstStyle/>
                        <a:p>
                          <a:pPr algn="ctr"/>
                          <a:r>
                            <a:rPr lang="en-RU" sz="2000" dirty="0">
                              <a:solidFill>
                                <a:schemeClr val="tx1"/>
                              </a:solidFill>
                            </a:rPr>
                            <a:t>T</a:t>
                          </a:r>
                          <a:r>
                            <a:rPr lang="en-RU" sz="2000" baseline="-25000" dirty="0">
                              <a:solidFill>
                                <a:schemeClr val="tx1"/>
                              </a:solidFill>
                            </a:rPr>
                            <a:t>1/2</a:t>
                          </a:r>
                          <a:r>
                            <a:rPr lang="en-RU" sz="2000" baseline="0" dirty="0">
                              <a:solidFill>
                                <a:schemeClr val="tx1"/>
                              </a:solidFill>
                            </a:rPr>
                            <a:t>, </a:t>
                          </a:r>
                          <a:r>
                            <a:rPr lang="en-US" sz="2000" dirty="0">
                              <a:solidFill>
                                <a:schemeClr val="tx1"/>
                              </a:solidFill>
                            </a:rPr>
                            <a:t>𝜇</a:t>
                          </a:r>
                          <a:r>
                            <a:rPr lang="en-RU" sz="2000" baseline="0" dirty="0">
                              <a:solidFill>
                                <a:schemeClr val="tx1"/>
                              </a:solidFill>
                            </a:rPr>
                            <a:t>s</a:t>
                          </a:r>
                          <a:endParaRPr lang="en-RU" sz="2000" baseline="-25000" dirty="0">
                            <a:solidFill>
                              <a:schemeClr val="tx1"/>
                            </a:solidFill>
                          </a:endParaRPr>
                        </a:p>
                      </a:txBody>
                      <a:tcPr anchor="ctr">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RU" sz="2000" b="1" dirty="0">
                              <a:solidFill>
                                <a:schemeClr val="tx1"/>
                              </a:solidFill>
                            </a:rPr>
                            <a:t>4.7±0.2</a:t>
                          </a:r>
                          <a:r>
                            <a:rPr lang="en-RU" sz="2000" b="0" dirty="0">
                              <a:solidFill>
                                <a:schemeClr val="tx1"/>
                              </a:solidFill>
                            </a:rPr>
                            <a:t> (ground) and </a:t>
                          </a:r>
                          <a:r>
                            <a:rPr lang="en-RU" sz="2000" b="1" dirty="0">
                              <a:solidFill>
                                <a:schemeClr val="tx1"/>
                              </a:solidFill>
                            </a:rPr>
                            <a:t>46±4</a:t>
                          </a:r>
                        </a:p>
                      </a:txBody>
                      <a:tcPr anchor="ctr">
                        <a:lnL w="3175" cap="flat" cmpd="sng" algn="ctr">
                          <a:solidFill>
                            <a:schemeClr val="tx1"/>
                          </a:solidFill>
                          <a:prstDash val="sysDash"/>
                          <a:round/>
                          <a:headEnd type="none" w="med" len="med"/>
                          <a:tailEnd type="none" w="med" len="med"/>
                        </a:lnL>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618226170"/>
                      </a:ext>
                    </a:extLst>
                  </a:tr>
                  <a:tr h="396240">
                    <a:tc>
                      <a:txBody>
                        <a:bodyPr/>
                        <a:lstStyle/>
                        <a:p>
                          <a:pPr algn="ctr"/>
                          <a:r>
                            <a:rPr lang="en-RU" sz="2000" dirty="0">
                              <a:solidFill>
                                <a:schemeClr val="tx1"/>
                              </a:solidFill>
                            </a:rPr>
                            <a:t>b</a:t>
                          </a:r>
                          <a:r>
                            <a:rPr lang="en-RU" sz="2000" baseline="-25000" dirty="0">
                              <a:solidFill>
                                <a:schemeClr val="tx1"/>
                              </a:solidFill>
                            </a:rPr>
                            <a:t>SF</a:t>
                          </a:r>
                        </a:p>
                      </a:txBody>
                      <a:tcPr anchor="ctr">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RU" sz="2000" b="0" dirty="0">
                              <a:solidFill>
                                <a:schemeClr val="tx1"/>
                              </a:solidFill>
                            </a:rPr>
                            <a:t>1</a:t>
                          </a:r>
                        </a:p>
                      </a:txBody>
                      <a:tcPr anchor="ctr">
                        <a:lnL w="3175" cap="flat" cmpd="sng" algn="ctr">
                          <a:solidFill>
                            <a:schemeClr val="tx1"/>
                          </a:solidFill>
                          <a:prstDash val="sysDash"/>
                          <a:round/>
                          <a:headEnd type="none" w="med" len="med"/>
                          <a:tailEnd type="none" w="med" len="med"/>
                        </a:lnL>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1649143602"/>
                      </a:ext>
                    </a:extLst>
                  </a:tr>
                </a:tbl>
              </a:graphicData>
            </a:graphic>
          </p:graphicFrame>
        </mc:Fallback>
      </mc:AlternateContent>
      <p:pic>
        <p:nvPicPr>
          <p:cNvPr id="5" name="Picture 4">
            <a:extLst>
              <a:ext uri="{FF2B5EF4-FFF2-40B4-BE49-F238E27FC236}">
                <a16:creationId xmlns:a16="http://schemas.microsoft.com/office/drawing/2014/main" id="{A2648D06-CC7A-B015-65D5-2AEE4F7CEE79}"/>
              </a:ext>
            </a:extLst>
          </p:cNvPr>
          <p:cNvPicPr>
            <a:picLocks noChangeAspect="1"/>
          </p:cNvPicPr>
          <p:nvPr/>
        </p:nvPicPr>
        <p:blipFill>
          <a:blip r:embed="rId5"/>
          <a:stretch>
            <a:fillRect/>
          </a:stretch>
        </p:blipFill>
        <p:spPr>
          <a:xfrm>
            <a:off x="7693515" y="765221"/>
            <a:ext cx="3805771" cy="3092189"/>
          </a:xfrm>
          <a:prstGeom prst="rect">
            <a:avLst/>
          </a:prstGeom>
        </p:spPr>
      </p:pic>
      <p:sp>
        <p:nvSpPr>
          <p:cNvPr id="11" name="TextBox 10">
            <a:extLst>
              <a:ext uri="{FF2B5EF4-FFF2-40B4-BE49-F238E27FC236}">
                <a16:creationId xmlns:a16="http://schemas.microsoft.com/office/drawing/2014/main" id="{F86BB460-321C-84BA-865F-E09D4EA5EB57}"/>
              </a:ext>
            </a:extLst>
          </p:cNvPr>
          <p:cNvSpPr txBox="1"/>
          <p:nvPr/>
        </p:nvSpPr>
        <p:spPr>
          <a:xfrm>
            <a:off x="1458083" y="6444673"/>
            <a:ext cx="4848058" cy="276999"/>
          </a:xfrm>
          <a:prstGeom prst="rect">
            <a:avLst/>
          </a:prstGeom>
          <a:noFill/>
        </p:spPr>
        <p:txBody>
          <a:bodyPr wrap="square">
            <a:spAutoFit/>
          </a:bodyPr>
          <a:lstStyle/>
          <a:p>
            <a:pPr algn="ctr"/>
            <a:r>
              <a:rPr lang="en-GB" sz="1200" i="1" dirty="0" err="1"/>
              <a:t>Mukhin</a:t>
            </a:r>
            <a:r>
              <a:rPr lang="en-GB" sz="1200" i="1" dirty="0"/>
              <a:t> R. S. et al. </a:t>
            </a:r>
            <a:r>
              <a:rPr lang="en-GB" sz="1200" i="1" dirty="0">
                <a:effectLst/>
              </a:rPr>
              <a:t>Chinese Physics C, Vol. 48, No. 6 (2024) 064002</a:t>
            </a:r>
            <a:endParaRPr lang="en-GB" sz="1200" i="1" dirty="0"/>
          </a:p>
        </p:txBody>
      </p:sp>
      <p:graphicFrame>
        <p:nvGraphicFramePr>
          <p:cNvPr id="4" name="Table 7">
            <a:extLst>
              <a:ext uri="{FF2B5EF4-FFF2-40B4-BE49-F238E27FC236}">
                <a16:creationId xmlns:a16="http://schemas.microsoft.com/office/drawing/2014/main" id="{D0341E3B-BEF5-E3E7-8AAE-DCE81F11E009}"/>
              </a:ext>
            </a:extLst>
          </p:cNvPr>
          <p:cNvGraphicFramePr>
            <a:graphicFrameLocks noGrp="1"/>
          </p:cNvGraphicFramePr>
          <p:nvPr>
            <p:extLst>
              <p:ext uri="{D42A27DB-BD31-4B8C-83A1-F6EECF244321}">
                <p14:modId xmlns:p14="http://schemas.microsoft.com/office/powerpoint/2010/main" val="2791055427"/>
              </p:ext>
            </p:extLst>
          </p:nvPr>
        </p:nvGraphicFramePr>
        <p:xfrm>
          <a:off x="9873067" y="1021781"/>
          <a:ext cx="1825733" cy="944880"/>
        </p:xfrm>
        <a:graphic>
          <a:graphicData uri="http://schemas.openxmlformats.org/drawingml/2006/table">
            <a:tbl>
              <a:tblPr firstRow="1" bandRow="1">
                <a:tableStyleId>{5C22544A-7EE6-4342-B048-85BDC9FD1C3A}</a:tableStyleId>
              </a:tblPr>
              <a:tblGrid>
                <a:gridCol w="1825733">
                  <a:extLst>
                    <a:ext uri="{9D8B030D-6E8A-4147-A177-3AD203B41FA5}">
                      <a16:colId xmlns:a16="http://schemas.microsoft.com/office/drawing/2014/main" val="3034808690"/>
                    </a:ext>
                  </a:extLst>
                </a:gridCol>
              </a:tblGrid>
              <a:tr h="262660">
                <a:tc>
                  <a:txBody>
                    <a:bodyPr/>
                    <a:lstStyle/>
                    <a:p>
                      <a:pPr algn="ctr"/>
                      <a:r>
                        <a:rPr lang="en-US" sz="1400" b="1" dirty="0">
                          <a:solidFill>
                            <a:srgbClr val="7030A0"/>
                          </a:solidFill>
                        </a:rPr>
                        <a:t>2022</a:t>
                      </a:r>
                    </a:p>
                    <a:p>
                      <a:pPr algn="ctr"/>
                      <a:r>
                        <a:rPr lang="en-US" sz="1400" b="1" dirty="0">
                          <a:solidFill>
                            <a:srgbClr val="7030A0"/>
                          </a:solidFill>
                        </a:rPr>
                        <a:t>SFiNx</a:t>
                      </a:r>
                      <a:br>
                        <a:rPr lang="en-US" sz="1100" dirty="0">
                          <a:solidFill>
                            <a:srgbClr val="525252"/>
                          </a:solidFill>
                        </a:rPr>
                      </a:br>
                      <a:r>
                        <a:rPr lang="ru-RU" sz="1100" dirty="0">
                          <a:solidFill>
                            <a:srgbClr val="525252"/>
                          </a:solidFill>
                        </a:rPr>
                        <a:t>◼︎</a:t>
                      </a:r>
                      <a:r>
                        <a:rPr lang="ru-RU" sz="1400" dirty="0">
                          <a:solidFill>
                            <a:srgbClr val="525252"/>
                          </a:solidFill>
                        </a:rPr>
                        <a:t> </a:t>
                      </a:r>
                      <a:r>
                        <a:rPr lang="en-US" sz="1400" dirty="0">
                          <a:solidFill>
                            <a:srgbClr val="525252"/>
                          </a:solidFill>
                        </a:rPr>
                        <a:t>Measured</a:t>
                      </a:r>
                      <a:endParaRPr lang="ru-RU" sz="1400" dirty="0">
                        <a:solidFill>
                          <a:srgbClr val="525252"/>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dirty="0">
                          <a:solidFill>
                            <a:srgbClr val="F84141"/>
                          </a:solidFill>
                        </a:rPr>
                        <a:t>● </a:t>
                      </a:r>
                      <a:r>
                        <a:rPr lang="en-US" sz="1400" dirty="0">
                          <a:solidFill>
                            <a:srgbClr val="F84141"/>
                          </a:solidFill>
                        </a:rPr>
                        <a:t>Restored</a:t>
                      </a:r>
                      <a:endParaRPr lang="en-RU" sz="1400" dirty="0">
                        <a:solidFill>
                          <a:srgbClr val="F8414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12453235"/>
                  </a:ext>
                </a:extLst>
              </a:tr>
            </a:tbl>
          </a:graphicData>
        </a:graphic>
      </p:graphicFrame>
      <p:sp>
        <p:nvSpPr>
          <p:cNvPr id="8" name="Slide Number Placeholder 7">
            <a:extLst>
              <a:ext uri="{FF2B5EF4-FFF2-40B4-BE49-F238E27FC236}">
                <a16:creationId xmlns:a16="http://schemas.microsoft.com/office/drawing/2014/main" id="{8A9B615B-CC13-87C1-1F19-ABB82D9C036E}"/>
              </a:ext>
            </a:extLst>
          </p:cNvPr>
          <p:cNvSpPr>
            <a:spLocks noGrp="1"/>
          </p:cNvSpPr>
          <p:nvPr>
            <p:ph type="sldNum" sz="quarter" idx="12"/>
          </p:nvPr>
        </p:nvSpPr>
        <p:spPr>
          <a:xfrm>
            <a:off x="9448800" y="6492875"/>
            <a:ext cx="2743200" cy="365125"/>
          </a:xfrm>
        </p:spPr>
        <p:txBody>
          <a:bodyPr/>
          <a:lstStyle/>
          <a:p>
            <a:fld id="{03F74DE6-944D-7A40-9389-EB907D9A05BB}" type="slidenum">
              <a:rPr lang="en-RU" smtClean="0"/>
              <a:t>16</a:t>
            </a:fld>
            <a:endParaRPr lang="en-RU" dirty="0"/>
          </a:p>
        </p:txBody>
      </p:sp>
      <p:sp>
        <p:nvSpPr>
          <p:cNvPr id="9" name="TextBox 8">
            <a:extLst>
              <a:ext uri="{FF2B5EF4-FFF2-40B4-BE49-F238E27FC236}">
                <a16:creationId xmlns:a16="http://schemas.microsoft.com/office/drawing/2014/main" id="{EAA561E9-9406-4B11-9A2A-A73E4F969720}"/>
              </a:ext>
            </a:extLst>
          </p:cNvPr>
          <p:cNvSpPr txBox="1"/>
          <p:nvPr/>
        </p:nvSpPr>
        <p:spPr>
          <a:xfrm>
            <a:off x="10147290" y="4217078"/>
            <a:ext cx="1277288" cy="738664"/>
          </a:xfrm>
          <a:prstGeom prst="rect">
            <a:avLst/>
          </a:prstGeom>
          <a:noFill/>
        </p:spPr>
        <p:txBody>
          <a:bodyPr wrap="square">
            <a:spAutoFit/>
          </a:bodyPr>
          <a:lstStyle/>
          <a:p>
            <a:pPr algn="ctr"/>
            <a:r>
              <a:rPr lang="en-US" sz="1400" b="1" dirty="0">
                <a:solidFill>
                  <a:srgbClr val="7030A0"/>
                </a:solidFill>
              </a:rPr>
              <a:t>2019</a:t>
            </a:r>
          </a:p>
          <a:p>
            <a:pPr algn="ctr"/>
            <a:r>
              <a:rPr lang="en-US" sz="1400" b="1" dirty="0">
                <a:solidFill>
                  <a:srgbClr val="7030A0"/>
                </a:solidFill>
              </a:rPr>
              <a:t>GABRIELA</a:t>
            </a:r>
          </a:p>
          <a:p>
            <a:pPr algn="ctr"/>
            <a:r>
              <a:rPr lang="en-US" sz="1400" b="1" dirty="0">
                <a:solidFill>
                  <a:srgbClr val="7030A0"/>
                </a:solidFill>
              </a:rPr>
              <a:t>4279 SF</a:t>
            </a:r>
            <a:endParaRPr lang="en-RU" sz="1400" dirty="0"/>
          </a:p>
        </p:txBody>
      </p:sp>
    </p:spTree>
    <p:extLst>
      <p:ext uri="{BB962C8B-B14F-4D97-AF65-F5344CB8AC3E}">
        <p14:creationId xmlns:p14="http://schemas.microsoft.com/office/powerpoint/2010/main" val="11587687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CE4A4E2-B564-FBB6-343F-6910E362683A}"/>
              </a:ext>
            </a:extLst>
          </p:cNvPr>
          <p:cNvPicPr>
            <a:picLocks noChangeAspect="1"/>
          </p:cNvPicPr>
          <p:nvPr/>
        </p:nvPicPr>
        <p:blipFill rotWithShape="1">
          <a:blip r:embed="rId2"/>
          <a:srcRect l="7997" t="8446" r="11476" b="4442"/>
          <a:stretch/>
        </p:blipFill>
        <p:spPr>
          <a:xfrm>
            <a:off x="7831006" y="640046"/>
            <a:ext cx="3937023" cy="3259150"/>
          </a:xfrm>
          <a:prstGeom prst="rect">
            <a:avLst/>
          </a:prstGeom>
        </p:spPr>
      </p:pic>
      <p:sp>
        <p:nvSpPr>
          <p:cNvPr id="13" name="Title 1">
            <a:extLst>
              <a:ext uri="{FF2B5EF4-FFF2-40B4-BE49-F238E27FC236}">
                <a16:creationId xmlns:a16="http://schemas.microsoft.com/office/drawing/2014/main" id="{C14914F6-6C30-A621-F102-2309ED531BC0}"/>
              </a:ext>
            </a:extLst>
          </p:cNvPr>
          <p:cNvSpPr txBox="1">
            <a:spLocks/>
          </p:cNvSpPr>
          <p:nvPr/>
        </p:nvSpPr>
        <p:spPr>
          <a:xfrm>
            <a:off x="0" y="3600"/>
            <a:ext cx="12192000" cy="8388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400" b="1" dirty="0">
                <a:solidFill>
                  <a:schemeClr val="accent1"/>
                </a:solidFill>
              </a:rPr>
              <a:t>Isotope</a:t>
            </a:r>
            <a:r>
              <a:rPr lang="ru-RU" sz="4400" b="1" dirty="0">
                <a:solidFill>
                  <a:schemeClr val="accent1"/>
                </a:solidFill>
              </a:rPr>
              <a:t> </a:t>
            </a:r>
            <a:r>
              <a:rPr lang="ru-RU" sz="4400" b="1" baseline="30000" dirty="0">
                <a:solidFill>
                  <a:schemeClr val="accent1"/>
                </a:solidFill>
              </a:rPr>
              <a:t>2</a:t>
            </a:r>
            <a:r>
              <a:rPr lang="en-US" sz="4400" b="1" baseline="30000" dirty="0">
                <a:solidFill>
                  <a:schemeClr val="accent1"/>
                </a:solidFill>
              </a:rPr>
              <a:t>60</a:t>
            </a:r>
            <a:r>
              <a:rPr lang="en-US" sz="4400" b="1" dirty="0">
                <a:solidFill>
                  <a:schemeClr val="accent1"/>
                </a:solidFill>
              </a:rPr>
              <a:t>Sg</a:t>
            </a:r>
            <a:endParaRPr lang="en-RU" sz="4400" b="1" dirty="0">
              <a:solidFill>
                <a:schemeClr val="accent1"/>
              </a:solidFill>
            </a:endParaRPr>
          </a:p>
        </p:txBody>
      </p:sp>
      <mc:AlternateContent xmlns:mc="http://schemas.openxmlformats.org/markup-compatibility/2006" xmlns:a14="http://schemas.microsoft.com/office/drawing/2010/main">
        <mc:Choice Requires="a14">
          <p:graphicFrame>
            <p:nvGraphicFramePr>
              <p:cNvPr id="3" name="Table 12">
                <a:extLst>
                  <a:ext uri="{FF2B5EF4-FFF2-40B4-BE49-F238E27FC236}">
                    <a16:creationId xmlns:a16="http://schemas.microsoft.com/office/drawing/2014/main" id="{3EDC8713-E276-EE7D-5707-F8A8A66AFACA}"/>
                  </a:ext>
                </a:extLst>
              </p:cNvPr>
              <p:cNvGraphicFramePr>
                <a:graphicFrameLocks noGrp="1"/>
              </p:cNvGraphicFramePr>
              <p:nvPr>
                <p:extLst>
                  <p:ext uri="{D42A27DB-BD31-4B8C-83A1-F6EECF244321}">
                    <p14:modId xmlns:p14="http://schemas.microsoft.com/office/powerpoint/2010/main" val="3950611990"/>
                  </p:ext>
                </p:extLst>
              </p:nvPr>
            </p:nvGraphicFramePr>
            <p:xfrm>
              <a:off x="493200" y="842400"/>
              <a:ext cx="6778429" cy="5455920"/>
            </p:xfrm>
            <a:graphic>
              <a:graphicData uri="http://schemas.openxmlformats.org/drawingml/2006/table">
                <a:tbl>
                  <a:tblPr firstRow="1" bandRow="1">
                    <a:tableStyleId>{2D5ABB26-0587-4C30-8999-92F81FD0307C}</a:tableStyleId>
                  </a:tblPr>
                  <a:tblGrid>
                    <a:gridCol w="3252804">
                      <a:extLst>
                        <a:ext uri="{9D8B030D-6E8A-4147-A177-3AD203B41FA5}">
                          <a16:colId xmlns:a16="http://schemas.microsoft.com/office/drawing/2014/main" val="192428137"/>
                        </a:ext>
                      </a:extLst>
                    </a:gridCol>
                    <a:gridCol w="3525625">
                      <a:extLst>
                        <a:ext uri="{9D8B030D-6E8A-4147-A177-3AD203B41FA5}">
                          <a16:colId xmlns:a16="http://schemas.microsoft.com/office/drawing/2014/main" val="468432115"/>
                        </a:ext>
                      </a:extLst>
                    </a:gridCol>
                  </a:tblGrid>
                  <a:tr h="394898">
                    <a:tc>
                      <a:txBody>
                        <a:bodyPr/>
                        <a:lstStyle/>
                        <a:p>
                          <a:pPr algn="ctr"/>
                          <a:r>
                            <a:rPr lang="en-US" sz="2000" dirty="0">
                              <a:solidFill>
                                <a:schemeClr val="tx1"/>
                              </a:solidFill>
                            </a:rPr>
                            <a:t>Reaction</a:t>
                          </a:r>
                          <a:endParaRPr lang="en-RU" sz="2000" dirty="0">
                            <a:solidFill>
                              <a:schemeClr val="tx1"/>
                            </a:solidFill>
                          </a:endParaRPr>
                        </a:p>
                      </a:txBody>
                      <a:tcPr anchor="ctr">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solidFill>
                          <a:schemeClr val="accent1">
                            <a:lumMod val="20000"/>
                            <a:lumOff val="8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2000" baseline="30000" dirty="0">
                              <a:solidFill>
                                <a:schemeClr val="tx1"/>
                              </a:solidFill>
                            </a:rPr>
                            <a:t>5</a:t>
                          </a:r>
                          <a:r>
                            <a:rPr lang="en-US" sz="2000" baseline="30000" dirty="0">
                              <a:solidFill>
                                <a:schemeClr val="tx1"/>
                              </a:solidFill>
                            </a:rPr>
                            <a:t>4</a:t>
                          </a:r>
                          <a:r>
                            <a:rPr lang="en-US" sz="2000" dirty="0">
                              <a:solidFill>
                                <a:schemeClr val="tx1"/>
                              </a:solidFill>
                            </a:rPr>
                            <a:t>Cr + </a:t>
                          </a:r>
                          <a:r>
                            <a:rPr lang="en-US" sz="2000" baseline="30000" dirty="0">
                              <a:solidFill>
                                <a:schemeClr val="tx1"/>
                              </a:solidFill>
                            </a:rPr>
                            <a:t>207</a:t>
                          </a:r>
                          <a:r>
                            <a:rPr lang="en-US" sz="2000" dirty="0">
                              <a:solidFill>
                                <a:schemeClr val="tx1"/>
                              </a:solidFill>
                            </a:rPr>
                            <a:t>Pb</a:t>
                          </a:r>
                          <a:endParaRPr lang="en-RU" sz="2000" dirty="0">
                            <a:solidFill>
                              <a:schemeClr val="tx1"/>
                            </a:solidFill>
                          </a:endParaRPr>
                        </a:p>
                      </a:txBody>
                      <a:tcPr anchor="ctr">
                        <a:lnL w="3175" cap="flat" cmpd="sng" algn="ctr">
                          <a:solidFill>
                            <a:schemeClr val="tx1"/>
                          </a:solidFill>
                          <a:prstDash val="sysDash"/>
                          <a:round/>
                          <a:headEnd type="none" w="med" len="med"/>
                          <a:tailEnd type="none" w="med" len="med"/>
                        </a:lnL>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763037915"/>
                      </a:ext>
                    </a:extLst>
                  </a:tr>
                  <a:tr h="468500">
                    <a:tc>
                      <a:txBody>
                        <a:bodyPr/>
                        <a:lstStyle/>
                        <a:p>
                          <a:pPr algn="ctr"/>
                          <a:r>
                            <a:rPr lang="en-US" sz="2000" dirty="0">
                              <a:solidFill>
                                <a:schemeClr val="tx1"/>
                              </a:solidFill>
                            </a:rPr>
                            <a:t>Target</a:t>
                          </a:r>
                          <a:r>
                            <a:rPr lang="ru-RU" sz="2000" dirty="0">
                              <a:solidFill>
                                <a:schemeClr val="tx1"/>
                              </a:solidFill>
                            </a:rPr>
                            <a:t> </a:t>
                          </a:r>
                          <a:r>
                            <a:rPr lang="en-US" sz="2000" dirty="0" err="1">
                              <a:solidFill>
                                <a:schemeClr val="tx1"/>
                              </a:solidFill>
                            </a:rPr>
                            <a:t>PbS</a:t>
                          </a:r>
                          <a:endParaRPr lang="en-RU" sz="2000" dirty="0">
                            <a:solidFill>
                              <a:schemeClr val="tx1"/>
                            </a:solidFill>
                          </a:endParaRPr>
                        </a:p>
                      </a:txBody>
                      <a:tcPr anchor="ctr">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RU" sz="2000" dirty="0">
                              <a:solidFill>
                                <a:schemeClr val="tx1"/>
                              </a:solidFill>
                            </a:rPr>
                            <a:t>3</a:t>
                          </a:r>
                          <a:r>
                            <a:rPr lang="ru-RU" sz="2000" dirty="0">
                              <a:solidFill>
                                <a:schemeClr val="tx1"/>
                              </a:solidFill>
                            </a:rPr>
                            <a:t>5</a:t>
                          </a:r>
                          <a:r>
                            <a:rPr lang="en-RU" sz="2000" dirty="0">
                              <a:solidFill>
                                <a:schemeClr val="tx1"/>
                              </a:solidFill>
                            </a:rPr>
                            <a:t>0 </a:t>
                          </a:r>
                          <a:r>
                            <a:rPr lang="en-US" sz="2000" dirty="0">
                              <a:solidFill>
                                <a:schemeClr val="tx1"/>
                              </a:solidFill>
                            </a:rPr>
                            <a:t>𝜇g</a:t>
                          </a:r>
                          <a:r>
                            <a:rPr lang="ru-RU" sz="2000" dirty="0">
                              <a:solidFill>
                                <a:schemeClr val="tx1"/>
                              </a:solidFill>
                            </a:rPr>
                            <a:t>/</a:t>
                          </a:r>
                          <a:r>
                            <a:rPr lang="en-US" sz="2000" dirty="0">
                              <a:solidFill>
                                <a:schemeClr val="tx1"/>
                              </a:solidFill>
                            </a:rPr>
                            <a:t>cm</a:t>
                          </a:r>
                          <a:r>
                            <a:rPr lang="ru-RU" sz="2000" baseline="30000" dirty="0">
                              <a:solidFill>
                                <a:schemeClr val="tx1"/>
                              </a:solidFill>
                            </a:rPr>
                            <a:t>2</a:t>
                          </a:r>
                          <a:endParaRPr lang="en-US" sz="2000" baseline="30000" dirty="0">
                            <a:solidFill>
                              <a:schemeClr val="tx1"/>
                            </a:solidFill>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ru-RU" sz="2000" dirty="0">
                              <a:solidFill>
                                <a:schemeClr val="tx1"/>
                              </a:solidFill>
                            </a:rPr>
                            <a:t>2 </a:t>
                          </a:r>
                          <a:r>
                            <a:rPr lang="en-US" sz="2000" dirty="0">
                              <a:solidFill>
                                <a:schemeClr val="tx1"/>
                              </a:solidFill>
                            </a:rPr>
                            <a:t>𝜇m</a:t>
                          </a:r>
                          <a:r>
                            <a:rPr lang="ru-RU" sz="2000" dirty="0">
                              <a:solidFill>
                                <a:schemeClr val="tx1"/>
                              </a:solidFill>
                            </a:rPr>
                            <a:t> </a:t>
                          </a:r>
                          <a:r>
                            <a:rPr lang="en-US" sz="2000" dirty="0" err="1">
                              <a:solidFill>
                                <a:schemeClr val="tx1"/>
                              </a:solidFill>
                            </a:rPr>
                            <a:t>Ti</a:t>
                          </a:r>
                          <a:r>
                            <a:rPr lang="en-US" sz="2000" baseline="0" dirty="0">
                              <a:solidFill>
                                <a:schemeClr val="tx1"/>
                              </a:solidFill>
                            </a:rPr>
                            <a:t>; </a:t>
                          </a:r>
                          <a:r>
                            <a:rPr lang="en-US" sz="2000" baseline="30000" dirty="0">
                              <a:solidFill>
                                <a:schemeClr val="tx1"/>
                              </a:solidFill>
                            </a:rPr>
                            <a:t>207</a:t>
                          </a:r>
                          <a:r>
                            <a:rPr lang="en-US" sz="2000" baseline="0" dirty="0">
                              <a:solidFill>
                                <a:schemeClr val="tx1"/>
                              </a:solidFill>
                            </a:rPr>
                            <a:t>Pb &gt; 99%</a:t>
                          </a:r>
                          <a:endParaRPr lang="en-RU" sz="2000" dirty="0">
                            <a:solidFill>
                              <a:schemeClr val="tx1"/>
                            </a:solidFill>
                          </a:endParaRPr>
                        </a:p>
                      </a:txBody>
                      <a:tcPr anchor="ctr">
                        <a:lnL w="3175" cap="flat" cmpd="sng" algn="ctr">
                          <a:solidFill>
                            <a:schemeClr val="tx1"/>
                          </a:solidFill>
                          <a:prstDash val="sysDash"/>
                          <a:round/>
                          <a:headEnd type="none" w="med" len="med"/>
                          <a:tailEnd type="none" w="med" len="med"/>
                        </a:lnL>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3911385081"/>
                      </a:ext>
                    </a:extLst>
                  </a:tr>
                  <a:tr h="394898">
                    <a:tc>
                      <a:txBody>
                        <a:bodyPr/>
                        <a:lstStyle/>
                        <a:p>
                          <a:pPr algn="ctr"/>
                          <a:r>
                            <a:rPr lang="en-US" sz="2000" dirty="0">
                              <a:solidFill>
                                <a:schemeClr val="tx1"/>
                              </a:solidFill>
                            </a:rPr>
                            <a:t>E</a:t>
                          </a:r>
                          <a:r>
                            <a:rPr lang="en-US" sz="2000" baseline="-25000" dirty="0">
                              <a:solidFill>
                                <a:schemeClr val="tx1"/>
                              </a:solidFill>
                            </a:rPr>
                            <a:t>1/2</a:t>
                          </a:r>
                          <a:r>
                            <a:rPr lang="en-US" sz="2000" dirty="0">
                              <a:solidFill>
                                <a:schemeClr val="tx1"/>
                              </a:solidFill>
                            </a:rPr>
                            <a:t>, MeV</a:t>
                          </a:r>
                          <a:endParaRPr lang="en-RU" sz="2000" dirty="0">
                            <a:solidFill>
                              <a:schemeClr val="tx1"/>
                            </a:solidFill>
                          </a:endParaRPr>
                        </a:p>
                      </a:txBody>
                      <a:tcPr anchor="ctr">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RU" sz="2000" dirty="0">
                              <a:solidFill>
                                <a:schemeClr val="tx1"/>
                              </a:solidFill>
                            </a:rPr>
                            <a:t>263±</a:t>
                          </a:r>
                          <a:r>
                            <a:rPr lang="ru-RU" sz="2000" dirty="0">
                              <a:solidFill>
                                <a:schemeClr val="tx1"/>
                              </a:solidFill>
                            </a:rPr>
                            <a:t>3</a:t>
                          </a:r>
                          <a:endParaRPr lang="en-RU" sz="2000" dirty="0">
                            <a:solidFill>
                              <a:schemeClr val="tx1"/>
                            </a:solidFill>
                          </a:endParaRPr>
                        </a:p>
                      </a:txBody>
                      <a:tcPr anchor="ctr">
                        <a:lnL w="3175" cap="flat" cmpd="sng" algn="ctr">
                          <a:solidFill>
                            <a:schemeClr val="tx1"/>
                          </a:solidFill>
                          <a:prstDash val="sysDash"/>
                          <a:round/>
                          <a:headEnd type="none" w="med" len="med"/>
                          <a:tailEnd type="none" w="med" len="med"/>
                        </a:lnL>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3187744877"/>
                      </a:ext>
                    </a:extLst>
                  </a:tr>
                  <a:tr h="394898">
                    <a:tc>
                      <a:txBody>
                        <a:bodyPr/>
                        <a:lstStyle/>
                        <a:p>
                          <a:pPr algn="ctr"/>
                          <a:r>
                            <a:rPr lang="en-RU" sz="2000" dirty="0">
                              <a:solidFill>
                                <a:schemeClr val="tx1"/>
                              </a:solidFill>
                            </a:rPr>
                            <a:t>σ</a:t>
                          </a:r>
                          <a:r>
                            <a:rPr lang="en-RU" sz="2000" baseline="-25000" dirty="0">
                              <a:solidFill>
                                <a:schemeClr val="tx1"/>
                              </a:solidFill>
                            </a:rPr>
                            <a:t>max</a:t>
                          </a:r>
                          <a:r>
                            <a:rPr lang="en-RU" sz="2000" dirty="0">
                              <a:solidFill>
                                <a:schemeClr val="tx1"/>
                              </a:solidFill>
                            </a:rPr>
                            <a:t>, </a:t>
                          </a:r>
                          <a:r>
                            <a:rPr lang="en-US" sz="2000" dirty="0" err="1">
                              <a:solidFill>
                                <a:schemeClr val="tx1"/>
                              </a:solidFill>
                            </a:rPr>
                            <a:t>nb</a:t>
                          </a:r>
                          <a:endParaRPr lang="en-RU" sz="2000" dirty="0">
                            <a:solidFill>
                              <a:schemeClr val="tx1"/>
                            </a:solidFill>
                          </a:endParaRPr>
                        </a:p>
                      </a:txBody>
                      <a:tcPr anchor="ctr">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RU" sz="2000" dirty="0">
                              <a:solidFill>
                                <a:schemeClr val="tx1"/>
                              </a:solidFill>
                            </a:rPr>
                            <a:t>~0.3</a:t>
                          </a:r>
                        </a:p>
                      </a:txBody>
                      <a:tcPr anchor="ctr">
                        <a:lnL w="3175" cap="flat" cmpd="sng" algn="ctr">
                          <a:solidFill>
                            <a:schemeClr val="tx1"/>
                          </a:solidFill>
                          <a:prstDash val="sysDash"/>
                          <a:round/>
                          <a:headEnd type="none" w="med" len="med"/>
                          <a:tailEnd type="none" w="med" len="med"/>
                        </a:lnL>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2766365430"/>
                      </a:ext>
                    </a:extLst>
                  </a:tr>
                  <a:tr h="394898">
                    <a:tc>
                      <a:txBody>
                        <a:bodyPr/>
                        <a:lstStyle/>
                        <a:p>
                          <a:pPr algn="ctr"/>
                          <a:r>
                            <a:rPr lang="en-RU" sz="2000" dirty="0">
                              <a:solidFill>
                                <a:schemeClr val="tx1"/>
                              </a:solidFill>
                            </a:rPr>
                            <a:t>ε</a:t>
                          </a:r>
                          <a:r>
                            <a:rPr lang="en-RU" sz="2000" baseline="-25000" dirty="0">
                              <a:solidFill>
                                <a:schemeClr val="tx1"/>
                              </a:solidFill>
                            </a:rPr>
                            <a:t>n</a:t>
                          </a:r>
                          <a:r>
                            <a:rPr lang="en-RU" sz="2000" dirty="0">
                              <a:solidFill>
                                <a:schemeClr val="tx1"/>
                              </a:solidFill>
                            </a:rPr>
                            <a:t>, %</a:t>
                          </a:r>
                        </a:p>
                      </a:txBody>
                      <a:tcPr anchor="ctr">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RU" sz="2000" dirty="0">
                              <a:solidFill>
                                <a:schemeClr val="tx1"/>
                              </a:solidFill>
                            </a:rPr>
                            <a:t>55±1</a:t>
                          </a:r>
                        </a:p>
                      </a:txBody>
                      <a:tcPr anchor="ctr">
                        <a:lnL w="3175" cap="flat" cmpd="sng" algn="ctr">
                          <a:solidFill>
                            <a:schemeClr val="tx1"/>
                          </a:solidFill>
                          <a:prstDash val="sysDash"/>
                          <a:round/>
                          <a:headEnd type="none" w="med" len="med"/>
                          <a:tailEnd type="none" w="med" len="med"/>
                        </a:lnL>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1669070264"/>
                      </a:ext>
                    </a:extLst>
                  </a:tr>
                  <a:tr h="394898">
                    <a:tc>
                      <a:txBody>
                        <a:bodyPr/>
                        <a:lstStyle/>
                        <a:p>
                          <a:pPr algn="ctr"/>
                          <a:r>
                            <a:rPr lang="en-RU" sz="2000" dirty="0">
                              <a:solidFill>
                                <a:schemeClr val="tx1"/>
                              </a:solidFill>
                            </a:rPr>
                            <a:t>𝛥t, ms</a:t>
                          </a:r>
                        </a:p>
                      </a:txBody>
                      <a:tcPr anchor="ctr">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RU" sz="2000" dirty="0">
                              <a:solidFill>
                                <a:schemeClr val="tx1"/>
                              </a:solidFill>
                            </a:rPr>
                            <a:t>0 – 40</a:t>
                          </a:r>
                        </a:p>
                      </a:txBody>
                      <a:tcPr anchor="ctr">
                        <a:lnL w="3175" cap="flat" cmpd="sng" algn="ctr">
                          <a:solidFill>
                            <a:schemeClr val="tx1"/>
                          </a:solidFill>
                          <a:prstDash val="sysDash"/>
                          <a:round/>
                          <a:headEnd type="none" w="med" len="med"/>
                          <a:tailEnd type="none" w="med" len="med"/>
                        </a:lnL>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42444258"/>
                      </a:ext>
                    </a:extLst>
                  </a:tr>
                  <a:tr h="394898">
                    <a:tc>
                      <a:txBody>
                        <a:bodyPr/>
                        <a:lstStyle/>
                        <a:p>
                          <a:pPr algn="ctr"/>
                          <a:r>
                            <a:rPr lang="en-RU" sz="2000" b="1" dirty="0">
                              <a:solidFill>
                                <a:srgbClr val="0070C0"/>
                              </a:solidFill>
                            </a:rPr>
                            <a:t>∑</a:t>
                          </a:r>
                          <a:r>
                            <a:rPr lang="en-US" sz="2000" b="1" baseline="-25000" dirty="0">
                              <a:solidFill>
                                <a:srgbClr val="0070C0"/>
                              </a:solidFill>
                            </a:rPr>
                            <a:t>SF</a:t>
                          </a:r>
                          <a:endParaRPr lang="en-RU" sz="2000" b="1" baseline="-25000" dirty="0">
                            <a:solidFill>
                              <a:srgbClr val="0070C0"/>
                            </a:solidFill>
                          </a:endParaRPr>
                        </a:p>
                      </a:txBody>
                      <a:tcPr anchor="ctr">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solidFill>
                          <a:schemeClr val="accent1">
                            <a:lumMod val="20000"/>
                            <a:lumOff val="80000"/>
                          </a:schemeClr>
                        </a:solidFill>
                      </a:tcPr>
                    </a:tc>
                    <a:tc>
                      <a:txBody>
                        <a:bodyPr/>
                        <a:lstStyle/>
                        <a:p>
                          <a:pPr algn="ctr"/>
                          <a:r>
                            <a:rPr lang="en-RU" sz="2000" b="1" dirty="0">
                              <a:solidFill>
                                <a:srgbClr val="0070C0"/>
                              </a:solidFill>
                            </a:rPr>
                            <a:t>171</a:t>
                          </a:r>
                        </a:p>
                      </a:txBody>
                      <a:tcPr anchor="ctr">
                        <a:lnL w="3175" cap="flat" cmpd="sng" algn="ctr">
                          <a:solidFill>
                            <a:schemeClr val="tx1"/>
                          </a:solidFill>
                          <a:prstDash val="sysDash"/>
                          <a:round/>
                          <a:headEnd type="none" w="med" len="med"/>
                          <a:tailEnd type="none" w="med" len="med"/>
                        </a:lnL>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182451210"/>
                      </a:ext>
                    </a:extLst>
                  </a:tr>
                  <a:tr h="394898">
                    <a:tc>
                      <a:txBody>
                        <a:bodyPr/>
                        <a:lstStyle/>
                        <a:p>
                          <a:pPr algn="ctr"/>
                          <a:r>
                            <a:rPr lang="en-RU" sz="2000" b="1" dirty="0">
                              <a:solidFill>
                                <a:srgbClr val="0070C0"/>
                              </a:solidFill>
                            </a:rPr>
                            <a:t>∑</a:t>
                          </a:r>
                          <a:r>
                            <a:rPr lang="en-RU" sz="2000" b="1" baseline="-25000" dirty="0">
                              <a:solidFill>
                                <a:srgbClr val="0070C0"/>
                              </a:solidFill>
                            </a:rPr>
                            <a:t>n</a:t>
                          </a:r>
                        </a:p>
                      </a:txBody>
                      <a:tcPr anchor="ctr">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solidFill>
                          <a:schemeClr val="accent1">
                            <a:lumMod val="20000"/>
                            <a:lumOff val="80000"/>
                          </a:schemeClr>
                        </a:solidFill>
                      </a:tcPr>
                    </a:tc>
                    <a:tc>
                      <a:txBody>
                        <a:bodyPr/>
                        <a:lstStyle/>
                        <a:p>
                          <a:pPr algn="ctr"/>
                          <a:r>
                            <a:rPr lang="en-RU" sz="2000" b="1" dirty="0">
                              <a:solidFill>
                                <a:srgbClr val="0070C0"/>
                              </a:solidFill>
                            </a:rPr>
                            <a:t>447</a:t>
                          </a:r>
                        </a:p>
                      </a:txBody>
                      <a:tcPr anchor="ctr">
                        <a:lnL w="3175" cap="flat" cmpd="sng" algn="ctr">
                          <a:solidFill>
                            <a:schemeClr val="tx1"/>
                          </a:solidFill>
                          <a:prstDash val="sysDash"/>
                          <a:round/>
                          <a:headEnd type="none" w="med" len="med"/>
                          <a:tailEnd type="none" w="med" len="med"/>
                        </a:lnL>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946613674"/>
                      </a:ext>
                    </a:extLst>
                  </a:tr>
                  <a:tr h="394898">
                    <a:tc>
                      <a:txBody>
                        <a:bodyPr/>
                        <a:lstStyle/>
                        <a:p>
                          <a:pPr algn="ctr"/>
                          <a14:m>
                            <m:oMathPara xmlns:m="http://schemas.openxmlformats.org/officeDocument/2006/math">
                              <m:oMathParaPr>
                                <m:jc m:val="center"/>
                              </m:oMathParaPr>
                              <m:oMath xmlns:m="http://schemas.openxmlformats.org/officeDocument/2006/math">
                                <m:acc>
                                  <m:accPr>
                                    <m:chr m:val="̅"/>
                                    <m:ctrlPr>
                                      <a:rPr lang="en-RU" sz="2000" i="1" smtClean="0">
                                        <a:solidFill>
                                          <a:schemeClr val="tx1"/>
                                        </a:solidFill>
                                        <a:latin typeface="Cambria Math" panose="02040503050406030204" pitchFamily="18" charset="0"/>
                                      </a:rPr>
                                    </m:ctrlPr>
                                  </m:accPr>
                                  <m:e>
                                    <m:r>
                                      <m:rPr>
                                        <m:nor/>
                                      </m:rPr>
                                      <a:rPr lang="en-RU" sz="2000" dirty="0" smtClean="0">
                                        <a:solidFill>
                                          <a:schemeClr val="tx1"/>
                                        </a:solidFill>
                                      </a:rPr>
                                      <m:t>𝝂</m:t>
                                    </m:r>
                                  </m:e>
                                </m:acc>
                              </m:oMath>
                            </m:oMathPara>
                          </a14:m>
                          <a:endParaRPr lang="en-RU" sz="2000" dirty="0">
                            <a:solidFill>
                              <a:schemeClr val="tx1"/>
                            </a:solidFill>
                          </a:endParaRPr>
                        </a:p>
                      </a:txBody>
                      <a:tcPr anchor="ctr">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solidFill>
                          <a:schemeClr val="accent4">
                            <a:lumMod val="40000"/>
                            <a:lumOff val="6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RU" sz="2000" b="0" dirty="0">
                              <a:solidFill>
                                <a:schemeClr val="tx1"/>
                              </a:solidFill>
                            </a:rPr>
                            <a:t>4.8</a:t>
                          </a:r>
                          <a:r>
                            <a:rPr lang="en-RU" sz="2000" dirty="0">
                              <a:solidFill>
                                <a:schemeClr val="tx1"/>
                              </a:solidFill>
                            </a:rPr>
                            <a:t>±0.4</a:t>
                          </a:r>
                          <a:endParaRPr lang="en-RU" sz="2000" b="0" dirty="0">
                            <a:solidFill>
                              <a:schemeClr val="tx1"/>
                            </a:solidFill>
                          </a:endParaRPr>
                        </a:p>
                      </a:txBody>
                      <a:tcPr anchor="ctr">
                        <a:lnL w="3175" cap="flat" cmpd="sng" algn="ctr">
                          <a:solidFill>
                            <a:schemeClr val="tx1"/>
                          </a:solidFill>
                          <a:prstDash val="sysDash"/>
                          <a:round/>
                          <a:headEnd type="none" w="med" len="med"/>
                          <a:tailEnd type="none" w="med" len="med"/>
                        </a:lnL>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761497202"/>
                      </a:ext>
                    </a:extLst>
                  </a:tr>
                  <a:tr h="394898">
                    <a:tc>
                      <a:txBody>
                        <a:bodyPr/>
                        <a:lstStyle/>
                        <a:p>
                          <a:pPr algn="ctr"/>
                          <a14:m>
                            <m:oMathPara xmlns:m="http://schemas.openxmlformats.org/officeDocument/2006/math">
                              <m:oMathParaPr>
                                <m:jc m:val="centerGroup"/>
                              </m:oMathParaPr>
                              <m:oMath xmlns:m="http://schemas.openxmlformats.org/officeDocument/2006/math">
                                <m:sSubSup>
                                  <m:sSubSupPr>
                                    <m:ctrlPr>
                                      <a:rPr lang="en-RU" sz="2000" i="1" smtClean="0">
                                        <a:latin typeface="Cambria Math" panose="02040503050406030204" pitchFamily="18" charset="0"/>
                                      </a:rPr>
                                    </m:ctrlPr>
                                  </m:sSubSupPr>
                                  <m:e>
                                    <m:r>
                                      <m:rPr>
                                        <m:nor/>
                                      </m:rPr>
                                      <a:rPr lang="en-RU" sz="2000" dirty="0" smtClean="0">
                                        <a:solidFill>
                                          <a:schemeClr val="tx1"/>
                                        </a:solidFill>
                                      </a:rPr>
                                      <m:t>σ</m:t>
                                    </m:r>
                                  </m:e>
                                  <m:sub>
                                    <m:r>
                                      <m:rPr>
                                        <m:nor/>
                                      </m:rPr>
                                      <a:rPr lang="en-RU" sz="2000" baseline="-25000" dirty="0" smtClean="0">
                                        <a:solidFill>
                                          <a:schemeClr val="tx1"/>
                                        </a:solidFill>
                                      </a:rPr>
                                      <m:t>𝝂</m:t>
                                    </m:r>
                                  </m:sub>
                                  <m:sup>
                                    <m:r>
                                      <a:rPr lang="en-US" sz="2000" b="0" i="0" smtClean="0">
                                        <a:latin typeface="Cambria Math" panose="02040503050406030204" pitchFamily="18" charset="0"/>
                                      </a:rPr>
                                      <m:t>2</m:t>
                                    </m:r>
                                  </m:sup>
                                </m:sSubSup>
                              </m:oMath>
                            </m:oMathPara>
                          </a14:m>
                          <a:endParaRPr lang="en-RU" sz="2000" baseline="-25000" dirty="0">
                            <a:solidFill>
                              <a:schemeClr val="tx1"/>
                            </a:solidFill>
                          </a:endParaRPr>
                        </a:p>
                      </a:txBody>
                      <a:tcPr anchor="ctr">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solidFill>
                          <a:schemeClr val="accent4">
                            <a:lumMod val="40000"/>
                            <a:lumOff val="60000"/>
                          </a:schemeClr>
                        </a:solidFill>
                      </a:tcPr>
                    </a:tc>
                    <a:tc>
                      <a:txBody>
                        <a:bodyPr/>
                        <a:lstStyle/>
                        <a:p>
                          <a:pPr algn="ctr"/>
                          <a:r>
                            <a:rPr lang="en-RU" sz="2000" b="0" dirty="0">
                              <a:solidFill>
                                <a:schemeClr val="tx1"/>
                              </a:solidFill>
                            </a:rPr>
                            <a:t>2.6</a:t>
                          </a:r>
                        </a:p>
                      </a:txBody>
                      <a:tcPr anchor="ctr">
                        <a:lnL w="3175" cap="flat" cmpd="sng" algn="ctr">
                          <a:solidFill>
                            <a:schemeClr val="tx1"/>
                          </a:solidFill>
                          <a:prstDash val="sysDash"/>
                          <a:round/>
                          <a:headEnd type="none" w="med" len="med"/>
                          <a:tailEnd type="none" w="med" len="med"/>
                        </a:lnL>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238117807"/>
                      </a:ext>
                    </a:extLst>
                  </a:tr>
                  <a:tr h="394898">
                    <a:tc>
                      <a:txBody>
                        <a:bodyPr/>
                        <a:lstStyle/>
                        <a:p>
                          <a:pPr algn="ctr"/>
                          <a:r>
                            <a:rPr lang="en-RU" sz="2000" dirty="0">
                              <a:solidFill>
                                <a:schemeClr val="tx1"/>
                              </a:solidFill>
                            </a:rPr>
                            <a:t>P</a:t>
                          </a:r>
                          <a:r>
                            <a:rPr lang="en-RU" sz="2000" baseline="-25000" dirty="0">
                              <a:solidFill>
                                <a:schemeClr val="tx1"/>
                              </a:solidFill>
                            </a:rPr>
                            <a:t>n</a:t>
                          </a:r>
                        </a:p>
                      </a:txBody>
                      <a:tcPr anchor="ctr">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solidFill>
                                <a:schemeClr val="tx1"/>
                              </a:solidFill>
                            </a:rPr>
                            <a:t>received for the first time</a:t>
                          </a:r>
                          <a:endParaRPr lang="en-RU" sz="2000" b="0" dirty="0">
                            <a:solidFill>
                              <a:schemeClr val="tx1"/>
                            </a:solidFill>
                          </a:endParaRPr>
                        </a:p>
                      </a:txBody>
                      <a:tcPr anchor="ctr">
                        <a:lnL w="3175" cap="flat" cmpd="sng" algn="ctr">
                          <a:solidFill>
                            <a:schemeClr val="tx1"/>
                          </a:solidFill>
                          <a:prstDash val="sysDash"/>
                          <a:round/>
                          <a:headEnd type="none" w="med" len="med"/>
                          <a:tailEnd type="none" w="med" len="med"/>
                        </a:lnL>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946327481"/>
                      </a:ext>
                    </a:extLst>
                  </a:tr>
                  <a:tr h="394898">
                    <a:tc>
                      <a:txBody>
                        <a:bodyPr/>
                        <a:lstStyle/>
                        <a:p>
                          <a:pPr algn="ctr"/>
                          <a:r>
                            <a:rPr lang="en-RU" sz="2000" dirty="0">
                              <a:solidFill>
                                <a:schemeClr val="tx1"/>
                              </a:solidFill>
                            </a:rPr>
                            <a:t>T</a:t>
                          </a:r>
                          <a:r>
                            <a:rPr lang="en-RU" sz="2000" baseline="-25000" dirty="0">
                              <a:solidFill>
                                <a:schemeClr val="tx1"/>
                              </a:solidFill>
                            </a:rPr>
                            <a:t>1/2</a:t>
                          </a:r>
                          <a:r>
                            <a:rPr lang="en-RU" sz="2000" baseline="0" dirty="0">
                              <a:solidFill>
                                <a:schemeClr val="tx1"/>
                              </a:solidFill>
                            </a:rPr>
                            <a:t>, ms</a:t>
                          </a:r>
                          <a:endParaRPr lang="en-RU" sz="2000" baseline="-25000" dirty="0">
                            <a:solidFill>
                              <a:schemeClr val="tx1"/>
                            </a:solidFill>
                          </a:endParaRPr>
                        </a:p>
                      </a:txBody>
                      <a:tcPr anchor="ctr">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RU" sz="2000" b="0" dirty="0">
                              <a:solidFill>
                                <a:schemeClr val="tx1"/>
                              </a:solidFill>
                            </a:rPr>
                            <a:t>~4</a:t>
                          </a:r>
                        </a:p>
                      </a:txBody>
                      <a:tcPr anchor="ctr">
                        <a:lnL w="3175" cap="flat" cmpd="sng" algn="ctr">
                          <a:solidFill>
                            <a:schemeClr val="tx1"/>
                          </a:solidFill>
                          <a:prstDash val="sysDash"/>
                          <a:round/>
                          <a:headEnd type="none" w="med" len="med"/>
                          <a:tailEnd type="none" w="med" len="med"/>
                        </a:lnL>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618226170"/>
                      </a:ext>
                    </a:extLst>
                  </a:tr>
                  <a:tr h="394898">
                    <a:tc>
                      <a:txBody>
                        <a:bodyPr/>
                        <a:lstStyle/>
                        <a:p>
                          <a:pPr algn="ctr"/>
                          <a:r>
                            <a:rPr lang="en-RU" sz="2000" dirty="0">
                              <a:solidFill>
                                <a:schemeClr val="tx1"/>
                              </a:solidFill>
                            </a:rPr>
                            <a:t>b</a:t>
                          </a:r>
                          <a:r>
                            <a:rPr lang="en-RU" sz="2000" baseline="-25000" dirty="0">
                              <a:solidFill>
                                <a:schemeClr val="tx1"/>
                              </a:solidFill>
                            </a:rPr>
                            <a:t>SF</a:t>
                          </a:r>
                        </a:p>
                      </a:txBody>
                      <a:tcPr anchor="ctr">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RU" sz="2000" b="0" dirty="0">
                              <a:solidFill>
                                <a:schemeClr val="tx1"/>
                              </a:solidFill>
                            </a:rPr>
                            <a:t>~0.7</a:t>
                          </a:r>
                        </a:p>
                      </a:txBody>
                      <a:tcPr anchor="ctr">
                        <a:lnL w="3175" cap="flat" cmpd="sng" algn="ctr">
                          <a:solidFill>
                            <a:schemeClr val="tx1"/>
                          </a:solidFill>
                          <a:prstDash val="sysDash"/>
                          <a:round/>
                          <a:headEnd type="none" w="med" len="med"/>
                          <a:tailEnd type="none" w="med" len="med"/>
                        </a:lnL>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52944752"/>
                      </a:ext>
                    </a:extLst>
                  </a:tr>
                </a:tbl>
              </a:graphicData>
            </a:graphic>
          </p:graphicFrame>
        </mc:Choice>
        <mc:Fallback xmlns="">
          <p:graphicFrame>
            <p:nvGraphicFramePr>
              <p:cNvPr id="3" name="Table 12">
                <a:extLst>
                  <a:ext uri="{FF2B5EF4-FFF2-40B4-BE49-F238E27FC236}">
                    <a16:creationId xmlns:a16="http://schemas.microsoft.com/office/drawing/2014/main" id="{3EDC8713-E276-EE7D-5707-F8A8A66AFACA}"/>
                  </a:ext>
                </a:extLst>
              </p:cNvPr>
              <p:cNvGraphicFramePr>
                <a:graphicFrameLocks noGrp="1"/>
              </p:cNvGraphicFramePr>
              <p:nvPr>
                <p:extLst>
                  <p:ext uri="{D42A27DB-BD31-4B8C-83A1-F6EECF244321}">
                    <p14:modId xmlns:p14="http://schemas.microsoft.com/office/powerpoint/2010/main" val="3950611990"/>
                  </p:ext>
                </p:extLst>
              </p:nvPr>
            </p:nvGraphicFramePr>
            <p:xfrm>
              <a:off x="493200" y="842400"/>
              <a:ext cx="6778429" cy="5455920"/>
            </p:xfrm>
            <a:graphic>
              <a:graphicData uri="http://schemas.openxmlformats.org/drawingml/2006/table">
                <a:tbl>
                  <a:tblPr firstRow="1" bandRow="1">
                    <a:tableStyleId>{2D5ABB26-0587-4C30-8999-92F81FD0307C}</a:tableStyleId>
                  </a:tblPr>
                  <a:tblGrid>
                    <a:gridCol w="3252804">
                      <a:extLst>
                        <a:ext uri="{9D8B030D-6E8A-4147-A177-3AD203B41FA5}">
                          <a16:colId xmlns:a16="http://schemas.microsoft.com/office/drawing/2014/main" val="192428137"/>
                        </a:ext>
                      </a:extLst>
                    </a:gridCol>
                    <a:gridCol w="3525625">
                      <a:extLst>
                        <a:ext uri="{9D8B030D-6E8A-4147-A177-3AD203B41FA5}">
                          <a16:colId xmlns:a16="http://schemas.microsoft.com/office/drawing/2014/main" val="468432115"/>
                        </a:ext>
                      </a:extLst>
                    </a:gridCol>
                  </a:tblGrid>
                  <a:tr h="396240">
                    <a:tc>
                      <a:txBody>
                        <a:bodyPr/>
                        <a:lstStyle/>
                        <a:p>
                          <a:pPr algn="ctr"/>
                          <a:r>
                            <a:rPr lang="en-US" sz="2000" dirty="0">
                              <a:solidFill>
                                <a:schemeClr val="tx1"/>
                              </a:solidFill>
                            </a:rPr>
                            <a:t>Reaction</a:t>
                          </a:r>
                          <a:endParaRPr lang="en-RU" sz="2000" dirty="0">
                            <a:solidFill>
                              <a:schemeClr val="tx1"/>
                            </a:solidFill>
                          </a:endParaRPr>
                        </a:p>
                      </a:txBody>
                      <a:tcPr anchor="ctr">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solidFill>
                          <a:schemeClr val="accent1">
                            <a:lumMod val="20000"/>
                            <a:lumOff val="8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2000" baseline="30000" dirty="0">
                              <a:solidFill>
                                <a:schemeClr val="tx1"/>
                              </a:solidFill>
                            </a:rPr>
                            <a:t>5</a:t>
                          </a:r>
                          <a:r>
                            <a:rPr lang="en-US" sz="2000" baseline="30000" dirty="0">
                              <a:solidFill>
                                <a:schemeClr val="tx1"/>
                              </a:solidFill>
                            </a:rPr>
                            <a:t>4</a:t>
                          </a:r>
                          <a:r>
                            <a:rPr lang="en-US" sz="2000" dirty="0">
                              <a:solidFill>
                                <a:schemeClr val="tx1"/>
                              </a:solidFill>
                            </a:rPr>
                            <a:t>Cr + </a:t>
                          </a:r>
                          <a:r>
                            <a:rPr lang="en-US" sz="2000" baseline="30000" dirty="0">
                              <a:solidFill>
                                <a:schemeClr val="tx1"/>
                              </a:solidFill>
                            </a:rPr>
                            <a:t>207</a:t>
                          </a:r>
                          <a:r>
                            <a:rPr lang="en-US" sz="2000" dirty="0">
                              <a:solidFill>
                                <a:schemeClr val="tx1"/>
                              </a:solidFill>
                            </a:rPr>
                            <a:t>Pb</a:t>
                          </a:r>
                          <a:endParaRPr lang="en-RU" sz="2000" dirty="0">
                            <a:solidFill>
                              <a:schemeClr val="tx1"/>
                            </a:solidFill>
                          </a:endParaRPr>
                        </a:p>
                      </a:txBody>
                      <a:tcPr anchor="ctr">
                        <a:lnL w="3175" cap="flat" cmpd="sng" algn="ctr">
                          <a:solidFill>
                            <a:schemeClr val="tx1"/>
                          </a:solidFill>
                          <a:prstDash val="sysDash"/>
                          <a:round/>
                          <a:headEnd type="none" w="med" len="med"/>
                          <a:tailEnd type="none" w="med" len="med"/>
                        </a:lnL>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763037915"/>
                      </a:ext>
                    </a:extLst>
                  </a:tr>
                  <a:tr h="701040">
                    <a:tc>
                      <a:txBody>
                        <a:bodyPr/>
                        <a:lstStyle/>
                        <a:p>
                          <a:pPr algn="ctr"/>
                          <a:r>
                            <a:rPr lang="en-US" sz="2000" dirty="0">
                              <a:solidFill>
                                <a:schemeClr val="tx1"/>
                              </a:solidFill>
                            </a:rPr>
                            <a:t>Target</a:t>
                          </a:r>
                          <a:r>
                            <a:rPr lang="ru-RU" sz="2000" dirty="0">
                              <a:solidFill>
                                <a:schemeClr val="tx1"/>
                              </a:solidFill>
                            </a:rPr>
                            <a:t> </a:t>
                          </a:r>
                          <a:r>
                            <a:rPr lang="en-US" sz="2000" dirty="0" err="1">
                              <a:solidFill>
                                <a:schemeClr val="tx1"/>
                              </a:solidFill>
                            </a:rPr>
                            <a:t>PbS</a:t>
                          </a:r>
                          <a:endParaRPr lang="en-RU" sz="2000" dirty="0">
                            <a:solidFill>
                              <a:schemeClr val="tx1"/>
                            </a:solidFill>
                          </a:endParaRPr>
                        </a:p>
                      </a:txBody>
                      <a:tcPr anchor="ctr">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RU" sz="2000" dirty="0">
                              <a:solidFill>
                                <a:schemeClr val="tx1"/>
                              </a:solidFill>
                            </a:rPr>
                            <a:t>3</a:t>
                          </a:r>
                          <a:r>
                            <a:rPr lang="ru-RU" sz="2000" dirty="0">
                              <a:solidFill>
                                <a:schemeClr val="tx1"/>
                              </a:solidFill>
                            </a:rPr>
                            <a:t>5</a:t>
                          </a:r>
                          <a:r>
                            <a:rPr lang="en-RU" sz="2000" dirty="0">
                              <a:solidFill>
                                <a:schemeClr val="tx1"/>
                              </a:solidFill>
                            </a:rPr>
                            <a:t>0 </a:t>
                          </a:r>
                          <a:r>
                            <a:rPr lang="en-US" sz="2000" dirty="0">
                              <a:solidFill>
                                <a:schemeClr val="tx1"/>
                              </a:solidFill>
                            </a:rPr>
                            <a:t>𝜇g</a:t>
                          </a:r>
                          <a:r>
                            <a:rPr lang="ru-RU" sz="2000" dirty="0">
                              <a:solidFill>
                                <a:schemeClr val="tx1"/>
                              </a:solidFill>
                            </a:rPr>
                            <a:t>/</a:t>
                          </a:r>
                          <a:r>
                            <a:rPr lang="en-US" sz="2000" dirty="0">
                              <a:solidFill>
                                <a:schemeClr val="tx1"/>
                              </a:solidFill>
                            </a:rPr>
                            <a:t>cm</a:t>
                          </a:r>
                          <a:r>
                            <a:rPr lang="ru-RU" sz="2000" baseline="30000" dirty="0">
                              <a:solidFill>
                                <a:schemeClr val="tx1"/>
                              </a:solidFill>
                            </a:rPr>
                            <a:t>2</a:t>
                          </a:r>
                          <a:endParaRPr lang="en-US" sz="2000" baseline="30000" dirty="0">
                            <a:solidFill>
                              <a:schemeClr val="tx1"/>
                            </a:solidFill>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ru-RU" sz="2000" dirty="0">
                              <a:solidFill>
                                <a:schemeClr val="tx1"/>
                              </a:solidFill>
                            </a:rPr>
                            <a:t>2 </a:t>
                          </a:r>
                          <a:r>
                            <a:rPr lang="en-US" sz="2000" dirty="0">
                              <a:solidFill>
                                <a:schemeClr val="tx1"/>
                              </a:solidFill>
                            </a:rPr>
                            <a:t>𝜇m</a:t>
                          </a:r>
                          <a:r>
                            <a:rPr lang="ru-RU" sz="2000" dirty="0">
                              <a:solidFill>
                                <a:schemeClr val="tx1"/>
                              </a:solidFill>
                            </a:rPr>
                            <a:t> </a:t>
                          </a:r>
                          <a:r>
                            <a:rPr lang="en-US" sz="2000" dirty="0" err="1">
                              <a:solidFill>
                                <a:schemeClr val="tx1"/>
                              </a:solidFill>
                            </a:rPr>
                            <a:t>Ti</a:t>
                          </a:r>
                          <a:r>
                            <a:rPr lang="en-US" sz="2000" baseline="0" dirty="0">
                              <a:solidFill>
                                <a:schemeClr val="tx1"/>
                              </a:solidFill>
                            </a:rPr>
                            <a:t>; </a:t>
                          </a:r>
                          <a:r>
                            <a:rPr lang="en-US" sz="2000" baseline="30000" dirty="0">
                              <a:solidFill>
                                <a:schemeClr val="tx1"/>
                              </a:solidFill>
                            </a:rPr>
                            <a:t>207</a:t>
                          </a:r>
                          <a:r>
                            <a:rPr lang="en-US" sz="2000" baseline="0" dirty="0">
                              <a:solidFill>
                                <a:schemeClr val="tx1"/>
                              </a:solidFill>
                            </a:rPr>
                            <a:t>Pb &gt; 99%</a:t>
                          </a:r>
                          <a:endParaRPr lang="en-RU" sz="2000" dirty="0">
                            <a:solidFill>
                              <a:schemeClr val="tx1"/>
                            </a:solidFill>
                          </a:endParaRPr>
                        </a:p>
                      </a:txBody>
                      <a:tcPr anchor="ctr">
                        <a:lnL w="3175" cap="flat" cmpd="sng" algn="ctr">
                          <a:solidFill>
                            <a:schemeClr val="tx1"/>
                          </a:solidFill>
                          <a:prstDash val="sysDash"/>
                          <a:round/>
                          <a:headEnd type="none" w="med" len="med"/>
                          <a:tailEnd type="none" w="med" len="med"/>
                        </a:lnL>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3911385081"/>
                      </a:ext>
                    </a:extLst>
                  </a:tr>
                  <a:tr h="396240">
                    <a:tc>
                      <a:txBody>
                        <a:bodyPr/>
                        <a:lstStyle/>
                        <a:p>
                          <a:pPr algn="ctr"/>
                          <a:r>
                            <a:rPr lang="en-US" sz="2000" dirty="0">
                              <a:solidFill>
                                <a:schemeClr val="tx1"/>
                              </a:solidFill>
                            </a:rPr>
                            <a:t>E</a:t>
                          </a:r>
                          <a:r>
                            <a:rPr lang="en-US" sz="2000" baseline="-25000" dirty="0">
                              <a:solidFill>
                                <a:schemeClr val="tx1"/>
                              </a:solidFill>
                            </a:rPr>
                            <a:t>1/2</a:t>
                          </a:r>
                          <a:r>
                            <a:rPr lang="en-US" sz="2000" dirty="0">
                              <a:solidFill>
                                <a:schemeClr val="tx1"/>
                              </a:solidFill>
                            </a:rPr>
                            <a:t>, MeV</a:t>
                          </a:r>
                          <a:endParaRPr lang="en-RU" sz="2000" dirty="0">
                            <a:solidFill>
                              <a:schemeClr val="tx1"/>
                            </a:solidFill>
                          </a:endParaRPr>
                        </a:p>
                      </a:txBody>
                      <a:tcPr anchor="ctr">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RU" sz="2000" dirty="0">
                              <a:solidFill>
                                <a:schemeClr val="tx1"/>
                              </a:solidFill>
                            </a:rPr>
                            <a:t>263±</a:t>
                          </a:r>
                          <a:r>
                            <a:rPr lang="ru-RU" sz="2000" dirty="0">
                              <a:solidFill>
                                <a:schemeClr val="tx1"/>
                              </a:solidFill>
                            </a:rPr>
                            <a:t>3</a:t>
                          </a:r>
                          <a:endParaRPr lang="en-RU" sz="2000" dirty="0">
                            <a:solidFill>
                              <a:schemeClr val="tx1"/>
                            </a:solidFill>
                          </a:endParaRPr>
                        </a:p>
                      </a:txBody>
                      <a:tcPr anchor="ctr">
                        <a:lnL w="3175" cap="flat" cmpd="sng" algn="ctr">
                          <a:solidFill>
                            <a:schemeClr val="tx1"/>
                          </a:solidFill>
                          <a:prstDash val="sysDash"/>
                          <a:round/>
                          <a:headEnd type="none" w="med" len="med"/>
                          <a:tailEnd type="none" w="med" len="med"/>
                        </a:lnL>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3187744877"/>
                      </a:ext>
                    </a:extLst>
                  </a:tr>
                  <a:tr h="396240">
                    <a:tc>
                      <a:txBody>
                        <a:bodyPr/>
                        <a:lstStyle/>
                        <a:p>
                          <a:pPr algn="ctr"/>
                          <a:r>
                            <a:rPr lang="en-RU" sz="2000" dirty="0">
                              <a:solidFill>
                                <a:schemeClr val="tx1"/>
                              </a:solidFill>
                            </a:rPr>
                            <a:t>σ</a:t>
                          </a:r>
                          <a:r>
                            <a:rPr lang="en-RU" sz="2000" baseline="-25000" dirty="0">
                              <a:solidFill>
                                <a:schemeClr val="tx1"/>
                              </a:solidFill>
                            </a:rPr>
                            <a:t>max</a:t>
                          </a:r>
                          <a:r>
                            <a:rPr lang="en-RU" sz="2000" dirty="0">
                              <a:solidFill>
                                <a:schemeClr val="tx1"/>
                              </a:solidFill>
                            </a:rPr>
                            <a:t>, </a:t>
                          </a:r>
                          <a:r>
                            <a:rPr lang="en-US" sz="2000" dirty="0" err="1">
                              <a:solidFill>
                                <a:schemeClr val="tx1"/>
                              </a:solidFill>
                            </a:rPr>
                            <a:t>nb</a:t>
                          </a:r>
                          <a:endParaRPr lang="en-RU" sz="2000" dirty="0">
                            <a:solidFill>
                              <a:schemeClr val="tx1"/>
                            </a:solidFill>
                          </a:endParaRPr>
                        </a:p>
                      </a:txBody>
                      <a:tcPr anchor="ctr">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RU" sz="2000" dirty="0">
                              <a:solidFill>
                                <a:schemeClr val="tx1"/>
                              </a:solidFill>
                            </a:rPr>
                            <a:t>~0.3</a:t>
                          </a:r>
                        </a:p>
                      </a:txBody>
                      <a:tcPr anchor="ctr">
                        <a:lnL w="3175" cap="flat" cmpd="sng" algn="ctr">
                          <a:solidFill>
                            <a:schemeClr val="tx1"/>
                          </a:solidFill>
                          <a:prstDash val="sysDash"/>
                          <a:round/>
                          <a:headEnd type="none" w="med" len="med"/>
                          <a:tailEnd type="none" w="med" len="med"/>
                        </a:lnL>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2766365430"/>
                      </a:ext>
                    </a:extLst>
                  </a:tr>
                  <a:tr h="396240">
                    <a:tc>
                      <a:txBody>
                        <a:bodyPr/>
                        <a:lstStyle/>
                        <a:p>
                          <a:pPr algn="ctr"/>
                          <a:r>
                            <a:rPr lang="en-RU" sz="2000" dirty="0">
                              <a:solidFill>
                                <a:schemeClr val="tx1"/>
                              </a:solidFill>
                            </a:rPr>
                            <a:t>ε</a:t>
                          </a:r>
                          <a:r>
                            <a:rPr lang="en-RU" sz="2000" baseline="-25000" dirty="0">
                              <a:solidFill>
                                <a:schemeClr val="tx1"/>
                              </a:solidFill>
                            </a:rPr>
                            <a:t>n</a:t>
                          </a:r>
                          <a:r>
                            <a:rPr lang="en-RU" sz="2000" dirty="0">
                              <a:solidFill>
                                <a:schemeClr val="tx1"/>
                              </a:solidFill>
                            </a:rPr>
                            <a:t>, %</a:t>
                          </a:r>
                        </a:p>
                      </a:txBody>
                      <a:tcPr anchor="ctr">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RU" sz="2000" dirty="0">
                              <a:solidFill>
                                <a:schemeClr val="tx1"/>
                              </a:solidFill>
                            </a:rPr>
                            <a:t>55±1</a:t>
                          </a:r>
                        </a:p>
                      </a:txBody>
                      <a:tcPr anchor="ctr">
                        <a:lnL w="3175" cap="flat" cmpd="sng" algn="ctr">
                          <a:solidFill>
                            <a:schemeClr val="tx1"/>
                          </a:solidFill>
                          <a:prstDash val="sysDash"/>
                          <a:round/>
                          <a:headEnd type="none" w="med" len="med"/>
                          <a:tailEnd type="none" w="med" len="med"/>
                        </a:lnL>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1669070264"/>
                      </a:ext>
                    </a:extLst>
                  </a:tr>
                  <a:tr h="396240">
                    <a:tc>
                      <a:txBody>
                        <a:bodyPr/>
                        <a:lstStyle/>
                        <a:p>
                          <a:pPr algn="ctr"/>
                          <a:r>
                            <a:rPr lang="en-RU" sz="2000" dirty="0">
                              <a:solidFill>
                                <a:schemeClr val="tx1"/>
                              </a:solidFill>
                            </a:rPr>
                            <a:t>𝛥t, ms</a:t>
                          </a:r>
                        </a:p>
                      </a:txBody>
                      <a:tcPr anchor="ctr">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RU" sz="2000" dirty="0">
                              <a:solidFill>
                                <a:schemeClr val="tx1"/>
                              </a:solidFill>
                            </a:rPr>
                            <a:t>0 – 40</a:t>
                          </a:r>
                        </a:p>
                      </a:txBody>
                      <a:tcPr anchor="ctr">
                        <a:lnL w="3175" cap="flat" cmpd="sng" algn="ctr">
                          <a:solidFill>
                            <a:schemeClr val="tx1"/>
                          </a:solidFill>
                          <a:prstDash val="sysDash"/>
                          <a:round/>
                          <a:headEnd type="none" w="med" len="med"/>
                          <a:tailEnd type="none" w="med" len="med"/>
                        </a:lnL>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42444258"/>
                      </a:ext>
                    </a:extLst>
                  </a:tr>
                  <a:tr h="396240">
                    <a:tc>
                      <a:txBody>
                        <a:bodyPr/>
                        <a:lstStyle/>
                        <a:p>
                          <a:pPr algn="ctr"/>
                          <a:r>
                            <a:rPr lang="en-RU" sz="2000" b="1" dirty="0">
                              <a:solidFill>
                                <a:srgbClr val="0070C0"/>
                              </a:solidFill>
                            </a:rPr>
                            <a:t>∑</a:t>
                          </a:r>
                          <a:r>
                            <a:rPr lang="en-US" sz="2000" b="1" baseline="-25000" dirty="0">
                              <a:solidFill>
                                <a:srgbClr val="0070C0"/>
                              </a:solidFill>
                            </a:rPr>
                            <a:t>SF</a:t>
                          </a:r>
                          <a:endParaRPr lang="en-RU" sz="2000" b="1" baseline="-25000" dirty="0">
                            <a:solidFill>
                              <a:srgbClr val="0070C0"/>
                            </a:solidFill>
                          </a:endParaRPr>
                        </a:p>
                      </a:txBody>
                      <a:tcPr anchor="ctr">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solidFill>
                          <a:schemeClr val="accent1">
                            <a:lumMod val="20000"/>
                            <a:lumOff val="80000"/>
                          </a:schemeClr>
                        </a:solidFill>
                      </a:tcPr>
                    </a:tc>
                    <a:tc>
                      <a:txBody>
                        <a:bodyPr/>
                        <a:lstStyle/>
                        <a:p>
                          <a:pPr algn="ctr"/>
                          <a:r>
                            <a:rPr lang="en-RU" sz="2000" b="1" dirty="0">
                              <a:solidFill>
                                <a:srgbClr val="0070C0"/>
                              </a:solidFill>
                            </a:rPr>
                            <a:t>171</a:t>
                          </a:r>
                        </a:p>
                      </a:txBody>
                      <a:tcPr anchor="ctr">
                        <a:lnL w="3175" cap="flat" cmpd="sng" algn="ctr">
                          <a:solidFill>
                            <a:schemeClr val="tx1"/>
                          </a:solidFill>
                          <a:prstDash val="sysDash"/>
                          <a:round/>
                          <a:headEnd type="none" w="med" len="med"/>
                          <a:tailEnd type="none" w="med" len="med"/>
                        </a:lnL>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182451210"/>
                      </a:ext>
                    </a:extLst>
                  </a:tr>
                  <a:tr h="396240">
                    <a:tc>
                      <a:txBody>
                        <a:bodyPr/>
                        <a:lstStyle/>
                        <a:p>
                          <a:pPr algn="ctr"/>
                          <a:r>
                            <a:rPr lang="en-RU" sz="2000" b="1" dirty="0">
                              <a:solidFill>
                                <a:srgbClr val="0070C0"/>
                              </a:solidFill>
                            </a:rPr>
                            <a:t>∑</a:t>
                          </a:r>
                          <a:r>
                            <a:rPr lang="en-RU" sz="2000" b="1" baseline="-25000" dirty="0">
                              <a:solidFill>
                                <a:srgbClr val="0070C0"/>
                              </a:solidFill>
                            </a:rPr>
                            <a:t>n</a:t>
                          </a:r>
                        </a:p>
                      </a:txBody>
                      <a:tcPr anchor="ctr">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solidFill>
                          <a:schemeClr val="accent1">
                            <a:lumMod val="20000"/>
                            <a:lumOff val="80000"/>
                          </a:schemeClr>
                        </a:solidFill>
                      </a:tcPr>
                    </a:tc>
                    <a:tc>
                      <a:txBody>
                        <a:bodyPr/>
                        <a:lstStyle/>
                        <a:p>
                          <a:pPr algn="ctr"/>
                          <a:r>
                            <a:rPr lang="en-RU" sz="2000" b="1" dirty="0">
                              <a:solidFill>
                                <a:srgbClr val="0070C0"/>
                              </a:solidFill>
                            </a:rPr>
                            <a:t>447</a:t>
                          </a:r>
                        </a:p>
                      </a:txBody>
                      <a:tcPr anchor="ctr">
                        <a:lnL w="3175" cap="flat" cmpd="sng" algn="ctr">
                          <a:solidFill>
                            <a:schemeClr val="tx1"/>
                          </a:solidFill>
                          <a:prstDash val="sysDash"/>
                          <a:round/>
                          <a:headEnd type="none" w="med" len="med"/>
                          <a:tailEnd type="none" w="med" len="med"/>
                        </a:lnL>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946613674"/>
                      </a:ext>
                    </a:extLst>
                  </a:tr>
                  <a:tr h="396240">
                    <a:tc>
                      <a:txBody>
                        <a:bodyPr/>
                        <a:lstStyle/>
                        <a:p>
                          <a:endParaRPr lang="en-RU"/>
                        </a:p>
                      </a:txBody>
                      <a:tcPr anchor="ctr">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blipFill>
                          <a:blip r:embed="rId3"/>
                          <a:stretch>
                            <a:fillRect t="-893548" r="-108560" b="-432258"/>
                          </a:stretch>
                        </a:blip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RU" sz="2000" b="0" dirty="0">
                              <a:solidFill>
                                <a:schemeClr val="tx1"/>
                              </a:solidFill>
                            </a:rPr>
                            <a:t>4.8</a:t>
                          </a:r>
                          <a:r>
                            <a:rPr lang="en-RU" sz="2000" dirty="0">
                              <a:solidFill>
                                <a:schemeClr val="tx1"/>
                              </a:solidFill>
                            </a:rPr>
                            <a:t>±0.4</a:t>
                          </a:r>
                          <a:endParaRPr lang="en-RU" sz="2000" b="0" dirty="0">
                            <a:solidFill>
                              <a:schemeClr val="tx1"/>
                            </a:solidFill>
                          </a:endParaRPr>
                        </a:p>
                      </a:txBody>
                      <a:tcPr anchor="ctr">
                        <a:lnL w="3175" cap="flat" cmpd="sng" algn="ctr">
                          <a:solidFill>
                            <a:schemeClr val="tx1"/>
                          </a:solidFill>
                          <a:prstDash val="sysDash"/>
                          <a:round/>
                          <a:headEnd type="none" w="med" len="med"/>
                          <a:tailEnd type="none" w="med" len="med"/>
                        </a:lnL>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761497202"/>
                      </a:ext>
                    </a:extLst>
                  </a:tr>
                  <a:tr h="396240">
                    <a:tc>
                      <a:txBody>
                        <a:bodyPr/>
                        <a:lstStyle/>
                        <a:p>
                          <a:endParaRPr lang="en-RU"/>
                        </a:p>
                      </a:txBody>
                      <a:tcPr anchor="ctr">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blipFill>
                          <a:blip r:embed="rId3"/>
                          <a:stretch>
                            <a:fillRect t="-993548" r="-108560" b="-332258"/>
                          </a:stretch>
                        </a:blipFill>
                      </a:tcPr>
                    </a:tc>
                    <a:tc>
                      <a:txBody>
                        <a:bodyPr/>
                        <a:lstStyle/>
                        <a:p>
                          <a:pPr algn="ctr"/>
                          <a:r>
                            <a:rPr lang="en-RU" sz="2000" b="0" dirty="0">
                              <a:solidFill>
                                <a:schemeClr val="tx1"/>
                              </a:solidFill>
                            </a:rPr>
                            <a:t>2.6</a:t>
                          </a:r>
                        </a:p>
                      </a:txBody>
                      <a:tcPr anchor="ctr">
                        <a:lnL w="3175" cap="flat" cmpd="sng" algn="ctr">
                          <a:solidFill>
                            <a:schemeClr val="tx1"/>
                          </a:solidFill>
                          <a:prstDash val="sysDash"/>
                          <a:round/>
                          <a:headEnd type="none" w="med" len="med"/>
                          <a:tailEnd type="none" w="med" len="med"/>
                        </a:lnL>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238117807"/>
                      </a:ext>
                    </a:extLst>
                  </a:tr>
                  <a:tr h="396240">
                    <a:tc>
                      <a:txBody>
                        <a:bodyPr/>
                        <a:lstStyle/>
                        <a:p>
                          <a:pPr algn="ctr"/>
                          <a:r>
                            <a:rPr lang="en-RU" sz="2000" dirty="0">
                              <a:solidFill>
                                <a:schemeClr val="tx1"/>
                              </a:solidFill>
                            </a:rPr>
                            <a:t>P</a:t>
                          </a:r>
                          <a:r>
                            <a:rPr lang="en-RU" sz="2000" baseline="-25000" dirty="0">
                              <a:solidFill>
                                <a:schemeClr val="tx1"/>
                              </a:solidFill>
                            </a:rPr>
                            <a:t>n</a:t>
                          </a:r>
                        </a:p>
                      </a:txBody>
                      <a:tcPr anchor="ctr">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solidFill>
                                <a:schemeClr val="tx1"/>
                              </a:solidFill>
                            </a:rPr>
                            <a:t>received for the first time</a:t>
                          </a:r>
                          <a:endParaRPr lang="en-RU" sz="2000" b="0" dirty="0">
                            <a:solidFill>
                              <a:schemeClr val="tx1"/>
                            </a:solidFill>
                          </a:endParaRPr>
                        </a:p>
                      </a:txBody>
                      <a:tcPr anchor="ctr">
                        <a:lnL w="3175" cap="flat" cmpd="sng" algn="ctr">
                          <a:solidFill>
                            <a:schemeClr val="tx1"/>
                          </a:solidFill>
                          <a:prstDash val="sysDash"/>
                          <a:round/>
                          <a:headEnd type="none" w="med" len="med"/>
                          <a:tailEnd type="none" w="med" len="med"/>
                        </a:lnL>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946327481"/>
                      </a:ext>
                    </a:extLst>
                  </a:tr>
                  <a:tr h="396240">
                    <a:tc>
                      <a:txBody>
                        <a:bodyPr/>
                        <a:lstStyle/>
                        <a:p>
                          <a:pPr algn="ctr"/>
                          <a:r>
                            <a:rPr lang="en-RU" sz="2000" dirty="0">
                              <a:solidFill>
                                <a:schemeClr val="tx1"/>
                              </a:solidFill>
                            </a:rPr>
                            <a:t>T</a:t>
                          </a:r>
                          <a:r>
                            <a:rPr lang="en-RU" sz="2000" baseline="-25000" dirty="0">
                              <a:solidFill>
                                <a:schemeClr val="tx1"/>
                              </a:solidFill>
                            </a:rPr>
                            <a:t>1/2</a:t>
                          </a:r>
                          <a:r>
                            <a:rPr lang="en-RU" sz="2000" baseline="0" dirty="0">
                              <a:solidFill>
                                <a:schemeClr val="tx1"/>
                              </a:solidFill>
                            </a:rPr>
                            <a:t>, ms</a:t>
                          </a:r>
                          <a:endParaRPr lang="en-RU" sz="2000" baseline="-25000" dirty="0">
                            <a:solidFill>
                              <a:schemeClr val="tx1"/>
                            </a:solidFill>
                          </a:endParaRPr>
                        </a:p>
                      </a:txBody>
                      <a:tcPr anchor="ctr">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RU" sz="2000" b="0" dirty="0">
                              <a:solidFill>
                                <a:schemeClr val="tx1"/>
                              </a:solidFill>
                            </a:rPr>
                            <a:t>~4</a:t>
                          </a:r>
                        </a:p>
                      </a:txBody>
                      <a:tcPr anchor="ctr">
                        <a:lnL w="3175" cap="flat" cmpd="sng" algn="ctr">
                          <a:solidFill>
                            <a:schemeClr val="tx1"/>
                          </a:solidFill>
                          <a:prstDash val="sysDash"/>
                          <a:round/>
                          <a:headEnd type="none" w="med" len="med"/>
                          <a:tailEnd type="none" w="med" len="med"/>
                        </a:lnL>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618226170"/>
                      </a:ext>
                    </a:extLst>
                  </a:tr>
                  <a:tr h="396240">
                    <a:tc>
                      <a:txBody>
                        <a:bodyPr/>
                        <a:lstStyle/>
                        <a:p>
                          <a:pPr algn="ctr"/>
                          <a:r>
                            <a:rPr lang="en-RU" sz="2000" dirty="0">
                              <a:solidFill>
                                <a:schemeClr val="tx1"/>
                              </a:solidFill>
                            </a:rPr>
                            <a:t>b</a:t>
                          </a:r>
                          <a:r>
                            <a:rPr lang="en-RU" sz="2000" baseline="-25000" dirty="0">
                              <a:solidFill>
                                <a:schemeClr val="tx1"/>
                              </a:solidFill>
                            </a:rPr>
                            <a:t>SF</a:t>
                          </a:r>
                        </a:p>
                      </a:txBody>
                      <a:tcPr anchor="ctr">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RU" sz="2000" b="0" dirty="0">
                              <a:solidFill>
                                <a:schemeClr val="tx1"/>
                              </a:solidFill>
                            </a:rPr>
                            <a:t>~0.7</a:t>
                          </a:r>
                        </a:p>
                      </a:txBody>
                      <a:tcPr anchor="ctr">
                        <a:lnL w="3175" cap="flat" cmpd="sng" algn="ctr">
                          <a:solidFill>
                            <a:schemeClr val="tx1"/>
                          </a:solidFill>
                          <a:prstDash val="sysDash"/>
                          <a:round/>
                          <a:headEnd type="none" w="med" len="med"/>
                          <a:tailEnd type="none" w="med" len="med"/>
                        </a:lnL>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52944752"/>
                      </a:ext>
                    </a:extLst>
                  </a:tr>
                </a:tbl>
              </a:graphicData>
            </a:graphic>
          </p:graphicFrame>
        </mc:Fallback>
      </mc:AlternateContent>
      <p:graphicFrame>
        <p:nvGraphicFramePr>
          <p:cNvPr id="11" name="Table 7">
            <a:extLst>
              <a:ext uri="{FF2B5EF4-FFF2-40B4-BE49-F238E27FC236}">
                <a16:creationId xmlns:a16="http://schemas.microsoft.com/office/drawing/2014/main" id="{B82FA6B1-D516-84C0-D797-51D2CFA97065}"/>
              </a:ext>
            </a:extLst>
          </p:cNvPr>
          <p:cNvGraphicFramePr>
            <a:graphicFrameLocks noGrp="1"/>
          </p:cNvGraphicFramePr>
          <p:nvPr>
            <p:extLst>
              <p:ext uri="{D42A27DB-BD31-4B8C-83A1-F6EECF244321}">
                <p14:modId xmlns:p14="http://schemas.microsoft.com/office/powerpoint/2010/main" val="1709463104"/>
              </p:ext>
            </p:extLst>
          </p:nvPr>
        </p:nvGraphicFramePr>
        <p:xfrm>
          <a:off x="10173310" y="776060"/>
          <a:ext cx="1825733" cy="518160"/>
        </p:xfrm>
        <a:graphic>
          <a:graphicData uri="http://schemas.openxmlformats.org/drawingml/2006/table">
            <a:tbl>
              <a:tblPr firstRow="1" bandRow="1">
                <a:tableStyleId>{5C22544A-7EE6-4342-B048-85BDC9FD1C3A}</a:tableStyleId>
              </a:tblPr>
              <a:tblGrid>
                <a:gridCol w="1825733">
                  <a:extLst>
                    <a:ext uri="{9D8B030D-6E8A-4147-A177-3AD203B41FA5}">
                      <a16:colId xmlns:a16="http://schemas.microsoft.com/office/drawing/2014/main" val="3034808690"/>
                    </a:ext>
                  </a:extLst>
                </a:gridCol>
              </a:tblGrid>
              <a:tr h="262660">
                <a:tc>
                  <a:txBody>
                    <a:bodyPr/>
                    <a:lstStyle/>
                    <a:p>
                      <a:pPr algn="ctr"/>
                      <a:r>
                        <a:rPr lang="ru-RU" sz="1100" dirty="0">
                          <a:solidFill>
                            <a:srgbClr val="525252"/>
                          </a:solidFill>
                        </a:rPr>
                        <a:t>◼︎</a:t>
                      </a:r>
                      <a:r>
                        <a:rPr lang="ru-RU" sz="1400" dirty="0">
                          <a:solidFill>
                            <a:srgbClr val="525252"/>
                          </a:solidFill>
                        </a:rPr>
                        <a:t> </a:t>
                      </a:r>
                      <a:r>
                        <a:rPr lang="en-US" sz="1400" dirty="0">
                          <a:solidFill>
                            <a:srgbClr val="525252"/>
                          </a:solidFill>
                        </a:rPr>
                        <a:t>Measured</a:t>
                      </a:r>
                      <a:endParaRPr lang="ru-RU" sz="1400" dirty="0">
                        <a:solidFill>
                          <a:srgbClr val="525252"/>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dirty="0">
                          <a:solidFill>
                            <a:srgbClr val="F84141"/>
                          </a:solidFill>
                        </a:rPr>
                        <a:t>● </a:t>
                      </a:r>
                      <a:r>
                        <a:rPr lang="en-US" sz="1400" dirty="0">
                          <a:solidFill>
                            <a:srgbClr val="F84141"/>
                          </a:solidFill>
                        </a:rPr>
                        <a:t>Restored</a:t>
                      </a:r>
                      <a:endParaRPr lang="en-RU" sz="1400" dirty="0">
                        <a:solidFill>
                          <a:srgbClr val="F8414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12453235"/>
                  </a:ext>
                </a:extLst>
              </a:tr>
            </a:tbl>
          </a:graphicData>
        </a:graphic>
      </p:graphicFrame>
      <p:sp>
        <p:nvSpPr>
          <p:cNvPr id="5" name="TextBox 4">
            <a:extLst>
              <a:ext uri="{FF2B5EF4-FFF2-40B4-BE49-F238E27FC236}">
                <a16:creationId xmlns:a16="http://schemas.microsoft.com/office/drawing/2014/main" id="{2357D779-2D14-1373-93D4-1D6537E0CEE2}"/>
              </a:ext>
            </a:extLst>
          </p:cNvPr>
          <p:cNvSpPr txBox="1"/>
          <p:nvPr/>
        </p:nvSpPr>
        <p:spPr>
          <a:xfrm>
            <a:off x="1217211" y="6335765"/>
            <a:ext cx="5034428" cy="461665"/>
          </a:xfrm>
          <a:prstGeom prst="rect">
            <a:avLst/>
          </a:prstGeom>
          <a:noFill/>
          <a:ln w="15875">
            <a:noFill/>
          </a:ln>
        </p:spPr>
        <p:txBody>
          <a:bodyPr wrap="square">
            <a:spAutoFit/>
          </a:bodyPr>
          <a:lstStyle/>
          <a:p>
            <a:pPr algn="ctr"/>
            <a:r>
              <a:rPr lang="en-GB" sz="1200" i="1" dirty="0">
                <a:solidFill>
                  <a:srgbClr val="FF0000"/>
                </a:solidFill>
              </a:rPr>
              <a:t>Preliminary results</a:t>
            </a:r>
          </a:p>
          <a:p>
            <a:pPr algn="ctr"/>
            <a:r>
              <a:rPr lang="en-GB" sz="1200" i="1" dirty="0">
                <a:solidFill>
                  <a:srgbClr val="FF0000"/>
                </a:solidFill>
              </a:rPr>
              <a:t>2</a:t>
            </a:r>
            <a:r>
              <a:rPr lang="en-GB" sz="1200" i="1" baseline="30000" dirty="0">
                <a:solidFill>
                  <a:srgbClr val="FF0000"/>
                </a:solidFill>
              </a:rPr>
              <a:t>nd</a:t>
            </a:r>
            <a:r>
              <a:rPr lang="en-GB" sz="1200" i="1" dirty="0">
                <a:solidFill>
                  <a:srgbClr val="FF0000"/>
                </a:solidFill>
              </a:rPr>
              <a:t> experiment </a:t>
            </a:r>
            <a:r>
              <a:rPr lang="en-US" sz="1200" i="1" dirty="0">
                <a:solidFill>
                  <a:srgbClr val="FF0000"/>
                </a:solidFill>
              </a:rPr>
              <a:t>is </a:t>
            </a:r>
            <a:r>
              <a:rPr lang="en-GB" sz="1200" i="1" dirty="0">
                <a:solidFill>
                  <a:srgbClr val="FF0000"/>
                </a:solidFill>
              </a:rPr>
              <a:t>planned for May 2024</a:t>
            </a:r>
            <a:endParaRPr lang="ru-RU" sz="1200" i="1" dirty="0">
              <a:solidFill>
                <a:srgbClr val="FF0000"/>
              </a:solidFill>
            </a:endParaRPr>
          </a:p>
        </p:txBody>
      </p:sp>
      <p:sp>
        <p:nvSpPr>
          <p:cNvPr id="7" name="Slide Number Placeholder 6">
            <a:extLst>
              <a:ext uri="{FF2B5EF4-FFF2-40B4-BE49-F238E27FC236}">
                <a16:creationId xmlns:a16="http://schemas.microsoft.com/office/drawing/2014/main" id="{6D71596F-AEFA-E9E2-3628-B9F73F8B3341}"/>
              </a:ext>
            </a:extLst>
          </p:cNvPr>
          <p:cNvSpPr>
            <a:spLocks noGrp="1"/>
          </p:cNvSpPr>
          <p:nvPr>
            <p:ph type="sldNum" sz="quarter" idx="12"/>
          </p:nvPr>
        </p:nvSpPr>
        <p:spPr>
          <a:xfrm>
            <a:off x="9448800" y="6492875"/>
            <a:ext cx="2743200" cy="365125"/>
          </a:xfrm>
        </p:spPr>
        <p:txBody>
          <a:bodyPr/>
          <a:lstStyle/>
          <a:p>
            <a:fld id="{03F74DE6-944D-7A40-9389-EB907D9A05BB}" type="slidenum">
              <a:rPr lang="en-RU" smtClean="0"/>
              <a:t>17</a:t>
            </a:fld>
            <a:endParaRPr lang="en-RU" dirty="0"/>
          </a:p>
        </p:txBody>
      </p:sp>
      <p:pic>
        <p:nvPicPr>
          <p:cNvPr id="14" name="Picture 13">
            <a:extLst>
              <a:ext uri="{FF2B5EF4-FFF2-40B4-BE49-F238E27FC236}">
                <a16:creationId xmlns:a16="http://schemas.microsoft.com/office/drawing/2014/main" id="{912B3487-E39E-BA32-2D47-B5D1734DC97D}"/>
              </a:ext>
            </a:extLst>
          </p:cNvPr>
          <p:cNvPicPr>
            <a:picLocks noChangeAspect="1"/>
          </p:cNvPicPr>
          <p:nvPr/>
        </p:nvPicPr>
        <p:blipFill>
          <a:blip r:embed="rId4"/>
          <a:stretch>
            <a:fillRect/>
          </a:stretch>
        </p:blipFill>
        <p:spPr>
          <a:xfrm>
            <a:off x="8088906" y="3927989"/>
            <a:ext cx="3609757" cy="2869441"/>
          </a:xfrm>
          <a:prstGeom prst="rect">
            <a:avLst/>
          </a:prstGeom>
        </p:spPr>
      </p:pic>
    </p:spTree>
    <p:extLst>
      <p:ext uri="{BB962C8B-B14F-4D97-AF65-F5344CB8AC3E}">
        <p14:creationId xmlns:p14="http://schemas.microsoft.com/office/powerpoint/2010/main" val="38112938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5">
            <a:extLst>
              <a:ext uri="{FF2B5EF4-FFF2-40B4-BE49-F238E27FC236}">
                <a16:creationId xmlns:a16="http://schemas.microsoft.com/office/drawing/2014/main" id="{4B8F8500-5D34-C0A9-3990-A23B1156A2F2}"/>
              </a:ext>
            </a:extLst>
          </p:cNvPr>
          <p:cNvGraphicFramePr>
            <a:graphicFrameLocks noGrp="1"/>
          </p:cNvGraphicFramePr>
          <p:nvPr>
            <p:extLst>
              <p:ext uri="{D42A27DB-BD31-4B8C-83A1-F6EECF244321}">
                <p14:modId xmlns:p14="http://schemas.microsoft.com/office/powerpoint/2010/main" val="1877155507"/>
              </p:ext>
            </p:extLst>
          </p:nvPr>
        </p:nvGraphicFramePr>
        <p:xfrm>
          <a:off x="384155" y="5366686"/>
          <a:ext cx="11637157" cy="930482"/>
        </p:xfrm>
        <a:graphic>
          <a:graphicData uri="http://schemas.openxmlformats.org/drawingml/2006/table">
            <a:tbl>
              <a:tblPr firstRow="1" bandRow="1">
                <a:tableStyleId>{2D5ABB26-0587-4C30-8999-92F81FD0307C}</a:tableStyleId>
              </a:tblPr>
              <a:tblGrid>
                <a:gridCol w="6065413">
                  <a:extLst>
                    <a:ext uri="{9D8B030D-6E8A-4147-A177-3AD203B41FA5}">
                      <a16:colId xmlns:a16="http://schemas.microsoft.com/office/drawing/2014/main" val="30386324"/>
                    </a:ext>
                  </a:extLst>
                </a:gridCol>
                <a:gridCol w="5571744">
                  <a:extLst>
                    <a:ext uri="{9D8B030D-6E8A-4147-A177-3AD203B41FA5}">
                      <a16:colId xmlns:a16="http://schemas.microsoft.com/office/drawing/2014/main" val="366277710"/>
                    </a:ext>
                  </a:extLst>
                </a:gridCol>
              </a:tblGrid>
              <a:tr h="534242">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2400" dirty="0">
                          <a:solidFill>
                            <a:srgbClr val="FF0100"/>
                          </a:solidFill>
                        </a:rPr>
                        <a:t>●</a:t>
                      </a:r>
                      <a:r>
                        <a:rPr lang="en-US" sz="2000" dirty="0">
                          <a:solidFill>
                            <a:srgbClr val="FF0100"/>
                          </a:solidFill>
                        </a:rPr>
                        <a:t> </a:t>
                      </a:r>
                      <a:r>
                        <a:rPr lang="en-US" sz="2000" dirty="0" err="1">
                          <a:solidFill>
                            <a:schemeClr val="tx1"/>
                          </a:solidFill>
                        </a:rPr>
                        <a:t>SFiNx</a:t>
                      </a:r>
                      <a:r>
                        <a:rPr lang="en-US" sz="2000" dirty="0">
                          <a:solidFill>
                            <a:schemeClr val="tx1"/>
                          </a:solidFill>
                        </a:rPr>
                        <a:t> </a:t>
                      </a:r>
                      <a:r>
                        <a:rPr lang="ru-RU" sz="2000" dirty="0">
                          <a:solidFill>
                            <a:schemeClr val="tx1"/>
                          </a:solidFill>
                        </a:rPr>
                        <a:t>(</a:t>
                      </a:r>
                      <a:r>
                        <a:rPr lang="en-US" sz="2000" dirty="0">
                          <a:solidFill>
                            <a:schemeClr val="tx1"/>
                          </a:solidFill>
                        </a:rPr>
                        <a:t>4.1</a:t>
                      </a:r>
                      <a:r>
                        <a:rPr lang="ru-RU" sz="2000" dirty="0">
                          <a:solidFill>
                            <a:schemeClr val="tx1"/>
                          </a:solidFill>
                          <a:latin typeface="+mn-lt"/>
                        </a:rPr>
                        <a:t>±</a:t>
                      </a:r>
                      <a:r>
                        <a:rPr lang="en-US" sz="2000" dirty="0">
                          <a:solidFill>
                            <a:schemeClr val="tx1"/>
                          </a:solidFill>
                          <a:latin typeface="+mn-lt"/>
                        </a:rPr>
                        <a:t>0.1</a:t>
                      </a:r>
                      <a:r>
                        <a:rPr lang="ru-RU" sz="2000" dirty="0">
                          <a:solidFill>
                            <a:schemeClr val="tx1"/>
                          </a:solidFill>
                        </a:rPr>
                        <a:t>)</a:t>
                      </a:r>
                      <a:r>
                        <a:rPr lang="en-US" sz="2000" dirty="0">
                          <a:solidFill>
                            <a:schemeClr val="tx1"/>
                          </a:solidFill>
                        </a:rPr>
                        <a:t> / </a:t>
                      </a:r>
                      <a:r>
                        <a:rPr lang="en-GB" sz="2000" i="0" dirty="0">
                          <a:solidFill>
                            <a:schemeClr val="tx1"/>
                          </a:solidFill>
                          <a:effectLst/>
                        </a:rPr>
                        <a:t>CPC-0091 (2024)</a:t>
                      </a:r>
                      <a:endParaRPr lang="en-GB" sz="2000" i="0" dirty="0">
                        <a:solidFill>
                          <a:schemeClr val="tx1"/>
                        </a:solidFill>
                        <a:cs typeface="Times New Roman" panose="02020603050405020304" pitchFamily="18" charset="0"/>
                      </a:endParaRPr>
                    </a:p>
                  </a:txBody>
                  <a:tcPr anchor="ctr">
                    <a:lnL>
                      <a:noFill/>
                    </a:lnL>
                    <a:lnR w="3175" cap="flat" cmpd="sng" algn="ctr">
                      <a:noFill/>
                      <a:prstDash val="sysDash"/>
                      <a:round/>
                      <a:headEnd type="none" w="med" len="med"/>
                      <a:tailEnd type="none" w="med" len="med"/>
                    </a:lnR>
                    <a:lnT>
                      <a:noFill/>
                    </a:lnT>
                    <a:lnB w="3175"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2400" dirty="0">
                          <a:solidFill>
                            <a:srgbClr val="FF0100"/>
                          </a:solidFill>
                        </a:rPr>
                        <a:t>●</a:t>
                      </a:r>
                      <a:r>
                        <a:rPr lang="en-US" sz="2000" dirty="0">
                          <a:solidFill>
                            <a:srgbClr val="FF0100"/>
                          </a:solidFill>
                        </a:rPr>
                        <a:t> </a:t>
                      </a:r>
                      <a:r>
                        <a:rPr lang="en-US" sz="2000" dirty="0" err="1">
                          <a:solidFill>
                            <a:schemeClr val="tx1"/>
                          </a:solidFill>
                        </a:rPr>
                        <a:t>SFiNx</a:t>
                      </a:r>
                      <a:r>
                        <a:rPr lang="en-US" sz="2000" dirty="0">
                          <a:solidFill>
                            <a:schemeClr val="tx1"/>
                          </a:solidFill>
                        </a:rPr>
                        <a:t> </a:t>
                      </a:r>
                      <a:r>
                        <a:rPr lang="ru-RU" sz="2000" dirty="0">
                          <a:solidFill>
                            <a:schemeClr val="tx1"/>
                          </a:solidFill>
                        </a:rPr>
                        <a:t>(</a:t>
                      </a:r>
                      <a:r>
                        <a:rPr lang="en-RU" sz="2000" dirty="0">
                          <a:solidFill>
                            <a:schemeClr val="tx1"/>
                          </a:solidFill>
                          <a:latin typeface="+mn-lt"/>
                        </a:rPr>
                        <a:t>4.9</a:t>
                      </a:r>
                      <a:r>
                        <a:rPr lang="ru-RU" sz="2000" dirty="0">
                          <a:solidFill>
                            <a:schemeClr val="tx1"/>
                          </a:solidFill>
                          <a:latin typeface="+mn-lt"/>
                        </a:rPr>
                        <a:t>±</a:t>
                      </a:r>
                      <a:r>
                        <a:rPr lang="en-US" sz="2000" dirty="0">
                          <a:solidFill>
                            <a:schemeClr val="tx1"/>
                          </a:solidFill>
                          <a:latin typeface="+mn-lt"/>
                        </a:rPr>
                        <a:t>0.2</a:t>
                      </a:r>
                      <a:r>
                        <a:rPr lang="ru-RU" sz="2000" dirty="0">
                          <a:solidFill>
                            <a:schemeClr val="tx1"/>
                          </a:solidFill>
                        </a:rPr>
                        <a:t>)</a:t>
                      </a:r>
                      <a:r>
                        <a:rPr lang="en-US" sz="2000" dirty="0">
                          <a:solidFill>
                            <a:schemeClr val="tx1"/>
                          </a:solidFill>
                        </a:rPr>
                        <a:t> / </a:t>
                      </a:r>
                      <a:r>
                        <a:rPr lang="en-US" sz="2000" i="0" dirty="0">
                          <a:solidFill>
                            <a:schemeClr val="tx1"/>
                          </a:solidFill>
                        </a:rPr>
                        <a:t>Preliminary results</a:t>
                      </a:r>
                      <a:endParaRPr lang="en-RU" sz="2000" i="0" dirty="0">
                        <a:solidFill>
                          <a:schemeClr val="tx1"/>
                        </a:solidFill>
                      </a:endParaRPr>
                    </a:p>
                  </a:txBody>
                  <a:tcPr anchor="ctr">
                    <a:lnL w="3175" cap="flat" cmpd="sng" algn="ctr">
                      <a:noFill/>
                      <a:prstDash val="sysDash"/>
                      <a:round/>
                      <a:headEnd type="none" w="med" len="med"/>
                      <a:tailEnd type="none" w="med" len="med"/>
                    </a:lnL>
                    <a:lnR>
                      <a:noFill/>
                    </a:lnR>
                    <a:lnT>
                      <a:noFill/>
                    </a:lnT>
                    <a:lnB w="3175" cap="flat" cmpd="sng" algn="ctr">
                      <a:no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2043057"/>
                  </a:ext>
                </a:extLst>
              </a:tr>
              <a:tr h="390144">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000" dirty="0">
                          <a:solidFill>
                            <a:schemeClr val="tx1"/>
                          </a:solidFill>
                        </a:rPr>
                        <a:t>Theory:</a:t>
                      </a:r>
                      <a:r>
                        <a:rPr lang="ru-RU" sz="2000" dirty="0">
                          <a:solidFill>
                            <a:srgbClr val="00CECE"/>
                          </a:solidFill>
                        </a:rPr>
                        <a:t>▲ </a:t>
                      </a:r>
                      <a:r>
                        <a:rPr lang="en-US" sz="2000" dirty="0">
                          <a:solidFill>
                            <a:schemeClr val="tx1"/>
                          </a:solidFill>
                        </a:rPr>
                        <a:t>ISP</a:t>
                      </a:r>
                      <a:r>
                        <a:rPr lang="ru-RU" sz="2000" dirty="0">
                          <a:solidFill>
                            <a:schemeClr val="tx1"/>
                          </a:solidFill>
                        </a:rPr>
                        <a:t> (</a:t>
                      </a:r>
                      <a:r>
                        <a:rPr lang="en-US" sz="2000" dirty="0">
                          <a:solidFill>
                            <a:schemeClr val="tx1"/>
                          </a:solidFill>
                        </a:rPr>
                        <a:t>4.0</a:t>
                      </a:r>
                      <a:r>
                        <a:rPr lang="ru-RU" sz="2000" dirty="0">
                          <a:solidFill>
                            <a:schemeClr val="tx1"/>
                          </a:solidFill>
                        </a:rPr>
                        <a:t>)</a:t>
                      </a:r>
                      <a:r>
                        <a:rPr lang="en-US" sz="2000" dirty="0">
                          <a:solidFill>
                            <a:schemeClr val="tx1"/>
                          </a:solidFill>
                        </a:rPr>
                        <a:t>, </a:t>
                      </a:r>
                      <a:r>
                        <a:rPr lang="en-US" sz="2000" dirty="0">
                          <a:solidFill>
                            <a:srgbClr val="0000FF"/>
                          </a:solidFill>
                        </a:rPr>
                        <a:t>◆ </a:t>
                      </a:r>
                      <a:r>
                        <a:rPr lang="en-US" sz="2000" dirty="0">
                          <a:solidFill>
                            <a:schemeClr val="tx1"/>
                          </a:solidFill>
                        </a:rPr>
                        <a:t>GEF</a:t>
                      </a:r>
                      <a:r>
                        <a:rPr lang="ru-RU" sz="2000" dirty="0">
                          <a:solidFill>
                            <a:schemeClr val="tx1"/>
                          </a:solidFill>
                        </a:rPr>
                        <a:t> (</a:t>
                      </a:r>
                      <a:r>
                        <a:rPr lang="en-US" sz="2000" dirty="0">
                          <a:solidFill>
                            <a:schemeClr val="tx1"/>
                          </a:solidFill>
                        </a:rPr>
                        <a:t>4.0</a:t>
                      </a:r>
                      <a:r>
                        <a:rPr lang="ru-RU" sz="2000" dirty="0">
                          <a:solidFill>
                            <a:schemeClr val="tx1"/>
                          </a:solidFill>
                        </a:rPr>
                        <a:t>)</a:t>
                      </a:r>
                    </a:p>
                  </a:txBody>
                  <a:tcPr anchor="ctr">
                    <a:lnL>
                      <a:noFill/>
                    </a:lnL>
                    <a:lnR w="3175" cap="flat" cmpd="sng" algn="ctr">
                      <a:noFill/>
                      <a:prstDash val="sysDash"/>
                      <a:round/>
                      <a:headEnd type="none" w="med" len="med"/>
                      <a:tailEnd type="none" w="med" len="med"/>
                    </a:lnR>
                    <a:lnT w="3175" cap="flat" cmpd="sng" algn="ctr">
                      <a:noFill/>
                      <a:prstDash val="sysDash"/>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000" dirty="0">
                          <a:solidFill>
                            <a:schemeClr val="tx1"/>
                          </a:solidFill>
                        </a:rPr>
                        <a:t>Theory: </a:t>
                      </a:r>
                      <a:r>
                        <a:rPr lang="ru-RU" sz="2000" dirty="0">
                          <a:solidFill>
                            <a:srgbClr val="00CECE"/>
                          </a:solidFill>
                        </a:rPr>
                        <a:t>▲ </a:t>
                      </a:r>
                      <a:r>
                        <a:rPr lang="en-US" sz="2000" dirty="0">
                          <a:solidFill>
                            <a:schemeClr val="tx1"/>
                          </a:solidFill>
                        </a:rPr>
                        <a:t>ISP</a:t>
                      </a:r>
                      <a:r>
                        <a:rPr lang="ru-RU" sz="2000" dirty="0">
                          <a:solidFill>
                            <a:schemeClr val="tx1"/>
                          </a:solidFill>
                        </a:rPr>
                        <a:t> (</a:t>
                      </a:r>
                      <a:r>
                        <a:rPr lang="en-RU" sz="2000" dirty="0">
                          <a:solidFill>
                            <a:schemeClr val="tx1"/>
                          </a:solidFill>
                          <a:latin typeface="+mn-lt"/>
                        </a:rPr>
                        <a:t>5.1</a:t>
                      </a:r>
                      <a:r>
                        <a:rPr lang="ru-RU" sz="2000" dirty="0">
                          <a:solidFill>
                            <a:schemeClr val="tx1"/>
                          </a:solidFill>
                        </a:rPr>
                        <a:t>)</a:t>
                      </a:r>
                      <a:r>
                        <a:rPr lang="en-US" sz="2000" dirty="0">
                          <a:solidFill>
                            <a:schemeClr val="tx1"/>
                          </a:solidFill>
                        </a:rPr>
                        <a:t>, </a:t>
                      </a:r>
                      <a:r>
                        <a:rPr lang="en-US" sz="2000" dirty="0">
                          <a:solidFill>
                            <a:srgbClr val="0000FF"/>
                          </a:solidFill>
                        </a:rPr>
                        <a:t>◆ </a:t>
                      </a:r>
                      <a:r>
                        <a:rPr lang="en-US" sz="2000" dirty="0">
                          <a:solidFill>
                            <a:schemeClr val="tx1"/>
                          </a:solidFill>
                        </a:rPr>
                        <a:t>GEF</a:t>
                      </a:r>
                      <a:r>
                        <a:rPr lang="ru-RU" sz="2000" dirty="0">
                          <a:solidFill>
                            <a:schemeClr val="tx1"/>
                          </a:solidFill>
                        </a:rPr>
                        <a:t> (</a:t>
                      </a:r>
                      <a:r>
                        <a:rPr lang="en-US" sz="2000" dirty="0">
                          <a:solidFill>
                            <a:schemeClr val="tx1"/>
                          </a:solidFill>
                        </a:rPr>
                        <a:t>2.1</a:t>
                      </a:r>
                      <a:r>
                        <a:rPr lang="ru-RU" sz="2000" dirty="0">
                          <a:solidFill>
                            <a:schemeClr val="tx1"/>
                          </a:solidFill>
                        </a:rPr>
                        <a:t>)</a:t>
                      </a:r>
                      <a:endParaRPr lang="en-RU" sz="2000" dirty="0">
                        <a:solidFill>
                          <a:schemeClr val="tx1"/>
                        </a:solidFill>
                      </a:endParaRPr>
                    </a:p>
                  </a:txBody>
                  <a:tcPr anchor="ctr">
                    <a:lnL w="3175" cap="flat" cmpd="sng" algn="ctr">
                      <a:noFill/>
                      <a:prstDash val="sysDash"/>
                      <a:round/>
                      <a:headEnd type="none" w="med" len="med"/>
                      <a:tailEnd type="none" w="med" len="med"/>
                    </a:lnL>
                    <a:lnR>
                      <a:noFill/>
                    </a:lnR>
                    <a:lnT w="3175" cap="flat" cmpd="sng" algn="ctr">
                      <a:noFill/>
                      <a:prstDash val="sysDash"/>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108321600"/>
                  </a:ext>
                </a:extLst>
              </a:tr>
            </a:tbl>
          </a:graphicData>
        </a:graphic>
      </p:graphicFrame>
      <p:pic>
        <p:nvPicPr>
          <p:cNvPr id="3" name="Picture 2">
            <a:extLst>
              <a:ext uri="{FF2B5EF4-FFF2-40B4-BE49-F238E27FC236}">
                <a16:creationId xmlns:a16="http://schemas.microsoft.com/office/drawing/2014/main" id="{7AC60F79-A191-69F8-C9FB-8417A137674F}"/>
              </a:ext>
            </a:extLst>
          </p:cNvPr>
          <p:cNvPicPr>
            <a:picLocks noChangeAspect="1"/>
          </p:cNvPicPr>
          <p:nvPr/>
        </p:nvPicPr>
        <p:blipFill rotWithShape="1">
          <a:blip r:embed="rId3"/>
          <a:srcRect l="8085" t="9296" r="12573" b="5254"/>
          <a:stretch/>
        </p:blipFill>
        <p:spPr>
          <a:xfrm>
            <a:off x="6391277" y="995612"/>
            <a:ext cx="5416568" cy="4464000"/>
          </a:xfrm>
          <a:prstGeom prst="rect">
            <a:avLst/>
          </a:prstGeom>
        </p:spPr>
      </p:pic>
      <p:sp>
        <p:nvSpPr>
          <p:cNvPr id="7" name="TextBox 6">
            <a:extLst>
              <a:ext uri="{FF2B5EF4-FFF2-40B4-BE49-F238E27FC236}">
                <a16:creationId xmlns:a16="http://schemas.microsoft.com/office/drawing/2014/main" id="{29E88090-101F-9648-5876-F1A88FE52245}"/>
              </a:ext>
            </a:extLst>
          </p:cNvPr>
          <p:cNvSpPr txBox="1"/>
          <p:nvPr/>
        </p:nvSpPr>
        <p:spPr>
          <a:xfrm>
            <a:off x="10256316" y="1303208"/>
            <a:ext cx="1260000" cy="646331"/>
          </a:xfrm>
          <a:prstGeom prst="rect">
            <a:avLst/>
          </a:prstGeom>
          <a:noFill/>
        </p:spPr>
        <p:txBody>
          <a:bodyPr wrap="square" anchor="ctr">
            <a:spAutoFit/>
          </a:bodyPr>
          <a:lstStyle/>
          <a:p>
            <a:pPr algn="ctr"/>
            <a:r>
              <a:rPr lang="en-GB" sz="3600" baseline="30000" dirty="0"/>
              <a:t>260</a:t>
            </a:r>
            <a:r>
              <a:rPr lang="en-GB" sz="3600" dirty="0"/>
              <a:t>Sg</a:t>
            </a:r>
            <a:endParaRPr lang="en-RU" sz="3600" dirty="0"/>
          </a:p>
        </p:txBody>
      </p:sp>
      <p:sp>
        <p:nvSpPr>
          <p:cNvPr id="2" name="Title 1">
            <a:extLst>
              <a:ext uri="{FF2B5EF4-FFF2-40B4-BE49-F238E27FC236}">
                <a16:creationId xmlns:a16="http://schemas.microsoft.com/office/drawing/2014/main" id="{D221458E-BC57-9076-F962-17D1CA3B510F}"/>
              </a:ext>
            </a:extLst>
          </p:cNvPr>
          <p:cNvSpPr txBox="1">
            <a:spLocks/>
          </p:cNvSpPr>
          <p:nvPr/>
        </p:nvSpPr>
        <p:spPr>
          <a:xfrm>
            <a:off x="0" y="180000"/>
            <a:ext cx="12192000" cy="729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400" b="1" dirty="0">
                <a:solidFill>
                  <a:schemeClr val="accent1"/>
                </a:solidFill>
              </a:rPr>
              <a:t>Agreement Between Theory and Experiment</a:t>
            </a:r>
            <a:endParaRPr lang="en-RU" sz="4400" b="1" dirty="0">
              <a:solidFill>
                <a:schemeClr val="accent1"/>
              </a:solidFill>
            </a:endParaRPr>
          </a:p>
        </p:txBody>
      </p:sp>
      <p:pic>
        <p:nvPicPr>
          <p:cNvPr id="6" name="Picture 5">
            <a:extLst>
              <a:ext uri="{FF2B5EF4-FFF2-40B4-BE49-F238E27FC236}">
                <a16:creationId xmlns:a16="http://schemas.microsoft.com/office/drawing/2014/main" id="{8F19D5ED-5A8D-D687-6FED-B7846710A688}"/>
              </a:ext>
            </a:extLst>
          </p:cNvPr>
          <p:cNvPicPr>
            <a:picLocks noChangeAspect="1"/>
          </p:cNvPicPr>
          <p:nvPr/>
        </p:nvPicPr>
        <p:blipFill>
          <a:blip r:embed="rId4"/>
          <a:stretch>
            <a:fillRect/>
          </a:stretch>
        </p:blipFill>
        <p:spPr>
          <a:xfrm>
            <a:off x="429469" y="977843"/>
            <a:ext cx="5316923" cy="4320000"/>
          </a:xfrm>
          <a:prstGeom prst="rect">
            <a:avLst/>
          </a:prstGeom>
        </p:spPr>
      </p:pic>
      <p:sp>
        <p:nvSpPr>
          <p:cNvPr id="8" name="TextBox 7">
            <a:extLst>
              <a:ext uri="{FF2B5EF4-FFF2-40B4-BE49-F238E27FC236}">
                <a16:creationId xmlns:a16="http://schemas.microsoft.com/office/drawing/2014/main" id="{CE2B63CE-F0D1-7A27-E82A-080862077913}"/>
              </a:ext>
            </a:extLst>
          </p:cNvPr>
          <p:cNvSpPr txBox="1"/>
          <p:nvPr/>
        </p:nvSpPr>
        <p:spPr>
          <a:xfrm>
            <a:off x="4168771" y="1309635"/>
            <a:ext cx="1260000" cy="646331"/>
          </a:xfrm>
          <a:prstGeom prst="rect">
            <a:avLst/>
          </a:prstGeom>
          <a:noFill/>
        </p:spPr>
        <p:txBody>
          <a:bodyPr wrap="square" anchor="ctr">
            <a:spAutoFit/>
          </a:bodyPr>
          <a:lstStyle/>
          <a:p>
            <a:pPr algn="ctr"/>
            <a:r>
              <a:rPr lang="en-GB" sz="3600" baseline="30000" dirty="0"/>
              <a:t>250</a:t>
            </a:r>
            <a:r>
              <a:rPr lang="en-GB" sz="3600" dirty="0"/>
              <a:t>No</a:t>
            </a:r>
            <a:endParaRPr lang="en-RU" sz="3600" dirty="0"/>
          </a:p>
        </p:txBody>
      </p:sp>
      <p:sp>
        <p:nvSpPr>
          <p:cNvPr id="5" name="Slide Number Placeholder 4">
            <a:extLst>
              <a:ext uri="{FF2B5EF4-FFF2-40B4-BE49-F238E27FC236}">
                <a16:creationId xmlns:a16="http://schemas.microsoft.com/office/drawing/2014/main" id="{211BFE1F-EAB1-28E4-1B7E-E51A993D69B2}"/>
              </a:ext>
            </a:extLst>
          </p:cNvPr>
          <p:cNvSpPr>
            <a:spLocks noGrp="1"/>
          </p:cNvSpPr>
          <p:nvPr>
            <p:ph type="sldNum" sz="quarter" idx="12"/>
          </p:nvPr>
        </p:nvSpPr>
        <p:spPr>
          <a:xfrm>
            <a:off x="9448800" y="6492875"/>
            <a:ext cx="2743200" cy="365125"/>
          </a:xfrm>
        </p:spPr>
        <p:txBody>
          <a:bodyPr/>
          <a:lstStyle/>
          <a:p>
            <a:fld id="{03F74DE6-944D-7A40-9389-EB907D9A05BB}" type="slidenum">
              <a:rPr lang="en-RU" smtClean="0"/>
              <a:t>18</a:t>
            </a:fld>
            <a:endParaRPr lang="en-RU" dirty="0"/>
          </a:p>
        </p:txBody>
      </p:sp>
      <p:sp>
        <p:nvSpPr>
          <p:cNvPr id="10" name="TextBox 9">
            <a:extLst>
              <a:ext uri="{FF2B5EF4-FFF2-40B4-BE49-F238E27FC236}">
                <a16:creationId xmlns:a16="http://schemas.microsoft.com/office/drawing/2014/main" id="{7AC14BE5-3579-EFA2-D8A2-D1077BE88496}"/>
              </a:ext>
            </a:extLst>
          </p:cNvPr>
          <p:cNvSpPr txBox="1"/>
          <p:nvPr/>
        </p:nvSpPr>
        <p:spPr>
          <a:xfrm>
            <a:off x="218948" y="6301734"/>
            <a:ext cx="11754104" cy="464871"/>
          </a:xfrm>
          <a:prstGeom prst="rect">
            <a:avLst/>
          </a:prstGeom>
          <a:noFill/>
        </p:spPr>
        <p:txBody>
          <a:bodyPr wrap="square">
            <a:spAutoFit/>
          </a:bodyPr>
          <a:lstStyle/>
          <a:p>
            <a:pPr algn="ctr">
              <a:lnSpc>
                <a:spcPct val="150000"/>
              </a:lnSpc>
            </a:pPr>
            <a:r>
              <a:rPr lang="en-GB" i="1" dirty="0"/>
              <a:t>Calculations with additional version of ISP model made by BLTP JINR: </a:t>
            </a:r>
            <a:r>
              <a:rPr lang="en-US" b="1" i="1" kern="100" dirty="0">
                <a:solidFill>
                  <a:srgbClr val="7030A0"/>
                </a:solidFill>
                <a:ea typeface="Times New Roman" panose="02020603050405020304" pitchFamily="18" charset="0"/>
                <a:cs typeface="Times New Roman" panose="02020603050405020304" pitchFamily="18" charset="0"/>
              </a:rPr>
              <a:t>A. V. Andreev, T. M. </a:t>
            </a:r>
            <a:r>
              <a:rPr lang="en-US" b="1" i="1" kern="100" dirty="0" err="1">
                <a:solidFill>
                  <a:srgbClr val="7030A0"/>
                </a:solidFill>
                <a:ea typeface="Times New Roman" panose="02020603050405020304" pitchFamily="18" charset="0"/>
                <a:cs typeface="Times New Roman" panose="02020603050405020304" pitchFamily="18" charset="0"/>
              </a:rPr>
              <a:t>Shneidman</a:t>
            </a:r>
            <a:r>
              <a:rPr lang="en-US" b="1" i="1" kern="100" dirty="0">
                <a:solidFill>
                  <a:srgbClr val="7030A0"/>
                </a:solidFill>
                <a:ea typeface="Times New Roman" panose="02020603050405020304" pitchFamily="18" charset="0"/>
                <a:cs typeface="Times New Roman" panose="02020603050405020304" pitchFamily="18" charset="0"/>
              </a:rPr>
              <a:t> and A. </a:t>
            </a:r>
            <a:r>
              <a:rPr lang="en-US" b="1" i="1" kern="100" dirty="0" err="1">
                <a:solidFill>
                  <a:srgbClr val="7030A0"/>
                </a:solidFill>
                <a:ea typeface="Times New Roman" panose="02020603050405020304" pitchFamily="18" charset="0"/>
                <a:cs typeface="Times New Roman" panose="02020603050405020304" pitchFamily="18" charset="0"/>
              </a:rPr>
              <a:t>Rahmatinejad</a:t>
            </a:r>
            <a:endParaRPr lang="en-GB" b="1" i="1" dirty="0">
              <a:solidFill>
                <a:srgbClr val="7030A0"/>
              </a:solidFill>
            </a:endParaRPr>
          </a:p>
        </p:txBody>
      </p:sp>
    </p:spTree>
    <p:extLst>
      <p:ext uri="{BB962C8B-B14F-4D97-AF65-F5344CB8AC3E}">
        <p14:creationId xmlns:p14="http://schemas.microsoft.com/office/powerpoint/2010/main" val="29794296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18C753-0812-4B68-2C8A-41089C6397F8}"/>
              </a:ext>
            </a:extLst>
          </p:cNvPr>
          <p:cNvPicPr>
            <a:picLocks noChangeAspect="1"/>
          </p:cNvPicPr>
          <p:nvPr/>
        </p:nvPicPr>
        <p:blipFill rotWithShape="1">
          <a:blip r:embed="rId3"/>
          <a:srcRect r="19846"/>
          <a:stretch/>
        </p:blipFill>
        <p:spPr>
          <a:xfrm>
            <a:off x="-1" y="1302399"/>
            <a:ext cx="12191999" cy="4253202"/>
          </a:xfrm>
          <a:prstGeom prst="rect">
            <a:avLst/>
          </a:prstGeom>
        </p:spPr>
      </p:pic>
      <p:sp>
        <p:nvSpPr>
          <p:cNvPr id="2" name="Title 1">
            <a:extLst>
              <a:ext uri="{FF2B5EF4-FFF2-40B4-BE49-F238E27FC236}">
                <a16:creationId xmlns:a16="http://schemas.microsoft.com/office/drawing/2014/main" id="{01CCE205-56ED-AE17-0E85-01EAED969C89}"/>
              </a:ext>
            </a:extLst>
          </p:cNvPr>
          <p:cNvSpPr txBox="1">
            <a:spLocks/>
          </p:cNvSpPr>
          <p:nvPr/>
        </p:nvSpPr>
        <p:spPr>
          <a:xfrm>
            <a:off x="186813" y="136526"/>
            <a:ext cx="11906864" cy="85653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400" b="1" dirty="0">
                <a:solidFill>
                  <a:schemeClr val="accent1"/>
                </a:solidFill>
              </a:rPr>
              <a:t>Features of the Prompt Neutron Multiplicity</a:t>
            </a:r>
            <a:endParaRPr lang="en-RU" sz="4400" b="1" dirty="0">
              <a:solidFill>
                <a:schemeClr val="accent1"/>
              </a:solidFill>
            </a:endParaRPr>
          </a:p>
        </p:txBody>
      </p:sp>
      <p:grpSp>
        <p:nvGrpSpPr>
          <p:cNvPr id="3" name="Group 2">
            <a:extLst>
              <a:ext uri="{FF2B5EF4-FFF2-40B4-BE49-F238E27FC236}">
                <a16:creationId xmlns:a16="http://schemas.microsoft.com/office/drawing/2014/main" id="{F14423B3-D5DA-F7B2-86D5-1AA502860004}"/>
              </a:ext>
            </a:extLst>
          </p:cNvPr>
          <p:cNvGrpSpPr/>
          <p:nvPr/>
        </p:nvGrpSpPr>
        <p:grpSpPr>
          <a:xfrm>
            <a:off x="1131377" y="1828800"/>
            <a:ext cx="4561726" cy="461665"/>
            <a:chOff x="4301146" y="5949000"/>
            <a:chExt cx="4184663" cy="408845"/>
          </a:xfrm>
        </p:grpSpPr>
        <p:sp>
          <p:nvSpPr>
            <p:cNvPr id="7" name="Rounded Rectangle 6">
              <a:extLst>
                <a:ext uri="{FF2B5EF4-FFF2-40B4-BE49-F238E27FC236}">
                  <a16:creationId xmlns:a16="http://schemas.microsoft.com/office/drawing/2014/main" id="{221FEDD5-407C-2629-3327-2CA5B4C14550}"/>
                </a:ext>
              </a:extLst>
            </p:cNvPr>
            <p:cNvSpPr/>
            <p:nvPr/>
          </p:nvSpPr>
          <p:spPr>
            <a:xfrm>
              <a:off x="4301146" y="5949000"/>
              <a:ext cx="396933" cy="400110"/>
            </a:xfrm>
            <a:prstGeom prst="roundRect">
              <a:avLst/>
            </a:prstGeom>
            <a:noFill/>
            <a:ln w="31750">
              <a:solidFill>
                <a:srgbClr val="03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8" name="TextBox 7">
              <a:extLst>
                <a:ext uri="{FF2B5EF4-FFF2-40B4-BE49-F238E27FC236}">
                  <a16:creationId xmlns:a16="http://schemas.microsoft.com/office/drawing/2014/main" id="{F54C7586-1B30-5DCC-144B-C3CB45D5F52D}"/>
                </a:ext>
              </a:extLst>
            </p:cNvPr>
            <p:cNvSpPr txBox="1"/>
            <p:nvPr/>
          </p:nvSpPr>
          <p:spPr>
            <a:xfrm>
              <a:off x="4822066" y="5949000"/>
              <a:ext cx="3663743" cy="408845"/>
            </a:xfrm>
            <a:prstGeom prst="rect">
              <a:avLst/>
            </a:prstGeom>
            <a:noFill/>
          </p:spPr>
          <p:txBody>
            <a:bodyPr wrap="square">
              <a:spAutoFit/>
            </a:bodyPr>
            <a:lstStyle/>
            <a:p>
              <a:r>
                <a:rPr lang="en-US" sz="2400" b="1" dirty="0">
                  <a:latin typeface="Calibri" panose="020F0502020204030204" pitchFamily="34" charset="0"/>
                </a:rPr>
                <a:t>SHELS separator</a:t>
              </a:r>
              <a:r>
                <a:rPr lang="ru-RU" sz="2400" b="1" dirty="0">
                  <a:latin typeface="Calibri" panose="020F0502020204030204" pitchFamily="34" charset="0"/>
                </a:rPr>
                <a:t> (</a:t>
              </a:r>
              <a:r>
                <a:rPr lang="en-US" sz="2400" b="1" dirty="0">
                  <a:latin typeface="Calibri" panose="020F0502020204030204" pitchFamily="34" charset="0"/>
                </a:rPr>
                <a:t>FLNR</a:t>
              </a:r>
              <a:r>
                <a:rPr lang="ru-RU" sz="2400" b="1" dirty="0">
                  <a:latin typeface="Calibri" panose="020F0502020204030204" pitchFamily="34" charset="0"/>
                </a:rPr>
                <a:t>)</a:t>
              </a:r>
              <a:endParaRPr lang="en-GB" sz="2400" b="1" dirty="0"/>
            </a:p>
          </p:txBody>
        </p:sp>
      </p:grpSp>
      <p:sp>
        <p:nvSpPr>
          <p:cNvPr id="6" name="Slide Number Placeholder 5">
            <a:extLst>
              <a:ext uri="{FF2B5EF4-FFF2-40B4-BE49-F238E27FC236}">
                <a16:creationId xmlns:a16="http://schemas.microsoft.com/office/drawing/2014/main" id="{84436956-17A2-ABE7-4B18-D67AA6614426}"/>
              </a:ext>
            </a:extLst>
          </p:cNvPr>
          <p:cNvSpPr>
            <a:spLocks noGrp="1"/>
          </p:cNvSpPr>
          <p:nvPr>
            <p:ph type="sldNum" sz="quarter" idx="12"/>
          </p:nvPr>
        </p:nvSpPr>
        <p:spPr>
          <a:xfrm>
            <a:off x="9448798" y="6492875"/>
            <a:ext cx="2743200" cy="365125"/>
          </a:xfrm>
        </p:spPr>
        <p:txBody>
          <a:bodyPr/>
          <a:lstStyle/>
          <a:p>
            <a:fld id="{03F74DE6-944D-7A40-9389-EB907D9A05BB}" type="slidenum">
              <a:rPr lang="en-RU" smtClean="0"/>
              <a:t>19</a:t>
            </a:fld>
            <a:endParaRPr lang="en-RU" dirty="0"/>
          </a:p>
        </p:txBody>
      </p:sp>
    </p:spTree>
    <p:extLst>
      <p:ext uri="{BB962C8B-B14F-4D97-AF65-F5344CB8AC3E}">
        <p14:creationId xmlns:p14="http://schemas.microsoft.com/office/powerpoint/2010/main" val="41171924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C62B29-D0B9-D447-9265-9AE72BA28BF7}"/>
              </a:ext>
            </a:extLst>
          </p:cNvPr>
          <p:cNvPicPr>
            <a:picLocks noChangeAspect="1"/>
          </p:cNvPicPr>
          <p:nvPr/>
        </p:nvPicPr>
        <p:blipFill>
          <a:blip r:embed="rId2"/>
          <a:stretch>
            <a:fillRect/>
          </a:stretch>
        </p:blipFill>
        <p:spPr>
          <a:xfrm>
            <a:off x="4118536" y="806057"/>
            <a:ext cx="7809871" cy="5334193"/>
          </a:xfrm>
          <a:prstGeom prst="rect">
            <a:avLst/>
          </a:prstGeom>
        </p:spPr>
      </p:pic>
      <p:sp>
        <p:nvSpPr>
          <p:cNvPr id="7" name="Rectangle 6">
            <a:extLst>
              <a:ext uri="{FF2B5EF4-FFF2-40B4-BE49-F238E27FC236}">
                <a16:creationId xmlns:a16="http://schemas.microsoft.com/office/drawing/2014/main" id="{04EF3751-CD98-DB42-B890-B44B0CFDC175}"/>
              </a:ext>
            </a:extLst>
          </p:cNvPr>
          <p:cNvSpPr/>
          <p:nvPr/>
        </p:nvSpPr>
        <p:spPr>
          <a:xfrm>
            <a:off x="5555848" y="6101812"/>
            <a:ext cx="5571942" cy="738664"/>
          </a:xfrm>
          <a:prstGeom prst="rect">
            <a:avLst/>
          </a:prstGeom>
        </p:spPr>
        <p:txBody>
          <a:bodyPr wrap="square">
            <a:spAutoFit/>
          </a:bodyPr>
          <a:lstStyle/>
          <a:p>
            <a:pPr algn="ctr"/>
            <a:r>
              <a:rPr lang="en-GB" sz="1400" i="1" dirty="0" err="1"/>
              <a:t>Heßberger</a:t>
            </a:r>
            <a:r>
              <a:rPr lang="en-GB" sz="1400" i="1" dirty="0"/>
              <a:t> F. P. </a:t>
            </a:r>
          </a:p>
          <a:p>
            <a:pPr algn="ctr"/>
            <a:r>
              <a:rPr lang="en-GB" sz="1400" i="1" dirty="0"/>
              <a:t>Spontaneous fission properties of superheavy elements</a:t>
            </a:r>
            <a:endParaRPr lang="ru-RU" sz="1400" i="1" dirty="0"/>
          </a:p>
          <a:p>
            <a:pPr algn="ctr"/>
            <a:r>
              <a:rPr lang="en-GB" sz="1400" i="1" dirty="0">
                <a:solidFill>
                  <a:srgbClr val="111111"/>
                </a:solidFill>
                <a:effectLst/>
              </a:rPr>
              <a:t>Eur. Phys. J. A (2017) 53: 75</a:t>
            </a:r>
            <a:endParaRPr lang="en-GB" sz="1400" i="1" dirty="0"/>
          </a:p>
        </p:txBody>
      </p:sp>
      <p:sp>
        <p:nvSpPr>
          <p:cNvPr id="12" name="Rectangle 11">
            <a:extLst>
              <a:ext uri="{FF2B5EF4-FFF2-40B4-BE49-F238E27FC236}">
                <a16:creationId xmlns:a16="http://schemas.microsoft.com/office/drawing/2014/main" id="{DA8A0E36-8A8D-2943-90D2-0A11B901CAB4}"/>
              </a:ext>
            </a:extLst>
          </p:cNvPr>
          <p:cNvSpPr/>
          <p:nvPr/>
        </p:nvSpPr>
        <p:spPr>
          <a:xfrm>
            <a:off x="351592" y="5189721"/>
            <a:ext cx="3766944" cy="738664"/>
          </a:xfrm>
          <a:prstGeom prst="rect">
            <a:avLst/>
          </a:prstGeom>
        </p:spPr>
        <p:txBody>
          <a:bodyPr wrap="square">
            <a:spAutoFit/>
          </a:bodyPr>
          <a:lstStyle/>
          <a:p>
            <a:pPr algn="ctr"/>
            <a:r>
              <a:rPr lang="en-GB" sz="1400" i="1" dirty="0" err="1"/>
              <a:t>Flerov</a:t>
            </a:r>
            <a:r>
              <a:rPr lang="en-GB" sz="1400" i="1" dirty="0"/>
              <a:t> G. N. and </a:t>
            </a:r>
            <a:r>
              <a:rPr lang="en-GB" sz="1400" i="1" dirty="0" err="1"/>
              <a:t>Petrjak</a:t>
            </a:r>
            <a:r>
              <a:rPr lang="en-GB" sz="1400" i="1" dirty="0"/>
              <a:t> K. A.</a:t>
            </a:r>
          </a:p>
          <a:p>
            <a:pPr algn="ctr"/>
            <a:r>
              <a:rPr lang="en-GB" sz="1400" i="1" dirty="0"/>
              <a:t>Spontaneous Fission of Uranium</a:t>
            </a:r>
          </a:p>
          <a:p>
            <a:pPr algn="ctr"/>
            <a:r>
              <a:rPr lang="en-GB" sz="1400" i="1" dirty="0"/>
              <a:t>Phys. Rev. (1940) 58: 89</a:t>
            </a:r>
            <a:endParaRPr lang="ru-RU" sz="1400" dirty="0"/>
          </a:p>
        </p:txBody>
      </p:sp>
      <p:sp>
        <p:nvSpPr>
          <p:cNvPr id="8" name="Title 1">
            <a:extLst>
              <a:ext uri="{FF2B5EF4-FFF2-40B4-BE49-F238E27FC236}">
                <a16:creationId xmlns:a16="http://schemas.microsoft.com/office/drawing/2014/main" id="{A20C4DF4-81A8-E8F3-18E9-D612461FE222}"/>
              </a:ext>
            </a:extLst>
          </p:cNvPr>
          <p:cNvSpPr txBox="1">
            <a:spLocks/>
          </p:cNvSpPr>
          <p:nvPr/>
        </p:nvSpPr>
        <p:spPr>
          <a:xfrm>
            <a:off x="1524000" y="180000"/>
            <a:ext cx="9144000" cy="729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accent1"/>
                </a:solidFill>
              </a:rPr>
              <a:t>Spontaneous Fission</a:t>
            </a:r>
            <a:endParaRPr lang="en-RU" b="1" dirty="0">
              <a:solidFill>
                <a:schemeClr val="accent1"/>
              </a:solidFill>
            </a:endParaRPr>
          </a:p>
        </p:txBody>
      </p:sp>
      <p:pic>
        <p:nvPicPr>
          <p:cNvPr id="3" name="Picture 2">
            <a:extLst>
              <a:ext uri="{FF2B5EF4-FFF2-40B4-BE49-F238E27FC236}">
                <a16:creationId xmlns:a16="http://schemas.microsoft.com/office/drawing/2014/main" id="{5C62095A-C73B-BC1F-34AF-349EF171B9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639" y="1988343"/>
            <a:ext cx="3618851" cy="288131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A8BF8282-737E-B7AA-72D1-09C4AE43DC3A}"/>
              </a:ext>
            </a:extLst>
          </p:cNvPr>
          <p:cNvSpPr>
            <a:spLocks noGrp="1"/>
          </p:cNvSpPr>
          <p:nvPr>
            <p:ph type="sldNum" sz="quarter" idx="12"/>
          </p:nvPr>
        </p:nvSpPr>
        <p:spPr>
          <a:xfrm>
            <a:off x="9448800" y="6492875"/>
            <a:ext cx="2743200" cy="365125"/>
          </a:xfrm>
        </p:spPr>
        <p:txBody>
          <a:bodyPr/>
          <a:lstStyle/>
          <a:p>
            <a:fld id="{03F74DE6-944D-7A40-9389-EB907D9A05BB}" type="slidenum">
              <a:rPr lang="en-RU" smtClean="0"/>
              <a:t>2</a:t>
            </a:fld>
            <a:endParaRPr lang="en-RU"/>
          </a:p>
        </p:txBody>
      </p:sp>
    </p:spTree>
    <p:extLst>
      <p:ext uri="{BB962C8B-B14F-4D97-AF65-F5344CB8AC3E}">
        <p14:creationId xmlns:p14="http://schemas.microsoft.com/office/powerpoint/2010/main" val="17331423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18C753-0812-4B68-2C8A-41089C6397F8}"/>
              </a:ext>
            </a:extLst>
          </p:cNvPr>
          <p:cNvPicPr>
            <a:picLocks noChangeAspect="1"/>
          </p:cNvPicPr>
          <p:nvPr/>
        </p:nvPicPr>
        <p:blipFill rotWithShape="1">
          <a:blip r:embed="rId3"/>
          <a:srcRect r="19846"/>
          <a:stretch/>
        </p:blipFill>
        <p:spPr>
          <a:xfrm>
            <a:off x="-1" y="1302399"/>
            <a:ext cx="12191999" cy="4253202"/>
          </a:xfrm>
          <a:prstGeom prst="rect">
            <a:avLst/>
          </a:prstGeom>
        </p:spPr>
      </p:pic>
      <p:grpSp>
        <p:nvGrpSpPr>
          <p:cNvPr id="3" name="Group 2">
            <a:extLst>
              <a:ext uri="{FF2B5EF4-FFF2-40B4-BE49-F238E27FC236}">
                <a16:creationId xmlns:a16="http://schemas.microsoft.com/office/drawing/2014/main" id="{F14423B3-D5DA-F7B2-86D5-1AA502860004}"/>
              </a:ext>
            </a:extLst>
          </p:cNvPr>
          <p:cNvGrpSpPr/>
          <p:nvPr/>
        </p:nvGrpSpPr>
        <p:grpSpPr>
          <a:xfrm>
            <a:off x="1131377" y="1828800"/>
            <a:ext cx="4561726" cy="461665"/>
            <a:chOff x="4301146" y="5949000"/>
            <a:chExt cx="4184663" cy="408845"/>
          </a:xfrm>
        </p:grpSpPr>
        <p:sp>
          <p:nvSpPr>
            <p:cNvPr id="7" name="Rounded Rectangle 6">
              <a:extLst>
                <a:ext uri="{FF2B5EF4-FFF2-40B4-BE49-F238E27FC236}">
                  <a16:creationId xmlns:a16="http://schemas.microsoft.com/office/drawing/2014/main" id="{221FEDD5-407C-2629-3327-2CA5B4C14550}"/>
                </a:ext>
              </a:extLst>
            </p:cNvPr>
            <p:cNvSpPr/>
            <p:nvPr/>
          </p:nvSpPr>
          <p:spPr>
            <a:xfrm>
              <a:off x="4301146" y="5949000"/>
              <a:ext cx="396933" cy="400110"/>
            </a:xfrm>
            <a:prstGeom prst="roundRect">
              <a:avLst/>
            </a:prstGeom>
            <a:noFill/>
            <a:ln w="31750">
              <a:solidFill>
                <a:srgbClr val="03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8" name="TextBox 7">
              <a:extLst>
                <a:ext uri="{FF2B5EF4-FFF2-40B4-BE49-F238E27FC236}">
                  <a16:creationId xmlns:a16="http://schemas.microsoft.com/office/drawing/2014/main" id="{F54C7586-1B30-5DCC-144B-C3CB45D5F52D}"/>
                </a:ext>
              </a:extLst>
            </p:cNvPr>
            <p:cNvSpPr txBox="1"/>
            <p:nvPr/>
          </p:nvSpPr>
          <p:spPr>
            <a:xfrm>
              <a:off x="4822066" y="5949000"/>
              <a:ext cx="3663743" cy="408845"/>
            </a:xfrm>
            <a:prstGeom prst="rect">
              <a:avLst/>
            </a:prstGeom>
            <a:noFill/>
          </p:spPr>
          <p:txBody>
            <a:bodyPr wrap="square">
              <a:spAutoFit/>
            </a:bodyPr>
            <a:lstStyle/>
            <a:p>
              <a:r>
                <a:rPr lang="en-US" sz="2400" b="1" dirty="0">
                  <a:latin typeface="Calibri" panose="020F0502020204030204" pitchFamily="34" charset="0"/>
                </a:rPr>
                <a:t>SHELS separator</a:t>
              </a:r>
              <a:r>
                <a:rPr lang="ru-RU" sz="2400" b="1" dirty="0">
                  <a:latin typeface="Calibri" panose="020F0502020204030204" pitchFamily="34" charset="0"/>
                </a:rPr>
                <a:t> (</a:t>
              </a:r>
              <a:r>
                <a:rPr lang="en-US" sz="2400" b="1" dirty="0">
                  <a:latin typeface="Calibri" panose="020F0502020204030204" pitchFamily="34" charset="0"/>
                </a:rPr>
                <a:t>FLNR</a:t>
              </a:r>
              <a:r>
                <a:rPr lang="ru-RU" sz="2400" b="1" dirty="0">
                  <a:latin typeface="Calibri" panose="020F0502020204030204" pitchFamily="34" charset="0"/>
                </a:rPr>
                <a:t>)</a:t>
              </a:r>
              <a:endParaRPr lang="en-GB" sz="2400" b="1" dirty="0"/>
            </a:p>
          </p:txBody>
        </p:sp>
      </p:grpSp>
      <p:sp>
        <p:nvSpPr>
          <p:cNvPr id="6" name="Rounded Rectangle 5">
            <a:extLst>
              <a:ext uri="{FF2B5EF4-FFF2-40B4-BE49-F238E27FC236}">
                <a16:creationId xmlns:a16="http://schemas.microsoft.com/office/drawing/2014/main" id="{D3A5C99A-B75E-A971-F478-0AF5127AC39F}"/>
              </a:ext>
            </a:extLst>
          </p:cNvPr>
          <p:cNvSpPr/>
          <p:nvPr/>
        </p:nvSpPr>
        <p:spPr>
          <a:xfrm>
            <a:off x="10894423" y="4115670"/>
            <a:ext cx="627018" cy="587829"/>
          </a:xfrm>
          <a:prstGeom prst="roundRect">
            <a:avLst/>
          </a:prstGeom>
          <a:solidFill>
            <a:srgbClr val="FF0000">
              <a:alpha val="25076"/>
            </a:srgb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dirty="0"/>
          </a:p>
        </p:txBody>
      </p:sp>
      <p:sp>
        <p:nvSpPr>
          <p:cNvPr id="2" name="Slide Number Placeholder 1">
            <a:extLst>
              <a:ext uri="{FF2B5EF4-FFF2-40B4-BE49-F238E27FC236}">
                <a16:creationId xmlns:a16="http://schemas.microsoft.com/office/drawing/2014/main" id="{4290E312-A9D7-86A5-F618-74DB5E204D74}"/>
              </a:ext>
            </a:extLst>
          </p:cNvPr>
          <p:cNvSpPr>
            <a:spLocks noGrp="1"/>
          </p:cNvSpPr>
          <p:nvPr>
            <p:ph type="sldNum" sz="quarter" idx="12"/>
          </p:nvPr>
        </p:nvSpPr>
        <p:spPr>
          <a:xfrm>
            <a:off x="9448798" y="6492875"/>
            <a:ext cx="2743200" cy="365125"/>
          </a:xfrm>
        </p:spPr>
        <p:txBody>
          <a:bodyPr/>
          <a:lstStyle/>
          <a:p>
            <a:fld id="{03F74DE6-944D-7A40-9389-EB907D9A05BB}" type="slidenum">
              <a:rPr lang="en-RU" smtClean="0"/>
              <a:t>20</a:t>
            </a:fld>
            <a:endParaRPr lang="en-RU"/>
          </a:p>
        </p:txBody>
      </p:sp>
      <p:sp>
        <p:nvSpPr>
          <p:cNvPr id="5" name="Title 1">
            <a:extLst>
              <a:ext uri="{FF2B5EF4-FFF2-40B4-BE49-F238E27FC236}">
                <a16:creationId xmlns:a16="http://schemas.microsoft.com/office/drawing/2014/main" id="{6F55E669-6FD0-806D-D6B1-F92CE7D4FAEB}"/>
              </a:ext>
            </a:extLst>
          </p:cNvPr>
          <p:cNvSpPr txBox="1">
            <a:spLocks/>
          </p:cNvSpPr>
          <p:nvPr/>
        </p:nvSpPr>
        <p:spPr>
          <a:xfrm>
            <a:off x="186813" y="136526"/>
            <a:ext cx="11906864" cy="85653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400" b="1" dirty="0">
                <a:solidFill>
                  <a:schemeClr val="accent1"/>
                </a:solidFill>
              </a:rPr>
              <a:t>Features of the Prompt Neutron Multiplicity</a:t>
            </a:r>
            <a:endParaRPr lang="en-RU" sz="4400" b="1" dirty="0">
              <a:solidFill>
                <a:schemeClr val="accent1"/>
              </a:solidFill>
            </a:endParaRPr>
          </a:p>
        </p:txBody>
      </p:sp>
      <p:sp>
        <p:nvSpPr>
          <p:cNvPr id="9" name="Rounded Rectangle 8">
            <a:extLst>
              <a:ext uri="{FF2B5EF4-FFF2-40B4-BE49-F238E27FC236}">
                <a16:creationId xmlns:a16="http://schemas.microsoft.com/office/drawing/2014/main" id="{84E2442D-4188-BAE5-6F52-343E75C8E754}"/>
              </a:ext>
            </a:extLst>
          </p:cNvPr>
          <p:cNvSpPr/>
          <p:nvPr/>
        </p:nvSpPr>
        <p:spPr>
          <a:xfrm>
            <a:off x="6570617" y="2442753"/>
            <a:ext cx="627018" cy="587829"/>
          </a:xfrm>
          <a:prstGeom prst="roundRect">
            <a:avLst/>
          </a:prstGeom>
          <a:solidFill>
            <a:srgbClr val="FF0000">
              <a:alpha val="25076"/>
            </a:srgb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dirty="0"/>
          </a:p>
        </p:txBody>
      </p:sp>
    </p:spTree>
    <p:extLst>
      <p:ext uri="{BB962C8B-B14F-4D97-AF65-F5344CB8AC3E}">
        <p14:creationId xmlns:p14="http://schemas.microsoft.com/office/powerpoint/2010/main" val="13849497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5">
            <a:extLst>
              <a:ext uri="{FF2B5EF4-FFF2-40B4-BE49-F238E27FC236}">
                <a16:creationId xmlns:a16="http://schemas.microsoft.com/office/drawing/2014/main" id="{B13B3118-2D78-1F0D-85A6-FCEF383B7F70}"/>
              </a:ext>
            </a:extLst>
          </p:cNvPr>
          <p:cNvSpPr txBox="1">
            <a:spLocks noChangeArrowheads="1"/>
          </p:cNvSpPr>
          <p:nvPr/>
        </p:nvSpPr>
        <p:spPr bwMode="auto">
          <a:xfrm>
            <a:off x="8013650" y="5450345"/>
            <a:ext cx="3852727" cy="646331"/>
          </a:xfrm>
          <a:prstGeom prst="rect">
            <a:avLst/>
          </a:prstGeom>
          <a:noFill/>
          <a:ln w="9525">
            <a:noFill/>
            <a:miter lim="800000"/>
            <a:headEnd/>
            <a:tailEnd/>
          </a:ln>
        </p:spPr>
        <p:txBody>
          <a:bodyPr wrap="square">
            <a:spAutoFit/>
          </a:bodyPr>
          <a:lstStyle/>
          <a:p>
            <a:pPr algn="ctr"/>
            <a:r>
              <a:rPr lang="en-GB" sz="1200" i="1" dirty="0"/>
              <a:t>Hoffman D. C., Lane M. R. </a:t>
            </a:r>
          </a:p>
          <a:p>
            <a:pPr algn="ctr"/>
            <a:r>
              <a:rPr lang="en-GB" sz="1200" dirty="0"/>
              <a:t>Spontaneous fission</a:t>
            </a:r>
            <a:endParaRPr lang="ru-RU" sz="1200" dirty="0"/>
          </a:p>
          <a:p>
            <a:pPr algn="ctr"/>
            <a:r>
              <a:rPr lang="en-GB" sz="1200" dirty="0"/>
              <a:t>RCA 70/71 (1995) P. 135–146 </a:t>
            </a:r>
          </a:p>
        </p:txBody>
      </p:sp>
      <p:pic>
        <p:nvPicPr>
          <p:cNvPr id="14" name="Picture 13">
            <a:extLst>
              <a:ext uri="{FF2B5EF4-FFF2-40B4-BE49-F238E27FC236}">
                <a16:creationId xmlns:a16="http://schemas.microsoft.com/office/drawing/2014/main" id="{B42FDB35-1F40-0509-9697-EE688C6688D9}"/>
              </a:ext>
            </a:extLst>
          </p:cNvPr>
          <p:cNvPicPr>
            <a:picLocks noChangeAspect="1"/>
          </p:cNvPicPr>
          <p:nvPr/>
        </p:nvPicPr>
        <p:blipFill>
          <a:blip r:embed="rId3"/>
          <a:stretch>
            <a:fillRect/>
          </a:stretch>
        </p:blipFill>
        <p:spPr>
          <a:xfrm>
            <a:off x="7825421" y="1304472"/>
            <a:ext cx="3632200" cy="3886200"/>
          </a:xfrm>
          <a:prstGeom prst="rect">
            <a:avLst/>
          </a:prstGeom>
          <a:ln>
            <a:noFill/>
          </a:ln>
        </p:spPr>
      </p:pic>
      <p:sp>
        <p:nvSpPr>
          <p:cNvPr id="16" name="Rectangle 15">
            <a:extLst>
              <a:ext uri="{FF2B5EF4-FFF2-40B4-BE49-F238E27FC236}">
                <a16:creationId xmlns:a16="http://schemas.microsoft.com/office/drawing/2014/main" id="{78F6A177-E8B2-61B3-A0B1-6558F8FDB56F}"/>
              </a:ext>
            </a:extLst>
          </p:cNvPr>
          <p:cNvSpPr/>
          <p:nvPr/>
        </p:nvSpPr>
        <p:spPr>
          <a:xfrm>
            <a:off x="9457057" y="3901440"/>
            <a:ext cx="482957" cy="490972"/>
          </a:xfrm>
          <a:prstGeom prst="rect">
            <a:avLst/>
          </a:prstGeom>
          <a:noFill/>
          <a:ln w="50800">
            <a:solidFill>
              <a:srgbClr val="B353F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dirty="0"/>
          </a:p>
        </p:txBody>
      </p:sp>
      <p:sp>
        <p:nvSpPr>
          <p:cNvPr id="17" name="TextBox 16">
            <a:extLst>
              <a:ext uri="{FF2B5EF4-FFF2-40B4-BE49-F238E27FC236}">
                <a16:creationId xmlns:a16="http://schemas.microsoft.com/office/drawing/2014/main" id="{0779BF37-FADA-02EB-E199-3FD9303769A6}"/>
              </a:ext>
            </a:extLst>
          </p:cNvPr>
          <p:cNvSpPr txBox="1"/>
          <p:nvPr/>
        </p:nvSpPr>
        <p:spPr>
          <a:xfrm>
            <a:off x="8501392" y="4951176"/>
            <a:ext cx="2394285" cy="369332"/>
          </a:xfrm>
          <a:prstGeom prst="rect">
            <a:avLst/>
          </a:prstGeom>
          <a:solidFill>
            <a:schemeClr val="bg1"/>
          </a:solidFill>
        </p:spPr>
        <p:txBody>
          <a:bodyPr wrap="square" rtlCol="0">
            <a:spAutoFit/>
          </a:bodyPr>
          <a:lstStyle/>
          <a:p>
            <a:r>
              <a:rPr lang="en-RU" dirty="0"/>
              <a:t>Fragment mass number</a:t>
            </a:r>
          </a:p>
        </p:txBody>
      </p:sp>
      <p:pic>
        <p:nvPicPr>
          <p:cNvPr id="29" name="Picture 28">
            <a:extLst>
              <a:ext uri="{FF2B5EF4-FFF2-40B4-BE49-F238E27FC236}">
                <a16:creationId xmlns:a16="http://schemas.microsoft.com/office/drawing/2014/main" id="{AB916D47-1E2F-FE03-DE5A-1E34A9AA4C0A}"/>
              </a:ext>
            </a:extLst>
          </p:cNvPr>
          <p:cNvPicPr>
            <a:picLocks noChangeAspect="1"/>
          </p:cNvPicPr>
          <p:nvPr/>
        </p:nvPicPr>
        <p:blipFill rotWithShape="1">
          <a:blip r:embed="rId4"/>
          <a:srcRect l="10189" r="11144" b="21984"/>
          <a:stretch/>
        </p:blipFill>
        <p:spPr>
          <a:xfrm>
            <a:off x="82500" y="1503938"/>
            <a:ext cx="3813567" cy="3487268"/>
          </a:xfrm>
          <a:prstGeom prst="rect">
            <a:avLst/>
          </a:prstGeom>
        </p:spPr>
      </p:pic>
      <p:pic>
        <p:nvPicPr>
          <p:cNvPr id="30" name="Picture 29">
            <a:extLst>
              <a:ext uri="{FF2B5EF4-FFF2-40B4-BE49-F238E27FC236}">
                <a16:creationId xmlns:a16="http://schemas.microsoft.com/office/drawing/2014/main" id="{7C9BE659-913C-FFF5-FECD-A849EBAB60D8}"/>
              </a:ext>
            </a:extLst>
          </p:cNvPr>
          <p:cNvPicPr>
            <a:picLocks noChangeAspect="1"/>
          </p:cNvPicPr>
          <p:nvPr/>
        </p:nvPicPr>
        <p:blipFill rotWithShape="1">
          <a:blip r:embed="rId5"/>
          <a:srcRect l="13893" t="1353" r="11178" b="22856"/>
          <a:stretch/>
        </p:blipFill>
        <p:spPr>
          <a:xfrm>
            <a:off x="3859109" y="1451934"/>
            <a:ext cx="3813567" cy="3591275"/>
          </a:xfrm>
          <a:prstGeom prst="rect">
            <a:avLst/>
          </a:prstGeom>
        </p:spPr>
      </p:pic>
      <p:sp>
        <p:nvSpPr>
          <p:cNvPr id="31" name="TextBox 30">
            <a:extLst>
              <a:ext uri="{FF2B5EF4-FFF2-40B4-BE49-F238E27FC236}">
                <a16:creationId xmlns:a16="http://schemas.microsoft.com/office/drawing/2014/main" id="{F2A6EEB5-79A9-08B6-8CAF-4E841CED7065}"/>
              </a:ext>
            </a:extLst>
          </p:cNvPr>
          <p:cNvSpPr txBox="1"/>
          <p:nvPr/>
        </p:nvSpPr>
        <p:spPr>
          <a:xfrm>
            <a:off x="1815056" y="5302738"/>
            <a:ext cx="4162022" cy="646331"/>
          </a:xfrm>
          <a:prstGeom prst="rect">
            <a:avLst/>
          </a:prstGeom>
          <a:noFill/>
        </p:spPr>
        <p:txBody>
          <a:bodyPr wrap="square">
            <a:spAutoFit/>
          </a:bodyPr>
          <a:lstStyle/>
          <a:p>
            <a:pPr algn="ctr"/>
            <a:r>
              <a:rPr lang="en-GB" sz="1200" i="1" dirty="0"/>
              <a:t>Wild J. F. et al. </a:t>
            </a:r>
          </a:p>
          <a:p>
            <a:pPr algn="ctr"/>
            <a:r>
              <a:rPr lang="en-GB" sz="1200" i="1" dirty="0"/>
              <a:t>Prompt neutron emission from the spontaneous fission of </a:t>
            </a:r>
            <a:r>
              <a:rPr lang="en-GB" sz="1200" i="1" baseline="30000" dirty="0"/>
              <a:t>260</a:t>
            </a:r>
            <a:r>
              <a:rPr lang="en-GB" sz="1200" i="1" dirty="0"/>
              <a:t>Md</a:t>
            </a:r>
          </a:p>
          <a:p>
            <a:pPr algn="ctr"/>
            <a:r>
              <a:rPr lang="en-GB" sz="1200" i="1" dirty="0"/>
              <a:t>Phys. Rev. C 41/2 (1990) P. 640-646</a:t>
            </a:r>
          </a:p>
        </p:txBody>
      </p:sp>
      <p:sp>
        <p:nvSpPr>
          <p:cNvPr id="32" name="Down Arrow 31">
            <a:extLst>
              <a:ext uri="{FF2B5EF4-FFF2-40B4-BE49-F238E27FC236}">
                <a16:creationId xmlns:a16="http://schemas.microsoft.com/office/drawing/2014/main" id="{BA1F9E92-BE17-7AE6-F937-4BA6632F1DCC}"/>
              </a:ext>
            </a:extLst>
          </p:cNvPr>
          <p:cNvSpPr/>
          <p:nvPr/>
        </p:nvSpPr>
        <p:spPr>
          <a:xfrm rot="10800000">
            <a:off x="890856" y="3609149"/>
            <a:ext cx="214930" cy="424134"/>
          </a:xfrm>
          <a:prstGeom prst="downArrow">
            <a:avLst/>
          </a:prstGeom>
          <a:solidFill>
            <a:srgbClr val="B353FE"/>
          </a:solidFill>
          <a:ln cap="rnd">
            <a:solidFill>
              <a:srgbClr val="7030A0"/>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dirty="0"/>
          </a:p>
        </p:txBody>
      </p:sp>
      <p:sp>
        <p:nvSpPr>
          <p:cNvPr id="33" name="TextBox 32">
            <a:extLst>
              <a:ext uri="{FF2B5EF4-FFF2-40B4-BE49-F238E27FC236}">
                <a16:creationId xmlns:a16="http://schemas.microsoft.com/office/drawing/2014/main" id="{347E7477-BD3A-A64A-F0CD-9C5844F5882C}"/>
              </a:ext>
            </a:extLst>
          </p:cNvPr>
          <p:cNvSpPr txBox="1"/>
          <p:nvPr/>
        </p:nvSpPr>
        <p:spPr>
          <a:xfrm>
            <a:off x="4486134" y="1800879"/>
            <a:ext cx="1170387" cy="369332"/>
          </a:xfrm>
          <a:prstGeom prst="rect">
            <a:avLst/>
          </a:prstGeom>
          <a:noFill/>
        </p:spPr>
        <p:txBody>
          <a:bodyPr wrap="square">
            <a:spAutoFit/>
          </a:bodyPr>
          <a:lstStyle/>
          <a:p>
            <a:pPr algn="ctr"/>
            <a:r>
              <a:rPr lang="ru-RU" b="1" baseline="30000" dirty="0">
                <a:solidFill>
                  <a:srgbClr val="7030A0"/>
                </a:solidFill>
              </a:rPr>
              <a:t>2</a:t>
            </a:r>
            <a:r>
              <a:rPr lang="en-US" b="1" baseline="30000" dirty="0">
                <a:solidFill>
                  <a:srgbClr val="7030A0"/>
                </a:solidFill>
              </a:rPr>
              <a:t>60</a:t>
            </a:r>
            <a:r>
              <a:rPr lang="en-US" b="1" dirty="0">
                <a:solidFill>
                  <a:srgbClr val="7030A0"/>
                </a:solidFill>
              </a:rPr>
              <a:t>Md</a:t>
            </a:r>
            <a:endParaRPr lang="en-RU" b="1" dirty="0">
              <a:solidFill>
                <a:srgbClr val="7030A0"/>
              </a:solidFill>
            </a:endParaRPr>
          </a:p>
        </p:txBody>
      </p:sp>
      <p:sp>
        <p:nvSpPr>
          <p:cNvPr id="2" name="TextBox 1">
            <a:extLst>
              <a:ext uri="{FF2B5EF4-FFF2-40B4-BE49-F238E27FC236}">
                <a16:creationId xmlns:a16="http://schemas.microsoft.com/office/drawing/2014/main" id="{EDBA5680-7356-89A0-2C26-43F53F998316}"/>
              </a:ext>
            </a:extLst>
          </p:cNvPr>
          <p:cNvSpPr txBox="1"/>
          <p:nvPr/>
        </p:nvSpPr>
        <p:spPr>
          <a:xfrm>
            <a:off x="2216859" y="2170211"/>
            <a:ext cx="1170387" cy="369332"/>
          </a:xfrm>
          <a:prstGeom prst="rect">
            <a:avLst/>
          </a:prstGeom>
          <a:noFill/>
        </p:spPr>
        <p:txBody>
          <a:bodyPr wrap="square">
            <a:spAutoFit/>
          </a:bodyPr>
          <a:lstStyle/>
          <a:p>
            <a:pPr algn="ctr"/>
            <a:r>
              <a:rPr lang="ru-RU" b="1" baseline="30000" dirty="0">
                <a:solidFill>
                  <a:srgbClr val="7030A0"/>
                </a:solidFill>
              </a:rPr>
              <a:t>2</a:t>
            </a:r>
            <a:r>
              <a:rPr lang="en-US" b="1" baseline="30000" dirty="0">
                <a:solidFill>
                  <a:srgbClr val="7030A0"/>
                </a:solidFill>
              </a:rPr>
              <a:t>60</a:t>
            </a:r>
            <a:r>
              <a:rPr lang="en-US" b="1" dirty="0">
                <a:solidFill>
                  <a:srgbClr val="7030A0"/>
                </a:solidFill>
              </a:rPr>
              <a:t>Md</a:t>
            </a:r>
            <a:endParaRPr lang="en-RU" b="1" dirty="0">
              <a:solidFill>
                <a:srgbClr val="7030A0"/>
              </a:solidFill>
            </a:endParaRPr>
          </a:p>
        </p:txBody>
      </p:sp>
      <p:sp>
        <p:nvSpPr>
          <p:cNvPr id="6" name="Slide Number Placeholder 5">
            <a:extLst>
              <a:ext uri="{FF2B5EF4-FFF2-40B4-BE49-F238E27FC236}">
                <a16:creationId xmlns:a16="http://schemas.microsoft.com/office/drawing/2014/main" id="{23B57569-8A6D-8954-A02E-4C4F89834049}"/>
              </a:ext>
            </a:extLst>
          </p:cNvPr>
          <p:cNvSpPr>
            <a:spLocks noGrp="1"/>
          </p:cNvSpPr>
          <p:nvPr>
            <p:ph type="sldNum" sz="quarter" idx="12"/>
          </p:nvPr>
        </p:nvSpPr>
        <p:spPr>
          <a:xfrm>
            <a:off x="9448799" y="6495437"/>
            <a:ext cx="2743200" cy="365125"/>
          </a:xfrm>
        </p:spPr>
        <p:txBody>
          <a:bodyPr/>
          <a:lstStyle/>
          <a:p>
            <a:fld id="{03F74DE6-944D-7A40-9389-EB907D9A05BB}" type="slidenum">
              <a:rPr lang="en-RU" smtClean="0"/>
              <a:t>21</a:t>
            </a:fld>
            <a:endParaRPr lang="en-RU" dirty="0"/>
          </a:p>
        </p:txBody>
      </p:sp>
      <p:sp>
        <p:nvSpPr>
          <p:cNvPr id="5" name="Title 1">
            <a:extLst>
              <a:ext uri="{FF2B5EF4-FFF2-40B4-BE49-F238E27FC236}">
                <a16:creationId xmlns:a16="http://schemas.microsoft.com/office/drawing/2014/main" id="{35902F26-3FA7-41F1-E4C0-D726D7D427AC}"/>
              </a:ext>
            </a:extLst>
          </p:cNvPr>
          <p:cNvSpPr txBox="1">
            <a:spLocks/>
          </p:cNvSpPr>
          <p:nvPr/>
        </p:nvSpPr>
        <p:spPr>
          <a:xfrm>
            <a:off x="186813" y="136526"/>
            <a:ext cx="11906864" cy="85653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400" b="1" dirty="0">
                <a:solidFill>
                  <a:schemeClr val="accent1"/>
                </a:solidFill>
              </a:rPr>
              <a:t>Features of the Prompt Neutron Multiplicity</a:t>
            </a:r>
            <a:endParaRPr lang="en-RU" sz="4400" b="1" dirty="0">
              <a:solidFill>
                <a:schemeClr val="accent1"/>
              </a:solidFill>
            </a:endParaRPr>
          </a:p>
        </p:txBody>
      </p:sp>
    </p:spTree>
    <p:extLst>
      <p:ext uri="{BB962C8B-B14F-4D97-AF65-F5344CB8AC3E}">
        <p14:creationId xmlns:p14="http://schemas.microsoft.com/office/powerpoint/2010/main" val="27703834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88BA895-492D-BE86-3A26-FAE0FC2BDD91}"/>
              </a:ext>
            </a:extLst>
          </p:cNvPr>
          <p:cNvPicPr>
            <a:picLocks noChangeAspect="1"/>
          </p:cNvPicPr>
          <p:nvPr/>
        </p:nvPicPr>
        <p:blipFill>
          <a:blip r:embed="rId3"/>
          <a:stretch>
            <a:fillRect/>
          </a:stretch>
        </p:blipFill>
        <p:spPr>
          <a:xfrm>
            <a:off x="169591" y="1210033"/>
            <a:ext cx="3915363" cy="2990135"/>
          </a:xfrm>
          <a:prstGeom prst="rect">
            <a:avLst/>
          </a:prstGeom>
        </p:spPr>
      </p:pic>
      <p:pic>
        <p:nvPicPr>
          <p:cNvPr id="6" name="Picture 5">
            <a:extLst>
              <a:ext uri="{FF2B5EF4-FFF2-40B4-BE49-F238E27FC236}">
                <a16:creationId xmlns:a16="http://schemas.microsoft.com/office/drawing/2014/main" id="{C419530D-265A-CD45-4DDC-6D0494D68988}"/>
              </a:ext>
            </a:extLst>
          </p:cNvPr>
          <p:cNvPicPr>
            <a:picLocks noChangeAspect="1"/>
          </p:cNvPicPr>
          <p:nvPr/>
        </p:nvPicPr>
        <p:blipFill>
          <a:blip r:embed="rId4"/>
          <a:stretch>
            <a:fillRect/>
          </a:stretch>
        </p:blipFill>
        <p:spPr>
          <a:xfrm>
            <a:off x="4717878" y="3985244"/>
            <a:ext cx="2756242" cy="2239447"/>
          </a:xfrm>
          <a:prstGeom prst="rect">
            <a:avLst/>
          </a:prstGeom>
        </p:spPr>
      </p:pic>
      <p:pic>
        <p:nvPicPr>
          <p:cNvPr id="7" name="Picture 6">
            <a:extLst>
              <a:ext uri="{FF2B5EF4-FFF2-40B4-BE49-F238E27FC236}">
                <a16:creationId xmlns:a16="http://schemas.microsoft.com/office/drawing/2014/main" id="{B5E73DE8-37BB-FBF0-10B9-571B1B2D685A}"/>
              </a:ext>
            </a:extLst>
          </p:cNvPr>
          <p:cNvPicPr>
            <a:picLocks noChangeAspect="1"/>
          </p:cNvPicPr>
          <p:nvPr/>
        </p:nvPicPr>
        <p:blipFill>
          <a:blip r:embed="rId5"/>
          <a:stretch>
            <a:fillRect/>
          </a:stretch>
        </p:blipFill>
        <p:spPr>
          <a:xfrm>
            <a:off x="4728947" y="1709066"/>
            <a:ext cx="2734104" cy="2239447"/>
          </a:xfrm>
          <a:prstGeom prst="rect">
            <a:avLst/>
          </a:prstGeom>
        </p:spPr>
      </p:pic>
      <p:sp>
        <p:nvSpPr>
          <p:cNvPr id="12" name="TextBox 11">
            <a:extLst>
              <a:ext uri="{FF2B5EF4-FFF2-40B4-BE49-F238E27FC236}">
                <a16:creationId xmlns:a16="http://schemas.microsoft.com/office/drawing/2014/main" id="{461A6DFB-C70B-2D99-C520-0BD5E782618D}"/>
              </a:ext>
            </a:extLst>
          </p:cNvPr>
          <p:cNvSpPr txBox="1"/>
          <p:nvPr/>
        </p:nvSpPr>
        <p:spPr>
          <a:xfrm>
            <a:off x="5892782" y="1818520"/>
            <a:ext cx="1692842" cy="1015663"/>
          </a:xfrm>
          <a:prstGeom prst="rect">
            <a:avLst/>
          </a:prstGeom>
          <a:noFill/>
        </p:spPr>
        <p:txBody>
          <a:bodyPr wrap="square">
            <a:spAutoFit/>
          </a:bodyPr>
          <a:lstStyle/>
          <a:p>
            <a:pPr algn="ctr"/>
            <a:r>
              <a:rPr lang="en-US" sz="1200" dirty="0"/>
              <a:t>Multiplicity:</a:t>
            </a:r>
          </a:p>
          <a:p>
            <a:pPr algn="ctr"/>
            <a:r>
              <a:rPr lang="ru-RU" sz="1200" b="1" dirty="0">
                <a:solidFill>
                  <a:srgbClr val="1D3CFF"/>
                </a:solidFill>
              </a:rPr>
              <a:t>0</a:t>
            </a:r>
            <a:r>
              <a:rPr lang="en-US" sz="1200" b="1" dirty="0">
                <a:solidFill>
                  <a:srgbClr val="1D3CFF"/>
                </a:solidFill>
              </a:rPr>
              <a:t>n</a:t>
            </a:r>
            <a:r>
              <a:rPr lang="ru-RU" sz="1200" b="1" dirty="0">
                <a:solidFill>
                  <a:srgbClr val="1D3CFF"/>
                </a:solidFill>
              </a:rPr>
              <a:t>-1</a:t>
            </a:r>
            <a:r>
              <a:rPr lang="en-US" sz="1200" b="1" dirty="0">
                <a:solidFill>
                  <a:srgbClr val="1D3CFF"/>
                </a:solidFill>
              </a:rPr>
              <a:t>n</a:t>
            </a:r>
          </a:p>
          <a:p>
            <a:pPr algn="ctr"/>
            <a:r>
              <a:rPr lang="en-US" sz="1200" dirty="0">
                <a:solidFill>
                  <a:srgbClr val="00D28B"/>
                </a:solidFill>
              </a:rPr>
              <a:t>2n-3n</a:t>
            </a:r>
          </a:p>
          <a:p>
            <a:pPr algn="ctr"/>
            <a:r>
              <a:rPr lang="en-US" sz="1200" dirty="0">
                <a:solidFill>
                  <a:srgbClr val="E6AF2D"/>
                </a:solidFill>
              </a:rPr>
              <a:t>4n-5n</a:t>
            </a:r>
          </a:p>
          <a:p>
            <a:pPr algn="ctr"/>
            <a:r>
              <a:rPr lang="en-US" sz="1200" dirty="0">
                <a:solidFill>
                  <a:srgbClr val="FA3D3D"/>
                </a:solidFill>
              </a:rPr>
              <a:t>6n-9n</a:t>
            </a:r>
          </a:p>
        </p:txBody>
      </p:sp>
      <p:pic>
        <p:nvPicPr>
          <p:cNvPr id="19" name="Picture 18">
            <a:extLst>
              <a:ext uri="{FF2B5EF4-FFF2-40B4-BE49-F238E27FC236}">
                <a16:creationId xmlns:a16="http://schemas.microsoft.com/office/drawing/2014/main" id="{B27BC711-268F-7C31-2AA3-FD280FAA2E4B}"/>
              </a:ext>
            </a:extLst>
          </p:cNvPr>
          <p:cNvPicPr>
            <a:picLocks noChangeAspect="1"/>
          </p:cNvPicPr>
          <p:nvPr/>
        </p:nvPicPr>
        <p:blipFill>
          <a:blip r:embed="rId6"/>
          <a:stretch>
            <a:fillRect/>
          </a:stretch>
        </p:blipFill>
        <p:spPr>
          <a:xfrm>
            <a:off x="8319573" y="1984681"/>
            <a:ext cx="3629989" cy="2830904"/>
          </a:xfrm>
          <a:prstGeom prst="rect">
            <a:avLst/>
          </a:prstGeom>
        </p:spPr>
      </p:pic>
      <p:sp>
        <p:nvSpPr>
          <p:cNvPr id="20" name="TextBox 19">
            <a:extLst>
              <a:ext uri="{FF2B5EF4-FFF2-40B4-BE49-F238E27FC236}">
                <a16:creationId xmlns:a16="http://schemas.microsoft.com/office/drawing/2014/main" id="{7BAC537E-1197-4D69-EE5A-6E6A1C1BCA68}"/>
              </a:ext>
            </a:extLst>
          </p:cNvPr>
          <p:cNvSpPr txBox="1"/>
          <p:nvPr/>
        </p:nvSpPr>
        <p:spPr>
          <a:xfrm>
            <a:off x="8298369" y="5157403"/>
            <a:ext cx="3651193" cy="1015663"/>
          </a:xfrm>
          <a:prstGeom prst="rect">
            <a:avLst/>
          </a:prstGeom>
          <a:noFill/>
        </p:spPr>
        <p:txBody>
          <a:bodyPr wrap="square">
            <a:spAutoFit/>
          </a:bodyPr>
          <a:lstStyle/>
          <a:p>
            <a:pPr algn="ctr"/>
            <a:r>
              <a:rPr lang="en-GB" sz="1200" i="1" dirty="0" err="1"/>
              <a:t>Mosat</a:t>
            </a:r>
            <a:r>
              <a:rPr lang="en-GB" sz="1200" i="1" dirty="0"/>
              <a:t> P. et al. </a:t>
            </a:r>
          </a:p>
          <a:p>
            <a:pPr algn="ctr"/>
            <a:r>
              <a:rPr lang="en-GB" sz="1200" i="1" dirty="0"/>
              <a:t>K isomerism in </a:t>
            </a:r>
            <a:r>
              <a:rPr lang="en-GB" sz="1200" i="1" baseline="30000" dirty="0"/>
              <a:t>255</a:t>
            </a:r>
            <a:r>
              <a:rPr lang="en-GB" sz="1200" i="1" dirty="0"/>
              <a:t>Rf and total kinetic energy measurements for spontaneous </a:t>
            </a:r>
          </a:p>
          <a:p>
            <a:pPr algn="ctr"/>
            <a:r>
              <a:rPr lang="en-GB" sz="1200" i="1" dirty="0"/>
              <a:t>fission of </a:t>
            </a:r>
            <a:r>
              <a:rPr lang="en-GB" sz="1200" i="1" baseline="30000" dirty="0"/>
              <a:t>255,256,258</a:t>
            </a:r>
            <a:r>
              <a:rPr lang="en-GB" sz="1200" i="1" dirty="0"/>
              <a:t>Rf</a:t>
            </a:r>
          </a:p>
          <a:p>
            <a:pPr algn="ctr"/>
            <a:r>
              <a:rPr lang="en-GB" sz="1200" i="1" dirty="0"/>
              <a:t>Phys. Rev. C 101 (2020) 034310</a:t>
            </a:r>
          </a:p>
        </p:txBody>
      </p:sp>
      <p:sp>
        <p:nvSpPr>
          <p:cNvPr id="21" name="TextBox 20">
            <a:extLst>
              <a:ext uri="{FF2B5EF4-FFF2-40B4-BE49-F238E27FC236}">
                <a16:creationId xmlns:a16="http://schemas.microsoft.com/office/drawing/2014/main" id="{2D1B52E3-090C-FA24-E7B1-9D6930D4BA83}"/>
              </a:ext>
            </a:extLst>
          </p:cNvPr>
          <p:cNvSpPr txBox="1"/>
          <p:nvPr/>
        </p:nvSpPr>
        <p:spPr>
          <a:xfrm>
            <a:off x="275898" y="5616552"/>
            <a:ext cx="4072764" cy="830997"/>
          </a:xfrm>
          <a:prstGeom prst="rect">
            <a:avLst/>
          </a:prstGeom>
          <a:noFill/>
        </p:spPr>
        <p:txBody>
          <a:bodyPr wrap="square">
            <a:spAutoFit/>
          </a:bodyPr>
          <a:lstStyle/>
          <a:p>
            <a:pPr algn="ctr"/>
            <a:r>
              <a:rPr lang="en-US" sz="1200" i="1" dirty="0">
                <a:cs typeface="Times New Roman" panose="02020603050405020304" pitchFamily="18" charset="0"/>
              </a:rPr>
              <a:t>Isaev, A. V. et al., </a:t>
            </a:r>
          </a:p>
          <a:p>
            <a:pPr algn="ctr"/>
            <a:r>
              <a:rPr lang="en-GB" sz="1200" i="1" dirty="0">
                <a:cs typeface="Times New Roman" panose="02020603050405020304" pitchFamily="18" charset="0"/>
              </a:rPr>
              <a:t>Structure of the prompt neutron multiplicity distribution </a:t>
            </a:r>
          </a:p>
          <a:p>
            <a:pPr algn="ctr"/>
            <a:r>
              <a:rPr lang="en-GB" sz="1200" i="1" dirty="0">
                <a:cs typeface="Times New Roman" panose="02020603050405020304" pitchFamily="18" charset="0"/>
              </a:rPr>
              <a:t>in the</a:t>
            </a:r>
            <a:r>
              <a:rPr lang="en-US" sz="1200" i="1" dirty="0">
                <a:cs typeface="Times New Roman" panose="02020603050405020304" pitchFamily="18" charset="0"/>
              </a:rPr>
              <a:t> </a:t>
            </a:r>
            <a:r>
              <a:rPr lang="en-GB" sz="1200" i="1" dirty="0">
                <a:cs typeface="Times New Roman" panose="02020603050405020304" pitchFamily="18" charset="0"/>
              </a:rPr>
              <a:t>spontaneous fission of </a:t>
            </a:r>
            <a:r>
              <a:rPr lang="en-GB" sz="1200" i="1" baseline="30000" dirty="0">
                <a:cs typeface="Times New Roman" panose="02020603050405020304" pitchFamily="18" charset="0"/>
              </a:rPr>
              <a:t>256</a:t>
            </a:r>
            <a:r>
              <a:rPr lang="en-GB" sz="1200" i="1" dirty="0">
                <a:cs typeface="Times New Roman" panose="02020603050405020304" pitchFamily="18" charset="0"/>
              </a:rPr>
              <a:t>Rf.</a:t>
            </a:r>
          </a:p>
          <a:p>
            <a:pPr algn="ctr"/>
            <a:r>
              <a:rPr lang="en-GB" sz="1200" i="1" dirty="0">
                <a:effectLst/>
                <a:cs typeface="Times New Roman" panose="02020603050405020304" pitchFamily="18" charset="0"/>
              </a:rPr>
              <a:t>Physics Letters B 843 (2023) 138008</a:t>
            </a:r>
            <a:endParaRPr lang="en-GB" sz="1200" i="1" dirty="0">
              <a:cs typeface="Times New Roman" panose="02020603050405020304" pitchFamily="18" charset="0"/>
            </a:endParaRPr>
          </a:p>
        </p:txBody>
      </p:sp>
      <p:sp>
        <p:nvSpPr>
          <p:cNvPr id="23" name="TextBox 22">
            <a:extLst>
              <a:ext uri="{FF2B5EF4-FFF2-40B4-BE49-F238E27FC236}">
                <a16:creationId xmlns:a16="http://schemas.microsoft.com/office/drawing/2014/main" id="{5ADFBF89-1039-0395-7BE4-0AFDE3DBB30A}"/>
              </a:ext>
            </a:extLst>
          </p:cNvPr>
          <p:cNvSpPr txBox="1"/>
          <p:nvPr/>
        </p:nvSpPr>
        <p:spPr>
          <a:xfrm>
            <a:off x="4305109" y="1241448"/>
            <a:ext cx="3567059" cy="430887"/>
          </a:xfrm>
          <a:prstGeom prst="rect">
            <a:avLst/>
          </a:prstGeom>
          <a:noFill/>
        </p:spPr>
        <p:txBody>
          <a:bodyPr wrap="square">
            <a:spAutoFit/>
          </a:bodyPr>
          <a:lstStyle/>
          <a:p>
            <a:pPr algn="ctr"/>
            <a:r>
              <a:rPr lang="en-GB" sz="2200" b="1" dirty="0">
                <a:solidFill>
                  <a:srgbClr val="00CECE"/>
                </a:solidFill>
              </a:rPr>
              <a:t>ISP</a:t>
            </a:r>
            <a:r>
              <a:rPr lang="ru-RU" sz="2200" b="1" dirty="0">
                <a:solidFill>
                  <a:srgbClr val="00CECE"/>
                </a:solidFill>
              </a:rPr>
              <a:t> </a:t>
            </a:r>
            <a:r>
              <a:rPr lang="en-US" sz="2200" b="1" dirty="0">
                <a:solidFill>
                  <a:srgbClr val="00CECE"/>
                </a:solidFill>
              </a:rPr>
              <a:t>model</a:t>
            </a:r>
            <a:endParaRPr lang="en-GB" sz="2200" b="1" dirty="0">
              <a:solidFill>
                <a:srgbClr val="00CECE"/>
              </a:solidFill>
            </a:endParaRPr>
          </a:p>
        </p:txBody>
      </p:sp>
      <p:sp>
        <p:nvSpPr>
          <p:cNvPr id="2" name="TextBox 1">
            <a:extLst>
              <a:ext uri="{FF2B5EF4-FFF2-40B4-BE49-F238E27FC236}">
                <a16:creationId xmlns:a16="http://schemas.microsoft.com/office/drawing/2014/main" id="{329CCDC3-8F06-430B-E68B-FF8E5323A03D}"/>
              </a:ext>
            </a:extLst>
          </p:cNvPr>
          <p:cNvSpPr txBox="1"/>
          <p:nvPr/>
        </p:nvSpPr>
        <p:spPr>
          <a:xfrm>
            <a:off x="8610600" y="1297188"/>
            <a:ext cx="3384631" cy="430887"/>
          </a:xfrm>
          <a:prstGeom prst="rect">
            <a:avLst/>
          </a:prstGeom>
          <a:noFill/>
        </p:spPr>
        <p:txBody>
          <a:bodyPr wrap="square">
            <a:spAutoFit/>
          </a:bodyPr>
          <a:lstStyle/>
          <a:p>
            <a:pPr algn="ctr"/>
            <a:r>
              <a:rPr lang="en-US" sz="2200" b="1" dirty="0">
                <a:solidFill>
                  <a:srgbClr val="7030A0"/>
                </a:solidFill>
              </a:rPr>
              <a:t>Experiment</a:t>
            </a:r>
            <a:endParaRPr lang="en-RU" sz="2200" b="1" dirty="0">
              <a:solidFill>
                <a:srgbClr val="7030A0"/>
              </a:solidFill>
            </a:endParaRPr>
          </a:p>
        </p:txBody>
      </p:sp>
      <p:sp>
        <p:nvSpPr>
          <p:cNvPr id="8" name="Rectangle 7">
            <a:extLst>
              <a:ext uri="{FF2B5EF4-FFF2-40B4-BE49-F238E27FC236}">
                <a16:creationId xmlns:a16="http://schemas.microsoft.com/office/drawing/2014/main" id="{0DE1C839-9586-5F02-A998-555712E0FCF7}"/>
              </a:ext>
            </a:extLst>
          </p:cNvPr>
          <p:cNvSpPr/>
          <p:nvPr/>
        </p:nvSpPr>
        <p:spPr>
          <a:xfrm>
            <a:off x="8188349" y="1210033"/>
            <a:ext cx="3903883" cy="5146316"/>
          </a:xfrm>
          <a:prstGeom prst="rect">
            <a:avLst/>
          </a:prstGeom>
          <a:noFill/>
          <a:ln w="50800" cap="sq">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sz="1350"/>
          </a:p>
        </p:txBody>
      </p:sp>
      <p:sp>
        <p:nvSpPr>
          <p:cNvPr id="9" name="Down Arrow 8">
            <a:extLst>
              <a:ext uri="{FF2B5EF4-FFF2-40B4-BE49-F238E27FC236}">
                <a16:creationId xmlns:a16="http://schemas.microsoft.com/office/drawing/2014/main" id="{4CD672B5-5F19-A9E2-4449-97A05B46F076}"/>
              </a:ext>
            </a:extLst>
          </p:cNvPr>
          <p:cNvSpPr/>
          <p:nvPr/>
        </p:nvSpPr>
        <p:spPr>
          <a:xfrm rot="10800000">
            <a:off x="664333" y="3418862"/>
            <a:ext cx="206165" cy="364329"/>
          </a:xfrm>
          <a:prstGeom prst="downArrow">
            <a:avLst/>
          </a:prstGeom>
          <a:solidFill>
            <a:srgbClr val="FFC000"/>
          </a:solidFill>
          <a:ln cap="rnd">
            <a:solidFill>
              <a:schemeClr val="accent2"/>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1" name="Rectangle 10">
            <a:extLst>
              <a:ext uri="{FF2B5EF4-FFF2-40B4-BE49-F238E27FC236}">
                <a16:creationId xmlns:a16="http://schemas.microsoft.com/office/drawing/2014/main" id="{8A65F2F5-34EE-EF89-ED37-96FB7F2ACDDB}"/>
              </a:ext>
            </a:extLst>
          </p:cNvPr>
          <p:cNvSpPr/>
          <p:nvPr/>
        </p:nvSpPr>
        <p:spPr>
          <a:xfrm>
            <a:off x="4305109" y="1210033"/>
            <a:ext cx="3567059" cy="5146316"/>
          </a:xfrm>
          <a:prstGeom prst="rect">
            <a:avLst/>
          </a:prstGeom>
          <a:noFill/>
          <a:ln w="50800" cap="sq">
            <a:solidFill>
              <a:srgbClr val="00CEC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sz="1350"/>
          </a:p>
        </p:txBody>
      </p:sp>
      <p:graphicFrame>
        <p:nvGraphicFramePr>
          <p:cNvPr id="15" name="Table 15">
            <a:extLst>
              <a:ext uri="{FF2B5EF4-FFF2-40B4-BE49-F238E27FC236}">
                <a16:creationId xmlns:a16="http://schemas.microsoft.com/office/drawing/2014/main" id="{46248C0A-CAD3-CAFD-7455-34522EFA5BD5}"/>
              </a:ext>
            </a:extLst>
          </p:cNvPr>
          <p:cNvGraphicFramePr>
            <a:graphicFrameLocks noGrp="1"/>
          </p:cNvGraphicFramePr>
          <p:nvPr/>
        </p:nvGraphicFramePr>
        <p:xfrm>
          <a:off x="416961" y="4501201"/>
          <a:ext cx="3420621" cy="830997"/>
        </p:xfrm>
        <a:graphic>
          <a:graphicData uri="http://schemas.openxmlformats.org/drawingml/2006/table">
            <a:tbl>
              <a:tblPr firstRow="1" bandRow="1">
                <a:tableStyleId>{2D5ABB26-0587-4C30-8999-92F81FD0307C}</a:tableStyleId>
              </a:tblPr>
              <a:tblGrid>
                <a:gridCol w="3420621">
                  <a:extLst>
                    <a:ext uri="{9D8B030D-6E8A-4147-A177-3AD203B41FA5}">
                      <a16:colId xmlns:a16="http://schemas.microsoft.com/office/drawing/2014/main" val="30386324"/>
                    </a:ext>
                  </a:extLst>
                </a:gridCol>
              </a:tblGrid>
              <a:tr h="427707">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800" dirty="0">
                          <a:solidFill>
                            <a:srgbClr val="FF0100"/>
                          </a:solidFill>
                        </a:rPr>
                        <a:t>●</a:t>
                      </a:r>
                      <a:r>
                        <a:rPr lang="en-US" sz="1800" dirty="0">
                          <a:solidFill>
                            <a:srgbClr val="FF0100"/>
                          </a:solidFill>
                        </a:rPr>
                        <a:t> FLNR</a:t>
                      </a:r>
                      <a:r>
                        <a:rPr lang="ru-RU" sz="1800" dirty="0">
                          <a:solidFill>
                            <a:srgbClr val="FF0100"/>
                          </a:solidFill>
                        </a:rPr>
                        <a:t>, </a:t>
                      </a:r>
                      <a:r>
                        <a:rPr lang="en-US" sz="1800" dirty="0">
                          <a:solidFill>
                            <a:srgbClr val="FF0100"/>
                          </a:solidFill>
                        </a:rPr>
                        <a:t>experiment</a:t>
                      </a:r>
                      <a:r>
                        <a:rPr lang="ru-RU" sz="1800" dirty="0">
                          <a:solidFill>
                            <a:srgbClr val="FF0100"/>
                          </a:solidFill>
                        </a:rPr>
                        <a:t> (</a:t>
                      </a:r>
                      <a:r>
                        <a:rPr lang="en-US" sz="1800" dirty="0">
                          <a:solidFill>
                            <a:srgbClr val="FF0100"/>
                          </a:solidFill>
                        </a:rPr>
                        <a:t>4.30</a:t>
                      </a:r>
                      <a:r>
                        <a:rPr lang="ru-RU" sz="1800" dirty="0">
                          <a:solidFill>
                            <a:srgbClr val="FF0100"/>
                          </a:solidFill>
                          <a:latin typeface="+mn-lt"/>
                        </a:rPr>
                        <a:t>±</a:t>
                      </a:r>
                      <a:r>
                        <a:rPr lang="en-US" sz="1800" dirty="0">
                          <a:solidFill>
                            <a:srgbClr val="FF0100"/>
                          </a:solidFill>
                        </a:rPr>
                        <a:t>0.09</a:t>
                      </a:r>
                      <a:r>
                        <a:rPr lang="ru-RU" sz="1800" dirty="0">
                          <a:solidFill>
                            <a:srgbClr val="FF0100"/>
                          </a:solidFill>
                        </a:rPr>
                        <a:t>)</a:t>
                      </a:r>
                      <a:endParaRPr lang="en-GB" sz="1800" i="0" dirty="0">
                        <a:solidFill>
                          <a:srgbClr val="FF0000"/>
                        </a:solidFill>
                        <a:cs typeface="Times New Roman" panose="02020603050405020304" pitchFamily="18" charset="0"/>
                      </a:endParaRPr>
                    </a:p>
                  </a:txBody>
                  <a:tcPr anchor="ctr">
                    <a:lnL>
                      <a:noFill/>
                    </a:lnL>
                    <a:lnR w="3175" cap="flat" cmpd="sng" algn="ctr">
                      <a:noFill/>
                      <a:prstDash val="sysDash"/>
                      <a:round/>
                      <a:headEnd type="none" w="med" len="med"/>
                      <a:tailEnd type="none" w="med" len="med"/>
                    </a:lnR>
                    <a:lnT>
                      <a:noFill/>
                    </a:lnT>
                    <a:lnB w="3175" cap="flat" cmpd="sng" algn="ctr">
                      <a:no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2043057"/>
                  </a:ext>
                </a:extLst>
              </a:tr>
              <a:tr h="40329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800" dirty="0">
                          <a:solidFill>
                            <a:srgbClr val="00CECE"/>
                          </a:solidFill>
                        </a:rPr>
                        <a:t>▲ </a:t>
                      </a:r>
                      <a:r>
                        <a:rPr lang="en-US" sz="1800" dirty="0">
                          <a:solidFill>
                            <a:srgbClr val="00CECE"/>
                          </a:solidFill>
                        </a:rPr>
                        <a:t>BLTP</a:t>
                      </a:r>
                      <a:r>
                        <a:rPr lang="ru-RU" sz="1800" dirty="0">
                          <a:solidFill>
                            <a:srgbClr val="00CECE"/>
                          </a:solidFill>
                        </a:rPr>
                        <a:t>, </a:t>
                      </a:r>
                      <a:r>
                        <a:rPr lang="en-US" sz="1800" dirty="0">
                          <a:solidFill>
                            <a:srgbClr val="00CECE"/>
                          </a:solidFill>
                        </a:rPr>
                        <a:t>ISP</a:t>
                      </a:r>
                      <a:r>
                        <a:rPr lang="ru-RU" sz="1800" dirty="0">
                          <a:solidFill>
                            <a:srgbClr val="00CECE"/>
                          </a:solidFill>
                        </a:rPr>
                        <a:t> </a:t>
                      </a:r>
                      <a:r>
                        <a:rPr lang="en-US" sz="1800" dirty="0">
                          <a:solidFill>
                            <a:srgbClr val="00CECE"/>
                          </a:solidFill>
                        </a:rPr>
                        <a:t>model</a:t>
                      </a:r>
                      <a:r>
                        <a:rPr lang="ru-RU" sz="1800" dirty="0">
                          <a:solidFill>
                            <a:srgbClr val="00CECE"/>
                          </a:solidFill>
                        </a:rPr>
                        <a:t> (</a:t>
                      </a:r>
                      <a:r>
                        <a:rPr lang="en-US" sz="1800" dirty="0">
                          <a:solidFill>
                            <a:srgbClr val="00CECE"/>
                          </a:solidFill>
                        </a:rPr>
                        <a:t>4.3</a:t>
                      </a:r>
                      <a:r>
                        <a:rPr lang="ru-RU" sz="1800" dirty="0">
                          <a:solidFill>
                            <a:srgbClr val="00CECE"/>
                          </a:solidFill>
                        </a:rPr>
                        <a:t>)</a:t>
                      </a:r>
                      <a:endParaRPr lang="ru-RU" sz="1800" dirty="0">
                        <a:solidFill>
                          <a:srgbClr val="0000FF"/>
                        </a:solidFill>
                      </a:endParaRPr>
                    </a:p>
                  </a:txBody>
                  <a:tcPr anchor="ctr">
                    <a:lnL>
                      <a:noFill/>
                    </a:lnL>
                    <a:lnR w="3175" cap="flat" cmpd="sng" algn="ctr">
                      <a:noFill/>
                      <a:prstDash val="sysDash"/>
                      <a:round/>
                      <a:headEnd type="none" w="med" len="med"/>
                      <a:tailEnd type="none" w="med" len="med"/>
                    </a:lnR>
                    <a:lnT w="3175" cap="flat" cmpd="sng" algn="ctr">
                      <a:noFill/>
                      <a:prstDash val="sysDash"/>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108321600"/>
                  </a:ext>
                </a:extLst>
              </a:tr>
            </a:tbl>
          </a:graphicData>
        </a:graphic>
      </p:graphicFrame>
      <p:sp>
        <p:nvSpPr>
          <p:cNvPr id="3" name="Slide Number Placeholder 2">
            <a:extLst>
              <a:ext uri="{FF2B5EF4-FFF2-40B4-BE49-F238E27FC236}">
                <a16:creationId xmlns:a16="http://schemas.microsoft.com/office/drawing/2014/main" id="{9A2AEA26-64A4-8ACB-0421-CC539A2EE760}"/>
              </a:ext>
            </a:extLst>
          </p:cNvPr>
          <p:cNvSpPr>
            <a:spLocks noGrp="1"/>
          </p:cNvSpPr>
          <p:nvPr>
            <p:ph type="sldNum" sz="quarter" idx="12"/>
          </p:nvPr>
        </p:nvSpPr>
        <p:spPr>
          <a:xfrm>
            <a:off x="9448800" y="6492875"/>
            <a:ext cx="2743200" cy="365125"/>
          </a:xfrm>
        </p:spPr>
        <p:txBody>
          <a:bodyPr/>
          <a:lstStyle/>
          <a:p>
            <a:fld id="{03F74DE6-944D-7A40-9389-EB907D9A05BB}" type="slidenum">
              <a:rPr lang="en-RU" smtClean="0"/>
              <a:t>22</a:t>
            </a:fld>
            <a:endParaRPr lang="en-RU" dirty="0"/>
          </a:p>
        </p:txBody>
      </p:sp>
      <p:sp>
        <p:nvSpPr>
          <p:cNvPr id="5" name="Title 1">
            <a:extLst>
              <a:ext uri="{FF2B5EF4-FFF2-40B4-BE49-F238E27FC236}">
                <a16:creationId xmlns:a16="http://schemas.microsoft.com/office/drawing/2014/main" id="{8F3D0CC6-BAEC-664B-9DFB-B8AA8C2AE449}"/>
              </a:ext>
            </a:extLst>
          </p:cNvPr>
          <p:cNvSpPr txBox="1">
            <a:spLocks/>
          </p:cNvSpPr>
          <p:nvPr/>
        </p:nvSpPr>
        <p:spPr>
          <a:xfrm>
            <a:off x="186813" y="136526"/>
            <a:ext cx="11906864" cy="85653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400" b="1" dirty="0">
                <a:solidFill>
                  <a:schemeClr val="accent1"/>
                </a:solidFill>
              </a:rPr>
              <a:t>Features of the Prompt Neutron Multiplicity</a:t>
            </a:r>
            <a:endParaRPr lang="en-RU" sz="4400" b="1" dirty="0">
              <a:solidFill>
                <a:schemeClr val="accent1"/>
              </a:solidFill>
            </a:endParaRPr>
          </a:p>
        </p:txBody>
      </p:sp>
    </p:spTree>
    <p:extLst>
      <p:ext uri="{BB962C8B-B14F-4D97-AF65-F5344CB8AC3E}">
        <p14:creationId xmlns:p14="http://schemas.microsoft.com/office/powerpoint/2010/main" val="2582920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360A520-A0F2-D540-9491-A6693D958394}"/>
              </a:ext>
            </a:extLst>
          </p:cNvPr>
          <p:cNvSpPr>
            <a:spLocks noGrp="1"/>
          </p:cNvSpPr>
          <p:nvPr>
            <p:ph type="title"/>
          </p:nvPr>
        </p:nvSpPr>
        <p:spPr>
          <a:xfrm>
            <a:off x="0" y="180001"/>
            <a:ext cx="12192000" cy="720000"/>
          </a:xfrm>
        </p:spPr>
        <p:txBody>
          <a:bodyPr>
            <a:noAutofit/>
          </a:bodyPr>
          <a:lstStyle/>
          <a:p>
            <a:pPr algn="ctr"/>
            <a:r>
              <a:rPr lang="en-US" b="1" dirty="0">
                <a:solidFill>
                  <a:schemeClr val="accent1"/>
                </a:solidFill>
              </a:rPr>
              <a:t>Nu-bar Value Systematic</a:t>
            </a:r>
            <a:endParaRPr lang="en-RU" b="1" dirty="0">
              <a:solidFill>
                <a:schemeClr val="accent1"/>
              </a:solidFill>
            </a:endParaRPr>
          </a:p>
        </p:txBody>
      </p:sp>
      <p:grpSp>
        <p:nvGrpSpPr>
          <p:cNvPr id="36" name="Group 35">
            <a:extLst>
              <a:ext uri="{FF2B5EF4-FFF2-40B4-BE49-F238E27FC236}">
                <a16:creationId xmlns:a16="http://schemas.microsoft.com/office/drawing/2014/main" id="{C0545E23-DD5B-D9A5-D263-B0160BAD2EBC}"/>
              </a:ext>
            </a:extLst>
          </p:cNvPr>
          <p:cNvGrpSpPr/>
          <p:nvPr/>
        </p:nvGrpSpPr>
        <p:grpSpPr>
          <a:xfrm>
            <a:off x="2517859" y="912142"/>
            <a:ext cx="6795279" cy="5765857"/>
            <a:chOff x="2517859" y="912142"/>
            <a:chExt cx="6795279" cy="5765857"/>
          </a:xfrm>
        </p:grpSpPr>
        <p:pic>
          <p:nvPicPr>
            <p:cNvPr id="5" name="Picture 4">
              <a:extLst>
                <a:ext uri="{FF2B5EF4-FFF2-40B4-BE49-F238E27FC236}">
                  <a16:creationId xmlns:a16="http://schemas.microsoft.com/office/drawing/2014/main" id="{BDDC041B-6005-FC65-5DC0-3F0F93F5A53B}"/>
                </a:ext>
              </a:extLst>
            </p:cNvPr>
            <p:cNvPicPr>
              <a:picLocks noChangeAspect="1"/>
            </p:cNvPicPr>
            <p:nvPr/>
          </p:nvPicPr>
          <p:blipFill>
            <a:blip r:embed="rId2"/>
            <a:stretch>
              <a:fillRect/>
            </a:stretch>
          </p:blipFill>
          <p:spPr>
            <a:xfrm>
              <a:off x="2517859" y="982799"/>
              <a:ext cx="6795279" cy="5695200"/>
            </a:xfrm>
            <a:prstGeom prst="rect">
              <a:avLst/>
            </a:prstGeom>
          </p:spPr>
        </p:pic>
        <p:sp>
          <p:nvSpPr>
            <p:cNvPr id="12" name="Oval 11">
              <a:extLst>
                <a:ext uri="{FF2B5EF4-FFF2-40B4-BE49-F238E27FC236}">
                  <a16:creationId xmlns:a16="http://schemas.microsoft.com/office/drawing/2014/main" id="{EC6453CD-B846-B29B-5574-38E74663F4A9}"/>
                </a:ext>
              </a:extLst>
            </p:cNvPr>
            <p:cNvSpPr/>
            <p:nvPr/>
          </p:nvSpPr>
          <p:spPr>
            <a:xfrm rot="2046206">
              <a:off x="6435326" y="912142"/>
              <a:ext cx="2097529" cy="3492709"/>
            </a:xfrm>
            <a:prstGeom prst="ellipse">
              <a:avLst/>
            </a:prstGeom>
            <a:solidFill>
              <a:srgbClr val="FFC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a:solidFill>
                  <a:srgbClr val="FFC000"/>
                </a:solidFill>
              </a:endParaRPr>
            </a:p>
          </p:txBody>
        </p:sp>
        <p:sp>
          <p:nvSpPr>
            <p:cNvPr id="13" name="TextBox 12">
              <a:extLst>
                <a:ext uri="{FF2B5EF4-FFF2-40B4-BE49-F238E27FC236}">
                  <a16:creationId xmlns:a16="http://schemas.microsoft.com/office/drawing/2014/main" id="{8697529E-88F8-4E70-0EE2-8B31EE4AD25C}"/>
                </a:ext>
              </a:extLst>
            </p:cNvPr>
            <p:cNvSpPr txBox="1"/>
            <p:nvPr/>
          </p:nvSpPr>
          <p:spPr>
            <a:xfrm>
              <a:off x="5083544" y="1922244"/>
              <a:ext cx="1663908" cy="369332"/>
            </a:xfrm>
            <a:prstGeom prst="rect">
              <a:avLst/>
            </a:prstGeom>
            <a:noFill/>
          </p:spPr>
          <p:txBody>
            <a:bodyPr wrap="square" rtlCol="0">
              <a:spAutoFit/>
            </a:bodyPr>
            <a:lstStyle/>
            <a:p>
              <a:pPr algn="ctr"/>
              <a:r>
                <a:rPr lang="en-RU" dirty="0">
                  <a:solidFill>
                    <a:srgbClr val="FFC000"/>
                  </a:solidFill>
                </a:rPr>
                <a:t>FLNR JINR</a:t>
              </a:r>
            </a:p>
          </p:txBody>
        </p:sp>
        <p:grpSp>
          <p:nvGrpSpPr>
            <p:cNvPr id="22" name="Group 21">
              <a:extLst>
                <a:ext uri="{FF2B5EF4-FFF2-40B4-BE49-F238E27FC236}">
                  <a16:creationId xmlns:a16="http://schemas.microsoft.com/office/drawing/2014/main" id="{16D1DB5C-0A25-BB4F-22A7-78E27520DAB1}"/>
                </a:ext>
              </a:extLst>
            </p:cNvPr>
            <p:cNvGrpSpPr/>
            <p:nvPr/>
          </p:nvGrpSpPr>
          <p:grpSpPr>
            <a:xfrm>
              <a:off x="7846042" y="1435157"/>
              <a:ext cx="600524" cy="2475372"/>
              <a:chOff x="8171647" y="1432110"/>
              <a:chExt cx="600524" cy="2475372"/>
            </a:xfrm>
          </p:grpSpPr>
          <p:sp>
            <p:nvSpPr>
              <p:cNvPr id="10" name="TextBox 9">
                <a:extLst>
                  <a:ext uri="{FF2B5EF4-FFF2-40B4-BE49-F238E27FC236}">
                    <a16:creationId xmlns:a16="http://schemas.microsoft.com/office/drawing/2014/main" id="{E0EE3628-89E7-AA56-1B51-3955BD41473E}"/>
                  </a:ext>
                </a:extLst>
              </p:cNvPr>
              <p:cNvSpPr txBox="1"/>
              <p:nvPr/>
            </p:nvSpPr>
            <p:spPr>
              <a:xfrm>
                <a:off x="8283662" y="2496512"/>
                <a:ext cx="488509" cy="369332"/>
              </a:xfrm>
              <a:prstGeom prst="rect">
                <a:avLst/>
              </a:prstGeom>
              <a:noFill/>
            </p:spPr>
            <p:txBody>
              <a:bodyPr wrap="square">
                <a:spAutoFit/>
              </a:bodyPr>
              <a:lstStyle/>
              <a:p>
                <a:pPr defTabSz="685800">
                  <a:defRPr/>
                </a:pPr>
                <a:r>
                  <a:rPr lang="en-US" dirty="0">
                    <a:solidFill>
                      <a:srgbClr val="404040"/>
                    </a:solidFill>
                    <a:latin typeface="Arial" panose="020B0604020202020204" pitchFamily="34" charset="0"/>
                    <a:cs typeface="Arial" panose="020B0604020202020204" pitchFamily="34" charset="0"/>
                  </a:rPr>
                  <a:t>Db</a:t>
                </a:r>
              </a:p>
            </p:txBody>
          </p:sp>
          <p:cxnSp>
            <p:nvCxnSpPr>
              <p:cNvPr id="14" name="Straight Connector 13">
                <a:extLst>
                  <a:ext uri="{FF2B5EF4-FFF2-40B4-BE49-F238E27FC236}">
                    <a16:creationId xmlns:a16="http://schemas.microsoft.com/office/drawing/2014/main" id="{DD547978-7411-2BC7-C67F-00B3CC412994}"/>
                  </a:ext>
                </a:extLst>
              </p:cNvPr>
              <p:cNvCxnSpPr/>
              <p:nvPr/>
            </p:nvCxnSpPr>
            <p:spPr>
              <a:xfrm>
                <a:off x="8254210" y="1434738"/>
                <a:ext cx="0" cy="2472744"/>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9" name="4-point Star 8">
                <a:extLst>
                  <a:ext uri="{FF2B5EF4-FFF2-40B4-BE49-F238E27FC236}">
                    <a16:creationId xmlns:a16="http://schemas.microsoft.com/office/drawing/2014/main" id="{09A6DBE2-A279-D22E-FAEC-71A0BD4D5CB7}"/>
                  </a:ext>
                </a:extLst>
              </p:cNvPr>
              <p:cNvSpPr/>
              <p:nvPr/>
            </p:nvSpPr>
            <p:spPr>
              <a:xfrm>
                <a:off x="8171647" y="2572532"/>
                <a:ext cx="167426" cy="217292"/>
              </a:xfrm>
              <a:prstGeom prst="star4">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a:p>
            </p:txBody>
          </p:sp>
          <p:cxnSp>
            <p:nvCxnSpPr>
              <p:cNvPr id="17" name="Straight Connector 16">
                <a:extLst>
                  <a:ext uri="{FF2B5EF4-FFF2-40B4-BE49-F238E27FC236}">
                    <a16:creationId xmlns:a16="http://schemas.microsoft.com/office/drawing/2014/main" id="{8E0381F9-1CCA-5205-37B3-25166C66D9B9}"/>
                  </a:ext>
                </a:extLst>
              </p:cNvPr>
              <p:cNvCxnSpPr>
                <a:cxnSpLocks/>
              </p:cNvCxnSpPr>
              <p:nvPr/>
            </p:nvCxnSpPr>
            <p:spPr>
              <a:xfrm>
                <a:off x="8209917" y="1432110"/>
                <a:ext cx="88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994FE9-D501-5DB9-B418-4AC736175DE4}"/>
                  </a:ext>
                </a:extLst>
              </p:cNvPr>
              <p:cNvCxnSpPr>
                <a:cxnSpLocks/>
              </p:cNvCxnSpPr>
              <p:nvPr/>
            </p:nvCxnSpPr>
            <p:spPr>
              <a:xfrm>
                <a:off x="8209917" y="3907482"/>
                <a:ext cx="88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grpSp>
      <p:sp>
        <p:nvSpPr>
          <p:cNvPr id="3" name="Slide Number Placeholder 2">
            <a:extLst>
              <a:ext uri="{FF2B5EF4-FFF2-40B4-BE49-F238E27FC236}">
                <a16:creationId xmlns:a16="http://schemas.microsoft.com/office/drawing/2014/main" id="{A2E722DB-84BB-E9E1-D931-806A20A93A98}"/>
              </a:ext>
            </a:extLst>
          </p:cNvPr>
          <p:cNvSpPr>
            <a:spLocks noGrp="1"/>
          </p:cNvSpPr>
          <p:nvPr>
            <p:ph type="sldNum" sz="quarter" idx="12"/>
          </p:nvPr>
        </p:nvSpPr>
        <p:spPr>
          <a:xfrm>
            <a:off x="9448800" y="6495436"/>
            <a:ext cx="2743200" cy="365125"/>
          </a:xfrm>
        </p:spPr>
        <p:txBody>
          <a:bodyPr/>
          <a:lstStyle/>
          <a:p>
            <a:fld id="{03F74DE6-944D-7A40-9389-EB907D9A05BB}" type="slidenum">
              <a:rPr lang="en-RU" smtClean="0"/>
              <a:t>23</a:t>
            </a:fld>
            <a:endParaRPr lang="en-RU" dirty="0"/>
          </a:p>
        </p:txBody>
      </p:sp>
    </p:spTree>
    <p:extLst>
      <p:ext uri="{BB962C8B-B14F-4D97-AF65-F5344CB8AC3E}">
        <p14:creationId xmlns:p14="http://schemas.microsoft.com/office/powerpoint/2010/main" val="10708739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C7FFC5AD-AE8B-3063-9A03-22023D72FEB3}"/>
              </a:ext>
            </a:extLst>
          </p:cNvPr>
          <p:cNvSpPr txBox="1">
            <a:spLocks/>
          </p:cNvSpPr>
          <p:nvPr/>
        </p:nvSpPr>
        <p:spPr>
          <a:xfrm>
            <a:off x="0" y="180001"/>
            <a:ext cx="12192000" cy="72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accent1"/>
                </a:solidFill>
              </a:rPr>
              <a:t>Nu-bar Value Systematic</a:t>
            </a:r>
            <a:endParaRPr lang="en-RU" b="1" dirty="0">
              <a:solidFill>
                <a:schemeClr val="accent1"/>
              </a:solidFill>
            </a:endParaRPr>
          </a:p>
        </p:txBody>
      </p:sp>
      <p:grpSp>
        <p:nvGrpSpPr>
          <p:cNvPr id="23" name="Group 22">
            <a:extLst>
              <a:ext uri="{FF2B5EF4-FFF2-40B4-BE49-F238E27FC236}">
                <a16:creationId xmlns:a16="http://schemas.microsoft.com/office/drawing/2014/main" id="{A81D4B02-FF4F-0BF6-8085-5EBC093B8E53}"/>
              </a:ext>
            </a:extLst>
          </p:cNvPr>
          <p:cNvGrpSpPr/>
          <p:nvPr/>
        </p:nvGrpSpPr>
        <p:grpSpPr>
          <a:xfrm>
            <a:off x="2543341" y="897873"/>
            <a:ext cx="6719397" cy="5780126"/>
            <a:chOff x="2543341" y="897873"/>
            <a:chExt cx="6719397" cy="5780126"/>
          </a:xfrm>
        </p:grpSpPr>
        <p:grpSp>
          <p:nvGrpSpPr>
            <p:cNvPr id="7" name="Group 6">
              <a:extLst>
                <a:ext uri="{FF2B5EF4-FFF2-40B4-BE49-F238E27FC236}">
                  <a16:creationId xmlns:a16="http://schemas.microsoft.com/office/drawing/2014/main" id="{3F20F742-C826-D71A-41DB-A4F52E9DEDF6}"/>
                </a:ext>
              </a:extLst>
            </p:cNvPr>
            <p:cNvGrpSpPr>
              <a:grpSpLocks noChangeAspect="1"/>
            </p:cNvGrpSpPr>
            <p:nvPr/>
          </p:nvGrpSpPr>
          <p:grpSpPr>
            <a:xfrm>
              <a:off x="2543341" y="897873"/>
              <a:ext cx="6719397" cy="5780126"/>
              <a:chOff x="3700800" y="2473200"/>
              <a:chExt cx="5005260" cy="4305600"/>
            </a:xfrm>
          </p:grpSpPr>
          <p:pic>
            <p:nvPicPr>
              <p:cNvPr id="8" name="Picture 7">
                <a:extLst>
                  <a:ext uri="{FF2B5EF4-FFF2-40B4-BE49-F238E27FC236}">
                    <a16:creationId xmlns:a16="http://schemas.microsoft.com/office/drawing/2014/main" id="{0D34694B-5B0F-3AA8-2DC7-BFEB1C1064D6}"/>
                  </a:ext>
                </a:extLst>
              </p:cNvPr>
              <p:cNvPicPr>
                <a:picLocks noChangeAspect="1"/>
              </p:cNvPicPr>
              <p:nvPr/>
            </p:nvPicPr>
            <p:blipFill>
              <a:blip r:embed="rId2"/>
              <a:stretch>
                <a:fillRect/>
              </a:stretch>
            </p:blipFill>
            <p:spPr>
              <a:xfrm>
                <a:off x="3700800" y="2473200"/>
                <a:ext cx="5005260" cy="4305600"/>
              </a:xfrm>
              <a:prstGeom prst="rect">
                <a:avLst/>
              </a:prstGeom>
            </p:spPr>
          </p:pic>
          <p:pic>
            <p:nvPicPr>
              <p:cNvPr id="9" name="Picture 8">
                <a:extLst>
                  <a:ext uri="{FF2B5EF4-FFF2-40B4-BE49-F238E27FC236}">
                    <a16:creationId xmlns:a16="http://schemas.microsoft.com/office/drawing/2014/main" id="{0340395D-2A42-74C5-F38D-CA186500EAC0}"/>
                  </a:ext>
                </a:extLst>
              </p:cNvPr>
              <p:cNvPicPr>
                <a:picLocks/>
              </p:cNvPicPr>
              <p:nvPr/>
            </p:nvPicPr>
            <p:blipFill>
              <a:blip r:embed="rId3"/>
              <a:srcRect/>
              <a:stretch/>
            </p:blipFill>
            <p:spPr>
              <a:xfrm>
                <a:off x="4080192" y="2545942"/>
                <a:ext cx="4558560" cy="3683353"/>
              </a:xfrm>
              <a:prstGeom prst="rect">
                <a:avLst/>
              </a:prstGeom>
            </p:spPr>
          </p:pic>
        </p:grpSp>
        <p:sp>
          <p:nvSpPr>
            <p:cNvPr id="10" name="TextBox 9">
              <a:extLst>
                <a:ext uri="{FF2B5EF4-FFF2-40B4-BE49-F238E27FC236}">
                  <a16:creationId xmlns:a16="http://schemas.microsoft.com/office/drawing/2014/main" id="{07D39BB6-B162-D3F6-A70F-E046985B37F7}"/>
                </a:ext>
              </a:extLst>
            </p:cNvPr>
            <p:cNvSpPr txBox="1"/>
            <p:nvPr/>
          </p:nvSpPr>
          <p:spPr>
            <a:xfrm>
              <a:off x="6112520" y="4693326"/>
              <a:ext cx="2847372" cy="1077218"/>
            </a:xfrm>
            <a:prstGeom prst="rect">
              <a:avLst/>
            </a:prstGeom>
            <a:noFill/>
          </p:spPr>
          <p:txBody>
            <a:bodyPr wrap="square">
              <a:spAutoFit/>
            </a:bodyPr>
            <a:lstStyle/>
            <a:p>
              <a:pPr algn="ctr"/>
              <a:r>
                <a:rPr lang="en-US" sz="1400" dirty="0">
                  <a:latin typeface="Calibri" panose="020F0502020204030204" pitchFamily="34" charset="0"/>
                </a:rPr>
                <a:t>Theoretical calculations</a:t>
              </a:r>
              <a:r>
                <a:rPr lang="en-GB" sz="1400" dirty="0">
                  <a:latin typeface="Calibri" panose="020F0502020204030204" pitchFamily="34" charset="0"/>
                </a:rPr>
                <a:t> (●)</a:t>
              </a:r>
              <a:endParaRPr lang="ru-RU" sz="1400" dirty="0">
                <a:latin typeface="Calibri" panose="020F0502020204030204" pitchFamily="34" charset="0"/>
              </a:endParaRPr>
            </a:p>
            <a:p>
              <a:pPr algn="ctr"/>
              <a:r>
                <a:rPr lang="en-GB" sz="1000" i="1" dirty="0" err="1"/>
                <a:t>Rubchenya</a:t>
              </a:r>
              <a:r>
                <a:rPr lang="en-GB" sz="1000" i="1" dirty="0"/>
                <a:t> V. A. </a:t>
              </a:r>
            </a:p>
            <a:p>
              <a:pPr algn="ctr"/>
              <a:r>
                <a:rPr lang="en-GB" sz="1000" i="1" dirty="0"/>
                <a:t>Prompt neutron characteristics in the spontaneous fission of heavy and superheavy nuclei.  </a:t>
              </a:r>
            </a:p>
            <a:p>
              <a:pPr algn="ctr"/>
              <a:r>
                <a:rPr lang="en-GB" sz="1000" i="1" dirty="0"/>
                <a:t>LXV International Conference "Nucleus 2015" June 29-July 3, 2015, St. Petersburg </a:t>
              </a:r>
            </a:p>
          </p:txBody>
        </p:sp>
        <p:sp>
          <p:nvSpPr>
            <p:cNvPr id="11" name="TextBox 10">
              <a:extLst>
                <a:ext uri="{FF2B5EF4-FFF2-40B4-BE49-F238E27FC236}">
                  <a16:creationId xmlns:a16="http://schemas.microsoft.com/office/drawing/2014/main" id="{6F4D6C09-26C9-F461-312B-882C8E0DA8C7}"/>
                </a:ext>
              </a:extLst>
            </p:cNvPr>
            <p:cNvSpPr txBox="1"/>
            <p:nvPr/>
          </p:nvSpPr>
          <p:spPr>
            <a:xfrm>
              <a:off x="3364491" y="1464969"/>
              <a:ext cx="1788696" cy="338554"/>
            </a:xfrm>
            <a:prstGeom prst="rect">
              <a:avLst/>
            </a:prstGeom>
            <a:noFill/>
          </p:spPr>
          <p:txBody>
            <a:bodyPr wrap="square">
              <a:spAutoFit/>
            </a:bodyPr>
            <a:lstStyle/>
            <a:p>
              <a:pPr algn="ctr" defTabSz="685800">
                <a:defRPr/>
              </a:pPr>
              <a:r>
                <a:rPr lang="en-US" sz="1600" b="1" dirty="0">
                  <a:solidFill>
                    <a:srgbClr val="FF0000"/>
                  </a:solidFill>
                </a:rPr>
                <a:t>Experimental data</a:t>
              </a:r>
            </a:p>
          </p:txBody>
        </p:sp>
        <p:sp>
          <p:nvSpPr>
            <p:cNvPr id="16" name="TextBox 15">
              <a:extLst>
                <a:ext uri="{FF2B5EF4-FFF2-40B4-BE49-F238E27FC236}">
                  <a16:creationId xmlns:a16="http://schemas.microsoft.com/office/drawing/2014/main" id="{C001E131-B7CD-73D5-69D3-2ACF3912CB82}"/>
                </a:ext>
              </a:extLst>
            </p:cNvPr>
            <p:cNvSpPr txBox="1"/>
            <p:nvPr/>
          </p:nvSpPr>
          <p:spPr>
            <a:xfrm>
              <a:off x="3944714" y="2640150"/>
              <a:ext cx="1663908" cy="369332"/>
            </a:xfrm>
            <a:prstGeom prst="rect">
              <a:avLst/>
            </a:prstGeom>
            <a:noFill/>
          </p:spPr>
          <p:txBody>
            <a:bodyPr wrap="square" rtlCol="0">
              <a:spAutoFit/>
            </a:bodyPr>
            <a:lstStyle/>
            <a:p>
              <a:pPr algn="ctr"/>
              <a:r>
                <a:rPr lang="en-RU" dirty="0">
                  <a:solidFill>
                    <a:srgbClr val="FFC000"/>
                  </a:solidFill>
                </a:rPr>
                <a:t>FLNR JINR</a:t>
              </a:r>
            </a:p>
          </p:txBody>
        </p:sp>
        <p:sp>
          <p:nvSpPr>
            <p:cNvPr id="3" name="Заголовок 1">
              <a:extLst>
                <a:ext uri="{FF2B5EF4-FFF2-40B4-BE49-F238E27FC236}">
                  <a16:creationId xmlns:a16="http://schemas.microsoft.com/office/drawing/2014/main" id="{15CD4018-2CEA-22B1-2FDA-07F9D036D7D8}"/>
                </a:ext>
              </a:extLst>
            </p:cNvPr>
            <p:cNvSpPr txBox="1">
              <a:spLocks/>
            </p:cNvSpPr>
            <p:nvPr/>
          </p:nvSpPr>
          <p:spPr>
            <a:xfrm>
              <a:off x="6554509" y="2215215"/>
              <a:ext cx="614704" cy="609601"/>
            </a:xfrm>
            <a:prstGeom prst="rect">
              <a:avLst/>
            </a:prstGeom>
            <a:noFill/>
          </p:spPr>
          <p:txBody>
            <a:bodyPr vert="horz" lIns="91440" tIns="45720" rIns="91440" bIns="45720" rtlCol="0" anchor="ctr">
              <a:no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pPr algn="ctr">
                <a:lnSpc>
                  <a:spcPct val="100000"/>
                </a:lnSpc>
              </a:pPr>
              <a:r>
                <a:rPr lang="ru-RU" altLang="ru-RU" sz="5000" b="1" dirty="0">
                  <a:solidFill>
                    <a:srgbClr val="FF0000"/>
                  </a:solidFill>
                  <a:latin typeface="+mn-lt"/>
                  <a:cs typeface="Times" panose="02020603050405020304" pitchFamily="18" charset="0"/>
                </a:rPr>
                <a:t>?</a:t>
              </a:r>
              <a:endParaRPr lang="en-US" altLang="ru-RU" sz="5000" b="1" dirty="0">
                <a:solidFill>
                  <a:srgbClr val="FF0000"/>
                </a:solidFill>
                <a:latin typeface="+mn-lt"/>
                <a:cs typeface="Times" panose="02020603050405020304" pitchFamily="18" charset="0"/>
              </a:endParaRPr>
            </a:p>
          </p:txBody>
        </p:sp>
        <p:cxnSp>
          <p:nvCxnSpPr>
            <p:cNvPr id="4" name="Straight Connector 3">
              <a:extLst>
                <a:ext uri="{FF2B5EF4-FFF2-40B4-BE49-F238E27FC236}">
                  <a16:creationId xmlns:a16="http://schemas.microsoft.com/office/drawing/2014/main" id="{F8112B7C-961F-58F5-FBBB-8B5D5BD68C40}"/>
                </a:ext>
              </a:extLst>
            </p:cNvPr>
            <p:cNvCxnSpPr>
              <a:cxnSpLocks/>
            </p:cNvCxnSpPr>
            <p:nvPr/>
          </p:nvCxnSpPr>
          <p:spPr>
            <a:xfrm flipV="1">
              <a:off x="3210269" y="2280897"/>
              <a:ext cx="5810189" cy="3139657"/>
            </a:xfrm>
            <a:prstGeom prst="line">
              <a:avLst/>
            </a:prstGeom>
            <a:ln w="12700">
              <a:solidFill>
                <a:srgbClr val="FF0000">
                  <a:alpha val="30000"/>
                </a:srgbClr>
              </a:solidFill>
              <a:prstDash val="lgDashDotDot"/>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357BE7E-780E-E91C-70E7-984E299BAABF}"/>
                </a:ext>
              </a:extLst>
            </p:cNvPr>
            <p:cNvCxnSpPr>
              <a:cxnSpLocks/>
            </p:cNvCxnSpPr>
            <p:nvPr/>
          </p:nvCxnSpPr>
          <p:spPr>
            <a:xfrm flipV="1">
              <a:off x="3172411" y="1024646"/>
              <a:ext cx="4032782" cy="4395908"/>
            </a:xfrm>
            <a:prstGeom prst="line">
              <a:avLst/>
            </a:prstGeom>
            <a:ln w="12700">
              <a:solidFill>
                <a:srgbClr val="FF0000">
                  <a:alpha val="30000"/>
                </a:srgbClr>
              </a:solidFill>
              <a:prstDash val="lgDashDotDot"/>
            </a:ln>
          </p:spPr>
          <p:style>
            <a:lnRef idx="1">
              <a:schemeClr val="accent1"/>
            </a:lnRef>
            <a:fillRef idx="0">
              <a:schemeClr val="accent1"/>
            </a:fillRef>
            <a:effectRef idx="0">
              <a:schemeClr val="accent1"/>
            </a:effectRef>
            <a:fontRef idx="minor">
              <a:schemeClr val="tx1"/>
            </a:fontRef>
          </p:style>
        </p:cxnSp>
        <p:sp>
          <p:nvSpPr>
            <p:cNvPr id="20" name="4-point Star 19">
              <a:extLst>
                <a:ext uri="{FF2B5EF4-FFF2-40B4-BE49-F238E27FC236}">
                  <a16:creationId xmlns:a16="http://schemas.microsoft.com/office/drawing/2014/main" id="{F5E5EC5F-8B1E-2F5A-3743-DB19A985B938}"/>
                </a:ext>
              </a:extLst>
            </p:cNvPr>
            <p:cNvSpPr/>
            <p:nvPr/>
          </p:nvSpPr>
          <p:spPr>
            <a:xfrm>
              <a:off x="5460644" y="3570644"/>
              <a:ext cx="167426" cy="217292"/>
            </a:xfrm>
            <a:prstGeom prst="star4">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21" name="TextBox 20">
              <a:extLst>
                <a:ext uri="{FF2B5EF4-FFF2-40B4-BE49-F238E27FC236}">
                  <a16:creationId xmlns:a16="http://schemas.microsoft.com/office/drawing/2014/main" id="{908F4038-B292-F74B-48A6-EDE77854B6C3}"/>
                </a:ext>
              </a:extLst>
            </p:cNvPr>
            <p:cNvSpPr txBox="1"/>
            <p:nvPr/>
          </p:nvSpPr>
          <p:spPr>
            <a:xfrm>
              <a:off x="5562043" y="2968883"/>
              <a:ext cx="854340" cy="369332"/>
            </a:xfrm>
            <a:prstGeom prst="rect">
              <a:avLst/>
            </a:prstGeom>
            <a:noFill/>
          </p:spPr>
          <p:txBody>
            <a:bodyPr wrap="square">
              <a:spAutoFit/>
            </a:bodyPr>
            <a:lstStyle/>
            <a:p>
              <a:pPr algn="r" defTabSz="685800">
                <a:defRPr/>
              </a:pPr>
              <a:r>
                <a:rPr lang="en-US" b="1" baseline="30000" dirty="0">
                  <a:solidFill>
                    <a:srgbClr val="FF0000"/>
                  </a:solidFill>
                  <a:latin typeface="Arial" panose="020B0604020202020204" pitchFamily="34" charset="0"/>
                  <a:cs typeface="Arial" panose="020B0604020202020204" pitchFamily="34" charset="0"/>
                </a:rPr>
                <a:t>260</a:t>
              </a:r>
              <a:r>
                <a:rPr lang="en-US" b="1" dirty="0">
                  <a:solidFill>
                    <a:srgbClr val="FF0000"/>
                  </a:solidFill>
                  <a:latin typeface="Arial" panose="020B0604020202020204" pitchFamily="34" charset="0"/>
                  <a:cs typeface="Arial" panose="020B0604020202020204" pitchFamily="34" charset="0"/>
                </a:rPr>
                <a:t>Sg</a:t>
              </a:r>
            </a:p>
          </p:txBody>
        </p:sp>
        <p:sp>
          <p:nvSpPr>
            <p:cNvPr id="22" name="TextBox 21">
              <a:extLst>
                <a:ext uri="{FF2B5EF4-FFF2-40B4-BE49-F238E27FC236}">
                  <a16:creationId xmlns:a16="http://schemas.microsoft.com/office/drawing/2014/main" id="{ED55ECF7-F256-52FA-6433-55407EF56CFA}"/>
                </a:ext>
              </a:extLst>
            </p:cNvPr>
            <p:cNvSpPr txBox="1"/>
            <p:nvPr/>
          </p:nvSpPr>
          <p:spPr>
            <a:xfrm>
              <a:off x="4439098" y="3531703"/>
              <a:ext cx="1159629" cy="369332"/>
            </a:xfrm>
            <a:prstGeom prst="rect">
              <a:avLst/>
            </a:prstGeom>
            <a:noFill/>
          </p:spPr>
          <p:txBody>
            <a:bodyPr wrap="square">
              <a:spAutoFit/>
            </a:bodyPr>
            <a:lstStyle/>
            <a:p>
              <a:pPr algn="r" defTabSz="685800">
                <a:defRPr/>
              </a:pPr>
              <a:r>
                <a:rPr lang="en-US" b="1" baseline="30000" dirty="0">
                  <a:solidFill>
                    <a:srgbClr val="FF0000"/>
                  </a:solidFill>
                  <a:latin typeface="Arial" panose="020B0604020202020204" pitchFamily="34" charset="0"/>
                  <a:cs typeface="Arial" panose="020B0604020202020204" pitchFamily="34" charset="0"/>
                </a:rPr>
                <a:t>268</a:t>
              </a:r>
              <a:r>
                <a:rPr lang="en-US" b="1" dirty="0">
                  <a:solidFill>
                    <a:srgbClr val="FF0000"/>
                  </a:solidFill>
                  <a:latin typeface="Arial" panose="020B0604020202020204" pitchFamily="34" charset="0"/>
                  <a:cs typeface="Arial" panose="020B0604020202020204" pitchFamily="34" charset="0"/>
                </a:rPr>
                <a:t>Db</a:t>
              </a:r>
            </a:p>
          </p:txBody>
        </p:sp>
        <p:sp>
          <p:nvSpPr>
            <p:cNvPr id="15" name="Oval 14">
              <a:extLst>
                <a:ext uri="{FF2B5EF4-FFF2-40B4-BE49-F238E27FC236}">
                  <a16:creationId xmlns:a16="http://schemas.microsoft.com/office/drawing/2014/main" id="{0081D040-73A1-2451-F0B9-7E6BE6269993}"/>
                </a:ext>
              </a:extLst>
            </p:cNvPr>
            <p:cNvSpPr/>
            <p:nvPr/>
          </p:nvSpPr>
          <p:spPr>
            <a:xfrm rot="2046206">
              <a:off x="5187964" y="2653195"/>
              <a:ext cx="1199113" cy="1834898"/>
            </a:xfrm>
            <a:prstGeom prst="ellipse">
              <a:avLst/>
            </a:prstGeom>
            <a:solidFill>
              <a:srgbClr val="FFC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a:p>
          </p:txBody>
        </p:sp>
      </p:grpSp>
      <p:sp>
        <p:nvSpPr>
          <p:cNvPr id="6" name="Slide Number Placeholder 5">
            <a:extLst>
              <a:ext uri="{FF2B5EF4-FFF2-40B4-BE49-F238E27FC236}">
                <a16:creationId xmlns:a16="http://schemas.microsoft.com/office/drawing/2014/main" id="{BDBFF119-E51D-1B09-A880-A281BE1C123E}"/>
              </a:ext>
            </a:extLst>
          </p:cNvPr>
          <p:cNvSpPr>
            <a:spLocks noGrp="1"/>
          </p:cNvSpPr>
          <p:nvPr>
            <p:ph type="sldNum" sz="quarter" idx="12"/>
          </p:nvPr>
        </p:nvSpPr>
        <p:spPr>
          <a:xfrm>
            <a:off x="9448800" y="6495436"/>
            <a:ext cx="2743200" cy="365125"/>
          </a:xfrm>
        </p:spPr>
        <p:txBody>
          <a:bodyPr/>
          <a:lstStyle/>
          <a:p>
            <a:fld id="{03F74DE6-944D-7A40-9389-EB907D9A05BB}" type="slidenum">
              <a:rPr lang="en-RU" smtClean="0"/>
              <a:t>24</a:t>
            </a:fld>
            <a:endParaRPr lang="en-RU" dirty="0"/>
          </a:p>
        </p:txBody>
      </p:sp>
    </p:spTree>
    <p:extLst>
      <p:ext uri="{BB962C8B-B14F-4D97-AF65-F5344CB8AC3E}">
        <p14:creationId xmlns:p14="http://schemas.microsoft.com/office/powerpoint/2010/main" val="22472321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CC27F1-E907-4E7B-6764-5BA85F5277FA}"/>
              </a:ext>
            </a:extLst>
          </p:cNvPr>
          <p:cNvPicPr>
            <a:picLocks noChangeAspect="1"/>
          </p:cNvPicPr>
          <p:nvPr/>
        </p:nvPicPr>
        <p:blipFill rotWithShape="1">
          <a:blip r:embed="rId3"/>
          <a:srcRect t="8591"/>
          <a:stretch/>
        </p:blipFill>
        <p:spPr>
          <a:xfrm>
            <a:off x="932329" y="564776"/>
            <a:ext cx="10291483" cy="6293224"/>
          </a:xfrm>
          <a:prstGeom prst="rect">
            <a:avLst/>
          </a:prstGeom>
        </p:spPr>
      </p:pic>
      <p:pic>
        <p:nvPicPr>
          <p:cNvPr id="9" name="Picture 8">
            <a:extLst>
              <a:ext uri="{FF2B5EF4-FFF2-40B4-BE49-F238E27FC236}">
                <a16:creationId xmlns:a16="http://schemas.microsoft.com/office/drawing/2014/main" id="{FDA84BC3-D6CC-B9CA-1A39-168693317397}"/>
              </a:ext>
            </a:extLst>
          </p:cNvPr>
          <p:cNvPicPr>
            <a:picLocks noChangeAspect="1"/>
          </p:cNvPicPr>
          <p:nvPr/>
        </p:nvPicPr>
        <p:blipFill rotWithShape="1">
          <a:blip r:embed="rId4"/>
          <a:srcRect l="30059" r="10841" b="11288"/>
          <a:stretch/>
        </p:blipFill>
        <p:spPr>
          <a:xfrm rot="5400000">
            <a:off x="8877652" y="4348356"/>
            <a:ext cx="1889165" cy="2126823"/>
          </a:xfrm>
          <a:prstGeom prst="rect">
            <a:avLst/>
          </a:prstGeom>
        </p:spPr>
      </p:pic>
      <p:pic>
        <p:nvPicPr>
          <p:cNvPr id="10" name="Picture 9">
            <a:extLst>
              <a:ext uri="{FF2B5EF4-FFF2-40B4-BE49-F238E27FC236}">
                <a16:creationId xmlns:a16="http://schemas.microsoft.com/office/drawing/2014/main" id="{3466E327-26A0-FD8B-0141-27FE39926038}"/>
              </a:ext>
            </a:extLst>
          </p:cNvPr>
          <p:cNvPicPr>
            <a:picLocks noChangeAspect="1"/>
          </p:cNvPicPr>
          <p:nvPr/>
        </p:nvPicPr>
        <p:blipFill rotWithShape="1">
          <a:blip r:embed="rId5"/>
          <a:srcRect l="14092" r="15230" b="620"/>
          <a:stretch/>
        </p:blipFill>
        <p:spPr>
          <a:xfrm rot="5400000">
            <a:off x="6750880" y="4415540"/>
            <a:ext cx="1893239" cy="1996529"/>
          </a:xfrm>
          <a:prstGeom prst="rect">
            <a:avLst/>
          </a:prstGeom>
        </p:spPr>
      </p:pic>
      <p:sp>
        <p:nvSpPr>
          <p:cNvPr id="11" name="Rectangle 10">
            <a:extLst>
              <a:ext uri="{FF2B5EF4-FFF2-40B4-BE49-F238E27FC236}">
                <a16:creationId xmlns:a16="http://schemas.microsoft.com/office/drawing/2014/main" id="{27A1D8F7-7FFA-7952-4A74-C4A4519A0EE7}"/>
              </a:ext>
            </a:extLst>
          </p:cNvPr>
          <p:cNvSpPr/>
          <p:nvPr/>
        </p:nvSpPr>
        <p:spPr>
          <a:xfrm>
            <a:off x="6060140" y="2147910"/>
            <a:ext cx="396000" cy="396000"/>
          </a:xfrm>
          <a:prstGeom prst="rect">
            <a:avLst/>
          </a:prstGeom>
          <a:solidFill>
            <a:srgbClr val="FF0000">
              <a:alpha val="50000"/>
            </a:srgbClr>
          </a:solidFill>
          <a:ln w="38100">
            <a:solidFill>
              <a:srgbClr val="FF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dirty="0"/>
          </a:p>
        </p:txBody>
      </p:sp>
      <p:sp>
        <p:nvSpPr>
          <p:cNvPr id="15" name="Rectangle 14">
            <a:extLst>
              <a:ext uri="{FF2B5EF4-FFF2-40B4-BE49-F238E27FC236}">
                <a16:creationId xmlns:a16="http://schemas.microsoft.com/office/drawing/2014/main" id="{B1B4C285-F0D7-3580-4344-28236B1392B6}"/>
              </a:ext>
            </a:extLst>
          </p:cNvPr>
          <p:cNvSpPr/>
          <p:nvPr/>
        </p:nvSpPr>
        <p:spPr>
          <a:xfrm>
            <a:off x="5289175" y="2905028"/>
            <a:ext cx="396000" cy="396000"/>
          </a:xfrm>
          <a:prstGeom prst="rect">
            <a:avLst/>
          </a:prstGeom>
          <a:solidFill>
            <a:srgbClr val="FF0000">
              <a:alpha val="50000"/>
            </a:srgbClr>
          </a:solidFill>
          <a:ln w="38100">
            <a:solidFill>
              <a:srgbClr val="FF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dirty="0"/>
          </a:p>
        </p:txBody>
      </p:sp>
      <p:sp>
        <p:nvSpPr>
          <p:cNvPr id="16" name="Rectangle 15">
            <a:extLst>
              <a:ext uri="{FF2B5EF4-FFF2-40B4-BE49-F238E27FC236}">
                <a16:creationId xmlns:a16="http://schemas.microsoft.com/office/drawing/2014/main" id="{C1EF2F49-7850-8E27-A3F9-F39FA7B61EF9}"/>
              </a:ext>
            </a:extLst>
          </p:cNvPr>
          <p:cNvSpPr/>
          <p:nvPr/>
        </p:nvSpPr>
        <p:spPr>
          <a:xfrm>
            <a:off x="6447175" y="2147910"/>
            <a:ext cx="396000" cy="396000"/>
          </a:xfrm>
          <a:prstGeom prst="rect">
            <a:avLst/>
          </a:prstGeom>
          <a:solidFill>
            <a:srgbClr val="FF0000">
              <a:alpha val="50000"/>
            </a:srgbClr>
          </a:solidFill>
          <a:ln w="38100">
            <a:solidFill>
              <a:srgbClr val="FF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dirty="0"/>
          </a:p>
        </p:txBody>
      </p:sp>
      <p:sp>
        <p:nvSpPr>
          <p:cNvPr id="18" name="Rectangle 17">
            <a:extLst>
              <a:ext uri="{FF2B5EF4-FFF2-40B4-BE49-F238E27FC236}">
                <a16:creationId xmlns:a16="http://schemas.microsoft.com/office/drawing/2014/main" id="{BB8EC0FA-5318-67A3-098D-B617DC26FA73}"/>
              </a:ext>
            </a:extLst>
          </p:cNvPr>
          <p:cNvSpPr/>
          <p:nvPr/>
        </p:nvSpPr>
        <p:spPr>
          <a:xfrm>
            <a:off x="5673105" y="2905028"/>
            <a:ext cx="396000" cy="396000"/>
          </a:xfrm>
          <a:prstGeom prst="rect">
            <a:avLst/>
          </a:prstGeom>
          <a:solidFill>
            <a:srgbClr val="FF0000">
              <a:alpha val="50000"/>
            </a:srgbClr>
          </a:solidFill>
          <a:ln w="38100">
            <a:solidFill>
              <a:srgbClr val="FF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dirty="0"/>
          </a:p>
        </p:txBody>
      </p:sp>
      <p:sp>
        <p:nvSpPr>
          <p:cNvPr id="21" name="Rectangle 20">
            <a:extLst>
              <a:ext uri="{FF2B5EF4-FFF2-40B4-BE49-F238E27FC236}">
                <a16:creationId xmlns:a16="http://schemas.microsoft.com/office/drawing/2014/main" id="{1CF4AE2E-C98A-B062-FE32-5C04A7C3444A}"/>
              </a:ext>
            </a:extLst>
          </p:cNvPr>
          <p:cNvSpPr/>
          <p:nvPr/>
        </p:nvSpPr>
        <p:spPr>
          <a:xfrm>
            <a:off x="4902140" y="3711388"/>
            <a:ext cx="396000" cy="396000"/>
          </a:xfrm>
          <a:prstGeom prst="rect">
            <a:avLst/>
          </a:prstGeom>
          <a:solidFill>
            <a:srgbClr val="FF0000">
              <a:alpha val="50000"/>
            </a:srgbClr>
          </a:solidFill>
          <a:ln w="38100">
            <a:solidFill>
              <a:srgbClr val="FF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dirty="0"/>
          </a:p>
        </p:txBody>
      </p:sp>
      <p:sp>
        <p:nvSpPr>
          <p:cNvPr id="26" name="Rectangle 25">
            <a:extLst>
              <a:ext uri="{FF2B5EF4-FFF2-40B4-BE49-F238E27FC236}">
                <a16:creationId xmlns:a16="http://schemas.microsoft.com/office/drawing/2014/main" id="{542183F6-D197-394C-7555-36992FE14280}"/>
              </a:ext>
            </a:extLst>
          </p:cNvPr>
          <p:cNvSpPr/>
          <p:nvPr/>
        </p:nvSpPr>
        <p:spPr>
          <a:xfrm>
            <a:off x="9216655" y="729442"/>
            <a:ext cx="1910786" cy="400110"/>
          </a:xfrm>
          <a:prstGeom prst="rect">
            <a:avLst/>
          </a:prstGeom>
        </p:spPr>
        <p:txBody>
          <a:bodyPr wrap="square">
            <a:spAutoFit/>
          </a:bodyPr>
          <a:lstStyle/>
          <a:p>
            <a:pPr algn="ctr"/>
            <a:r>
              <a:rPr lang="en-US" sz="1000" i="1" dirty="0"/>
              <a:t>Map taken from A.V. </a:t>
            </a:r>
            <a:r>
              <a:rPr lang="en-US" sz="1000" i="1" dirty="0" err="1"/>
              <a:t>Karpov</a:t>
            </a:r>
            <a:r>
              <a:rPr lang="en-US" sz="1000" i="1" dirty="0"/>
              <a:t> presentation (FLNR)</a:t>
            </a:r>
            <a:endParaRPr lang="en-GB" sz="1000" dirty="0"/>
          </a:p>
        </p:txBody>
      </p:sp>
      <p:pic>
        <p:nvPicPr>
          <p:cNvPr id="2" name="Picture 1">
            <a:extLst>
              <a:ext uri="{FF2B5EF4-FFF2-40B4-BE49-F238E27FC236}">
                <a16:creationId xmlns:a16="http://schemas.microsoft.com/office/drawing/2014/main" id="{E6DE9CF0-4779-39CE-6D2C-1267793245CA}"/>
              </a:ext>
            </a:extLst>
          </p:cNvPr>
          <p:cNvPicPr>
            <a:picLocks noChangeAspect="1"/>
          </p:cNvPicPr>
          <p:nvPr/>
        </p:nvPicPr>
        <p:blipFill>
          <a:blip r:embed="rId6"/>
          <a:stretch>
            <a:fillRect/>
          </a:stretch>
        </p:blipFill>
        <p:spPr>
          <a:xfrm>
            <a:off x="7316229" y="2867599"/>
            <a:ext cx="3800851" cy="1475624"/>
          </a:xfrm>
          <a:prstGeom prst="rect">
            <a:avLst/>
          </a:prstGeom>
        </p:spPr>
      </p:pic>
      <p:sp>
        <p:nvSpPr>
          <p:cNvPr id="5" name="TextBox 4">
            <a:extLst>
              <a:ext uri="{FF2B5EF4-FFF2-40B4-BE49-F238E27FC236}">
                <a16:creationId xmlns:a16="http://schemas.microsoft.com/office/drawing/2014/main" id="{0B40A2DC-54CA-1206-1A0F-F977CB157627}"/>
              </a:ext>
            </a:extLst>
          </p:cNvPr>
          <p:cNvSpPr txBox="1"/>
          <p:nvPr/>
        </p:nvSpPr>
        <p:spPr>
          <a:xfrm>
            <a:off x="6699234" y="5874759"/>
            <a:ext cx="1996529" cy="464871"/>
          </a:xfrm>
          <a:prstGeom prst="rect">
            <a:avLst/>
          </a:prstGeom>
          <a:noFill/>
        </p:spPr>
        <p:txBody>
          <a:bodyPr wrap="square">
            <a:spAutoFit/>
          </a:bodyPr>
          <a:lstStyle/>
          <a:p>
            <a:pPr algn="ctr">
              <a:lnSpc>
                <a:spcPct val="150000"/>
              </a:lnSpc>
            </a:pPr>
            <a:r>
              <a:rPr lang="en-US" sz="1800" b="1" dirty="0">
                <a:solidFill>
                  <a:schemeClr val="bg1"/>
                </a:solidFill>
              </a:rPr>
              <a:t>SFiNx detector</a:t>
            </a:r>
          </a:p>
        </p:txBody>
      </p:sp>
      <p:sp>
        <p:nvSpPr>
          <p:cNvPr id="6" name="TextBox 5">
            <a:extLst>
              <a:ext uri="{FF2B5EF4-FFF2-40B4-BE49-F238E27FC236}">
                <a16:creationId xmlns:a16="http://schemas.microsoft.com/office/drawing/2014/main" id="{F79AC4BD-181E-F2E6-7437-04DD808A2917}"/>
              </a:ext>
            </a:extLst>
          </p:cNvPr>
          <p:cNvSpPr txBox="1"/>
          <p:nvPr/>
        </p:nvSpPr>
        <p:spPr>
          <a:xfrm>
            <a:off x="8758822" y="5883532"/>
            <a:ext cx="2126823" cy="464871"/>
          </a:xfrm>
          <a:prstGeom prst="rect">
            <a:avLst/>
          </a:prstGeom>
          <a:noFill/>
        </p:spPr>
        <p:txBody>
          <a:bodyPr wrap="square">
            <a:spAutoFit/>
          </a:bodyPr>
          <a:lstStyle/>
          <a:p>
            <a:pPr algn="ctr">
              <a:lnSpc>
                <a:spcPct val="150000"/>
              </a:lnSpc>
            </a:pPr>
            <a:r>
              <a:rPr lang="en-US" sz="1800" b="1" dirty="0">
                <a:solidFill>
                  <a:schemeClr val="bg1"/>
                </a:solidFill>
              </a:rPr>
              <a:t>GRAND separator</a:t>
            </a:r>
          </a:p>
        </p:txBody>
      </p:sp>
      <p:sp>
        <p:nvSpPr>
          <p:cNvPr id="3" name="Title 1">
            <a:extLst>
              <a:ext uri="{FF2B5EF4-FFF2-40B4-BE49-F238E27FC236}">
                <a16:creationId xmlns:a16="http://schemas.microsoft.com/office/drawing/2014/main" id="{5FA3EB4D-8F09-193D-2FD3-C16154ABC926}"/>
              </a:ext>
            </a:extLst>
          </p:cNvPr>
          <p:cNvSpPr txBox="1">
            <a:spLocks/>
          </p:cNvSpPr>
          <p:nvPr/>
        </p:nvSpPr>
        <p:spPr>
          <a:xfrm>
            <a:off x="-7142" y="1"/>
            <a:ext cx="12192000" cy="609286"/>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accent1"/>
                </a:solidFill>
              </a:rPr>
              <a:t>Spontaneous Fission in the SHE region</a:t>
            </a:r>
            <a:endParaRPr lang="en-RU" b="1" dirty="0">
              <a:solidFill>
                <a:schemeClr val="accent1"/>
              </a:solidFill>
            </a:endParaRPr>
          </a:p>
        </p:txBody>
      </p:sp>
      <p:sp>
        <p:nvSpPr>
          <p:cNvPr id="8" name="Slide Number Placeholder 7">
            <a:extLst>
              <a:ext uri="{FF2B5EF4-FFF2-40B4-BE49-F238E27FC236}">
                <a16:creationId xmlns:a16="http://schemas.microsoft.com/office/drawing/2014/main" id="{935955F8-9C13-F7E1-3C01-2F721D518AD4}"/>
              </a:ext>
            </a:extLst>
          </p:cNvPr>
          <p:cNvSpPr>
            <a:spLocks noGrp="1"/>
          </p:cNvSpPr>
          <p:nvPr>
            <p:ph type="sldNum" sz="quarter" idx="12"/>
          </p:nvPr>
        </p:nvSpPr>
        <p:spPr>
          <a:xfrm>
            <a:off x="9441658" y="6496848"/>
            <a:ext cx="2743200" cy="365125"/>
          </a:xfrm>
        </p:spPr>
        <p:txBody>
          <a:bodyPr/>
          <a:lstStyle/>
          <a:p>
            <a:fld id="{03F74DE6-944D-7A40-9389-EB907D9A05BB}" type="slidenum">
              <a:rPr lang="en-RU" smtClean="0"/>
              <a:t>25</a:t>
            </a:fld>
            <a:endParaRPr lang="en-RU" dirty="0"/>
          </a:p>
        </p:txBody>
      </p:sp>
    </p:spTree>
    <p:extLst>
      <p:ext uri="{BB962C8B-B14F-4D97-AF65-F5344CB8AC3E}">
        <p14:creationId xmlns:p14="http://schemas.microsoft.com/office/powerpoint/2010/main" val="41807255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662B2586-E6D8-2AC5-11AE-BB0E8D548840}"/>
              </a:ext>
            </a:extLst>
          </p:cNvPr>
          <p:cNvSpPr txBox="1"/>
          <p:nvPr/>
        </p:nvSpPr>
        <p:spPr>
          <a:xfrm>
            <a:off x="5468989" y="1017886"/>
            <a:ext cx="3006903" cy="1208279"/>
          </a:xfrm>
          <a:prstGeom prst="rect">
            <a:avLst/>
          </a:prstGeom>
          <a:noFill/>
        </p:spPr>
        <p:txBody>
          <a:bodyPr wrap="square">
            <a:spAutoFit/>
          </a:bodyPr>
          <a:lstStyle/>
          <a:p>
            <a:pPr algn="ctr">
              <a:lnSpc>
                <a:spcPct val="150000"/>
              </a:lnSpc>
            </a:pPr>
            <a:r>
              <a:rPr lang="ru-RU" sz="3400" b="1" kern="100" baseline="30000" dirty="0">
                <a:solidFill>
                  <a:srgbClr val="7030A0"/>
                </a:solidFill>
                <a:effectLst/>
              </a:rPr>
              <a:t>48</a:t>
            </a:r>
            <a:r>
              <a:rPr lang="en-US" sz="3400" b="1" kern="100" dirty="0">
                <a:solidFill>
                  <a:srgbClr val="7030A0"/>
                </a:solidFill>
              </a:rPr>
              <a:t>Ca + </a:t>
            </a:r>
            <a:r>
              <a:rPr lang="en-US" sz="3400" b="1" kern="100" baseline="30000" dirty="0">
                <a:solidFill>
                  <a:srgbClr val="7030A0"/>
                </a:solidFill>
              </a:rPr>
              <a:t>242</a:t>
            </a:r>
            <a:r>
              <a:rPr lang="en-US" sz="3400" b="1" kern="100" dirty="0">
                <a:solidFill>
                  <a:srgbClr val="7030A0"/>
                </a:solidFill>
              </a:rPr>
              <a:t>Pu</a:t>
            </a:r>
            <a:endParaRPr lang="en-US" sz="3400" b="1" kern="100" dirty="0">
              <a:solidFill>
                <a:srgbClr val="7030A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50000"/>
              </a:lnSpc>
            </a:pPr>
            <a:r>
              <a:rPr lang="en-US" sz="1600" b="1" kern="100" dirty="0">
                <a:latin typeface="Calibri" panose="020F0502020204030204" pitchFamily="34" charset="0"/>
                <a:ea typeface="Times New Roman" panose="02020603050405020304" pitchFamily="18" charset="0"/>
                <a:cs typeface="Times New Roman" panose="02020603050405020304" pitchFamily="18" charset="0"/>
              </a:rPr>
              <a:t>4n             </a:t>
            </a:r>
            <a:r>
              <a:rPr lang="ru-RU" sz="1600" b="1" kern="100" dirty="0">
                <a:latin typeface="Calibri" panose="020F0502020204030204" pitchFamily="34" charset="0"/>
                <a:ea typeface="Times New Roman" panose="02020603050405020304" pitchFamily="18" charset="0"/>
                <a:cs typeface="Times New Roman" panose="02020603050405020304" pitchFamily="18" charset="0"/>
              </a:rPr>
              <a:t>        </a:t>
            </a:r>
            <a:r>
              <a:rPr lang="en-US" sz="1600" b="1" kern="100" dirty="0">
                <a:latin typeface="Calibri" panose="020F0502020204030204" pitchFamily="34" charset="0"/>
                <a:ea typeface="Times New Roman" panose="02020603050405020304" pitchFamily="18" charset="0"/>
                <a:cs typeface="Times New Roman" panose="02020603050405020304" pitchFamily="18" charset="0"/>
              </a:rPr>
              <a:t> 3n</a:t>
            </a:r>
            <a:endParaRPr lang="en-RU" sz="1600" b="1" kern="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F895A75-DDD5-4AA9-5B43-0DC2D02CD872}"/>
              </a:ext>
            </a:extLst>
          </p:cNvPr>
          <p:cNvSpPr txBox="1"/>
          <p:nvPr/>
        </p:nvSpPr>
        <p:spPr>
          <a:xfrm>
            <a:off x="6078070" y="5166933"/>
            <a:ext cx="5428748" cy="1446550"/>
          </a:xfrm>
          <a:prstGeom prst="rect">
            <a:avLst/>
          </a:prstGeom>
          <a:noFill/>
        </p:spPr>
        <p:txBody>
          <a:bodyPr wrap="square">
            <a:spAutoFit/>
          </a:bodyPr>
          <a:lstStyle/>
          <a:p>
            <a:pPr marL="457200" indent="-457200" algn="ctr">
              <a:buFont typeface="Arial" panose="020B0604020202020204" pitchFamily="34" charset="0"/>
              <a:buChar char="•"/>
            </a:pPr>
            <a:r>
              <a:rPr lang="en-GB" sz="2200" kern="100" dirty="0">
                <a:effectLst/>
              </a:rPr>
              <a:t>What statistics are needed? </a:t>
            </a:r>
            <a:endParaRPr lang="ru-RU" sz="2200" kern="100" dirty="0">
              <a:effectLst/>
            </a:endParaRPr>
          </a:p>
          <a:p>
            <a:pPr algn="ctr"/>
            <a:r>
              <a:rPr lang="en-US" sz="2200" b="1" kern="100" dirty="0">
                <a:solidFill>
                  <a:srgbClr val="FF0000"/>
                </a:solidFill>
                <a:ea typeface="Times New Roman" panose="02020603050405020304" pitchFamily="18" charset="0"/>
                <a:cs typeface="Times New Roman" panose="02020603050405020304" pitchFamily="18" charset="0"/>
              </a:rPr>
              <a:t>100+</a:t>
            </a:r>
            <a:r>
              <a:rPr lang="ru-RU" sz="2200" b="1" kern="100" dirty="0">
                <a:solidFill>
                  <a:srgbClr val="FF0000"/>
                </a:solidFill>
                <a:ea typeface="Times New Roman" panose="02020603050405020304" pitchFamily="18" charset="0"/>
                <a:cs typeface="Times New Roman" panose="02020603050405020304" pitchFamily="18" charset="0"/>
              </a:rPr>
              <a:t> </a:t>
            </a:r>
            <a:r>
              <a:rPr lang="en-US" sz="2200" b="1" kern="100" dirty="0">
                <a:solidFill>
                  <a:srgbClr val="FF0000"/>
                </a:solidFill>
                <a:ea typeface="Times New Roman" panose="02020603050405020304" pitchFamily="18" charset="0"/>
                <a:cs typeface="Times New Roman" panose="02020603050405020304" pitchFamily="18" charset="0"/>
              </a:rPr>
              <a:t>SF</a:t>
            </a:r>
            <a:r>
              <a:rPr lang="ru-RU" sz="2200" b="1" kern="100" dirty="0">
                <a:solidFill>
                  <a:srgbClr val="FF0000"/>
                </a:solidFill>
                <a:ea typeface="Times New Roman" panose="02020603050405020304" pitchFamily="18" charset="0"/>
                <a:cs typeface="Times New Roman" panose="02020603050405020304" pitchFamily="18" charset="0"/>
              </a:rPr>
              <a:t> </a:t>
            </a:r>
            <a:r>
              <a:rPr lang="en-US" sz="2200" b="1" kern="100" dirty="0">
                <a:solidFill>
                  <a:srgbClr val="FF0000"/>
                </a:solidFill>
                <a:ea typeface="Times New Roman" panose="02020603050405020304" pitchFamily="18" charset="0"/>
                <a:cs typeface="Times New Roman" panose="02020603050405020304" pitchFamily="18" charset="0"/>
              </a:rPr>
              <a:t>for neutron multiplicity</a:t>
            </a:r>
            <a:endParaRPr lang="ru-RU" sz="2200" b="1" kern="100" dirty="0">
              <a:solidFill>
                <a:srgbClr val="FF0000"/>
              </a:solidFill>
              <a:ea typeface="Times New Roman" panose="02020603050405020304" pitchFamily="18" charset="0"/>
              <a:cs typeface="Times New Roman" panose="02020603050405020304" pitchFamily="18" charset="0"/>
            </a:endParaRPr>
          </a:p>
          <a:p>
            <a:pPr algn="ctr"/>
            <a:r>
              <a:rPr lang="ru-RU" sz="2200" b="1" kern="100" dirty="0">
                <a:solidFill>
                  <a:srgbClr val="FF0000"/>
                </a:solidFill>
                <a:ea typeface="Times New Roman" panose="02020603050405020304" pitchFamily="18" charset="0"/>
                <a:cs typeface="Times New Roman" panose="02020603050405020304" pitchFamily="18" charset="0"/>
              </a:rPr>
              <a:t>10+</a:t>
            </a:r>
            <a:r>
              <a:rPr lang="en-US" sz="2200" b="1" kern="100" dirty="0">
                <a:solidFill>
                  <a:srgbClr val="FF0000"/>
                </a:solidFill>
                <a:ea typeface="Times New Roman" panose="02020603050405020304" pitchFamily="18" charset="0"/>
                <a:cs typeface="Times New Roman" panose="02020603050405020304" pitchFamily="18" charset="0"/>
              </a:rPr>
              <a:t> SF for average number of neutrons</a:t>
            </a:r>
            <a:endParaRPr lang="en-RU" sz="2200" b="1" kern="100" dirty="0">
              <a:solidFill>
                <a:srgbClr val="FF0000"/>
              </a:solidFill>
              <a:ea typeface="Times New Roman" panose="02020603050405020304" pitchFamily="18" charset="0"/>
              <a:cs typeface="Times New Roman" panose="02020603050405020304" pitchFamily="18" charset="0"/>
            </a:endParaRPr>
          </a:p>
          <a:p>
            <a:pPr marL="457200" indent="-457200" algn="ctr">
              <a:buFont typeface="Arial" panose="020B0604020202020204" pitchFamily="34" charset="0"/>
              <a:buChar char="•"/>
            </a:pPr>
            <a:r>
              <a:rPr lang="en-GB" sz="2200" kern="100" dirty="0">
                <a:ea typeface="Times New Roman" panose="02020603050405020304" pitchFamily="18" charset="0"/>
                <a:cs typeface="Times New Roman" panose="02020603050405020304" pitchFamily="18" charset="0"/>
              </a:rPr>
              <a:t>Several isotopes in </a:t>
            </a:r>
            <a:r>
              <a:rPr lang="en-US" sz="2200" kern="100" dirty="0">
                <a:ea typeface="Times New Roman" panose="02020603050405020304" pitchFamily="18" charset="0"/>
                <a:cs typeface="Times New Roman" panose="02020603050405020304" pitchFamily="18" charset="0"/>
              </a:rPr>
              <a:t>the </a:t>
            </a:r>
            <a:r>
              <a:rPr lang="en-GB" sz="2200" u="sng" kern="100" dirty="0">
                <a:ea typeface="Times New Roman" panose="02020603050405020304" pitchFamily="18" charset="0"/>
                <a:cs typeface="Times New Roman" panose="02020603050405020304" pitchFamily="18" charset="0"/>
              </a:rPr>
              <a:t>one</a:t>
            </a:r>
            <a:r>
              <a:rPr lang="en-GB" sz="2200" kern="100" dirty="0">
                <a:ea typeface="Times New Roman" panose="02020603050405020304" pitchFamily="18" charset="0"/>
                <a:cs typeface="Times New Roman" panose="02020603050405020304" pitchFamily="18" charset="0"/>
              </a:rPr>
              <a:t> experiment</a:t>
            </a:r>
            <a:endParaRPr lang="en-US" sz="2200" kern="100" dirty="0">
              <a:ea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9C0FCE04-347A-819E-914E-52776A8D6B5B}"/>
              </a:ext>
            </a:extLst>
          </p:cNvPr>
          <p:cNvPicPr>
            <a:picLocks noChangeAspect="1"/>
          </p:cNvPicPr>
          <p:nvPr/>
        </p:nvPicPr>
        <p:blipFill rotWithShape="1">
          <a:blip r:embed="rId3"/>
          <a:srcRect t="17682"/>
          <a:stretch/>
        </p:blipFill>
        <p:spPr>
          <a:xfrm>
            <a:off x="4191405" y="2296206"/>
            <a:ext cx="3777613" cy="3701396"/>
          </a:xfrm>
          <a:prstGeom prst="rect">
            <a:avLst/>
          </a:prstGeom>
        </p:spPr>
      </p:pic>
      <p:sp>
        <p:nvSpPr>
          <p:cNvPr id="18" name="Rectangle 17">
            <a:extLst>
              <a:ext uri="{FF2B5EF4-FFF2-40B4-BE49-F238E27FC236}">
                <a16:creationId xmlns:a16="http://schemas.microsoft.com/office/drawing/2014/main" id="{5A724AED-070E-4429-0D03-0F376C353B8F}"/>
              </a:ext>
            </a:extLst>
          </p:cNvPr>
          <p:cNvSpPr/>
          <p:nvPr/>
        </p:nvSpPr>
        <p:spPr>
          <a:xfrm>
            <a:off x="3874498" y="2060620"/>
            <a:ext cx="1682736" cy="4122172"/>
          </a:xfrm>
          <a:prstGeom prst="rect">
            <a:avLst/>
          </a:prstGeom>
          <a:noFill/>
          <a:ln w="381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dirty="0"/>
          </a:p>
        </p:txBody>
      </p:sp>
      <p:pic>
        <p:nvPicPr>
          <p:cNvPr id="10" name="Picture 9">
            <a:extLst>
              <a:ext uri="{FF2B5EF4-FFF2-40B4-BE49-F238E27FC236}">
                <a16:creationId xmlns:a16="http://schemas.microsoft.com/office/drawing/2014/main" id="{D8046BA1-89A8-FF49-7D59-3E0868085DD3}"/>
              </a:ext>
            </a:extLst>
          </p:cNvPr>
          <p:cNvPicPr>
            <a:picLocks noChangeAspect="1"/>
          </p:cNvPicPr>
          <p:nvPr/>
        </p:nvPicPr>
        <p:blipFill>
          <a:blip r:embed="rId4"/>
          <a:stretch>
            <a:fillRect/>
          </a:stretch>
        </p:blipFill>
        <p:spPr>
          <a:xfrm rot="5400000">
            <a:off x="-289243" y="1781134"/>
            <a:ext cx="4195938" cy="3146954"/>
          </a:xfrm>
          <a:prstGeom prst="rect">
            <a:avLst/>
          </a:prstGeom>
        </p:spPr>
      </p:pic>
      <p:sp>
        <p:nvSpPr>
          <p:cNvPr id="14" name="TextBox 13">
            <a:extLst>
              <a:ext uri="{FF2B5EF4-FFF2-40B4-BE49-F238E27FC236}">
                <a16:creationId xmlns:a16="http://schemas.microsoft.com/office/drawing/2014/main" id="{98A46B69-3706-378F-3B74-499852DA7263}"/>
              </a:ext>
            </a:extLst>
          </p:cNvPr>
          <p:cNvSpPr txBox="1"/>
          <p:nvPr/>
        </p:nvSpPr>
        <p:spPr>
          <a:xfrm>
            <a:off x="274177" y="5493729"/>
            <a:ext cx="3069098" cy="1015663"/>
          </a:xfrm>
          <a:prstGeom prst="rect">
            <a:avLst/>
          </a:prstGeom>
          <a:noFill/>
        </p:spPr>
        <p:txBody>
          <a:bodyPr wrap="square">
            <a:spAutoFit/>
          </a:bodyPr>
          <a:lstStyle/>
          <a:p>
            <a:pPr algn="ctr"/>
            <a:r>
              <a:rPr lang="en-US" sz="1500" i="1" kern="100" dirty="0">
                <a:ea typeface="Times New Roman" panose="02020603050405020304" pitchFamily="18" charset="0"/>
                <a:cs typeface="Times New Roman" panose="02020603050405020304" pitchFamily="18" charset="0"/>
              </a:rPr>
              <a:t>First tests of new rotating target </a:t>
            </a:r>
          </a:p>
          <a:p>
            <a:pPr algn="ctr"/>
            <a:r>
              <a:rPr lang="en-US" sz="1500" i="1" kern="100" dirty="0">
                <a:ea typeface="Times New Roman" panose="02020603050405020304" pitchFamily="18" charset="0"/>
                <a:cs typeface="Times New Roman" panose="02020603050405020304" pitchFamily="18" charset="0"/>
              </a:rPr>
              <a:t>D = </a:t>
            </a:r>
            <a:r>
              <a:rPr lang="ru-RU" sz="1500" i="1" kern="100" dirty="0">
                <a:ea typeface="Times New Roman" panose="02020603050405020304" pitchFamily="18" charset="0"/>
                <a:cs typeface="Times New Roman" panose="02020603050405020304" pitchFamily="18" charset="0"/>
              </a:rPr>
              <a:t>48</a:t>
            </a:r>
            <a:r>
              <a:rPr lang="en-US" sz="1500" i="1" kern="100" dirty="0">
                <a:ea typeface="Times New Roman" panose="02020603050405020304" pitchFamily="18" charset="0"/>
                <a:cs typeface="Times New Roman" panose="02020603050405020304" pitchFamily="18" charset="0"/>
              </a:rPr>
              <a:t>0 mm and </a:t>
            </a:r>
            <a:r>
              <a:rPr lang="en-US" altLang="ru-RU" sz="1500" b="1" dirty="0">
                <a:solidFill>
                  <a:srgbClr val="EC5960"/>
                </a:solidFill>
                <a:cs typeface="Times New Roman" panose="02020603050405020304" pitchFamily="18" charset="0"/>
              </a:rPr>
              <a:t>6 </a:t>
            </a:r>
            <a:r>
              <a:rPr lang="en-GB" sz="1500" b="1" dirty="0">
                <a:solidFill>
                  <a:srgbClr val="EC5960"/>
                </a:solidFill>
                <a:effectLst/>
              </a:rPr>
              <a:t>p</a:t>
            </a:r>
            <a:r>
              <a:rPr lang="en-GB" sz="1500" b="1" dirty="0">
                <a:solidFill>
                  <a:srgbClr val="EC5960"/>
                </a:solidFill>
              </a:rPr>
              <a:t>𝝁</a:t>
            </a:r>
            <a:r>
              <a:rPr lang="en-GB" sz="1500" b="1" dirty="0">
                <a:solidFill>
                  <a:srgbClr val="EC5960"/>
                </a:solidFill>
                <a:effectLst/>
              </a:rPr>
              <a:t>A</a:t>
            </a:r>
            <a:r>
              <a:rPr lang="en-GB" sz="1500" b="1" dirty="0">
                <a:solidFill>
                  <a:srgbClr val="00D68C"/>
                </a:solidFill>
                <a:effectLst/>
              </a:rPr>
              <a:t> </a:t>
            </a:r>
            <a:r>
              <a:rPr lang="en-GB" sz="1500" i="1" dirty="0">
                <a:effectLst/>
              </a:rPr>
              <a:t>of </a:t>
            </a:r>
            <a:r>
              <a:rPr lang="en-GB" sz="1500" i="1" baseline="30000" dirty="0">
                <a:effectLst/>
              </a:rPr>
              <a:t>48</a:t>
            </a:r>
            <a:r>
              <a:rPr lang="en-GB" sz="1500" i="1" dirty="0">
                <a:effectLst/>
              </a:rPr>
              <a:t>Ca</a:t>
            </a:r>
            <a:endParaRPr lang="en-US" sz="1500" i="1" kern="100" dirty="0">
              <a:ea typeface="Times New Roman" panose="02020603050405020304" pitchFamily="18" charset="0"/>
              <a:cs typeface="Times New Roman" panose="02020603050405020304" pitchFamily="18" charset="0"/>
            </a:endParaRPr>
          </a:p>
          <a:p>
            <a:pPr algn="ctr"/>
            <a:r>
              <a:rPr lang="en-US" sz="1500" i="1" kern="100" dirty="0">
                <a:ea typeface="Times New Roman" panose="02020603050405020304" pitchFamily="18" charset="0"/>
                <a:cs typeface="Times New Roman" panose="02020603050405020304" pitchFamily="18" charset="0"/>
              </a:rPr>
              <a:t>SHE Factory, April 2024</a:t>
            </a:r>
          </a:p>
          <a:p>
            <a:pPr algn="ctr"/>
            <a:r>
              <a:rPr lang="en-US" sz="1500" b="1" i="1" kern="100" dirty="0">
                <a:solidFill>
                  <a:srgbClr val="7030A0"/>
                </a:solidFill>
                <a:ea typeface="Times New Roman" panose="02020603050405020304" pitchFamily="18" charset="0"/>
                <a:cs typeface="Times New Roman" panose="02020603050405020304" pitchFamily="18" charset="0"/>
              </a:rPr>
              <a:t>Plans: 8 </a:t>
            </a:r>
            <a:r>
              <a:rPr lang="en-US" altLang="ru-RU" sz="1500" b="1" i="1" dirty="0">
                <a:solidFill>
                  <a:srgbClr val="7030A0"/>
                </a:solidFill>
                <a:latin typeface="+mn-lt"/>
                <a:cs typeface="Times New Roman" panose="02020603050405020304" pitchFamily="18" charset="0"/>
              </a:rPr>
              <a:t>Flerovium</a:t>
            </a:r>
            <a:r>
              <a:rPr lang="en-US" sz="1500" b="1" i="1" kern="100" dirty="0">
                <a:solidFill>
                  <a:srgbClr val="7030A0"/>
                </a:solidFill>
                <a:ea typeface="Times New Roman" panose="02020603050405020304" pitchFamily="18" charset="0"/>
                <a:cs typeface="Times New Roman" panose="02020603050405020304" pitchFamily="18" charset="0"/>
              </a:rPr>
              <a:t> </a:t>
            </a:r>
            <a:r>
              <a:rPr lang="en-US" altLang="ru-RU" sz="1500" b="1" i="1" dirty="0">
                <a:solidFill>
                  <a:srgbClr val="7030A0"/>
                </a:solidFill>
                <a:cs typeface="Times New Roman" panose="02020603050405020304" pitchFamily="18" charset="0"/>
              </a:rPr>
              <a:t>decays</a:t>
            </a:r>
            <a:r>
              <a:rPr lang="en-US" sz="1500" b="1" i="1" kern="100" dirty="0">
                <a:solidFill>
                  <a:srgbClr val="7030A0"/>
                </a:solidFill>
                <a:ea typeface="Times New Roman" panose="02020603050405020304" pitchFamily="18" charset="0"/>
                <a:cs typeface="Times New Roman" panose="02020603050405020304" pitchFamily="18" charset="0"/>
              </a:rPr>
              <a:t> </a:t>
            </a:r>
            <a:r>
              <a:rPr lang="en-US" sz="1500" b="1" i="1" u="sng" kern="100" dirty="0">
                <a:solidFill>
                  <a:srgbClr val="7030A0"/>
                </a:solidFill>
                <a:ea typeface="Times New Roman" panose="02020603050405020304" pitchFamily="18" charset="0"/>
                <a:cs typeface="Times New Roman" panose="02020603050405020304" pitchFamily="18" charset="0"/>
              </a:rPr>
              <a:t>per day</a:t>
            </a:r>
            <a:r>
              <a:rPr lang="en-US" sz="1500" b="1" i="1" kern="100" dirty="0">
                <a:solidFill>
                  <a:srgbClr val="7030A0"/>
                </a:solidFill>
                <a:ea typeface="Times New Roman" panose="02020603050405020304" pitchFamily="18" charset="0"/>
                <a:cs typeface="Times New Roman" panose="02020603050405020304" pitchFamily="18" charset="0"/>
              </a:rPr>
              <a:t>!</a:t>
            </a:r>
          </a:p>
        </p:txBody>
      </p:sp>
      <p:sp>
        <p:nvSpPr>
          <p:cNvPr id="15" name="TextBox 14">
            <a:extLst>
              <a:ext uri="{FF2B5EF4-FFF2-40B4-BE49-F238E27FC236}">
                <a16:creationId xmlns:a16="http://schemas.microsoft.com/office/drawing/2014/main" id="{A4EBED1E-CBFF-DAA4-005F-B06065D41750}"/>
              </a:ext>
            </a:extLst>
          </p:cNvPr>
          <p:cNvSpPr txBox="1"/>
          <p:nvPr/>
        </p:nvSpPr>
        <p:spPr>
          <a:xfrm>
            <a:off x="3753585" y="2185060"/>
            <a:ext cx="1924562" cy="1169551"/>
          </a:xfrm>
          <a:prstGeom prst="rect">
            <a:avLst/>
          </a:prstGeom>
          <a:noFill/>
        </p:spPr>
        <p:txBody>
          <a:bodyPr wrap="square">
            <a:spAutoFit/>
          </a:bodyPr>
          <a:lstStyle/>
          <a:p>
            <a:pPr algn="ctr"/>
            <a:r>
              <a:rPr lang="en-US" sz="1400" b="1" kern="100" dirty="0">
                <a:solidFill>
                  <a:srgbClr val="7030A0"/>
                </a:solidFill>
                <a:ea typeface="Times New Roman" panose="02020603050405020304" pitchFamily="18" charset="0"/>
                <a:cs typeface="Times New Roman" panose="02020603050405020304" pitchFamily="18" charset="0"/>
              </a:rPr>
              <a:t>Key idea: </a:t>
            </a:r>
          </a:p>
          <a:p>
            <a:pPr algn="ctr"/>
            <a:r>
              <a:rPr lang="en-US" sz="1400" b="1" kern="100" dirty="0">
                <a:solidFill>
                  <a:srgbClr val="7030A0"/>
                </a:solidFill>
                <a:ea typeface="Times New Roman" panose="02020603050405020304" pitchFamily="18" charset="0"/>
                <a:cs typeface="Times New Roman" panose="02020603050405020304" pitchFamily="18" charset="0"/>
              </a:rPr>
              <a:t>beam off by Recoil-Alpha correlation to reduce neutron background.</a:t>
            </a:r>
          </a:p>
        </p:txBody>
      </p:sp>
      <p:grpSp>
        <p:nvGrpSpPr>
          <p:cNvPr id="24" name="Group 23">
            <a:extLst>
              <a:ext uri="{FF2B5EF4-FFF2-40B4-BE49-F238E27FC236}">
                <a16:creationId xmlns:a16="http://schemas.microsoft.com/office/drawing/2014/main" id="{949F588E-A584-4B80-DC3E-EFF773611F24}"/>
              </a:ext>
            </a:extLst>
          </p:cNvPr>
          <p:cNvGrpSpPr/>
          <p:nvPr/>
        </p:nvGrpSpPr>
        <p:grpSpPr>
          <a:xfrm>
            <a:off x="8190790" y="1733658"/>
            <a:ext cx="3983280" cy="3241905"/>
            <a:chOff x="8120916" y="3379421"/>
            <a:chExt cx="3983280" cy="3241905"/>
          </a:xfrm>
        </p:grpSpPr>
        <p:pic>
          <p:nvPicPr>
            <p:cNvPr id="12" name="Рисунок 11"/>
            <p:cNvPicPr>
              <a:picLocks noChangeAspect="1"/>
            </p:cNvPicPr>
            <p:nvPr/>
          </p:nvPicPr>
          <p:blipFill rotWithShape="1">
            <a:blip r:embed="rId5">
              <a:extLst>
                <a:ext uri="{28A0092B-C50C-407E-A947-70E740481C1C}">
                  <a14:useLocalDpi xmlns:a14="http://schemas.microsoft.com/office/drawing/2010/main" val="0"/>
                </a:ext>
              </a:extLst>
            </a:blip>
            <a:srcRect l="8163" t="9136" r="11474" b="5023"/>
            <a:stretch/>
          </p:blipFill>
          <p:spPr>
            <a:xfrm>
              <a:off x="8216051" y="3379421"/>
              <a:ext cx="3888145" cy="3178194"/>
            </a:xfrm>
            <a:prstGeom prst="rect">
              <a:avLst/>
            </a:prstGeom>
          </p:spPr>
        </p:pic>
        <p:sp>
          <p:nvSpPr>
            <p:cNvPr id="11" name="TextBox 10">
              <a:extLst>
                <a:ext uri="{FF2B5EF4-FFF2-40B4-BE49-F238E27FC236}">
                  <a16:creationId xmlns:a16="http://schemas.microsoft.com/office/drawing/2014/main" id="{C66C267F-FADD-33E8-3B01-DA94BAEBD89F}"/>
                </a:ext>
              </a:extLst>
            </p:cNvPr>
            <p:cNvSpPr txBox="1"/>
            <p:nvPr/>
          </p:nvSpPr>
          <p:spPr>
            <a:xfrm>
              <a:off x="8994613" y="5055073"/>
              <a:ext cx="2798800" cy="1077218"/>
            </a:xfrm>
            <a:prstGeom prst="rect">
              <a:avLst/>
            </a:prstGeom>
            <a:noFill/>
          </p:spPr>
          <p:txBody>
            <a:bodyPr wrap="square" anchor="ctr">
              <a:spAutoFit/>
            </a:bodyPr>
            <a:lstStyle/>
            <a:p>
              <a:pPr algn="ctr"/>
              <a:r>
                <a:rPr lang="en-US" altLang="ru-RU" sz="1600" i="1" dirty="0">
                  <a:solidFill>
                    <a:schemeClr val="tx1"/>
                  </a:solidFill>
                  <a:latin typeface="+mn-lt"/>
                  <a:cs typeface="Times New Roman" panose="02020603050405020304" pitchFamily="18" charset="0"/>
                </a:rPr>
                <a:t>GRAND+GABRIELA</a:t>
              </a:r>
            </a:p>
            <a:p>
              <a:pPr algn="ctr"/>
              <a:r>
                <a:rPr lang="en-US" altLang="ru-RU" sz="1600" i="1" dirty="0">
                  <a:solidFill>
                    <a:srgbClr val="000000"/>
                  </a:solidFill>
                  <a:cs typeface="Times New Roman" panose="02020603050405020304" pitchFamily="18" charset="0"/>
                </a:rPr>
                <a:t>Dec.</a:t>
              </a:r>
              <a:r>
                <a:rPr lang="ru-RU" altLang="ru-RU" sz="1600" i="1" dirty="0">
                  <a:solidFill>
                    <a:srgbClr val="000000"/>
                  </a:solidFill>
                  <a:cs typeface="Times New Roman" panose="02020603050405020304" pitchFamily="18" charset="0"/>
                </a:rPr>
                <a:t> 2022</a:t>
              </a:r>
              <a:r>
                <a:rPr lang="en-US" altLang="ru-RU" sz="1600" i="1" dirty="0">
                  <a:solidFill>
                    <a:srgbClr val="000000"/>
                  </a:solidFill>
                  <a:cs typeface="Times New Roman" panose="02020603050405020304" pitchFamily="18" charset="0"/>
                </a:rPr>
                <a:t>, </a:t>
              </a:r>
              <a:r>
                <a:rPr lang="en-US" altLang="ru-RU" sz="1600" b="1" dirty="0">
                  <a:solidFill>
                    <a:srgbClr val="EC5960"/>
                  </a:solidFill>
                  <a:cs typeface="Times New Roman" panose="02020603050405020304" pitchFamily="18" charset="0"/>
                </a:rPr>
                <a:t>1.5 </a:t>
              </a:r>
              <a:r>
                <a:rPr lang="en-GB" sz="1600" b="1" dirty="0">
                  <a:solidFill>
                    <a:srgbClr val="EC5960"/>
                  </a:solidFill>
                  <a:effectLst/>
                </a:rPr>
                <a:t>p</a:t>
              </a:r>
              <a:r>
                <a:rPr lang="en-GB" sz="1600" b="1" dirty="0">
                  <a:solidFill>
                    <a:srgbClr val="EC5960"/>
                  </a:solidFill>
                </a:rPr>
                <a:t>𝝁</a:t>
              </a:r>
              <a:r>
                <a:rPr lang="en-GB" sz="1600" b="1" dirty="0">
                  <a:solidFill>
                    <a:srgbClr val="EC5960"/>
                  </a:solidFill>
                  <a:effectLst/>
                </a:rPr>
                <a:t>A</a:t>
              </a:r>
              <a:r>
                <a:rPr lang="en-GB" sz="1600" b="1" i="1" dirty="0">
                  <a:solidFill>
                    <a:srgbClr val="EC5960"/>
                  </a:solidFill>
                  <a:effectLst/>
                </a:rPr>
                <a:t> </a:t>
              </a:r>
              <a:r>
                <a:rPr lang="en-GB" sz="1600" i="1" dirty="0">
                  <a:solidFill>
                    <a:srgbClr val="000000"/>
                  </a:solidFill>
                  <a:effectLst/>
                </a:rPr>
                <a:t>of </a:t>
              </a:r>
              <a:r>
                <a:rPr lang="en-GB" sz="1600" i="1" baseline="30000" dirty="0">
                  <a:solidFill>
                    <a:srgbClr val="000000"/>
                  </a:solidFill>
                  <a:effectLst/>
                </a:rPr>
                <a:t>48</a:t>
              </a:r>
              <a:r>
                <a:rPr lang="en-GB" sz="1600" i="1" dirty="0">
                  <a:solidFill>
                    <a:srgbClr val="000000"/>
                  </a:solidFill>
                  <a:effectLst/>
                </a:rPr>
                <a:t>Ca</a:t>
              </a:r>
              <a:endParaRPr lang="en-US" altLang="ru-RU" sz="1600" dirty="0">
                <a:solidFill>
                  <a:srgbClr val="000000"/>
                </a:solidFill>
                <a:cs typeface="Times New Roman" panose="02020603050405020304" pitchFamily="18" charset="0"/>
              </a:endParaRPr>
            </a:p>
            <a:p>
              <a:pPr algn="ctr"/>
              <a:r>
                <a:rPr lang="en-US" altLang="ru-RU" sz="1600" b="1" i="1" dirty="0">
                  <a:solidFill>
                    <a:srgbClr val="7030A0"/>
                  </a:solidFill>
                  <a:cs typeface="Times New Roman" panose="02020603050405020304" pitchFamily="18" charset="0"/>
                </a:rPr>
                <a:t>A</a:t>
              </a:r>
              <a:r>
                <a:rPr lang="en-US" altLang="ru-RU" sz="1600" b="1" i="1" dirty="0">
                  <a:solidFill>
                    <a:srgbClr val="7030A0"/>
                  </a:solidFill>
                  <a:latin typeface="+mn-lt"/>
                  <a:cs typeface="Times New Roman" panose="02020603050405020304" pitchFamily="18" charset="0"/>
                </a:rPr>
                <a:t>chieved</a:t>
              </a:r>
              <a:r>
                <a:rPr lang="en-US" altLang="ru-RU" sz="1600" b="1" i="1" dirty="0">
                  <a:solidFill>
                    <a:srgbClr val="7030A0"/>
                  </a:solidFill>
                  <a:cs typeface="Times New Roman" panose="02020603050405020304" pitchFamily="18" charset="0"/>
                </a:rPr>
                <a:t>: </a:t>
              </a:r>
              <a:r>
                <a:rPr lang="en-US" altLang="ru-RU" sz="1600" b="1" i="1" dirty="0">
                  <a:solidFill>
                    <a:srgbClr val="7030A0"/>
                  </a:solidFill>
                  <a:latin typeface="+mn-lt"/>
                  <a:cs typeface="Times New Roman" panose="02020603050405020304" pitchFamily="18" charset="0"/>
                </a:rPr>
                <a:t>2 Flerovium </a:t>
              </a:r>
              <a:r>
                <a:rPr lang="en-US" altLang="ru-RU" sz="1600" b="1" i="1" dirty="0">
                  <a:solidFill>
                    <a:srgbClr val="7030A0"/>
                  </a:solidFill>
                  <a:cs typeface="Times New Roman" panose="02020603050405020304" pitchFamily="18" charset="0"/>
                </a:rPr>
                <a:t>decays </a:t>
              </a:r>
              <a:r>
                <a:rPr lang="en-US" altLang="ru-RU" sz="1600" b="1" i="1" u="sng" dirty="0">
                  <a:solidFill>
                    <a:srgbClr val="7030A0"/>
                  </a:solidFill>
                  <a:latin typeface="+mn-lt"/>
                  <a:cs typeface="Times New Roman" panose="02020603050405020304" pitchFamily="18" charset="0"/>
                </a:rPr>
                <a:t>per day</a:t>
              </a:r>
              <a:r>
                <a:rPr lang="en-US" altLang="ru-RU" sz="1600" b="1" i="1" dirty="0">
                  <a:solidFill>
                    <a:srgbClr val="7030A0"/>
                  </a:solidFill>
                  <a:latin typeface="+mn-lt"/>
                  <a:cs typeface="Times New Roman" panose="02020603050405020304" pitchFamily="18" charset="0"/>
                </a:rPr>
                <a:t>!</a:t>
              </a:r>
            </a:p>
          </p:txBody>
        </p:sp>
        <p:sp>
          <p:nvSpPr>
            <p:cNvPr id="20" name="TextBox 19">
              <a:extLst>
                <a:ext uri="{FF2B5EF4-FFF2-40B4-BE49-F238E27FC236}">
                  <a16:creationId xmlns:a16="http://schemas.microsoft.com/office/drawing/2014/main" id="{9FFE7CAD-1020-9820-75DA-408A93FB7410}"/>
                </a:ext>
              </a:extLst>
            </p:cNvPr>
            <p:cNvSpPr txBox="1"/>
            <p:nvPr/>
          </p:nvSpPr>
          <p:spPr>
            <a:xfrm rot="16200000">
              <a:off x="7300785" y="4618926"/>
              <a:ext cx="1948039" cy="307777"/>
            </a:xfrm>
            <a:prstGeom prst="rect">
              <a:avLst/>
            </a:prstGeom>
            <a:solidFill>
              <a:schemeClr val="bg1"/>
            </a:solidFill>
          </p:spPr>
          <p:txBody>
            <a:bodyPr wrap="square">
              <a:spAutoFit/>
            </a:bodyPr>
            <a:lstStyle/>
            <a:p>
              <a:pPr algn="ctr"/>
              <a:r>
                <a:rPr lang="en-US" sz="1400" b="1" kern="100" dirty="0">
                  <a:ea typeface="Times New Roman" panose="02020603050405020304" pitchFamily="18" charset="0"/>
                  <a:cs typeface="Times New Roman" panose="02020603050405020304" pitchFamily="18" charset="0"/>
                </a:rPr>
                <a:t>Cross section [pb]</a:t>
              </a:r>
              <a:endParaRPr lang="en-RU" sz="1400" dirty="0"/>
            </a:p>
          </p:txBody>
        </p:sp>
        <p:sp>
          <p:nvSpPr>
            <p:cNvPr id="23" name="TextBox 22">
              <a:extLst>
                <a:ext uri="{FF2B5EF4-FFF2-40B4-BE49-F238E27FC236}">
                  <a16:creationId xmlns:a16="http://schemas.microsoft.com/office/drawing/2014/main" id="{69208FAE-BA3B-AAA0-44E9-C077D4CF6497}"/>
                </a:ext>
              </a:extLst>
            </p:cNvPr>
            <p:cNvSpPr txBox="1"/>
            <p:nvPr/>
          </p:nvSpPr>
          <p:spPr>
            <a:xfrm>
              <a:off x="9342598" y="6313549"/>
              <a:ext cx="1948039" cy="307777"/>
            </a:xfrm>
            <a:prstGeom prst="rect">
              <a:avLst/>
            </a:prstGeom>
            <a:solidFill>
              <a:schemeClr val="bg1"/>
            </a:solidFill>
          </p:spPr>
          <p:txBody>
            <a:bodyPr wrap="square">
              <a:spAutoFit/>
            </a:bodyPr>
            <a:lstStyle/>
            <a:p>
              <a:pPr algn="ctr"/>
              <a:r>
                <a:rPr lang="en-US" sz="1400" b="1" kern="100" dirty="0">
                  <a:ea typeface="Times New Roman" panose="02020603050405020304" pitchFamily="18" charset="0"/>
                  <a:cs typeface="Times New Roman" panose="02020603050405020304" pitchFamily="18" charset="0"/>
                </a:rPr>
                <a:t>E</a:t>
              </a:r>
              <a:r>
                <a:rPr lang="en-US" sz="1400" b="1" kern="100" baseline="-25000" dirty="0">
                  <a:ea typeface="Times New Roman" panose="02020603050405020304" pitchFamily="18" charset="0"/>
                  <a:cs typeface="Times New Roman" panose="02020603050405020304" pitchFamily="18" charset="0"/>
                </a:rPr>
                <a:t>1/2</a:t>
              </a:r>
              <a:r>
                <a:rPr lang="en-US" sz="1400" b="1" kern="100" dirty="0">
                  <a:ea typeface="Times New Roman" panose="02020603050405020304" pitchFamily="18" charset="0"/>
                  <a:cs typeface="Times New Roman" panose="02020603050405020304" pitchFamily="18" charset="0"/>
                </a:rPr>
                <a:t> [MeV]</a:t>
              </a:r>
              <a:endParaRPr lang="en-RU" sz="1400" dirty="0"/>
            </a:p>
          </p:txBody>
        </p:sp>
      </p:grpSp>
      <p:sp>
        <p:nvSpPr>
          <p:cNvPr id="2" name="Title 1">
            <a:extLst>
              <a:ext uri="{FF2B5EF4-FFF2-40B4-BE49-F238E27FC236}">
                <a16:creationId xmlns:a16="http://schemas.microsoft.com/office/drawing/2014/main" id="{675F0649-DA9D-0155-FB65-369A988B1E5B}"/>
              </a:ext>
            </a:extLst>
          </p:cNvPr>
          <p:cNvSpPr txBox="1">
            <a:spLocks/>
          </p:cNvSpPr>
          <p:nvPr/>
        </p:nvSpPr>
        <p:spPr>
          <a:xfrm>
            <a:off x="0" y="200432"/>
            <a:ext cx="12192000" cy="7332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accent1"/>
                </a:solidFill>
              </a:rPr>
              <a:t>Spontaneous Fission in the SHE region</a:t>
            </a:r>
            <a:endParaRPr lang="en-RU" b="1" dirty="0">
              <a:solidFill>
                <a:schemeClr val="accent1"/>
              </a:solidFill>
            </a:endParaRPr>
          </a:p>
        </p:txBody>
      </p:sp>
      <p:sp>
        <p:nvSpPr>
          <p:cNvPr id="3" name="Slide Number Placeholder 2">
            <a:extLst>
              <a:ext uri="{FF2B5EF4-FFF2-40B4-BE49-F238E27FC236}">
                <a16:creationId xmlns:a16="http://schemas.microsoft.com/office/drawing/2014/main" id="{655FF71A-7564-C262-245B-F11715930BEB}"/>
              </a:ext>
            </a:extLst>
          </p:cNvPr>
          <p:cNvSpPr>
            <a:spLocks noGrp="1"/>
          </p:cNvSpPr>
          <p:nvPr>
            <p:ph type="sldNum" sz="quarter" idx="12"/>
          </p:nvPr>
        </p:nvSpPr>
        <p:spPr>
          <a:xfrm>
            <a:off x="9448800" y="6509392"/>
            <a:ext cx="2743200" cy="365125"/>
          </a:xfrm>
        </p:spPr>
        <p:txBody>
          <a:bodyPr/>
          <a:lstStyle/>
          <a:p>
            <a:fld id="{03F74DE6-944D-7A40-9389-EB907D9A05BB}" type="slidenum">
              <a:rPr lang="en-RU" smtClean="0"/>
              <a:t>26</a:t>
            </a:fld>
            <a:endParaRPr lang="en-RU" dirty="0"/>
          </a:p>
        </p:txBody>
      </p:sp>
    </p:spTree>
    <p:extLst>
      <p:ext uri="{BB962C8B-B14F-4D97-AF65-F5344CB8AC3E}">
        <p14:creationId xmlns:p14="http://schemas.microsoft.com/office/powerpoint/2010/main" val="39271398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30ED1F-42D3-BDD4-E610-E5F1585CCDE7}"/>
              </a:ext>
            </a:extLst>
          </p:cNvPr>
          <p:cNvPicPr>
            <a:picLocks noChangeAspect="1"/>
          </p:cNvPicPr>
          <p:nvPr/>
        </p:nvPicPr>
        <p:blipFill rotWithShape="1">
          <a:blip r:embed="rId2"/>
          <a:srcRect l="6829" t="8515" r="10818" b="4571"/>
          <a:stretch/>
        </p:blipFill>
        <p:spPr>
          <a:xfrm>
            <a:off x="134522" y="1375444"/>
            <a:ext cx="5760000" cy="4651887"/>
          </a:xfrm>
          <a:prstGeom prst="rect">
            <a:avLst/>
          </a:prstGeom>
        </p:spPr>
      </p:pic>
      <p:sp>
        <p:nvSpPr>
          <p:cNvPr id="2" name="Заголовок 1">
            <a:extLst>
              <a:ext uri="{FF2B5EF4-FFF2-40B4-BE49-F238E27FC236}">
                <a16:creationId xmlns:a16="http://schemas.microsoft.com/office/drawing/2014/main" id="{CD324E10-41CF-88B3-3DBA-707C6B52B405}"/>
              </a:ext>
            </a:extLst>
          </p:cNvPr>
          <p:cNvSpPr txBox="1">
            <a:spLocks/>
          </p:cNvSpPr>
          <p:nvPr/>
        </p:nvSpPr>
        <p:spPr>
          <a:xfrm>
            <a:off x="3014522" y="2416364"/>
            <a:ext cx="614704" cy="609601"/>
          </a:xfrm>
          <a:prstGeom prst="rect">
            <a:avLst/>
          </a:prstGeom>
          <a:noFill/>
        </p:spPr>
        <p:txBody>
          <a:bodyPr vert="horz" lIns="91440" tIns="45720" rIns="91440" bIns="45720" rtlCol="0" anchor="ctr">
            <a:no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pPr algn="ctr">
              <a:lnSpc>
                <a:spcPct val="100000"/>
              </a:lnSpc>
            </a:pPr>
            <a:r>
              <a:rPr lang="ru-RU" altLang="ru-RU" sz="5000" b="1" dirty="0">
                <a:solidFill>
                  <a:srgbClr val="FF0000"/>
                </a:solidFill>
                <a:latin typeface="+mn-lt"/>
                <a:cs typeface="Times" panose="02020603050405020304" pitchFamily="18" charset="0"/>
              </a:rPr>
              <a:t>?</a:t>
            </a:r>
            <a:endParaRPr lang="en-US" altLang="ru-RU" sz="5000" b="1" dirty="0">
              <a:solidFill>
                <a:srgbClr val="FF0000"/>
              </a:solidFill>
              <a:latin typeface="+mn-lt"/>
              <a:cs typeface="Times" panose="02020603050405020304" pitchFamily="18" charset="0"/>
            </a:endParaRPr>
          </a:p>
        </p:txBody>
      </p:sp>
      <p:sp>
        <p:nvSpPr>
          <p:cNvPr id="9" name="Title 1">
            <a:extLst>
              <a:ext uri="{FF2B5EF4-FFF2-40B4-BE49-F238E27FC236}">
                <a16:creationId xmlns:a16="http://schemas.microsoft.com/office/drawing/2014/main" id="{845E7830-8B8F-2D76-F5BB-FFCF9CDFE205}"/>
              </a:ext>
            </a:extLst>
          </p:cNvPr>
          <p:cNvSpPr txBox="1">
            <a:spLocks/>
          </p:cNvSpPr>
          <p:nvPr/>
        </p:nvSpPr>
        <p:spPr>
          <a:xfrm>
            <a:off x="1067213" y="1820789"/>
            <a:ext cx="1201119" cy="4539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3200" baseline="30000" dirty="0">
                <a:solidFill>
                  <a:srgbClr val="000000"/>
                </a:solidFill>
                <a:latin typeface="+mn-lt"/>
              </a:rPr>
              <a:t>282</a:t>
            </a:r>
            <a:r>
              <a:rPr lang="en-US" sz="3200" dirty="0">
                <a:solidFill>
                  <a:srgbClr val="000000"/>
                </a:solidFill>
                <a:latin typeface="+mn-lt"/>
              </a:rPr>
              <a:t>Cn</a:t>
            </a:r>
            <a:endParaRPr lang="en-RU" sz="3200" dirty="0">
              <a:solidFill>
                <a:srgbClr val="000000"/>
              </a:solidFill>
              <a:latin typeface="+mn-lt"/>
            </a:endParaRPr>
          </a:p>
        </p:txBody>
      </p:sp>
      <p:pic>
        <p:nvPicPr>
          <p:cNvPr id="6" name="Picture 5">
            <a:extLst>
              <a:ext uri="{FF2B5EF4-FFF2-40B4-BE49-F238E27FC236}">
                <a16:creationId xmlns:a16="http://schemas.microsoft.com/office/drawing/2014/main" id="{AB46EC47-CCC6-10B0-1493-51A933E11558}"/>
              </a:ext>
            </a:extLst>
          </p:cNvPr>
          <p:cNvPicPr>
            <a:picLocks noChangeAspect="1"/>
          </p:cNvPicPr>
          <p:nvPr/>
        </p:nvPicPr>
        <p:blipFill rotWithShape="1">
          <a:blip r:embed="rId3"/>
          <a:srcRect l="6414" t="8370" r="11233" b="4885"/>
          <a:stretch/>
        </p:blipFill>
        <p:spPr>
          <a:xfrm>
            <a:off x="5919027" y="1278500"/>
            <a:ext cx="3018828" cy="2433343"/>
          </a:xfrm>
          <a:prstGeom prst="rect">
            <a:avLst/>
          </a:prstGeom>
        </p:spPr>
      </p:pic>
      <p:pic>
        <p:nvPicPr>
          <p:cNvPr id="7" name="Picture 6">
            <a:extLst>
              <a:ext uri="{FF2B5EF4-FFF2-40B4-BE49-F238E27FC236}">
                <a16:creationId xmlns:a16="http://schemas.microsoft.com/office/drawing/2014/main" id="{22685ED2-E31B-8D96-4292-7A2987A2CF7B}"/>
              </a:ext>
            </a:extLst>
          </p:cNvPr>
          <p:cNvPicPr>
            <a:picLocks noChangeAspect="1"/>
          </p:cNvPicPr>
          <p:nvPr/>
        </p:nvPicPr>
        <p:blipFill rotWithShape="1">
          <a:blip r:embed="rId4"/>
          <a:srcRect l="6179" t="8711" r="11468" b="4543"/>
          <a:stretch/>
        </p:blipFill>
        <p:spPr>
          <a:xfrm>
            <a:off x="9039850" y="1278499"/>
            <a:ext cx="3018828" cy="2433343"/>
          </a:xfrm>
          <a:prstGeom prst="rect">
            <a:avLst/>
          </a:prstGeom>
        </p:spPr>
      </p:pic>
      <p:pic>
        <p:nvPicPr>
          <p:cNvPr id="8" name="Picture 7">
            <a:extLst>
              <a:ext uri="{FF2B5EF4-FFF2-40B4-BE49-F238E27FC236}">
                <a16:creationId xmlns:a16="http://schemas.microsoft.com/office/drawing/2014/main" id="{7AF98A46-82EB-4D4C-1C57-EE96B0E3B74A}"/>
              </a:ext>
            </a:extLst>
          </p:cNvPr>
          <p:cNvPicPr>
            <a:picLocks noChangeAspect="1"/>
          </p:cNvPicPr>
          <p:nvPr/>
        </p:nvPicPr>
        <p:blipFill rotWithShape="1">
          <a:blip r:embed="rId5"/>
          <a:srcRect l="5608" t="8926" r="12040" b="4421"/>
          <a:stretch/>
        </p:blipFill>
        <p:spPr>
          <a:xfrm>
            <a:off x="5919027" y="3818724"/>
            <a:ext cx="3018828" cy="2430745"/>
          </a:xfrm>
          <a:prstGeom prst="rect">
            <a:avLst/>
          </a:prstGeom>
        </p:spPr>
      </p:pic>
      <p:pic>
        <p:nvPicPr>
          <p:cNvPr id="10" name="Picture 9">
            <a:extLst>
              <a:ext uri="{FF2B5EF4-FFF2-40B4-BE49-F238E27FC236}">
                <a16:creationId xmlns:a16="http://schemas.microsoft.com/office/drawing/2014/main" id="{89D1F726-9609-4355-40BF-BBAF47D96632}"/>
              </a:ext>
            </a:extLst>
          </p:cNvPr>
          <p:cNvPicPr>
            <a:picLocks noChangeAspect="1"/>
          </p:cNvPicPr>
          <p:nvPr/>
        </p:nvPicPr>
        <p:blipFill rotWithShape="1">
          <a:blip r:embed="rId6"/>
          <a:srcRect l="6315" t="9353" r="11332" b="3994"/>
          <a:stretch/>
        </p:blipFill>
        <p:spPr>
          <a:xfrm>
            <a:off x="9038649" y="3816125"/>
            <a:ext cx="3018829" cy="2430745"/>
          </a:xfrm>
          <a:prstGeom prst="rect">
            <a:avLst/>
          </a:prstGeom>
        </p:spPr>
      </p:pic>
      <p:sp>
        <p:nvSpPr>
          <p:cNvPr id="14" name="TextBox 13">
            <a:extLst>
              <a:ext uri="{FF2B5EF4-FFF2-40B4-BE49-F238E27FC236}">
                <a16:creationId xmlns:a16="http://schemas.microsoft.com/office/drawing/2014/main" id="{39C85B00-27A2-8CF4-8394-67F380351BA7}"/>
              </a:ext>
            </a:extLst>
          </p:cNvPr>
          <p:cNvSpPr txBox="1"/>
          <p:nvPr/>
        </p:nvSpPr>
        <p:spPr>
          <a:xfrm>
            <a:off x="6466160" y="917282"/>
            <a:ext cx="1924562" cy="307777"/>
          </a:xfrm>
          <a:prstGeom prst="rect">
            <a:avLst/>
          </a:prstGeom>
          <a:noFill/>
        </p:spPr>
        <p:txBody>
          <a:bodyPr wrap="square">
            <a:spAutoFit/>
          </a:bodyPr>
          <a:lstStyle/>
          <a:p>
            <a:pPr algn="ctr"/>
            <a:r>
              <a:rPr lang="en-US" sz="1400" b="1" kern="100" dirty="0">
                <a:solidFill>
                  <a:srgbClr val="00D68C"/>
                </a:solidFill>
                <a:ea typeface="Times New Roman" panose="02020603050405020304" pitchFamily="18" charset="0"/>
                <a:cs typeface="Times New Roman" panose="02020603050405020304" pitchFamily="18" charset="0"/>
              </a:rPr>
              <a:t>ISP global fitting</a:t>
            </a:r>
          </a:p>
        </p:txBody>
      </p:sp>
      <p:sp>
        <p:nvSpPr>
          <p:cNvPr id="15" name="TextBox 14">
            <a:extLst>
              <a:ext uri="{FF2B5EF4-FFF2-40B4-BE49-F238E27FC236}">
                <a16:creationId xmlns:a16="http://schemas.microsoft.com/office/drawing/2014/main" id="{5F3784AD-8850-1293-106A-4CBAA81E9BCC}"/>
              </a:ext>
            </a:extLst>
          </p:cNvPr>
          <p:cNvSpPr txBox="1"/>
          <p:nvPr/>
        </p:nvSpPr>
        <p:spPr>
          <a:xfrm>
            <a:off x="9532964" y="917282"/>
            <a:ext cx="2355662" cy="307777"/>
          </a:xfrm>
          <a:prstGeom prst="rect">
            <a:avLst/>
          </a:prstGeom>
          <a:noFill/>
        </p:spPr>
        <p:txBody>
          <a:bodyPr wrap="square">
            <a:spAutoFit/>
          </a:bodyPr>
          <a:lstStyle/>
          <a:p>
            <a:pPr algn="ctr"/>
            <a:r>
              <a:rPr lang="en-US" sz="1400" b="1" kern="100" dirty="0">
                <a:solidFill>
                  <a:srgbClr val="F88429"/>
                </a:solidFill>
                <a:ea typeface="Times New Roman" panose="02020603050405020304" pitchFamily="18" charset="0"/>
                <a:cs typeface="Times New Roman" panose="02020603050405020304" pitchFamily="18" charset="0"/>
              </a:rPr>
              <a:t>ISP increased decay rate</a:t>
            </a:r>
          </a:p>
        </p:txBody>
      </p:sp>
      <p:sp>
        <p:nvSpPr>
          <p:cNvPr id="3" name="Title 1">
            <a:extLst>
              <a:ext uri="{FF2B5EF4-FFF2-40B4-BE49-F238E27FC236}">
                <a16:creationId xmlns:a16="http://schemas.microsoft.com/office/drawing/2014/main" id="{2DB3EF6C-AB18-837F-EA5B-8934F47C7D01}"/>
              </a:ext>
            </a:extLst>
          </p:cNvPr>
          <p:cNvSpPr txBox="1">
            <a:spLocks/>
          </p:cNvSpPr>
          <p:nvPr/>
        </p:nvSpPr>
        <p:spPr>
          <a:xfrm>
            <a:off x="0" y="200432"/>
            <a:ext cx="12192000" cy="7332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accent1"/>
                </a:solidFill>
              </a:rPr>
              <a:t>Spontaneous Fission in the SHE region</a:t>
            </a:r>
            <a:endParaRPr lang="en-RU" b="1" dirty="0">
              <a:solidFill>
                <a:schemeClr val="accent1"/>
              </a:solidFill>
            </a:endParaRPr>
          </a:p>
        </p:txBody>
      </p:sp>
      <p:sp>
        <p:nvSpPr>
          <p:cNvPr id="11" name="TextBox 10">
            <a:extLst>
              <a:ext uri="{FF2B5EF4-FFF2-40B4-BE49-F238E27FC236}">
                <a16:creationId xmlns:a16="http://schemas.microsoft.com/office/drawing/2014/main" id="{168DF3C5-0FAF-2D22-4128-06EE64691B21}"/>
              </a:ext>
            </a:extLst>
          </p:cNvPr>
          <p:cNvSpPr txBox="1"/>
          <p:nvPr/>
        </p:nvSpPr>
        <p:spPr>
          <a:xfrm>
            <a:off x="218948" y="6301734"/>
            <a:ext cx="11754104" cy="464871"/>
          </a:xfrm>
          <a:prstGeom prst="rect">
            <a:avLst/>
          </a:prstGeom>
          <a:noFill/>
        </p:spPr>
        <p:txBody>
          <a:bodyPr wrap="square">
            <a:spAutoFit/>
          </a:bodyPr>
          <a:lstStyle/>
          <a:p>
            <a:pPr algn="ctr">
              <a:lnSpc>
                <a:spcPct val="150000"/>
              </a:lnSpc>
            </a:pPr>
            <a:r>
              <a:rPr lang="en-GB" i="1" dirty="0"/>
              <a:t>Calculations with additional version of ISP model made by BLTP JINR: </a:t>
            </a:r>
            <a:r>
              <a:rPr lang="en-US" b="1" i="1" kern="100" dirty="0">
                <a:solidFill>
                  <a:srgbClr val="7030A0"/>
                </a:solidFill>
                <a:ea typeface="Times New Roman" panose="02020603050405020304" pitchFamily="18" charset="0"/>
                <a:cs typeface="Times New Roman" panose="02020603050405020304" pitchFamily="18" charset="0"/>
              </a:rPr>
              <a:t>A. V. Andreev, T. M. </a:t>
            </a:r>
            <a:r>
              <a:rPr lang="en-US" b="1" i="1" kern="100" dirty="0" err="1">
                <a:solidFill>
                  <a:srgbClr val="7030A0"/>
                </a:solidFill>
                <a:ea typeface="Times New Roman" panose="02020603050405020304" pitchFamily="18" charset="0"/>
                <a:cs typeface="Times New Roman" panose="02020603050405020304" pitchFamily="18" charset="0"/>
              </a:rPr>
              <a:t>Shneidman</a:t>
            </a:r>
            <a:r>
              <a:rPr lang="en-US" b="1" i="1" kern="100" dirty="0">
                <a:solidFill>
                  <a:srgbClr val="7030A0"/>
                </a:solidFill>
                <a:ea typeface="Times New Roman" panose="02020603050405020304" pitchFamily="18" charset="0"/>
                <a:cs typeface="Times New Roman" panose="02020603050405020304" pitchFamily="18" charset="0"/>
              </a:rPr>
              <a:t> and A. </a:t>
            </a:r>
            <a:r>
              <a:rPr lang="en-US" b="1" i="1" kern="100" dirty="0" err="1">
                <a:solidFill>
                  <a:srgbClr val="7030A0"/>
                </a:solidFill>
                <a:ea typeface="Times New Roman" panose="02020603050405020304" pitchFamily="18" charset="0"/>
                <a:cs typeface="Times New Roman" panose="02020603050405020304" pitchFamily="18" charset="0"/>
              </a:rPr>
              <a:t>Rahmatinejad</a:t>
            </a:r>
            <a:endParaRPr lang="en-GB" b="1" i="1" dirty="0">
              <a:solidFill>
                <a:srgbClr val="7030A0"/>
              </a:solidFill>
            </a:endParaRPr>
          </a:p>
        </p:txBody>
      </p:sp>
      <p:sp>
        <p:nvSpPr>
          <p:cNvPr id="12" name="Slide Number Placeholder 11">
            <a:extLst>
              <a:ext uri="{FF2B5EF4-FFF2-40B4-BE49-F238E27FC236}">
                <a16:creationId xmlns:a16="http://schemas.microsoft.com/office/drawing/2014/main" id="{21B547F7-4867-7315-6093-FF8235D16B4C}"/>
              </a:ext>
            </a:extLst>
          </p:cNvPr>
          <p:cNvSpPr>
            <a:spLocks noGrp="1"/>
          </p:cNvSpPr>
          <p:nvPr>
            <p:ph type="sldNum" sz="quarter" idx="12"/>
          </p:nvPr>
        </p:nvSpPr>
        <p:spPr>
          <a:xfrm>
            <a:off x="9448800" y="6483119"/>
            <a:ext cx="2743200" cy="365125"/>
          </a:xfrm>
        </p:spPr>
        <p:txBody>
          <a:bodyPr/>
          <a:lstStyle/>
          <a:p>
            <a:fld id="{03F74DE6-944D-7A40-9389-EB907D9A05BB}" type="slidenum">
              <a:rPr lang="en-RU" smtClean="0"/>
              <a:t>27</a:t>
            </a:fld>
            <a:endParaRPr lang="en-RU" dirty="0"/>
          </a:p>
        </p:txBody>
      </p:sp>
    </p:spTree>
    <p:extLst>
      <p:ext uri="{BB962C8B-B14F-4D97-AF65-F5344CB8AC3E}">
        <p14:creationId xmlns:p14="http://schemas.microsoft.com/office/powerpoint/2010/main" val="19494052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40E0A82-D51A-A561-3AC0-1BEEF44ED807}"/>
              </a:ext>
            </a:extLst>
          </p:cNvPr>
          <p:cNvSpPr txBox="1">
            <a:spLocks/>
          </p:cNvSpPr>
          <p:nvPr/>
        </p:nvSpPr>
        <p:spPr>
          <a:xfrm>
            <a:off x="0" y="180000"/>
            <a:ext cx="12192000" cy="729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ru-RU" sz="4400" b="1" dirty="0">
                <a:solidFill>
                  <a:schemeClr val="accent1"/>
                </a:solidFill>
              </a:rPr>
              <a:t>Заключение</a:t>
            </a:r>
            <a:endParaRPr lang="en-RU" sz="4400" b="1" dirty="0">
              <a:solidFill>
                <a:schemeClr val="accent1"/>
              </a:solidFill>
            </a:endParaRPr>
          </a:p>
        </p:txBody>
      </p:sp>
      <p:sp>
        <p:nvSpPr>
          <p:cNvPr id="10" name="TextBox 9">
            <a:extLst>
              <a:ext uri="{FF2B5EF4-FFF2-40B4-BE49-F238E27FC236}">
                <a16:creationId xmlns:a16="http://schemas.microsoft.com/office/drawing/2014/main" id="{711B9544-35CF-86DD-DA7A-1D0B2536CF15}"/>
              </a:ext>
            </a:extLst>
          </p:cNvPr>
          <p:cNvSpPr txBox="1"/>
          <p:nvPr/>
        </p:nvSpPr>
        <p:spPr>
          <a:xfrm>
            <a:off x="347472" y="1052314"/>
            <a:ext cx="7324984" cy="3693319"/>
          </a:xfrm>
          <a:prstGeom prst="rect">
            <a:avLst/>
          </a:prstGeom>
          <a:noFill/>
        </p:spPr>
        <p:txBody>
          <a:bodyPr wrap="square">
            <a:spAutoFit/>
          </a:bodyPr>
          <a:lstStyle/>
          <a:p>
            <a:pPr marL="514350" indent="-514350" algn="just">
              <a:buAutoNum type="arabicPeriod"/>
            </a:pPr>
            <a:r>
              <a:rPr lang="ru-RU" sz="2600" dirty="0"/>
              <a:t>На сепараторе ГРАНД Фабрики СТЭ получен ток в </a:t>
            </a:r>
            <a:r>
              <a:rPr lang="en-US" sz="2600" dirty="0"/>
              <a:t>6 p</a:t>
            </a:r>
            <a:r>
              <a:rPr lang="el-GR" sz="2600" dirty="0"/>
              <a:t>μ</a:t>
            </a:r>
            <a:r>
              <a:rPr lang="en-US" sz="2600" dirty="0"/>
              <a:t>A </a:t>
            </a:r>
            <a:r>
              <a:rPr lang="ru-RU" sz="2600" dirty="0"/>
              <a:t>пучка</a:t>
            </a:r>
            <a:r>
              <a:rPr lang="en-US" sz="2600" dirty="0"/>
              <a:t> </a:t>
            </a:r>
            <a:r>
              <a:rPr lang="en-US" sz="2600" baseline="30000" dirty="0"/>
              <a:t>48</a:t>
            </a:r>
            <a:r>
              <a:rPr lang="en-US" sz="2600" dirty="0"/>
              <a:t>Ca </a:t>
            </a:r>
            <a:r>
              <a:rPr lang="ru-RU" sz="2600" dirty="0"/>
              <a:t>на </a:t>
            </a:r>
            <a:r>
              <a:rPr lang="en-US" sz="2600" dirty="0"/>
              <a:t>480 </a:t>
            </a:r>
            <a:r>
              <a:rPr lang="ru-RU" sz="2600" dirty="0"/>
              <a:t>мм</a:t>
            </a:r>
            <a:r>
              <a:rPr lang="en-US" sz="2600" dirty="0"/>
              <a:t> </a:t>
            </a:r>
            <a:r>
              <a:rPr lang="ru-RU" sz="2600" dirty="0"/>
              <a:t>вращающейся мишени</a:t>
            </a:r>
            <a:r>
              <a:rPr lang="en-GB" sz="2600" dirty="0"/>
              <a:t>;</a:t>
            </a:r>
          </a:p>
          <a:p>
            <a:pPr marL="514350" indent="-514350" algn="just">
              <a:buAutoNum type="arabicPeriod"/>
            </a:pPr>
            <a:r>
              <a:rPr lang="ru-RU" sz="2600" dirty="0"/>
              <a:t>Создана высокоэффективная детектирующая система </a:t>
            </a:r>
            <a:r>
              <a:rPr lang="en-GB" sz="2600" dirty="0" err="1">
                <a:effectLst/>
              </a:rPr>
              <a:t>SFiNx</a:t>
            </a:r>
            <a:r>
              <a:rPr lang="en-GB" sz="2600" dirty="0">
                <a:effectLst/>
              </a:rPr>
              <a:t> </a:t>
            </a:r>
            <a:r>
              <a:rPr lang="ru-RU" sz="2600" dirty="0">
                <a:effectLst/>
              </a:rPr>
              <a:t>для изучения спонтанного деления короткоживущих ядер</a:t>
            </a:r>
            <a:r>
              <a:rPr lang="en-GB" sz="2600" dirty="0">
                <a:effectLst/>
              </a:rPr>
              <a:t>;</a:t>
            </a:r>
          </a:p>
          <a:p>
            <a:pPr marL="514350" indent="-514350" algn="just">
              <a:buAutoNum type="arabicPeriod"/>
            </a:pPr>
            <a:r>
              <a:rPr lang="ru-RU" sz="2600" dirty="0"/>
              <a:t>Получены новые данные по выходам мгновенных нейтронов</a:t>
            </a:r>
            <a:r>
              <a:rPr lang="en-US" sz="2600" dirty="0"/>
              <a:t> </a:t>
            </a:r>
            <a:r>
              <a:rPr lang="ru-RU" sz="2600" dirty="0"/>
              <a:t>короткоживущих изотопов вплоть до</a:t>
            </a:r>
            <a:r>
              <a:rPr lang="en-US" sz="2600" dirty="0"/>
              <a:t> </a:t>
            </a:r>
            <a:r>
              <a:rPr lang="en-US" sz="2600" baseline="30000" dirty="0"/>
              <a:t>260</a:t>
            </a:r>
            <a:r>
              <a:rPr lang="en-US" sz="2600" dirty="0"/>
              <a:t>Sg;</a:t>
            </a:r>
          </a:p>
        </p:txBody>
      </p:sp>
      <p:sp>
        <p:nvSpPr>
          <p:cNvPr id="4" name="Slide Number Placeholder 3">
            <a:extLst>
              <a:ext uri="{FF2B5EF4-FFF2-40B4-BE49-F238E27FC236}">
                <a16:creationId xmlns:a16="http://schemas.microsoft.com/office/drawing/2014/main" id="{033B56E8-9C59-89FC-C655-8F46A93E2A3F}"/>
              </a:ext>
            </a:extLst>
          </p:cNvPr>
          <p:cNvSpPr>
            <a:spLocks noGrp="1"/>
          </p:cNvSpPr>
          <p:nvPr>
            <p:ph type="sldNum" sz="quarter" idx="12"/>
          </p:nvPr>
        </p:nvSpPr>
        <p:spPr>
          <a:xfrm>
            <a:off x="9448800" y="6492875"/>
            <a:ext cx="2743200" cy="365125"/>
          </a:xfrm>
        </p:spPr>
        <p:txBody>
          <a:bodyPr/>
          <a:lstStyle/>
          <a:p>
            <a:fld id="{03F74DE6-944D-7A40-9389-EB907D9A05BB}" type="slidenum">
              <a:rPr lang="en-RU" smtClean="0"/>
              <a:t>28</a:t>
            </a:fld>
            <a:endParaRPr lang="en-RU" dirty="0"/>
          </a:p>
        </p:txBody>
      </p:sp>
      <p:pic>
        <p:nvPicPr>
          <p:cNvPr id="2" name="Picture 1">
            <a:extLst>
              <a:ext uri="{FF2B5EF4-FFF2-40B4-BE49-F238E27FC236}">
                <a16:creationId xmlns:a16="http://schemas.microsoft.com/office/drawing/2014/main" id="{0BA733AB-ABB9-74AB-D811-85C4D784B9E4}"/>
              </a:ext>
            </a:extLst>
          </p:cNvPr>
          <p:cNvPicPr>
            <a:picLocks noChangeAspect="1"/>
          </p:cNvPicPr>
          <p:nvPr/>
        </p:nvPicPr>
        <p:blipFill rotWithShape="1">
          <a:blip r:embed="rId3"/>
          <a:srcRect l="6829" t="8515" r="10818" b="4571"/>
          <a:stretch/>
        </p:blipFill>
        <p:spPr>
          <a:xfrm>
            <a:off x="7755394" y="1229895"/>
            <a:ext cx="4108196" cy="3317859"/>
          </a:xfrm>
          <a:prstGeom prst="rect">
            <a:avLst/>
          </a:prstGeom>
        </p:spPr>
      </p:pic>
      <p:sp>
        <p:nvSpPr>
          <p:cNvPr id="3" name="Заголовок 1">
            <a:extLst>
              <a:ext uri="{FF2B5EF4-FFF2-40B4-BE49-F238E27FC236}">
                <a16:creationId xmlns:a16="http://schemas.microsoft.com/office/drawing/2014/main" id="{CC7759FF-F30A-0AE4-D5BF-22E2BD02A760}"/>
              </a:ext>
            </a:extLst>
          </p:cNvPr>
          <p:cNvSpPr txBox="1">
            <a:spLocks/>
          </p:cNvSpPr>
          <p:nvPr/>
        </p:nvSpPr>
        <p:spPr>
          <a:xfrm>
            <a:off x="9797742" y="1788127"/>
            <a:ext cx="614704" cy="609601"/>
          </a:xfrm>
          <a:prstGeom prst="rect">
            <a:avLst/>
          </a:prstGeom>
          <a:noFill/>
        </p:spPr>
        <p:txBody>
          <a:bodyPr vert="horz" lIns="91440" tIns="45720" rIns="91440" bIns="45720" rtlCol="0" anchor="ctr">
            <a:no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pPr algn="ctr">
              <a:lnSpc>
                <a:spcPct val="100000"/>
              </a:lnSpc>
            </a:pPr>
            <a:r>
              <a:rPr lang="ru-RU" altLang="ru-RU" sz="5000" b="1" dirty="0">
                <a:solidFill>
                  <a:srgbClr val="FF0000"/>
                </a:solidFill>
                <a:latin typeface="+mn-lt"/>
                <a:cs typeface="Times" panose="02020603050405020304" pitchFamily="18" charset="0"/>
              </a:rPr>
              <a:t>?</a:t>
            </a:r>
            <a:endParaRPr lang="en-US" altLang="ru-RU" sz="5000" b="1" dirty="0">
              <a:solidFill>
                <a:srgbClr val="FF0000"/>
              </a:solidFill>
              <a:latin typeface="+mn-lt"/>
              <a:cs typeface="Times" panose="02020603050405020304" pitchFamily="18" charset="0"/>
            </a:endParaRPr>
          </a:p>
        </p:txBody>
      </p:sp>
      <p:sp>
        <p:nvSpPr>
          <p:cNvPr id="5" name="Title 1">
            <a:extLst>
              <a:ext uri="{FF2B5EF4-FFF2-40B4-BE49-F238E27FC236}">
                <a16:creationId xmlns:a16="http://schemas.microsoft.com/office/drawing/2014/main" id="{F633496D-92BD-B041-E2F1-B43921EF5B4B}"/>
              </a:ext>
            </a:extLst>
          </p:cNvPr>
          <p:cNvSpPr txBox="1">
            <a:spLocks/>
          </p:cNvSpPr>
          <p:nvPr/>
        </p:nvSpPr>
        <p:spPr>
          <a:xfrm>
            <a:off x="8326119" y="1512406"/>
            <a:ext cx="1201119" cy="4539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3200" baseline="30000" dirty="0">
                <a:solidFill>
                  <a:srgbClr val="000000"/>
                </a:solidFill>
                <a:latin typeface="+mn-lt"/>
              </a:rPr>
              <a:t>282</a:t>
            </a:r>
            <a:r>
              <a:rPr lang="en-US" sz="3200" dirty="0">
                <a:solidFill>
                  <a:srgbClr val="000000"/>
                </a:solidFill>
                <a:latin typeface="+mn-lt"/>
              </a:rPr>
              <a:t>Cn</a:t>
            </a:r>
            <a:endParaRPr lang="en-RU" sz="3200" dirty="0">
              <a:solidFill>
                <a:srgbClr val="000000"/>
              </a:solidFill>
              <a:latin typeface="+mn-lt"/>
            </a:endParaRPr>
          </a:p>
        </p:txBody>
      </p:sp>
      <p:sp>
        <p:nvSpPr>
          <p:cNvPr id="7" name="TextBox 6">
            <a:extLst>
              <a:ext uri="{FF2B5EF4-FFF2-40B4-BE49-F238E27FC236}">
                <a16:creationId xmlns:a16="http://schemas.microsoft.com/office/drawing/2014/main" id="{29116F2D-2E3E-D342-3668-76511673250F}"/>
              </a:ext>
            </a:extLst>
          </p:cNvPr>
          <p:cNvSpPr txBox="1"/>
          <p:nvPr/>
        </p:nvSpPr>
        <p:spPr>
          <a:xfrm>
            <a:off x="347472" y="4612617"/>
            <a:ext cx="11516118" cy="2154436"/>
          </a:xfrm>
          <a:prstGeom prst="rect">
            <a:avLst/>
          </a:prstGeom>
          <a:noFill/>
        </p:spPr>
        <p:txBody>
          <a:bodyPr wrap="square">
            <a:spAutoFit/>
          </a:bodyPr>
          <a:lstStyle/>
          <a:p>
            <a:pPr algn="just"/>
            <a:r>
              <a:rPr lang="ru-RU" sz="3000" b="1" dirty="0">
                <a:solidFill>
                  <a:srgbClr val="7030A0"/>
                </a:solidFill>
                <a:effectLst/>
              </a:rPr>
              <a:t>4</a:t>
            </a:r>
            <a:r>
              <a:rPr lang="en-US" sz="2600" b="1" dirty="0">
                <a:solidFill>
                  <a:srgbClr val="7030A0"/>
                </a:solidFill>
                <a:effectLst/>
              </a:rPr>
              <a:t>. </a:t>
            </a:r>
            <a:r>
              <a:rPr lang="ru-RU" sz="2600" b="1" dirty="0">
                <a:solidFill>
                  <a:srgbClr val="7030A0"/>
                </a:solidFill>
                <a:effectLst/>
              </a:rPr>
              <a:t>С применением </a:t>
            </a:r>
            <a:r>
              <a:rPr lang="en-GB" sz="2600" b="1" dirty="0" err="1">
                <a:solidFill>
                  <a:srgbClr val="7030A0"/>
                </a:solidFill>
                <a:effectLst/>
              </a:rPr>
              <a:t>SFiNx</a:t>
            </a:r>
            <a:r>
              <a:rPr lang="en-GB" sz="2600" b="1" dirty="0">
                <a:solidFill>
                  <a:srgbClr val="7030A0"/>
                </a:solidFill>
                <a:effectLst/>
              </a:rPr>
              <a:t> </a:t>
            </a:r>
            <a:r>
              <a:rPr lang="ru-RU" sz="2600" b="1" dirty="0">
                <a:solidFill>
                  <a:srgbClr val="7030A0"/>
                </a:solidFill>
                <a:effectLst/>
              </a:rPr>
              <a:t>на Фабрике СТЭ можно </a:t>
            </a:r>
            <a:r>
              <a:rPr lang="ru-RU" sz="2600" b="1" u="sng" dirty="0">
                <a:solidFill>
                  <a:srgbClr val="7030A0"/>
                </a:solidFill>
                <a:effectLst/>
              </a:rPr>
              <a:t>впервые</a:t>
            </a:r>
            <a:r>
              <a:rPr lang="ru-RU" sz="2600" b="1" dirty="0">
                <a:solidFill>
                  <a:srgbClr val="7030A0"/>
                </a:solidFill>
                <a:effectLst/>
              </a:rPr>
              <a:t> измерить зависимость среднего числа нейтронов от </a:t>
            </a:r>
            <a:r>
              <a:rPr lang="en-US" sz="2600" b="1" dirty="0">
                <a:solidFill>
                  <a:srgbClr val="7030A0"/>
                </a:solidFill>
                <a:effectLst/>
              </a:rPr>
              <a:t>TKE </a:t>
            </a:r>
            <a:r>
              <a:rPr lang="ru-RU" sz="2600" b="1" dirty="0">
                <a:solidFill>
                  <a:srgbClr val="7030A0"/>
                </a:solidFill>
                <a:effectLst/>
              </a:rPr>
              <a:t>для </a:t>
            </a:r>
            <a:r>
              <a:rPr lang="ru-RU" sz="2600" b="1" baseline="30000" dirty="0">
                <a:solidFill>
                  <a:srgbClr val="7030A0"/>
                </a:solidFill>
                <a:effectLst/>
              </a:rPr>
              <a:t>252</a:t>
            </a:r>
            <a:r>
              <a:rPr lang="en-US" sz="2600" b="1" dirty="0">
                <a:solidFill>
                  <a:srgbClr val="7030A0"/>
                </a:solidFill>
                <a:effectLst/>
              </a:rPr>
              <a:t>No</a:t>
            </a:r>
            <a:r>
              <a:rPr lang="ru-RU" sz="2600" b="1" dirty="0">
                <a:solidFill>
                  <a:srgbClr val="7030A0"/>
                </a:solidFill>
                <a:effectLst/>
              </a:rPr>
              <a:t> и исследовать множественность мгновенных нейтронов  </a:t>
            </a:r>
            <a:r>
              <a:rPr lang="ru-RU" sz="2600" b="1" baseline="30000" dirty="0">
                <a:solidFill>
                  <a:srgbClr val="7030A0"/>
                </a:solidFill>
                <a:effectLst/>
              </a:rPr>
              <a:t>279</a:t>
            </a:r>
            <a:r>
              <a:rPr lang="en-US" sz="2600" b="1" dirty="0">
                <a:solidFill>
                  <a:srgbClr val="7030A0"/>
                </a:solidFill>
                <a:effectLst/>
              </a:rPr>
              <a:t>Ds</a:t>
            </a:r>
            <a:r>
              <a:rPr lang="ru-RU" sz="2600" b="1" dirty="0">
                <a:solidFill>
                  <a:srgbClr val="7030A0"/>
                </a:solidFill>
                <a:effectLst/>
              </a:rPr>
              <a:t> и </a:t>
            </a:r>
            <a:r>
              <a:rPr lang="ru-RU" sz="2600" b="1" baseline="30000" dirty="0">
                <a:solidFill>
                  <a:srgbClr val="7030A0"/>
                </a:solidFill>
                <a:effectLst/>
              </a:rPr>
              <a:t>282</a:t>
            </a:r>
            <a:r>
              <a:rPr lang="en-US" sz="2600" b="1" dirty="0">
                <a:solidFill>
                  <a:srgbClr val="7030A0"/>
                </a:solidFill>
                <a:effectLst/>
              </a:rPr>
              <a:t>Cn</a:t>
            </a:r>
            <a:r>
              <a:rPr lang="ru-RU" sz="2600" b="1" dirty="0">
                <a:solidFill>
                  <a:srgbClr val="7030A0"/>
                </a:solidFill>
                <a:effectLst/>
              </a:rPr>
              <a:t>. </a:t>
            </a:r>
            <a:r>
              <a:rPr lang="ru-RU" sz="2600" b="1" dirty="0">
                <a:solidFill>
                  <a:srgbClr val="C00000"/>
                </a:solidFill>
                <a:effectLst/>
              </a:rPr>
              <a:t>Это позволит дать моделям деления опорные данные в области самых тяжёлых ядер!</a:t>
            </a:r>
          </a:p>
          <a:p>
            <a:pPr algn="just"/>
            <a:r>
              <a:rPr lang="ru-RU" sz="2600" dirty="0">
                <a:effectLst/>
              </a:rPr>
              <a:t>(для </a:t>
            </a:r>
            <a:r>
              <a:rPr lang="ru-RU" sz="2600" baseline="30000" dirty="0">
                <a:effectLst/>
              </a:rPr>
              <a:t>282</a:t>
            </a:r>
            <a:r>
              <a:rPr lang="en-US" sz="2600" dirty="0">
                <a:effectLst/>
              </a:rPr>
              <a:t>Cn </a:t>
            </a:r>
            <a:r>
              <a:rPr lang="ru-RU" sz="2600" dirty="0">
                <a:effectLst/>
              </a:rPr>
              <a:t>потребуется эксперимент длительностью 2 месяца)</a:t>
            </a:r>
            <a:r>
              <a:rPr lang="en-US" sz="2600" dirty="0">
                <a:effectLst/>
              </a:rPr>
              <a:t>.</a:t>
            </a:r>
            <a:endParaRPr lang="en-GB" sz="2600" dirty="0"/>
          </a:p>
        </p:txBody>
      </p:sp>
    </p:spTree>
    <p:extLst>
      <p:ext uri="{BB962C8B-B14F-4D97-AF65-F5344CB8AC3E}">
        <p14:creationId xmlns:p14="http://schemas.microsoft.com/office/powerpoint/2010/main" val="1282722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C954889-D09C-8952-1694-807BC1078263}"/>
              </a:ext>
            </a:extLst>
          </p:cNvPr>
          <p:cNvPicPr>
            <a:picLocks noChangeAspect="1"/>
          </p:cNvPicPr>
          <p:nvPr/>
        </p:nvPicPr>
        <p:blipFill>
          <a:blip r:embed="rId2"/>
          <a:stretch>
            <a:fillRect/>
          </a:stretch>
        </p:blipFill>
        <p:spPr>
          <a:xfrm>
            <a:off x="1261020" y="1053197"/>
            <a:ext cx="5139743" cy="1729203"/>
          </a:xfrm>
          <a:prstGeom prst="rect">
            <a:avLst/>
          </a:prstGeom>
        </p:spPr>
      </p:pic>
      <p:pic>
        <p:nvPicPr>
          <p:cNvPr id="19" name="Picture 18">
            <a:extLst>
              <a:ext uri="{FF2B5EF4-FFF2-40B4-BE49-F238E27FC236}">
                <a16:creationId xmlns:a16="http://schemas.microsoft.com/office/drawing/2014/main" id="{3172D20B-DF62-46C7-FE90-E7E8FF0A6FB2}"/>
              </a:ext>
            </a:extLst>
          </p:cNvPr>
          <p:cNvPicPr>
            <a:picLocks noChangeAspect="1"/>
          </p:cNvPicPr>
          <p:nvPr/>
        </p:nvPicPr>
        <p:blipFill>
          <a:blip r:embed="rId3"/>
          <a:stretch>
            <a:fillRect/>
          </a:stretch>
        </p:blipFill>
        <p:spPr>
          <a:xfrm>
            <a:off x="4171435" y="1053197"/>
            <a:ext cx="974707" cy="646195"/>
          </a:xfrm>
          <a:prstGeom prst="rect">
            <a:avLst/>
          </a:prstGeom>
        </p:spPr>
      </p:pic>
      <p:pic>
        <p:nvPicPr>
          <p:cNvPr id="7" name="Picture 6">
            <a:extLst>
              <a:ext uri="{FF2B5EF4-FFF2-40B4-BE49-F238E27FC236}">
                <a16:creationId xmlns:a16="http://schemas.microsoft.com/office/drawing/2014/main" id="{31982FB4-D8D7-B79F-3FD5-8F3523964448}"/>
              </a:ext>
            </a:extLst>
          </p:cNvPr>
          <p:cNvPicPr>
            <a:picLocks noChangeAspect="1"/>
          </p:cNvPicPr>
          <p:nvPr/>
        </p:nvPicPr>
        <p:blipFill rotWithShape="1">
          <a:blip r:embed="rId4" cstate="hqprint">
            <a:alphaModFix amt="10000"/>
            <a:extLst>
              <a:ext uri="{28A0092B-C50C-407E-A947-70E740481C1C}">
                <a14:useLocalDpi xmlns:a14="http://schemas.microsoft.com/office/drawing/2010/main"/>
              </a:ext>
            </a:extLst>
          </a:blip>
          <a:srcRect l="13328" t="18919" r="18366" b="29855"/>
          <a:stretch/>
        </p:blipFill>
        <p:spPr>
          <a:xfrm>
            <a:off x="0" y="0"/>
            <a:ext cx="12192001" cy="6858000"/>
          </a:xfrm>
          <a:prstGeom prst="rect">
            <a:avLst/>
          </a:prstGeom>
        </p:spPr>
      </p:pic>
      <p:sp>
        <p:nvSpPr>
          <p:cNvPr id="3" name="Title 1">
            <a:extLst>
              <a:ext uri="{FF2B5EF4-FFF2-40B4-BE49-F238E27FC236}">
                <a16:creationId xmlns:a16="http://schemas.microsoft.com/office/drawing/2014/main" id="{8C5C43C1-2E85-F066-1DC7-4599C10947D9}"/>
              </a:ext>
            </a:extLst>
          </p:cNvPr>
          <p:cNvSpPr txBox="1">
            <a:spLocks/>
          </p:cNvSpPr>
          <p:nvPr/>
        </p:nvSpPr>
        <p:spPr>
          <a:xfrm>
            <a:off x="1609850" y="197492"/>
            <a:ext cx="9144000" cy="729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5500" b="1" dirty="0">
                <a:solidFill>
                  <a:schemeClr val="accent1"/>
                </a:solidFill>
              </a:rPr>
              <a:t>Thank you for your attention</a:t>
            </a:r>
            <a:r>
              <a:rPr lang="ru-RU" sz="5500" b="1" dirty="0">
                <a:solidFill>
                  <a:schemeClr val="accent1"/>
                </a:solidFill>
              </a:rPr>
              <a:t>!</a:t>
            </a:r>
            <a:endParaRPr lang="en-RU" sz="5500" b="1" dirty="0">
              <a:solidFill>
                <a:schemeClr val="accent1"/>
              </a:solidFill>
            </a:endParaRPr>
          </a:p>
        </p:txBody>
      </p:sp>
      <p:pic>
        <p:nvPicPr>
          <p:cNvPr id="9" name="Picture 8">
            <a:extLst>
              <a:ext uri="{FF2B5EF4-FFF2-40B4-BE49-F238E27FC236}">
                <a16:creationId xmlns:a16="http://schemas.microsoft.com/office/drawing/2014/main" id="{069E010E-80FA-15A6-CEFF-17B91BCD7E6E}"/>
              </a:ext>
            </a:extLst>
          </p:cNvPr>
          <p:cNvPicPr>
            <a:picLocks noChangeAspect="1"/>
          </p:cNvPicPr>
          <p:nvPr/>
        </p:nvPicPr>
        <p:blipFill>
          <a:blip r:embed="rId5"/>
          <a:stretch>
            <a:fillRect/>
          </a:stretch>
        </p:blipFill>
        <p:spPr>
          <a:xfrm>
            <a:off x="1261020" y="2909105"/>
            <a:ext cx="1800000" cy="1800000"/>
          </a:xfrm>
          <a:prstGeom prst="rect">
            <a:avLst/>
          </a:prstGeom>
        </p:spPr>
      </p:pic>
      <p:pic>
        <p:nvPicPr>
          <p:cNvPr id="10" name="Picture 9">
            <a:extLst>
              <a:ext uri="{FF2B5EF4-FFF2-40B4-BE49-F238E27FC236}">
                <a16:creationId xmlns:a16="http://schemas.microsoft.com/office/drawing/2014/main" id="{0502647A-3ACD-0D61-5454-3299BBDE00E1}"/>
              </a:ext>
            </a:extLst>
          </p:cNvPr>
          <p:cNvPicPr>
            <a:picLocks noChangeAspect="1"/>
          </p:cNvPicPr>
          <p:nvPr/>
        </p:nvPicPr>
        <p:blipFill rotWithShape="1">
          <a:blip r:embed="rId6"/>
          <a:srcRect b="7163"/>
          <a:stretch/>
        </p:blipFill>
        <p:spPr>
          <a:xfrm>
            <a:off x="7292265" y="2909105"/>
            <a:ext cx="1800000" cy="1800000"/>
          </a:xfrm>
          <a:prstGeom prst="rect">
            <a:avLst/>
          </a:prstGeom>
        </p:spPr>
      </p:pic>
      <p:pic>
        <p:nvPicPr>
          <p:cNvPr id="11" name="Picture 10">
            <a:extLst>
              <a:ext uri="{FF2B5EF4-FFF2-40B4-BE49-F238E27FC236}">
                <a16:creationId xmlns:a16="http://schemas.microsoft.com/office/drawing/2014/main" id="{14C6EED3-250D-1FAD-51DC-1B0C2A104804}"/>
              </a:ext>
            </a:extLst>
          </p:cNvPr>
          <p:cNvPicPr>
            <a:picLocks noChangeAspect="1"/>
          </p:cNvPicPr>
          <p:nvPr/>
        </p:nvPicPr>
        <p:blipFill rotWithShape="1">
          <a:blip r:embed="rId7"/>
          <a:srcRect l="4098" r="5760"/>
          <a:stretch/>
        </p:blipFill>
        <p:spPr>
          <a:xfrm>
            <a:off x="9302680" y="2903914"/>
            <a:ext cx="1802388" cy="1800000"/>
          </a:xfrm>
          <a:prstGeom prst="rect">
            <a:avLst/>
          </a:prstGeom>
        </p:spPr>
      </p:pic>
      <p:pic>
        <p:nvPicPr>
          <p:cNvPr id="12" name="Picture 11">
            <a:extLst>
              <a:ext uri="{FF2B5EF4-FFF2-40B4-BE49-F238E27FC236}">
                <a16:creationId xmlns:a16="http://schemas.microsoft.com/office/drawing/2014/main" id="{026F2BA7-5574-CD86-4C24-1CBE35CA69B5}"/>
              </a:ext>
            </a:extLst>
          </p:cNvPr>
          <p:cNvPicPr>
            <a:picLocks noChangeAspect="1"/>
          </p:cNvPicPr>
          <p:nvPr/>
        </p:nvPicPr>
        <p:blipFill>
          <a:blip r:embed="rId8"/>
          <a:stretch>
            <a:fillRect/>
          </a:stretch>
        </p:blipFill>
        <p:spPr>
          <a:xfrm>
            <a:off x="3271435" y="2909105"/>
            <a:ext cx="1800000" cy="1800000"/>
          </a:xfrm>
          <a:prstGeom prst="rect">
            <a:avLst/>
          </a:prstGeom>
        </p:spPr>
      </p:pic>
      <p:pic>
        <p:nvPicPr>
          <p:cNvPr id="13" name="Picture 12">
            <a:extLst>
              <a:ext uri="{FF2B5EF4-FFF2-40B4-BE49-F238E27FC236}">
                <a16:creationId xmlns:a16="http://schemas.microsoft.com/office/drawing/2014/main" id="{95078E0C-1550-69CD-DC87-2E7BD0C14197}"/>
              </a:ext>
            </a:extLst>
          </p:cNvPr>
          <p:cNvPicPr>
            <a:picLocks noChangeAspect="1"/>
          </p:cNvPicPr>
          <p:nvPr/>
        </p:nvPicPr>
        <p:blipFill>
          <a:blip r:embed="rId9"/>
          <a:stretch>
            <a:fillRect/>
          </a:stretch>
        </p:blipFill>
        <p:spPr>
          <a:xfrm>
            <a:off x="1261020" y="4885682"/>
            <a:ext cx="1800000" cy="1800000"/>
          </a:xfrm>
          <a:prstGeom prst="rect">
            <a:avLst/>
          </a:prstGeom>
        </p:spPr>
      </p:pic>
      <p:pic>
        <p:nvPicPr>
          <p:cNvPr id="14" name="Picture 13">
            <a:extLst>
              <a:ext uri="{FF2B5EF4-FFF2-40B4-BE49-F238E27FC236}">
                <a16:creationId xmlns:a16="http://schemas.microsoft.com/office/drawing/2014/main" id="{28E6D7A5-88DB-7B72-9F50-3192A65DC205}"/>
              </a:ext>
            </a:extLst>
          </p:cNvPr>
          <p:cNvPicPr>
            <a:picLocks noChangeAspect="1"/>
          </p:cNvPicPr>
          <p:nvPr/>
        </p:nvPicPr>
        <p:blipFill>
          <a:blip r:embed="rId10"/>
          <a:stretch>
            <a:fillRect/>
          </a:stretch>
        </p:blipFill>
        <p:spPr>
          <a:xfrm>
            <a:off x="3276631" y="4885682"/>
            <a:ext cx="1818736" cy="1800000"/>
          </a:xfrm>
          <a:prstGeom prst="rect">
            <a:avLst/>
          </a:prstGeom>
        </p:spPr>
      </p:pic>
      <p:pic>
        <p:nvPicPr>
          <p:cNvPr id="15" name="Picture 14">
            <a:extLst>
              <a:ext uri="{FF2B5EF4-FFF2-40B4-BE49-F238E27FC236}">
                <a16:creationId xmlns:a16="http://schemas.microsoft.com/office/drawing/2014/main" id="{55E1F588-782C-A931-9CD6-ACDDC6487491}"/>
              </a:ext>
            </a:extLst>
          </p:cNvPr>
          <p:cNvPicPr>
            <a:picLocks noChangeAspect="1"/>
          </p:cNvPicPr>
          <p:nvPr/>
        </p:nvPicPr>
        <p:blipFill rotWithShape="1">
          <a:blip r:embed="rId11"/>
          <a:srcRect t="7597" b="5812"/>
          <a:stretch/>
        </p:blipFill>
        <p:spPr>
          <a:xfrm>
            <a:off x="5316472" y="4835810"/>
            <a:ext cx="1559055" cy="1800000"/>
          </a:xfrm>
          <a:prstGeom prst="rect">
            <a:avLst/>
          </a:prstGeom>
        </p:spPr>
      </p:pic>
      <p:pic>
        <p:nvPicPr>
          <p:cNvPr id="16" name="Picture 15">
            <a:extLst>
              <a:ext uri="{FF2B5EF4-FFF2-40B4-BE49-F238E27FC236}">
                <a16:creationId xmlns:a16="http://schemas.microsoft.com/office/drawing/2014/main" id="{50FEBA89-1A2B-633E-6CEF-E1EF2B092E25}"/>
              </a:ext>
            </a:extLst>
          </p:cNvPr>
          <p:cNvPicPr>
            <a:picLocks noChangeAspect="1"/>
          </p:cNvPicPr>
          <p:nvPr/>
        </p:nvPicPr>
        <p:blipFill rotWithShape="1">
          <a:blip r:embed="rId12"/>
          <a:srcRect b="4762"/>
          <a:stretch/>
        </p:blipFill>
        <p:spPr>
          <a:xfrm>
            <a:off x="9305068" y="4885682"/>
            <a:ext cx="1800000" cy="1800000"/>
          </a:xfrm>
          <a:prstGeom prst="rect">
            <a:avLst/>
          </a:prstGeom>
        </p:spPr>
      </p:pic>
      <p:pic>
        <p:nvPicPr>
          <p:cNvPr id="17" name="Picture 16">
            <a:extLst>
              <a:ext uri="{FF2B5EF4-FFF2-40B4-BE49-F238E27FC236}">
                <a16:creationId xmlns:a16="http://schemas.microsoft.com/office/drawing/2014/main" id="{CE0F3E1A-2D8D-E28D-03DD-3267826FF18A}"/>
              </a:ext>
            </a:extLst>
          </p:cNvPr>
          <p:cNvPicPr>
            <a:picLocks noChangeAspect="1"/>
          </p:cNvPicPr>
          <p:nvPr/>
        </p:nvPicPr>
        <p:blipFill rotWithShape="1">
          <a:blip r:embed="rId13"/>
          <a:srcRect t="3859" b="6595"/>
          <a:stretch/>
        </p:blipFill>
        <p:spPr>
          <a:xfrm>
            <a:off x="7575322" y="4885682"/>
            <a:ext cx="1233885" cy="1800000"/>
          </a:xfrm>
          <a:prstGeom prst="rect">
            <a:avLst/>
          </a:prstGeom>
        </p:spPr>
      </p:pic>
      <p:pic>
        <p:nvPicPr>
          <p:cNvPr id="18" name="Picture 17">
            <a:extLst>
              <a:ext uri="{FF2B5EF4-FFF2-40B4-BE49-F238E27FC236}">
                <a16:creationId xmlns:a16="http://schemas.microsoft.com/office/drawing/2014/main" id="{76471366-E16D-2080-9189-53E26CBFCAF0}"/>
              </a:ext>
            </a:extLst>
          </p:cNvPr>
          <p:cNvPicPr>
            <a:picLocks noChangeAspect="1"/>
          </p:cNvPicPr>
          <p:nvPr/>
        </p:nvPicPr>
        <p:blipFill rotWithShape="1">
          <a:blip r:embed="rId14"/>
          <a:srcRect b="7455"/>
          <a:stretch/>
        </p:blipFill>
        <p:spPr>
          <a:xfrm>
            <a:off x="5281850" y="2909105"/>
            <a:ext cx="1800000" cy="1800000"/>
          </a:xfrm>
          <a:prstGeom prst="rect">
            <a:avLst/>
          </a:prstGeom>
        </p:spPr>
      </p:pic>
      <p:sp>
        <p:nvSpPr>
          <p:cNvPr id="2" name="Slide Number Placeholder 1">
            <a:extLst>
              <a:ext uri="{FF2B5EF4-FFF2-40B4-BE49-F238E27FC236}">
                <a16:creationId xmlns:a16="http://schemas.microsoft.com/office/drawing/2014/main" id="{96FF7B2A-0490-039E-1233-105ABA0F7B58}"/>
              </a:ext>
            </a:extLst>
          </p:cNvPr>
          <p:cNvSpPr>
            <a:spLocks noGrp="1"/>
          </p:cNvSpPr>
          <p:nvPr>
            <p:ph type="sldNum" sz="quarter" idx="12"/>
          </p:nvPr>
        </p:nvSpPr>
        <p:spPr>
          <a:xfrm>
            <a:off x="9448799" y="6502325"/>
            <a:ext cx="2743200" cy="365125"/>
          </a:xfrm>
        </p:spPr>
        <p:txBody>
          <a:bodyPr/>
          <a:lstStyle/>
          <a:p>
            <a:fld id="{03F74DE6-944D-7A40-9389-EB907D9A05BB}" type="slidenum">
              <a:rPr lang="en-RU" smtClean="0"/>
              <a:t>29</a:t>
            </a:fld>
            <a:endParaRPr lang="en-RU" dirty="0"/>
          </a:p>
        </p:txBody>
      </p:sp>
    </p:spTree>
    <p:extLst>
      <p:ext uri="{BB962C8B-B14F-4D97-AF65-F5344CB8AC3E}">
        <p14:creationId xmlns:p14="http://schemas.microsoft.com/office/powerpoint/2010/main" val="13422478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20C4DF4-81A8-E8F3-18E9-D612461FE222}"/>
              </a:ext>
            </a:extLst>
          </p:cNvPr>
          <p:cNvSpPr txBox="1">
            <a:spLocks/>
          </p:cNvSpPr>
          <p:nvPr/>
        </p:nvSpPr>
        <p:spPr>
          <a:xfrm>
            <a:off x="1524000" y="180000"/>
            <a:ext cx="9144000" cy="729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accent1"/>
                </a:solidFill>
              </a:rPr>
              <a:t>Spontaneous Fission</a:t>
            </a:r>
            <a:endParaRPr lang="en-RU" b="1" dirty="0">
              <a:solidFill>
                <a:schemeClr val="accent1"/>
              </a:solidFill>
            </a:endParaRPr>
          </a:p>
        </p:txBody>
      </p:sp>
      <p:pic>
        <p:nvPicPr>
          <p:cNvPr id="3" name="Picture 2">
            <a:extLst>
              <a:ext uri="{FF2B5EF4-FFF2-40B4-BE49-F238E27FC236}">
                <a16:creationId xmlns:a16="http://schemas.microsoft.com/office/drawing/2014/main" id="{03078DA6-24E0-703A-601E-37B2A42147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660" y="1278589"/>
            <a:ext cx="5835517" cy="4339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a:extLst>
              <a:ext uri="{FF2B5EF4-FFF2-40B4-BE49-F238E27FC236}">
                <a16:creationId xmlns:a16="http://schemas.microsoft.com/office/drawing/2014/main" id="{CE4D4BB1-E577-6244-08E4-19FA74DD84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0748" y="1350596"/>
            <a:ext cx="6001166" cy="4267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2299F8C7-A98A-D510-DD8E-9798A2AE5C29}"/>
              </a:ext>
            </a:extLst>
          </p:cNvPr>
          <p:cNvSpPr txBox="1"/>
          <p:nvPr/>
        </p:nvSpPr>
        <p:spPr>
          <a:xfrm>
            <a:off x="2819636" y="5754669"/>
            <a:ext cx="6552728" cy="738664"/>
          </a:xfrm>
          <a:prstGeom prst="rect">
            <a:avLst/>
          </a:prstGeom>
          <a:noFill/>
        </p:spPr>
        <p:txBody>
          <a:bodyPr wrap="square" rtlCol="0">
            <a:spAutoFit/>
          </a:bodyPr>
          <a:lstStyle/>
          <a:p>
            <a:pPr algn="ctr"/>
            <a:r>
              <a:rPr lang="en-US" sz="1400" i="1" dirty="0" err="1"/>
              <a:t>Oganessian</a:t>
            </a:r>
            <a:r>
              <a:rPr lang="ru-RU" sz="1400" i="1" dirty="0"/>
              <a:t> </a:t>
            </a:r>
            <a:r>
              <a:rPr lang="en-US" sz="1400" i="1" dirty="0" err="1"/>
              <a:t>Yu.Ts</a:t>
            </a:r>
            <a:r>
              <a:rPr lang="en-US" sz="1400" i="1" dirty="0"/>
              <a:t>. and </a:t>
            </a:r>
            <a:r>
              <a:rPr lang="en-US" sz="1400" i="1" dirty="0" err="1"/>
              <a:t>Utyonkov</a:t>
            </a:r>
            <a:r>
              <a:rPr lang="ru-RU" sz="1400" i="1" dirty="0"/>
              <a:t> </a:t>
            </a:r>
            <a:r>
              <a:rPr lang="en-US" sz="1400" i="1" dirty="0"/>
              <a:t>V.K.</a:t>
            </a:r>
            <a:endParaRPr lang="ru-RU" sz="1400" i="1" dirty="0"/>
          </a:p>
          <a:p>
            <a:pPr algn="ctr"/>
            <a:r>
              <a:rPr lang="en-GB" sz="1400" i="1" u="none" strike="noStrike" dirty="0">
                <a:solidFill>
                  <a:srgbClr val="131314"/>
                </a:solidFill>
                <a:effectLst/>
              </a:rPr>
              <a:t>Super-heavy element research</a:t>
            </a:r>
            <a:endParaRPr lang="en-US" sz="1400" i="1" dirty="0"/>
          </a:p>
          <a:p>
            <a:pPr algn="ctr"/>
            <a:r>
              <a:rPr lang="ru-RU" sz="1400" i="1" dirty="0"/>
              <a:t> </a:t>
            </a:r>
            <a:r>
              <a:rPr lang="en-GB" sz="1400" i="1" dirty="0">
                <a:effectLst/>
              </a:rPr>
              <a:t>Rep. Prog. Phys. 78 (2015) 036301 (22pp)</a:t>
            </a:r>
            <a:endParaRPr lang="en-GB" sz="1400" i="1" dirty="0"/>
          </a:p>
        </p:txBody>
      </p:sp>
      <p:sp>
        <p:nvSpPr>
          <p:cNvPr id="10" name="Slide Number Placeholder 9">
            <a:extLst>
              <a:ext uri="{FF2B5EF4-FFF2-40B4-BE49-F238E27FC236}">
                <a16:creationId xmlns:a16="http://schemas.microsoft.com/office/drawing/2014/main" id="{AD6B98B6-D96E-53FF-0FCA-EA53E74FFEE8}"/>
              </a:ext>
            </a:extLst>
          </p:cNvPr>
          <p:cNvSpPr>
            <a:spLocks noGrp="1"/>
          </p:cNvSpPr>
          <p:nvPr>
            <p:ph type="sldNum" sz="quarter" idx="12"/>
          </p:nvPr>
        </p:nvSpPr>
        <p:spPr>
          <a:xfrm>
            <a:off x="9448800" y="6489418"/>
            <a:ext cx="2743200" cy="365125"/>
          </a:xfrm>
        </p:spPr>
        <p:txBody>
          <a:bodyPr/>
          <a:lstStyle/>
          <a:p>
            <a:fld id="{03F74DE6-944D-7A40-9389-EB907D9A05BB}" type="slidenum">
              <a:rPr lang="en-RU" smtClean="0"/>
              <a:t>3</a:t>
            </a:fld>
            <a:endParaRPr lang="en-RU"/>
          </a:p>
        </p:txBody>
      </p:sp>
    </p:spTree>
    <p:extLst>
      <p:ext uri="{BB962C8B-B14F-4D97-AF65-F5344CB8AC3E}">
        <p14:creationId xmlns:p14="http://schemas.microsoft.com/office/powerpoint/2010/main" val="11740207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2C751-F7AD-304A-9566-1B5C0A0FD6B5}"/>
              </a:ext>
            </a:extLst>
          </p:cNvPr>
          <p:cNvSpPr>
            <a:spLocks noGrp="1"/>
          </p:cNvSpPr>
          <p:nvPr>
            <p:ph type="title"/>
          </p:nvPr>
        </p:nvSpPr>
        <p:spPr>
          <a:xfrm>
            <a:off x="0" y="180000"/>
            <a:ext cx="12192000" cy="729000"/>
          </a:xfrm>
        </p:spPr>
        <p:txBody>
          <a:bodyPr>
            <a:normAutofit/>
          </a:bodyPr>
          <a:lstStyle/>
          <a:p>
            <a:pPr algn="ctr"/>
            <a:r>
              <a:rPr lang="en-US" b="1" dirty="0">
                <a:solidFill>
                  <a:schemeClr val="accent1"/>
                </a:solidFill>
              </a:rPr>
              <a:t>Super-Short Fission Mode</a:t>
            </a:r>
            <a:endParaRPr lang="en-RU" b="1" dirty="0">
              <a:solidFill>
                <a:schemeClr val="accent1"/>
              </a:solidFill>
            </a:endParaRPr>
          </a:p>
        </p:txBody>
      </p:sp>
      <p:sp>
        <p:nvSpPr>
          <p:cNvPr id="8" name="TextBox 7">
            <a:extLst>
              <a:ext uri="{FF2B5EF4-FFF2-40B4-BE49-F238E27FC236}">
                <a16:creationId xmlns:a16="http://schemas.microsoft.com/office/drawing/2014/main" id="{082AAE5E-D26A-7208-4FF4-BB6A00C552A1}"/>
              </a:ext>
            </a:extLst>
          </p:cNvPr>
          <p:cNvSpPr txBox="1"/>
          <p:nvPr/>
        </p:nvSpPr>
        <p:spPr>
          <a:xfrm>
            <a:off x="345991" y="1046747"/>
            <a:ext cx="6856913" cy="2308324"/>
          </a:xfrm>
          <a:prstGeom prst="rect">
            <a:avLst/>
          </a:prstGeom>
          <a:noFill/>
        </p:spPr>
        <p:txBody>
          <a:bodyPr wrap="square">
            <a:spAutoFit/>
          </a:bodyPr>
          <a:lstStyle/>
          <a:p>
            <a:pPr algn="just"/>
            <a:r>
              <a:rPr lang="en-US" b="1" dirty="0"/>
              <a:t>“</a:t>
            </a:r>
            <a:r>
              <a:rPr lang="en-GB" b="1" dirty="0"/>
              <a:t>The super-short fission mode in which the scission configurations are very compact, consisting of two nearly spherical </a:t>
            </a:r>
            <a:r>
              <a:rPr lang="en-GB" b="1" dirty="0" err="1"/>
              <a:t>protofragments</a:t>
            </a:r>
            <a:r>
              <a:rPr lang="en-GB" b="1" dirty="0"/>
              <a:t> near </a:t>
            </a:r>
            <a:r>
              <a:rPr lang="en-GB" b="1" baseline="30000" dirty="0"/>
              <a:t>132</a:t>
            </a:r>
            <a:r>
              <a:rPr lang="en-GB" b="1" dirty="0"/>
              <a:t>Sn, thus leading to high fragment kinetic energies and low neutron multiplicities. We have shown in detail how </a:t>
            </a:r>
            <a:r>
              <a:rPr lang="en-GB" b="1" dirty="0">
                <a:solidFill>
                  <a:srgbClr val="7030A0"/>
                </a:solidFill>
              </a:rPr>
              <a:t>this mode dominates in spontaneous fission of </a:t>
            </a:r>
            <a:r>
              <a:rPr lang="en-GB" b="1" baseline="30000" dirty="0">
                <a:solidFill>
                  <a:srgbClr val="7030A0"/>
                </a:solidFill>
              </a:rPr>
              <a:t>258–268</a:t>
            </a:r>
            <a:r>
              <a:rPr lang="en-GB" b="1" dirty="0">
                <a:solidFill>
                  <a:srgbClr val="7030A0"/>
                </a:solidFill>
              </a:rPr>
              <a:t>Fm</a:t>
            </a:r>
            <a:r>
              <a:rPr lang="en-GB" b="1" dirty="0"/>
              <a:t>, while it gradually subsides with increasing excitation energy.”</a:t>
            </a:r>
          </a:p>
          <a:p>
            <a:pPr algn="just"/>
            <a:r>
              <a:rPr lang="en-GB" i="1" dirty="0"/>
              <a:t>M. </a:t>
            </a:r>
            <a:r>
              <a:rPr lang="en-GB" i="1" dirty="0" err="1"/>
              <a:t>Albertsson</a:t>
            </a:r>
            <a:r>
              <a:rPr lang="en-GB" i="1" dirty="0"/>
              <a:t>, et al. Super-short fission mode in fermium isotopes.</a:t>
            </a:r>
          </a:p>
          <a:p>
            <a:pPr algn="just"/>
            <a:r>
              <a:rPr lang="en-GB" i="1" dirty="0"/>
              <a:t>PRC 104/6 (2021) P. 064616</a:t>
            </a:r>
            <a:endParaRPr lang="ru-RU" i="1" dirty="0"/>
          </a:p>
        </p:txBody>
      </p:sp>
      <p:pic>
        <p:nvPicPr>
          <p:cNvPr id="5" name="Picture 4">
            <a:extLst>
              <a:ext uri="{FF2B5EF4-FFF2-40B4-BE49-F238E27FC236}">
                <a16:creationId xmlns:a16="http://schemas.microsoft.com/office/drawing/2014/main" id="{597B00D7-CD04-BDDD-4661-9AA55B33A8EA}"/>
              </a:ext>
            </a:extLst>
          </p:cNvPr>
          <p:cNvPicPr>
            <a:picLocks noChangeAspect="1"/>
          </p:cNvPicPr>
          <p:nvPr/>
        </p:nvPicPr>
        <p:blipFill>
          <a:blip r:embed="rId3"/>
          <a:stretch>
            <a:fillRect/>
          </a:stretch>
        </p:blipFill>
        <p:spPr>
          <a:xfrm>
            <a:off x="518901" y="3352595"/>
            <a:ext cx="5937256" cy="2615329"/>
          </a:xfrm>
          <a:prstGeom prst="rect">
            <a:avLst/>
          </a:prstGeom>
        </p:spPr>
      </p:pic>
      <p:sp>
        <p:nvSpPr>
          <p:cNvPr id="7" name="TextBox 6">
            <a:extLst>
              <a:ext uri="{FF2B5EF4-FFF2-40B4-BE49-F238E27FC236}">
                <a16:creationId xmlns:a16="http://schemas.microsoft.com/office/drawing/2014/main" id="{CBD2B40D-1E52-FB1D-201B-BE5AB6F7F20C}"/>
              </a:ext>
            </a:extLst>
          </p:cNvPr>
          <p:cNvSpPr txBox="1"/>
          <p:nvPr/>
        </p:nvSpPr>
        <p:spPr>
          <a:xfrm>
            <a:off x="431509" y="5967924"/>
            <a:ext cx="6112041" cy="830997"/>
          </a:xfrm>
          <a:prstGeom prst="rect">
            <a:avLst/>
          </a:prstGeom>
          <a:noFill/>
        </p:spPr>
        <p:txBody>
          <a:bodyPr wrap="square">
            <a:spAutoFit/>
          </a:bodyPr>
          <a:lstStyle/>
          <a:p>
            <a:pPr algn="just"/>
            <a:r>
              <a:rPr lang="en-GB" sz="1200" dirty="0">
                <a:effectLst/>
                <a:cs typeface="Arial" panose="020B0604020202020204" pitchFamily="34" charset="0"/>
              </a:rPr>
              <a:t>Contour plots (on a logarithmic scale) of the number of fission events for</a:t>
            </a:r>
            <a:r>
              <a:rPr lang="ru-RU" sz="1200" dirty="0">
                <a:effectLst/>
                <a:cs typeface="Arial" panose="020B0604020202020204" pitchFamily="34" charset="0"/>
              </a:rPr>
              <a:t> </a:t>
            </a:r>
            <a:r>
              <a:rPr lang="ru-RU" sz="1200" baseline="30000" dirty="0">
                <a:effectLst/>
                <a:cs typeface="Arial" panose="020B0604020202020204" pitchFamily="34" charset="0"/>
              </a:rPr>
              <a:t>260</a:t>
            </a:r>
            <a:r>
              <a:rPr lang="en-GB" sz="1200" dirty="0">
                <a:effectLst/>
                <a:cs typeface="Arial" panose="020B0604020202020204" pitchFamily="34" charset="0"/>
              </a:rPr>
              <a:t>Fm in the </a:t>
            </a:r>
            <a:r>
              <a:rPr lang="en-GB" sz="1200" i="1" dirty="0">
                <a:effectLst/>
                <a:cs typeface="Arial" panose="020B0604020202020204" pitchFamily="34" charset="0"/>
              </a:rPr>
              <a:t>A</a:t>
            </a:r>
            <a:r>
              <a:rPr lang="en-GB" sz="1200" dirty="0">
                <a:effectLst/>
                <a:cs typeface="Arial" panose="020B0604020202020204" pitchFamily="34" charset="0"/>
              </a:rPr>
              <a:t>-TKE plane based on 10</a:t>
            </a:r>
            <a:r>
              <a:rPr lang="ru-RU" sz="1200" baseline="30000" dirty="0">
                <a:effectLst/>
                <a:cs typeface="Arial" panose="020B0604020202020204" pitchFamily="34" charset="0"/>
              </a:rPr>
              <a:t>5</a:t>
            </a:r>
            <a:r>
              <a:rPr lang="ru-RU" sz="1200" dirty="0">
                <a:effectLst/>
                <a:cs typeface="Arial" panose="020B0604020202020204" pitchFamily="34" charset="0"/>
              </a:rPr>
              <a:t> </a:t>
            </a:r>
            <a:r>
              <a:rPr lang="en-GB" sz="1200" dirty="0">
                <a:effectLst/>
                <a:cs typeface="Arial" panose="020B0604020202020204" pitchFamily="34" charset="0"/>
              </a:rPr>
              <a:t>spontaneous or thermal fission events. Also shown are Q</a:t>
            </a:r>
            <a:r>
              <a:rPr lang="en-GB" sz="1200" baseline="30000" dirty="0">
                <a:effectLst/>
                <a:cs typeface="Arial" panose="020B0604020202020204" pitchFamily="34" charset="0"/>
              </a:rPr>
              <a:t>*</a:t>
            </a:r>
            <a:r>
              <a:rPr lang="en-GB" sz="1200" dirty="0">
                <a:effectLst/>
                <a:cs typeface="Arial" panose="020B0604020202020204" pitchFamily="34" charset="0"/>
              </a:rPr>
              <a:t> (filled diamonds) and average TKE(A) (filled circles). Typical scission shapes are shown for the compact, symmetric super-short and the elongated, asymmetric standard modes. </a:t>
            </a:r>
            <a:endParaRPr lang="en-GB" sz="1200" dirty="0">
              <a:cs typeface="Arial" panose="020B0604020202020204" pitchFamily="34" charset="0"/>
            </a:endParaRPr>
          </a:p>
        </p:txBody>
      </p:sp>
      <p:pic>
        <p:nvPicPr>
          <p:cNvPr id="10" name="Picture 9">
            <a:extLst>
              <a:ext uri="{FF2B5EF4-FFF2-40B4-BE49-F238E27FC236}">
                <a16:creationId xmlns:a16="http://schemas.microsoft.com/office/drawing/2014/main" id="{D595031A-9235-52D5-F890-784D4BF17A64}"/>
              </a:ext>
            </a:extLst>
          </p:cNvPr>
          <p:cNvPicPr>
            <a:picLocks noChangeAspect="1"/>
          </p:cNvPicPr>
          <p:nvPr/>
        </p:nvPicPr>
        <p:blipFill>
          <a:blip r:embed="rId4"/>
          <a:stretch>
            <a:fillRect/>
          </a:stretch>
        </p:blipFill>
        <p:spPr>
          <a:xfrm>
            <a:off x="7480717" y="909000"/>
            <a:ext cx="3936166" cy="4764505"/>
          </a:xfrm>
          <a:prstGeom prst="rect">
            <a:avLst/>
          </a:prstGeom>
        </p:spPr>
      </p:pic>
      <p:sp>
        <p:nvSpPr>
          <p:cNvPr id="12" name="TextBox 11">
            <a:extLst>
              <a:ext uri="{FF2B5EF4-FFF2-40B4-BE49-F238E27FC236}">
                <a16:creationId xmlns:a16="http://schemas.microsoft.com/office/drawing/2014/main" id="{ACBD2D67-F4F8-D244-FB35-427474EEED1D}"/>
              </a:ext>
            </a:extLst>
          </p:cNvPr>
          <p:cNvSpPr txBox="1"/>
          <p:nvPr/>
        </p:nvSpPr>
        <p:spPr>
          <a:xfrm>
            <a:off x="6825916" y="5783258"/>
            <a:ext cx="5109409" cy="1015663"/>
          </a:xfrm>
          <a:prstGeom prst="rect">
            <a:avLst/>
          </a:prstGeom>
          <a:noFill/>
        </p:spPr>
        <p:txBody>
          <a:bodyPr wrap="square">
            <a:spAutoFit/>
          </a:bodyPr>
          <a:lstStyle/>
          <a:p>
            <a:pPr algn="just"/>
            <a:r>
              <a:rPr lang="en-US" sz="1000" dirty="0"/>
              <a:t>Average </a:t>
            </a:r>
            <a:r>
              <a:rPr lang="en-GB" sz="1000" dirty="0">
                <a:effectLst/>
              </a:rPr>
              <a:t>TKE (a) and nu-bar</a:t>
            </a:r>
            <a:r>
              <a:rPr lang="en-US" sz="1000" dirty="0"/>
              <a:t> value</a:t>
            </a:r>
            <a:r>
              <a:rPr lang="el-GR" sz="1000" dirty="0">
                <a:effectLst/>
              </a:rPr>
              <a:t> (</a:t>
            </a:r>
            <a:r>
              <a:rPr lang="en-GB" sz="1000" dirty="0">
                <a:effectLst/>
              </a:rPr>
              <a:t>b) for fission of fermium isotopes, vs the neutron number of the initial nucleus. The calculated results for the even isotopes are shown as open blue diamonds for sf, open green squares for thermal fission, and open red circles for </a:t>
            </a:r>
            <a:r>
              <a:rPr lang="en-GB" sz="1000" i="1" dirty="0">
                <a:effectLst/>
              </a:rPr>
              <a:t>E</a:t>
            </a:r>
            <a:r>
              <a:rPr lang="en-GB" sz="1000" dirty="0">
                <a:effectLst/>
              </a:rPr>
              <a:t>0</a:t>
            </a:r>
            <a:r>
              <a:rPr lang="en-GB" sz="1000" baseline="30000" dirty="0">
                <a:effectLst/>
              </a:rPr>
              <a:t>∗</a:t>
            </a:r>
            <a:r>
              <a:rPr lang="en-GB" sz="1000" dirty="0">
                <a:effectLst/>
              </a:rPr>
              <a:t> = 15 MeV. The experimental data on TKE are taken for sf (black diamonds) and for thermal fission (black squares). Also shown are data for fission of </a:t>
            </a:r>
            <a:r>
              <a:rPr lang="en-GB" sz="1000" baseline="30000" dirty="0">
                <a:effectLst/>
              </a:rPr>
              <a:t>259,260</a:t>
            </a:r>
            <a:r>
              <a:rPr lang="en-GB" sz="1000" dirty="0">
                <a:effectLst/>
              </a:rPr>
              <a:t>Md(sf) (black stars)</a:t>
            </a:r>
            <a:r>
              <a:rPr lang="el-GR" sz="1000" dirty="0">
                <a:effectLst/>
              </a:rPr>
              <a:t>. </a:t>
            </a:r>
            <a:r>
              <a:rPr lang="en-GB" sz="1000" dirty="0">
                <a:effectLst/>
              </a:rPr>
              <a:t>Data points are connected by dashed lines. The solid line in panel (a) shows the Viola systematics for sf. </a:t>
            </a:r>
            <a:endParaRPr lang="en-GB" sz="1000" dirty="0"/>
          </a:p>
        </p:txBody>
      </p:sp>
      <p:sp>
        <p:nvSpPr>
          <p:cNvPr id="4" name="Slide Number Placeholder 3">
            <a:extLst>
              <a:ext uri="{FF2B5EF4-FFF2-40B4-BE49-F238E27FC236}">
                <a16:creationId xmlns:a16="http://schemas.microsoft.com/office/drawing/2014/main" id="{30573B82-A3CD-86EF-30EA-F3C572C46F2C}"/>
              </a:ext>
            </a:extLst>
          </p:cNvPr>
          <p:cNvSpPr>
            <a:spLocks noGrp="1"/>
          </p:cNvSpPr>
          <p:nvPr>
            <p:ph type="sldNum" sz="quarter" idx="12"/>
          </p:nvPr>
        </p:nvSpPr>
        <p:spPr>
          <a:xfrm>
            <a:off x="9448800" y="6503878"/>
            <a:ext cx="2743200" cy="365125"/>
          </a:xfrm>
        </p:spPr>
        <p:txBody>
          <a:bodyPr/>
          <a:lstStyle/>
          <a:p>
            <a:fld id="{03F74DE6-944D-7A40-9389-EB907D9A05BB}" type="slidenum">
              <a:rPr lang="en-RU" smtClean="0"/>
              <a:t>30</a:t>
            </a:fld>
            <a:endParaRPr lang="en-RU" dirty="0"/>
          </a:p>
        </p:txBody>
      </p:sp>
    </p:spTree>
    <p:extLst>
      <p:ext uri="{BB962C8B-B14F-4D97-AF65-F5344CB8AC3E}">
        <p14:creationId xmlns:p14="http://schemas.microsoft.com/office/powerpoint/2010/main" val="33314166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2C751-F7AD-304A-9566-1B5C0A0FD6B5}"/>
              </a:ext>
            </a:extLst>
          </p:cNvPr>
          <p:cNvSpPr>
            <a:spLocks noGrp="1"/>
          </p:cNvSpPr>
          <p:nvPr>
            <p:ph type="title"/>
          </p:nvPr>
        </p:nvSpPr>
        <p:spPr>
          <a:xfrm>
            <a:off x="0" y="180000"/>
            <a:ext cx="12192000" cy="729000"/>
          </a:xfrm>
        </p:spPr>
        <p:txBody>
          <a:bodyPr>
            <a:normAutofit/>
          </a:bodyPr>
          <a:lstStyle/>
          <a:p>
            <a:pPr algn="ctr"/>
            <a:r>
              <a:rPr lang="en-US" b="1" dirty="0">
                <a:solidFill>
                  <a:schemeClr val="accent1"/>
                </a:solidFill>
              </a:rPr>
              <a:t>Super-Asymmetric Fission Mode</a:t>
            </a:r>
            <a:endParaRPr lang="en-RU" b="1" dirty="0">
              <a:solidFill>
                <a:schemeClr val="accent1"/>
              </a:solidFill>
            </a:endParaRPr>
          </a:p>
        </p:txBody>
      </p:sp>
      <p:sp>
        <p:nvSpPr>
          <p:cNvPr id="4" name="Slide Number Placeholder 3">
            <a:extLst>
              <a:ext uri="{FF2B5EF4-FFF2-40B4-BE49-F238E27FC236}">
                <a16:creationId xmlns:a16="http://schemas.microsoft.com/office/drawing/2014/main" id="{EAF5C0FA-D330-4768-51C3-1E9BABCA5427}"/>
              </a:ext>
            </a:extLst>
          </p:cNvPr>
          <p:cNvSpPr>
            <a:spLocks noGrp="1"/>
          </p:cNvSpPr>
          <p:nvPr>
            <p:ph type="sldNum" sz="quarter" idx="12"/>
          </p:nvPr>
        </p:nvSpPr>
        <p:spPr>
          <a:xfrm>
            <a:off x="9448800" y="6492875"/>
            <a:ext cx="2743200" cy="365125"/>
          </a:xfrm>
        </p:spPr>
        <p:txBody>
          <a:bodyPr/>
          <a:lstStyle/>
          <a:p>
            <a:fld id="{03F74DE6-944D-7A40-9389-EB907D9A05BB}" type="slidenum">
              <a:rPr lang="en-RU" smtClean="0"/>
              <a:t>31</a:t>
            </a:fld>
            <a:endParaRPr lang="en-RU" dirty="0"/>
          </a:p>
        </p:txBody>
      </p:sp>
      <p:sp>
        <p:nvSpPr>
          <p:cNvPr id="5" name="TextBox 4">
            <a:extLst>
              <a:ext uri="{FF2B5EF4-FFF2-40B4-BE49-F238E27FC236}">
                <a16:creationId xmlns:a16="http://schemas.microsoft.com/office/drawing/2014/main" id="{23DCA1C5-E2F9-F7B8-88FF-A979508F3FF6}"/>
              </a:ext>
            </a:extLst>
          </p:cNvPr>
          <p:cNvSpPr txBox="1"/>
          <p:nvPr/>
        </p:nvSpPr>
        <p:spPr>
          <a:xfrm>
            <a:off x="243840" y="5631830"/>
            <a:ext cx="11606784" cy="1169551"/>
          </a:xfrm>
          <a:prstGeom prst="rect">
            <a:avLst/>
          </a:prstGeom>
          <a:noFill/>
        </p:spPr>
        <p:txBody>
          <a:bodyPr wrap="square">
            <a:spAutoFit/>
          </a:bodyPr>
          <a:lstStyle/>
          <a:p>
            <a:pPr algn="just"/>
            <a:r>
              <a:rPr lang="en-GB" sz="1400" dirty="0">
                <a:effectLst/>
              </a:rPr>
              <a:t>The improved statistics and the possibility of selecting off-line the angular cone in the fragment mass determination revealed that the enhanced far </a:t>
            </a:r>
            <a:r>
              <a:rPr lang="en-GB" sz="1400" b="1" dirty="0">
                <a:solidFill>
                  <a:srgbClr val="FF0000"/>
                </a:solidFill>
                <a:effectLst/>
              </a:rPr>
              <a:t>asymmetric yield in the spontaneous fission of </a:t>
            </a:r>
            <a:r>
              <a:rPr lang="en-GB" sz="1400" b="1" baseline="30000" dirty="0">
                <a:solidFill>
                  <a:srgbClr val="FF0000"/>
                </a:solidFill>
                <a:effectLst/>
              </a:rPr>
              <a:t>252</a:t>
            </a:r>
            <a:r>
              <a:rPr lang="en-GB" sz="1400" b="1" dirty="0">
                <a:solidFill>
                  <a:srgbClr val="FF0000"/>
                </a:solidFill>
                <a:effectLst/>
              </a:rPr>
              <a:t>Cf as observed earlier and most probably for other nuclides too, is artificial and due to energy degradation</a:t>
            </a:r>
            <a:r>
              <a:rPr lang="en-GB" sz="1400" dirty="0">
                <a:effectLst/>
              </a:rPr>
              <a:t>. Reducing the angular cone to only those events where cos 𝜽 &gt; 0.9, revealed that the enhancement disappeared. Hence, careful data analysis, especially in the far asymmetric region, is essential. For a definite conclusion, about whether the double-energy method employing high resolution ionization chambers is adequate</a:t>
            </a:r>
            <a:r>
              <a:rPr lang="en-GB" sz="1400" b="1" dirty="0">
                <a:solidFill>
                  <a:srgbClr val="FF0000"/>
                </a:solidFill>
                <a:effectLst/>
              </a:rPr>
              <a:t> to answer the question if far asymmetric events really exist, at least 100 times more counting statistics is needed. </a:t>
            </a:r>
            <a:endParaRPr lang="en-GB" sz="1400" b="1" dirty="0">
              <a:solidFill>
                <a:srgbClr val="FF0000"/>
              </a:solidFill>
            </a:endParaRPr>
          </a:p>
        </p:txBody>
      </p:sp>
      <p:pic>
        <p:nvPicPr>
          <p:cNvPr id="7" name="Picture 6">
            <a:extLst>
              <a:ext uri="{FF2B5EF4-FFF2-40B4-BE49-F238E27FC236}">
                <a16:creationId xmlns:a16="http://schemas.microsoft.com/office/drawing/2014/main" id="{8012486B-6565-60EB-CC68-284E67FC9A5A}"/>
              </a:ext>
            </a:extLst>
          </p:cNvPr>
          <p:cNvPicPr>
            <a:picLocks noChangeAspect="1"/>
          </p:cNvPicPr>
          <p:nvPr/>
        </p:nvPicPr>
        <p:blipFill rotWithShape="1">
          <a:blip r:embed="rId3"/>
          <a:srcRect l="16223" r="18365"/>
          <a:stretch/>
        </p:blipFill>
        <p:spPr>
          <a:xfrm>
            <a:off x="9381598" y="907894"/>
            <a:ext cx="2337836" cy="4703701"/>
          </a:xfrm>
          <a:prstGeom prst="rect">
            <a:avLst/>
          </a:prstGeom>
        </p:spPr>
      </p:pic>
      <p:pic>
        <p:nvPicPr>
          <p:cNvPr id="10" name="Picture 9">
            <a:extLst>
              <a:ext uri="{FF2B5EF4-FFF2-40B4-BE49-F238E27FC236}">
                <a16:creationId xmlns:a16="http://schemas.microsoft.com/office/drawing/2014/main" id="{0FFCBDBA-8D01-5A1D-D97A-70B253C1590F}"/>
              </a:ext>
            </a:extLst>
          </p:cNvPr>
          <p:cNvPicPr>
            <a:picLocks noChangeAspect="1"/>
          </p:cNvPicPr>
          <p:nvPr/>
        </p:nvPicPr>
        <p:blipFill rotWithShape="1">
          <a:blip r:embed="rId4"/>
          <a:srcRect l="6693" r="6062"/>
          <a:stretch/>
        </p:blipFill>
        <p:spPr>
          <a:xfrm>
            <a:off x="5668935" y="907894"/>
            <a:ext cx="3377184" cy="4703702"/>
          </a:xfrm>
          <a:prstGeom prst="rect">
            <a:avLst/>
          </a:prstGeom>
        </p:spPr>
      </p:pic>
      <p:pic>
        <p:nvPicPr>
          <p:cNvPr id="12" name="Picture 11">
            <a:extLst>
              <a:ext uri="{FF2B5EF4-FFF2-40B4-BE49-F238E27FC236}">
                <a16:creationId xmlns:a16="http://schemas.microsoft.com/office/drawing/2014/main" id="{046B6521-0614-B1A8-EB7D-FD799BAA5225}"/>
              </a:ext>
            </a:extLst>
          </p:cNvPr>
          <p:cNvPicPr>
            <a:picLocks noChangeAspect="1"/>
          </p:cNvPicPr>
          <p:nvPr/>
        </p:nvPicPr>
        <p:blipFill rotWithShape="1">
          <a:blip r:embed="rId5"/>
          <a:srcRect l="4005" r="5065"/>
          <a:stretch/>
        </p:blipFill>
        <p:spPr>
          <a:xfrm>
            <a:off x="247998" y="929235"/>
            <a:ext cx="5253198" cy="4662125"/>
          </a:xfrm>
          <a:prstGeom prst="rect">
            <a:avLst/>
          </a:prstGeom>
        </p:spPr>
      </p:pic>
      <p:sp>
        <p:nvSpPr>
          <p:cNvPr id="13" name="Rectangle 12">
            <a:extLst>
              <a:ext uri="{FF2B5EF4-FFF2-40B4-BE49-F238E27FC236}">
                <a16:creationId xmlns:a16="http://schemas.microsoft.com/office/drawing/2014/main" id="{C219F98A-209E-AF61-84A0-A45CD938D9AA}"/>
              </a:ext>
            </a:extLst>
          </p:cNvPr>
          <p:cNvSpPr/>
          <p:nvPr/>
        </p:nvSpPr>
        <p:spPr>
          <a:xfrm>
            <a:off x="2584704" y="4547616"/>
            <a:ext cx="2560320" cy="182880"/>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4" name="Down Arrow 13">
            <a:extLst>
              <a:ext uri="{FF2B5EF4-FFF2-40B4-BE49-F238E27FC236}">
                <a16:creationId xmlns:a16="http://schemas.microsoft.com/office/drawing/2014/main" id="{6E23713B-125C-E1CC-B619-0D6E728A26CE}"/>
              </a:ext>
            </a:extLst>
          </p:cNvPr>
          <p:cNvSpPr/>
          <p:nvPr/>
        </p:nvSpPr>
        <p:spPr>
          <a:xfrm rot="16200000">
            <a:off x="8776143" y="2003632"/>
            <a:ext cx="335967" cy="874944"/>
          </a:xfrm>
          <a:prstGeom prst="downArrow">
            <a:avLst/>
          </a:prstGeom>
          <a:solidFill>
            <a:srgbClr val="FF0000"/>
          </a:solidFill>
          <a:ln cap="rnd">
            <a:no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Tree>
    <p:extLst>
      <p:ext uri="{BB962C8B-B14F-4D97-AF65-F5344CB8AC3E}">
        <p14:creationId xmlns:p14="http://schemas.microsoft.com/office/powerpoint/2010/main" val="30094149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A29579C-EFFB-32FD-4924-21445B5FEA31}"/>
              </a:ext>
            </a:extLst>
          </p:cNvPr>
          <p:cNvSpPr txBox="1">
            <a:spLocks/>
          </p:cNvSpPr>
          <p:nvPr/>
        </p:nvSpPr>
        <p:spPr>
          <a:xfrm>
            <a:off x="0" y="7724"/>
            <a:ext cx="12192000" cy="729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400" b="1" dirty="0">
                <a:solidFill>
                  <a:schemeClr val="accent1"/>
                </a:solidFill>
              </a:rPr>
              <a:t>Unfolding of Multiplicity Distribution</a:t>
            </a:r>
            <a:endParaRPr lang="en-RU" sz="4400" b="1" dirty="0">
              <a:solidFill>
                <a:schemeClr val="accent1"/>
              </a:solidFill>
            </a:endParaRPr>
          </a:p>
        </p:txBody>
      </p:sp>
      <mc:AlternateContent xmlns:mc="http://schemas.openxmlformats.org/markup-compatibility/2006" xmlns:a14="http://schemas.microsoft.com/office/drawing/2010/main">
        <mc:Choice Requires="a14">
          <p:sp>
            <p:nvSpPr>
              <p:cNvPr id="7" name="Объект 2">
                <a:extLst>
                  <a:ext uri="{FF2B5EF4-FFF2-40B4-BE49-F238E27FC236}">
                    <a16:creationId xmlns:a16="http://schemas.microsoft.com/office/drawing/2014/main" id="{524B4A82-0FF1-61CB-0C45-373462E5CD6A}"/>
                  </a:ext>
                </a:extLst>
              </p:cNvPr>
              <p:cNvSpPr>
                <a:spLocks noGrp="1"/>
              </p:cNvSpPr>
              <p:nvPr>
                <p:ph idx="1"/>
              </p:nvPr>
            </p:nvSpPr>
            <p:spPr>
              <a:xfrm>
                <a:off x="176784" y="716778"/>
                <a:ext cx="11838431" cy="6106994"/>
              </a:xfrm>
            </p:spPr>
            <p:txBody>
              <a:bodyPr>
                <a:noAutofit/>
              </a:bodyPr>
              <a:lstStyle/>
              <a:p>
                <a:pPr marL="0" indent="0">
                  <a:buNone/>
                </a:pPr>
                <a:r>
                  <a:rPr lang="en-US" sz="2400" dirty="0"/>
                  <a:t>• </a:t>
                </a:r>
                <a:r>
                  <a:rPr lang="en-GB" sz="2400" dirty="0"/>
                  <a:t>Since the detector efficiency is far from 100%, the measured neutron distribution is </a:t>
                </a:r>
                <a:r>
                  <a:rPr lang="en-GB" sz="2400" u="sng" dirty="0"/>
                  <a:t>highly distorted</a:t>
                </a:r>
                <a:endParaRPr lang="en-US" sz="2400" u="sng" dirty="0"/>
              </a:p>
              <a:p>
                <a:pPr marL="0" indent="0">
                  <a:buNone/>
                </a:pPr>
                <a:r>
                  <a:rPr lang="en-US" sz="2400" dirty="0"/>
                  <a:t>• </a:t>
                </a:r>
                <a:r>
                  <a:rPr lang="en-GB" sz="2400" dirty="0"/>
                  <a:t>Let's assume that the number of neutrons registered is a random variable that obeys the binomial distribution</a:t>
                </a:r>
                <a:endParaRPr lang="en-US" sz="2400" dirty="0"/>
              </a:p>
              <a:p>
                <a:pPr marL="457200" lvl="1" indent="0">
                  <a:buNone/>
                </a:pPr>
                <a14:m>
                  <m:oMath xmlns:m="http://schemas.openxmlformats.org/officeDocument/2006/math">
                    <m:r>
                      <a:rPr lang="en-US" b="1" i="1">
                        <a:latin typeface="Cambria Math" panose="02040503050406030204" pitchFamily="18" charset="0"/>
                      </a:rPr>
                      <m:t>𝒏</m:t>
                    </m:r>
                  </m:oMath>
                </a14:m>
                <a:r>
                  <a:rPr lang="en-US" dirty="0"/>
                  <a:t> – </a:t>
                </a:r>
                <a:r>
                  <a:rPr lang="en-GB" dirty="0"/>
                  <a:t>maximum neutron multiplicity</a:t>
                </a:r>
                <a:endParaRPr lang="en-US" dirty="0"/>
              </a:p>
              <a:p>
                <a:pPr marL="457200" lvl="1" indent="0">
                  <a:buNone/>
                </a:pPr>
                <a14:m>
                  <m:oMath xmlns:m="http://schemas.openxmlformats.org/officeDocument/2006/math">
                    <m:r>
                      <a:rPr lang="en-US" b="1" i="1">
                        <a:latin typeface="Cambria Math" panose="02040503050406030204" pitchFamily="18" charset="0"/>
                      </a:rPr>
                      <m:t>𝒙</m:t>
                    </m:r>
                    <m:r>
                      <a:rPr lang="en-US" b="1" i="1">
                        <a:latin typeface="Cambria Math" panose="02040503050406030204" pitchFamily="18" charset="0"/>
                      </a:rPr>
                      <m:t>∈</m:t>
                    </m:r>
                    <m:sSup>
                      <m:sSupPr>
                        <m:ctrlPr>
                          <a:rPr lang="en-US" b="1" i="1">
                            <a:latin typeface="Cambria Math" panose="02040503050406030204" pitchFamily="18" charset="0"/>
                            <a:ea typeface="Cambria Math" panose="02040503050406030204" pitchFamily="18" charset="0"/>
                          </a:rPr>
                        </m:ctrlPr>
                      </m:sSupPr>
                      <m:e>
                        <m:r>
                          <a:rPr lang="en-US" b="1" i="1">
                            <a:latin typeface="Cambria Math" panose="02040503050406030204" pitchFamily="18" charset="0"/>
                            <a:ea typeface="Cambria Math" panose="02040503050406030204" pitchFamily="18" charset="0"/>
                          </a:rPr>
                          <m:t>ℝ</m:t>
                        </m:r>
                      </m:e>
                      <m:sup>
                        <m:r>
                          <a:rPr lang="en-US" b="1" i="1">
                            <a:latin typeface="Cambria Math" panose="02040503050406030204" pitchFamily="18" charset="0"/>
                            <a:ea typeface="Cambria Math" panose="02040503050406030204" pitchFamily="18" charset="0"/>
                          </a:rPr>
                          <m:t>𝟏</m:t>
                        </m:r>
                        <m:r>
                          <a:rPr lang="en-US" b="1" i="1">
                            <a:latin typeface="Cambria Math" panose="02040503050406030204" pitchFamily="18" charset="0"/>
                            <a:ea typeface="Cambria Math" panose="02040503050406030204" pitchFamily="18" charset="0"/>
                          </a:rPr>
                          <m:t>, </m:t>
                        </m:r>
                        <m:r>
                          <a:rPr lang="en-US" b="1" i="1">
                            <a:latin typeface="Cambria Math" panose="02040503050406030204" pitchFamily="18" charset="0"/>
                            <a:ea typeface="Cambria Math" panose="02040503050406030204" pitchFamily="18" charset="0"/>
                          </a:rPr>
                          <m:t>𝒏</m:t>
                        </m:r>
                      </m:sup>
                    </m:sSup>
                  </m:oMath>
                </a14:m>
                <a:r>
                  <a:rPr lang="en-US" b="1" dirty="0"/>
                  <a:t> </a:t>
                </a:r>
                <a:r>
                  <a:rPr lang="en-US" dirty="0"/>
                  <a:t> – </a:t>
                </a:r>
                <a:r>
                  <a:rPr lang="en-GB" dirty="0"/>
                  <a:t>true neutron multiplicities</a:t>
                </a:r>
                <a:endParaRPr lang="ru-RU" dirty="0"/>
              </a:p>
              <a:p>
                <a:pPr marL="457200" lvl="1" indent="0">
                  <a:buNone/>
                </a:pPr>
                <a14:m>
                  <m:oMath xmlns:m="http://schemas.openxmlformats.org/officeDocument/2006/math">
                    <m:r>
                      <a:rPr lang="en-US" b="1" i="1">
                        <a:latin typeface="Cambria Math" panose="02040503050406030204" pitchFamily="18" charset="0"/>
                      </a:rPr>
                      <m:t>𝑲</m:t>
                    </m:r>
                    <m:r>
                      <a:rPr lang="en-US" i="1">
                        <a:latin typeface="Cambria Math" panose="02040503050406030204" pitchFamily="18" charset="0"/>
                      </a:rPr>
                      <m:t>∈</m:t>
                    </m:r>
                    <m:sSup>
                      <m:sSupPr>
                        <m:ctrlPr>
                          <a:rPr lang="en-US" b="1" i="1">
                            <a:latin typeface="Cambria Math" panose="02040503050406030204" pitchFamily="18" charset="0"/>
                            <a:ea typeface="Cambria Math" panose="02040503050406030204" pitchFamily="18" charset="0"/>
                          </a:rPr>
                        </m:ctrlPr>
                      </m:sSupPr>
                      <m:e>
                        <m:r>
                          <a:rPr lang="en-US" b="1" i="1">
                            <a:latin typeface="Cambria Math" panose="02040503050406030204" pitchFamily="18" charset="0"/>
                            <a:ea typeface="Cambria Math" panose="02040503050406030204" pitchFamily="18" charset="0"/>
                          </a:rPr>
                          <m:t>ℝ</m:t>
                        </m:r>
                      </m:e>
                      <m:sup>
                        <m:r>
                          <a:rPr lang="en-US" b="1" i="1">
                            <a:latin typeface="Cambria Math" panose="02040503050406030204" pitchFamily="18" charset="0"/>
                            <a:ea typeface="Cambria Math" panose="02040503050406030204" pitchFamily="18" charset="0"/>
                          </a:rPr>
                          <m:t>𝒏</m:t>
                        </m:r>
                        <m:r>
                          <a:rPr lang="en-US" b="1" i="1">
                            <a:latin typeface="Cambria Math" panose="02040503050406030204" pitchFamily="18" charset="0"/>
                            <a:ea typeface="Cambria Math" panose="02040503050406030204" pitchFamily="18" charset="0"/>
                          </a:rPr>
                          <m:t>,</m:t>
                        </m:r>
                        <m:r>
                          <a:rPr lang="en-US" b="1" i="1">
                            <a:latin typeface="Cambria Math" panose="02040503050406030204" pitchFamily="18" charset="0"/>
                            <a:ea typeface="Cambria Math" panose="02040503050406030204" pitchFamily="18" charset="0"/>
                          </a:rPr>
                          <m:t>𝒏</m:t>
                        </m:r>
                      </m:sup>
                    </m:sSup>
                  </m:oMath>
                </a14:m>
                <a:r>
                  <a:rPr lang="en-US" dirty="0"/>
                  <a:t> –</a:t>
                </a:r>
                <a:r>
                  <a:rPr lang="ru-RU" dirty="0"/>
                  <a:t> </a:t>
                </a:r>
                <a:r>
                  <a:rPr lang="en-GB" dirty="0"/>
                  <a:t>detector response matrix</a:t>
                </a:r>
                <a:r>
                  <a:rPr lang="en-US" dirty="0"/>
                  <a:t>:</a:t>
                </a:r>
              </a:p>
              <a:p>
                <a:pPr marL="457200" lvl="1" indent="0">
                  <a:buNone/>
                </a:pPr>
                <a14:m>
                  <m:oMathPara xmlns:m="http://schemas.openxmlformats.org/officeDocument/2006/math">
                    <m:oMathParaPr>
                      <m:jc m:val="centerGroup"/>
                    </m:oMathParaPr>
                    <m:oMath xmlns:m="http://schemas.openxmlformats.org/officeDocument/2006/math">
                      <m:sSub>
                        <m:sSubPr>
                          <m:ctrlPr>
                            <a:rPr lang="en-US" b="1" i="1" smtClean="0">
                              <a:solidFill>
                                <a:srgbClr val="7030A0"/>
                              </a:solidFill>
                              <a:latin typeface="Cambria Math" panose="02040503050406030204" pitchFamily="18" charset="0"/>
                            </a:rPr>
                          </m:ctrlPr>
                        </m:sSubPr>
                        <m:e>
                          <m:r>
                            <a:rPr lang="en-US" b="1" i="1">
                              <a:solidFill>
                                <a:srgbClr val="7030A0"/>
                              </a:solidFill>
                              <a:latin typeface="Cambria Math" panose="02040503050406030204" pitchFamily="18" charset="0"/>
                            </a:rPr>
                            <m:t>𝑲</m:t>
                          </m:r>
                        </m:e>
                        <m:sub>
                          <m:r>
                            <a:rPr lang="en-US" b="1" i="1">
                              <a:solidFill>
                                <a:srgbClr val="7030A0"/>
                              </a:solidFill>
                              <a:latin typeface="Cambria Math" panose="02040503050406030204" pitchFamily="18" charset="0"/>
                            </a:rPr>
                            <m:t>𝒊</m:t>
                          </m:r>
                          <m:r>
                            <a:rPr lang="en-US" b="1" i="1">
                              <a:solidFill>
                                <a:srgbClr val="7030A0"/>
                              </a:solidFill>
                              <a:latin typeface="Cambria Math" panose="02040503050406030204" pitchFamily="18" charset="0"/>
                            </a:rPr>
                            <m:t>,</m:t>
                          </m:r>
                          <m:r>
                            <a:rPr lang="en-US" b="1" i="1">
                              <a:solidFill>
                                <a:srgbClr val="7030A0"/>
                              </a:solidFill>
                              <a:latin typeface="Cambria Math" panose="02040503050406030204" pitchFamily="18" charset="0"/>
                            </a:rPr>
                            <m:t>𝒋</m:t>
                          </m:r>
                        </m:sub>
                      </m:sSub>
                      <m:r>
                        <a:rPr lang="en-US" b="1" i="1">
                          <a:solidFill>
                            <a:srgbClr val="7030A0"/>
                          </a:solidFill>
                          <a:latin typeface="Cambria Math" panose="02040503050406030204" pitchFamily="18" charset="0"/>
                        </a:rPr>
                        <m:t>=</m:t>
                      </m:r>
                      <m:f>
                        <m:fPr>
                          <m:ctrlPr>
                            <a:rPr lang="en-US" b="1" i="1">
                              <a:solidFill>
                                <a:srgbClr val="7030A0"/>
                              </a:solidFill>
                              <a:latin typeface="Cambria Math" panose="02040503050406030204" pitchFamily="18" charset="0"/>
                            </a:rPr>
                          </m:ctrlPr>
                        </m:fPr>
                        <m:num>
                          <m:r>
                            <a:rPr lang="en-US" b="1" i="1">
                              <a:solidFill>
                                <a:srgbClr val="7030A0"/>
                              </a:solidFill>
                              <a:latin typeface="Cambria Math" panose="02040503050406030204" pitchFamily="18" charset="0"/>
                            </a:rPr>
                            <m:t>𝒋</m:t>
                          </m:r>
                          <m:r>
                            <a:rPr lang="en-US" b="1" i="1">
                              <a:solidFill>
                                <a:srgbClr val="7030A0"/>
                              </a:solidFill>
                              <a:latin typeface="Cambria Math" panose="02040503050406030204" pitchFamily="18" charset="0"/>
                            </a:rPr>
                            <m:t>!</m:t>
                          </m:r>
                        </m:num>
                        <m:den>
                          <m:r>
                            <a:rPr lang="en-US" b="1" i="1">
                              <a:solidFill>
                                <a:srgbClr val="7030A0"/>
                              </a:solidFill>
                              <a:latin typeface="Cambria Math" panose="02040503050406030204" pitchFamily="18" charset="0"/>
                            </a:rPr>
                            <m:t>𝒊</m:t>
                          </m:r>
                          <m:r>
                            <a:rPr lang="en-US" b="1" i="1">
                              <a:solidFill>
                                <a:srgbClr val="7030A0"/>
                              </a:solidFill>
                              <a:latin typeface="Cambria Math" panose="02040503050406030204" pitchFamily="18" charset="0"/>
                            </a:rPr>
                            <m:t>!</m:t>
                          </m:r>
                          <m:d>
                            <m:dPr>
                              <m:ctrlPr>
                                <a:rPr lang="en-US" b="1" i="1">
                                  <a:solidFill>
                                    <a:srgbClr val="7030A0"/>
                                  </a:solidFill>
                                  <a:latin typeface="Cambria Math" panose="02040503050406030204" pitchFamily="18" charset="0"/>
                                </a:rPr>
                              </m:ctrlPr>
                            </m:dPr>
                            <m:e>
                              <m:r>
                                <a:rPr lang="en-US" b="1" i="1">
                                  <a:solidFill>
                                    <a:srgbClr val="7030A0"/>
                                  </a:solidFill>
                                  <a:latin typeface="Cambria Math" panose="02040503050406030204" pitchFamily="18" charset="0"/>
                                </a:rPr>
                                <m:t>𝒋</m:t>
                              </m:r>
                              <m:r>
                                <a:rPr lang="en-US" b="1" i="1">
                                  <a:solidFill>
                                    <a:srgbClr val="7030A0"/>
                                  </a:solidFill>
                                  <a:latin typeface="Cambria Math" panose="02040503050406030204" pitchFamily="18" charset="0"/>
                                </a:rPr>
                                <m:t>−</m:t>
                              </m:r>
                              <m:r>
                                <a:rPr lang="en-US" b="1" i="1">
                                  <a:solidFill>
                                    <a:srgbClr val="7030A0"/>
                                  </a:solidFill>
                                  <a:latin typeface="Cambria Math" panose="02040503050406030204" pitchFamily="18" charset="0"/>
                                </a:rPr>
                                <m:t>𝒊</m:t>
                              </m:r>
                            </m:e>
                          </m:d>
                          <m:r>
                            <a:rPr lang="en-US" b="1" i="1">
                              <a:solidFill>
                                <a:srgbClr val="7030A0"/>
                              </a:solidFill>
                              <a:latin typeface="Cambria Math" panose="02040503050406030204" pitchFamily="18" charset="0"/>
                            </a:rPr>
                            <m:t>!</m:t>
                          </m:r>
                        </m:den>
                      </m:f>
                      <m:sSup>
                        <m:sSupPr>
                          <m:ctrlPr>
                            <a:rPr lang="en-US" b="1" i="1">
                              <a:solidFill>
                                <a:srgbClr val="7030A0"/>
                              </a:solidFill>
                              <a:latin typeface="Cambria Math" panose="02040503050406030204" pitchFamily="18" charset="0"/>
                              <a:ea typeface="Cambria Math" panose="02040503050406030204" pitchFamily="18" charset="0"/>
                            </a:rPr>
                          </m:ctrlPr>
                        </m:sSupPr>
                        <m:e>
                          <m:r>
                            <a:rPr lang="en-US" b="1" i="1">
                              <a:solidFill>
                                <a:srgbClr val="7030A0"/>
                              </a:solidFill>
                              <a:latin typeface="Cambria Math" panose="02040503050406030204" pitchFamily="18" charset="0"/>
                              <a:ea typeface="Cambria Math" panose="02040503050406030204" pitchFamily="18" charset="0"/>
                            </a:rPr>
                            <m:t>𝜺</m:t>
                          </m:r>
                        </m:e>
                        <m:sup>
                          <m:r>
                            <a:rPr lang="en-US" b="1" i="1">
                              <a:solidFill>
                                <a:srgbClr val="7030A0"/>
                              </a:solidFill>
                              <a:latin typeface="Cambria Math" panose="02040503050406030204" pitchFamily="18" charset="0"/>
                              <a:ea typeface="Cambria Math" panose="02040503050406030204" pitchFamily="18" charset="0"/>
                            </a:rPr>
                            <m:t>𝒊</m:t>
                          </m:r>
                        </m:sup>
                      </m:sSup>
                      <m:sSup>
                        <m:sSupPr>
                          <m:ctrlPr>
                            <a:rPr lang="en-US" b="1" i="1">
                              <a:solidFill>
                                <a:srgbClr val="7030A0"/>
                              </a:solidFill>
                              <a:latin typeface="Cambria Math" panose="02040503050406030204" pitchFamily="18" charset="0"/>
                              <a:ea typeface="Cambria Math" panose="02040503050406030204" pitchFamily="18" charset="0"/>
                            </a:rPr>
                          </m:ctrlPr>
                        </m:sSupPr>
                        <m:e>
                          <m:d>
                            <m:dPr>
                              <m:ctrlPr>
                                <a:rPr lang="en-US" b="1" i="1">
                                  <a:solidFill>
                                    <a:srgbClr val="7030A0"/>
                                  </a:solidFill>
                                  <a:latin typeface="Cambria Math" panose="02040503050406030204" pitchFamily="18" charset="0"/>
                                  <a:ea typeface="Cambria Math" panose="02040503050406030204" pitchFamily="18" charset="0"/>
                                </a:rPr>
                              </m:ctrlPr>
                            </m:dPr>
                            <m:e>
                              <m:r>
                                <a:rPr lang="en-US" b="1" i="1">
                                  <a:solidFill>
                                    <a:srgbClr val="7030A0"/>
                                  </a:solidFill>
                                  <a:latin typeface="Cambria Math" panose="02040503050406030204" pitchFamily="18" charset="0"/>
                                  <a:ea typeface="Cambria Math" panose="02040503050406030204" pitchFamily="18" charset="0"/>
                                </a:rPr>
                                <m:t>𝟏</m:t>
                              </m:r>
                              <m:r>
                                <a:rPr lang="en-US" b="1" i="1">
                                  <a:solidFill>
                                    <a:srgbClr val="7030A0"/>
                                  </a:solidFill>
                                  <a:latin typeface="Cambria Math" panose="02040503050406030204" pitchFamily="18" charset="0"/>
                                  <a:ea typeface="Cambria Math" panose="02040503050406030204" pitchFamily="18" charset="0"/>
                                </a:rPr>
                                <m:t>−</m:t>
                              </m:r>
                              <m:r>
                                <a:rPr lang="en-US" b="1" i="1">
                                  <a:solidFill>
                                    <a:srgbClr val="7030A0"/>
                                  </a:solidFill>
                                  <a:latin typeface="Cambria Math" panose="02040503050406030204" pitchFamily="18" charset="0"/>
                                  <a:ea typeface="Cambria Math" panose="02040503050406030204" pitchFamily="18" charset="0"/>
                                </a:rPr>
                                <m:t>𝜺</m:t>
                              </m:r>
                            </m:e>
                          </m:d>
                        </m:e>
                        <m:sup>
                          <m:r>
                            <a:rPr lang="en-US" b="1" i="1">
                              <a:solidFill>
                                <a:srgbClr val="7030A0"/>
                              </a:solidFill>
                              <a:latin typeface="Cambria Math" panose="02040503050406030204" pitchFamily="18" charset="0"/>
                              <a:ea typeface="Cambria Math" panose="02040503050406030204" pitchFamily="18" charset="0"/>
                            </a:rPr>
                            <m:t>𝒋</m:t>
                          </m:r>
                          <m:r>
                            <a:rPr lang="en-US" b="1" i="1">
                              <a:solidFill>
                                <a:srgbClr val="7030A0"/>
                              </a:solidFill>
                              <a:latin typeface="Cambria Math" panose="02040503050406030204" pitchFamily="18" charset="0"/>
                              <a:ea typeface="Cambria Math" panose="02040503050406030204" pitchFamily="18" charset="0"/>
                            </a:rPr>
                            <m:t>−</m:t>
                          </m:r>
                          <m:r>
                            <a:rPr lang="en-US" b="1" i="1">
                              <a:solidFill>
                                <a:srgbClr val="7030A0"/>
                              </a:solidFill>
                              <a:latin typeface="Cambria Math" panose="02040503050406030204" pitchFamily="18" charset="0"/>
                              <a:ea typeface="Cambria Math" panose="02040503050406030204" pitchFamily="18" charset="0"/>
                            </a:rPr>
                            <m:t>𝒊</m:t>
                          </m:r>
                        </m:sup>
                      </m:sSup>
                    </m:oMath>
                  </m:oMathPara>
                </a14:m>
                <a:endParaRPr lang="en-US" b="1" dirty="0">
                  <a:solidFill>
                    <a:srgbClr val="7030A0"/>
                  </a:solidFill>
                  <a:ea typeface="Cambria Math" panose="02040503050406030204" pitchFamily="18" charset="0"/>
                </a:endParaRPr>
              </a:p>
              <a:p>
                <a:pPr marL="457200" lvl="1" indent="0">
                  <a:buNone/>
                </a:pPr>
                <a:r>
                  <a:rPr lang="en-GB" dirty="0"/>
                  <a:t>where </a:t>
                </a:r>
                <a:r>
                  <a:rPr lang="en-GB" b="1" i="1" dirty="0" err="1"/>
                  <a:t>i</a:t>
                </a:r>
                <a:r>
                  <a:rPr lang="en-GB" dirty="0"/>
                  <a:t> </a:t>
                </a:r>
                <a:r>
                  <a:rPr lang="en-US" dirty="0"/>
                  <a:t>–</a:t>
                </a:r>
                <a:r>
                  <a:rPr lang="en-GB" dirty="0"/>
                  <a:t> is the number of emitted neutrons, </a:t>
                </a:r>
                <a:r>
                  <a:rPr lang="en-GB" b="1" i="1" dirty="0"/>
                  <a:t>j</a:t>
                </a:r>
                <a:r>
                  <a:rPr lang="en-GB" dirty="0"/>
                  <a:t> </a:t>
                </a:r>
                <a:r>
                  <a:rPr lang="en-US" dirty="0"/>
                  <a:t>– </a:t>
                </a:r>
                <a:r>
                  <a:rPr lang="en-GB" dirty="0"/>
                  <a:t>is the number of measured neutrons, </a:t>
                </a:r>
                <a14:m>
                  <m:oMath xmlns:m="http://schemas.openxmlformats.org/officeDocument/2006/math">
                    <m:r>
                      <a:rPr lang="en-US" b="1" i="1">
                        <a:latin typeface="Cambria Math" panose="02040503050406030204" pitchFamily="18" charset="0"/>
                        <a:ea typeface="Cambria Math" panose="02040503050406030204" pitchFamily="18" charset="0"/>
                      </a:rPr>
                      <m:t>𝜺</m:t>
                    </m:r>
                  </m:oMath>
                </a14:m>
                <a:r>
                  <a:rPr lang="en-US" dirty="0"/>
                  <a:t> – single neutron registration efficiency.</a:t>
                </a:r>
              </a:p>
              <a:p>
                <a:pPr marL="457200" lvl="1" indent="0">
                  <a:buNone/>
                </a:pPr>
                <a14:m>
                  <m:oMath xmlns:m="http://schemas.openxmlformats.org/officeDocument/2006/math">
                    <m:r>
                      <a:rPr lang="en-US" b="1" i="1">
                        <a:latin typeface="Cambria Math" panose="02040503050406030204" pitchFamily="18" charset="0"/>
                      </a:rPr>
                      <m:t>𝒚</m:t>
                    </m:r>
                    <m:r>
                      <a:rPr lang="en-US" i="1">
                        <a:latin typeface="Cambria Math" panose="02040503050406030204" pitchFamily="18" charset="0"/>
                      </a:rPr>
                      <m:t>∈</m:t>
                    </m:r>
                    <m:sSup>
                      <m:sSupPr>
                        <m:ctrlPr>
                          <a:rPr lang="en-US" b="1" i="1">
                            <a:latin typeface="Cambria Math" panose="02040503050406030204" pitchFamily="18" charset="0"/>
                            <a:ea typeface="Cambria Math" panose="02040503050406030204" pitchFamily="18" charset="0"/>
                          </a:rPr>
                        </m:ctrlPr>
                      </m:sSupPr>
                      <m:e>
                        <m:r>
                          <a:rPr lang="en-US" b="1" i="1">
                            <a:latin typeface="Cambria Math" panose="02040503050406030204" pitchFamily="18" charset="0"/>
                            <a:ea typeface="Cambria Math" panose="02040503050406030204" pitchFamily="18" charset="0"/>
                          </a:rPr>
                          <m:t>ℝ</m:t>
                        </m:r>
                      </m:e>
                      <m:sup>
                        <m:r>
                          <a:rPr lang="en-US" b="1" i="1">
                            <a:latin typeface="Cambria Math" panose="02040503050406030204" pitchFamily="18" charset="0"/>
                            <a:ea typeface="Cambria Math" panose="02040503050406030204" pitchFamily="18" charset="0"/>
                          </a:rPr>
                          <m:t>𝟏</m:t>
                        </m:r>
                        <m:r>
                          <a:rPr lang="en-US" b="1" i="1">
                            <a:latin typeface="Cambria Math" panose="02040503050406030204" pitchFamily="18" charset="0"/>
                            <a:ea typeface="Cambria Math" panose="02040503050406030204" pitchFamily="18" charset="0"/>
                          </a:rPr>
                          <m:t>, </m:t>
                        </m:r>
                        <m:r>
                          <a:rPr lang="en-US" b="1" i="1">
                            <a:latin typeface="Cambria Math" panose="02040503050406030204" pitchFamily="18" charset="0"/>
                            <a:ea typeface="Cambria Math" panose="02040503050406030204" pitchFamily="18" charset="0"/>
                          </a:rPr>
                          <m:t>𝒏</m:t>
                        </m:r>
                      </m:sup>
                    </m:sSup>
                  </m:oMath>
                </a14:m>
                <a:r>
                  <a:rPr lang="en-US" dirty="0"/>
                  <a:t> – </a:t>
                </a:r>
                <a:r>
                  <a:rPr lang="en-GB" dirty="0"/>
                  <a:t>measured neutron multiplicities</a:t>
                </a:r>
                <a:r>
                  <a:rPr lang="en-US" dirty="0"/>
                  <a:t>:</a:t>
                </a:r>
              </a:p>
              <a:p>
                <a:pPr marL="914400" lvl="2" indent="0">
                  <a:buNone/>
                </a:pPr>
                <a14:m>
                  <m:oMathPara xmlns:m="http://schemas.openxmlformats.org/officeDocument/2006/math">
                    <m:oMathParaPr>
                      <m:jc m:val="centerGroup"/>
                    </m:oMathParaPr>
                    <m:oMath xmlns:m="http://schemas.openxmlformats.org/officeDocument/2006/math">
                      <m:r>
                        <a:rPr lang="en-US" sz="2400" b="1" i="1" smtClean="0">
                          <a:solidFill>
                            <a:srgbClr val="7030A0"/>
                          </a:solidFill>
                          <a:latin typeface="Cambria Math" panose="02040503050406030204" pitchFamily="18" charset="0"/>
                        </a:rPr>
                        <m:t>𝒚</m:t>
                      </m:r>
                      <m:r>
                        <a:rPr lang="en-US" sz="2400" b="1" i="1">
                          <a:solidFill>
                            <a:srgbClr val="7030A0"/>
                          </a:solidFill>
                          <a:latin typeface="Cambria Math" panose="02040503050406030204" pitchFamily="18" charset="0"/>
                        </a:rPr>
                        <m:t>=</m:t>
                      </m:r>
                      <m:r>
                        <a:rPr lang="en-US" sz="2400" b="1" i="1">
                          <a:solidFill>
                            <a:srgbClr val="7030A0"/>
                          </a:solidFill>
                          <a:latin typeface="Cambria Math" panose="02040503050406030204" pitchFamily="18" charset="0"/>
                        </a:rPr>
                        <m:t>𝑲𝒙</m:t>
                      </m:r>
                    </m:oMath>
                  </m:oMathPara>
                </a14:m>
                <a:endParaRPr lang="en-US" sz="2400" dirty="0">
                  <a:solidFill>
                    <a:srgbClr val="7030A0"/>
                  </a:solidFill>
                </a:endParaRPr>
              </a:p>
              <a:p>
                <a:pPr marL="457200" lvl="1" indent="0" algn="ctr">
                  <a:buNone/>
                </a:pPr>
                <a14:m>
                  <m:oMath xmlns:m="http://schemas.openxmlformats.org/officeDocument/2006/math">
                    <m:sSub>
                      <m:sSubPr>
                        <m:ctrlPr>
                          <a:rPr lang="en-US" b="1" i="1" smtClean="0">
                            <a:solidFill>
                              <a:srgbClr val="FF0000"/>
                            </a:solidFill>
                            <a:latin typeface="Cambria Math" panose="02040503050406030204" pitchFamily="18" charset="0"/>
                          </a:rPr>
                        </m:ctrlPr>
                      </m:sSubPr>
                      <m:e>
                        <m:r>
                          <a:rPr lang="en-US" b="1" i="1">
                            <a:solidFill>
                              <a:srgbClr val="FF0000"/>
                            </a:solidFill>
                            <a:latin typeface="Cambria Math" panose="02040503050406030204" pitchFamily="18" charset="0"/>
                          </a:rPr>
                          <m:t>𝒙</m:t>
                        </m:r>
                      </m:e>
                      <m:sub>
                        <m:r>
                          <a:rPr lang="en-US" b="1" i="1">
                            <a:solidFill>
                              <a:srgbClr val="FF0000"/>
                            </a:solidFill>
                            <a:latin typeface="Cambria Math" panose="02040503050406030204" pitchFamily="18" charset="0"/>
                          </a:rPr>
                          <m:t>𝒅</m:t>
                        </m:r>
                      </m:sub>
                    </m:sSub>
                    <m:r>
                      <a:rPr lang="en-US" b="1" i="1">
                        <a:solidFill>
                          <a:srgbClr val="FF0000"/>
                        </a:solidFill>
                        <a:latin typeface="Cambria Math" panose="02040503050406030204" pitchFamily="18" charset="0"/>
                      </a:rPr>
                      <m:t>=</m:t>
                    </m:r>
                    <m:sSup>
                      <m:sSupPr>
                        <m:ctrlPr>
                          <a:rPr lang="en-US" b="1" i="1">
                            <a:solidFill>
                              <a:srgbClr val="FF0000"/>
                            </a:solidFill>
                            <a:latin typeface="Cambria Math" panose="02040503050406030204" pitchFamily="18" charset="0"/>
                          </a:rPr>
                        </m:ctrlPr>
                      </m:sSupPr>
                      <m:e>
                        <m:d>
                          <m:dPr>
                            <m:ctrlPr>
                              <a:rPr lang="en-US" b="1" i="1">
                                <a:solidFill>
                                  <a:srgbClr val="FF0000"/>
                                </a:solidFill>
                                <a:latin typeface="Cambria Math" panose="02040503050406030204" pitchFamily="18" charset="0"/>
                              </a:rPr>
                            </m:ctrlPr>
                          </m:dPr>
                          <m:e>
                            <m:sSup>
                              <m:sSupPr>
                                <m:ctrlPr>
                                  <a:rPr lang="en-US" b="1" i="1">
                                    <a:solidFill>
                                      <a:srgbClr val="FF0000"/>
                                    </a:solidFill>
                                    <a:latin typeface="Cambria Math" panose="02040503050406030204" pitchFamily="18" charset="0"/>
                                  </a:rPr>
                                </m:ctrlPr>
                              </m:sSupPr>
                              <m:e>
                                <m:r>
                                  <a:rPr lang="en-US" b="1" i="1">
                                    <a:solidFill>
                                      <a:srgbClr val="FF0000"/>
                                    </a:solidFill>
                                    <a:latin typeface="Cambria Math" panose="02040503050406030204" pitchFamily="18" charset="0"/>
                                  </a:rPr>
                                  <m:t>𝑲</m:t>
                                </m:r>
                              </m:e>
                              <m:sup>
                                <m:r>
                                  <a:rPr lang="en-US" b="1" i="1">
                                    <a:solidFill>
                                      <a:srgbClr val="FF0000"/>
                                    </a:solidFill>
                                    <a:latin typeface="Cambria Math" panose="02040503050406030204" pitchFamily="18" charset="0"/>
                                  </a:rPr>
                                  <m:t>𝑻</m:t>
                                </m:r>
                              </m:sup>
                            </m:sSup>
                            <m:r>
                              <a:rPr lang="en-US" b="1" i="1">
                                <a:solidFill>
                                  <a:srgbClr val="FF0000"/>
                                </a:solidFill>
                                <a:latin typeface="Cambria Math" panose="02040503050406030204" pitchFamily="18" charset="0"/>
                              </a:rPr>
                              <m:t>𝑲</m:t>
                            </m:r>
                          </m:e>
                        </m:d>
                      </m:e>
                      <m:sup>
                        <m:r>
                          <a:rPr lang="en-US" b="1" i="1">
                            <a:solidFill>
                              <a:srgbClr val="FF0000"/>
                            </a:solidFill>
                            <a:latin typeface="Cambria Math" panose="02040503050406030204" pitchFamily="18" charset="0"/>
                          </a:rPr>
                          <m:t>−</m:t>
                        </m:r>
                        <m:r>
                          <a:rPr lang="en-US" b="1" i="1">
                            <a:solidFill>
                              <a:srgbClr val="FF0000"/>
                            </a:solidFill>
                            <a:latin typeface="Cambria Math" panose="02040503050406030204" pitchFamily="18" charset="0"/>
                          </a:rPr>
                          <m:t>𝟏</m:t>
                        </m:r>
                      </m:sup>
                    </m:sSup>
                    <m:r>
                      <a:rPr lang="en-US" b="1" i="1">
                        <a:solidFill>
                          <a:srgbClr val="FF0000"/>
                        </a:solidFill>
                        <a:latin typeface="Cambria Math" panose="02040503050406030204" pitchFamily="18" charset="0"/>
                      </a:rPr>
                      <m:t>𝑲𝒚</m:t>
                    </m:r>
                  </m:oMath>
                </a14:m>
                <a:r>
                  <a:rPr lang="en-US" b="1" dirty="0">
                    <a:solidFill>
                      <a:srgbClr val="FF0000"/>
                    </a:solidFill>
                  </a:rPr>
                  <a:t> </a:t>
                </a:r>
                <a:r>
                  <a:rPr lang="en-US" dirty="0"/>
                  <a:t>– direct solution of the problem</a:t>
                </a:r>
              </a:p>
              <a:p>
                <a:pPr marL="457200" lvl="1" indent="0">
                  <a:buNone/>
                </a:pPr>
                <a:r>
                  <a:rPr lang="en-GB" b="1" dirty="0">
                    <a:solidFill>
                      <a:srgbClr val="FF0000"/>
                    </a:solidFill>
                  </a:rPr>
                  <a:t>A direct solution often doesn't make sense, when the </a:t>
                </a:r>
                <a:r>
                  <a:rPr lang="en-GB" b="1" u="sng" dirty="0">
                    <a:solidFill>
                      <a:srgbClr val="FF0000"/>
                    </a:solidFill>
                  </a:rPr>
                  <a:t>noise level is high</a:t>
                </a:r>
                <a:r>
                  <a:rPr lang="en-GB" b="1" dirty="0">
                    <a:solidFill>
                      <a:srgbClr val="FF0000"/>
                    </a:solidFill>
                  </a:rPr>
                  <a:t> (including statistical uncertainties)!</a:t>
                </a:r>
                <a:endParaRPr lang="en-RU" b="1" dirty="0">
                  <a:solidFill>
                    <a:srgbClr val="FF0000"/>
                  </a:solidFill>
                </a:endParaRPr>
              </a:p>
            </p:txBody>
          </p:sp>
        </mc:Choice>
        <mc:Fallback xmlns="">
          <p:sp>
            <p:nvSpPr>
              <p:cNvPr id="7" name="Объект 2">
                <a:extLst>
                  <a:ext uri="{FF2B5EF4-FFF2-40B4-BE49-F238E27FC236}">
                    <a16:creationId xmlns:a16="http://schemas.microsoft.com/office/drawing/2014/main" id="{524B4A82-0FF1-61CB-0C45-373462E5CD6A}"/>
                  </a:ext>
                </a:extLst>
              </p:cNvPr>
              <p:cNvSpPr>
                <a:spLocks noGrp="1" noRot="1" noChangeAspect="1" noMove="1" noResize="1" noEditPoints="1" noAdjustHandles="1" noChangeArrowheads="1" noChangeShapeType="1" noTextEdit="1"/>
              </p:cNvSpPr>
              <p:nvPr>
                <p:ph idx="1"/>
              </p:nvPr>
            </p:nvSpPr>
            <p:spPr>
              <a:xfrm>
                <a:off x="176784" y="716778"/>
                <a:ext cx="11838431" cy="6106994"/>
              </a:xfrm>
              <a:blipFill>
                <a:blip r:embed="rId2"/>
                <a:stretch>
                  <a:fillRect l="-749" t="-1245" b="-1660"/>
                </a:stretch>
              </a:blipFill>
            </p:spPr>
            <p:txBody>
              <a:bodyPr/>
              <a:lstStyle/>
              <a:p>
                <a:r>
                  <a:rPr lang="en-RU">
                    <a:noFill/>
                  </a:rPr>
                  <a:t> </a:t>
                </a:r>
              </a:p>
            </p:txBody>
          </p:sp>
        </mc:Fallback>
      </mc:AlternateContent>
      <p:sp>
        <p:nvSpPr>
          <p:cNvPr id="2" name="Slide Number Placeholder 1">
            <a:extLst>
              <a:ext uri="{FF2B5EF4-FFF2-40B4-BE49-F238E27FC236}">
                <a16:creationId xmlns:a16="http://schemas.microsoft.com/office/drawing/2014/main" id="{B3701A8A-0B69-6C79-6DF8-CBDC8169F386}"/>
              </a:ext>
            </a:extLst>
          </p:cNvPr>
          <p:cNvSpPr>
            <a:spLocks noGrp="1"/>
          </p:cNvSpPr>
          <p:nvPr>
            <p:ph type="sldNum" sz="quarter" idx="12"/>
          </p:nvPr>
        </p:nvSpPr>
        <p:spPr>
          <a:xfrm>
            <a:off x="9448799" y="6492875"/>
            <a:ext cx="2743200" cy="365125"/>
          </a:xfrm>
        </p:spPr>
        <p:txBody>
          <a:bodyPr/>
          <a:lstStyle/>
          <a:p>
            <a:fld id="{03F74DE6-944D-7A40-9389-EB907D9A05BB}" type="slidenum">
              <a:rPr lang="en-RU" smtClean="0"/>
              <a:t>32</a:t>
            </a:fld>
            <a:endParaRPr lang="en-RU" dirty="0"/>
          </a:p>
        </p:txBody>
      </p:sp>
    </p:spTree>
    <p:extLst>
      <p:ext uri="{BB962C8B-B14F-4D97-AF65-F5344CB8AC3E}">
        <p14:creationId xmlns:p14="http://schemas.microsoft.com/office/powerpoint/2010/main" val="42052310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FE680251-DF3F-8736-0ECF-28DC1AE0BA7D}"/>
              </a:ext>
            </a:extLst>
          </p:cNvPr>
          <p:cNvPicPr>
            <a:picLocks noChangeAspect="1"/>
          </p:cNvPicPr>
          <p:nvPr/>
        </p:nvPicPr>
        <p:blipFill>
          <a:blip r:embed="rId2"/>
          <a:stretch>
            <a:fillRect/>
          </a:stretch>
        </p:blipFill>
        <p:spPr>
          <a:xfrm>
            <a:off x="6439005" y="1778633"/>
            <a:ext cx="3997347" cy="1921637"/>
          </a:xfrm>
          <a:prstGeom prst="rect">
            <a:avLst/>
          </a:prstGeom>
        </p:spPr>
      </p:pic>
      <p:sp>
        <p:nvSpPr>
          <p:cNvPr id="9" name="Title 1">
            <a:extLst>
              <a:ext uri="{FF2B5EF4-FFF2-40B4-BE49-F238E27FC236}">
                <a16:creationId xmlns:a16="http://schemas.microsoft.com/office/drawing/2014/main" id="{AA29579C-EFFB-32FD-4924-21445B5FEA31}"/>
              </a:ext>
            </a:extLst>
          </p:cNvPr>
          <p:cNvSpPr txBox="1">
            <a:spLocks/>
          </p:cNvSpPr>
          <p:nvPr/>
        </p:nvSpPr>
        <p:spPr>
          <a:xfrm>
            <a:off x="0" y="94656"/>
            <a:ext cx="12192000" cy="729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400" b="1" dirty="0">
                <a:solidFill>
                  <a:schemeClr val="accent1"/>
                </a:solidFill>
              </a:rPr>
              <a:t>Tikhonov Statistical Regularization </a:t>
            </a:r>
            <a:endParaRPr lang="en-RU" sz="4400" b="1" dirty="0">
              <a:solidFill>
                <a:schemeClr val="accent1"/>
              </a:solidFill>
            </a:endParaRPr>
          </a:p>
        </p:txBody>
      </p:sp>
      <mc:AlternateContent xmlns:mc="http://schemas.openxmlformats.org/markup-compatibility/2006" xmlns:a14="http://schemas.microsoft.com/office/drawing/2010/main">
        <mc:Choice Requires="a14">
          <p:sp>
            <p:nvSpPr>
              <p:cNvPr id="4" name="Объект 2">
                <a:extLst>
                  <a:ext uri="{FF2B5EF4-FFF2-40B4-BE49-F238E27FC236}">
                    <a16:creationId xmlns:a16="http://schemas.microsoft.com/office/drawing/2014/main" id="{0EE0136A-C2CB-E962-EB5A-590D65608F94}"/>
                  </a:ext>
                </a:extLst>
              </p:cNvPr>
              <p:cNvSpPr>
                <a:spLocks noGrp="1"/>
              </p:cNvSpPr>
              <p:nvPr>
                <p:ph idx="1"/>
              </p:nvPr>
            </p:nvSpPr>
            <p:spPr>
              <a:xfrm>
                <a:off x="438912" y="850956"/>
                <a:ext cx="11262758" cy="5263944"/>
              </a:xfrm>
            </p:spPr>
            <p:txBody>
              <a:bodyPr>
                <a:noAutofit/>
              </a:bodyPr>
              <a:lstStyle/>
              <a:p>
                <a:pPr marL="0" indent="0">
                  <a:buNone/>
                </a:pPr>
                <a:r>
                  <a:rPr lang="ru-RU" sz="2600" dirty="0"/>
                  <a:t>• </a:t>
                </a:r>
                <a:r>
                  <a:rPr lang="en-GB" sz="2600" dirty="0"/>
                  <a:t>The essence of the method is to </a:t>
                </a:r>
                <a:r>
                  <a:rPr lang="en-GB" sz="2600" b="1" dirty="0">
                    <a:solidFill>
                      <a:srgbClr val="7030A0"/>
                    </a:solidFill>
                  </a:rPr>
                  <a:t>find an approximate solution using a priori information</a:t>
                </a:r>
                <a:r>
                  <a:rPr lang="en-GB" sz="2600" dirty="0"/>
                  <a:t> about the distribution</a:t>
                </a:r>
                <a:r>
                  <a:rPr lang="en-US" sz="2600" dirty="0"/>
                  <a:t>:</a:t>
                </a:r>
              </a:p>
              <a:p>
                <a:pPr lvl="1">
                  <a:buFontTx/>
                  <a:buChar char="-"/>
                </a:pPr>
                <a:r>
                  <a:rPr lang="en-GB" sz="2600" dirty="0"/>
                  <a:t>Smooth</a:t>
                </a:r>
              </a:p>
              <a:p>
                <a:pPr lvl="1">
                  <a:buFontTx/>
                  <a:buChar char="-"/>
                </a:pPr>
                <a:r>
                  <a:rPr lang="en-GB" sz="2600" dirty="0"/>
                  <a:t>Flat on the "tails"</a:t>
                </a:r>
              </a:p>
              <a:p>
                <a:pPr lvl="1">
                  <a:buFontTx/>
                  <a:buChar char="-"/>
                </a:pPr>
                <a:r>
                  <a:rPr lang="en-GB" sz="2600" dirty="0"/>
                  <a:t>Has no negative values</a:t>
                </a:r>
                <a:endParaRPr lang="en-US" sz="2600" dirty="0"/>
              </a:p>
              <a:p>
                <a:pPr marL="0" indent="0">
                  <a:buNone/>
                </a:pPr>
                <a:r>
                  <a:rPr lang="ru-RU" sz="2600" dirty="0"/>
                  <a:t>•</a:t>
                </a:r>
                <a:r>
                  <a:rPr lang="en-US" sz="2600" dirty="0"/>
                  <a:t> </a:t>
                </a:r>
                <a:r>
                  <a:rPr lang="en-GB" sz="2600" dirty="0"/>
                  <a:t>The regularization matrix </a:t>
                </a:r>
                <a:r>
                  <a:rPr lang="en-GB" sz="2600" b="1" i="1" dirty="0"/>
                  <a:t>R</a:t>
                </a:r>
                <a:r>
                  <a:rPr lang="en-GB" sz="2600" dirty="0"/>
                  <a:t> has the form</a:t>
                </a:r>
                <a:r>
                  <a:rPr lang="en-US" sz="2600" dirty="0"/>
                  <a:t>:</a:t>
                </a:r>
              </a:p>
              <a:p>
                <a:pPr marL="0" indent="0">
                  <a:buNone/>
                </a:pPr>
                <a:r>
                  <a:rPr lang="en-US" sz="2600" dirty="0"/>
                  <a:t>• </a:t>
                </a:r>
                <a:r>
                  <a:rPr lang="en-GB" sz="2600" dirty="0"/>
                  <a:t>Regularized solution</a:t>
                </a:r>
                <a:r>
                  <a:rPr lang="en-US" sz="2600" dirty="0"/>
                  <a:t>: </a:t>
                </a:r>
                <a:endParaRPr lang="ru-RU" sz="2600" dirty="0"/>
              </a:p>
              <a:p>
                <a:pPr marL="0" indent="0">
                  <a:buNone/>
                </a:pPr>
                <a14:m>
                  <m:oMathPara xmlns:m="http://schemas.openxmlformats.org/officeDocument/2006/math">
                    <m:oMathParaPr>
                      <m:jc m:val="centerGroup"/>
                    </m:oMathParaPr>
                    <m:oMath xmlns:m="http://schemas.openxmlformats.org/officeDocument/2006/math">
                      <m:sSub>
                        <m:sSubPr>
                          <m:ctrlPr>
                            <a:rPr lang="en-US" sz="2600" b="1" i="1" smtClean="0">
                              <a:solidFill>
                                <a:srgbClr val="7030A0"/>
                              </a:solidFill>
                              <a:latin typeface="Cambria Math" panose="02040503050406030204" pitchFamily="18" charset="0"/>
                            </a:rPr>
                          </m:ctrlPr>
                        </m:sSubPr>
                        <m:e>
                          <m:r>
                            <a:rPr lang="en-US" sz="2600" b="1" i="1">
                              <a:solidFill>
                                <a:srgbClr val="7030A0"/>
                              </a:solidFill>
                              <a:latin typeface="Cambria Math" panose="02040503050406030204" pitchFamily="18" charset="0"/>
                            </a:rPr>
                            <m:t>𝒙</m:t>
                          </m:r>
                        </m:e>
                        <m:sub>
                          <m:r>
                            <a:rPr lang="en-US" sz="2600" b="1" i="1">
                              <a:solidFill>
                                <a:srgbClr val="7030A0"/>
                              </a:solidFill>
                              <a:latin typeface="Cambria Math" panose="02040503050406030204" pitchFamily="18" charset="0"/>
                            </a:rPr>
                            <m:t>𝒓</m:t>
                          </m:r>
                        </m:sub>
                      </m:sSub>
                      <m:r>
                        <a:rPr lang="en-US" sz="2600" b="1" i="1">
                          <a:solidFill>
                            <a:srgbClr val="7030A0"/>
                          </a:solidFill>
                          <a:latin typeface="Cambria Math" panose="02040503050406030204" pitchFamily="18" charset="0"/>
                        </a:rPr>
                        <m:t>=</m:t>
                      </m:r>
                      <m:sSup>
                        <m:sSupPr>
                          <m:ctrlPr>
                            <a:rPr lang="en-US" sz="2600" b="1" i="1">
                              <a:solidFill>
                                <a:srgbClr val="7030A0"/>
                              </a:solidFill>
                              <a:latin typeface="Cambria Math" panose="02040503050406030204" pitchFamily="18" charset="0"/>
                            </a:rPr>
                          </m:ctrlPr>
                        </m:sSupPr>
                        <m:e>
                          <m:d>
                            <m:dPr>
                              <m:ctrlPr>
                                <a:rPr lang="en-US" sz="2600" b="1" i="1">
                                  <a:solidFill>
                                    <a:srgbClr val="7030A0"/>
                                  </a:solidFill>
                                  <a:latin typeface="Cambria Math" panose="02040503050406030204" pitchFamily="18" charset="0"/>
                                </a:rPr>
                              </m:ctrlPr>
                            </m:dPr>
                            <m:e>
                              <m:sSup>
                                <m:sSupPr>
                                  <m:ctrlPr>
                                    <a:rPr lang="en-US" sz="2600" b="1" i="1">
                                      <a:solidFill>
                                        <a:srgbClr val="7030A0"/>
                                      </a:solidFill>
                                      <a:latin typeface="Cambria Math" panose="02040503050406030204" pitchFamily="18" charset="0"/>
                                    </a:rPr>
                                  </m:ctrlPr>
                                </m:sSupPr>
                                <m:e>
                                  <m:r>
                                    <a:rPr lang="en-US" sz="2600" b="1" i="1">
                                      <a:solidFill>
                                        <a:srgbClr val="7030A0"/>
                                      </a:solidFill>
                                      <a:latin typeface="Cambria Math" panose="02040503050406030204" pitchFamily="18" charset="0"/>
                                    </a:rPr>
                                    <m:t>𝑳</m:t>
                                  </m:r>
                                </m:e>
                                <m:sup>
                                  <m:r>
                                    <a:rPr lang="en-US" sz="2600" b="1" i="1">
                                      <a:solidFill>
                                        <a:srgbClr val="7030A0"/>
                                      </a:solidFill>
                                      <a:latin typeface="Cambria Math" panose="02040503050406030204" pitchFamily="18" charset="0"/>
                                    </a:rPr>
                                    <m:t>𝑻</m:t>
                                  </m:r>
                                </m:sup>
                              </m:sSup>
                              <m:r>
                                <a:rPr lang="en-US" sz="2600" b="1" i="1">
                                  <a:solidFill>
                                    <a:srgbClr val="7030A0"/>
                                  </a:solidFill>
                                  <a:latin typeface="Cambria Math" panose="02040503050406030204" pitchFamily="18" charset="0"/>
                                </a:rPr>
                                <m:t>𝑳</m:t>
                              </m:r>
                              <m:r>
                                <a:rPr lang="en-US" sz="2600" b="1" i="1">
                                  <a:solidFill>
                                    <a:srgbClr val="7030A0"/>
                                  </a:solidFill>
                                  <a:latin typeface="Cambria Math" panose="02040503050406030204" pitchFamily="18" charset="0"/>
                                </a:rPr>
                                <m:t>+</m:t>
                              </m:r>
                              <m:r>
                                <a:rPr lang="en-US" sz="2600" b="1" i="1">
                                  <a:solidFill>
                                    <a:srgbClr val="7030A0"/>
                                  </a:solidFill>
                                  <a:latin typeface="Cambria Math" panose="02040503050406030204" pitchFamily="18" charset="0"/>
                                </a:rPr>
                                <m:t>𝜶</m:t>
                              </m:r>
                              <m:sSup>
                                <m:sSupPr>
                                  <m:ctrlPr>
                                    <a:rPr lang="en-US" sz="2600" b="1" i="1">
                                      <a:solidFill>
                                        <a:srgbClr val="7030A0"/>
                                      </a:solidFill>
                                      <a:latin typeface="Cambria Math" panose="02040503050406030204" pitchFamily="18" charset="0"/>
                                    </a:rPr>
                                  </m:ctrlPr>
                                </m:sSupPr>
                                <m:e>
                                  <m:r>
                                    <a:rPr lang="en-US" sz="2600" b="1" i="1">
                                      <a:solidFill>
                                        <a:srgbClr val="7030A0"/>
                                      </a:solidFill>
                                      <a:latin typeface="Cambria Math" panose="02040503050406030204" pitchFamily="18" charset="0"/>
                                    </a:rPr>
                                    <m:t>𝒔</m:t>
                                  </m:r>
                                </m:e>
                                <m:sup>
                                  <m:r>
                                    <a:rPr lang="en-US" sz="2600" b="1" i="1">
                                      <a:solidFill>
                                        <a:srgbClr val="7030A0"/>
                                      </a:solidFill>
                                      <a:latin typeface="Cambria Math" panose="02040503050406030204" pitchFamily="18" charset="0"/>
                                    </a:rPr>
                                    <m:t>𝟐</m:t>
                                  </m:r>
                                </m:sup>
                              </m:sSup>
                              <m:sSup>
                                <m:sSupPr>
                                  <m:ctrlPr>
                                    <a:rPr lang="en-US" sz="2600" b="1" i="1">
                                      <a:solidFill>
                                        <a:srgbClr val="7030A0"/>
                                      </a:solidFill>
                                      <a:latin typeface="Cambria Math" panose="02040503050406030204" pitchFamily="18" charset="0"/>
                                    </a:rPr>
                                  </m:ctrlPr>
                                </m:sSupPr>
                                <m:e>
                                  <m:r>
                                    <a:rPr lang="en-US" sz="2600" b="1" i="1">
                                      <a:solidFill>
                                        <a:srgbClr val="7030A0"/>
                                      </a:solidFill>
                                      <a:latin typeface="Cambria Math" panose="02040503050406030204" pitchFamily="18" charset="0"/>
                                    </a:rPr>
                                    <m:t>𝑹</m:t>
                                  </m:r>
                                </m:e>
                                <m:sup>
                                  <m:r>
                                    <a:rPr lang="en-US" sz="2600" b="1" i="1">
                                      <a:solidFill>
                                        <a:srgbClr val="7030A0"/>
                                      </a:solidFill>
                                      <a:latin typeface="Cambria Math" panose="02040503050406030204" pitchFamily="18" charset="0"/>
                                    </a:rPr>
                                    <m:t>𝑻</m:t>
                                  </m:r>
                                </m:sup>
                              </m:sSup>
                              <m:r>
                                <a:rPr lang="en-US" sz="2600" b="1" i="1">
                                  <a:solidFill>
                                    <a:srgbClr val="7030A0"/>
                                  </a:solidFill>
                                  <a:latin typeface="Cambria Math" panose="02040503050406030204" pitchFamily="18" charset="0"/>
                                </a:rPr>
                                <m:t>𝑹</m:t>
                              </m:r>
                            </m:e>
                          </m:d>
                        </m:e>
                        <m:sup>
                          <m:r>
                            <a:rPr lang="en-US" sz="2600" b="1" i="1">
                              <a:solidFill>
                                <a:srgbClr val="7030A0"/>
                              </a:solidFill>
                              <a:latin typeface="Cambria Math" panose="02040503050406030204" pitchFamily="18" charset="0"/>
                            </a:rPr>
                            <m:t>−</m:t>
                          </m:r>
                          <m:r>
                            <a:rPr lang="en-US" sz="2600" b="1" i="1">
                              <a:solidFill>
                                <a:srgbClr val="7030A0"/>
                              </a:solidFill>
                              <a:latin typeface="Cambria Math" panose="02040503050406030204" pitchFamily="18" charset="0"/>
                            </a:rPr>
                            <m:t>𝟏</m:t>
                          </m:r>
                        </m:sup>
                      </m:sSup>
                      <m:sSup>
                        <m:sSupPr>
                          <m:ctrlPr>
                            <a:rPr lang="en-US" sz="2600" b="1" i="1">
                              <a:solidFill>
                                <a:srgbClr val="7030A0"/>
                              </a:solidFill>
                              <a:latin typeface="Cambria Math" panose="02040503050406030204" pitchFamily="18" charset="0"/>
                            </a:rPr>
                          </m:ctrlPr>
                        </m:sSupPr>
                        <m:e>
                          <m:r>
                            <a:rPr lang="en-US" sz="2600" b="1" i="1">
                              <a:solidFill>
                                <a:srgbClr val="7030A0"/>
                              </a:solidFill>
                              <a:latin typeface="Cambria Math" panose="02040503050406030204" pitchFamily="18" charset="0"/>
                            </a:rPr>
                            <m:t>𝑳</m:t>
                          </m:r>
                        </m:e>
                        <m:sup>
                          <m:r>
                            <a:rPr lang="en-US" sz="2600" b="1" i="1">
                              <a:solidFill>
                                <a:srgbClr val="7030A0"/>
                              </a:solidFill>
                              <a:latin typeface="Cambria Math" panose="02040503050406030204" pitchFamily="18" charset="0"/>
                            </a:rPr>
                            <m:t>𝑻</m:t>
                          </m:r>
                        </m:sup>
                      </m:sSup>
                      <m:r>
                        <a:rPr lang="en-US" sz="2600" b="1" i="1">
                          <a:solidFill>
                            <a:srgbClr val="7030A0"/>
                          </a:solidFill>
                          <a:latin typeface="Cambria Math" panose="02040503050406030204" pitchFamily="18" charset="0"/>
                        </a:rPr>
                        <m:t>𝒈</m:t>
                      </m:r>
                    </m:oMath>
                  </m:oMathPara>
                </a14:m>
                <a:endParaRPr lang="en-US" sz="2600" b="1" dirty="0">
                  <a:solidFill>
                    <a:srgbClr val="7030A0"/>
                  </a:solidFill>
                </a:endParaRPr>
              </a:p>
              <a:p>
                <a:pPr marL="457200" lvl="1" indent="0">
                  <a:buNone/>
                </a:pPr>
                <a:r>
                  <a:rPr lang="ru-RU" sz="2600" dirty="0"/>
                  <a:t>- </a:t>
                </a:r>
                <a14:m>
                  <m:oMath xmlns:m="http://schemas.openxmlformats.org/officeDocument/2006/math">
                    <m:r>
                      <a:rPr lang="en-US" sz="2600" i="1">
                        <a:latin typeface="Cambria Math" panose="02040503050406030204" pitchFamily="18" charset="0"/>
                      </a:rPr>
                      <m:t>𝐿</m:t>
                    </m:r>
                    <m:r>
                      <a:rPr lang="en-US" sz="2600" i="1">
                        <a:latin typeface="Cambria Math" panose="02040503050406030204" pitchFamily="18" charset="0"/>
                        <a:ea typeface="Cambria Math" panose="02040503050406030204" pitchFamily="18" charset="0"/>
                      </a:rPr>
                      <m:t>~</m:t>
                    </m:r>
                    <m:r>
                      <a:rPr lang="en-US" sz="2600" i="1">
                        <a:latin typeface="Cambria Math" panose="02040503050406030204" pitchFamily="18" charset="0"/>
                        <a:ea typeface="Cambria Math" panose="02040503050406030204" pitchFamily="18" charset="0"/>
                      </a:rPr>
                      <m:t>𝐾</m:t>
                    </m:r>
                    <m:r>
                      <a:rPr lang="ru-RU" sz="2600" b="0" i="1" smtClean="0">
                        <a:latin typeface="Cambria Math" panose="02040503050406030204" pitchFamily="18" charset="0"/>
                        <a:ea typeface="Cambria Math" panose="02040503050406030204" pitchFamily="18" charset="0"/>
                      </a:rPr>
                      <m:t>, </m:t>
                    </m:r>
                    <m:r>
                      <a:rPr lang="en-US" sz="2600" i="1">
                        <a:latin typeface="Cambria Math" panose="02040503050406030204" pitchFamily="18" charset="0"/>
                        <a:ea typeface="Cambria Math" panose="02040503050406030204" pitchFamily="18" charset="0"/>
                      </a:rPr>
                      <m:t>𝑔</m:t>
                    </m:r>
                    <m:r>
                      <a:rPr lang="en-US" sz="2600" i="1">
                        <a:latin typeface="Cambria Math" panose="02040503050406030204" pitchFamily="18" charset="0"/>
                        <a:ea typeface="Cambria Math" panose="02040503050406030204" pitchFamily="18" charset="0"/>
                      </a:rPr>
                      <m:t>~</m:t>
                    </m:r>
                    <m:r>
                      <a:rPr lang="en-US" sz="2600" i="1">
                        <a:latin typeface="Cambria Math" panose="02040503050406030204" pitchFamily="18" charset="0"/>
                        <a:ea typeface="Cambria Math" panose="02040503050406030204" pitchFamily="18" charset="0"/>
                      </a:rPr>
                      <m:t>𝑦</m:t>
                    </m:r>
                    <m:r>
                      <a:rPr lang="ru-RU" sz="2600" b="0" i="1" smtClean="0">
                        <a:latin typeface="Cambria Math" panose="02040503050406030204" pitchFamily="18" charset="0"/>
                        <a:ea typeface="Cambria Math" panose="02040503050406030204" pitchFamily="18" charset="0"/>
                      </a:rPr>
                      <m:t>,</m:t>
                    </m:r>
                  </m:oMath>
                </a14:m>
                <a:endParaRPr lang="en-US" sz="2600" i="1" dirty="0">
                  <a:ea typeface="Cambria Math" panose="02040503050406030204" pitchFamily="18" charset="0"/>
                </a:endParaRPr>
              </a:p>
              <a:p>
                <a:pPr marL="457200" lvl="1" indent="0">
                  <a:buNone/>
                </a:pPr>
                <a:r>
                  <a:rPr lang="ru-RU" sz="2600" dirty="0">
                    <a:ea typeface="Cambria Math" panose="02040503050406030204" pitchFamily="18" charset="0"/>
                  </a:rPr>
                  <a:t>- </a:t>
                </a:r>
                <a14:m>
                  <m:oMath xmlns:m="http://schemas.openxmlformats.org/officeDocument/2006/math">
                    <m:r>
                      <a:rPr lang="en-US" sz="2600" i="1">
                        <a:latin typeface="Cambria Math" panose="02040503050406030204" pitchFamily="18" charset="0"/>
                        <a:ea typeface="Cambria Math" panose="02040503050406030204" pitchFamily="18" charset="0"/>
                      </a:rPr>
                      <m:t>𝑠</m:t>
                    </m:r>
                    <m:r>
                      <a:rPr lang="en-US" sz="2600" i="1">
                        <a:latin typeface="Cambria Math" panose="02040503050406030204" pitchFamily="18" charset="0"/>
                        <a:ea typeface="Cambria Math" panose="02040503050406030204" pitchFamily="18" charset="0"/>
                      </a:rPr>
                      <m:t>=</m:t>
                    </m:r>
                    <m:rad>
                      <m:radPr>
                        <m:ctrlPr>
                          <a:rPr lang="en-US" sz="2600" i="1">
                            <a:latin typeface="Cambria Math" panose="02040503050406030204" pitchFamily="18" charset="0"/>
                            <a:ea typeface="Cambria Math" panose="02040503050406030204" pitchFamily="18" charset="0"/>
                          </a:rPr>
                        </m:ctrlPr>
                      </m:radPr>
                      <m:deg>
                        <m:r>
                          <m:rPr>
                            <m:brk m:alnAt="7"/>
                          </m:rPr>
                          <a:rPr lang="en-US" sz="2600" i="1">
                            <a:latin typeface="Cambria Math" panose="02040503050406030204" pitchFamily="18" charset="0"/>
                            <a:ea typeface="Cambria Math" panose="02040503050406030204" pitchFamily="18" charset="0"/>
                          </a:rPr>
                          <m:t>𝑛</m:t>
                        </m:r>
                      </m:deg>
                      <m:e>
                        <m:nary>
                          <m:naryPr>
                            <m:chr m:val="∏"/>
                            <m:ctrlPr>
                              <a:rPr lang="en-US" sz="2600" i="1">
                                <a:latin typeface="Cambria Math" panose="02040503050406030204" pitchFamily="18" charset="0"/>
                                <a:ea typeface="Cambria Math" panose="02040503050406030204" pitchFamily="18" charset="0"/>
                              </a:rPr>
                            </m:ctrlPr>
                          </m:naryPr>
                          <m:sub>
                            <m:r>
                              <m:rPr>
                                <m:brk m:alnAt="23"/>
                              </m:rPr>
                              <a:rPr lang="en-US" sz="2600" i="1">
                                <a:latin typeface="Cambria Math" panose="02040503050406030204" pitchFamily="18" charset="0"/>
                                <a:ea typeface="Cambria Math" panose="02040503050406030204" pitchFamily="18" charset="0"/>
                              </a:rPr>
                              <m:t>0</m:t>
                            </m:r>
                          </m:sub>
                          <m:sup>
                            <m:r>
                              <a:rPr lang="en-US" sz="2600" i="1">
                                <a:latin typeface="Cambria Math" panose="02040503050406030204" pitchFamily="18" charset="0"/>
                                <a:ea typeface="Cambria Math" panose="02040503050406030204" pitchFamily="18" charset="0"/>
                              </a:rPr>
                              <m:t>𝑛</m:t>
                            </m:r>
                          </m:sup>
                          <m:e>
                            <m:sSub>
                              <m:sSubPr>
                                <m:ctrlPr>
                                  <a:rPr lang="en-US" sz="2600" i="1">
                                    <a:latin typeface="Cambria Math" panose="02040503050406030204" pitchFamily="18" charset="0"/>
                                    <a:ea typeface="Cambria Math" panose="02040503050406030204" pitchFamily="18" charset="0"/>
                                  </a:rPr>
                                </m:ctrlPr>
                              </m:sSubPr>
                              <m:e>
                                <m:r>
                                  <a:rPr lang="en-US" sz="2600" i="1">
                                    <a:latin typeface="Cambria Math" panose="02040503050406030204" pitchFamily="18" charset="0"/>
                                    <a:ea typeface="Cambria Math" panose="02040503050406030204" pitchFamily="18" charset="0"/>
                                  </a:rPr>
                                  <m:t>𝑠</m:t>
                                </m:r>
                              </m:e>
                              <m:sub>
                                <m:r>
                                  <a:rPr lang="en-US" sz="2600" i="1">
                                    <a:latin typeface="Cambria Math" panose="02040503050406030204" pitchFamily="18" charset="0"/>
                                    <a:ea typeface="Cambria Math" panose="02040503050406030204" pitchFamily="18" charset="0"/>
                                  </a:rPr>
                                  <m:t>𝑖</m:t>
                                </m:r>
                              </m:sub>
                            </m:sSub>
                          </m:e>
                        </m:nary>
                      </m:e>
                    </m:rad>
                    <m:r>
                      <a:rPr lang="en-US" sz="2600">
                        <a:latin typeface="Cambria Math" panose="02040503050406030204" pitchFamily="18" charset="0"/>
                        <a:ea typeface="Cambria Math" panose="02040503050406030204" pitchFamily="18" charset="0"/>
                      </a:rPr>
                      <m:t>;</m:t>
                    </m:r>
                    <m:r>
                      <m:rPr>
                        <m:sty m:val="p"/>
                      </m:rPr>
                      <a:rPr lang="en-US" sz="2600" i="1">
                        <a:latin typeface="Cambria Math" panose="02040503050406030204" pitchFamily="18" charset="0"/>
                        <a:ea typeface="Cambria Math" panose="02040503050406030204" pitchFamily="18" charset="0"/>
                      </a:rPr>
                      <m:t>where</m:t>
                    </m:r>
                    <m:r>
                      <a:rPr lang="en-US" sz="2600" b="0" i="1" smtClean="0">
                        <a:latin typeface="Cambria Math" panose="02040503050406030204" pitchFamily="18" charset="0"/>
                        <a:ea typeface="Cambria Math" panose="02040503050406030204" pitchFamily="18" charset="0"/>
                      </a:rPr>
                      <m:t> </m:t>
                    </m:r>
                    <m:sSub>
                      <m:sSubPr>
                        <m:ctrlPr>
                          <a:rPr lang="en-US" sz="2600" i="1">
                            <a:latin typeface="Cambria Math" panose="02040503050406030204" pitchFamily="18" charset="0"/>
                            <a:ea typeface="Cambria Math" panose="02040503050406030204" pitchFamily="18" charset="0"/>
                          </a:rPr>
                        </m:ctrlPr>
                      </m:sSubPr>
                      <m:e>
                        <m:r>
                          <m:rPr>
                            <m:sty m:val="p"/>
                          </m:rPr>
                          <a:rPr lang="en-US" sz="2600">
                            <a:latin typeface="Cambria Math" panose="02040503050406030204" pitchFamily="18" charset="0"/>
                            <a:ea typeface="Cambria Math" panose="02040503050406030204" pitchFamily="18" charset="0"/>
                          </a:rPr>
                          <m:t>s</m:t>
                        </m:r>
                      </m:e>
                      <m:sub>
                        <m:r>
                          <m:rPr>
                            <m:sty m:val="p"/>
                          </m:rPr>
                          <a:rPr lang="en-US" sz="2600">
                            <a:latin typeface="Cambria Math" panose="02040503050406030204" pitchFamily="18" charset="0"/>
                            <a:ea typeface="Cambria Math" panose="02040503050406030204" pitchFamily="18" charset="0"/>
                          </a:rPr>
                          <m:t>i</m:t>
                        </m:r>
                      </m:sub>
                    </m:sSub>
                    <m:r>
                      <a:rPr lang="en-US" sz="2600" i="1">
                        <a:latin typeface="Cambria Math" panose="02040503050406030204" pitchFamily="18" charset="0"/>
                        <a:ea typeface="Cambria Math" panose="02040503050406030204" pitchFamily="18" charset="0"/>
                      </a:rPr>
                      <m:t> </m:t>
                    </m:r>
                    <m:r>
                      <m:rPr>
                        <m:sty m:val="p"/>
                      </m:rPr>
                      <a:rPr lang="en-US" sz="2600" i="1">
                        <a:latin typeface="Cambria Math" panose="02040503050406030204" pitchFamily="18" charset="0"/>
                        <a:ea typeface="Cambria Math" panose="02040503050406030204" pitchFamily="18" charset="0"/>
                      </a:rPr>
                      <m:t>are</m:t>
                    </m:r>
                    <m:r>
                      <a:rPr lang="en-US" sz="2600" i="1">
                        <a:latin typeface="Cambria Math" panose="02040503050406030204" pitchFamily="18" charset="0"/>
                        <a:ea typeface="Cambria Math" panose="02040503050406030204" pitchFamily="18" charset="0"/>
                      </a:rPr>
                      <m:t> </m:t>
                    </m:r>
                    <m:r>
                      <m:rPr>
                        <m:sty m:val="p"/>
                      </m:rPr>
                      <a:rPr lang="en-US" sz="2600" i="1">
                        <a:latin typeface="Cambria Math" panose="02040503050406030204" pitchFamily="18" charset="0"/>
                        <a:ea typeface="Cambria Math" panose="02040503050406030204" pitchFamily="18" charset="0"/>
                      </a:rPr>
                      <m:t>the</m:t>
                    </m:r>
                    <m:r>
                      <a:rPr lang="en-US" sz="2600" i="1">
                        <a:latin typeface="Cambria Math" panose="02040503050406030204" pitchFamily="18" charset="0"/>
                        <a:ea typeface="Cambria Math" panose="02040503050406030204" pitchFamily="18" charset="0"/>
                      </a:rPr>
                      <m:t> </m:t>
                    </m:r>
                    <m:r>
                      <m:rPr>
                        <m:sty m:val="p"/>
                      </m:rPr>
                      <a:rPr lang="en-US" sz="2600" i="1">
                        <a:latin typeface="Cambria Math" panose="02040503050406030204" pitchFamily="18" charset="0"/>
                        <a:ea typeface="Cambria Math" panose="02040503050406030204" pitchFamily="18" charset="0"/>
                      </a:rPr>
                      <m:t>uncertainties</m:t>
                    </m:r>
                    <m:r>
                      <a:rPr lang="en-US" sz="2600" i="1">
                        <a:latin typeface="Cambria Math" panose="02040503050406030204" pitchFamily="18" charset="0"/>
                        <a:ea typeface="Cambria Math" panose="02040503050406030204" pitchFamily="18" charset="0"/>
                      </a:rPr>
                      <m:t> </m:t>
                    </m:r>
                    <m:r>
                      <m:rPr>
                        <m:sty m:val="p"/>
                      </m:rPr>
                      <a:rPr lang="en-US" sz="2600" i="1">
                        <a:latin typeface="Cambria Math" panose="02040503050406030204" pitchFamily="18" charset="0"/>
                        <a:ea typeface="Cambria Math" panose="02040503050406030204" pitchFamily="18" charset="0"/>
                      </a:rPr>
                      <m:t>of</m:t>
                    </m:r>
                    <m:r>
                      <a:rPr lang="en-US" sz="2600" i="1">
                        <a:latin typeface="Cambria Math" panose="02040503050406030204" pitchFamily="18" charset="0"/>
                        <a:ea typeface="Cambria Math" panose="02040503050406030204" pitchFamily="18" charset="0"/>
                      </a:rPr>
                      <m:t> </m:t>
                    </m:r>
                    <m:r>
                      <m:rPr>
                        <m:sty m:val="p"/>
                      </m:rPr>
                      <a:rPr lang="en-US" sz="2600" i="1">
                        <a:latin typeface="Cambria Math" panose="02040503050406030204" pitchFamily="18" charset="0"/>
                        <a:ea typeface="Cambria Math" panose="02040503050406030204" pitchFamily="18" charset="0"/>
                      </a:rPr>
                      <m:t>the</m:t>
                    </m:r>
                    <m:r>
                      <a:rPr lang="en-US" sz="2600" i="1">
                        <a:latin typeface="Cambria Math" panose="02040503050406030204" pitchFamily="18" charset="0"/>
                        <a:ea typeface="Cambria Math" panose="02040503050406030204" pitchFamily="18" charset="0"/>
                      </a:rPr>
                      <m:t> </m:t>
                    </m:r>
                    <m:r>
                      <m:rPr>
                        <m:sty m:val="p"/>
                      </m:rPr>
                      <a:rPr lang="en-US" sz="2600" i="1">
                        <a:latin typeface="Cambria Math" panose="02040503050406030204" pitchFamily="18" charset="0"/>
                        <a:ea typeface="Cambria Math" panose="02040503050406030204" pitchFamily="18" charset="0"/>
                      </a:rPr>
                      <m:t>measured</m:t>
                    </m:r>
                    <m:r>
                      <a:rPr lang="en-US" sz="2600" i="1">
                        <a:latin typeface="Cambria Math" panose="02040503050406030204" pitchFamily="18" charset="0"/>
                        <a:ea typeface="Cambria Math" panose="02040503050406030204" pitchFamily="18" charset="0"/>
                      </a:rPr>
                      <m:t> </m:t>
                    </m:r>
                    <m:r>
                      <m:rPr>
                        <m:sty m:val="p"/>
                      </m:rPr>
                      <a:rPr lang="en-US" sz="2600" i="1">
                        <a:latin typeface="Cambria Math" panose="02040503050406030204" pitchFamily="18" charset="0"/>
                        <a:ea typeface="Cambria Math" panose="02040503050406030204" pitchFamily="18" charset="0"/>
                      </a:rPr>
                      <m:t>distribution</m:t>
                    </m:r>
                  </m:oMath>
                </a14:m>
                <a:endParaRPr lang="en-US" sz="2600" dirty="0">
                  <a:ea typeface="Cambria Math" panose="02040503050406030204" pitchFamily="18" charset="0"/>
                </a:endParaRPr>
              </a:p>
              <a:p>
                <a:pPr lvl="1">
                  <a:buFontTx/>
                  <a:buChar char="-"/>
                </a:pPr>
                <a14:m>
                  <m:oMath xmlns:m="http://schemas.openxmlformats.org/officeDocument/2006/math">
                    <m:r>
                      <a:rPr lang="en-US" sz="2600" i="1">
                        <a:latin typeface="Cambria Math" panose="02040503050406030204" pitchFamily="18" charset="0"/>
                        <a:ea typeface="Cambria Math" panose="02040503050406030204" pitchFamily="18" charset="0"/>
                      </a:rPr>
                      <m:t>𝛼</m:t>
                    </m:r>
                    <m:r>
                      <a:rPr lang="en-US" sz="2600" i="1">
                        <a:latin typeface="Cambria Math" panose="02040503050406030204" pitchFamily="18" charset="0"/>
                        <a:ea typeface="Cambria Math" panose="02040503050406030204" pitchFamily="18" charset="0"/>
                      </a:rPr>
                      <m:t> </m:t>
                    </m:r>
                  </m:oMath>
                </a14:m>
                <a:r>
                  <a:rPr lang="en-US" sz="2600" dirty="0">
                    <a:ea typeface="Cambria Math" panose="02040503050406030204" pitchFamily="18" charset="0"/>
                  </a:rPr>
                  <a:t> – </a:t>
                </a:r>
                <a:r>
                  <a:rPr lang="en-GB" sz="2600" dirty="0">
                    <a:ea typeface="Cambria Math" panose="02040503050406030204" pitchFamily="18" charset="0"/>
                  </a:rPr>
                  <a:t>regularization parameter (smoothing degree)</a:t>
                </a:r>
              </a:p>
              <a:p>
                <a:pPr lvl="1">
                  <a:buFontTx/>
                  <a:buChar char="-"/>
                </a:pPr>
                <a14:m>
                  <m:oMath xmlns:m="http://schemas.openxmlformats.org/officeDocument/2006/math">
                    <m:sSup>
                      <m:sSupPr>
                        <m:ctrlPr>
                          <a:rPr lang="en-US" sz="2600" i="1">
                            <a:latin typeface="Cambria Math" panose="02040503050406030204" pitchFamily="18" charset="0"/>
                            <a:ea typeface="Cambria Math" panose="02040503050406030204" pitchFamily="18" charset="0"/>
                          </a:rPr>
                        </m:ctrlPr>
                      </m:sSupPr>
                      <m:e>
                        <m:r>
                          <a:rPr lang="en-US" sz="2600" b="1" i="1">
                            <a:latin typeface="Cambria Math" panose="02040503050406030204" pitchFamily="18" charset="0"/>
                            <a:ea typeface="Cambria Math" panose="02040503050406030204" pitchFamily="18" charset="0"/>
                          </a:rPr>
                          <m:t>𝝈</m:t>
                        </m:r>
                      </m:e>
                      <m:sup>
                        <m:r>
                          <a:rPr lang="en-US" sz="2600" i="1">
                            <a:latin typeface="Cambria Math" panose="02040503050406030204" pitchFamily="18" charset="0"/>
                            <a:ea typeface="Cambria Math" panose="02040503050406030204" pitchFamily="18" charset="0"/>
                          </a:rPr>
                          <m:t>2</m:t>
                        </m:r>
                      </m:sup>
                    </m:sSup>
                    <m:r>
                      <a:rPr lang="en-US" sz="2600" i="1">
                        <a:latin typeface="Cambria Math" panose="02040503050406030204" pitchFamily="18" charset="0"/>
                        <a:ea typeface="Cambria Math" panose="02040503050406030204" pitchFamily="18" charset="0"/>
                      </a:rPr>
                      <m:t>=</m:t>
                    </m:r>
                    <m:sSup>
                      <m:sSupPr>
                        <m:ctrlPr>
                          <a:rPr lang="en-US" sz="2600" i="1">
                            <a:latin typeface="Cambria Math" panose="02040503050406030204" pitchFamily="18" charset="0"/>
                            <a:ea typeface="Cambria Math" panose="02040503050406030204" pitchFamily="18" charset="0"/>
                          </a:rPr>
                        </m:ctrlPr>
                      </m:sSupPr>
                      <m:e>
                        <m:r>
                          <a:rPr lang="en-US" sz="2600" i="1">
                            <a:latin typeface="Cambria Math" panose="02040503050406030204" pitchFamily="18" charset="0"/>
                            <a:ea typeface="Cambria Math" panose="02040503050406030204" pitchFamily="18" charset="0"/>
                          </a:rPr>
                          <m:t>𝑠</m:t>
                        </m:r>
                      </m:e>
                      <m:sup>
                        <m:r>
                          <a:rPr lang="en-US" sz="2600" i="1">
                            <a:latin typeface="Cambria Math" panose="02040503050406030204" pitchFamily="18" charset="0"/>
                            <a:ea typeface="Cambria Math" panose="02040503050406030204" pitchFamily="18" charset="0"/>
                          </a:rPr>
                          <m:t>2</m:t>
                        </m:r>
                      </m:sup>
                    </m:sSup>
                    <m:r>
                      <a:rPr lang="en-US" sz="2600" i="1">
                        <a:latin typeface="Cambria Math" panose="02040503050406030204" pitchFamily="18" charset="0"/>
                        <a:ea typeface="Cambria Math" panose="02040503050406030204" pitchFamily="18" charset="0"/>
                      </a:rPr>
                      <m:t>𝑑𝑖𝑎𝑔</m:t>
                    </m:r>
                    <m:r>
                      <a:rPr lang="en-US" sz="2600" i="1">
                        <a:latin typeface="Cambria Math" panose="02040503050406030204" pitchFamily="18" charset="0"/>
                        <a:ea typeface="Cambria Math" panose="02040503050406030204" pitchFamily="18" charset="0"/>
                      </a:rPr>
                      <m:t>(</m:t>
                    </m:r>
                    <m:sSup>
                      <m:sSupPr>
                        <m:ctrlPr>
                          <a:rPr lang="en-US" sz="2600" i="1">
                            <a:latin typeface="Cambria Math" panose="02040503050406030204" pitchFamily="18" charset="0"/>
                            <a:ea typeface="Cambria Math" panose="02040503050406030204" pitchFamily="18" charset="0"/>
                          </a:rPr>
                        </m:ctrlPr>
                      </m:sSupPr>
                      <m:e>
                        <m:d>
                          <m:dPr>
                            <m:ctrlPr>
                              <a:rPr lang="en-US" sz="2600" i="1">
                                <a:latin typeface="Cambria Math" panose="02040503050406030204" pitchFamily="18" charset="0"/>
                                <a:ea typeface="Cambria Math" panose="02040503050406030204" pitchFamily="18" charset="0"/>
                              </a:rPr>
                            </m:ctrlPr>
                          </m:dPr>
                          <m:e>
                            <m:sSup>
                              <m:sSupPr>
                                <m:ctrlPr>
                                  <a:rPr lang="en-US" sz="2600" i="1">
                                    <a:latin typeface="Cambria Math" panose="02040503050406030204" pitchFamily="18" charset="0"/>
                                    <a:ea typeface="Cambria Math" panose="02040503050406030204" pitchFamily="18" charset="0"/>
                                  </a:rPr>
                                </m:ctrlPr>
                              </m:sSupPr>
                              <m:e>
                                <m:r>
                                  <a:rPr lang="en-US" sz="2600" i="1">
                                    <a:latin typeface="Cambria Math" panose="02040503050406030204" pitchFamily="18" charset="0"/>
                                    <a:ea typeface="Cambria Math" panose="02040503050406030204" pitchFamily="18" charset="0"/>
                                  </a:rPr>
                                  <m:t>𝐿</m:t>
                                </m:r>
                              </m:e>
                              <m:sup>
                                <m:r>
                                  <a:rPr lang="en-US" sz="2600" i="1">
                                    <a:latin typeface="Cambria Math" panose="02040503050406030204" pitchFamily="18" charset="0"/>
                                    <a:ea typeface="Cambria Math" panose="02040503050406030204" pitchFamily="18" charset="0"/>
                                  </a:rPr>
                                  <m:t>𝑇</m:t>
                                </m:r>
                              </m:sup>
                            </m:sSup>
                            <m:r>
                              <a:rPr lang="en-US" sz="2600" i="1">
                                <a:latin typeface="Cambria Math" panose="02040503050406030204" pitchFamily="18" charset="0"/>
                                <a:ea typeface="Cambria Math" panose="02040503050406030204" pitchFamily="18" charset="0"/>
                              </a:rPr>
                              <m:t>𝐿</m:t>
                            </m:r>
                            <m:r>
                              <a:rPr lang="en-US" sz="2600" i="1">
                                <a:latin typeface="Cambria Math" panose="02040503050406030204" pitchFamily="18" charset="0"/>
                                <a:ea typeface="Cambria Math" panose="02040503050406030204" pitchFamily="18" charset="0"/>
                              </a:rPr>
                              <m:t>+</m:t>
                            </m:r>
                            <m:r>
                              <a:rPr lang="en-US" sz="2600" i="1">
                                <a:latin typeface="Cambria Math" panose="02040503050406030204" pitchFamily="18" charset="0"/>
                                <a:ea typeface="Cambria Math" panose="02040503050406030204" pitchFamily="18" charset="0"/>
                              </a:rPr>
                              <m:t>𝛼</m:t>
                            </m:r>
                            <m:sSup>
                              <m:sSupPr>
                                <m:ctrlPr>
                                  <a:rPr lang="en-US" sz="2600" i="1">
                                    <a:latin typeface="Cambria Math" panose="02040503050406030204" pitchFamily="18" charset="0"/>
                                    <a:ea typeface="Cambria Math" panose="02040503050406030204" pitchFamily="18" charset="0"/>
                                  </a:rPr>
                                </m:ctrlPr>
                              </m:sSupPr>
                              <m:e>
                                <m:r>
                                  <a:rPr lang="en-US" sz="2600" i="1">
                                    <a:latin typeface="Cambria Math" panose="02040503050406030204" pitchFamily="18" charset="0"/>
                                    <a:ea typeface="Cambria Math" panose="02040503050406030204" pitchFamily="18" charset="0"/>
                                  </a:rPr>
                                  <m:t>𝑠</m:t>
                                </m:r>
                              </m:e>
                              <m:sup>
                                <m:r>
                                  <a:rPr lang="en-US" sz="2600" i="1">
                                    <a:latin typeface="Cambria Math" panose="02040503050406030204" pitchFamily="18" charset="0"/>
                                    <a:ea typeface="Cambria Math" panose="02040503050406030204" pitchFamily="18" charset="0"/>
                                  </a:rPr>
                                  <m:t>2</m:t>
                                </m:r>
                              </m:sup>
                            </m:sSup>
                            <m:sSup>
                              <m:sSupPr>
                                <m:ctrlPr>
                                  <a:rPr lang="en-US" sz="2600" i="1">
                                    <a:latin typeface="Cambria Math" panose="02040503050406030204" pitchFamily="18" charset="0"/>
                                    <a:ea typeface="Cambria Math" panose="02040503050406030204" pitchFamily="18" charset="0"/>
                                  </a:rPr>
                                </m:ctrlPr>
                              </m:sSupPr>
                              <m:e>
                                <m:r>
                                  <a:rPr lang="en-US" sz="2600" i="1">
                                    <a:latin typeface="Cambria Math" panose="02040503050406030204" pitchFamily="18" charset="0"/>
                                    <a:ea typeface="Cambria Math" panose="02040503050406030204" pitchFamily="18" charset="0"/>
                                  </a:rPr>
                                  <m:t>𝑅</m:t>
                                </m:r>
                              </m:e>
                              <m:sup>
                                <m:r>
                                  <a:rPr lang="en-US" sz="2600" i="1">
                                    <a:latin typeface="Cambria Math" panose="02040503050406030204" pitchFamily="18" charset="0"/>
                                    <a:ea typeface="Cambria Math" panose="02040503050406030204" pitchFamily="18" charset="0"/>
                                  </a:rPr>
                                  <m:t>𝑇</m:t>
                                </m:r>
                              </m:sup>
                            </m:sSup>
                            <m:r>
                              <a:rPr lang="en-US" sz="2600" i="1">
                                <a:latin typeface="Cambria Math" panose="02040503050406030204" pitchFamily="18" charset="0"/>
                                <a:ea typeface="Cambria Math" panose="02040503050406030204" pitchFamily="18" charset="0"/>
                              </a:rPr>
                              <m:t>𝑅</m:t>
                            </m:r>
                          </m:e>
                        </m:d>
                      </m:e>
                      <m:sup>
                        <m:r>
                          <a:rPr lang="en-US" sz="2600" i="1">
                            <a:latin typeface="Cambria Math" panose="02040503050406030204" pitchFamily="18" charset="0"/>
                            <a:ea typeface="Cambria Math" panose="02040503050406030204" pitchFamily="18" charset="0"/>
                          </a:rPr>
                          <m:t>−1</m:t>
                        </m:r>
                      </m:sup>
                    </m:sSup>
                    <m:r>
                      <a:rPr lang="en-US" sz="2600" i="1">
                        <a:latin typeface="Cambria Math" panose="02040503050406030204" pitchFamily="18" charset="0"/>
                        <a:ea typeface="Cambria Math" panose="02040503050406030204" pitchFamily="18" charset="0"/>
                      </a:rPr>
                      <m:t>)</m:t>
                    </m:r>
                  </m:oMath>
                </a14:m>
                <a:r>
                  <a:rPr lang="en-US" sz="2600" dirty="0">
                    <a:ea typeface="Cambria Math" panose="02040503050406030204" pitchFamily="18" charset="0"/>
                  </a:rPr>
                  <a:t> – </a:t>
                </a:r>
                <a:r>
                  <a:rPr lang="en-GB" sz="2600" dirty="0">
                    <a:ea typeface="Cambria Math" panose="02040503050406030204" pitchFamily="18" charset="0"/>
                  </a:rPr>
                  <a:t>uncertainties of the regularized solution</a:t>
                </a:r>
                <a:endParaRPr lang="en-US" sz="2600" dirty="0">
                  <a:ea typeface="Cambria Math" panose="02040503050406030204" pitchFamily="18" charset="0"/>
                </a:endParaRPr>
              </a:p>
            </p:txBody>
          </p:sp>
        </mc:Choice>
        <mc:Fallback xmlns="">
          <p:sp>
            <p:nvSpPr>
              <p:cNvPr id="4" name="Объект 2">
                <a:extLst>
                  <a:ext uri="{FF2B5EF4-FFF2-40B4-BE49-F238E27FC236}">
                    <a16:creationId xmlns:a16="http://schemas.microsoft.com/office/drawing/2014/main" id="{0EE0136A-C2CB-E962-EB5A-590D65608F94}"/>
                  </a:ext>
                </a:extLst>
              </p:cNvPr>
              <p:cNvSpPr>
                <a:spLocks noGrp="1" noRot="1" noChangeAspect="1" noMove="1" noResize="1" noEditPoints="1" noAdjustHandles="1" noChangeArrowheads="1" noChangeShapeType="1" noTextEdit="1"/>
              </p:cNvSpPr>
              <p:nvPr>
                <p:ph idx="1"/>
              </p:nvPr>
            </p:nvSpPr>
            <p:spPr>
              <a:xfrm>
                <a:off x="438912" y="850956"/>
                <a:ext cx="11262758" cy="5263944"/>
              </a:xfrm>
              <a:blipFill>
                <a:blip r:embed="rId3"/>
                <a:stretch>
                  <a:fillRect l="-1014" t="-1928" r="-901" b="-3133"/>
                </a:stretch>
              </a:blipFill>
            </p:spPr>
            <p:txBody>
              <a:bodyPr/>
              <a:lstStyle/>
              <a:p>
                <a:r>
                  <a:rPr lang="en-RU">
                    <a:noFill/>
                  </a:rPr>
                  <a:t> </a:t>
                </a:r>
              </a:p>
            </p:txBody>
          </p:sp>
        </mc:Fallback>
      </mc:AlternateContent>
      <p:sp>
        <p:nvSpPr>
          <p:cNvPr id="7" name="TextBox 6">
            <a:extLst>
              <a:ext uri="{FF2B5EF4-FFF2-40B4-BE49-F238E27FC236}">
                <a16:creationId xmlns:a16="http://schemas.microsoft.com/office/drawing/2014/main" id="{C9CDC439-4E6E-494A-79FD-1E776D3374A5}"/>
              </a:ext>
            </a:extLst>
          </p:cNvPr>
          <p:cNvSpPr txBox="1"/>
          <p:nvPr/>
        </p:nvSpPr>
        <p:spPr>
          <a:xfrm>
            <a:off x="1550019" y="6169709"/>
            <a:ext cx="9091961" cy="646331"/>
          </a:xfrm>
          <a:prstGeom prst="rect">
            <a:avLst/>
          </a:prstGeom>
          <a:noFill/>
        </p:spPr>
        <p:txBody>
          <a:bodyPr wrap="square">
            <a:spAutoFit/>
          </a:bodyPr>
          <a:lstStyle/>
          <a:p>
            <a:pPr algn="ctr"/>
            <a:r>
              <a:rPr lang="en-GB" sz="1200" i="1" dirty="0" err="1">
                <a:cs typeface="Times New Roman" panose="02020603050405020304" pitchFamily="18" charset="0"/>
              </a:rPr>
              <a:t>Mukhin</a:t>
            </a:r>
            <a:r>
              <a:rPr lang="en-GB" sz="1200" i="1" dirty="0">
                <a:cs typeface="Times New Roman" panose="02020603050405020304" pitchFamily="18" charset="0"/>
              </a:rPr>
              <a:t> R. S. et al. PEPAN Letters</a:t>
            </a:r>
            <a:r>
              <a:rPr lang="ru-RU" sz="1200" i="1" dirty="0">
                <a:cs typeface="Times New Roman" panose="02020603050405020304" pitchFamily="18" charset="0"/>
              </a:rPr>
              <a:t> 18</a:t>
            </a:r>
            <a:r>
              <a:rPr lang="en-US" sz="1200" i="1" dirty="0">
                <a:cs typeface="Times New Roman" panose="02020603050405020304" pitchFamily="18" charset="0"/>
              </a:rPr>
              <a:t> </a:t>
            </a:r>
            <a:r>
              <a:rPr lang="ru-RU" sz="1200" i="1" dirty="0">
                <a:cs typeface="Times New Roman" panose="02020603050405020304" pitchFamily="18" charset="0"/>
              </a:rPr>
              <a:t>(</a:t>
            </a:r>
            <a:r>
              <a:rPr lang="en-GB" sz="1200" i="1" dirty="0">
                <a:cs typeface="Times New Roman" panose="02020603050405020304" pitchFamily="18" charset="0"/>
              </a:rPr>
              <a:t>2021</a:t>
            </a:r>
            <a:r>
              <a:rPr lang="ru-RU" sz="1200" i="1" dirty="0">
                <a:cs typeface="Times New Roman" panose="02020603050405020304" pitchFamily="18" charset="0"/>
              </a:rPr>
              <a:t>)</a:t>
            </a:r>
            <a:r>
              <a:rPr lang="en-US" sz="1200" i="1" dirty="0">
                <a:cs typeface="Times New Roman" panose="02020603050405020304" pitchFamily="18" charset="0"/>
              </a:rPr>
              <a:t> P. </a:t>
            </a:r>
            <a:r>
              <a:rPr lang="en-GB" sz="1200" i="1" dirty="0">
                <a:cs typeface="Times New Roman" panose="02020603050405020304" pitchFamily="18" charset="0"/>
              </a:rPr>
              <a:t>439–444</a:t>
            </a:r>
            <a:endParaRPr lang="ru-RU" sz="1200" i="1" dirty="0">
              <a:cs typeface="Times New Roman" panose="02020603050405020304" pitchFamily="18" charset="0"/>
            </a:endParaRPr>
          </a:p>
          <a:p>
            <a:pPr algn="ctr"/>
            <a:r>
              <a:rPr lang="en-GB" sz="1200" i="1" dirty="0" err="1">
                <a:cs typeface="Times New Roman" panose="02020603050405020304" pitchFamily="18" charset="0"/>
              </a:rPr>
              <a:t>Turchin</a:t>
            </a:r>
            <a:r>
              <a:rPr lang="ru-RU" sz="1200" i="1" dirty="0">
                <a:cs typeface="Times New Roman" panose="02020603050405020304" pitchFamily="18" charset="0"/>
              </a:rPr>
              <a:t> </a:t>
            </a:r>
            <a:r>
              <a:rPr lang="en-GB" sz="1200" i="1" dirty="0">
                <a:cs typeface="Times New Roman" panose="02020603050405020304" pitchFamily="18" charset="0"/>
              </a:rPr>
              <a:t>V.F., Kozlov</a:t>
            </a:r>
            <a:r>
              <a:rPr lang="ru-RU" sz="1200" i="1" dirty="0">
                <a:cs typeface="Times New Roman" panose="02020603050405020304" pitchFamily="18" charset="0"/>
              </a:rPr>
              <a:t> </a:t>
            </a:r>
            <a:r>
              <a:rPr lang="en-GB" sz="1200" i="1" dirty="0">
                <a:cs typeface="Times New Roman" panose="02020603050405020304" pitchFamily="18" charset="0"/>
              </a:rPr>
              <a:t>V.P., and </a:t>
            </a:r>
            <a:r>
              <a:rPr lang="en-GB" sz="1200" i="1" dirty="0" err="1">
                <a:cs typeface="Times New Roman" panose="02020603050405020304" pitchFamily="18" charset="0"/>
              </a:rPr>
              <a:t>Malkevich</a:t>
            </a:r>
            <a:r>
              <a:rPr lang="ru-RU" sz="1200" i="1" dirty="0">
                <a:cs typeface="Times New Roman" panose="02020603050405020304" pitchFamily="18" charset="0"/>
              </a:rPr>
              <a:t> </a:t>
            </a:r>
            <a:r>
              <a:rPr lang="en-GB" sz="1200" i="1" dirty="0">
                <a:cs typeface="Times New Roman" panose="02020603050405020304" pitchFamily="18" charset="0"/>
              </a:rPr>
              <a:t>M.S.</a:t>
            </a:r>
            <a:r>
              <a:rPr lang="ru-RU" sz="1200" i="1" dirty="0">
                <a:cs typeface="Times New Roman" panose="02020603050405020304" pitchFamily="18" charset="0"/>
              </a:rPr>
              <a:t> </a:t>
            </a:r>
            <a:r>
              <a:rPr lang="en-GB" sz="1200" i="1" dirty="0">
                <a:cs typeface="Times New Roman" panose="02020603050405020304" pitchFamily="18" charset="0"/>
              </a:rPr>
              <a:t>Soviet Physics </a:t>
            </a:r>
            <a:r>
              <a:rPr lang="en-GB" sz="1200" i="1" dirty="0" err="1">
                <a:cs typeface="Times New Roman" panose="02020603050405020304" pitchFamily="18" charset="0"/>
              </a:rPr>
              <a:t>Uspekhi</a:t>
            </a:r>
            <a:r>
              <a:rPr lang="en-GB" sz="1200" i="1" dirty="0">
                <a:cs typeface="Times New Roman" panose="02020603050405020304" pitchFamily="18" charset="0"/>
              </a:rPr>
              <a:t> 13.6 (1971) P. 681–703</a:t>
            </a:r>
            <a:endParaRPr lang="ru-RU" sz="1200" i="1" dirty="0">
              <a:cs typeface="Times New Roman" panose="02020603050405020304" pitchFamily="18" charset="0"/>
            </a:endParaRPr>
          </a:p>
          <a:p>
            <a:pPr algn="ctr"/>
            <a:r>
              <a:rPr lang="en-GB" sz="1200" i="1" dirty="0" err="1">
                <a:cs typeface="Times New Roman" panose="02020603050405020304" pitchFamily="18" charset="0"/>
              </a:rPr>
              <a:t>Turchin</a:t>
            </a:r>
            <a:r>
              <a:rPr lang="ru-RU" sz="1200" i="1" dirty="0">
                <a:cs typeface="Times New Roman" panose="02020603050405020304" pitchFamily="18" charset="0"/>
              </a:rPr>
              <a:t> </a:t>
            </a:r>
            <a:r>
              <a:rPr lang="en-GB" sz="1200" i="1" dirty="0">
                <a:cs typeface="Times New Roman" panose="02020603050405020304" pitchFamily="18" charset="0"/>
              </a:rPr>
              <a:t>V.F.</a:t>
            </a:r>
            <a:r>
              <a:rPr lang="ru-RU" sz="1200" i="1" dirty="0">
                <a:cs typeface="Times New Roman" panose="02020603050405020304" pitchFamily="18" charset="0"/>
              </a:rPr>
              <a:t> </a:t>
            </a:r>
            <a:r>
              <a:rPr lang="en-GB" sz="1200" i="1" dirty="0">
                <a:cs typeface="Times New Roman" panose="02020603050405020304" pitchFamily="18" charset="0"/>
              </a:rPr>
              <a:t>USSR Computational Mathematics and Mathematical Physics 7.6 (1967) P. 79–96</a:t>
            </a:r>
            <a:endParaRPr lang="ru-RU" sz="1200" i="1" dirty="0">
              <a:cs typeface="Times New Roman" panose="02020603050405020304" pitchFamily="18" charset="0"/>
            </a:endParaRPr>
          </a:p>
        </p:txBody>
      </p:sp>
      <p:sp>
        <p:nvSpPr>
          <p:cNvPr id="2" name="Slide Number Placeholder 1">
            <a:extLst>
              <a:ext uri="{FF2B5EF4-FFF2-40B4-BE49-F238E27FC236}">
                <a16:creationId xmlns:a16="http://schemas.microsoft.com/office/drawing/2014/main" id="{C3233236-23B0-3A3F-3EA8-7C7A293BC8F0}"/>
              </a:ext>
            </a:extLst>
          </p:cNvPr>
          <p:cNvSpPr>
            <a:spLocks noGrp="1"/>
          </p:cNvSpPr>
          <p:nvPr>
            <p:ph type="sldNum" sz="quarter" idx="12"/>
          </p:nvPr>
        </p:nvSpPr>
        <p:spPr>
          <a:xfrm>
            <a:off x="9448800" y="6492874"/>
            <a:ext cx="2743200" cy="365125"/>
          </a:xfrm>
        </p:spPr>
        <p:txBody>
          <a:bodyPr/>
          <a:lstStyle/>
          <a:p>
            <a:fld id="{03F74DE6-944D-7A40-9389-EB907D9A05BB}" type="slidenum">
              <a:rPr lang="en-RU" smtClean="0"/>
              <a:t>33</a:t>
            </a:fld>
            <a:endParaRPr lang="en-RU" dirty="0"/>
          </a:p>
        </p:txBody>
      </p:sp>
    </p:spTree>
    <p:extLst>
      <p:ext uri="{BB962C8B-B14F-4D97-AF65-F5344CB8AC3E}">
        <p14:creationId xmlns:p14="http://schemas.microsoft.com/office/powerpoint/2010/main" val="340134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8">
            <a:extLst>
              <a:ext uri="{FF2B5EF4-FFF2-40B4-BE49-F238E27FC236}">
                <a16:creationId xmlns:a16="http://schemas.microsoft.com/office/drawing/2014/main" id="{AD107233-538C-BF01-2108-5D865856C6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0544" y="3967788"/>
            <a:ext cx="3600000" cy="2700000"/>
          </a:xfrm>
          <a:prstGeom prst="rect">
            <a:avLst/>
          </a:prstGeom>
        </p:spPr>
      </p:pic>
      <p:pic>
        <p:nvPicPr>
          <p:cNvPr id="5" name="Объект 5">
            <a:extLst>
              <a:ext uri="{FF2B5EF4-FFF2-40B4-BE49-F238E27FC236}">
                <a16:creationId xmlns:a16="http://schemas.microsoft.com/office/drawing/2014/main" id="{A46B19AE-63C7-0260-5991-6F582121F0B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08960" y="1345672"/>
            <a:ext cx="3600000" cy="2700000"/>
          </a:xfrm>
        </p:spPr>
      </p:pic>
      <p:sp>
        <p:nvSpPr>
          <p:cNvPr id="13" name="TextBox 12">
            <a:extLst>
              <a:ext uri="{FF2B5EF4-FFF2-40B4-BE49-F238E27FC236}">
                <a16:creationId xmlns:a16="http://schemas.microsoft.com/office/drawing/2014/main" id="{F1E07AB2-6536-609C-C752-7E7F70157B60}"/>
              </a:ext>
            </a:extLst>
          </p:cNvPr>
          <p:cNvSpPr txBox="1"/>
          <p:nvPr/>
        </p:nvSpPr>
        <p:spPr>
          <a:xfrm>
            <a:off x="130664" y="2434062"/>
            <a:ext cx="2800643" cy="523220"/>
          </a:xfrm>
          <a:prstGeom prst="rect">
            <a:avLst/>
          </a:prstGeom>
          <a:noFill/>
        </p:spPr>
        <p:txBody>
          <a:bodyPr wrap="square" rtlCol="0">
            <a:spAutoFit/>
          </a:bodyPr>
          <a:lstStyle/>
          <a:p>
            <a:pPr algn="ctr"/>
            <a:r>
              <a:rPr lang="en-US" sz="2800" b="1" dirty="0"/>
              <a:t>Direct Solution</a:t>
            </a:r>
            <a:endParaRPr lang="ru-RU" sz="2800" b="1" dirty="0"/>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EFF99BF-801A-02FC-E4C1-EA29F0A12EE5}"/>
                  </a:ext>
                </a:extLst>
              </p:cNvPr>
              <p:cNvSpPr txBox="1"/>
              <p:nvPr/>
            </p:nvSpPr>
            <p:spPr>
              <a:xfrm>
                <a:off x="102422" y="4840734"/>
                <a:ext cx="2857126" cy="954107"/>
              </a:xfrm>
              <a:prstGeom prst="rect">
                <a:avLst/>
              </a:prstGeom>
              <a:noFill/>
            </p:spPr>
            <p:txBody>
              <a:bodyPr wrap="square" rtlCol="0">
                <a:spAutoFit/>
              </a:bodyPr>
              <a:lstStyle/>
              <a:p>
                <a:pPr algn="ctr"/>
                <a:r>
                  <a:rPr lang="en-US" sz="2800" b="1" dirty="0">
                    <a:solidFill>
                      <a:schemeClr val="tx1"/>
                    </a:solidFill>
                  </a:rPr>
                  <a:t>Regularization</a:t>
                </a:r>
                <a:r>
                  <a:rPr lang="ru-RU" sz="2800" b="1" dirty="0">
                    <a:solidFill>
                      <a:schemeClr val="tx1"/>
                    </a:solidFill>
                  </a:rPr>
                  <a:t> </a:t>
                </a:r>
                <a:endParaRPr lang="en-US" sz="2800" b="1" dirty="0">
                  <a:solidFill>
                    <a:schemeClr val="tx1"/>
                  </a:solidFill>
                </a:endParaRPr>
              </a:p>
              <a:p>
                <a:pPr algn="ctr"/>
                <a:r>
                  <a:rPr lang="ru-RU" sz="2800" b="1" dirty="0">
                    <a:solidFill>
                      <a:schemeClr val="tx1"/>
                    </a:solidFill>
                  </a:rPr>
                  <a:t>(</a:t>
                </a:r>
                <a14:m>
                  <m:oMath xmlns:m="http://schemas.openxmlformats.org/officeDocument/2006/math">
                    <m:r>
                      <a:rPr lang="en-US" sz="2800" b="1" i="1" smtClean="0">
                        <a:solidFill>
                          <a:schemeClr val="tx1"/>
                        </a:solidFill>
                        <a:latin typeface="Cambria Math" panose="02040503050406030204" pitchFamily="18" charset="0"/>
                      </a:rPr>
                      <m:t>𝜶</m:t>
                    </m:r>
                    <m:r>
                      <a:rPr lang="en-US" sz="2800" b="1" i="1" smtClean="0">
                        <a:solidFill>
                          <a:schemeClr val="tx1"/>
                        </a:solidFill>
                        <a:latin typeface="Cambria Math" panose="02040503050406030204" pitchFamily="18" charset="0"/>
                      </a:rPr>
                      <m:t>=</m:t>
                    </m:r>
                    <m:r>
                      <a:rPr lang="en-US" sz="2800" b="1" i="1" smtClean="0">
                        <a:solidFill>
                          <a:schemeClr val="tx1"/>
                        </a:solidFill>
                        <a:latin typeface="Cambria Math" panose="02040503050406030204" pitchFamily="18" charset="0"/>
                      </a:rPr>
                      <m:t>𝟖𝟗</m:t>
                    </m:r>
                  </m:oMath>
                </a14:m>
                <a:r>
                  <a:rPr lang="ru-RU" sz="2800" b="1" dirty="0">
                    <a:solidFill>
                      <a:schemeClr val="tx1"/>
                    </a:solidFill>
                  </a:rPr>
                  <a:t>)</a:t>
                </a:r>
              </a:p>
            </p:txBody>
          </p:sp>
        </mc:Choice>
        <mc:Fallback xmlns="">
          <p:sp>
            <p:nvSpPr>
              <p:cNvPr id="14" name="TextBox 13">
                <a:extLst>
                  <a:ext uri="{FF2B5EF4-FFF2-40B4-BE49-F238E27FC236}">
                    <a16:creationId xmlns:a16="http://schemas.microsoft.com/office/drawing/2014/main" id="{DEFF99BF-801A-02FC-E4C1-EA29F0A12EE5}"/>
                  </a:ext>
                </a:extLst>
              </p:cNvPr>
              <p:cNvSpPr txBox="1">
                <a:spLocks noRot="1" noChangeAspect="1" noMove="1" noResize="1" noEditPoints="1" noAdjustHandles="1" noChangeArrowheads="1" noChangeShapeType="1" noTextEdit="1"/>
              </p:cNvSpPr>
              <p:nvPr/>
            </p:nvSpPr>
            <p:spPr>
              <a:xfrm>
                <a:off x="102422" y="4840734"/>
                <a:ext cx="2857126" cy="954107"/>
              </a:xfrm>
              <a:prstGeom prst="rect">
                <a:avLst/>
              </a:prstGeom>
              <a:blipFill>
                <a:blip r:embed="rId4"/>
                <a:stretch>
                  <a:fillRect t="-7895" b="-15789"/>
                </a:stretch>
              </a:blipFill>
            </p:spPr>
            <p:txBody>
              <a:bodyPr/>
              <a:lstStyle/>
              <a:p>
                <a:r>
                  <a:rPr lang="en-RU">
                    <a:noFill/>
                  </a:rPr>
                  <a:t> </a:t>
                </a:r>
              </a:p>
            </p:txBody>
          </p:sp>
        </mc:Fallback>
      </mc:AlternateContent>
      <p:sp>
        <p:nvSpPr>
          <p:cNvPr id="15" name="Title 1">
            <a:extLst>
              <a:ext uri="{FF2B5EF4-FFF2-40B4-BE49-F238E27FC236}">
                <a16:creationId xmlns:a16="http://schemas.microsoft.com/office/drawing/2014/main" id="{26901C17-78F3-6943-79B0-02247FF9AF5C}"/>
              </a:ext>
            </a:extLst>
          </p:cNvPr>
          <p:cNvSpPr txBox="1">
            <a:spLocks/>
          </p:cNvSpPr>
          <p:nvPr/>
        </p:nvSpPr>
        <p:spPr>
          <a:xfrm>
            <a:off x="0" y="88088"/>
            <a:ext cx="12192000" cy="729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400" b="1" dirty="0">
                <a:solidFill>
                  <a:schemeClr val="accent1"/>
                </a:solidFill>
              </a:rPr>
              <a:t>Direct Solution vs Tikhonov </a:t>
            </a:r>
            <a:r>
              <a:rPr lang="en-GB" sz="4400" b="1" dirty="0">
                <a:solidFill>
                  <a:schemeClr val="accent1"/>
                </a:solidFill>
              </a:rPr>
              <a:t>Regularization</a:t>
            </a:r>
            <a:endParaRPr lang="en-RU" sz="4400" b="1" dirty="0">
              <a:solidFill>
                <a:schemeClr val="accent1"/>
              </a:solidFill>
            </a:endParaRPr>
          </a:p>
        </p:txBody>
      </p:sp>
      <p:sp>
        <p:nvSpPr>
          <p:cNvPr id="12" name="TextBox 11">
            <a:extLst>
              <a:ext uri="{FF2B5EF4-FFF2-40B4-BE49-F238E27FC236}">
                <a16:creationId xmlns:a16="http://schemas.microsoft.com/office/drawing/2014/main" id="{6C684DDB-D09B-1C3F-8271-8B37E39BC74E}"/>
              </a:ext>
            </a:extLst>
          </p:cNvPr>
          <p:cNvSpPr txBox="1"/>
          <p:nvPr/>
        </p:nvSpPr>
        <p:spPr>
          <a:xfrm>
            <a:off x="3014438" y="938580"/>
            <a:ext cx="4538472" cy="523220"/>
          </a:xfrm>
          <a:prstGeom prst="rect">
            <a:avLst/>
          </a:prstGeom>
          <a:noFill/>
        </p:spPr>
        <p:txBody>
          <a:bodyPr wrap="square" rtlCol="0">
            <a:spAutoFit/>
          </a:bodyPr>
          <a:lstStyle/>
          <a:p>
            <a:pPr algn="ctr"/>
            <a:r>
              <a:rPr lang="en-US" sz="2800" b="1" dirty="0">
                <a:solidFill>
                  <a:srgbClr val="00D68C"/>
                </a:solidFill>
              </a:rPr>
              <a:t>850k </a:t>
            </a:r>
            <a:r>
              <a:rPr lang="en-US" sz="2800" b="1" baseline="30000" dirty="0">
                <a:solidFill>
                  <a:srgbClr val="00D68C"/>
                </a:solidFill>
              </a:rPr>
              <a:t>248</a:t>
            </a:r>
            <a:r>
              <a:rPr lang="en-US" sz="2800" b="1" dirty="0">
                <a:solidFill>
                  <a:srgbClr val="00D68C"/>
                </a:solidFill>
              </a:rPr>
              <a:t>Cm SF</a:t>
            </a:r>
            <a:endParaRPr lang="ru-RU" sz="2800" b="1" dirty="0">
              <a:solidFill>
                <a:srgbClr val="00D68C"/>
              </a:solidFill>
            </a:endParaRPr>
          </a:p>
        </p:txBody>
      </p:sp>
      <p:pic>
        <p:nvPicPr>
          <p:cNvPr id="6" name="Рисунок 7">
            <a:extLst>
              <a:ext uri="{FF2B5EF4-FFF2-40B4-BE49-F238E27FC236}">
                <a16:creationId xmlns:a16="http://schemas.microsoft.com/office/drawing/2014/main" id="{C8A3F400-80A2-D200-A502-B8CDBE8DF7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6944" y="3967788"/>
            <a:ext cx="3600000" cy="2700000"/>
          </a:xfrm>
          <a:prstGeom prst="rect">
            <a:avLst/>
          </a:prstGeom>
        </p:spPr>
      </p:pic>
      <p:sp>
        <p:nvSpPr>
          <p:cNvPr id="7" name="TextBox 6">
            <a:extLst>
              <a:ext uri="{FF2B5EF4-FFF2-40B4-BE49-F238E27FC236}">
                <a16:creationId xmlns:a16="http://schemas.microsoft.com/office/drawing/2014/main" id="{48EC03BC-24DF-4732-0924-2FB64A98BF2C}"/>
              </a:ext>
            </a:extLst>
          </p:cNvPr>
          <p:cNvSpPr txBox="1"/>
          <p:nvPr/>
        </p:nvSpPr>
        <p:spPr>
          <a:xfrm>
            <a:off x="6968125" y="936118"/>
            <a:ext cx="4538472" cy="523220"/>
          </a:xfrm>
          <a:prstGeom prst="rect">
            <a:avLst/>
          </a:prstGeom>
          <a:noFill/>
        </p:spPr>
        <p:txBody>
          <a:bodyPr wrap="square" rtlCol="0">
            <a:spAutoFit/>
          </a:bodyPr>
          <a:lstStyle/>
          <a:p>
            <a:pPr algn="ctr"/>
            <a:r>
              <a:rPr lang="ru-RU" sz="2800" b="1" dirty="0">
                <a:solidFill>
                  <a:srgbClr val="FF0000"/>
                </a:solidFill>
              </a:rPr>
              <a:t>1357</a:t>
            </a:r>
            <a:r>
              <a:rPr lang="en-US" sz="2800" b="1" dirty="0">
                <a:solidFill>
                  <a:srgbClr val="FF0000"/>
                </a:solidFill>
              </a:rPr>
              <a:t> </a:t>
            </a:r>
            <a:r>
              <a:rPr lang="en-US" sz="2800" b="1" baseline="30000" dirty="0">
                <a:solidFill>
                  <a:srgbClr val="FF0000"/>
                </a:solidFill>
              </a:rPr>
              <a:t>250</a:t>
            </a:r>
            <a:r>
              <a:rPr lang="en-US" sz="2800" b="1" dirty="0">
                <a:solidFill>
                  <a:srgbClr val="FF0000"/>
                </a:solidFill>
              </a:rPr>
              <a:t>No SF</a:t>
            </a:r>
            <a:endParaRPr lang="ru-RU" sz="2800" b="1" dirty="0">
              <a:solidFill>
                <a:srgbClr val="FF0000"/>
              </a:solidFill>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6218FE4-12A5-7A59-5341-8484433B9B5C}"/>
                  </a:ext>
                </a:extLst>
              </p:cNvPr>
              <p:cNvSpPr txBox="1"/>
              <p:nvPr/>
            </p:nvSpPr>
            <p:spPr>
              <a:xfrm>
                <a:off x="-162658" y="1053284"/>
                <a:ext cx="3387288" cy="52322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800" b="1" i="1" smtClean="0">
                          <a:solidFill>
                            <a:schemeClr val="tx1"/>
                          </a:solidFill>
                          <a:latin typeface="Cambria Math" panose="02040503050406030204" pitchFamily="18" charset="0"/>
                          <a:ea typeface="Cambria Math" panose="02040503050406030204" pitchFamily="18" charset="0"/>
                        </a:rPr>
                        <m:t>𝜺</m:t>
                      </m:r>
                      <m:r>
                        <a:rPr lang="en-US" sz="2800" b="1" i="1" smtClean="0">
                          <a:solidFill>
                            <a:schemeClr val="tx1"/>
                          </a:solidFill>
                          <a:latin typeface="Cambria Math" panose="02040503050406030204" pitchFamily="18" charset="0"/>
                          <a:ea typeface="Cambria Math" panose="02040503050406030204" pitchFamily="18" charset="0"/>
                        </a:rPr>
                        <m:t> </m:t>
                      </m:r>
                      <m:r>
                        <a:rPr lang="en-US" sz="2800" b="1" i="0" dirty="0" smtClean="0">
                          <a:solidFill>
                            <a:schemeClr val="tx1"/>
                          </a:solidFill>
                          <a:latin typeface="Cambria Math" panose="02040503050406030204" pitchFamily="18" charset="0"/>
                        </a:rPr>
                        <m:t>~</m:t>
                      </m:r>
                      <m:r>
                        <a:rPr lang="en-US" sz="2800" b="1" i="0" dirty="0" smtClean="0">
                          <a:solidFill>
                            <a:schemeClr val="tx1"/>
                          </a:solidFill>
                          <a:latin typeface="Cambria Math" panose="02040503050406030204" pitchFamily="18" charset="0"/>
                        </a:rPr>
                        <m:t>𝟓𝟓</m:t>
                      </m:r>
                      <m:r>
                        <a:rPr lang="en-US" sz="2800" b="1" i="0" dirty="0" smtClean="0">
                          <a:solidFill>
                            <a:schemeClr val="tx1"/>
                          </a:solidFill>
                          <a:latin typeface="Cambria Math" panose="02040503050406030204" pitchFamily="18" charset="0"/>
                        </a:rPr>
                        <m:t>%</m:t>
                      </m:r>
                    </m:oMath>
                  </m:oMathPara>
                </a14:m>
                <a:endParaRPr lang="ru-RU" sz="2800" b="1" dirty="0">
                  <a:solidFill>
                    <a:schemeClr val="tx1"/>
                  </a:solidFill>
                  <a:cs typeface="Calibri" panose="020F0502020204030204" pitchFamily="34" charset="0"/>
                </a:endParaRPr>
              </a:p>
            </p:txBody>
          </p:sp>
        </mc:Choice>
        <mc:Fallback xmlns="">
          <p:sp>
            <p:nvSpPr>
              <p:cNvPr id="2" name="TextBox 1">
                <a:extLst>
                  <a:ext uri="{FF2B5EF4-FFF2-40B4-BE49-F238E27FC236}">
                    <a16:creationId xmlns:a16="http://schemas.microsoft.com/office/drawing/2014/main" id="{56218FE4-12A5-7A59-5341-8484433B9B5C}"/>
                  </a:ext>
                </a:extLst>
              </p:cNvPr>
              <p:cNvSpPr txBox="1">
                <a:spLocks noRot="1" noChangeAspect="1" noMove="1" noResize="1" noEditPoints="1" noAdjustHandles="1" noChangeArrowheads="1" noChangeShapeType="1" noTextEdit="1"/>
              </p:cNvSpPr>
              <p:nvPr/>
            </p:nvSpPr>
            <p:spPr>
              <a:xfrm>
                <a:off x="-162658" y="1053284"/>
                <a:ext cx="3387288" cy="523220"/>
              </a:xfrm>
              <a:prstGeom prst="rect">
                <a:avLst/>
              </a:prstGeom>
              <a:blipFill>
                <a:blip r:embed="rId6"/>
                <a:stretch>
                  <a:fillRect b="-19048"/>
                </a:stretch>
              </a:blipFill>
            </p:spPr>
            <p:txBody>
              <a:bodyPr/>
              <a:lstStyle/>
              <a:p>
                <a:r>
                  <a:rPr lang="en-RU">
                    <a:noFill/>
                  </a:rPr>
                  <a:t> </a:t>
                </a:r>
              </a:p>
            </p:txBody>
          </p:sp>
        </mc:Fallback>
      </mc:AlternateContent>
      <p:pic>
        <p:nvPicPr>
          <p:cNvPr id="3" name="Рисунок 6">
            <a:extLst>
              <a:ext uri="{FF2B5EF4-FFF2-40B4-BE49-F238E27FC236}">
                <a16:creationId xmlns:a16="http://schemas.microsoft.com/office/drawing/2014/main" id="{526F641D-862F-868A-E8E0-DC0839AFBF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0178" y="1345672"/>
            <a:ext cx="3600000" cy="2700000"/>
          </a:xfrm>
          <a:prstGeom prst="rect">
            <a:avLst/>
          </a:prstGeom>
        </p:spPr>
      </p:pic>
      <p:sp>
        <p:nvSpPr>
          <p:cNvPr id="9" name="Slide Number Placeholder 8">
            <a:extLst>
              <a:ext uri="{FF2B5EF4-FFF2-40B4-BE49-F238E27FC236}">
                <a16:creationId xmlns:a16="http://schemas.microsoft.com/office/drawing/2014/main" id="{9B38A2D1-FFEC-429F-FBC6-E7AF1BAC61C4}"/>
              </a:ext>
            </a:extLst>
          </p:cNvPr>
          <p:cNvSpPr>
            <a:spLocks noGrp="1"/>
          </p:cNvSpPr>
          <p:nvPr>
            <p:ph type="sldNum" sz="quarter" idx="12"/>
          </p:nvPr>
        </p:nvSpPr>
        <p:spPr>
          <a:xfrm>
            <a:off x="9448800" y="6485225"/>
            <a:ext cx="2743200" cy="365125"/>
          </a:xfrm>
        </p:spPr>
        <p:txBody>
          <a:bodyPr/>
          <a:lstStyle/>
          <a:p>
            <a:fld id="{03F74DE6-944D-7A40-9389-EB907D9A05BB}" type="slidenum">
              <a:rPr lang="en-RU" smtClean="0"/>
              <a:t>34</a:t>
            </a:fld>
            <a:endParaRPr lang="en-RU" dirty="0"/>
          </a:p>
        </p:txBody>
      </p:sp>
    </p:spTree>
    <p:extLst>
      <p:ext uri="{BB962C8B-B14F-4D97-AF65-F5344CB8AC3E}">
        <p14:creationId xmlns:p14="http://schemas.microsoft.com/office/powerpoint/2010/main" val="28439889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5">
            <a:extLst>
              <a:ext uri="{FF2B5EF4-FFF2-40B4-BE49-F238E27FC236}">
                <a16:creationId xmlns:a16="http://schemas.microsoft.com/office/drawing/2014/main" id="{ED5A8B9E-ED8B-B949-9A30-157788D80E49}"/>
              </a:ext>
            </a:extLst>
          </p:cNvPr>
          <p:cNvSpPr txBox="1">
            <a:spLocks noChangeArrowheads="1"/>
          </p:cNvSpPr>
          <p:nvPr/>
        </p:nvSpPr>
        <p:spPr bwMode="auto">
          <a:xfrm>
            <a:off x="643725" y="5450344"/>
            <a:ext cx="3881391" cy="738664"/>
          </a:xfrm>
          <a:prstGeom prst="rect">
            <a:avLst/>
          </a:prstGeom>
          <a:noFill/>
          <a:ln w="9525">
            <a:noFill/>
            <a:miter lim="800000"/>
            <a:headEnd/>
            <a:tailEnd/>
          </a:ln>
        </p:spPr>
        <p:txBody>
          <a:bodyPr wrap="square">
            <a:spAutoFit/>
          </a:bodyPr>
          <a:lstStyle/>
          <a:p>
            <a:pPr algn="ctr"/>
            <a:r>
              <a:rPr lang="en-GB" sz="1400" i="1" dirty="0" err="1">
                <a:cs typeface="Calibri" panose="020F0502020204030204" pitchFamily="34" charset="0"/>
              </a:rPr>
              <a:t>Oganessian</a:t>
            </a:r>
            <a:r>
              <a:rPr lang="en-GB" sz="1400" i="1" dirty="0">
                <a:cs typeface="Calibri" panose="020F0502020204030204" pitchFamily="34" charset="0"/>
              </a:rPr>
              <a:t> Yu. Ts. </a:t>
            </a:r>
          </a:p>
          <a:p>
            <a:pPr algn="ctr"/>
            <a:r>
              <a:rPr lang="en-GB" sz="1400" i="1" dirty="0">
                <a:cs typeface="Calibri" panose="020F0502020204030204" pitchFamily="34" charset="0"/>
              </a:rPr>
              <a:t>Heaviest nuclei from </a:t>
            </a:r>
            <a:r>
              <a:rPr lang="en-GB" sz="1400" i="1" baseline="30000" dirty="0">
                <a:cs typeface="Calibri" panose="020F0502020204030204" pitchFamily="34" charset="0"/>
              </a:rPr>
              <a:t>48</a:t>
            </a:r>
            <a:r>
              <a:rPr lang="en-GB" sz="1400" i="1" dirty="0">
                <a:cs typeface="Calibri" panose="020F0502020204030204" pitchFamily="34" charset="0"/>
              </a:rPr>
              <a:t>Ca-induced reactions</a:t>
            </a:r>
            <a:endParaRPr lang="ru-RU" sz="1400" i="1" dirty="0">
              <a:cs typeface="Calibri" panose="020F0502020204030204" pitchFamily="34" charset="0"/>
            </a:endParaRPr>
          </a:p>
          <a:p>
            <a:pPr algn="ctr"/>
            <a:r>
              <a:rPr lang="en-GB" sz="1400" i="1" dirty="0">
                <a:effectLst/>
                <a:cs typeface="Calibri" panose="020F0502020204030204" pitchFamily="34" charset="0"/>
              </a:rPr>
              <a:t>J. Phys. G: </a:t>
            </a:r>
            <a:r>
              <a:rPr lang="en-GB" sz="1400" i="1" dirty="0" err="1">
                <a:effectLst/>
                <a:cs typeface="Calibri" panose="020F0502020204030204" pitchFamily="34" charset="0"/>
              </a:rPr>
              <a:t>Nucl</a:t>
            </a:r>
            <a:r>
              <a:rPr lang="en-GB" sz="1400" i="1" dirty="0">
                <a:effectLst/>
                <a:cs typeface="Calibri" panose="020F0502020204030204" pitchFamily="34" charset="0"/>
              </a:rPr>
              <a:t>. Part. Phys. 34 (2007) R165–R242</a:t>
            </a:r>
            <a:endParaRPr lang="en-GB" sz="1400" i="1" dirty="0">
              <a:cs typeface="Calibri" panose="020F0502020204030204" pitchFamily="34" charset="0"/>
            </a:endParaRPr>
          </a:p>
        </p:txBody>
      </p:sp>
      <p:sp>
        <p:nvSpPr>
          <p:cNvPr id="9" name="Title 1">
            <a:extLst>
              <a:ext uri="{FF2B5EF4-FFF2-40B4-BE49-F238E27FC236}">
                <a16:creationId xmlns:a16="http://schemas.microsoft.com/office/drawing/2014/main" id="{2E1C5388-595A-7368-30B4-5E1B01530C27}"/>
              </a:ext>
            </a:extLst>
          </p:cNvPr>
          <p:cNvSpPr>
            <a:spLocks noGrp="1"/>
          </p:cNvSpPr>
          <p:nvPr>
            <p:ph type="title"/>
          </p:nvPr>
        </p:nvSpPr>
        <p:spPr>
          <a:xfrm>
            <a:off x="1524000" y="180000"/>
            <a:ext cx="9144000" cy="729000"/>
          </a:xfrm>
        </p:spPr>
        <p:txBody>
          <a:bodyPr>
            <a:normAutofit/>
          </a:bodyPr>
          <a:lstStyle/>
          <a:p>
            <a:pPr algn="ctr"/>
            <a:r>
              <a:rPr lang="en-US" b="1" dirty="0">
                <a:solidFill>
                  <a:schemeClr val="accent1"/>
                </a:solidFill>
              </a:rPr>
              <a:t>Fission Modes</a:t>
            </a:r>
            <a:endParaRPr lang="en-RU" b="1" dirty="0">
              <a:solidFill>
                <a:schemeClr val="accent1"/>
              </a:solidFill>
            </a:endParaRPr>
          </a:p>
        </p:txBody>
      </p:sp>
      <p:sp>
        <p:nvSpPr>
          <p:cNvPr id="13" name="Text Box 15">
            <a:extLst>
              <a:ext uri="{FF2B5EF4-FFF2-40B4-BE49-F238E27FC236}">
                <a16:creationId xmlns:a16="http://schemas.microsoft.com/office/drawing/2014/main" id="{887BAC1F-EAA5-A919-A331-EAB79B024CB3}"/>
              </a:ext>
            </a:extLst>
          </p:cNvPr>
          <p:cNvSpPr txBox="1">
            <a:spLocks noChangeArrowheads="1"/>
          </p:cNvSpPr>
          <p:nvPr/>
        </p:nvSpPr>
        <p:spPr bwMode="auto">
          <a:xfrm>
            <a:off x="7825421" y="5472441"/>
            <a:ext cx="3852727" cy="738664"/>
          </a:xfrm>
          <a:prstGeom prst="rect">
            <a:avLst/>
          </a:prstGeom>
          <a:noFill/>
          <a:ln w="9525">
            <a:noFill/>
            <a:miter lim="800000"/>
            <a:headEnd/>
            <a:tailEnd/>
          </a:ln>
        </p:spPr>
        <p:txBody>
          <a:bodyPr wrap="square">
            <a:spAutoFit/>
          </a:bodyPr>
          <a:lstStyle/>
          <a:p>
            <a:pPr algn="ctr"/>
            <a:r>
              <a:rPr lang="en-GB" sz="1400" i="1" dirty="0"/>
              <a:t>Hoffman D. C., Lane M. R. </a:t>
            </a:r>
          </a:p>
          <a:p>
            <a:pPr algn="ctr"/>
            <a:r>
              <a:rPr lang="en-GB" sz="1400" dirty="0"/>
              <a:t>Spontaneous fission</a:t>
            </a:r>
            <a:endParaRPr lang="ru-RU" sz="1400" dirty="0"/>
          </a:p>
          <a:p>
            <a:pPr algn="ctr"/>
            <a:r>
              <a:rPr lang="en-GB" sz="1400" dirty="0"/>
              <a:t>RCA 70/71 (1995) P. 135–146 </a:t>
            </a:r>
          </a:p>
        </p:txBody>
      </p:sp>
      <p:grpSp>
        <p:nvGrpSpPr>
          <p:cNvPr id="20" name="Group 19">
            <a:extLst>
              <a:ext uri="{FF2B5EF4-FFF2-40B4-BE49-F238E27FC236}">
                <a16:creationId xmlns:a16="http://schemas.microsoft.com/office/drawing/2014/main" id="{2BB28952-951F-EB51-F7E4-BEE2E9C57868}"/>
              </a:ext>
            </a:extLst>
          </p:cNvPr>
          <p:cNvGrpSpPr/>
          <p:nvPr/>
        </p:nvGrpSpPr>
        <p:grpSpPr>
          <a:xfrm>
            <a:off x="7825421" y="1304472"/>
            <a:ext cx="3632200" cy="4016036"/>
            <a:chOff x="7825421" y="1304472"/>
            <a:chExt cx="3632200" cy="4016036"/>
          </a:xfrm>
        </p:grpSpPr>
        <p:pic>
          <p:nvPicPr>
            <p:cNvPr id="14" name="Picture 13">
              <a:extLst>
                <a:ext uri="{FF2B5EF4-FFF2-40B4-BE49-F238E27FC236}">
                  <a16:creationId xmlns:a16="http://schemas.microsoft.com/office/drawing/2014/main" id="{553A14BD-F800-FC2E-4CAB-EDDA97E63705}"/>
                </a:ext>
              </a:extLst>
            </p:cNvPr>
            <p:cNvPicPr>
              <a:picLocks noChangeAspect="1"/>
            </p:cNvPicPr>
            <p:nvPr/>
          </p:nvPicPr>
          <p:blipFill>
            <a:blip r:embed="rId3"/>
            <a:stretch>
              <a:fillRect/>
            </a:stretch>
          </p:blipFill>
          <p:spPr>
            <a:xfrm>
              <a:off x="7825421" y="1304472"/>
              <a:ext cx="3632200" cy="3886200"/>
            </a:xfrm>
            <a:prstGeom prst="rect">
              <a:avLst/>
            </a:prstGeom>
            <a:ln>
              <a:noFill/>
            </a:ln>
          </p:spPr>
        </p:pic>
        <p:sp>
          <p:nvSpPr>
            <p:cNvPr id="15" name="Rectangle 14">
              <a:extLst>
                <a:ext uri="{FF2B5EF4-FFF2-40B4-BE49-F238E27FC236}">
                  <a16:creationId xmlns:a16="http://schemas.microsoft.com/office/drawing/2014/main" id="{D8D8A1DA-5157-B8EE-0155-BD51B5D18231}"/>
                </a:ext>
              </a:extLst>
            </p:cNvPr>
            <p:cNvSpPr/>
            <p:nvPr/>
          </p:nvSpPr>
          <p:spPr>
            <a:xfrm>
              <a:off x="9457057" y="3426497"/>
              <a:ext cx="482957" cy="965915"/>
            </a:xfrm>
            <a:prstGeom prst="rect">
              <a:avLst/>
            </a:prstGeom>
            <a:noFill/>
            <a:ln w="28575">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dirty="0"/>
            </a:p>
          </p:txBody>
        </p:sp>
        <p:sp>
          <p:nvSpPr>
            <p:cNvPr id="19" name="TextBox 18">
              <a:extLst>
                <a:ext uri="{FF2B5EF4-FFF2-40B4-BE49-F238E27FC236}">
                  <a16:creationId xmlns:a16="http://schemas.microsoft.com/office/drawing/2014/main" id="{0E8143E8-157A-5BD0-8A1B-5E5386B4DEF0}"/>
                </a:ext>
              </a:extLst>
            </p:cNvPr>
            <p:cNvSpPr txBox="1"/>
            <p:nvPr/>
          </p:nvSpPr>
          <p:spPr>
            <a:xfrm>
              <a:off x="8501392" y="4951176"/>
              <a:ext cx="2394285" cy="369332"/>
            </a:xfrm>
            <a:prstGeom prst="rect">
              <a:avLst/>
            </a:prstGeom>
            <a:solidFill>
              <a:schemeClr val="bg1"/>
            </a:solidFill>
          </p:spPr>
          <p:txBody>
            <a:bodyPr wrap="square" rtlCol="0">
              <a:spAutoFit/>
            </a:bodyPr>
            <a:lstStyle/>
            <a:p>
              <a:r>
                <a:rPr lang="en-RU" dirty="0"/>
                <a:t>Fragment mass number</a:t>
              </a:r>
            </a:p>
          </p:txBody>
        </p:sp>
      </p:grpSp>
      <p:sp>
        <p:nvSpPr>
          <p:cNvPr id="12" name="TextBox 11">
            <a:extLst>
              <a:ext uri="{FF2B5EF4-FFF2-40B4-BE49-F238E27FC236}">
                <a16:creationId xmlns:a16="http://schemas.microsoft.com/office/drawing/2014/main" id="{819E584D-10E3-2B00-7DF4-B3436DA863A8}"/>
              </a:ext>
            </a:extLst>
          </p:cNvPr>
          <p:cNvSpPr txBox="1"/>
          <p:nvPr/>
        </p:nvSpPr>
        <p:spPr>
          <a:xfrm>
            <a:off x="4121413" y="5920826"/>
            <a:ext cx="4059326" cy="954107"/>
          </a:xfrm>
          <a:prstGeom prst="rect">
            <a:avLst/>
          </a:prstGeom>
          <a:noFill/>
        </p:spPr>
        <p:txBody>
          <a:bodyPr wrap="square">
            <a:spAutoFit/>
          </a:bodyPr>
          <a:lstStyle/>
          <a:p>
            <a:pPr algn="ctr"/>
            <a:r>
              <a:rPr lang="en-GB" sz="1400" i="1" dirty="0" err="1"/>
              <a:t>Hulet</a:t>
            </a:r>
            <a:r>
              <a:rPr lang="en-GB" sz="1400" i="1" dirty="0"/>
              <a:t> E. K. et al. </a:t>
            </a:r>
          </a:p>
          <a:p>
            <a:pPr algn="ctr"/>
            <a:r>
              <a:rPr lang="en-GB" sz="1400" dirty="0"/>
              <a:t>Spontaneous fission properties of </a:t>
            </a:r>
            <a:r>
              <a:rPr lang="en-GB" sz="1400" baseline="30000" dirty="0"/>
              <a:t>258</a:t>
            </a:r>
            <a:r>
              <a:rPr lang="en-GB" sz="1400" dirty="0"/>
              <a:t>Fm, </a:t>
            </a:r>
            <a:r>
              <a:rPr lang="en-GB" sz="1400" baseline="30000" dirty="0"/>
              <a:t>259</a:t>
            </a:r>
            <a:r>
              <a:rPr lang="en-GB" sz="1400" dirty="0"/>
              <a:t>Md, </a:t>
            </a:r>
            <a:r>
              <a:rPr lang="en-GB" sz="1400" baseline="30000" dirty="0"/>
              <a:t>260</a:t>
            </a:r>
            <a:r>
              <a:rPr lang="en-GB" sz="1400" dirty="0"/>
              <a:t>Md, </a:t>
            </a:r>
            <a:r>
              <a:rPr lang="en-GB" sz="1400" baseline="30000" dirty="0"/>
              <a:t>258</a:t>
            </a:r>
            <a:r>
              <a:rPr lang="en-GB" sz="1400" dirty="0"/>
              <a:t>No, and </a:t>
            </a:r>
            <a:r>
              <a:rPr lang="en-GB" sz="1400" baseline="30000" dirty="0"/>
              <a:t>260</a:t>
            </a:r>
            <a:r>
              <a:rPr lang="en-GB" sz="1400" dirty="0"/>
              <a:t>104: Bimodal fission </a:t>
            </a:r>
          </a:p>
          <a:p>
            <a:pPr algn="ctr"/>
            <a:r>
              <a:rPr lang="en-GB" sz="1400" dirty="0"/>
              <a:t>PRC 40/2 (1989) P. 770–784</a:t>
            </a:r>
          </a:p>
        </p:txBody>
      </p:sp>
      <p:grpSp>
        <p:nvGrpSpPr>
          <p:cNvPr id="27" name="Group 26">
            <a:extLst>
              <a:ext uri="{FF2B5EF4-FFF2-40B4-BE49-F238E27FC236}">
                <a16:creationId xmlns:a16="http://schemas.microsoft.com/office/drawing/2014/main" id="{15338218-62D2-CD8B-9198-5BA4EE509FD1}"/>
              </a:ext>
            </a:extLst>
          </p:cNvPr>
          <p:cNvGrpSpPr/>
          <p:nvPr/>
        </p:nvGrpSpPr>
        <p:grpSpPr>
          <a:xfrm>
            <a:off x="643726" y="1304472"/>
            <a:ext cx="3303753" cy="3937000"/>
            <a:chOff x="643726" y="1304472"/>
            <a:chExt cx="3303753" cy="3937000"/>
          </a:xfrm>
        </p:grpSpPr>
        <p:pic>
          <p:nvPicPr>
            <p:cNvPr id="7" name="Picture 6">
              <a:extLst>
                <a:ext uri="{FF2B5EF4-FFF2-40B4-BE49-F238E27FC236}">
                  <a16:creationId xmlns:a16="http://schemas.microsoft.com/office/drawing/2014/main" id="{F006346E-0C0F-CFF9-7692-C539D4F1872D}"/>
                </a:ext>
              </a:extLst>
            </p:cNvPr>
            <p:cNvPicPr>
              <a:picLocks noChangeAspect="1"/>
            </p:cNvPicPr>
            <p:nvPr/>
          </p:nvPicPr>
          <p:blipFill>
            <a:blip r:embed="rId4"/>
            <a:stretch>
              <a:fillRect/>
            </a:stretch>
          </p:blipFill>
          <p:spPr>
            <a:xfrm>
              <a:off x="734379" y="1304472"/>
              <a:ext cx="3213100" cy="3937000"/>
            </a:xfrm>
            <a:prstGeom prst="rect">
              <a:avLst/>
            </a:prstGeom>
          </p:spPr>
        </p:pic>
        <p:grpSp>
          <p:nvGrpSpPr>
            <p:cNvPr id="26" name="Group 25">
              <a:extLst>
                <a:ext uri="{FF2B5EF4-FFF2-40B4-BE49-F238E27FC236}">
                  <a16:creationId xmlns:a16="http://schemas.microsoft.com/office/drawing/2014/main" id="{B292682E-0C7D-E157-8F4B-B5A63F402905}"/>
                </a:ext>
              </a:extLst>
            </p:cNvPr>
            <p:cNvGrpSpPr/>
            <p:nvPr/>
          </p:nvGrpSpPr>
          <p:grpSpPr>
            <a:xfrm rot="16200000">
              <a:off x="263979" y="2629445"/>
              <a:ext cx="1130516" cy="371022"/>
              <a:chOff x="288277" y="3691641"/>
              <a:chExt cx="1183105" cy="338554"/>
            </a:xfrm>
          </p:grpSpPr>
          <p:sp>
            <p:nvSpPr>
              <p:cNvPr id="23" name="TextBox 22">
                <a:extLst>
                  <a:ext uri="{FF2B5EF4-FFF2-40B4-BE49-F238E27FC236}">
                    <a16:creationId xmlns:a16="http://schemas.microsoft.com/office/drawing/2014/main" id="{8F90BCE5-AA21-E396-BFF5-42D571BD7F91}"/>
                  </a:ext>
                </a:extLst>
              </p:cNvPr>
              <p:cNvSpPr txBox="1"/>
              <p:nvPr/>
            </p:nvSpPr>
            <p:spPr>
              <a:xfrm>
                <a:off x="288277" y="3691641"/>
                <a:ext cx="1183105" cy="338554"/>
              </a:xfrm>
              <a:prstGeom prst="rect">
                <a:avLst/>
              </a:prstGeom>
              <a:solidFill>
                <a:schemeClr val="bg1"/>
              </a:solidFill>
            </p:spPr>
            <p:txBody>
              <a:bodyPr wrap="square" rtlCol="0">
                <a:spAutoFit/>
              </a:bodyPr>
              <a:lstStyle/>
              <a:p>
                <a:r>
                  <a:rPr lang="en-RU" sz="1600" dirty="0"/>
                  <a:t>TKE [MeV]</a:t>
                </a:r>
              </a:p>
            </p:txBody>
          </p:sp>
          <p:cxnSp>
            <p:nvCxnSpPr>
              <p:cNvPr id="25" name="Straight Connector 24">
                <a:extLst>
                  <a:ext uri="{FF2B5EF4-FFF2-40B4-BE49-F238E27FC236}">
                    <a16:creationId xmlns:a16="http://schemas.microsoft.com/office/drawing/2014/main" id="{7A06308E-F947-0CBB-A841-23F8D81E98C5}"/>
                  </a:ext>
                </a:extLst>
              </p:cNvPr>
              <p:cNvCxnSpPr/>
              <p:nvPr/>
            </p:nvCxnSpPr>
            <p:spPr>
              <a:xfrm>
                <a:off x="405063" y="3737811"/>
                <a:ext cx="284748" cy="0"/>
              </a:xfrm>
              <a:prstGeom prst="line">
                <a:avLst/>
              </a:prstGeom>
              <a:ln w="12700"/>
            </p:spPr>
            <p:style>
              <a:lnRef idx="1">
                <a:schemeClr val="dk1"/>
              </a:lnRef>
              <a:fillRef idx="0">
                <a:schemeClr val="dk1"/>
              </a:fillRef>
              <a:effectRef idx="0">
                <a:schemeClr val="dk1"/>
              </a:effectRef>
              <a:fontRef idx="minor">
                <a:schemeClr val="tx1"/>
              </a:fontRef>
            </p:style>
          </p:cxnSp>
        </p:grpSp>
      </p:grpSp>
      <p:grpSp>
        <p:nvGrpSpPr>
          <p:cNvPr id="29" name="Group 28">
            <a:extLst>
              <a:ext uri="{FF2B5EF4-FFF2-40B4-BE49-F238E27FC236}">
                <a16:creationId xmlns:a16="http://schemas.microsoft.com/office/drawing/2014/main" id="{2A37CFEA-50ED-43DB-F253-66F52B7D05C9}"/>
              </a:ext>
            </a:extLst>
          </p:cNvPr>
          <p:cNvGrpSpPr/>
          <p:nvPr/>
        </p:nvGrpSpPr>
        <p:grpSpPr>
          <a:xfrm>
            <a:off x="4721825" y="1012509"/>
            <a:ext cx="2293244" cy="4975000"/>
            <a:chOff x="4578483" y="1060458"/>
            <a:chExt cx="2293244" cy="4975000"/>
          </a:xfrm>
        </p:grpSpPr>
        <p:grpSp>
          <p:nvGrpSpPr>
            <p:cNvPr id="22" name="Group 21">
              <a:extLst>
                <a:ext uri="{FF2B5EF4-FFF2-40B4-BE49-F238E27FC236}">
                  <a16:creationId xmlns:a16="http://schemas.microsoft.com/office/drawing/2014/main" id="{144CD9A0-6868-CCFE-5FE6-9A39DC8B7513}"/>
                </a:ext>
              </a:extLst>
            </p:cNvPr>
            <p:cNvGrpSpPr/>
            <p:nvPr/>
          </p:nvGrpSpPr>
          <p:grpSpPr>
            <a:xfrm>
              <a:off x="4747760" y="1060458"/>
              <a:ext cx="2123967" cy="4975000"/>
              <a:chOff x="4747760" y="1060458"/>
              <a:chExt cx="2123967" cy="4975000"/>
            </a:xfrm>
          </p:grpSpPr>
          <p:pic>
            <p:nvPicPr>
              <p:cNvPr id="16" name="Picture 15">
                <a:extLst>
                  <a:ext uri="{FF2B5EF4-FFF2-40B4-BE49-F238E27FC236}">
                    <a16:creationId xmlns:a16="http://schemas.microsoft.com/office/drawing/2014/main" id="{96EEFD62-EF79-CC2D-0DF9-193CE6A8CAF3}"/>
                  </a:ext>
                </a:extLst>
              </p:cNvPr>
              <p:cNvPicPr>
                <a:picLocks noChangeAspect="1"/>
              </p:cNvPicPr>
              <p:nvPr/>
            </p:nvPicPr>
            <p:blipFill>
              <a:blip r:embed="rId5"/>
              <a:stretch>
                <a:fillRect/>
              </a:stretch>
            </p:blipFill>
            <p:spPr>
              <a:xfrm>
                <a:off x="4747760" y="1060458"/>
                <a:ext cx="2123967" cy="4775871"/>
              </a:xfrm>
              <a:prstGeom prst="rect">
                <a:avLst/>
              </a:prstGeom>
            </p:spPr>
          </p:pic>
          <p:sp>
            <p:nvSpPr>
              <p:cNvPr id="17" name="Rectangle 16">
                <a:extLst>
                  <a:ext uri="{FF2B5EF4-FFF2-40B4-BE49-F238E27FC236}">
                    <a16:creationId xmlns:a16="http://schemas.microsoft.com/office/drawing/2014/main" id="{2B136662-DB64-3405-9B20-1762E2394D8C}"/>
                  </a:ext>
                </a:extLst>
              </p:cNvPr>
              <p:cNvSpPr/>
              <p:nvPr/>
            </p:nvSpPr>
            <p:spPr>
              <a:xfrm>
                <a:off x="5087503" y="2624201"/>
                <a:ext cx="1693571" cy="2942822"/>
              </a:xfrm>
              <a:prstGeom prst="rect">
                <a:avLst/>
              </a:prstGeom>
              <a:noFill/>
              <a:ln w="28575">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dirty="0"/>
              </a:p>
            </p:txBody>
          </p:sp>
          <p:sp>
            <p:nvSpPr>
              <p:cNvPr id="21" name="TextBox 20">
                <a:extLst>
                  <a:ext uri="{FF2B5EF4-FFF2-40B4-BE49-F238E27FC236}">
                    <a16:creationId xmlns:a16="http://schemas.microsoft.com/office/drawing/2014/main" id="{D63C58B8-F3D5-2E42-0C49-EBE80886F14E}"/>
                  </a:ext>
                </a:extLst>
              </p:cNvPr>
              <p:cNvSpPr txBox="1"/>
              <p:nvPr/>
            </p:nvSpPr>
            <p:spPr>
              <a:xfrm>
                <a:off x="5402178" y="5696904"/>
                <a:ext cx="1183105" cy="338554"/>
              </a:xfrm>
              <a:prstGeom prst="rect">
                <a:avLst/>
              </a:prstGeom>
              <a:solidFill>
                <a:schemeClr val="bg1"/>
              </a:solidFill>
            </p:spPr>
            <p:txBody>
              <a:bodyPr wrap="square" rtlCol="0">
                <a:spAutoFit/>
              </a:bodyPr>
              <a:lstStyle/>
              <a:p>
                <a:r>
                  <a:rPr lang="en-RU" sz="1600" dirty="0"/>
                  <a:t>TKE [MeV]</a:t>
                </a:r>
              </a:p>
            </p:txBody>
          </p:sp>
        </p:grpSp>
        <p:sp>
          <p:nvSpPr>
            <p:cNvPr id="28" name="TextBox 27">
              <a:extLst>
                <a:ext uri="{FF2B5EF4-FFF2-40B4-BE49-F238E27FC236}">
                  <a16:creationId xmlns:a16="http://schemas.microsoft.com/office/drawing/2014/main" id="{319C237E-25C7-9423-3EB5-DAA3135B1EA5}"/>
                </a:ext>
              </a:extLst>
            </p:cNvPr>
            <p:cNvSpPr txBox="1"/>
            <p:nvPr/>
          </p:nvSpPr>
          <p:spPr>
            <a:xfrm rot="16200000">
              <a:off x="3921117" y="3257220"/>
              <a:ext cx="1653286" cy="338554"/>
            </a:xfrm>
            <a:prstGeom prst="rect">
              <a:avLst/>
            </a:prstGeom>
            <a:solidFill>
              <a:schemeClr val="bg1"/>
            </a:solidFill>
          </p:spPr>
          <p:txBody>
            <a:bodyPr wrap="square" rtlCol="0">
              <a:spAutoFit/>
            </a:bodyPr>
            <a:lstStyle/>
            <a:p>
              <a:pPr algn="ctr"/>
              <a:r>
                <a:rPr lang="en-RU" sz="1600" dirty="0"/>
                <a:t>Count / 5 MeV</a:t>
              </a:r>
            </a:p>
          </p:txBody>
        </p:sp>
      </p:grpSp>
      <p:sp>
        <p:nvSpPr>
          <p:cNvPr id="3" name="Slide Number Placeholder 2">
            <a:extLst>
              <a:ext uri="{FF2B5EF4-FFF2-40B4-BE49-F238E27FC236}">
                <a16:creationId xmlns:a16="http://schemas.microsoft.com/office/drawing/2014/main" id="{636D4EE3-A5E2-37B3-F32A-D24757966157}"/>
              </a:ext>
            </a:extLst>
          </p:cNvPr>
          <p:cNvSpPr>
            <a:spLocks noGrp="1"/>
          </p:cNvSpPr>
          <p:nvPr>
            <p:ph type="sldNum" sz="quarter" idx="12"/>
          </p:nvPr>
        </p:nvSpPr>
        <p:spPr>
          <a:xfrm>
            <a:off x="9448800" y="6492874"/>
            <a:ext cx="2743200" cy="365125"/>
          </a:xfrm>
        </p:spPr>
        <p:txBody>
          <a:bodyPr/>
          <a:lstStyle/>
          <a:p>
            <a:fld id="{03F74DE6-944D-7A40-9389-EB907D9A05BB}" type="slidenum">
              <a:rPr lang="en-RU" smtClean="0"/>
              <a:t>4</a:t>
            </a:fld>
            <a:endParaRPr lang="en-RU" dirty="0"/>
          </a:p>
        </p:txBody>
      </p:sp>
    </p:spTree>
    <p:extLst>
      <p:ext uri="{BB962C8B-B14F-4D97-AF65-F5344CB8AC3E}">
        <p14:creationId xmlns:p14="http://schemas.microsoft.com/office/powerpoint/2010/main" val="26231372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699416F-9B26-3240-923E-D5883E160423}"/>
              </a:ext>
            </a:extLst>
          </p:cNvPr>
          <p:cNvSpPr>
            <a:spLocks noGrp="1"/>
          </p:cNvSpPr>
          <p:nvPr>
            <p:ph type="title"/>
          </p:nvPr>
        </p:nvSpPr>
        <p:spPr>
          <a:xfrm>
            <a:off x="1524000" y="180000"/>
            <a:ext cx="9144000" cy="729000"/>
          </a:xfrm>
        </p:spPr>
        <p:txBody>
          <a:bodyPr>
            <a:normAutofit/>
          </a:bodyPr>
          <a:lstStyle/>
          <a:p>
            <a:pPr algn="ctr"/>
            <a:r>
              <a:rPr lang="en-US" b="1" dirty="0">
                <a:solidFill>
                  <a:schemeClr val="accent1"/>
                </a:solidFill>
              </a:rPr>
              <a:t>Prompt Neutrons</a:t>
            </a:r>
            <a:endParaRPr lang="en-RU" b="1" dirty="0">
              <a:solidFill>
                <a:schemeClr val="accent1"/>
              </a:solidFill>
            </a:endParaRPr>
          </a:p>
        </p:txBody>
      </p:sp>
      <p:sp>
        <p:nvSpPr>
          <p:cNvPr id="10" name="TextBox 9">
            <a:extLst>
              <a:ext uri="{FF2B5EF4-FFF2-40B4-BE49-F238E27FC236}">
                <a16:creationId xmlns:a16="http://schemas.microsoft.com/office/drawing/2014/main" id="{D636F937-1FB6-4D58-EFF3-31657C34E965}"/>
              </a:ext>
            </a:extLst>
          </p:cNvPr>
          <p:cNvSpPr txBox="1"/>
          <p:nvPr/>
        </p:nvSpPr>
        <p:spPr>
          <a:xfrm>
            <a:off x="266015" y="5489663"/>
            <a:ext cx="3948304" cy="738664"/>
          </a:xfrm>
          <a:prstGeom prst="rect">
            <a:avLst/>
          </a:prstGeom>
          <a:noFill/>
        </p:spPr>
        <p:txBody>
          <a:bodyPr wrap="square">
            <a:spAutoFit/>
          </a:bodyPr>
          <a:lstStyle/>
          <a:p>
            <a:pPr algn="ctr"/>
            <a:r>
              <a:rPr lang="en-GB" sz="1400" i="1" dirty="0" err="1">
                <a:effectLst/>
              </a:rPr>
              <a:t>Gangrskii</a:t>
            </a:r>
            <a:r>
              <a:rPr lang="en-GB" sz="1400" i="1" dirty="0">
                <a:effectLst/>
              </a:rPr>
              <a:t> Yu. P., Markov B. N., </a:t>
            </a:r>
            <a:r>
              <a:rPr lang="en-GB" sz="1400" i="1" dirty="0" err="1">
                <a:effectLst/>
              </a:rPr>
              <a:t>Perelygin</a:t>
            </a:r>
            <a:r>
              <a:rPr lang="en-GB" sz="1400" i="1" dirty="0">
                <a:effectLst/>
              </a:rPr>
              <a:t> V. P</a:t>
            </a:r>
            <a:r>
              <a:rPr lang="en-GB" sz="1400" i="1" dirty="0"/>
              <a:t>. </a:t>
            </a:r>
          </a:p>
          <a:p>
            <a:pPr algn="ctr"/>
            <a:r>
              <a:rPr lang="en-GB" sz="1400" i="1" dirty="0"/>
              <a:t>Registration and spectrometry of fission fragments</a:t>
            </a:r>
            <a:r>
              <a:rPr lang="ru-RU" sz="1400" i="1" dirty="0"/>
              <a:t>. </a:t>
            </a:r>
            <a:endParaRPr lang="en-US" sz="1400" i="1" dirty="0"/>
          </a:p>
          <a:p>
            <a:pPr algn="ctr"/>
            <a:r>
              <a:rPr lang="en-US" sz="1400" i="1" dirty="0"/>
              <a:t>Moscow</a:t>
            </a:r>
            <a:r>
              <a:rPr lang="ru-RU" sz="1400" i="1" dirty="0"/>
              <a:t>: </a:t>
            </a:r>
            <a:r>
              <a:rPr lang="en-GB" sz="1400" i="1" dirty="0" err="1"/>
              <a:t>Energoatomizdat</a:t>
            </a:r>
            <a:r>
              <a:rPr lang="en-US" sz="1400" i="1" dirty="0"/>
              <a:t> (</a:t>
            </a:r>
            <a:r>
              <a:rPr lang="ru-RU" sz="1400" i="1" dirty="0"/>
              <a:t>1992</a:t>
            </a:r>
            <a:r>
              <a:rPr lang="en-US" sz="1400" i="1" dirty="0"/>
              <a:t>),</a:t>
            </a:r>
            <a:r>
              <a:rPr lang="ru-RU" sz="1400" i="1" dirty="0"/>
              <a:t> 312 </a:t>
            </a:r>
            <a:r>
              <a:rPr lang="en-US" sz="1400" i="1" dirty="0"/>
              <a:t>p</a:t>
            </a:r>
            <a:endParaRPr lang="ru-RU" sz="1400" i="1" dirty="0"/>
          </a:p>
        </p:txBody>
      </p:sp>
      <mc:AlternateContent xmlns:mc="http://schemas.openxmlformats.org/markup-compatibility/2006" xmlns:a14="http://schemas.microsoft.com/office/drawing/2010/main">
        <mc:Choice Requires="a14">
          <p:graphicFrame>
            <p:nvGraphicFramePr>
              <p:cNvPr id="19" name="Table 19">
                <a:extLst>
                  <a:ext uri="{FF2B5EF4-FFF2-40B4-BE49-F238E27FC236}">
                    <a16:creationId xmlns:a16="http://schemas.microsoft.com/office/drawing/2014/main" id="{8789E827-DD33-E5B9-F947-CC60C0E291CA}"/>
                  </a:ext>
                </a:extLst>
              </p:cNvPr>
              <p:cNvGraphicFramePr>
                <a:graphicFrameLocks noGrp="1"/>
              </p:cNvGraphicFramePr>
              <p:nvPr>
                <p:extLst>
                  <p:ext uri="{D42A27DB-BD31-4B8C-83A1-F6EECF244321}">
                    <p14:modId xmlns:p14="http://schemas.microsoft.com/office/powerpoint/2010/main" val="2472939458"/>
                  </p:ext>
                </p:extLst>
              </p:nvPr>
            </p:nvGraphicFramePr>
            <p:xfrm>
              <a:off x="266017" y="2540307"/>
              <a:ext cx="3948304" cy="2640940"/>
            </p:xfrm>
            <a:graphic>
              <a:graphicData uri="http://schemas.openxmlformats.org/drawingml/2006/table">
                <a:tbl>
                  <a:tblPr firstRow="1" bandRow="1">
                    <a:tableStyleId>{2D5ABB26-0587-4C30-8999-92F81FD0307C}</a:tableStyleId>
                  </a:tblPr>
                  <a:tblGrid>
                    <a:gridCol w="765366">
                      <a:extLst>
                        <a:ext uri="{9D8B030D-6E8A-4147-A177-3AD203B41FA5}">
                          <a16:colId xmlns:a16="http://schemas.microsoft.com/office/drawing/2014/main" val="585286248"/>
                        </a:ext>
                      </a:extLst>
                    </a:gridCol>
                    <a:gridCol w="713740">
                      <a:extLst>
                        <a:ext uri="{9D8B030D-6E8A-4147-A177-3AD203B41FA5}">
                          <a16:colId xmlns:a16="http://schemas.microsoft.com/office/drawing/2014/main" val="1511480344"/>
                        </a:ext>
                      </a:extLst>
                    </a:gridCol>
                    <a:gridCol w="403542">
                      <a:extLst>
                        <a:ext uri="{9D8B030D-6E8A-4147-A177-3AD203B41FA5}">
                          <a16:colId xmlns:a16="http://schemas.microsoft.com/office/drawing/2014/main" val="325989631"/>
                        </a:ext>
                      </a:extLst>
                    </a:gridCol>
                    <a:gridCol w="527178">
                      <a:extLst>
                        <a:ext uri="{9D8B030D-6E8A-4147-A177-3AD203B41FA5}">
                          <a16:colId xmlns:a16="http://schemas.microsoft.com/office/drawing/2014/main" val="1547777384"/>
                        </a:ext>
                      </a:extLst>
                    </a:gridCol>
                    <a:gridCol w="512591">
                      <a:extLst>
                        <a:ext uri="{9D8B030D-6E8A-4147-A177-3AD203B41FA5}">
                          <a16:colId xmlns:a16="http://schemas.microsoft.com/office/drawing/2014/main" val="3815198835"/>
                        </a:ext>
                      </a:extLst>
                    </a:gridCol>
                    <a:gridCol w="471748">
                      <a:extLst>
                        <a:ext uri="{9D8B030D-6E8A-4147-A177-3AD203B41FA5}">
                          <a16:colId xmlns:a16="http://schemas.microsoft.com/office/drawing/2014/main" val="2573417220"/>
                        </a:ext>
                      </a:extLst>
                    </a:gridCol>
                    <a:gridCol w="554139">
                      <a:extLst>
                        <a:ext uri="{9D8B030D-6E8A-4147-A177-3AD203B41FA5}">
                          <a16:colId xmlns:a16="http://schemas.microsoft.com/office/drawing/2014/main" val="2141917854"/>
                        </a:ext>
                      </a:extLst>
                    </a:gridCol>
                  </a:tblGrid>
                  <a:tr h="660235">
                    <a:tc rowSpan="2">
                      <a:txBody>
                        <a:bodyPr/>
                        <a:lstStyle/>
                        <a:p>
                          <a:pPr algn="ctr"/>
                          <a:r>
                            <a:rPr lang="en-US" sz="1400" dirty="0"/>
                            <a:t>Isotope</a:t>
                          </a:r>
                          <a:endParaRPr lang="en-RU"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rowSpan="2">
                      <a:txBody>
                        <a:bodyPr/>
                        <a:lstStyle/>
                        <a:p>
                          <a:pPr algn="ctr"/>
                          <a:r>
                            <a:rPr lang="en-US" sz="1400" b="0" dirty="0"/>
                            <a:t>Kinetic</a:t>
                          </a:r>
                          <a:endParaRPr lang="en-RU" sz="14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algn="ctr"/>
                          <a:r>
                            <a:rPr lang="en-US" sz="1400" dirty="0"/>
                            <a:t>Excitation</a:t>
                          </a:r>
                          <a:endParaRPr lang="en-RU"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RU" dirty="0"/>
                        </a:p>
                      </a:txBody>
                      <a:tcPr/>
                    </a:tc>
                    <a:tc gridSpan="3">
                      <a:txBody>
                        <a:bodyPr/>
                        <a:lstStyle/>
                        <a:p>
                          <a:pPr algn="ctr"/>
                          <a:r>
                            <a:rPr lang="en-US" sz="1400" dirty="0"/>
                            <a:t>Radioactive Decay</a:t>
                          </a:r>
                          <a:endParaRPr lang="en-RU"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RU" dirty="0"/>
                        </a:p>
                      </a:txBody>
                      <a:tcPr/>
                    </a:tc>
                    <a:tc hMerge="1">
                      <a:txBody>
                        <a:bodyPr/>
                        <a:lstStyle/>
                        <a:p>
                          <a:endParaRPr lang="en-RU" dirty="0"/>
                        </a:p>
                      </a:txBody>
                      <a:tcPr/>
                    </a:tc>
                    <a:extLst>
                      <a:ext uri="{0D108BD9-81ED-4DB2-BD59-A6C34878D82A}">
                        <a16:rowId xmlns:a16="http://schemas.microsoft.com/office/drawing/2014/main" val="2674921771"/>
                      </a:ext>
                    </a:extLst>
                  </a:tr>
                  <a:tr h="660235">
                    <a:tc vMerge="1">
                      <a:txBody>
                        <a:bodyPr/>
                        <a:lstStyle/>
                        <a:p>
                          <a:endParaRPr lang="en-RU" dirty="0"/>
                        </a:p>
                      </a:txBody>
                      <a:tcPr/>
                    </a:tc>
                    <a:tc vMerge="1">
                      <a:txBody>
                        <a:bodyPr/>
                        <a:lstStyle/>
                        <a:p>
                          <a:endParaRPr lang="en-RU" dirty="0"/>
                        </a:p>
                      </a:txBody>
                      <a:tcPr/>
                    </a:tc>
                    <a:tc>
                      <a:txBody>
                        <a:bodyPr/>
                        <a:lstStyle/>
                        <a:p>
                          <a:pPr algn="ctr"/>
                          <a:r>
                            <a:rPr lang="en-US" sz="1400" b="1" i="1" dirty="0">
                              <a:solidFill>
                                <a:srgbClr val="C00000"/>
                              </a:solidFill>
                            </a:rPr>
                            <a:t>n</a:t>
                          </a:r>
                          <a:endParaRPr lang="en-RU" sz="1400" b="1" i="1" dirty="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C997"/>
                        </a:solidFill>
                      </a:tcPr>
                    </a:tc>
                    <a:tc>
                      <a:txBody>
                        <a:bodyPr/>
                        <a:lstStyle/>
                        <a:p>
                          <a:pPr algn="ctr"/>
                          <a:r>
                            <a:rPr lang="en-RU" sz="1400" dirty="0"/>
                            <a:t>𝛾</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RU" sz="1400" b="0" dirty="0"/>
                            <a:t>𝜷</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RU" sz="1400" dirty="0"/>
                            <a:t>𝜸</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14:m>
                            <m:oMath xmlns:m="http://schemas.openxmlformats.org/officeDocument/2006/math">
                              <m:bar>
                                <m:barPr>
                                  <m:pos m:val="top"/>
                                  <m:ctrlPr>
                                    <a:rPr lang="en-RU" sz="1400" i="1" smtClean="0">
                                      <a:latin typeface="Cambria Math" panose="02040503050406030204" pitchFamily="18" charset="0"/>
                                    </a:rPr>
                                  </m:ctrlPr>
                                </m:barPr>
                                <m:e>
                                  <m:r>
                                    <m:rPr>
                                      <m:nor/>
                                    </m:rPr>
                                    <a:rPr lang="en-RU" sz="1400" dirty="0" smtClean="0"/>
                                    <m:t>𝝂</m:t>
                                  </m:r>
                                </m:e>
                              </m:bar>
                            </m:oMath>
                          </a14:m>
                          <a:r>
                            <a:rPr lang="en-RU" sz="1400" baseline="-25000" dirty="0"/>
                            <a:t>e</a:t>
                          </a:r>
                          <a:endParaRPr lang="en-RU" sz="1400" i="1" baseline="-25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924761544"/>
                      </a:ext>
                    </a:extLst>
                  </a:tr>
                  <a:tr h="660235">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400" b="1" baseline="30000" dirty="0"/>
                            <a:t>256</a:t>
                          </a:r>
                          <a:r>
                            <a:rPr lang="en-US" sz="1400" b="1" dirty="0"/>
                            <a:t>Fm</a:t>
                          </a:r>
                          <a:endParaRPr lang="en-RU"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b="1" dirty="0"/>
                            <a:t>198</a:t>
                          </a:r>
                          <a:endParaRPr lang="en-RU"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RU" sz="1400" b="1" dirty="0">
                              <a:solidFill>
                                <a:srgbClr val="C00000"/>
                              </a:solidFill>
                            </a:rPr>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C997"/>
                        </a:solidFill>
                      </a:tcPr>
                    </a:tc>
                    <a:tc>
                      <a:txBody>
                        <a:bodyPr/>
                        <a:lstStyle/>
                        <a:p>
                          <a:pPr algn="ctr"/>
                          <a:r>
                            <a:rPr lang="en-RU" sz="1400" dirty="0"/>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RU" sz="1400" dirty="0"/>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RU" sz="1400" dirty="0"/>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RU" sz="1400" dirty="0"/>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9565263"/>
                      </a:ext>
                    </a:extLst>
                  </a:tr>
                  <a:tr h="660235">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400" b="1" baseline="30000" dirty="0"/>
                            <a:t>25</a:t>
                          </a:r>
                          <a:r>
                            <a:rPr lang="en-US" sz="1400" b="1" baseline="30000" dirty="0"/>
                            <a:t>2</a:t>
                          </a:r>
                          <a:r>
                            <a:rPr lang="en-US" sz="1400" b="1" dirty="0"/>
                            <a:t>Cf</a:t>
                          </a:r>
                          <a:endParaRPr lang="en-RU"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b="1" dirty="0"/>
                            <a:t>186</a:t>
                          </a:r>
                          <a:endParaRPr lang="en-RU"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RU" sz="1400" b="1" dirty="0">
                              <a:solidFill>
                                <a:srgbClr val="C00000"/>
                              </a:solidFill>
                            </a:rPr>
                            <a:t>31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C997"/>
                        </a:solidFill>
                      </a:tcPr>
                    </a:tc>
                    <a:tc>
                      <a:txBody>
                        <a:bodyPr/>
                        <a:lstStyle/>
                        <a:p>
                          <a:pPr algn="ctr"/>
                          <a:r>
                            <a:rPr lang="en-RU" sz="1400" dirty="0"/>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RU" sz="1400" dirty="0"/>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RU" sz="1400" dirty="0"/>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RU" sz="1400" dirty="0"/>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8109930"/>
                      </a:ext>
                    </a:extLst>
                  </a:tr>
                </a:tbl>
              </a:graphicData>
            </a:graphic>
          </p:graphicFrame>
        </mc:Choice>
        <mc:Fallback xmlns="">
          <p:graphicFrame>
            <p:nvGraphicFramePr>
              <p:cNvPr id="19" name="Table 19">
                <a:extLst>
                  <a:ext uri="{FF2B5EF4-FFF2-40B4-BE49-F238E27FC236}">
                    <a16:creationId xmlns:a16="http://schemas.microsoft.com/office/drawing/2014/main" id="{8789E827-DD33-E5B9-F947-CC60C0E291CA}"/>
                  </a:ext>
                </a:extLst>
              </p:cNvPr>
              <p:cNvGraphicFramePr>
                <a:graphicFrameLocks noGrp="1"/>
              </p:cNvGraphicFramePr>
              <p:nvPr>
                <p:extLst>
                  <p:ext uri="{D42A27DB-BD31-4B8C-83A1-F6EECF244321}">
                    <p14:modId xmlns:p14="http://schemas.microsoft.com/office/powerpoint/2010/main" val="2472939458"/>
                  </p:ext>
                </p:extLst>
              </p:nvPr>
            </p:nvGraphicFramePr>
            <p:xfrm>
              <a:off x="266017" y="2540307"/>
              <a:ext cx="3948304" cy="2640940"/>
            </p:xfrm>
            <a:graphic>
              <a:graphicData uri="http://schemas.openxmlformats.org/drawingml/2006/table">
                <a:tbl>
                  <a:tblPr firstRow="1" bandRow="1">
                    <a:tableStyleId>{2D5ABB26-0587-4C30-8999-92F81FD0307C}</a:tableStyleId>
                  </a:tblPr>
                  <a:tblGrid>
                    <a:gridCol w="765366">
                      <a:extLst>
                        <a:ext uri="{9D8B030D-6E8A-4147-A177-3AD203B41FA5}">
                          <a16:colId xmlns:a16="http://schemas.microsoft.com/office/drawing/2014/main" val="585286248"/>
                        </a:ext>
                      </a:extLst>
                    </a:gridCol>
                    <a:gridCol w="713740">
                      <a:extLst>
                        <a:ext uri="{9D8B030D-6E8A-4147-A177-3AD203B41FA5}">
                          <a16:colId xmlns:a16="http://schemas.microsoft.com/office/drawing/2014/main" val="1511480344"/>
                        </a:ext>
                      </a:extLst>
                    </a:gridCol>
                    <a:gridCol w="403542">
                      <a:extLst>
                        <a:ext uri="{9D8B030D-6E8A-4147-A177-3AD203B41FA5}">
                          <a16:colId xmlns:a16="http://schemas.microsoft.com/office/drawing/2014/main" val="325989631"/>
                        </a:ext>
                      </a:extLst>
                    </a:gridCol>
                    <a:gridCol w="527178">
                      <a:extLst>
                        <a:ext uri="{9D8B030D-6E8A-4147-A177-3AD203B41FA5}">
                          <a16:colId xmlns:a16="http://schemas.microsoft.com/office/drawing/2014/main" val="1547777384"/>
                        </a:ext>
                      </a:extLst>
                    </a:gridCol>
                    <a:gridCol w="512591">
                      <a:extLst>
                        <a:ext uri="{9D8B030D-6E8A-4147-A177-3AD203B41FA5}">
                          <a16:colId xmlns:a16="http://schemas.microsoft.com/office/drawing/2014/main" val="3815198835"/>
                        </a:ext>
                      </a:extLst>
                    </a:gridCol>
                    <a:gridCol w="471748">
                      <a:extLst>
                        <a:ext uri="{9D8B030D-6E8A-4147-A177-3AD203B41FA5}">
                          <a16:colId xmlns:a16="http://schemas.microsoft.com/office/drawing/2014/main" val="2573417220"/>
                        </a:ext>
                      </a:extLst>
                    </a:gridCol>
                    <a:gridCol w="554139">
                      <a:extLst>
                        <a:ext uri="{9D8B030D-6E8A-4147-A177-3AD203B41FA5}">
                          <a16:colId xmlns:a16="http://schemas.microsoft.com/office/drawing/2014/main" val="2141917854"/>
                        </a:ext>
                      </a:extLst>
                    </a:gridCol>
                  </a:tblGrid>
                  <a:tr h="660235">
                    <a:tc rowSpan="2">
                      <a:txBody>
                        <a:bodyPr/>
                        <a:lstStyle/>
                        <a:p>
                          <a:pPr algn="ctr"/>
                          <a:r>
                            <a:rPr lang="en-US" sz="1400" dirty="0"/>
                            <a:t>Isotope</a:t>
                          </a:r>
                          <a:endParaRPr lang="en-RU"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rowSpan="2">
                      <a:txBody>
                        <a:bodyPr/>
                        <a:lstStyle/>
                        <a:p>
                          <a:pPr algn="ctr"/>
                          <a:r>
                            <a:rPr lang="en-US" sz="1400" b="0" dirty="0"/>
                            <a:t>Kinetic</a:t>
                          </a:r>
                          <a:endParaRPr lang="en-RU" sz="14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algn="ctr"/>
                          <a:r>
                            <a:rPr lang="en-US" sz="1400" dirty="0"/>
                            <a:t>Excitation</a:t>
                          </a:r>
                          <a:endParaRPr lang="en-RU"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RU" dirty="0"/>
                        </a:p>
                      </a:txBody>
                      <a:tcPr/>
                    </a:tc>
                    <a:tc gridSpan="3">
                      <a:txBody>
                        <a:bodyPr/>
                        <a:lstStyle/>
                        <a:p>
                          <a:pPr algn="ctr"/>
                          <a:r>
                            <a:rPr lang="en-US" sz="1400" dirty="0"/>
                            <a:t>Radioactive Decay</a:t>
                          </a:r>
                          <a:endParaRPr lang="en-RU"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RU" dirty="0"/>
                        </a:p>
                      </a:txBody>
                      <a:tcPr/>
                    </a:tc>
                    <a:tc hMerge="1">
                      <a:txBody>
                        <a:bodyPr/>
                        <a:lstStyle/>
                        <a:p>
                          <a:endParaRPr lang="en-RU" dirty="0"/>
                        </a:p>
                      </a:txBody>
                      <a:tcPr/>
                    </a:tc>
                    <a:extLst>
                      <a:ext uri="{0D108BD9-81ED-4DB2-BD59-A6C34878D82A}">
                        <a16:rowId xmlns:a16="http://schemas.microsoft.com/office/drawing/2014/main" val="2674921771"/>
                      </a:ext>
                    </a:extLst>
                  </a:tr>
                  <a:tr h="660235">
                    <a:tc vMerge="1">
                      <a:txBody>
                        <a:bodyPr/>
                        <a:lstStyle/>
                        <a:p>
                          <a:endParaRPr lang="en-RU" dirty="0"/>
                        </a:p>
                      </a:txBody>
                      <a:tcPr/>
                    </a:tc>
                    <a:tc vMerge="1">
                      <a:txBody>
                        <a:bodyPr/>
                        <a:lstStyle/>
                        <a:p>
                          <a:endParaRPr lang="en-RU" dirty="0"/>
                        </a:p>
                      </a:txBody>
                      <a:tcPr/>
                    </a:tc>
                    <a:tc>
                      <a:txBody>
                        <a:bodyPr/>
                        <a:lstStyle/>
                        <a:p>
                          <a:pPr algn="ctr"/>
                          <a:r>
                            <a:rPr lang="en-US" sz="1400" b="1" i="1" dirty="0">
                              <a:solidFill>
                                <a:srgbClr val="C00000"/>
                              </a:solidFill>
                            </a:rPr>
                            <a:t>n</a:t>
                          </a:r>
                          <a:endParaRPr lang="en-RU" sz="1400" b="1" i="1" dirty="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C997"/>
                        </a:solidFill>
                      </a:tcPr>
                    </a:tc>
                    <a:tc>
                      <a:txBody>
                        <a:bodyPr/>
                        <a:lstStyle/>
                        <a:p>
                          <a:pPr algn="ctr"/>
                          <a:r>
                            <a:rPr lang="en-RU" sz="1400" dirty="0"/>
                            <a:t>𝛾</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RU" sz="1400" b="0" dirty="0"/>
                            <a:t>𝜷</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RU" sz="1400" dirty="0"/>
                            <a:t>𝜸</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endParaRPr lang="en-RU"/>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609091" t="-101923" r="-4545" b="-203846"/>
                          </a:stretch>
                        </a:blipFill>
                      </a:tcPr>
                    </a:tc>
                    <a:extLst>
                      <a:ext uri="{0D108BD9-81ED-4DB2-BD59-A6C34878D82A}">
                        <a16:rowId xmlns:a16="http://schemas.microsoft.com/office/drawing/2014/main" val="924761544"/>
                      </a:ext>
                    </a:extLst>
                  </a:tr>
                  <a:tr h="660235">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400" b="1" baseline="30000" dirty="0"/>
                            <a:t>256</a:t>
                          </a:r>
                          <a:r>
                            <a:rPr lang="en-US" sz="1400" b="1" dirty="0"/>
                            <a:t>Fm</a:t>
                          </a:r>
                          <a:endParaRPr lang="en-RU"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b="1" dirty="0"/>
                            <a:t>198</a:t>
                          </a:r>
                          <a:endParaRPr lang="en-RU"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RU" sz="1400" b="1" dirty="0">
                              <a:solidFill>
                                <a:srgbClr val="C00000"/>
                              </a:solidFill>
                            </a:rPr>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C997"/>
                        </a:solidFill>
                      </a:tcPr>
                    </a:tc>
                    <a:tc>
                      <a:txBody>
                        <a:bodyPr/>
                        <a:lstStyle/>
                        <a:p>
                          <a:pPr algn="ctr"/>
                          <a:r>
                            <a:rPr lang="en-RU" sz="1400" dirty="0"/>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RU" sz="1400" dirty="0"/>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RU" sz="1400" dirty="0"/>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RU" sz="1400" dirty="0"/>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9565263"/>
                      </a:ext>
                    </a:extLst>
                  </a:tr>
                  <a:tr h="660235">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400" b="1" baseline="30000" dirty="0"/>
                            <a:t>25</a:t>
                          </a:r>
                          <a:r>
                            <a:rPr lang="en-US" sz="1400" b="1" baseline="30000" dirty="0"/>
                            <a:t>2</a:t>
                          </a:r>
                          <a:r>
                            <a:rPr lang="en-US" sz="1400" b="1" dirty="0"/>
                            <a:t>Cf</a:t>
                          </a:r>
                          <a:endParaRPr lang="en-RU"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b="1" dirty="0"/>
                            <a:t>186</a:t>
                          </a:r>
                          <a:endParaRPr lang="en-RU"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RU" sz="1400" b="1" dirty="0">
                              <a:solidFill>
                                <a:srgbClr val="C00000"/>
                              </a:solidFill>
                            </a:rPr>
                            <a:t>31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C997"/>
                        </a:solidFill>
                      </a:tcPr>
                    </a:tc>
                    <a:tc>
                      <a:txBody>
                        <a:bodyPr/>
                        <a:lstStyle/>
                        <a:p>
                          <a:pPr algn="ctr"/>
                          <a:r>
                            <a:rPr lang="en-RU" sz="1400" dirty="0"/>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RU" sz="1400" dirty="0"/>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RU" sz="1400" dirty="0"/>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RU" sz="1400" dirty="0"/>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8109930"/>
                      </a:ext>
                    </a:extLst>
                  </a:tr>
                </a:tbl>
              </a:graphicData>
            </a:graphic>
          </p:graphicFrame>
        </mc:Fallback>
      </mc:AlternateContent>
      <p:sp>
        <p:nvSpPr>
          <p:cNvPr id="20" name="TextBox 19">
            <a:extLst>
              <a:ext uri="{FF2B5EF4-FFF2-40B4-BE49-F238E27FC236}">
                <a16:creationId xmlns:a16="http://schemas.microsoft.com/office/drawing/2014/main" id="{A204093F-701E-17F6-7852-E53A71F3979D}"/>
              </a:ext>
            </a:extLst>
          </p:cNvPr>
          <p:cNvSpPr txBox="1"/>
          <p:nvPr/>
        </p:nvSpPr>
        <p:spPr>
          <a:xfrm>
            <a:off x="64923" y="2158665"/>
            <a:ext cx="4350488" cy="276999"/>
          </a:xfrm>
          <a:prstGeom prst="rect">
            <a:avLst/>
          </a:prstGeom>
          <a:noFill/>
        </p:spPr>
        <p:txBody>
          <a:bodyPr wrap="square">
            <a:spAutoFit/>
          </a:bodyPr>
          <a:lstStyle/>
          <a:p>
            <a:pPr algn="ctr"/>
            <a:r>
              <a:rPr lang="en-GB" sz="1200" b="1" dirty="0">
                <a:solidFill>
                  <a:srgbClr val="7030A0"/>
                </a:solidFill>
              </a:rPr>
              <a:t>Different forms of energy (in MeV), released during SF of nuclei</a:t>
            </a:r>
            <a:r>
              <a:rPr lang="ru-RU" sz="1200" b="1" dirty="0">
                <a:solidFill>
                  <a:srgbClr val="7030A0"/>
                </a:solidFill>
              </a:rPr>
              <a:t> </a:t>
            </a:r>
          </a:p>
        </p:txBody>
      </p:sp>
      <p:sp>
        <p:nvSpPr>
          <p:cNvPr id="6" name="TextBox 5">
            <a:extLst>
              <a:ext uri="{FF2B5EF4-FFF2-40B4-BE49-F238E27FC236}">
                <a16:creationId xmlns:a16="http://schemas.microsoft.com/office/drawing/2014/main" id="{FACC5485-4D42-E477-DE53-67E6A20F42E2}"/>
              </a:ext>
            </a:extLst>
          </p:cNvPr>
          <p:cNvSpPr txBox="1"/>
          <p:nvPr/>
        </p:nvSpPr>
        <p:spPr>
          <a:xfrm>
            <a:off x="195988" y="944381"/>
            <a:ext cx="11734472" cy="923330"/>
          </a:xfrm>
          <a:prstGeom prst="rect">
            <a:avLst/>
          </a:prstGeom>
          <a:noFill/>
        </p:spPr>
        <p:txBody>
          <a:bodyPr wrap="square">
            <a:spAutoFit/>
          </a:bodyPr>
          <a:lstStyle/>
          <a:p>
            <a:pPr marL="342900" indent="-342900" algn="ctr">
              <a:buFont typeface="Arial" panose="020B0604020202020204" pitchFamily="34" charset="0"/>
              <a:buChar char="•"/>
            </a:pPr>
            <a:r>
              <a:rPr lang="en-US" b="1" dirty="0"/>
              <a:t>Fission</a:t>
            </a:r>
            <a:r>
              <a:rPr lang="en-GB" b="1" dirty="0"/>
              <a:t> fragments can remove their excitation by emitting a certain number of neutrons</a:t>
            </a:r>
          </a:p>
          <a:p>
            <a:pPr marL="342900" indent="-342900" algn="ctr">
              <a:buFont typeface="Arial" panose="020B0604020202020204" pitchFamily="34" charset="0"/>
              <a:buChar char="•"/>
            </a:pPr>
            <a:r>
              <a:rPr lang="en-GB" b="1" dirty="0"/>
              <a:t>The number of emitted neutrons depends on the fragment excitation</a:t>
            </a:r>
            <a:endParaRPr lang="ru-RU" b="1" dirty="0"/>
          </a:p>
          <a:p>
            <a:pPr marL="342900" indent="-342900" algn="ctr">
              <a:buFont typeface="Arial" panose="020B0604020202020204" pitchFamily="34" charset="0"/>
              <a:buChar char="•"/>
            </a:pPr>
            <a:r>
              <a:rPr lang="en-GB" b="1" dirty="0"/>
              <a:t>The multiplicity of prompt neutrons provides valuable information about the dynamics of the fission process</a:t>
            </a:r>
            <a:endParaRPr lang="ru-RU" b="1" dirty="0"/>
          </a:p>
        </p:txBody>
      </p:sp>
      <p:pic>
        <p:nvPicPr>
          <p:cNvPr id="3" name="Picture 2">
            <a:extLst>
              <a:ext uri="{FF2B5EF4-FFF2-40B4-BE49-F238E27FC236}">
                <a16:creationId xmlns:a16="http://schemas.microsoft.com/office/drawing/2014/main" id="{7C90CC9A-699A-0CC0-894F-EFBDB9A58300}"/>
              </a:ext>
            </a:extLst>
          </p:cNvPr>
          <p:cNvPicPr>
            <a:picLocks noChangeAspect="1"/>
          </p:cNvPicPr>
          <p:nvPr/>
        </p:nvPicPr>
        <p:blipFill>
          <a:blip r:embed="rId3"/>
          <a:stretch>
            <a:fillRect/>
          </a:stretch>
        </p:blipFill>
        <p:spPr>
          <a:xfrm>
            <a:off x="4324318" y="2601737"/>
            <a:ext cx="5285635" cy="2831738"/>
          </a:xfrm>
          <a:prstGeom prst="rect">
            <a:avLst/>
          </a:prstGeom>
        </p:spPr>
      </p:pic>
      <p:sp>
        <p:nvSpPr>
          <p:cNvPr id="4" name="TextBox 3">
            <a:extLst>
              <a:ext uri="{FF2B5EF4-FFF2-40B4-BE49-F238E27FC236}">
                <a16:creationId xmlns:a16="http://schemas.microsoft.com/office/drawing/2014/main" id="{ABADADF0-F1C2-FAFE-1A09-897F1B3FEF03}"/>
              </a:ext>
            </a:extLst>
          </p:cNvPr>
          <p:cNvSpPr txBox="1"/>
          <p:nvPr/>
        </p:nvSpPr>
        <p:spPr>
          <a:xfrm>
            <a:off x="4630647" y="5564308"/>
            <a:ext cx="4662149" cy="954107"/>
          </a:xfrm>
          <a:prstGeom prst="rect">
            <a:avLst/>
          </a:prstGeom>
          <a:noFill/>
        </p:spPr>
        <p:txBody>
          <a:bodyPr wrap="square">
            <a:spAutoFit/>
          </a:bodyPr>
          <a:lstStyle/>
          <a:p>
            <a:pPr algn="ctr"/>
            <a:r>
              <a:rPr lang="en-GB" sz="1400" i="1" dirty="0" err="1"/>
              <a:t>Gindler</a:t>
            </a:r>
            <a:r>
              <a:rPr lang="en-GB" sz="1400" i="1" dirty="0"/>
              <a:t> J.</a:t>
            </a:r>
            <a:r>
              <a:rPr lang="en-GB" sz="1400" dirty="0"/>
              <a:t> </a:t>
            </a:r>
          </a:p>
          <a:p>
            <a:pPr algn="ctr"/>
            <a:r>
              <a:rPr lang="en-GB" sz="1400" dirty="0"/>
              <a:t>Dependence of neutron yield on </a:t>
            </a:r>
            <a:endParaRPr lang="ru-RU" sz="1400" dirty="0"/>
          </a:p>
          <a:p>
            <a:pPr algn="ctr"/>
            <a:r>
              <a:rPr lang="en-GB" sz="1400" dirty="0"/>
              <a:t>fragment mass for several low-energy </a:t>
            </a:r>
            <a:r>
              <a:rPr lang="en-GB" sz="1400" dirty="0" err="1"/>
              <a:t>fissioning</a:t>
            </a:r>
            <a:r>
              <a:rPr lang="en-GB" sz="1400" dirty="0"/>
              <a:t> systems </a:t>
            </a:r>
          </a:p>
          <a:p>
            <a:pPr algn="ctr"/>
            <a:r>
              <a:rPr lang="en-GB" sz="1400" dirty="0"/>
              <a:t>PRC 19/5 (1979) P. 1806–1819</a:t>
            </a:r>
          </a:p>
        </p:txBody>
      </p:sp>
      <p:sp>
        <p:nvSpPr>
          <p:cNvPr id="5" name="TextBox 4">
            <a:extLst>
              <a:ext uri="{FF2B5EF4-FFF2-40B4-BE49-F238E27FC236}">
                <a16:creationId xmlns:a16="http://schemas.microsoft.com/office/drawing/2014/main" id="{74888C3F-5381-38FE-E3D7-681080B3E74F}"/>
              </a:ext>
            </a:extLst>
          </p:cNvPr>
          <p:cNvSpPr txBox="1"/>
          <p:nvPr/>
        </p:nvSpPr>
        <p:spPr>
          <a:xfrm>
            <a:off x="6819028" y="2755186"/>
            <a:ext cx="1474631" cy="523220"/>
          </a:xfrm>
          <a:prstGeom prst="rect">
            <a:avLst/>
          </a:prstGeom>
          <a:noFill/>
        </p:spPr>
        <p:txBody>
          <a:bodyPr wrap="square">
            <a:spAutoFit/>
          </a:bodyPr>
          <a:lstStyle/>
          <a:p>
            <a:pPr algn="ctr"/>
            <a:r>
              <a:rPr lang="en-GB" sz="1400" b="1" baseline="30000" dirty="0">
                <a:solidFill>
                  <a:srgbClr val="7030A0"/>
                </a:solidFill>
              </a:rPr>
              <a:t>132</a:t>
            </a:r>
            <a:r>
              <a:rPr lang="en-GB" sz="1400" b="1" dirty="0">
                <a:solidFill>
                  <a:srgbClr val="7030A0"/>
                </a:solidFill>
              </a:rPr>
              <a:t>Sn</a:t>
            </a:r>
            <a:endParaRPr lang="ru-RU" sz="1400" b="1" dirty="0">
              <a:solidFill>
                <a:srgbClr val="7030A0"/>
              </a:solidFill>
            </a:endParaRPr>
          </a:p>
          <a:p>
            <a:pPr algn="ctr"/>
            <a:r>
              <a:rPr lang="en-GB" sz="1400" b="1" dirty="0">
                <a:solidFill>
                  <a:srgbClr val="7030A0"/>
                </a:solidFill>
              </a:rPr>
              <a:t>Z = 50, N = 82</a:t>
            </a:r>
            <a:endParaRPr lang="en-RU" sz="1400" b="1" dirty="0">
              <a:solidFill>
                <a:srgbClr val="7030A0"/>
              </a:solidFill>
            </a:endParaRPr>
          </a:p>
        </p:txBody>
      </p:sp>
      <p:cxnSp>
        <p:nvCxnSpPr>
          <p:cNvPr id="7" name="Straight Arrow Connector 6">
            <a:extLst>
              <a:ext uri="{FF2B5EF4-FFF2-40B4-BE49-F238E27FC236}">
                <a16:creationId xmlns:a16="http://schemas.microsoft.com/office/drawing/2014/main" id="{06B89499-1C47-85A8-42F3-D9A1C8B8D36E}"/>
              </a:ext>
            </a:extLst>
          </p:cNvPr>
          <p:cNvCxnSpPr>
            <a:cxnSpLocks/>
          </p:cNvCxnSpPr>
          <p:nvPr/>
        </p:nvCxnSpPr>
        <p:spPr>
          <a:xfrm>
            <a:off x="7556039" y="3248060"/>
            <a:ext cx="0" cy="275006"/>
          </a:xfrm>
          <a:prstGeom prst="straightConnector1">
            <a:avLst/>
          </a:prstGeom>
          <a:ln w="127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59057A4-33C9-2AD7-BF05-EC2C5D1D243E}"/>
              </a:ext>
            </a:extLst>
          </p:cNvPr>
          <p:cNvSpPr txBox="1"/>
          <p:nvPr/>
        </p:nvSpPr>
        <p:spPr>
          <a:xfrm>
            <a:off x="5764580" y="5194976"/>
            <a:ext cx="2394285" cy="369332"/>
          </a:xfrm>
          <a:prstGeom prst="rect">
            <a:avLst/>
          </a:prstGeom>
          <a:solidFill>
            <a:schemeClr val="bg1"/>
          </a:solidFill>
        </p:spPr>
        <p:txBody>
          <a:bodyPr wrap="square" rtlCol="0">
            <a:spAutoFit/>
          </a:bodyPr>
          <a:lstStyle/>
          <a:p>
            <a:r>
              <a:rPr lang="en-RU" dirty="0"/>
              <a:t>Fragment mass number</a:t>
            </a:r>
          </a:p>
        </p:txBody>
      </p:sp>
      <p:grpSp>
        <p:nvGrpSpPr>
          <p:cNvPr id="11" name="Group 10">
            <a:extLst>
              <a:ext uri="{FF2B5EF4-FFF2-40B4-BE49-F238E27FC236}">
                <a16:creationId xmlns:a16="http://schemas.microsoft.com/office/drawing/2014/main" id="{EA7A5497-B1F9-F9F2-242D-213BAC77E602}"/>
              </a:ext>
            </a:extLst>
          </p:cNvPr>
          <p:cNvGrpSpPr/>
          <p:nvPr/>
        </p:nvGrpSpPr>
        <p:grpSpPr>
          <a:xfrm>
            <a:off x="9651029" y="1967265"/>
            <a:ext cx="2279428" cy="4046324"/>
            <a:chOff x="4322709" y="632404"/>
            <a:chExt cx="3301202" cy="6001681"/>
          </a:xfrm>
        </p:grpSpPr>
        <p:pic>
          <p:nvPicPr>
            <p:cNvPr id="12" name="Picture 11">
              <a:extLst>
                <a:ext uri="{FF2B5EF4-FFF2-40B4-BE49-F238E27FC236}">
                  <a16:creationId xmlns:a16="http://schemas.microsoft.com/office/drawing/2014/main" id="{3E3DC97F-68A5-ED1A-E94B-5DFDC8B449E7}"/>
                </a:ext>
              </a:extLst>
            </p:cNvPr>
            <p:cNvPicPr>
              <a:picLocks noChangeAspect="1"/>
            </p:cNvPicPr>
            <p:nvPr/>
          </p:nvPicPr>
          <p:blipFill rotWithShape="1">
            <a:blip r:embed="rId4"/>
            <a:srcRect l="6737" b="3576"/>
            <a:stretch/>
          </p:blipFill>
          <p:spPr>
            <a:xfrm>
              <a:off x="4742666" y="632404"/>
              <a:ext cx="2881245" cy="5584334"/>
            </a:xfrm>
            <a:prstGeom prst="rect">
              <a:avLst/>
            </a:prstGeom>
          </p:spPr>
        </p:pic>
        <p:sp>
          <p:nvSpPr>
            <p:cNvPr id="13" name="TextBox 12">
              <a:extLst>
                <a:ext uri="{FF2B5EF4-FFF2-40B4-BE49-F238E27FC236}">
                  <a16:creationId xmlns:a16="http://schemas.microsoft.com/office/drawing/2014/main" id="{F962A48A-28D0-581A-DB06-2365F614E237}"/>
                </a:ext>
              </a:extLst>
            </p:cNvPr>
            <p:cNvSpPr txBox="1"/>
            <p:nvPr/>
          </p:nvSpPr>
          <p:spPr>
            <a:xfrm>
              <a:off x="4879408" y="6213187"/>
              <a:ext cx="2708571" cy="420898"/>
            </a:xfrm>
            <a:prstGeom prst="rect">
              <a:avLst/>
            </a:prstGeom>
            <a:solidFill>
              <a:schemeClr val="bg1"/>
            </a:solidFill>
          </p:spPr>
          <p:txBody>
            <a:bodyPr wrap="square" rtlCol="0">
              <a:spAutoFit/>
            </a:bodyPr>
            <a:lstStyle/>
            <a:p>
              <a:pPr algn="ctr"/>
              <a:r>
                <a:rPr lang="en-RU" sz="1400" dirty="0"/>
                <a:t>Energy [MeV]</a:t>
              </a:r>
            </a:p>
          </p:txBody>
        </p:sp>
        <p:sp>
          <p:nvSpPr>
            <p:cNvPr id="14" name="TextBox 13">
              <a:extLst>
                <a:ext uri="{FF2B5EF4-FFF2-40B4-BE49-F238E27FC236}">
                  <a16:creationId xmlns:a16="http://schemas.microsoft.com/office/drawing/2014/main" id="{37EC1B9D-C991-E78D-1EC9-2A29CA46BC68}"/>
                </a:ext>
              </a:extLst>
            </p:cNvPr>
            <p:cNvSpPr txBox="1"/>
            <p:nvPr/>
          </p:nvSpPr>
          <p:spPr>
            <a:xfrm rot="16200000">
              <a:off x="2609320" y="3286870"/>
              <a:ext cx="3872519" cy="445741"/>
            </a:xfrm>
            <a:prstGeom prst="rect">
              <a:avLst/>
            </a:prstGeom>
            <a:solidFill>
              <a:schemeClr val="bg1"/>
            </a:solidFill>
          </p:spPr>
          <p:txBody>
            <a:bodyPr wrap="square" rtlCol="0">
              <a:spAutoFit/>
            </a:bodyPr>
            <a:lstStyle/>
            <a:p>
              <a:pPr algn="ctr"/>
              <a:r>
                <a:rPr lang="en-GB" sz="1400" dirty="0"/>
                <a:t>Spectrum</a:t>
              </a:r>
              <a:r>
                <a:rPr lang="en-RU" sz="1400" dirty="0"/>
                <a:t> [1/MeV]</a:t>
              </a:r>
            </a:p>
          </p:txBody>
        </p:sp>
      </p:grpSp>
      <p:sp>
        <p:nvSpPr>
          <p:cNvPr id="15" name="TextBox 14">
            <a:extLst>
              <a:ext uri="{FF2B5EF4-FFF2-40B4-BE49-F238E27FC236}">
                <a16:creationId xmlns:a16="http://schemas.microsoft.com/office/drawing/2014/main" id="{383F8C85-80D2-0F8B-003A-0E4EA28FDE0F}"/>
              </a:ext>
            </a:extLst>
          </p:cNvPr>
          <p:cNvSpPr txBox="1"/>
          <p:nvPr/>
        </p:nvSpPr>
        <p:spPr>
          <a:xfrm>
            <a:off x="9863563" y="6025820"/>
            <a:ext cx="2213945" cy="830997"/>
          </a:xfrm>
          <a:prstGeom prst="rect">
            <a:avLst/>
          </a:prstGeom>
          <a:noFill/>
        </p:spPr>
        <p:txBody>
          <a:bodyPr wrap="square">
            <a:spAutoFit/>
          </a:bodyPr>
          <a:lstStyle/>
          <a:p>
            <a:pPr algn="ctr"/>
            <a:r>
              <a:rPr lang="en-GB" sz="1200" i="1" dirty="0"/>
              <a:t>Iwamoto O.</a:t>
            </a:r>
            <a:r>
              <a:rPr lang="en-GB" sz="1200" dirty="0"/>
              <a:t> </a:t>
            </a:r>
          </a:p>
          <a:p>
            <a:pPr algn="ctr"/>
            <a:r>
              <a:rPr lang="en-GB" sz="1200" dirty="0"/>
              <a:t>Systematics of prompt fission</a:t>
            </a:r>
            <a:endParaRPr lang="ru-RU" sz="1200" dirty="0"/>
          </a:p>
          <a:p>
            <a:pPr algn="ctr"/>
            <a:r>
              <a:rPr lang="en-GB" sz="1200" dirty="0"/>
              <a:t>neutron spectra</a:t>
            </a:r>
          </a:p>
          <a:p>
            <a:pPr algn="ctr"/>
            <a:r>
              <a:rPr lang="en-GB" sz="1200" dirty="0"/>
              <a:t>JNST</a:t>
            </a:r>
            <a:r>
              <a:rPr lang="ru-RU" sz="1200" dirty="0"/>
              <a:t> 45/9 (</a:t>
            </a:r>
            <a:r>
              <a:rPr lang="en-GB" sz="1200" dirty="0"/>
              <a:t>2008</a:t>
            </a:r>
            <a:r>
              <a:rPr lang="ru-RU" sz="1200" dirty="0"/>
              <a:t>) </a:t>
            </a:r>
            <a:r>
              <a:rPr lang="en-GB" sz="1200" dirty="0"/>
              <a:t>P. 910–919</a:t>
            </a:r>
          </a:p>
        </p:txBody>
      </p:sp>
      <p:sp>
        <p:nvSpPr>
          <p:cNvPr id="16" name="Slide Number Placeholder 15">
            <a:extLst>
              <a:ext uri="{FF2B5EF4-FFF2-40B4-BE49-F238E27FC236}">
                <a16:creationId xmlns:a16="http://schemas.microsoft.com/office/drawing/2014/main" id="{23212A78-0C3D-C23F-D7A3-C1954F933E72}"/>
              </a:ext>
            </a:extLst>
          </p:cNvPr>
          <p:cNvSpPr>
            <a:spLocks noGrp="1"/>
          </p:cNvSpPr>
          <p:nvPr>
            <p:ph type="sldNum" sz="quarter" idx="12"/>
          </p:nvPr>
        </p:nvSpPr>
        <p:spPr>
          <a:xfrm>
            <a:off x="9448800" y="6480364"/>
            <a:ext cx="2743200" cy="365125"/>
          </a:xfrm>
        </p:spPr>
        <p:txBody>
          <a:bodyPr/>
          <a:lstStyle/>
          <a:p>
            <a:fld id="{03F74DE6-944D-7A40-9389-EB907D9A05BB}" type="slidenum">
              <a:rPr lang="en-RU" smtClean="0"/>
              <a:t>5</a:t>
            </a:fld>
            <a:endParaRPr lang="en-RU" dirty="0"/>
          </a:p>
        </p:txBody>
      </p:sp>
    </p:spTree>
    <p:extLst>
      <p:ext uri="{BB962C8B-B14F-4D97-AF65-F5344CB8AC3E}">
        <p14:creationId xmlns:p14="http://schemas.microsoft.com/office/powerpoint/2010/main" val="42089991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8">
            <a:extLst>
              <a:ext uri="{FF2B5EF4-FFF2-40B4-BE49-F238E27FC236}">
                <a16:creationId xmlns:a16="http://schemas.microsoft.com/office/drawing/2014/main" id="{7F28EB1E-AF08-A711-566E-602AD5AC14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984" y="1040304"/>
            <a:ext cx="4826889" cy="3096344"/>
          </a:xfrm>
          <a:prstGeom prst="rect">
            <a:avLst/>
          </a:prstGeom>
        </p:spPr>
      </p:pic>
      <p:pic>
        <p:nvPicPr>
          <p:cNvPr id="2" name="Рисунок 1">
            <a:extLst>
              <a:ext uri="{FF2B5EF4-FFF2-40B4-BE49-F238E27FC236}">
                <a16:creationId xmlns:a16="http://schemas.microsoft.com/office/drawing/2014/main" id="{B5AACD12-2320-4049-8085-A378F96DED7E}"/>
              </a:ext>
            </a:extLst>
          </p:cNvPr>
          <p:cNvPicPr>
            <a:picLocks noChangeAspect="1"/>
          </p:cNvPicPr>
          <p:nvPr/>
        </p:nvPicPr>
        <p:blipFill rotWithShape="1">
          <a:blip r:embed="rId3"/>
          <a:srcRect l="14934" t="8992" r="25464" b="13092"/>
          <a:stretch/>
        </p:blipFill>
        <p:spPr>
          <a:xfrm>
            <a:off x="4875873" y="1064424"/>
            <a:ext cx="4824811" cy="3096343"/>
          </a:xfrm>
          <a:prstGeom prst="rect">
            <a:avLst/>
          </a:prstGeom>
        </p:spPr>
      </p:pic>
      <p:sp>
        <p:nvSpPr>
          <p:cNvPr id="3" name="TextBox 2">
            <a:extLst>
              <a:ext uri="{FF2B5EF4-FFF2-40B4-BE49-F238E27FC236}">
                <a16:creationId xmlns:a16="http://schemas.microsoft.com/office/drawing/2014/main" id="{59A14373-D36E-4B7A-B8A8-8FD5ECEEBEA5}"/>
              </a:ext>
            </a:extLst>
          </p:cNvPr>
          <p:cNvSpPr txBox="1"/>
          <p:nvPr/>
        </p:nvSpPr>
        <p:spPr>
          <a:xfrm>
            <a:off x="4875873" y="1064423"/>
            <a:ext cx="4824811" cy="461665"/>
          </a:xfrm>
          <a:prstGeom prst="rect">
            <a:avLst/>
          </a:prstGeom>
          <a:noFill/>
        </p:spPr>
        <p:txBody>
          <a:bodyPr wrap="square" rtlCol="0">
            <a:spAutoFit/>
          </a:bodyPr>
          <a:lstStyle/>
          <a:p>
            <a:pPr algn="ctr"/>
            <a:r>
              <a:rPr lang="en-US" sz="2400" b="1" dirty="0">
                <a:solidFill>
                  <a:schemeClr val="bg1"/>
                </a:solidFill>
              </a:rPr>
              <a:t>GABRIELA system</a:t>
            </a:r>
            <a:endParaRPr lang="ru-RU" sz="2400" b="1" dirty="0">
              <a:solidFill>
                <a:schemeClr val="bg1"/>
              </a:solidFill>
            </a:endParaRPr>
          </a:p>
        </p:txBody>
      </p:sp>
      <p:sp>
        <p:nvSpPr>
          <p:cNvPr id="4" name="TextBox 3">
            <a:extLst>
              <a:ext uri="{FF2B5EF4-FFF2-40B4-BE49-F238E27FC236}">
                <a16:creationId xmlns:a16="http://schemas.microsoft.com/office/drawing/2014/main" id="{C5AA4487-5FED-4499-8A9A-C0A9B9C231A9}"/>
              </a:ext>
            </a:extLst>
          </p:cNvPr>
          <p:cNvSpPr txBox="1"/>
          <p:nvPr/>
        </p:nvSpPr>
        <p:spPr>
          <a:xfrm>
            <a:off x="96455" y="1064424"/>
            <a:ext cx="4779418" cy="461665"/>
          </a:xfrm>
          <a:prstGeom prst="rect">
            <a:avLst/>
          </a:prstGeom>
          <a:noFill/>
        </p:spPr>
        <p:txBody>
          <a:bodyPr wrap="square" rtlCol="0">
            <a:spAutoFit/>
          </a:bodyPr>
          <a:lstStyle/>
          <a:p>
            <a:pPr algn="ctr"/>
            <a:r>
              <a:rPr lang="en-US" sz="2400" b="1" dirty="0"/>
              <a:t>GRAND separator</a:t>
            </a:r>
            <a:endParaRPr lang="ru-RU" sz="2400" dirty="0"/>
          </a:p>
        </p:txBody>
      </p:sp>
      <p:sp>
        <p:nvSpPr>
          <p:cNvPr id="8" name="Содержимое 2">
            <a:extLst>
              <a:ext uri="{FF2B5EF4-FFF2-40B4-BE49-F238E27FC236}">
                <a16:creationId xmlns:a16="http://schemas.microsoft.com/office/drawing/2014/main" id="{19AE48B5-C1F5-4B92-B284-3DAF8BFDFC15}"/>
              </a:ext>
            </a:extLst>
          </p:cNvPr>
          <p:cNvSpPr>
            <a:spLocks noGrp="1"/>
          </p:cNvSpPr>
          <p:nvPr>
            <p:ph idx="1"/>
          </p:nvPr>
        </p:nvSpPr>
        <p:spPr>
          <a:xfrm>
            <a:off x="613459" y="4160766"/>
            <a:ext cx="8745642" cy="2697233"/>
          </a:xfrm>
        </p:spPr>
        <p:txBody>
          <a:bodyPr>
            <a:noAutofit/>
          </a:bodyPr>
          <a:lstStyle/>
          <a:p>
            <a:pPr marL="0" indent="0">
              <a:buNone/>
            </a:pPr>
            <a:r>
              <a:rPr lang="en-US" sz="3000" b="1" dirty="0">
                <a:solidFill>
                  <a:srgbClr val="7030A0"/>
                </a:solidFill>
              </a:rPr>
              <a:t>April 2024:</a:t>
            </a:r>
          </a:p>
          <a:p>
            <a:r>
              <a:rPr lang="en-US" sz="3000" b="1" baseline="30000" dirty="0"/>
              <a:t>48</a:t>
            </a:r>
            <a:r>
              <a:rPr lang="en-US" sz="3000" b="1" dirty="0"/>
              <a:t>Ca + </a:t>
            </a:r>
            <a:r>
              <a:rPr lang="en-US" sz="3000" b="1" baseline="30000" dirty="0"/>
              <a:t>206</a:t>
            </a:r>
            <a:r>
              <a:rPr lang="en-US" sz="3000" b="1" dirty="0"/>
              <a:t>Pb -&gt; </a:t>
            </a:r>
            <a:r>
              <a:rPr lang="en-US" sz="3000" b="1" baseline="30000" dirty="0"/>
              <a:t>252</a:t>
            </a:r>
            <a:r>
              <a:rPr lang="en-US" sz="3000" b="1" dirty="0"/>
              <a:t>No + 2n (𝜎~200 </a:t>
            </a:r>
            <a:r>
              <a:rPr lang="en-US" sz="3000" b="1" dirty="0" err="1"/>
              <a:t>nb</a:t>
            </a:r>
            <a:r>
              <a:rPr lang="en-US" sz="3000" b="1" dirty="0"/>
              <a:t>, b</a:t>
            </a:r>
            <a:r>
              <a:rPr lang="en-US" sz="3000" b="1" baseline="-25000" dirty="0"/>
              <a:t>sf</a:t>
            </a:r>
            <a:r>
              <a:rPr lang="en-US" sz="3000" b="1" dirty="0"/>
              <a:t>~0.33)</a:t>
            </a:r>
            <a:endParaRPr lang="ru-RU" sz="3000" b="1" dirty="0"/>
          </a:p>
          <a:p>
            <a:r>
              <a:rPr lang="en-US" sz="3000" dirty="0"/>
              <a:t>Target:  690 µg/cm</a:t>
            </a:r>
            <a:r>
              <a:rPr lang="en-US" sz="3000" baseline="30000" dirty="0"/>
              <a:t>2</a:t>
            </a:r>
            <a:r>
              <a:rPr lang="en-US" sz="3000" dirty="0"/>
              <a:t> </a:t>
            </a:r>
            <a:r>
              <a:rPr lang="en-US" sz="3000" dirty="0" err="1"/>
              <a:t>PbS</a:t>
            </a:r>
            <a:r>
              <a:rPr lang="en-US" sz="3000" dirty="0"/>
              <a:t> (</a:t>
            </a:r>
            <a:r>
              <a:rPr lang="en-US" sz="3000" b="1" dirty="0">
                <a:solidFill>
                  <a:srgbClr val="FF0000"/>
                </a:solidFill>
              </a:rPr>
              <a:t>480</a:t>
            </a:r>
            <a:r>
              <a:rPr lang="en-US" sz="3000" dirty="0"/>
              <a:t> </a:t>
            </a:r>
            <a:r>
              <a:rPr lang="en-US" sz="3000" b="1" dirty="0">
                <a:solidFill>
                  <a:srgbClr val="FF0000"/>
                </a:solidFill>
              </a:rPr>
              <a:t>mm</a:t>
            </a:r>
            <a:r>
              <a:rPr lang="en-US" sz="3000" dirty="0"/>
              <a:t> in diameter)</a:t>
            </a:r>
            <a:endParaRPr lang="ru-RU" sz="3000" dirty="0"/>
          </a:p>
          <a:p>
            <a:r>
              <a:rPr lang="en-US" sz="3000" b="1" dirty="0"/>
              <a:t>Beam: </a:t>
            </a:r>
            <a:r>
              <a:rPr lang="en-US" sz="3000" b="1" dirty="0">
                <a:solidFill>
                  <a:srgbClr val="FF0000"/>
                </a:solidFill>
              </a:rPr>
              <a:t>6 p</a:t>
            </a:r>
            <a:r>
              <a:rPr lang="el-GR" sz="3000" b="1" dirty="0">
                <a:solidFill>
                  <a:srgbClr val="FF0000"/>
                </a:solidFill>
              </a:rPr>
              <a:t>μ</a:t>
            </a:r>
            <a:r>
              <a:rPr lang="en-US" sz="3000" b="1" dirty="0">
                <a:solidFill>
                  <a:srgbClr val="FF0000"/>
                </a:solidFill>
              </a:rPr>
              <a:t>A of </a:t>
            </a:r>
            <a:r>
              <a:rPr lang="en-US" sz="3000" b="1" baseline="30000" dirty="0">
                <a:solidFill>
                  <a:srgbClr val="FF0000"/>
                </a:solidFill>
              </a:rPr>
              <a:t>48</a:t>
            </a:r>
            <a:r>
              <a:rPr lang="en-US" sz="3000" b="1" dirty="0">
                <a:solidFill>
                  <a:srgbClr val="FF0000"/>
                </a:solidFill>
              </a:rPr>
              <a:t>Ca (!)</a:t>
            </a:r>
          </a:p>
          <a:p>
            <a:r>
              <a:rPr lang="en-US" sz="3000" b="1" dirty="0"/>
              <a:t>Result: </a:t>
            </a:r>
            <a:r>
              <a:rPr lang="en-US" sz="3000" b="1" dirty="0">
                <a:solidFill>
                  <a:srgbClr val="FF0000"/>
                </a:solidFill>
              </a:rPr>
              <a:t>1 SF/s</a:t>
            </a:r>
            <a:r>
              <a:rPr lang="en-US" sz="3000" dirty="0"/>
              <a:t> of </a:t>
            </a:r>
            <a:r>
              <a:rPr lang="en-US" sz="3000" baseline="30000" dirty="0"/>
              <a:t>252</a:t>
            </a:r>
            <a:r>
              <a:rPr lang="en-US" sz="3000" dirty="0"/>
              <a:t>No implanted to focal DSSD</a:t>
            </a:r>
            <a:endParaRPr lang="ru-RU" sz="3000" dirty="0"/>
          </a:p>
        </p:txBody>
      </p:sp>
      <p:pic>
        <p:nvPicPr>
          <p:cNvPr id="9" name="Content Placeholder 4">
            <a:extLst>
              <a:ext uri="{FF2B5EF4-FFF2-40B4-BE49-F238E27FC236}">
                <a16:creationId xmlns:a16="http://schemas.microsoft.com/office/drawing/2014/main" id="{DA558024-4277-DC06-3F04-A33DA57D487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774392" y="4229167"/>
            <a:ext cx="2325412" cy="2495814"/>
          </a:xfrm>
          <a:prstGeom prst="rect">
            <a:avLst/>
          </a:prstGeom>
        </p:spPr>
      </p:pic>
      <p:sp>
        <p:nvSpPr>
          <p:cNvPr id="11" name="Title 1">
            <a:extLst>
              <a:ext uri="{FF2B5EF4-FFF2-40B4-BE49-F238E27FC236}">
                <a16:creationId xmlns:a16="http://schemas.microsoft.com/office/drawing/2014/main" id="{6D75D084-D5CB-AE0C-4F78-6A83D890B46E}"/>
              </a:ext>
            </a:extLst>
          </p:cNvPr>
          <p:cNvSpPr>
            <a:spLocks noGrp="1"/>
          </p:cNvSpPr>
          <p:nvPr>
            <p:ph type="title"/>
          </p:nvPr>
        </p:nvSpPr>
        <p:spPr>
          <a:xfrm>
            <a:off x="0" y="180000"/>
            <a:ext cx="12192000" cy="729000"/>
          </a:xfrm>
        </p:spPr>
        <p:txBody>
          <a:bodyPr>
            <a:normAutofit/>
          </a:bodyPr>
          <a:lstStyle/>
          <a:p>
            <a:pPr algn="ctr"/>
            <a:r>
              <a:rPr lang="en-US" b="1" dirty="0">
                <a:solidFill>
                  <a:schemeClr val="accent1"/>
                </a:solidFill>
              </a:rPr>
              <a:t>Tests of new rotating target at SHE factory</a:t>
            </a:r>
            <a:endParaRPr lang="en-RU" b="1" dirty="0">
              <a:solidFill>
                <a:schemeClr val="accent1"/>
              </a:solidFill>
            </a:endParaRPr>
          </a:p>
        </p:txBody>
      </p:sp>
      <p:pic>
        <p:nvPicPr>
          <p:cNvPr id="12" name="Picture 11">
            <a:extLst>
              <a:ext uri="{FF2B5EF4-FFF2-40B4-BE49-F238E27FC236}">
                <a16:creationId xmlns:a16="http://schemas.microsoft.com/office/drawing/2014/main" id="{2D86368C-68DC-7E19-903C-2B792C7EA599}"/>
              </a:ext>
            </a:extLst>
          </p:cNvPr>
          <p:cNvPicPr>
            <a:picLocks noChangeAspect="1"/>
          </p:cNvPicPr>
          <p:nvPr/>
        </p:nvPicPr>
        <p:blipFill>
          <a:blip r:embed="rId5"/>
          <a:stretch>
            <a:fillRect/>
          </a:stretch>
        </p:blipFill>
        <p:spPr>
          <a:xfrm rot="5400000">
            <a:off x="9382566" y="1451992"/>
            <a:ext cx="3100546" cy="2325411"/>
          </a:xfrm>
          <a:prstGeom prst="rect">
            <a:avLst/>
          </a:prstGeom>
        </p:spPr>
      </p:pic>
      <p:sp>
        <p:nvSpPr>
          <p:cNvPr id="13" name="TextBox 12">
            <a:extLst>
              <a:ext uri="{FF2B5EF4-FFF2-40B4-BE49-F238E27FC236}">
                <a16:creationId xmlns:a16="http://schemas.microsoft.com/office/drawing/2014/main" id="{964C7C7B-2B36-B631-BFAE-15B0E28598DD}"/>
              </a:ext>
            </a:extLst>
          </p:cNvPr>
          <p:cNvSpPr txBox="1"/>
          <p:nvPr/>
        </p:nvSpPr>
        <p:spPr>
          <a:xfrm>
            <a:off x="9770133" y="1057925"/>
            <a:ext cx="2325412" cy="461665"/>
          </a:xfrm>
          <a:prstGeom prst="rect">
            <a:avLst/>
          </a:prstGeom>
          <a:noFill/>
        </p:spPr>
        <p:txBody>
          <a:bodyPr wrap="square" rtlCol="0">
            <a:spAutoFit/>
          </a:bodyPr>
          <a:lstStyle/>
          <a:p>
            <a:pPr algn="ctr"/>
            <a:r>
              <a:rPr lang="en-US" sz="2400" b="1" dirty="0">
                <a:solidFill>
                  <a:schemeClr val="bg1"/>
                </a:solidFill>
              </a:rPr>
              <a:t>New target</a:t>
            </a:r>
            <a:endParaRPr lang="ru-RU" sz="2400" b="1" dirty="0">
              <a:solidFill>
                <a:schemeClr val="bg1"/>
              </a:solidFill>
            </a:endParaRPr>
          </a:p>
        </p:txBody>
      </p:sp>
      <p:sp>
        <p:nvSpPr>
          <p:cNvPr id="14" name="TextBox 13">
            <a:extLst>
              <a:ext uri="{FF2B5EF4-FFF2-40B4-BE49-F238E27FC236}">
                <a16:creationId xmlns:a16="http://schemas.microsoft.com/office/drawing/2014/main" id="{90447614-3690-2611-FDC5-EF369B0BAAE5}"/>
              </a:ext>
            </a:extLst>
          </p:cNvPr>
          <p:cNvSpPr txBox="1"/>
          <p:nvPr/>
        </p:nvSpPr>
        <p:spPr>
          <a:xfrm>
            <a:off x="9770133" y="6263316"/>
            <a:ext cx="2325412" cy="461665"/>
          </a:xfrm>
          <a:prstGeom prst="rect">
            <a:avLst/>
          </a:prstGeom>
          <a:noFill/>
        </p:spPr>
        <p:txBody>
          <a:bodyPr wrap="square" rtlCol="0">
            <a:spAutoFit/>
          </a:bodyPr>
          <a:lstStyle/>
          <a:p>
            <a:pPr algn="ctr"/>
            <a:r>
              <a:rPr lang="en-US" sz="2400" b="1" dirty="0">
                <a:solidFill>
                  <a:schemeClr val="bg1"/>
                </a:solidFill>
              </a:rPr>
              <a:t>DSSD array</a:t>
            </a:r>
            <a:endParaRPr lang="ru-RU" sz="2400" b="1" dirty="0">
              <a:solidFill>
                <a:schemeClr val="bg1"/>
              </a:solidFill>
            </a:endParaRPr>
          </a:p>
        </p:txBody>
      </p:sp>
      <p:sp>
        <p:nvSpPr>
          <p:cNvPr id="15" name="Slide Number Placeholder 14">
            <a:extLst>
              <a:ext uri="{FF2B5EF4-FFF2-40B4-BE49-F238E27FC236}">
                <a16:creationId xmlns:a16="http://schemas.microsoft.com/office/drawing/2014/main" id="{2D8436D1-ADC3-F409-5396-2358B9ED5702}"/>
              </a:ext>
            </a:extLst>
          </p:cNvPr>
          <p:cNvSpPr>
            <a:spLocks noGrp="1"/>
          </p:cNvSpPr>
          <p:nvPr>
            <p:ph type="sldNum" sz="quarter" idx="12"/>
          </p:nvPr>
        </p:nvSpPr>
        <p:spPr>
          <a:xfrm>
            <a:off x="9448800" y="6492874"/>
            <a:ext cx="2743200" cy="365125"/>
          </a:xfrm>
        </p:spPr>
        <p:txBody>
          <a:bodyPr/>
          <a:lstStyle/>
          <a:p>
            <a:fld id="{03F74DE6-944D-7A40-9389-EB907D9A05BB}" type="slidenum">
              <a:rPr lang="en-RU" smtClean="0"/>
              <a:t>6</a:t>
            </a:fld>
            <a:endParaRPr lang="en-RU" dirty="0"/>
          </a:p>
        </p:txBody>
      </p:sp>
    </p:spTree>
    <p:extLst>
      <p:ext uri="{BB962C8B-B14F-4D97-AF65-F5344CB8AC3E}">
        <p14:creationId xmlns:p14="http://schemas.microsoft.com/office/powerpoint/2010/main" val="785313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Объект 2"/>
          <p:cNvGraphicFramePr>
            <a:graphicFrameLocks noGrp="1"/>
          </p:cNvGraphicFramePr>
          <p:nvPr>
            <p:ph idx="1"/>
            <p:extLst>
              <p:ext uri="{D42A27DB-BD31-4B8C-83A1-F6EECF244321}">
                <p14:modId xmlns:p14="http://schemas.microsoft.com/office/powerpoint/2010/main" val="262139722"/>
              </p:ext>
            </p:extLst>
          </p:nvPr>
        </p:nvGraphicFramePr>
        <p:xfrm>
          <a:off x="244699" y="739807"/>
          <a:ext cx="11849038" cy="6118191"/>
        </p:xfrm>
        <a:graphic>
          <a:graphicData uri="http://schemas.openxmlformats.org/drawingml/2006/table">
            <a:tbl>
              <a:tblPr firstRow="1" bandRow="1">
                <a:tableStyleId>{5C22544A-7EE6-4342-B048-85BDC9FD1C3A}</a:tableStyleId>
              </a:tblPr>
              <a:tblGrid>
                <a:gridCol w="3661447">
                  <a:extLst>
                    <a:ext uri="{9D8B030D-6E8A-4147-A177-3AD203B41FA5}">
                      <a16:colId xmlns:a16="http://schemas.microsoft.com/office/drawing/2014/main" val="20000"/>
                    </a:ext>
                  </a:extLst>
                </a:gridCol>
                <a:gridCol w="4184558">
                  <a:extLst>
                    <a:ext uri="{9D8B030D-6E8A-4147-A177-3AD203B41FA5}">
                      <a16:colId xmlns:a16="http://schemas.microsoft.com/office/drawing/2014/main" val="20001"/>
                    </a:ext>
                  </a:extLst>
                </a:gridCol>
                <a:gridCol w="4003033">
                  <a:extLst>
                    <a:ext uri="{9D8B030D-6E8A-4147-A177-3AD203B41FA5}">
                      <a16:colId xmlns:a16="http://schemas.microsoft.com/office/drawing/2014/main" val="20002"/>
                    </a:ext>
                  </a:extLst>
                </a:gridCol>
              </a:tblGrid>
              <a:tr h="2096284">
                <a:tc>
                  <a:txBody>
                    <a:bodyPr/>
                    <a:lstStyle/>
                    <a:p>
                      <a:pPr algn="ctr"/>
                      <a:endParaRPr lang="ru-RU" sz="1900" dirty="0">
                        <a:solidFill>
                          <a:schemeClr val="tx1"/>
                        </a:solidFill>
                      </a:endParaRPr>
                    </a:p>
                  </a:txBody>
                  <a:tcPr marL="121920" marR="121920" marT="60960" marB="60960">
                    <a:lnR w="12700" cap="flat" cmpd="sng" algn="ctr">
                      <a:solidFill>
                        <a:schemeClr val="bg1">
                          <a:lumMod val="50000"/>
                        </a:schemeClr>
                      </a:solidFill>
                      <a:prstDash val="sysDot"/>
                      <a:round/>
                      <a:headEnd type="none" w="med" len="med"/>
                      <a:tailEnd type="none" w="med" len="med"/>
                    </a:lnR>
                    <a:lnB w="12700" cap="flat" cmpd="sng" algn="ctr">
                      <a:solidFill>
                        <a:schemeClr val="bg1">
                          <a:lumMod val="50000"/>
                        </a:schemeClr>
                      </a:solidFill>
                      <a:prstDash val="sysDot"/>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400" b="1" baseline="0" dirty="0">
                          <a:solidFill>
                            <a:schemeClr val="tx1"/>
                          </a:solidFill>
                        </a:rPr>
                        <a:t>F1+F2  </a:t>
                      </a:r>
                      <a:r>
                        <a:rPr lang="el-GR" sz="2400" b="1" dirty="0">
                          <a:solidFill>
                            <a:schemeClr val="tx1"/>
                          </a:solidFill>
                        </a:rPr>
                        <a:t>ε</a:t>
                      </a:r>
                      <a:r>
                        <a:rPr lang="en-US" sz="2400" b="1" baseline="-25000" dirty="0">
                          <a:solidFill>
                            <a:schemeClr val="tx1"/>
                          </a:solidFill>
                        </a:rPr>
                        <a:t>det</a:t>
                      </a:r>
                      <a:r>
                        <a:rPr lang="en-US" sz="2400" b="1" baseline="0" dirty="0">
                          <a:solidFill>
                            <a:schemeClr val="tx1"/>
                          </a:solidFill>
                        </a:rPr>
                        <a:t> ~ </a:t>
                      </a:r>
                      <a:r>
                        <a:rPr lang="ru-RU" sz="2400" b="1" baseline="0" dirty="0">
                          <a:solidFill>
                            <a:schemeClr val="tx1"/>
                          </a:solidFill>
                        </a:rPr>
                        <a:t>4</a:t>
                      </a:r>
                      <a:r>
                        <a:rPr lang="en-US" sz="2400" b="1" baseline="0" dirty="0">
                          <a:solidFill>
                            <a:schemeClr val="tx1"/>
                          </a:solidFill>
                        </a:rPr>
                        <a:t>0 %</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2400" b="1" baseline="0" dirty="0">
                          <a:solidFill>
                            <a:schemeClr val="tx1"/>
                          </a:solidFill>
                        </a:rPr>
                        <a:t>35 000 F1+F2 events per 24h</a:t>
                      </a:r>
                    </a:p>
                  </a:txBody>
                  <a:tcPr marL="121920" marR="121920" marT="60960" marB="6096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B w="12700" cap="flat" cmpd="sng" algn="ctr">
                      <a:solidFill>
                        <a:schemeClr val="bg1">
                          <a:lumMod val="50000"/>
                        </a:schemeClr>
                      </a:solidFill>
                      <a:prstDash val="sysDot"/>
                      <a:round/>
                      <a:headEnd type="none" w="med" len="med"/>
                      <a:tailEnd type="none" w="med" len="med"/>
                    </a:lnB>
                    <a:noFill/>
                  </a:tcPr>
                </a:tc>
                <a:tc>
                  <a:txBody>
                    <a:bodyPr/>
                    <a:lstStyle/>
                    <a:p>
                      <a:pPr algn="ctr"/>
                      <a:r>
                        <a:rPr lang="en-US" sz="2400" b="1" dirty="0">
                          <a:solidFill>
                            <a:schemeClr val="tx1"/>
                          </a:solidFill>
                        </a:rPr>
                        <a:t>TKE </a:t>
                      </a:r>
                      <a:r>
                        <a:rPr lang="en-US" sz="2400" b="1" dirty="0">
                          <a:solidFill>
                            <a:srgbClr val="7030A0"/>
                          </a:solidFill>
                        </a:rPr>
                        <a:t>+ prompt neutrons</a:t>
                      </a:r>
                    </a:p>
                    <a:p>
                      <a:pPr algn="ctr"/>
                      <a:endParaRPr lang="en-US" sz="2400" b="1" dirty="0">
                        <a:solidFill>
                          <a:schemeClr val="tx1"/>
                        </a:solidFill>
                      </a:endParaRPr>
                    </a:p>
                    <a:p>
                      <a:pPr algn="ctr"/>
                      <a:r>
                        <a:rPr lang="en-US" sz="2400" b="1" dirty="0">
                          <a:solidFill>
                            <a:srgbClr val="EC5960"/>
                          </a:solidFill>
                        </a:rPr>
                        <a:t>Mass measurements</a:t>
                      </a:r>
                    </a:p>
                    <a:p>
                      <a:pPr algn="ctr"/>
                      <a:r>
                        <a:rPr lang="en-US" sz="2400" b="1" dirty="0">
                          <a:solidFill>
                            <a:srgbClr val="EC5960"/>
                          </a:solidFill>
                        </a:rPr>
                        <a:t>not supported</a:t>
                      </a:r>
                      <a:endParaRPr lang="ru-RU" sz="2400" b="1" dirty="0">
                        <a:solidFill>
                          <a:srgbClr val="EC5960"/>
                        </a:solidFill>
                      </a:endParaRPr>
                    </a:p>
                  </a:txBody>
                  <a:tcPr marL="121920" marR="121920" marT="60960" marB="60960" anchor="ctr">
                    <a:lnL w="12700" cap="flat" cmpd="sng" algn="ctr">
                      <a:solidFill>
                        <a:schemeClr val="bg1">
                          <a:lumMod val="50000"/>
                        </a:schemeClr>
                      </a:solidFill>
                      <a:prstDash val="sysDot"/>
                      <a:round/>
                      <a:headEnd type="none" w="med" len="med"/>
                      <a:tailEnd type="none" w="med" len="med"/>
                    </a:lnL>
                    <a:lnB w="12700" cap="flat" cmpd="sng" algn="ctr">
                      <a:solidFill>
                        <a:schemeClr val="bg1">
                          <a:lumMod val="50000"/>
                        </a:schemeClr>
                      </a:solidFill>
                      <a:prstDash val="sysDot"/>
                      <a:round/>
                      <a:headEnd type="none" w="med" len="med"/>
                      <a:tailEnd type="none" w="med" len="med"/>
                    </a:lnB>
                    <a:noFill/>
                  </a:tcPr>
                </a:tc>
                <a:extLst>
                  <a:ext uri="{0D108BD9-81ED-4DB2-BD59-A6C34878D82A}">
                    <a16:rowId xmlns:a16="http://schemas.microsoft.com/office/drawing/2014/main" val="10000"/>
                  </a:ext>
                </a:extLst>
              </a:tr>
              <a:tr h="2096284">
                <a:tc>
                  <a:txBody>
                    <a:bodyPr/>
                    <a:lstStyle/>
                    <a:p>
                      <a:pPr algn="ctr"/>
                      <a:endParaRPr lang="ru-RU" sz="1900" dirty="0">
                        <a:solidFill>
                          <a:schemeClr val="tx1"/>
                        </a:solidFill>
                      </a:endParaRPr>
                    </a:p>
                  </a:txBody>
                  <a:tcPr marL="121920" marR="121920" marT="60960" marB="60960">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noFill/>
                  </a:tcPr>
                </a:tc>
                <a:tc>
                  <a:txBody>
                    <a:bodyPr/>
                    <a:lstStyle/>
                    <a:p>
                      <a:pPr algn="ctr"/>
                      <a:r>
                        <a:rPr lang="en-US" sz="2400" b="1" baseline="0" dirty="0">
                          <a:solidFill>
                            <a:schemeClr val="tx1"/>
                          </a:solidFill>
                        </a:rPr>
                        <a:t>F1+F2 </a:t>
                      </a:r>
                      <a:r>
                        <a:rPr lang="el-GR" sz="2400" b="1" dirty="0">
                          <a:solidFill>
                            <a:schemeClr val="tx1"/>
                          </a:solidFill>
                        </a:rPr>
                        <a:t>ε</a:t>
                      </a:r>
                      <a:r>
                        <a:rPr lang="en-US" sz="2400" b="1" baseline="-25000" dirty="0">
                          <a:solidFill>
                            <a:schemeClr val="tx1"/>
                          </a:solidFill>
                        </a:rPr>
                        <a:t>det</a:t>
                      </a:r>
                      <a:r>
                        <a:rPr lang="en-US" sz="2400" b="1" baseline="0" dirty="0">
                          <a:solidFill>
                            <a:schemeClr val="tx1"/>
                          </a:solidFill>
                        </a:rPr>
                        <a:t> ~ </a:t>
                      </a:r>
                      <a:r>
                        <a:rPr lang="en-US" sz="2400" b="1" baseline="0" dirty="0">
                          <a:solidFill>
                            <a:srgbClr val="EC5960"/>
                          </a:solidFill>
                        </a:rPr>
                        <a:t>3 %</a:t>
                      </a:r>
                    </a:p>
                    <a:p>
                      <a:pPr algn="ctr"/>
                      <a:r>
                        <a:rPr lang="en-US" sz="2400" b="1" baseline="0" dirty="0">
                          <a:solidFill>
                            <a:schemeClr val="tx1"/>
                          </a:solidFill>
                        </a:rPr>
                        <a:t> </a:t>
                      </a:r>
                    </a:p>
                    <a:p>
                      <a:pPr algn="ctr"/>
                      <a:r>
                        <a:rPr lang="en-US" sz="2400" b="1" baseline="0" dirty="0">
                          <a:solidFill>
                            <a:schemeClr val="tx1"/>
                          </a:solidFill>
                        </a:rPr>
                        <a:t>2 600 events per 24h</a:t>
                      </a:r>
                      <a:endParaRPr lang="ru-RU" sz="2400" b="1" baseline="0" dirty="0">
                        <a:solidFill>
                          <a:schemeClr val="tx1"/>
                        </a:solidFill>
                      </a:endParaRPr>
                    </a:p>
                  </a:txBody>
                  <a:tcPr marL="121920" marR="121920" marT="60960" marB="6096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noFill/>
                  </a:tcPr>
                </a:tc>
                <a:tc>
                  <a:txBody>
                    <a:bodyPr/>
                    <a:lstStyle/>
                    <a:p>
                      <a:pPr algn="ctr"/>
                      <a:r>
                        <a:rPr lang="en-US" sz="2400" b="1" dirty="0">
                          <a:solidFill>
                            <a:schemeClr val="tx1"/>
                          </a:solidFill>
                        </a:rPr>
                        <a:t>2E </a:t>
                      </a:r>
                      <a:r>
                        <a:rPr lang="en-US" sz="2400" b="1" dirty="0">
                          <a:solidFill>
                            <a:srgbClr val="7030A0"/>
                          </a:solidFill>
                        </a:rPr>
                        <a:t>+ prompt neutrons</a:t>
                      </a:r>
                    </a:p>
                    <a:p>
                      <a:pPr algn="ctr"/>
                      <a:endParaRPr lang="en-US" sz="2400" b="1" dirty="0">
                        <a:solidFill>
                          <a:schemeClr val="tx1"/>
                        </a:solidFill>
                      </a:endParaRPr>
                    </a:p>
                    <a:p>
                      <a:pPr algn="ctr"/>
                      <a:r>
                        <a:rPr lang="el-GR" sz="2400" b="1" dirty="0">
                          <a:solidFill>
                            <a:srgbClr val="EC5960"/>
                          </a:solidFill>
                        </a:rPr>
                        <a:t>Δ</a:t>
                      </a:r>
                      <a:r>
                        <a:rPr lang="en-US" sz="2400" b="1" dirty="0">
                          <a:solidFill>
                            <a:srgbClr val="EC5960"/>
                          </a:solidFill>
                        </a:rPr>
                        <a:t>M &gt; 10 amu</a:t>
                      </a:r>
                    </a:p>
                  </a:txBody>
                  <a:tcPr marL="121920" marR="121920" marT="60960" marB="60960" anchor="ctr">
                    <a:lnL w="12700" cap="flat" cmpd="sng" algn="ctr">
                      <a:solidFill>
                        <a:schemeClr val="bg1">
                          <a:lumMod val="50000"/>
                        </a:schemeClr>
                      </a:solidFill>
                      <a:prstDash val="sysDot"/>
                      <a:round/>
                      <a:headEnd type="none" w="med" len="med"/>
                      <a:tailEnd type="none" w="med" len="med"/>
                    </a:lnL>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noFill/>
                  </a:tcPr>
                </a:tc>
                <a:extLst>
                  <a:ext uri="{0D108BD9-81ED-4DB2-BD59-A6C34878D82A}">
                    <a16:rowId xmlns:a16="http://schemas.microsoft.com/office/drawing/2014/main" val="10001"/>
                  </a:ext>
                </a:extLst>
              </a:tr>
              <a:tr h="1925623">
                <a:tc>
                  <a:txBody>
                    <a:bodyPr/>
                    <a:lstStyle/>
                    <a:p>
                      <a:endParaRPr lang="en-US" sz="1900" baseline="0" dirty="0">
                        <a:solidFill>
                          <a:schemeClr val="tx1"/>
                        </a:solidFill>
                      </a:endParaRPr>
                    </a:p>
                    <a:p>
                      <a:endParaRPr lang="en-US" sz="1900" baseline="0" dirty="0">
                        <a:solidFill>
                          <a:schemeClr val="tx1"/>
                        </a:solidFill>
                      </a:endParaRPr>
                    </a:p>
                    <a:p>
                      <a:endParaRPr lang="en-US" sz="1900" baseline="0" dirty="0">
                        <a:solidFill>
                          <a:schemeClr val="tx1"/>
                        </a:solidFill>
                      </a:endParaRPr>
                    </a:p>
                    <a:p>
                      <a:endParaRPr lang="en-US" sz="1900" baseline="0" dirty="0">
                        <a:solidFill>
                          <a:schemeClr val="tx1"/>
                        </a:solidFill>
                      </a:endParaRPr>
                    </a:p>
                  </a:txBody>
                  <a:tcPr marL="121920" marR="121920" marT="60960" marB="60960">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400" b="1" baseline="0" dirty="0">
                          <a:solidFill>
                            <a:schemeClr val="tx1"/>
                          </a:solidFill>
                        </a:rPr>
                        <a:t>F1+F2  </a:t>
                      </a:r>
                      <a:r>
                        <a:rPr lang="el-GR" sz="2400" b="1" dirty="0">
                          <a:solidFill>
                            <a:schemeClr val="tx1"/>
                          </a:solidFill>
                        </a:rPr>
                        <a:t>ε</a:t>
                      </a:r>
                      <a:r>
                        <a:rPr lang="en-US" sz="2400" b="1" baseline="-25000" dirty="0">
                          <a:solidFill>
                            <a:schemeClr val="tx1"/>
                          </a:solidFill>
                        </a:rPr>
                        <a:t>det</a:t>
                      </a:r>
                      <a:r>
                        <a:rPr lang="en-US" sz="2400" b="1" baseline="0" dirty="0">
                          <a:solidFill>
                            <a:schemeClr val="tx1"/>
                          </a:solidFill>
                        </a:rPr>
                        <a:t> ~ </a:t>
                      </a:r>
                      <a:r>
                        <a:rPr lang="en-US" sz="2400" b="1" baseline="0" dirty="0">
                          <a:solidFill>
                            <a:srgbClr val="00D68C"/>
                          </a:solidFill>
                        </a:rPr>
                        <a:t>90 %</a:t>
                      </a:r>
                    </a:p>
                    <a:p>
                      <a:pPr algn="ctr"/>
                      <a:r>
                        <a:rPr lang="en-US" sz="2400" b="1" baseline="0" dirty="0">
                          <a:solidFill>
                            <a:schemeClr val="tx1"/>
                          </a:solidFill>
                        </a:rPr>
                        <a:t>78 000 F1+F2 events per 24h</a:t>
                      </a:r>
                    </a:p>
                  </a:txBody>
                  <a:tcPr marL="121920" marR="121920" marT="60960" marB="6096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noFill/>
                  </a:tcPr>
                </a:tc>
                <a:tc>
                  <a:txBody>
                    <a:bodyPr/>
                    <a:lstStyle/>
                    <a:p>
                      <a:pPr algn="ctr"/>
                      <a:r>
                        <a:rPr lang="en-US" sz="2400" b="1" dirty="0">
                          <a:solidFill>
                            <a:srgbClr val="00D68C"/>
                          </a:solidFill>
                        </a:rPr>
                        <a:t>2E + Bragg curves (Z)</a:t>
                      </a:r>
                      <a:r>
                        <a:rPr lang="en-US" sz="2400" b="1" dirty="0">
                          <a:solidFill>
                            <a:srgbClr val="7030A0"/>
                          </a:solidFill>
                        </a:rPr>
                        <a:t> </a:t>
                      </a:r>
                    </a:p>
                    <a:p>
                      <a:pPr algn="ctr"/>
                      <a:r>
                        <a:rPr lang="en-US" sz="2400" b="1" dirty="0">
                          <a:solidFill>
                            <a:srgbClr val="7030A0"/>
                          </a:solidFill>
                        </a:rPr>
                        <a:t>+ prompt neutrons?</a:t>
                      </a:r>
                    </a:p>
                    <a:p>
                      <a:pPr algn="ctr"/>
                      <a:endParaRPr lang="en-US" sz="2400" b="1" dirty="0">
                        <a:solidFill>
                          <a:schemeClr val="tx1"/>
                        </a:solidFill>
                      </a:endParaRPr>
                    </a:p>
                    <a:p>
                      <a:pPr algn="ctr"/>
                      <a:r>
                        <a:rPr lang="el-GR" sz="2400" b="1" dirty="0">
                          <a:solidFill>
                            <a:srgbClr val="00D68C"/>
                          </a:solidFill>
                        </a:rPr>
                        <a:t>Δ</a:t>
                      </a:r>
                      <a:r>
                        <a:rPr lang="en-US" sz="2400" b="1" dirty="0">
                          <a:solidFill>
                            <a:srgbClr val="00D68C"/>
                          </a:solidFill>
                        </a:rPr>
                        <a:t>M ~ 7 amu</a:t>
                      </a:r>
                    </a:p>
                  </a:txBody>
                  <a:tcPr marL="121920" marR="121920" marT="60960" marB="60960" anchor="ctr">
                    <a:lnL w="12700" cap="flat" cmpd="sng" algn="ctr">
                      <a:solidFill>
                        <a:schemeClr val="bg1">
                          <a:lumMod val="50000"/>
                        </a:schemeClr>
                      </a:solidFill>
                      <a:prstDash val="sysDot"/>
                      <a:round/>
                      <a:headEnd type="none" w="med" len="med"/>
                      <a:tailEnd type="none" w="med" len="med"/>
                    </a:lnL>
                    <a:lnT w="12700" cap="flat" cmpd="sng" algn="ctr">
                      <a:solidFill>
                        <a:schemeClr val="bg1">
                          <a:lumMod val="50000"/>
                        </a:schemeClr>
                      </a:solidFill>
                      <a:prstDash val="sysDot"/>
                      <a:round/>
                      <a:headEnd type="none" w="med" len="med"/>
                      <a:tailEnd type="none" w="med" len="med"/>
                    </a:lnT>
                    <a:noFill/>
                  </a:tcPr>
                </a:tc>
                <a:extLst>
                  <a:ext uri="{0D108BD9-81ED-4DB2-BD59-A6C34878D82A}">
                    <a16:rowId xmlns:a16="http://schemas.microsoft.com/office/drawing/2014/main" val="10002"/>
                  </a:ext>
                </a:extLst>
              </a:tr>
            </a:tbl>
          </a:graphicData>
        </a:graphic>
      </p:graphicFrame>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6349" y="1116212"/>
            <a:ext cx="2177764" cy="1625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6349" y="3242348"/>
            <a:ext cx="2177764" cy="1628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a:extLst>
              <a:ext uri="{FF2B5EF4-FFF2-40B4-BE49-F238E27FC236}">
                <a16:creationId xmlns:a16="http://schemas.microsoft.com/office/drawing/2014/main" id="{59B7DBCB-89DD-AF19-B458-1EB7B2D23D9F}"/>
              </a:ext>
            </a:extLst>
          </p:cNvPr>
          <p:cNvPicPr>
            <a:picLocks noChangeAspect="1"/>
          </p:cNvPicPr>
          <p:nvPr/>
        </p:nvPicPr>
        <p:blipFill>
          <a:blip r:embed="rId5"/>
          <a:stretch>
            <a:fillRect/>
          </a:stretch>
        </p:blipFill>
        <p:spPr>
          <a:xfrm>
            <a:off x="916395" y="5229455"/>
            <a:ext cx="2127717" cy="1675613"/>
          </a:xfrm>
          <a:prstGeom prst="rect">
            <a:avLst/>
          </a:prstGeom>
        </p:spPr>
      </p:pic>
      <p:sp>
        <p:nvSpPr>
          <p:cNvPr id="8" name="TextBox 7">
            <a:extLst>
              <a:ext uri="{FF2B5EF4-FFF2-40B4-BE49-F238E27FC236}">
                <a16:creationId xmlns:a16="http://schemas.microsoft.com/office/drawing/2014/main" id="{4DCDEA72-F9F3-2D55-F0E3-DC58B16DCC02}"/>
              </a:ext>
            </a:extLst>
          </p:cNvPr>
          <p:cNvSpPr txBox="1"/>
          <p:nvPr/>
        </p:nvSpPr>
        <p:spPr>
          <a:xfrm>
            <a:off x="155838" y="734164"/>
            <a:ext cx="3598783" cy="369332"/>
          </a:xfrm>
          <a:prstGeom prst="rect">
            <a:avLst/>
          </a:prstGeom>
          <a:noFill/>
        </p:spPr>
        <p:txBody>
          <a:bodyPr wrap="square">
            <a:spAutoFit/>
          </a:bodyPr>
          <a:lstStyle/>
          <a:p>
            <a:pPr algn="ctr"/>
            <a:r>
              <a:rPr lang="en-US" sz="1800" b="1" dirty="0"/>
              <a:t>The implantation “box” detector</a:t>
            </a:r>
            <a:endParaRPr lang="ru-RU" sz="1800" b="1" dirty="0"/>
          </a:p>
        </p:txBody>
      </p:sp>
      <p:sp>
        <p:nvSpPr>
          <p:cNvPr id="10" name="TextBox 9">
            <a:extLst>
              <a:ext uri="{FF2B5EF4-FFF2-40B4-BE49-F238E27FC236}">
                <a16:creationId xmlns:a16="http://schemas.microsoft.com/office/drawing/2014/main" id="{DE69F331-1AE2-A08C-5A6E-5EF5E6A356A7}"/>
              </a:ext>
            </a:extLst>
          </p:cNvPr>
          <p:cNvSpPr txBox="1"/>
          <p:nvPr/>
        </p:nvSpPr>
        <p:spPr>
          <a:xfrm>
            <a:off x="511618" y="2873016"/>
            <a:ext cx="2887225" cy="369332"/>
          </a:xfrm>
          <a:prstGeom prst="rect">
            <a:avLst/>
          </a:prstGeom>
          <a:noFill/>
        </p:spPr>
        <p:txBody>
          <a:bodyPr wrap="square">
            <a:spAutoFit/>
          </a:bodyPr>
          <a:lstStyle/>
          <a:p>
            <a:pPr algn="ctr"/>
            <a:r>
              <a:rPr lang="en-US" sz="1800" b="1" dirty="0"/>
              <a:t>The “box” + inclined</a:t>
            </a:r>
            <a:r>
              <a:rPr lang="en-US" sz="1800" b="1" baseline="0" dirty="0"/>
              <a:t> film</a:t>
            </a:r>
            <a:endParaRPr lang="ru-RU" sz="1800" b="1" dirty="0"/>
          </a:p>
        </p:txBody>
      </p:sp>
      <p:sp>
        <p:nvSpPr>
          <p:cNvPr id="12" name="TextBox 11">
            <a:extLst>
              <a:ext uri="{FF2B5EF4-FFF2-40B4-BE49-F238E27FC236}">
                <a16:creationId xmlns:a16="http://schemas.microsoft.com/office/drawing/2014/main" id="{1385EBFD-6DBC-CD7E-D9C6-8BDF36C81344}"/>
              </a:ext>
            </a:extLst>
          </p:cNvPr>
          <p:cNvSpPr txBox="1"/>
          <p:nvPr/>
        </p:nvSpPr>
        <p:spPr>
          <a:xfrm>
            <a:off x="511618" y="4958518"/>
            <a:ext cx="3110993" cy="369332"/>
          </a:xfrm>
          <a:prstGeom prst="rect">
            <a:avLst/>
          </a:prstGeom>
          <a:noFill/>
        </p:spPr>
        <p:txBody>
          <a:bodyPr wrap="square">
            <a:spAutoFit/>
          </a:bodyPr>
          <a:lstStyle/>
          <a:p>
            <a:pPr algn="ctr"/>
            <a:r>
              <a:rPr lang="en-US" sz="1800" b="1" baseline="0" dirty="0">
                <a:solidFill>
                  <a:srgbClr val="EC5960"/>
                </a:solidFill>
              </a:rPr>
              <a:t>TPC</a:t>
            </a:r>
            <a:r>
              <a:rPr lang="en-US" sz="1800" b="1" baseline="0" dirty="0"/>
              <a:t> inside neutron detector?</a:t>
            </a:r>
          </a:p>
        </p:txBody>
      </p:sp>
      <p:sp>
        <p:nvSpPr>
          <p:cNvPr id="13" name="Title 1">
            <a:extLst>
              <a:ext uri="{FF2B5EF4-FFF2-40B4-BE49-F238E27FC236}">
                <a16:creationId xmlns:a16="http://schemas.microsoft.com/office/drawing/2014/main" id="{E7656CE0-4937-8C4E-9691-B201A067DF3C}"/>
              </a:ext>
            </a:extLst>
          </p:cNvPr>
          <p:cNvSpPr>
            <a:spLocks noGrp="1"/>
          </p:cNvSpPr>
          <p:nvPr>
            <p:ph type="title"/>
          </p:nvPr>
        </p:nvSpPr>
        <p:spPr>
          <a:xfrm>
            <a:off x="0" y="10806"/>
            <a:ext cx="12192000" cy="820427"/>
          </a:xfrm>
        </p:spPr>
        <p:txBody>
          <a:bodyPr>
            <a:normAutofit/>
          </a:bodyPr>
          <a:lstStyle/>
          <a:p>
            <a:pPr algn="ctr"/>
            <a:r>
              <a:rPr lang="en-US" b="1" dirty="0">
                <a:solidFill>
                  <a:schemeClr val="accent1"/>
                </a:solidFill>
              </a:rPr>
              <a:t>Spontaneous fission of </a:t>
            </a:r>
            <a:r>
              <a:rPr lang="en-US" b="1" baseline="30000" dirty="0">
                <a:solidFill>
                  <a:schemeClr val="accent1"/>
                </a:solidFill>
              </a:rPr>
              <a:t>252</a:t>
            </a:r>
            <a:r>
              <a:rPr lang="en-US" b="1" dirty="0">
                <a:solidFill>
                  <a:schemeClr val="accent1"/>
                </a:solidFill>
              </a:rPr>
              <a:t>No</a:t>
            </a:r>
            <a:endParaRPr lang="en-RU" b="1" dirty="0">
              <a:solidFill>
                <a:schemeClr val="accent1"/>
              </a:solidFill>
            </a:endParaRPr>
          </a:p>
        </p:txBody>
      </p:sp>
      <p:sp>
        <p:nvSpPr>
          <p:cNvPr id="14" name="Slide Number Placeholder 13">
            <a:extLst>
              <a:ext uri="{FF2B5EF4-FFF2-40B4-BE49-F238E27FC236}">
                <a16:creationId xmlns:a16="http://schemas.microsoft.com/office/drawing/2014/main" id="{7F8B6DC5-695E-4C28-6303-AC76C041AE93}"/>
              </a:ext>
            </a:extLst>
          </p:cNvPr>
          <p:cNvSpPr>
            <a:spLocks noGrp="1"/>
          </p:cNvSpPr>
          <p:nvPr>
            <p:ph type="sldNum" sz="quarter" idx="12"/>
          </p:nvPr>
        </p:nvSpPr>
        <p:spPr>
          <a:xfrm>
            <a:off x="9439398" y="6482068"/>
            <a:ext cx="2743200" cy="365125"/>
          </a:xfrm>
        </p:spPr>
        <p:txBody>
          <a:bodyPr/>
          <a:lstStyle/>
          <a:p>
            <a:fld id="{03F74DE6-944D-7A40-9389-EB907D9A05BB}" type="slidenum">
              <a:rPr lang="en-RU" smtClean="0"/>
              <a:t>7</a:t>
            </a:fld>
            <a:endParaRPr lang="en-RU" dirty="0"/>
          </a:p>
        </p:txBody>
      </p:sp>
    </p:spTree>
    <p:extLst>
      <p:ext uri="{BB962C8B-B14F-4D97-AF65-F5344CB8AC3E}">
        <p14:creationId xmlns:p14="http://schemas.microsoft.com/office/powerpoint/2010/main" val="12043882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2C751-F7AD-304A-9566-1B5C0A0FD6B5}"/>
              </a:ext>
            </a:extLst>
          </p:cNvPr>
          <p:cNvSpPr>
            <a:spLocks noGrp="1"/>
          </p:cNvSpPr>
          <p:nvPr>
            <p:ph type="title"/>
          </p:nvPr>
        </p:nvSpPr>
        <p:spPr>
          <a:xfrm>
            <a:off x="0" y="180000"/>
            <a:ext cx="12192000" cy="729000"/>
          </a:xfrm>
        </p:spPr>
        <p:txBody>
          <a:bodyPr>
            <a:normAutofit/>
          </a:bodyPr>
          <a:lstStyle/>
          <a:p>
            <a:pPr algn="ctr"/>
            <a:r>
              <a:rPr lang="en-US" sz="3800" b="1" dirty="0">
                <a:solidFill>
                  <a:schemeClr val="accent1"/>
                </a:solidFill>
              </a:rPr>
              <a:t>Time projection chamber (TPC) inside neutron detector?</a:t>
            </a:r>
            <a:endParaRPr lang="en-RU" sz="3800" b="1" dirty="0">
              <a:solidFill>
                <a:schemeClr val="accent1"/>
              </a:solidFill>
            </a:endParaRPr>
          </a:p>
        </p:txBody>
      </p:sp>
      <p:sp>
        <p:nvSpPr>
          <p:cNvPr id="11" name="TextBox 10">
            <a:extLst>
              <a:ext uri="{FF2B5EF4-FFF2-40B4-BE49-F238E27FC236}">
                <a16:creationId xmlns:a16="http://schemas.microsoft.com/office/drawing/2014/main" id="{AB5647E7-7873-A837-6821-0F78D44EFC9B}"/>
              </a:ext>
            </a:extLst>
          </p:cNvPr>
          <p:cNvSpPr txBox="1"/>
          <p:nvPr/>
        </p:nvSpPr>
        <p:spPr>
          <a:xfrm>
            <a:off x="149088" y="3995059"/>
            <a:ext cx="4672790" cy="2031325"/>
          </a:xfrm>
          <a:prstGeom prst="rect">
            <a:avLst/>
          </a:prstGeom>
          <a:noFill/>
        </p:spPr>
        <p:txBody>
          <a:bodyPr wrap="square">
            <a:spAutoFit/>
          </a:bodyPr>
          <a:lstStyle/>
          <a:p>
            <a:pPr algn="just"/>
            <a:r>
              <a:rPr lang="en-US" sz="1400" dirty="0">
                <a:effectLst/>
              </a:rPr>
              <a:t>F</a:t>
            </a:r>
            <a:r>
              <a:rPr lang="en-GB" sz="1400" dirty="0" err="1">
                <a:effectLst/>
              </a:rPr>
              <a:t>issionTPC</a:t>
            </a:r>
            <a:r>
              <a:rPr lang="en-GB" sz="1400" dirty="0">
                <a:effectLst/>
              </a:rPr>
              <a:t> design. The experiment directs a neutron beam at a foil target, at the </a:t>
            </a:r>
            <a:r>
              <a:rPr lang="en-GB" sz="1400" dirty="0" err="1">
                <a:effectLst/>
              </a:rPr>
              <a:t>center</a:t>
            </a:r>
            <a:r>
              <a:rPr lang="en-GB" sz="1400" dirty="0">
                <a:effectLst/>
              </a:rPr>
              <a:t> of the chamber between the two volumes, inducing fission. The </a:t>
            </a:r>
            <a:r>
              <a:rPr lang="en-GB" sz="1400" dirty="0" err="1">
                <a:effectLst/>
              </a:rPr>
              <a:t>fissionTPC</a:t>
            </a:r>
            <a:r>
              <a:rPr lang="en-GB" sz="1400" dirty="0">
                <a:effectLst/>
              </a:rPr>
              <a:t> is filled with a mixture of argon and isobutane used as a drift gas, serving as the medium for charged particles to deposit energy, through ionization. The uniform axial electric field allows the ionization electrons to drift to the pad plane, where their signal is amplified by the MICROMEGAS and their signal is read out on the hexagonal pads.</a:t>
            </a:r>
          </a:p>
        </p:txBody>
      </p:sp>
      <p:pic>
        <p:nvPicPr>
          <p:cNvPr id="13" name="Picture 12">
            <a:extLst>
              <a:ext uri="{FF2B5EF4-FFF2-40B4-BE49-F238E27FC236}">
                <a16:creationId xmlns:a16="http://schemas.microsoft.com/office/drawing/2014/main" id="{FE0B4171-5C0C-9D0A-812B-CC5FD648AB9F}"/>
              </a:ext>
            </a:extLst>
          </p:cNvPr>
          <p:cNvPicPr>
            <a:picLocks noChangeAspect="1"/>
          </p:cNvPicPr>
          <p:nvPr/>
        </p:nvPicPr>
        <p:blipFill>
          <a:blip r:embed="rId3"/>
          <a:stretch>
            <a:fillRect/>
          </a:stretch>
        </p:blipFill>
        <p:spPr>
          <a:xfrm>
            <a:off x="149088" y="1002451"/>
            <a:ext cx="5094817" cy="2909241"/>
          </a:xfrm>
          <a:prstGeom prst="rect">
            <a:avLst/>
          </a:prstGeom>
        </p:spPr>
      </p:pic>
      <p:pic>
        <p:nvPicPr>
          <p:cNvPr id="15" name="Picture 14">
            <a:extLst>
              <a:ext uri="{FF2B5EF4-FFF2-40B4-BE49-F238E27FC236}">
                <a16:creationId xmlns:a16="http://schemas.microsoft.com/office/drawing/2014/main" id="{ABE5FFD3-0CFB-07F0-1271-440EEA98F6EB}"/>
              </a:ext>
            </a:extLst>
          </p:cNvPr>
          <p:cNvPicPr>
            <a:picLocks noChangeAspect="1"/>
          </p:cNvPicPr>
          <p:nvPr/>
        </p:nvPicPr>
        <p:blipFill>
          <a:blip r:embed="rId4"/>
          <a:stretch>
            <a:fillRect/>
          </a:stretch>
        </p:blipFill>
        <p:spPr>
          <a:xfrm>
            <a:off x="5438248" y="1110288"/>
            <a:ext cx="3827114" cy="2746008"/>
          </a:xfrm>
          <a:prstGeom prst="rect">
            <a:avLst/>
          </a:prstGeom>
        </p:spPr>
      </p:pic>
      <p:pic>
        <p:nvPicPr>
          <p:cNvPr id="17" name="Picture 16">
            <a:extLst>
              <a:ext uri="{FF2B5EF4-FFF2-40B4-BE49-F238E27FC236}">
                <a16:creationId xmlns:a16="http://schemas.microsoft.com/office/drawing/2014/main" id="{AB27ACB2-DDCA-8F9C-8607-D0C67497F47A}"/>
              </a:ext>
            </a:extLst>
          </p:cNvPr>
          <p:cNvPicPr>
            <a:picLocks noChangeAspect="1"/>
          </p:cNvPicPr>
          <p:nvPr/>
        </p:nvPicPr>
        <p:blipFill>
          <a:blip r:embed="rId5"/>
          <a:stretch>
            <a:fillRect/>
          </a:stretch>
        </p:blipFill>
        <p:spPr>
          <a:xfrm>
            <a:off x="8340583" y="4117179"/>
            <a:ext cx="3825227" cy="2585364"/>
          </a:xfrm>
          <a:prstGeom prst="rect">
            <a:avLst/>
          </a:prstGeom>
        </p:spPr>
      </p:pic>
      <p:pic>
        <p:nvPicPr>
          <p:cNvPr id="19" name="Picture 18">
            <a:extLst>
              <a:ext uri="{FF2B5EF4-FFF2-40B4-BE49-F238E27FC236}">
                <a16:creationId xmlns:a16="http://schemas.microsoft.com/office/drawing/2014/main" id="{693E4414-FEA6-4659-E931-2EA53835C66F}"/>
              </a:ext>
            </a:extLst>
          </p:cNvPr>
          <p:cNvPicPr>
            <a:picLocks noChangeAspect="1"/>
          </p:cNvPicPr>
          <p:nvPr/>
        </p:nvPicPr>
        <p:blipFill>
          <a:blip r:embed="rId6"/>
          <a:stretch>
            <a:fillRect/>
          </a:stretch>
        </p:blipFill>
        <p:spPr>
          <a:xfrm>
            <a:off x="9326205" y="1084216"/>
            <a:ext cx="2716707" cy="2611089"/>
          </a:xfrm>
          <a:prstGeom prst="rect">
            <a:avLst/>
          </a:prstGeom>
        </p:spPr>
      </p:pic>
      <p:pic>
        <p:nvPicPr>
          <p:cNvPr id="23" name="Picture 22">
            <a:extLst>
              <a:ext uri="{FF2B5EF4-FFF2-40B4-BE49-F238E27FC236}">
                <a16:creationId xmlns:a16="http://schemas.microsoft.com/office/drawing/2014/main" id="{4B951569-7FBE-61C8-DF44-6577E024C623}"/>
              </a:ext>
            </a:extLst>
          </p:cNvPr>
          <p:cNvPicPr>
            <a:picLocks noChangeAspect="1"/>
          </p:cNvPicPr>
          <p:nvPr/>
        </p:nvPicPr>
        <p:blipFill>
          <a:blip r:embed="rId7"/>
          <a:stretch>
            <a:fillRect/>
          </a:stretch>
        </p:blipFill>
        <p:spPr>
          <a:xfrm>
            <a:off x="4821878" y="4087381"/>
            <a:ext cx="3518705" cy="2579980"/>
          </a:xfrm>
          <a:prstGeom prst="rect">
            <a:avLst/>
          </a:prstGeom>
        </p:spPr>
      </p:pic>
      <p:sp>
        <p:nvSpPr>
          <p:cNvPr id="25" name="TextBox 24">
            <a:extLst>
              <a:ext uri="{FF2B5EF4-FFF2-40B4-BE49-F238E27FC236}">
                <a16:creationId xmlns:a16="http://schemas.microsoft.com/office/drawing/2014/main" id="{9EBBE607-148A-790A-8C65-009FEBBA5163}"/>
              </a:ext>
            </a:extLst>
          </p:cNvPr>
          <p:cNvSpPr txBox="1"/>
          <p:nvPr/>
        </p:nvSpPr>
        <p:spPr>
          <a:xfrm>
            <a:off x="5438248" y="4305850"/>
            <a:ext cx="1059010" cy="369332"/>
          </a:xfrm>
          <a:prstGeom prst="rect">
            <a:avLst/>
          </a:prstGeom>
          <a:noFill/>
        </p:spPr>
        <p:txBody>
          <a:bodyPr wrap="square">
            <a:spAutoFit/>
          </a:bodyPr>
          <a:lstStyle/>
          <a:p>
            <a:r>
              <a:rPr lang="en-GB" sz="1800" baseline="30000" dirty="0">
                <a:effectLst/>
                <a:latin typeface="CMR10"/>
              </a:rPr>
              <a:t>235</a:t>
            </a:r>
            <a:r>
              <a:rPr lang="en-GB" sz="1800" dirty="0">
                <a:effectLst/>
                <a:latin typeface="CMR10"/>
              </a:rPr>
              <a:t>U(</a:t>
            </a:r>
            <a:r>
              <a:rPr lang="en-GB" sz="1800" dirty="0" err="1">
                <a:effectLst/>
                <a:latin typeface="CMR10"/>
              </a:rPr>
              <a:t>n,f</a:t>
            </a:r>
            <a:r>
              <a:rPr lang="en-GB" sz="1800" dirty="0">
                <a:effectLst/>
                <a:latin typeface="CMR10"/>
              </a:rPr>
              <a:t>) </a:t>
            </a:r>
            <a:endParaRPr lang="en-GB" dirty="0"/>
          </a:p>
        </p:txBody>
      </p:sp>
      <p:sp>
        <p:nvSpPr>
          <p:cNvPr id="26" name="TextBox 25">
            <a:extLst>
              <a:ext uri="{FF2B5EF4-FFF2-40B4-BE49-F238E27FC236}">
                <a16:creationId xmlns:a16="http://schemas.microsoft.com/office/drawing/2014/main" id="{7F0BC58A-9867-7CA3-6693-BA874BE55934}"/>
              </a:ext>
            </a:extLst>
          </p:cNvPr>
          <p:cNvSpPr txBox="1"/>
          <p:nvPr/>
        </p:nvSpPr>
        <p:spPr>
          <a:xfrm>
            <a:off x="9609013" y="4305850"/>
            <a:ext cx="1059010" cy="369332"/>
          </a:xfrm>
          <a:prstGeom prst="rect">
            <a:avLst/>
          </a:prstGeom>
          <a:noFill/>
        </p:spPr>
        <p:txBody>
          <a:bodyPr wrap="square">
            <a:spAutoFit/>
          </a:bodyPr>
          <a:lstStyle/>
          <a:p>
            <a:r>
              <a:rPr lang="en-GB" sz="1800" baseline="30000" dirty="0">
                <a:effectLst/>
                <a:latin typeface="CMR10"/>
              </a:rPr>
              <a:t>235</a:t>
            </a:r>
            <a:r>
              <a:rPr lang="en-GB" sz="1800" dirty="0">
                <a:effectLst/>
                <a:latin typeface="CMR10"/>
              </a:rPr>
              <a:t>U(</a:t>
            </a:r>
            <a:r>
              <a:rPr lang="en-GB" sz="1800" dirty="0" err="1">
                <a:effectLst/>
                <a:latin typeface="CMR10"/>
              </a:rPr>
              <a:t>n,f</a:t>
            </a:r>
            <a:r>
              <a:rPr lang="en-GB" sz="1800" dirty="0">
                <a:effectLst/>
                <a:latin typeface="CMR10"/>
              </a:rPr>
              <a:t>) </a:t>
            </a:r>
            <a:endParaRPr lang="en-GB" dirty="0"/>
          </a:p>
        </p:txBody>
      </p:sp>
      <p:sp>
        <p:nvSpPr>
          <p:cNvPr id="28" name="TextBox 27">
            <a:extLst>
              <a:ext uri="{FF2B5EF4-FFF2-40B4-BE49-F238E27FC236}">
                <a16:creationId xmlns:a16="http://schemas.microsoft.com/office/drawing/2014/main" id="{889DBE0C-C103-3EDF-A969-6E6EC2510E3B}"/>
              </a:ext>
            </a:extLst>
          </p:cNvPr>
          <p:cNvSpPr txBox="1"/>
          <p:nvPr/>
        </p:nvSpPr>
        <p:spPr>
          <a:xfrm>
            <a:off x="149088" y="6012053"/>
            <a:ext cx="4672790" cy="830997"/>
          </a:xfrm>
          <a:prstGeom prst="rect">
            <a:avLst/>
          </a:prstGeom>
          <a:noFill/>
        </p:spPr>
        <p:txBody>
          <a:bodyPr wrap="square">
            <a:spAutoFit/>
          </a:bodyPr>
          <a:lstStyle/>
          <a:p>
            <a:pPr algn="just"/>
            <a:r>
              <a:rPr lang="en-GB" sz="1600" b="1" i="1" dirty="0" err="1">
                <a:effectLst/>
              </a:rPr>
              <a:t>Ruz</a:t>
            </a:r>
            <a:r>
              <a:rPr lang="en-GB" sz="1600" b="1" i="1" dirty="0">
                <a:effectLst/>
              </a:rPr>
              <a:t> J.</a:t>
            </a:r>
            <a:r>
              <a:rPr lang="en-GB" sz="1600" b="1" i="1" dirty="0"/>
              <a:t> et al. </a:t>
            </a:r>
          </a:p>
          <a:p>
            <a:pPr algn="just"/>
            <a:r>
              <a:rPr lang="en-GB" sz="1600" b="1" i="1" dirty="0"/>
              <a:t>The NIFFTE project. </a:t>
            </a:r>
          </a:p>
          <a:p>
            <a:pPr algn="just"/>
            <a:r>
              <a:rPr lang="en-GB" sz="1600" b="1" i="1" dirty="0"/>
              <a:t>Journal of Instrumentation 8/12 (2013) P. C12018</a:t>
            </a:r>
            <a:endParaRPr lang="en-GB" sz="1600" b="1" i="1" dirty="0">
              <a:effectLst/>
            </a:endParaRPr>
          </a:p>
        </p:txBody>
      </p:sp>
      <p:sp>
        <p:nvSpPr>
          <p:cNvPr id="29" name="Slide Number Placeholder 28">
            <a:extLst>
              <a:ext uri="{FF2B5EF4-FFF2-40B4-BE49-F238E27FC236}">
                <a16:creationId xmlns:a16="http://schemas.microsoft.com/office/drawing/2014/main" id="{985C077B-41A8-EA3F-EA59-B3950A98AC33}"/>
              </a:ext>
            </a:extLst>
          </p:cNvPr>
          <p:cNvSpPr>
            <a:spLocks noGrp="1"/>
          </p:cNvSpPr>
          <p:nvPr>
            <p:ph type="sldNum" sz="quarter" idx="12"/>
          </p:nvPr>
        </p:nvSpPr>
        <p:spPr>
          <a:xfrm>
            <a:off x="9448800" y="6477925"/>
            <a:ext cx="2743200" cy="365125"/>
          </a:xfrm>
        </p:spPr>
        <p:txBody>
          <a:bodyPr/>
          <a:lstStyle/>
          <a:p>
            <a:fld id="{03F74DE6-944D-7A40-9389-EB907D9A05BB}" type="slidenum">
              <a:rPr lang="en-RU" smtClean="0"/>
              <a:t>8</a:t>
            </a:fld>
            <a:endParaRPr lang="en-RU" dirty="0"/>
          </a:p>
        </p:txBody>
      </p:sp>
    </p:spTree>
    <p:extLst>
      <p:ext uri="{BB962C8B-B14F-4D97-AF65-F5344CB8AC3E}">
        <p14:creationId xmlns:p14="http://schemas.microsoft.com/office/powerpoint/2010/main" val="2521563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4">
            <a:extLst>
              <a:ext uri="{FF2B5EF4-FFF2-40B4-BE49-F238E27FC236}">
                <a16:creationId xmlns:a16="http://schemas.microsoft.com/office/drawing/2014/main" id="{797642CB-374E-19A9-0E7B-9530AF489313}"/>
              </a:ext>
            </a:extLst>
          </p:cNvPr>
          <p:cNvPicPr>
            <a:picLocks noGrp="1" noChangeAspect="1"/>
          </p:cNvPicPr>
          <p:nvPr>
            <p:ph idx="1"/>
          </p:nvPr>
        </p:nvPicPr>
        <p:blipFill>
          <a:blip r:embed="rId3" cstate="hqprint">
            <a:extLst>
              <a:ext uri="{28A0092B-C50C-407E-A947-70E740481C1C}">
                <a14:useLocalDpi xmlns:a14="http://schemas.microsoft.com/office/drawing/2010/main"/>
              </a:ext>
            </a:extLst>
          </a:blip>
          <a:stretch>
            <a:fillRect/>
          </a:stretch>
        </p:blipFill>
        <p:spPr>
          <a:xfrm>
            <a:off x="420216" y="1058736"/>
            <a:ext cx="2982463" cy="3201014"/>
          </a:xfrm>
        </p:spPr>
      </p:pic>
      <p:sp>
        <p:nvSpPr>
          <p:cNvPr id="18" name="TextBox 17">
            <a:extLst>
              <a:ext uri="{FF2B5EF4-FFF2-40B4-BE49-F238E27FC236}">
                <a16:creationId xmlns:a16="http://schemas.microsoft.com/office/drawing/2014/main" id="{FD01893F-4130-E723-7F88-EA11C515DD91}"/>
              </a:ext>
            </a:extLst>
          </p:cNvPr>
          <p:cNvSpPr txBox="1"/>
          <p:nvPr/>
        </p:nvSpPr>
        <p:spPr>
          <a:xfrm>
            <a:off x="420216" y="4789123"/>
            <a:ext cx="8034669" cy="1938992"/>
          </a:xfrm>
          <a:prstGeom prst="rect">
            <a:avLst/>
          </a:prstGeom>
          <a:solidFill>
            <a:schemeClr val="accent1">
              <a:lumMod val="20000"/>
              <a:lumOff val="80000"/>
              <a:alpha val="26171"/>
            </a:schemeClr>
          </a:solidFill>
        </p:spPr>
        <p:txBody>
          <a:bodyPr wrap="square">
            <a:spAutoFit/>
          </a:bodyPr>
          <a:lstStyle/>
          <a:p>
            <a:pPr algn="just"/>
            <a:r>
              <a:rPr lang="en-RU" sz="2000" b="1" dirty="0">
                <a:solidFill>
                  <a:srgbClr val="000000"/>
                </a:solidFill>
              </a:rPr>
              <a:t>“Super-asymmetric fission exists at low excitation energy of the compound system, however, not at the yield level expected from recent studies applying the 2E method of measuring only the fission fragment kinetic energy”</a:t>
            </a:r>
          </a:p>
          <a:p>
            <a:pPr algn="just"/>
            <a:r>
              <a:rPr lang="en-GB" sz="2000" i="1" dirty="0">
                <a:solidFill>
                  <a:srgbClr val="000000"/>
                </a:solidFill>
              </a:rPr>
              <a:t>F.-J. HAMBSCH. SUPER-ASYMMETRIC FISSION: FACT OR FICTION?</a:t>
            </a:r>
          </a:p>
          <a:p>
            <a:pPr algn="just"/>
            <a:r>
              <a:rPr lang="en-GB" sz="2000" i="1" dirty="0">
                <a:solidFill>
                  <a:srgbClr val="000000"/>
                </a:solidFill>
              </a:rPr>
              <a:t>Seminar on Fission Pont </a:t>
            </a:r>
            <a:r>
              <a:rPr lang="en-GB" sz="2000" i="1" dirty="0" err="1">
                <a:solidFill>
                  <a:srgbClr val="000000"/>
                </a:solidFill>
              </a:rPr>
              <a:t>d'Oye</a:t>
            </a:r>
            <a:r>
              <a:rPr lang="en-GB" sz="2000" i="1" dirty="0">
                <a:solidFill>
                  <a:srgbClr val="000000"/>
                </a:solidFill>
              </a:rPr>
              <a:t> IV, World Scientific (1999) P. 23–31.</a:t>
            </a:r>
            <a:endParaRPr lang="en-RU" sz="2000" i="1" dirty="0">
              <a:solidFill>
                <a:srgbClr val="000000"/>
              </a:solidFill>
            </a:endParaRPr>
          </a:p>
        </p:txBody>
      </p:sp>
      <p:pic>
        <p:nvPicPr>
          <p:cNvPr id="23" name="Picture 22">
            <a:extLst>
              <a:ext uri="{FF2B5EF4-FFF2-40B4-BE49-F238E27FC236}">
                <a16:creationId xmlns:a16="http://schemas.microsoft.com/office/drawing/2014/main" id="{2E6C0294-66E7-5849-EF99-1320D352C2F8}"/>
              </a:ext>
            </a:extLst>
          </p:cNvPr>
          <p:cNvPicPr>
            <a:picLocks noChangeAspect="1"/>
          </p:cNvPicPr>
          <p:nvPr/>
        </p:nvPicPr>
        <p:blipFill>
          <a:blip r:embed="rId4"/>
          <a:stretch>
            <a:fillRect/>
          </a:stretch>
        </p:blipFill>
        <p:spPr>
          <a:xfrm>
            <a:off x="3593752" y="1026954"/>
            <a:ext cx="4861754" cy="3670365"/>
          </a:xfrm>
          <a:prstGeom prst="rect">
            <a:avLst/>
          </a:prstGeom>
        </p:spPr>
      </p:pic>
      <p:sp>
        <p:nvSpPr>
          <p:cNvPr id="20" name="TextBox 19">
            <a:extLst>
              <a:ext uri="{FF2B5EF4-FFF2-40B4-BE49-F238E27FC236}">
                <a16:creationId xmlns:a16="http://schemas.microsoft.com/office/drawing/2014/main" id="{095DA640-25E5-B2E3-8885-1165093803F3}"/>
              </a:ext>
            </a:extLst>
          </p:cNvPr>
          <p:cNvSpPr txBox="1"/>
          <p:nvPr/>
        </p:nvSpPr>
        <p:spPr>
          <a:xfrm>
            <a:off x="4121075" y="1252687"/>
            <a:ext cx="1681932" cy="830997"/>
          </a:xfrm>
          <a:prstGeom prst="rect">
            <a:avLst/>
          </a:prstGeom>
          <a:noFill/>
        </p:spPr>
        <p:txBody>
          <a:bodyPr wrap="square">
            <a:spAutoFit/>
          </a:bodyPr>
          <a:lstStyle/>
          <a:p>
            <a:pPr algn="ctr"/>
            <a:r>
              <a:rPr lang="en-US" sz="1600" b="1" dirty="0">
                <a:solidFill>
                  <a:srgbClr val="7030A0"/>
                </a:solidFill>
              </a:rPr>
              <a:t>GRAND 2024</a:t>
            </a:r>
          </a:p>
          <a:p>
            <a:pPr algn="ctr"/>
            <a:r>
              <a:rPr lang="en-US" sz="1600" b="1" dirty="0">
                <a:solidFill>
                  <a:srgbClr val="7030A0"/>
                </a:solidFill>
              </a:rPr>
              <a:t>~85k SF of </a:t>
            </a:r>
            <a:r>
              <a:rPr lang="en-US" sz="1600" b="1" baseline="30000" dirty="0">
                <a:solidFill>
                  <a:srgbClr val="7030A0"/>
                </a:solidFill>
              </a:rPr>
              <a:t>252</a:t>
            </a:r>
            <a:r>
              <a:rPr lang="en-US" sz="1600" b="1" dirty="0">
                <a:solidFill>
                  <a:srgbClr val="7030A0"/>
                </a:solidFill>
              </a:rPr>
              <a:t>No</a:t>
            </a:r>
          </a:p>
          <a:p>
            <a:pPr algn="ctr"/>
            <a:r>
              <a:rPr lang="en-US" sz="1600" b="1" dirty="0">
                <a:solidFill>
                  <a:srgbClr val="7030A0"/>
                </a:solidFill>
              </a:rPr>
              <a:t>&lt;TKE&gt; ~ 199 MeV</a:t>
            </a:r>
            <a:endParaRPr lang="en-RU" sz="1600" dirty="0"/>
          </a:p>
        </p:txBody>
      </p:sp>
      <p:pic>
        <p:nvPicPr>
          <p:cNvPr id="25" name="Picture 24">
            <a:extLst>
              <a:ext uri="{FF2B5EF4-FFF2-40B4-BE49-F238E27FC236}">
                <a16:creationId xmlns:a16="http://schemas.microsoft.com/office/drawing/2014/main" id="{AE5DC067-DB71-99C2-DD76-9C968C46B245}"/>
              </a:ext>
            </a:extLst>
          </p:cNvPr>
          <p:cNvPicPr>
            <a:picLocks noChangeAspect="1"/>
          </p:cNvPicPr>
          <p:nvPr/>
        </p:nvPicPr>
        <p:blipFill>
          <a:blip r:embed="rId5"/>
          <a:stretch>
            <a:fillRect/>
          </a:stretch>
        </p:blipFill>
        <p:spPr>
          <a:xfrm>
            <a:off x="8598250" y="3696462"/>
            <a:ext cx="2775952" cy="2287184"/>
          </a:xfrm>
          <a:prstGeom prst="rect">
            <a:avLst/>
          </a:prstGeom>
        </p:spPr>
      </p:pic>
      <p:pic>
        <p:nvPicPr>
          <p:cNvPr id="27" name="Picture 26">
            <a:extLst>
              <a:ext uri="{FF2B5EF4-FFF2-40B4-BE49-F238E27FC236}">
                <a16:creationId xmlns:a16="http://schemas.microsoft.com/office/drawing/2014/main" id="{D74110C5-2C93-D954-50FE-4E4D883B02C7}"/>
              </a:ext>
            </a:extLst>
          </p:cNvPr>
          <p:cNvPicPr>
            <a:picLocks noChangeAspect="1"/>
          </p:cNvPicPr>
          <p:nvPr/>
        </p:nvPicPr>
        <p:blipFill>
          <a:blip r:embed="rId6"/>
          <a:stretch>
            <a:fillRect/>
          </a:stretch>
        </p:blipFill>
        <p:spPr>
          <a:xfrm>
            <a:off x="8598250" y="1246731"/>
            <a:ext cx="2775952" cy="2449731"/>
          </a:xfrm>
          <a:prstGeom prst="rect">
            <a:avLst/>
          </a:prstGeom>
        </p:spPr>
      </p:pic>
      <p:sp>
        <p:nvSpPr>
          <p:cNvPr id="28" name="TextBox 27">
            <a:extLst>
              <a:ext uri="{FF2B5EF4-FFF2-40B4-BE49-F238E27FC236}">
                <a16:creationId xmlns:a16="http://schemas.microsoft.com/office/drawing/2014/main" id="{CFF2DE8B-D29F-800E-51A7-3C64B0B661C9}"/>
              </a:ext>
            </a:extLst>
          </p:cNvPr>
          <p:cNvSpPr txBox="1"/>
          <p:nvPr/>
        </p:nvSpPr>
        <p:spPr>
          <a:xfrm>
            <a:off x="8980396" y="961883"/>
            <a:ext cx="2228942" cy="338554"/>
          </a:xfrm>
          <a:prstGeom prst="rect">
            <a:avLst/>
          </a:prstGeom>
          <a:noFill/>
        </p:spPr>
        <p:txBody>
          <a:bodyPr wrap="square">
            <a:spAutoFit/>
          </a:bodyPr>
          <a:lstStyle/>
          <a:p>
            <a:pPr algn="ctr"/>
            <a:r>
              <a:rPr lang="en-US" sz="1600" b="1" dirty="0">
                <a:solidFill>
                  <a:srgbClr val="7030A0"/>
                </a:solidFill>
              </a:rPr>
              <a:t>Bemis 1977, 176 SF</a:t>
            </a:r>
            <a:endParaRPr lang="en-RU" sz="1600" dirty="0"/>
          </a:p>
        </p:txBody>
      </p:sp>
      <p:sp>
        <p:nvSpPr>
          <p:cNvPr id="30" name="TextBox 29">
            <a:extLst>
              <a:ext uri="{FF2B5EF4-FFF2-40B4-BE49-F238E27FC236}">
                <a16:creationId xmlns:a16="http://schemas.microsoft.com/office/drawing/2014/main" id="{20E8D19C-FC38-674A-84C5-6979354BD697}"/>
              </a:ext>
            </a:extLst>
          </p:cNvPr>
          <p:cNvSpPr txBox="1"/>
          <p:nvPr/>
        </p:nvSpPr>
        <p:spPr>
          <a:xfrm>
            <a:off x="8454885" y="5946114"/>
            <a:ext cx="3451633" cy="830997"/>
          </a:xfrm>
          <a:prstGeom prst="rect">
            <a:avLst/>
          </a:prstGeom>
          <a:noFill/>
        </p:spPr>
        <p:txBody>
          <a:bodyPr wrap="square">
            <a:spAutoFit/>
          </a:bodyPr>
          <a:lstStyle/>
          <a:p>
            <a:pPr algn="ctr"/>
            <a:r>
              <a:rPr lang="en-RU" sz="1200" dirty="0"/>
              <a:t>Bemis C.E. et al. </a:t>
            </a:r>
          </a:p>
          <a:p>
            <a:pPr algn="ctr"/>
            <a:r>
              <a:rPr lang="en-RU" sz="1200" dirty="0"/>
              <a:t>Fragment-mass and kinetic-energy distributions from the spontaneous fission of </a:t>
            </a:r>
            <a:r>
              <a:rPr lang="en-RU" sz="1200" baseline="30000" dirty="0"/>
              <a:t>252</a:t>
            </a:r>
            <a:r>
              <a:rPr lang="en-RU" sz="1200" dirty="0"/>
              <a:t>No. </a:t>
            </a:r>
          </a:p>
          <a:p>
            <a:pPr algn="ctr"/>
            <a:r>
              <a:rPr lang="en-RU" sz="1200" dirty="0"/>
              <a:t>Phys. Rev. C 15/2 (1977) P. 705-712.</a:t>
            </a:r>
          </a:p>
        </p:txBody>
      </p:sp>
      <p:sp>
        <p:nvSpPr>
          <p:cNvPr id="32" name="Slide Number Placeholder 31">
            <a:extLst>
              <a:ext uri="{FF2B5EF4-FFF2-40B4-BE49-F238E27FC236}">
                <a16:creationId xmlns:a16="http://schemas.microsoft.com/office/drawing/2014/main" id="{785D2BB5-1785-5F39-522F-B9669D4AF13C}"/>
              </a:ext>
            </a:extLst>
          </p:cNvPr>
          <p:cNvSpPr>
            <a:spLocks noGrp="1"/>
          </p:cNvSpPr>
          <p:nvPr>
            <p:ph type="sldNum" sz="quarter" idx="12"/>
          </p:nvPr>
        </p:nvSpPr>
        <p:spPr>
          <a:xfrm>
            <a:off x="9448800" y="6482069"/>
            <a:ext cx="2743200" cy="365125"/>
          </a:xfrm>
        </p:spPr>
        <p:txBody>
          <a:bodyPr/>
          <a:lstStyle/>
          <a:p>
            <a:fld id="{03F74DE6-944D-7A40-9389-EB907D9A05BB}" type="slidenum">
              <a:rPr lang="en-RU" smtClean="0"/>
              <a:t>9</a:t>
            </a:fld>
            <a:endParaRPr lang="en-RU" dirty="0"/>
          </a:p>
        </p:txBody>
      </p:sp>
      <p:sp>
        <p:nvSpPr>
          <p:cNvPr id="4" name="Title 1">
            <a:extLst>
              <a:ext uri="{FF2B5EF4-FFF2-40B4-BE49-F238E27FC236}">
                <a16:creationId xmlns:a16="http://schemas.microsoft.com/office/drawing/2014/main" id="{8C98E262-9AB6-F723-1196-687E71E0A99E}"/>
              </a:ext>
            </a:extLst>
          </p:cNvPr>
          <p:cNvSpPr>
            <a:spLocks noGrp="1"/>
          </p:cNvSpPr>
          <p:nvPr>
            <p:ph type="title"/>
          </p:nvPr>
        </p:nvSpPr>
        <p:spPr>
          <a:xfrm>
            <a:off x="-3386" y="155550"/>
            <a:ext cx="12192000" cy="924343"/>
          </a:xfrm>
        </p:spPr>
        <p:txBody>
          <a:bodyPr>
            <a:normAutofit/>
          </a:bodyPr>
          <a:lstStyle/>
          <a:p>
            <a:pPr algn="ctr"/>
            <a:r>
              <a:rPr lang="en-US" b="1" dirty="0">
                <a:solidFill>
                  <a:schemeClr val="accent1"/>
                </a:solidFill>
              </a:rPr>
              <a:t>Spontaneous fission of </a:t>
            </a:r>
            <a:r>
              <a:rPr lang="en-US" b="1" baseline="30000" dirty="0">
                <a:solidFill>
                  <a:schemeClr val="accent1"/>
                </a:solidFill>
              </a:rPr>
              <a:t>252</a:t>
            </a:r>
            <a:r>
              <a:rPr lang="en-US" b="1" dirty="0">
                <a:solidFill>
                  <a:schemeClr val="accent1"/>
                </a:solidFill>
              </a:rPr>
              <a:t>No</a:t>
            </a:r>
            <a:endParaRPr lang="en-RU" b="1" dirty="0">
              <a:solidFill>
                <a:schemeClr val="accent1"/>
              </a:solidFill>
            </a:endParaRPr>
          </a:p>
        </p:txBody>
      </p:sp>
    </p:spTree>
    <p:extLst>
      <p:ext uri="{BB962C8B-B14F-4D97-AF65-F5344CB8AC3E}">
        <p14:creationId xmlns:p14="http://schemas.microsoft.com/office/powerpoint/2010/main" val="304900479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65492</TotalTime>
  <Words>2866</Words>
  <Application>Microsoft Macintosh PowerPoint</Application>
  <PresentationFormat>Widescreen</PresentationFormat>
  <Paragraphs>442</Paragraphs>
  <Slides>34</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Arial</vt:lpstr>
      <vt:lpstr>Calibri</vt:lpstr>
      <vt:lpstr>Calibri Light</vt:lpstr>
      <vt:lpstr>Cambria Math</vt:lpstr>
      <vt:lpstr>CMR10</vt:lpstr>
      <vt:lpstr>Roboto</vt:lpstr>
      <vt:lpstr>Times New Roman</vt:lpstr>
      <vt:lpstr>Office Theme</vt:lpstr>
      <vt:lpstr>Характеристики спонтанного деления сверхтяжёлых ядер. Массы осколков и нейтроны</vt:lpstr>
      <vt:lpstr>PowerPoint Presentation</vt:lpstr>
      <vt:lpstr>PowerPoint Presentation</vt:lpstr>
      <vt:lpstr>Fission Modes</vt:lpstr>
      <vt:lpstr>Prompt Neutrons</vt:lpstr>
      <vt:lpstr>Tests of new rotating target at SHE factory</vt:lpstr>
      <vt:lpstr>Spontaneous fission of 252No</vt:lpstr>
      <vt:lpstr>Time projection chamber (TPC) inside neutron detector?</vt:lpstr>
      <vt:lpstr>Spontaneous fission of 252No</vt:lpstr>
      <vt:lpstr>Spontaneous fission of 252No</vt:lpstr>
      <vt:lpstr>Spontaneous fission of 252No</vt:lpstr>
      <vt:lpstr>Spontaneous fission of 252No</vt:lpstr>
      <vt:lpstr>SFiNx – Spontaneous Fission, Neutrons and x-rays</vt:lpstr>
      <vt:lpstr>SFiNx – Spontaneous Fission, Neutrons and x-rays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Nu-bar Value Systematic</vt:lpstr>
      <vt:lpstr>PowerPoint Presentation</vt:lpstr>
      <vt:lpstr>PowerPoint Presentation</vt:lpstr>
      <vt:lpstr>PowerPoint Presentation</vt:lpstr>
      <vt:lpstr>PowerPoint Presentation</vt:lpstr>
      <vt:lpstr>PowerPoint Presentation</vt:lpstr>
      <vt:lpstr>PowerPoint Presentation</vt:lpstr>
      <vt:lpstr>Super-Short Fission Mode</vt:lpstr>
      <vt:lpstr>Super-Asymmetric Fission Mode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Спонтанное деление нейтронодифицитных изотопов No и Rf</dc:title>
  <dc:creator>Andrey Isaev</dc:creator>
  <cp:lastModifiedBy>Andrey Isaev</cp:lastModifiedBy>
  <cp:revision>1886</cp:revision>
  <cp:lastPrinted>2023-02-20T16:14:37Z</cp:lastPrinted>
  <dcterms:created xsi:type="dcterms:W3CDTF">2021-04-05T06:10:00Z</dcterms:created>
  <dcterms:modified xsi:type="dcterms:W3CDTF">2024-05-14T19:31:44Z</dcterms:modified>
</cp:coreProperties>
</file>