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35"/>
  </p:notesMasterIdLst>
  <p:sldIdLst>
    <p:sldId id="256" r:id="rId3"/>
    <p:sldId id="269" r:id="rId4"/>
    <p:sldId id="257" r:id="rId5"/>
    <p:sldId id="270" r:id="rId6"/>
    <p:sldId id="261" r:id="rId7"/>
    <p:sldId id="262" r:id="rId8"/>
    <p:sldId id="258" r:id="rId9"/>
    <p:sldId id="271" r:id="rId10"/>
    <p:sldId id="327" r:id="rId11"/>
    <p:sldId id="333" r:id="rId12"/>
    <p:sldId id="341" r:id="rId13"/>
    <p:sldId id="334" r:id="rId14"/>
    <p:sldId id="337" r:id="rId15"/>
    <p:sldId id="335" r:id="rId16"/>
    <p:sldId id="338" r:id="rId17"/>
    <p:sldId id="263" r:id="rId18"/>
    <p:sldId id="347" r:id="rId19"/>
    <p:sldId id="265" r:id="rId20"/>
    <p:sldId id="266" r:id="rId21"/>
    <p:sldId id="342" r:id="rId22"/>
    <p:sldId id="336" r:id="rId23"/>
    <p:sldId id="343" r:id="rId24"/>
    <p:sldId id="348" r:id="rId25"/>
    <p:sldId id="268" r:id="rId26"/>
    <p:sldId id="259" r:id="rId27"/>
    <p:sldId id="260" r:id="rId28"/>
    <p:sldId id="277" r:id="rId29"/>
    <p:sldId id="329" r:id="rId30"/>
    <p:sldId id="344" r:id="rId31"/>
    <p:sldId id="345" r:id="rId32"/>
    <p:sldId id="346" r:id="rId33"/>
    <p:sldId id="264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v+vMY63mhMRxG+EDydiZKbazH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6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4f9c64b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4f9c64b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4e67d91e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4e67d91e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4496B-051B-2A24-9DC9-6C1EBCB67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1F2B12-30EF-B727-1CB5-F28BB26A6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E7EC2-FC86-FA8B-5A7A-8077A859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19A24-A46A-6F07-4872-92921F88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5248C5-3228-1CB5-1335-628F5741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0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ED1EE-8039-379C-3F09-2FC6C2E1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2D80AD-C6DA-DA5A-FC70-935DA48D0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928FF4-5C0B-47D0-4BDF-642BF56F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855FD4-C474-869F-168A-06183B20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E62B08-E21A-9E30-6695-600D8FCC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>
            <a:lvl1pPr>
              <a:defRPr sz="1800"/>
            </a:lvl1pPr>
          </a:lstStyle>
          <a:p>
            <a:fld id="{13611336-6494-44E0-9E04-897B2D9B43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816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2110D-5AF7-897B-4BB5-C1981347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68FDD5-46B5-67FB-A717-207F4E71E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32D00E-10C8-69A8-DBB4-38B8AF21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052567-C57D-6E02-1230-DE4D03B1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7FE88F-85BE-AF82-528E-80573B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3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9B7CA-1970-9263-DB12-1EE6007F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CBEA8-4AE4-C76D-5DAD-4B87D299E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28D254-D350-7746-2E2B-0F43F30D0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F7F76-AE9E-CA11-AEA2-6E88B886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BFC2EA-6F50-C56C-5E1B-45B70892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898DD7-E927-9D55-FC14-386C04FD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7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6FB11-E239-E3A4-D1ED-284721C2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D302CC-C1DD-20B0-FFEC-2A6AA8F93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A36B44-6A64-8947-0B3D-CADBEE9CD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F90F3A-1048-7BFB-DA43-4C2CC2AD9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2F3E83-6A1C-6768-1EDA-8333246A0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AFF70E-1609-E226-7BB4-0D620798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05E15-0E21-1243-FE26-996D9B88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79AFA5-E3AA-E4B1-02A3-41E3EB59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336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71CA7-7EFA-AE89-40B7-7AA42D55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822D5D-80FA-7A2A-92D5-14F2ACEB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B30D74-C369-9A1A-2110-9F2766EA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13E460-5424-CB7A-C9DB-F75E8DEA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4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F8C5E0-EF05-F76E-EDB5-A762818C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232E50-B823-8C08-B87D-56C30F1A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66B8C3-B7E1-9E6C-6661-83B312CB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2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3C8B1-CEF1-519B-FBA7-0C26EBDC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EA81D-2225-365A-9675-085DE199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47BA-3FA8-388B-7570-B06C74B32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8BAAF6-B397-9E20-3470-4917D99A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4039BE-295B-406A-2480-A4EA7EDF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618904-7A75-6C2E-D3C5-28DC470B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30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B6DE9-2ED3-400F-CE0A-5A6D5D21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C955FC-2859-875F-96B8-B1D5A1739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506A9D-4D8F-5E1F-9F86-E5276A2F7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C0B361-FD11-481A-BFFC-EA6CEB9A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1065B6-5562-993E-65F5-DB25CC3B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EB20AE-F113-EAB2-A95C-8BE7B395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8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767F4-024E-31B6-5928-0D5A111C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0AB87-11B2-EA40-C329-FA3A2CCA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0EB80E-F05E-63F1-D362-8C917623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463DC-5884-99B5-7FDF-C6488E7B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E0E54-FDE6-B007-ACF6-BAD61198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83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918BA0-38E0-E9FD-7B5F-1DA88EDA1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95040A-77DF-C682-BF68-02AFAAA3B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4597C-E44E-07B1-3F83-56A06BFE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36A30-4395-DAA7-6241-C86A930B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10F46-EF6F-8917-5DB0-A27E1BFA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35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093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89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DFB96-FE9F-0FD3-1693-8866B328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A2E467-B034-EC34-0BC7-E181320D4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4AF77-17D6-2CB0-999A-7716DF55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47A5A-E9C9-50C5-D54B-FDCA6FA43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06641-FC8B-DBE1-1671-2E8A84576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1336-6494-44E0-9E04-897B2D9B43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3200" dirty="0"/>
              <a:t>Пре-сепаратор GASSOL в исследованиях</a:t>
            </a:r>
            <a:br>
              <a:rPr lang="ru-RU" sz="3200" dirty="0"/>
            </a:br>
            <a:r>
              <a:rPr lang="ru-RU" sz="3200" dirty="0"/>
              <a:t>физических и химических свойств СТЭ</a:t>
            </a:r>
            <a:endParaRPr sz="3200" dirty="0"/>
          </a:p>
        </p:txBody>
      </p:sp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265525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/>
              <a:t>Соловьев Д.И</a:t>
            </a:r>
            <a:r>
              <a:rPr lang="ru-RU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5DA2B-AC90-6EFB-3D7C-87447017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Детекторная сборка для СТЭ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CE028B-A09E-D3B2-5B97-A9CED8AD5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5248" y="710515"/>
            <a:ext cx="4572000" cy="450156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При малом размере изображения критичными становятся длина капилляра и детекторов</a:t>
            </a:r>
          </a:p>
          <a:p>
            <a:pPr algn="just"/>
            <a:r>
              <a:rPr lang="ru-RU" dirty="0"/>
              <a:t>Длина капилляра – зависит от требуемых радиационных условий</a:t>
            </a:r>
          </a:p>
          <a:p>
            <a:pPr algn="just"/>
            <a:r>
              <a:rPr lang="ru-RU" dirty="0"/>
              <a:t>Сейчас – 45 см</a:t>
            </a:r>
          </a:p>
          <a:p>
            <a:pPr algn="just"/>
            <a:r>
              <a:rPr lang="ru-RU" dirty="0"/>
              <a:t>Их можно посчитать и улучшать – есть модель GASSOL  в FLUKA, есть листы</a:t>
            </a:r>
            <a:r>
              <a:rPr lang="en-US" dirty="0"/>
              <a:t> </a:t>
            </a:r>
            <a:r>
              <a:rPr lang="ru-RU" dirty="0" err="1"/>
              <a:t>борированного</a:t>
            </a:r>
            <a:r>
              <a:rPr lang="ru-RU" dirty="0"/>
              <a:t> полиэтилена, есть бетонные кирпичи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21F48-BF54-9F47-FD6D-486422C410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fld id="{00000000-1234-1234-1234-123412341234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644853-BC69-55EE-5570-B47D175D1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13142"/>
          <a:stretch/>
        </p:blipFill>
        <p:spPr>
          <a:xfrm>
            <a:off x="4476752" y="771503"/>
            <a:ext cx="4667248" cy="12804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3E38FC-1482-F4B6-553D-DC7E42E26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2" y="2248785"/>
            <a:ext cx="4572001" cy="1793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85EF56-0602-F164-317E-B2FA354DF8B3}"/>
              </a:ext>
            </a:extLst>
          </p:cNvPr>
          <p:cNvSpPr txBox="1"/>
          <p:nvPr/>
        </p:nvSpPr>
        <p:spPr>
          <a:xfrm>
            <a:off x="4572000" y="3976454"/>
            <a:ext cx="46641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Yakushev, A., Lens, L., </a:t>
            </a:r>
            <a:r>
              <a:rPr lang="en-US" dirty="0" err="1"/>
              <a:t>Düllmann</a:t>
            </a:r>
            <a:r>
              <a:rPr lang="en-US" dirty="0"/>
              <a:t>, et. al, First Study on Nihonium (Nh, Element 113) Chemistry at TASCA. </a:t>
            </a:r>
            <a:r>
              <a:rPr lang="en-US" i="1" dirty="0"/>
              <a:t>Frontiers in Chemistry</a:t>
            </a:r>
            <a:r>
              <a:rPr lang="en-US" dirty="0"/>
              <a:t>, </a:t>
            </a:r>
            <a:r>
              <a:rPr lang="en-US" i="1" dirty="0"/>
              <a:t>9</a:t>
            </a:r>
            <a:r>
              <a:rPr lang="en-US" dirty="0"/>
              <a:t>(November). </a:t>
            </a:r>
          </a:p>
        </p:txBody>
      </p:sp>
    </p:spTree>
    <p:extLst>
      <p:ext uri="{BB962C8B-B14F-4D97-AF65-F5344CB8AC3E}">
        <p14:creationId xmlns:p14="http://schemas.microsoft.com/office/powerpoint/2010/main" val="118877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7F47E-672E-9071-551D-9C5B7DE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48"/>
            <a:ext cx="7886700" cy="537920"/>
          </a:xfrm>
        </p:spPr>
        <p:txBody>
          <a:bodyPr>
            <a:normAutofit/>
          </a:bodyPr>
          <a:lstStyle/>
          <a:p>
            <a:r>
              <a:rPr lang="ru-RU" sz="3200" dirty="0"/>
              <a:t>Физические свойства СТЭ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4EA0C-453C-1269-6872-EDD186FD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" y="524654"/>
            <a:ext cx="3401008" cy="4474077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Развитие микро-макрос-</a:t>
            </a:r>
            <a:r>
              <a:rPr lang="ru-RU" sz="1800" dirty="0" err="1"/>
              <a:t>копической</a:t>
            </a:r>
            <a:r>
              <a:rPr lang="ru-RU" sz="1800" dirty="0"/>
              <a:t> модели дало неожиданное пред-сказание - существует</a:t>
            </a:r>
            <a:r>
              <a:rPr lang="en-US" sz="1800" dirty="0"/>
              <a:t> </a:t>
            </a:r>
            <a:r>
              <a:rPr lang="ru-RU" sz="1800" dirty="0"/>
              <a:t>сферическая замкнутая оболочка с </a:t>
            </a:r>
            <a:r>
              <a:rPr lang="en-US" sz="1800" dirty="0"/>
              <a:t>Z = 114 </a:t>
            </a:r>
            <a:r>
              <a:rPr lang="ru-RU" sz="1800" dirty="0"/>
              <a:t>и </a:t>
            </a:r>
            <a:r>
              <a:rPr lang="en-US" sz="1800" dirty="0"/>
              <a:t>N = 184</a:t>
            </a:r>
            <a:r>
              <a:rPr lang="ru-RU" sz="1800" dirty="0"/>
              <a:t> </a:t>
            </a:r>
          </a:p>
          <a:p>
            <a:pPr algn="just"/>
            <a:r>
              <a:rPr lang="ru-RU" sz="1800" dirty="0"/>
              <a:t>Она порождает большую область относительно стабильных сверхтяжелых ядер (СТЯ)! </a:t>
            </a:r>
          </a:p>
          <a:p>
            <a:pPr algn="just"/>
            <a:r>
              <a:rPr lang="ru-RU" sz="1800" dirty="0"/>
              <a:t>СТЭ с </a:t>
            </a:r>
            <a:r>
              <a:rPr lang="en-US" sz="1800" dirty="0"/>
              <a:t>Z </a:t>
            </a:r>
            <a:r>
              <a:rPr lang="ru-RU" sz="1800" dirty="0"/>
              <a:t>от 114 до 118 были синтезированы в реакциях</a:t>
            </a:r>
            <a:r>
              <a:rPr lang="en-US" sz="1800" dirty="0"/>
              <a:t> </a:t>
            </a:r>
            <a:r>
              <a:rPr lang="ru-RU" sz="1800" dirty="0"/>
              <a:t>полного слияния с </a:t>
            </a:r>
            <a:r>
              <a:rPr lang="ru-RU" sz="1800" baseline="30000" dirty="0"/>
              <a:t>48</a:t>
            </a:r>
            <a:r>
              <a:rPr lang="ru-RU" sz="1800" dirty="0"/>
              <a:t>Са  </a:t>
            </a:r>
          </a:p>
          <a:p>
            <a:pPr algn="just"/>
            <a:r>
              <a:rPr lang="ru-RU" sz="1800" dirty="0"/>
              <a:t>В таких реакциях образуются нейтронодефицитные ядра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1708-A890-C31A-7650-C6786691FF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4984" y="899541"/>
            <a:ext cx="5615040" cy="297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73CDAC2B-2599-80DF-FEC4-598D0EE77E8A}"/>
              </a:ext>
            </a:extLst>
          </p:cNvPr>
          <p:cNvSpPr txBox="1">
            <a:spLocks/>
          </p:cNvSpPr>
          <p:nvPr/>
        </p:nvSpPr>
        <p:spPr>
          <a:xfrm>
            <a:off x="4205774" y="3425113"/>
            <a:ext cx="4727944" cy="1441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D5168-3129-33F1-B50B-BB8D29A36F2A}"/>
              </a:ext>
            </a:extLst>
          </p:cNvPr>
          <p:cNvSpPr txBox="1"/>
          <p:nvPr/>
        </p:nvSpPr>
        <p:spPr>
          <a:xfrm>
            <a:off x="3902476" y="3280281"/>
            <a:ext cx="4868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algn="just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46A0069-2FF6-BAA4-2F67-30268FE4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1809"/>
            <a:ext cx="2057400" cy="273844"/>
          </a:xfrm>
        </p:spPr>
        <p:txBody>
          <a:bodyPr/>
          <a:lstStyle/>
          <a:p>
            <a:fld id="{13611336-6494-44E0-9E04-897B2D9B4367}" type="slidenum">
              <a:rPr lang="ru-RU" sz="210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40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Реакции </a:t>
            </a:r>
            <a:r>
              <a:rPr lang="ru-RU" dirty="0" err="1"/>
              <a:t>многонуклонных</a:t>
            </a:r>
            <a:r>
              <a:rPr lang="ru-RU" dirty="0"/>
              <a:t> передач</a:t>
            </a:r>
            <a:endParaRPr dirty="0"/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79610" y="621848"/>
            <a:ext cx="3999900" cy="412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 dirty="0"/>
              <a:t>Ядро-мишень и ядро-снаряд формируют </a:t>
            </a:r>
            <a:r>
              <a:rPr lang="ru-RU" sz="1800" dirty="0" err="1"/>
              <a:t>молекулярноподобную</a:t>
            </a:r>
            <a:r>
              <a:rPr lang="ru-RU" sz="1800" dirty="0"/>
              <a:t> двуядерную систему и обмениваются массой и энергией</a:t>
            </a: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 dirty="0"/>
              <a:t>Ядра с </a:t>
            </a:r>
            <a:r>
              <a:rPr lang="en-US" sz="1800" dirty="0"/>
              <a:t>Z = (94 − 103) </a:t>
            </a:r>
            <a:r>
              <a:rPr lang="ru-RU" sz="1800" dirty="0"/>
              <a:t>были экспериментально идентифицированы</a:t>
            </a: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 dirty="0"/>
              <a:t>Возможный путь к </a:t>
            </a:r>
            <a:r>
              <a:rPr lang="ru-RU" sz="1800" dirty="0" err="1"/>
              <a:t>нейтронноизбыточным</a:t>
            </a:r>
            <a:r>
              <a:rPr lang="ru-RU" sz="1800" dirty="0"/>
              <a:t> и </a:t>
            </a:r>
            <a:r>
              <a:rPr lang="ru-RU" sz="1800" dirty="0" err="1"/>
              <a:t>нейтронодефицитымным</a:t>
            </a:r>
            <a:r>
              <a:rPr lang="ru-RU" sz="1800" dirty="0"/>
              <a:t> изотопам тяжелых и сверхтяжелых ядер</a:t>
            </a:r>
            <a:endParaRPr dirty="0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 dirty="0"/>
              <a:t>Продукты реакции имеют широкое угловое и энергетическое распределения</a:t>
            </a:r>
            <a:endParaRPr sz="1800" dirty="0"/>
          </a:p>
        </p:txBody>
      </p:sp>
      <p:pic>
        <p:nvPicPr>
          <p:cNvPr id="53" name="Google Shape;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1530" y="2152575"/>
            <a:ext cx="3407041" cy="25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 sz="1800"/>
              <a:t>12</a:t>
            </a:fld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4356850" y="4663236"/>
            <a:ext cx="4402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76 nuclides which were discovered in MNT reactions are marked in 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7300" y="572709"/>
            <a:ext cx="4701599" cy="106292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"/>
          <p:cNvSpPr txBox="1"/>
          <p:nvPr/>
        </p:nvSpPr>
        <p:spPr>
          <a:xfrm>
            <a:off x="4911525" y="1752375"/>
            <a:ext cx="387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Scheme of MNT reaction in CM system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Усредненные распределения угол-энергия</a:t>
            </a:r>
            <a:endParaRPr dirty="0"/>
          </a:p>
        </p:txBody>
      </p:sp>
      <p:sp>
        <p:nvSpPr>
          <p:cNvPr id="98" name="Google Shape;98;p6"/>
          <p:cNvSpPr txBox="1">
            <a:spLocks noGrp="1"/>
          </p:cNvSpPr>
          <p:nvPr>
            <p:ph type="sldNum" idx="12"/>
          </p:nvPr>
        </p:nvSpPr>
        <p:spPr>
          <a:xfrm>
            <a:off x="8595300" y="47550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sz="1600"/>
              <a:t>13</a:t>
            </a:fld>
            <a:endParaRPr sz="1600"/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6" y="1094830"/>
            <a:ext cx="4520324" cy="342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094830"/>
            <a:ext cx="4452828" cy="347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445" y="583731"/>
            <a:ext cx="4052785" cy="5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Продукты передач в </a:t>
            </a:r>
            <a:r>
              <a:rPr lang="en-US" dirty="0"/>
              <a:t>GASSOL</a:t>
            </a:r>
            <a:endParaRPr dirty="0"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-158562" y="1727100"/>
            <a:ext cx="4340088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352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6800" dirty="0"/>
              <a:t>GASSOL </a:t>
            </a:r>
            <a:r>
              <a:rPr lang="ru-RU" sz="6800" dirty="0"/>
              <a:t>без газа – перезарядку продуктов передач пока не посчитать</a:t>
            </a:r>
            <a:endParaRPr sz="6800" dirty="0"/>
          </a:p>
          <a:p>
            <a:pPr marL="457200" lvl="0" indent="-3352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6800" dirty="0"/>
              <a:t>Две конфигурации – </a:t>
            </a:r>
            <a:r>
              <a:rPr lang="ru-RU" sz="6800" dirty="0" err="1"/>
              <a:t>сонаправлено</a:t>
            </a:r>
            <a:r>
              <a:rPr lang="ru-RU" sz="6800" dirty="0"/>
              <a:t> с пучком и под углом</a:t>
            </a:r>
            <a:endParaRPr sz="6800" dirty="0"/>
          </a:p>
          <a:p>
            <a:pPr marL="457200" lvl="0" indent="-3352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6800" dirty="0"/>
              <a:t>Реакция: </a:t>
            </a:r>
            <a:r>
              <a:rPr lang="en-US" sz="6800" dirty="0"/>
              <a:t>6.75 M</a:t>
            </a:r>
            <a:r>
              <a:rPr lang="ru-RU" sz="6800" dirty="0"/>
              <a:t>эВ</a:t>
            </a:r>
            <a:r>
              <a:rPr lang="en-US" sz="6800" dirty="0"/>
              <a:t>/amu </a:t>
            </a:r>
            <a:r>
              <a:rPr lang="en-US" sz="6800" baseline="30000" dirty="0"/>
              <a:t>238</a:t>
            </a:r>
            <a:r>
              <a:rPr lang="en-US" sz="6800" dirty="0"/>
              <a:t>U + </a:t>
            </a:r>
            <a:r>
              <a:rPr lang="en-US" sz="6800" baseline="30000" dirty="0"/>
              <a:t>238</a:t>
            </a:r>
            <a:r>
              <a:rPr lang="en-US" sz="6800" dirty="0"/>
              <a:t>U</a:t>
            </a:r>
            <a:endParaRPr sz="6800" dirty="0"/>
          </a:p>
          <a:p>
            <a:pPr marL="457200" lvl="0" indent="-3352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6800" dirty="0"/>
              <a:t>Распределение по углу вылета и энергии получено на основе динамической модели, основанной на уравнениях Ланжевена (В. Сайко)</a:t>
            </a:r>
            <a:r>
              <a:rPr lang="en-US" sz="6800" dirty="0"/>
              <a:t> </a:t>
            </a:r>
            <a:endParaRPr lang="ru-RU" sz="6800" dirty="0"/>
          </a:p>
          <a:p>
            <a:pPr marL="457200" lvl="0" indent="-3352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6800" dirty="0"/>
              <a:t>Рассматриваемый продукт</a:t>
            </a:r>
            <a:r>
              <a:rPr lang="en-US" sz="6800" dirty="0"/>
              <a:t>: </a:t>
            </a:r>
            <a:r>
              <a:rPr lang="ru-RU" sz="6800" dirty="0"/>
              <a:t> изотопы </a:t>
            </a:r>
            <a:r>
              <a:rPr lang="en-US" sz="6800" dirty="0"/>
              <a:t>Cm</a:t>
            </a:r>
            <a:endParaRPr sz="6800" dirty="0"/>
          </a:p>
          <a:p>
            <a:pPr marL="457200" lvl="0" indent="-3352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6800" dirty="0"/>
              <a:t>Фокальная плоскость</a:t>
            </a:r>
            <a:r>
              <a:rPr lang="en-US" sz="6800" dirty="0"/>
              <a:t>: </a:t>
            </a:r>
            <a:r>
              <a:rPr lang="ru-RU" sz="6800" dirty="0"/>
              <a:t>газ-</a:t>
            </a:r>
            <a:r>
              <a:rPr lang="ru-RU" sz="6800" dirty="0" err="1"/>
              <a:t>кэтчер</a:t>
            </a:r>
            <a:r>
              <a:rPr lang="en-US" sz="6800" dirty="0"/>
              <a:t>, </a:t>
            </a:r>
            <a:r>
              <a:rPr lang="ru-RU" sz="6800" dirty="0"/>
              <a:t>диаметр 10 см</a:t>
            </a:r>
            <a:endParaRPr sz="6800"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777"/>
              <a:buNone/>
            </a:pPr>
            <a:endParaRPr sz="1800"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2"/>
          </p:nvPr>
        </p:nvSpPr>
        <p:spPr>
          <a:xfrm>
            <a:off x="-115260" y="524302"/>
            <a:ext cx="42231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9478"/>
              <a:buNone/>
            </a:pPr>
            <a:r>
              <a:rPr lang="ru-RU" sz="2600" dirty="0"/>
              <a:t>Вопрос – можно ли использовать </a:t>
            </a:r>
            <a:r>
              <a:rPr lang="en-US" sz="2600" dirty="0"/>
              <a:t>GASSOL </a:t>
            </a:r>
            <a:r>
              <a:rPr lang="ru-RU" sz="2600" dirty="0"/>
              <a:t>для сбора продуктов передач?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endParaRPr dirty="0"/>
          </a:p>
        </p:txBody>
      </p:sp>
      <p:sp>
        <p:nvSpPr>
          <p:cNvPr id="76" name="Google Shape;76;p4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sz="1600"/>
              <a:t>14</a:t>
            </a:fld>
            <a:endParaRPr sz="1600"/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 b="70482"/>
          <a:stretch/>
        </p:blipFill>
        <p:spPr>
          <a:xfrm>
            <a:off x="4190983" y="646110"/>
            <a:ext cx="4953017" cy="163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 l="3381" t="47794"/>
          <a:stretch/>
        </p:blipFill>
        <p:spPr>
          <a:xfrm>
            <a:off x="4107840" y="2282949"/>
            <a:ext cx="4728473" cy="286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 err="1"/>
              <a:t>Сонаправленное</a:t>
            </a:r>
            <a:r>
              <a:rPr lang="ru-RU" dirty="0"/>
              <a:t> расположение</a:t>
            </a:r>
            <a:endParaRPr dirty="0"/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1"/>
          </p:nvPr>
        </p:nvSpPr>
        <p:spPr>
          <a:xfrm>
            <a:off x="0" y="3390175"/>
            <a:ext cx="4425300" cy="17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035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1700" dirty="0"/>
              <a:t>Очень низкая трансмиссия </a:t>
            </a:r>
            <a:r>
              <a:rPr lang="en-US" sz="1700" dirty="0"/>
              <a:t>- </a:t>
            </a:r>
            <a:r>
              <a:rPr lang="ru-RU" sz="1700" dirty="0"/>
              <a:t>около</a:t>
            </a:r>
            <a:r>
              <a:rPr lang="en-US" sz="1700" dirty="0"/>
              <a:t> 0.2 % - </a:t>
            </a:r>
            <a:r>
              <a:rPr lang="ru-RU" sz="1700" dirty="0"/>
              <a:t>большая часть продуктов теряется в стенках</a:t>
            </a:r>
            <a:endParaRPr sz="1700" dirty="0"/>
          </a:p>
          <a:p>
            <a:pPr marL="457200" lvl="0" indent="-32035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-RU" sz="1700" dirty="0"/>
              <a:t>Сложно отделить пучок от продуктов!</a:t>
            </a:r>
            <a:endParaRPr sz="1600" dirty="0"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2"/>
          </p:nvPr>
        </p:nvSpPr>
        <p:spPr>
          <a:xfrm>
            <a:off x="5048562" y="2624384"/>
            <a:ext cx="3999900" cy="17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600" dirty="0"/>
              <a:t>Проблема подавления пучка:</a:t>
            </a:r>
            <a:endParaRPr lang="en-US" sz="1600"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600" dirty="0"/>
              <a:t>высокая интенсивность </a:t>
            </a:r>
            <a:r>
              <a:rPr lang="en-US" sz="1600" dirty="0"/>
              <a:t>10</a:t>
            </a:r>
            <a:r>
              <a:rPr lang="en-US" sz="1600" baseline="30000" dirty="0"/>
              <a:t>13 </a:t>
            </a:r>
            <a:r>
              <a:rPr lang="ru-RU" sz="1600" dirty="0"/>
              <a:t>частиц/с</a:t>
            </a:r>
            <a:endParaRPr lang="en-US" sz="1600"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600" dirty="0"/>
              <a:t>магнитная жесткость пучка близка к продуктам – ионы пучка будут фокусироваться в газ-</a:t>
            </a:r>
            <a:r>
              <a:rPr lang="ru-RU" sz="1600" dirty="0" err="1"/>
              <a:t>кэтчер</a:t>
            </a:r>
            <a:r>
              <a:rPr lang="ru-RU" sz="1600" dirty="0"/>
              <a:t>!</a:t>
            </a:r>
            <a:endParaRPr lang="en-US"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 </a:t>
            </a:r>
            <a:endParaRPr sz="1500" dirty="0"/>
          </a:p>
        </p:txBody>
      </p:sp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sz="1600"/>
              <a:t>15</a:t>
            </a:fld>
            <a:endParaRPr sz="1600"/>
          </a:p>
        </p:txBody>
      </p:sp>
      <p:pic>
        <p:nvPicPr>
          <p:cNvPr id="110" name="Google Shape;110;p7"/>
          <p:cNvPicPr preferRelativeResize="0"/>
          <p:nvPr/>
        </p:nvPicPr>
        <p:blipFill rotWithShape="1">
          <a:blip r:embed="rId3">
            <a:alphaModFix/>
          </a:blip>
          <a:srcRect t="39322" b="22968"/>
          <a:stretch/>
        </p:blipFill>
        <p:spPr>
          <a:xfrm>
            <a:off x="0" y="530849"/>
            <a:ext cx="9144002" cy="11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4">
            <a:alphaModFix/>
          </a:blip>
          <a:srcRect b="70482"/>
          <a:stretch/>
        </p:blipFill>
        <p:spPr>
          <a:xfrm>
            <a:off x="5" y="1715111"/>
            <a:ext cx="4953017" cy="1636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0" y="66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Расположение под углами</a:t>
            </a:r>
            <a:endParaRPr dirty="0"/>
          </a:p>
        </p:txBody>
      </p:sp>
      <p:sp>
        <p:nvSpPr>
          <p:cNvPr id="117" name="Google Shape;117;p8"/>
          <p:cNvSpPr txBox="1">
            <a:spLocks noGrp="1"/>
          </p:cNvSpPr>
          <p:nvPr>
            <p:ph type="body" idx="1"/>
          </p:nvPr>
        </p:nvSpPr>
        <p:spPr>
          <a:xfrm>
            <a:off x="-129559" y="3257574"/>
            <a:ext cx="4303800" cy="1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 dirty="0"/>
              <a:t>Трансмиссия около 3% - все ещё слишком низкая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 dirty="0"/>
              <a:t>За счет расположения под углом можно подавить пучок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 dirty="0"/>
              <a:t>Оптимальный угол около 30 градусов, оптимальное поле 3.4 Т</a:t>
            </a:r>
            <a:endParaRPr sz="1800" dirty="0"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sz="1600"/>
              <a:t>16</a:t>
            </a:fld>
            <a:endParaRPr sz="1600"/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3">
            <a:alphaModFix/>
          </a:blip>
          <a:srcRect t="38488" b="26123"/>
          <a:stretch/>
        </p:blipFill>
        <p:spPr>
          <a:xfrm>
            <a:off x="97225" y="499400"/>
            <a:ext cx="9144002" cy="116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4">
            <a:alphaModFix/>
          </a:blip>
          <a:srcRect t="6742"/>
          <a:stretch/>
        </p:blipFill>
        <p:spPr>
          <a:xfrm>
            <a:off x="3878990" y="1716049"/>
            <a:ext cx="4899948" cy="323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8;p4">
            <a:extLst>
              <a:ext uri="{FF2B5EF4-FFF2-40B4-BE49-F238E27FC236}">
                <a16:creationId xmlns:a16="http://schemas.microsoft.com/office/drawing/2014/main" id="{EBC780AE-4901-8A89-4364-72882BFC8E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81" t="47794"/>
          <a:stretch/>
        </p:blipFill>
        <p:spPr>
          <a:xfrm>
            <a:off x="230316" y="1600330"/>
            <a:ext cx="3285766" cy="170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45A9C-B4A8-2AAF-322C-98CE28C2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GASSOL </a:t>
            </a:r>
            <a:r>
              <a:rPr lang="ru-RU" dirty="0"/>
              <a:t>как пре-сепаратор для </a:t>
            </a:r>
            <a:r>
              <a:rPr lang="en-US" dirty="0"/>
              <a:t>MR-TOF-MS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7B12AB-0348-6A94-ED8A-C9FF552CD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82036"/>
            <a:ext cx="3898605" cy="4374781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MR-TOF-MS – </a:t>
            </a:r>
            <a:r>
              <a:rPr lang="ru-RU" sz="1800" dirty="0"/>
              <a:t>создается в ЛЯР ОИЯИ для точного измерения масс СТЭ</a:t>
            </a:r>
            <a:endParaRPr lang="en-US" sz="1800" dirty="0"/>
          </a:p>
          <a:p>
            <a:r>
              <a:rPr lang="en-US" sz="1800" dirty="0"/>
              <a:t>GASSOL: </a:t>
            </a:r>
            <a:r>
              <a:rPr lang="ru-RU" sz="1800" dirty="0"/>
              <a:t>малый размер изображения и высокая эффективность для продуктов полного слияния – потенциально подходит для фокусирования ионов в газовой ловушке!</a:t>
            </a:r>
          </a:p>
          <a:p>
            <a:r>
              <a:rPr lang="ru-RU" sz="1800" dirty="0"/>
              <a:t>Не ясен уровень подавления пучка – для ячейки максимум 10</a:t>
            </a:r>
            <a:r>
              <a:rPr lang="ru-RU" sz="1800" baseline="30000" dirty="0"/>
              <a:t>6 </a:t>
            </a:r>
            <a:r>
              <a:rPr lang="ru-RU" sz="1800" dirty="0"/>
              <a:t>ионов/с</a:t>
            </a:r>
          </a:p>
          <a:p>
            <a:r>
              <a:rPr lang="ru-RU" sz="1800" dirty="0"/>
              <a:t>Рассеянные магнитные поля – являются ли проблемой?</a:t>
            </a:r>
          </a:p>
          <a:p>
            <a:r>
              <a:rPr lang="ru-RU" sz="1800" dirty="0"/>
              <a:t>Необходимы результаты тестовых экспериментов на </a:t>
            </a:r>
            <a:r>
              <a:rPr lang="en-US" sz="1800" dirty="0"/>
              <a:t>GASSOL</a:t>
            </a:r>
            <a:endParaRPr lang="ru-RU" sz="1800" dirty="0"/>
          </a:p>
          <a:p>
            <a:endParaRPr lang="ru-RU" sz="1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BD0EA7-4033-54CC-6C40-0EC1322811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A90FB5-C4C0-36BB-884B-B5672EE2D0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5C256D-D394-4B3F-C86D-406BF1F84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" t="2468" r="22995"/>
          <a:stretch/>
        </p:blipFill>
        <p:spPr>
          <a:xfrm>
            <a:off x="3842803" y="469398"/>
            <a:ext cx="5083274" cy="467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4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-1302" y="-97755"/>
            <a:ext cx="8520600" cy="45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Выводы</a:t>
            </a:r>
            <a:endParaRPr dirty="0"/>
          </a:p>
        </p:txBody>
      </p:sp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-81271" y="129072"/>
            <a:ext cx="9225270" cy="248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600" dirty="0">
                <a:solidFill>
                  <a:schemeClr val="dk1"/>
                </a:solidFill>
              </a:rPr>
              <a:t>Высокая расчетная трансмиссия для реакций полного слияния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600" dirty="0">
                <a:solidFill>
                  <a:schemeClr val="dk1"/>
                </a:solidFill>
              </a:rPr>
              <a:t>Малые расчетные размеры изображения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600" dirty="0">
                <a:solidFill>
                  <a:schemeClr val="dk1"/>
                </a:solidFill>
              </a:rPr>
              <a:t>Возможно изучение хим. свойств 116 и 117 методами газовой термохроматографии, если будут созданы устойчивые мишени и малая детекторная система 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600" dirty="0">
                <a:solidFill>
                  <a:schemeClr val="dk1"/>
                </a:solidFill>
              </a:rPr>
              <a:t>Уровень подавления фоновых частиц - неясен, может быть измерен только экспериментально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600" dirty="0">
                <a:solidFill>
                  <a:schemeClr val="dk1"/>
                </a:solidFill>
              </a:rPr>
              <a:t>Для реакций передач – слишком низкая трансмиссия, нужен соленоид большего диаметра</a:t>
            </a:r>
          </a:p>
          <a:p>
            <a:pPr marL="10795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lang="ru-RU" sz="1800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1B39B-5777-2F08-85B3-9CE87A3433C4}"/>
              </a:ext>
            </a:extLst>
          </p:cNvPr>
          <p:cNvSpPr txBox="1"/>
          <p:nvPr/>
        </p:nvSpPr>
        <p:spPr>
          <a:xfrm>
            <a:off x="103584" y="2108989"/>
            <a:ext cx="904041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Состояние дел на май 2024: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Магнит изготавливается компанией </a:t>
            </a:r>
            <a:r>
              <a:rPr lang="en-US" sz="1600" dirty="0"/>
              <a:t>XSMT</a:t>
            </a:r>
            <a:r>
              <a:rPr lang="ru-RU" sz="1600" dirty="0"/>
              <a:t>, Китай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Закончены чертежи и необходимый набор расчетов: температурный баланс, </a:t>
            </a:r>
            <a:r>
              <a:rPr lang="ru-RU" sz="1600" dirty="0" err="1"/>
              <a:t>квенч</a:t>
            </a:r>
            <a:r>
              <a:rPr lang="ru-RU" sz="1600" dirty="0"/>
              <a:t>, механика, распределение температуры</a:t>
            </a:r>
            <a:r>
              <a:rPr lang="en-US" sz="1600" dirty="0"/>
              <a:t> </a:t>
            </a:r>
            <a:r>
              <a:rPr lang="ru-RU" sz="1600" dirty="0"/>
              <a:t>и т.д.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Приобретен сверхпроводящий провод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Начато изготовление инструментов для намотки катушек </a:t>
            </a:r>
            <a:endParaRPr lang="en-US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По плану- будет изготовлен к концу октября 2024, в </a:t>
            </a:r>
            <a:r>
              <a:rPr lang="ru-RU" sz="1600" dirty="0" err="1"/>
              <a:t>ЛЯРе</a:t>
            </a:r>
            <a:r>
              <a:rPr lang="ru-RU" sz="1600" dirty="0"/>
              <a:t> – конец 2024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Со стороны ЛЯР: 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закуплены: основные элементы вакуумной системы, </a:t>
            </a:r>
            <a:r>
              <a:rPr lang="ru-RU" sz="1600" dirty="0" err="1"/>
              <a:t>ионопровод</a:t>
            </a:r>
            <a:endParaRPr lang="ru-RU" sz="1600" dirty="0"/>
          </a:p>
          <a:p>
            <a:pPr marL="285750" indent="-285750" algn="just">
              <a:buFontTx/>
              <a:buChar char="-"/>
            </a:pPr>
            <a:r>
              <a:rPr lang="ru-RU" sz="1600" dirty="0"/>
              <a:t>разработаны: конструкция стоппера и вакуумного объема, система диагностики пучка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идет разработка: система управления вакуумным оборудованием, система водяного охлаждения, ИБП, детекторная система для тестирования установки, стена, турбина</a:t>
            </a:r>
          </a:p>
          <a:p>
            <a:pPr marL="285750" indent="-285750" algn="just">
              <a:buFontTx/>
              <a:buChar char="-"/>
            </a:pPr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/>
          </p:nvPr>
        </p:nvSpPr>
        <p:spPr>
          <a:xfrm>
            <a:off x="311700" y="2212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Спасибо за внимание!</a:t>
            </a:r>
            <a:endParaRPr sz="332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C86B-449D-A4B0-EFEF-25BA05B5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Химические свойства СТЭ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BD177-325F-348A-A0B4-0ABED5FDC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32366"/>
            <a:ext cx="4692502" cy="4291394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Релятивисткие эффекты оказывают влияние на структуру электронных оболочек СТЭ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Как следствие, химические свойства СТЭ могут </a:t>
            </a:r>
            <a:r>
              <a:rPr lang="ru-RU" dirty="0" err="1">
                <a:solidFill>
                  <a:schemeClr val="tx1"/>
                </a:solidFill>
              </a:rPr>
              <a:t>отличатьпся</a:t>
            </a:r>
            <a:r>
              <a:rPr lang="ru-RU" dirty="0">
                <a:solidFill>
                  <a:schemeClr val="tx1"/>
                </a:solidFill>
              </a:rPr>
              <a:t> от свойств их ближайших гомологов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Экспериментальное изучение оложнено малыми количествами СТЭ и их короткими временами жизни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 настоящее время один из немногих способов изучения – газовая термохроматография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915F6-337F-8EB4-85D9-957676528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3" t="4272"/>
          <a:stretch/>
        </p:blipFill>
        <p:spPr>
          <a:xfrm>
            <a:off x="4988362" y="0"/>
            <a:ext cx="3912939" cy="4923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785AB-79DA-F472-C0BB-025BDCBEC9E5}"/>
              </a:ext>
            </a:extLst>
          </p:cNvPr>
          <p:cNvSpPr txBox="1"/>
          <p:nvPr/>
        </p:nvSpPr>
        <p:spPr>
          <a:xfrm>
            <a:off x="4316819" y="4743390"/>
            <a:ext cx="4986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Jerabek, P., </a:t>
            </a:r>
            <a:r>
              <a:rPr lang="en-US" sz="1000" dirty="0" err="1"/>
              <a:t>Schuetrumpf</a:t>
            </a:r>
            <a:r>
              <a:rPr lang="en-US" sz="1000" dirty="0"/>
              <a:t>, B., </a:t>
            </a:r>
            <a:r>
              <a:rPr lang="en-US" sz="1000" dirty="0" err="1"/>
              <a:t>Schwerdtfeger</a:t>
            </a:r>
            <a:r>
              <a:rPr lang="en-US" sz="1000" dirty="0"/>
              <a:t>, P., </a:t>
            </a:r>
            <a:r>
              <a:rPr lang="en-US" sz="1000" dirty="0" err="1"/>
              <a:t>Nazarewicz</a:t>
            </a:r>
            <a:r>
              <a:rPr lang="en-US" sz="1000" dirty="0"/>
              <a:t>, W. </a:t>
            </a:r>
            <a:r>
              <a:rPr lang="ru-RU" sz="1000" dirty="0"/>
              <a:t>2017 </a:t>
            </a:r>
            <a:r>
              <a:rPr lang="en-US" sz="1000" dirty="0"/>
              <a:t>Electron and Nucleon Localization Functions of </a:t>
            </a:r>
            <a:r>
              <a:rPr lang="en-US" sz="1000" dirty="0" err="1"/>
              <a:t>Oganesson</a:t>
            </a:r>
            <a:r>
              <a:rPr lang="en-US" sz="1000" dirty="0"/>
              <a:t>: Approaching the Thomas-Fermi Limit</a:t>
            </a:r>
          </a:p>
        </p:txBody>
      </p:sp>
    </p:spTree>
    <p:extLst>
      <p:ext uri="{BB962C8B-B14F-4D97-AF65-F5344CB8AC3E}">
        <p14:creationId xmlns:p14="http://schemas.microsoft.com/office/powerpoint/2010/main" val="409535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882AE-6296-292C-FA74-87F4B7A8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200"/>
          </a:xfrm>
        </p:spPr>
        <p:txBody>
          <a:bodyPr/>
          <a:lstStyle/>
          <a:p>
            <a:r>
              <a:rPr lang="ru-RU" dirty="0"/>
              <a:t>Характеристики магнита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2B3552-0FC6-DC7E-DBEB-063FFDBBB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4" t="2321" r="3203"/>
          <a:stretch/>
        </p:blipFill>
        <p:spPr>
          <a:xfrm>
            <a:off x="4569091" y="-1"/>
            <a:ext cx="4574910" cy="27290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6B859B-3DED-5BAD-EB00-E9C5F5A2B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1"/>
          <a:stretch/>
        </p:blipFill>
        <p:spPr>
          <a:xfrm>
            <a:off x="4508207" y="2729023"/>
            <a:ext cx="4635793" cy="2414478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CD706E23-9BC8-DDCA-2748-60205770D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96038"/>
              </p:ext>
            </p:extLst>
          </p:nvPr>
        </p:nvGraphicFramePr>
        <p:xfrm>
          <a:off x="60883" y="905900"/>
          <a:ext cx="4447324" cy="38557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251136">
                  <a:extLst>
                    <a:ext uri="{9D8B030D-6E8A-4147-A177-3AD203B41FA5}">
                      <a16:colId xmlns:a16="http://schemas.microsoft.com/office/drawing/2014/main" val="1373781060"/>
                    </a:ext>
                  </a:extLst>
                </a:gridCol>
                <a:gridCol w="1196188">
                  <a:extLst>
                    <a:ext uri="{9D8B030D-6E8A-4147-A177-3AD203B41FA5}">
                      <a16:colId xmlns:a16="http://schemas.microsoft.com/office/drawing/2014/main" val="1984168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Величина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22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Внутренний радиус катушки, 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0.2155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451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Внешний радиус катушки, 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0.2865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072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Длина катушек, 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1.5222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41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Проектный ток,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13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Максимальное поле при проектном токе, 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134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Запасенная энергия, МДж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49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Размеры провода, мм</a:t>
                      </a:r>
                      <a:r>
                        <a:rPr lang="ru-RU" baseline="30000" dirty="0"/>
                        <a:t>2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1.98x1.23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78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Число витков на слой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240х3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538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Число слоев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134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622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Расчетные распределения</a:t>
            </a:r>
            <a:endParaRPr dirty="0"/>
          </a:p>
        </p:txBody>
      </p:sp>
      <p:sp>
        <p:nvSpPr>
          <p:cNvPr id="84" name="Google Shape;84;p5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sz="1600"/>
              <a:t>21</a:t>
            </a:fld>
            <a:endParaRPr sz="1600"/>
          </a:p>
        </p:txBody>
      </p:sp>
      <p:pic>
        <p:nvPicPr>
          <p:cNvPr id="85" name="Google Shape;8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1525"/>
            <a:ext cx="3870951" cy="225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5"/>
          <p:cNvPicPr preferRelativeResize="0"/>
          <p:nvPr/>
        </p:nvPicPr>
        <p:blipFill rotWithShape="1">
          <a:blip r:embed="rId4">
            <a:alphaModFix/>
          </a:blip>
          <a:srcRect b="81063"/>
          <a:stretch/>
        </p:blipFill>
        <p:spPr>
          <a:xfrm>
            <a:off x="2410324" y="1186524"/>
            <a:ext cx="1759226" cy="70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31225"/>
            <a:ext cx="4021199" cy="23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5"/>
          <p:cNvPicPr preferRelativeResize="0"/>
          <p:nvPr/>
        </p:nvPicPr>
        <p:blipFill rotWithShape="1">
          <a:blip r:embed="rId4">
            <a:alphaModFix/>
          </a:blip>
          <a:srcRect t="47665" b="25926"/>
          <a:stretch/>
        </p:blipFill>
        <p:spPr>
          <a:xfrm>
            <a:off x="2594622" y="3493827"/>
            <a:ext cx="1574924" cy="83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8000" y="0"/>
            <a:ext cx="4274475" cy="26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/>
          <p:cNvPicPr preferRelativeResize="0"/>
          <p:nvPr/>
        </p:nvPicPr>
        <p:blipFill rotWithShape="1">
          <a:blip r:embed="rId4">
            <a:alphaModFix/>
          </a:blip>
          <a:srcRect t="19967" r="10726" b="52464"/>
          <a:stretch/>
        </p:blipFill>
        <p:spPr>
          <a:xfrm>
            <a:off x="7550173" y="1001275"/>
            <a:ext cx="1346831" cy="83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1893" y="2641025"/>
            <a:ext cx="3843408" cy="24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t="74976" r="20903"/>
          <a:stretch/>
        </p:blipFill>
        <p:spPr>
          <a:xfrm>
            <a:off x="7710300" y="3535638"/>
            <a:ext cx="1397776" cy="891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B7C9C-9FC3-B936-7795-770EC44E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Сечения образования различных изотопов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4DF9C8-E02A-BE77-EBB8-3EB3457495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541355-1C37-AD32-6E32-0CE94132F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3" b="17175"/>
          <a:stretch/>
        </p:blipFill>
        <p:spPr>
          <a:xfrm>
            <a:off x="1488558" y="506466"/>
            <a:ext cx="6104889" cy="46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70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0126A-8D9B-D2F4-419A-F65ABE77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Предварительный план тестовых экспериментов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932FDF-DAD8-226C-C5B0-192B185D0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131" y="829340"/>
            <a:ext cx="3999900" cy="3923832"/>
          </a:xfrm>
        </p:spPr>
        <p:txBody>
          <a:bodyPr>
            <a:normAutofit fontScale="92500"/>
          </a:bodyPr>
          <a:lstStyle/>
          <a:p>
            <a:pPr marL="482600" indent="-342900">
              <a:buAutoNum type="arabicPeriod"/>
            </a:pPr>
            <a:r>
              <a:rPr lang="ru-RU" sz="1800" dirty="0"/>
              <a:t>Альфа-частицы – измеряем смещение на фокальной плоскости, без стоппера, без турбины</a:t>
            </a:r>
          </a:p>
          <a:p>
            <a:pPr marL="482600" indent="-342900">
              <a:buAutoNum type="arabicPeriod"/>
            </a:pPr>
            <a:r>
              <a:rPr lang="ru-RU" sz="1800" dirty="0"/>
              <a:t>Пучок с установленной пленкой в фокальной плоскости – меряем фон по трекам, с стоппером и турбиной</a:t>
            </a:r>
          </a:p>
          <a:p>
            <a:pPr marL="482600" indent="-342900">
              <a:buAutoNum type="arabicPeriod"/>
            </a:pPr>
            <a:r>
              <a:rPr lang="ru-RU" sz="1800" dirty="0"/>
              <a:t>В зависимости от фона – либо </a:t>
            </a:r>
            <a:r>
              <a:rPr lang="ru-RU" sz="1800" dirty="0" err="1"/>
              <a:t>стриповый</a:t>
            </a:r>
            <a:r>
              <a:rPr lang="ru-RU" sz="1800" dirty="0"/>
              <a:t> ППД, либо вращающийся сборник ядер – меряем размер изображения, трансмиссию, оптимальное поле</a:t>
            </a:r>
          </a:p>
          <a:p>
            <a:pPr marL="482600" indent="-342900">
              <a:buAutoNum type="arabicPeriod"/>
            </a:pPr>
            <a:r>
              <a:rPr lang="ru-RU" sz="1800" dirty="0"/>
              <a:t>Химия 114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6997AE-E00A-6315-7A83-18CC6C582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BEBE2E-B59C-B265-BC5F-81697F99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27" y="506384"/>
            <a:ext cx="3999900" cy="27134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4333F7-85F5-5E00-2931-EB5D475F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-142" r="-133" b="-142"/>
          <a:stretch>
            <a:fillRect/>
          </a:stretch>
        </p:blipFill>
        <p:spPr bwMode="auto">
          <a:xfrm>
            <a:off x="4517994" y="3266154"/>
            <a:ext cx="1895954" cy="1790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E80C9A7-3FDC-0D1B-2187-8777A8CA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-116" r="-127" b="-116"/>
          <a:stretch>
            <a:fillRect/>
          </a:stretch>
        </p:blipFill>
        <p:spPr bwMode="auto">
          <a:xfrm>
            <a:off x="6687777" y="3219818"/>
            <a:ext cx="1726121" cy="18833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3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8867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dirty="0"/>
              <a:t>С</a:t>
            </a:r>
            <a:r>
              <a:rPr lang="en" dirty="0"/>
              <a:t>оленоид SOLITAIRE</a:t>
            </a:r>
            <a:endParaRPr dirty="0"/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4" y="874279"/>
            <a:ext cx="4572003" cy="211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9289" y="438563"/>
            <a:ext cx="4816137" cy="464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828B5-AFA5-1BE5-6771-D63387988E1F}"/>
              </a:ext>
            </a:extLst>
          </p:cNvPr>
          <p:cNvSpPr txBox="1"/>
          <p:nvPr/>
        </p:nvSpPr>
        <p:spPr>
          <a:xfrm>
            <a:off x="165248" y="3313281"/>
            <a:ext cx="34143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/>
              <a:t>Установлен в </a:t>
            </a:r>
            <a:r>
              <a:rPr lang="en-US" dirty="0"/>
              <a:t>ANU</a:t>
            </a:r>
            <a:r>
              <a:rPr lang="ru-RU" dirty="0"/>
              <a:t>, Австралия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Используется для изучения реакций полного слияния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Малый размер изображения: </a:t>
            </a:r>
            <a:r>
              <a:rPr lang="en-US" dirty="0"/>
              <a:t>FWHM &lt; 1 </a:t>
            </a:r>
            <a:r>
              <a:rPr lang="ru-RU" dirty="0"/>
              <a:t>см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381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Проблема очистки</a:t>
            </a: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311700" y="469151"/>
            <a:ext cx="8520600" cy="45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Пучок: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Большая часть пучка останавливается в стоппере.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SOLITAIRE: в реакции </a:t>
            </a:r>
            <a:r>
              <a:rPr lang="en" sz="2098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30</a:t>
            </a:r>
            <a:r>
              <a:rPr lang="en" sz="2098" dirty="0">
                <a:solidFill>
                  <a:schemeClr val="dk1"/>
                </a:solidFill>
                <a:highlight>
                  <a:srgbClr val="FFFFFF"/>
                </a:highlight>
              </a:rPr>
              <a:t>Si+</a:t>
            </a:r>
            <a:r>
              <a:rPr lang="en" sz="2098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186</a:t>
            </a:r>
            <a:r>
              <a:rPr lang="en" sz="2098" dirty="0">
                <a:solidFill>
                  <a:schemeClr val="dk1"/>
                </a:solidFill>
                <a:highlight>
                  <a:srgbClr val="FFFFFF"/>
                </a:highlight>
              </a:rPr>
              <a:t>W</a:t>
            </a:r>
            <a:r>
              <a:rPr lang="en" sz="1503" dirty="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2098" dirty="0">
                <a:solidFill>
                  <a:schemeClr val="dk1"/>
                </a:solidFill>
              </a:rPr>
              <a:t>в 1 см при пучке 10</a:t>
            </a:r>
            <a:r>
              <a:rPr lang="en" sz="2098" baseline="30000" dirty="0">
                <a:solidFill>
                  <a:schemeClr val="dk1"/>
                </a:solidFill>
              </a:rPr>
              <a:t>8</a:t>
            </a:r>
            <a:r>
              <a:rPr lang="en" sz="2098" dirty="0">
                <a:solidFill>
                  <a:schemeClr val="dk1"/>
                </a:solidFill>
              </a:rPr>
              <a:t> ионов/с счет был 100 ионов/с, исходя из этого, очистка на SOLITAIRE примерно 6 порядков. На GASSOL, таким образом, </a:t>
            </a:r>
            <a:r>
              <a:rPr lang="en" sz="2098" b="1" dirty="0">
                <a:solidFill>
                  <a:schemeClr val="dk1"/>
                </a:solidFill>
              </a:rPr>
              <a:t>при пучке в 6*10</a:t>
            </a:r>
            <a:r>
              <a:rPr lang="en" sz="2098" b="1" baseline="30000" dirty="0">
                <a:solidFill>
                  <a:schemeClr val="dk1"/>
                </a:solidFill>
              </a:rPr>
              <a:t>13</a:t>
            </a:r>
            <a:r>
              <a:rPr lang="en" sz="2098" b="1" dirty="0">
                <a:solidFill>
                  <a:schemeClr val="dk1"/>
                </a:solidFill>
              </a:rPr>
              <a:t> ионов/с (~ 10 мкА-частиц) </a:t>
            </a:r>
            <a:r>
              <a:rPr lang="en" sz="2098" dirty="0">
                <a:solidFill>
                  <a:schemeClr val="dk1"/>
                </a:solidFill>
              </a:rPr>
              <a:t> стоит ожидать </a:t>
            </a:r>
            <a:r>
              <a:rPr lang="en" sz="2098" b="1" dirty="0">
                <a:solidFill>
                  <a:schemeClr val="dk1"/>
                </a:solidFill>
              </a:rPr>
              <a:t>не менее, чем 6*10</a:t>
            </a:r>
            <a:r>
              <a:rPr lang="en" sz="2098" b="1" baseline="30000" dirty="0">
                <a:solidFill>
                  <a:schemeClr val="dk1"/>
                </a:solidFill>
              </a:rPr>
              <a:t>7</a:t>
            </a:r>
            <a:r>
              <a:rPr lang="en" sz="2098" b="1" dirty="0">
                <a:solidFill>
                  <a:schemeClr val="dk1"/>
                </a:solidFill>
              </a:rPr>
              <a:t> ионов/с</a:t>
            </a:r>
            <a:r>
              <a:rPr lang="en" sz="2098" dirty="0">
                <a:solidFill>
                  <a:schemeClr val="dk1"/>
                </a:solidFill>
              </a:rPr>
              <a:t>  в камере радиусом 1 см. Основной источник фона - </a:t>
            </a:r>
            <a:r>
              <a:rPr lang="en" sz="2098" b="1" dirty="0">
                <a:solidFill>
                  <a:schemeClr val="dk1"/>
                </a:solidFill>
              </a:rPr>
              <a:t>рассеянные ионы пучка</a:t>
            </a:r>
            <a:r>
              <a:rPr lang="en" sz="2098" dirty="0">
                <a:solidFill>
                  <a:schemeClr val="dk1"/>
                </a:solidFill>
              </a:rPr>
              <a:t>.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Продукты передач: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Дают фон альфа-частиц и деления на криодетекторах - могут помешать идентификации сверхтяжелых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729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0" y="-1369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Проблема очистки</a:t>
            </a:r>
            <a:endParaRPr dirty="0"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1"/>
          </p:nvPr>
        </p:nvSpPr>
        <p:spPr>
          <a:xfrm>
            <a:off x="108207" y="452400"/>
            <a:ext cx="2709216" cy="283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765" dirty="0">
                <a:solidFill>
                  <a:schemeClr val="dk1"/>
                </a:solidFill>
              </a:rPr>
              <a:t>Поле 5,9 Тесла</a:t>
            </a:r>
            <a:endParaRPr sz="1765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" sz="1765" dirty="0">
                <a:solidFill>
                  <a:schemeClr val="dk1"/>
                </a:solidFill>
              </a:rPr>
              <a:t>Меняется B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765" dirty="0">
                <a:solidFill>
                  <a:schemeClr val="dk1"/>
                </a:solidFill>
              </a:rPr>
              <a:t> частицы от 0.005 до 3 Т/м:  хотим понять, какие B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765" dirty="0">
                <a:solidFill>
                  <a:schemeClr val="dk1"/>
                </a:solidFill>
              </a:rPr>
              <a:t> прилетят в камеру в хим. опытах</a:t>
            </a:r>
            <a:endParaRPr lang="en-US" sz="1765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ru-RU" sz="1765" dirty="0">
                <a:solidFill>
                  <a:schemeClr val="dk1"/>
                </a:solidFill>
              </a:rPr>
              <a:t>Такой же расчет был проведен для </a:t>
            </a:r>
            <a:r>
              <a:rPr lang="en-US" sz="1765" dirty="0">
                <a:solidFill>
                  <a:schemeClr val="dk1"/>
                </a:solidFill>
              </a:rPr>
              <a:t>DGFRS-2</a:t>
            </a:r>
            <a:endParaRPr sz="1765" dirty="0">
              <a:solidFill>
                <a:schemeClr val="dk1"/>
              </a:solidFill>
            </a:endParaRPr>
          </a:p>
        </p:txBody>
      </p:sp>
      <p:pic>
        <p:nvPicPr>
          <p:cNvPr id="95" name="Google Shape;95;p5"/>
          <p:cNvPicPr preferRelativeResize="0"/>
          <p:nvPr/>
        </p:nvPicPr>
        <p:blipFill rotWithShape="1">
          <a:blip r:embed="rId3">
            <a:alphaModFix/>
          </a:blip>
          <a:srcRect t="49833" b="34722"/>
          <a:stretch/>
        </p:blipFill>
        <p:spPr>
          <a:xfrm>
            <a:off x="51500" y="3896775"/>
            <a:ext cx="8852399" cy="7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311700" y="4691100"/>
            <a:ext cx="8520600" cy="4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995" dirty="0">
                <a:solidFill>
                  <a:schemeClr val="dk1"/>
                </a:solidFill>
              </a:rPr>
              <a:t>Моделирование 100 траекторий для </a:t>
            </a:r>
            <a:r>
              <a:rPr lang="en" sz="2000" dirty="0">
                <a:solidFill>
                  <a:schemeClr val="dk1"/>
                </a:solidFill>
              </a:rPr>
              <a:t>B</a:t>
            </a:r>
            <a:r>
              <a:rPr lang="ru-RU" sz="20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995" dirty="0">
                <a:solidFill>
                  <a:schemeClr val="dk1"/>
                </a:solidFill>
              </a:rPr>
              <a:t> = 0.6 T/м</a:t>
            </a:r>
            <a:endParaRPr sz="1995" dirty="0">
              <a:solidFill>
                <a:schemeClr val="dk1"/>
              </a:solidFill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2817423" y="3419775"/>
            <a:ext cx="6191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Эффективность сбора в зависимости от </a:t>
            </a:r>
            <a:r>
              <a:rPr lang="en" sz="2000" dirty="0">
                <a:solidFill>
                  <a:schemeClr val="dk1"/>
                </a:solidFill>
              </a:rPr>
              <a:t>B</a:t>
            </a:r>
            <a:r>
              <a:rPr lang="ru-RU" sz="20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частицы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3BAB7-412A-71F1-10D2-158DDBE90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485" y="219740"/>
            <a:ext cx="5653180" cy="32747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Турбина</a:t>
            </a: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1"/>
          </p:nvPr>
        </p:nvSpPr>
        <p:spPr>
          <a:xfrm>
            <a:off x="311700" y="169275"/>
            <a:ext cx="8520600" cy="14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Дополнительный фактор подавления в 10</a:t>
            </a:r>
            <a:r>
              <a:rPr lang="en" baseline="30000" dirty="0">
                <a:solidFill>
                  <a:schemeClr val="dk1"/>
                </a:solidFill>
              </a:rPr>
              <a:t>6</a:t>
            </a:r>
            <a:r>
              <a:rPr lang="en" dirty="0">
                <a:solidFill>
                  <a:schemeClr val="dk1"/>
                </a:solidFill>
              </a:rPr>
              <a:t> для камеры радиусом 15 мм для частиц с магнитной жесткостью в диапазоне от 0.005 до 1.8 Т*м  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Полоса пропускания  от 2 до 3 Т*м всё еще довольно широка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324" name="Google Shape;324;p47"/>
          <p:cNvGraphicFramePr/>
          <p:nvPr>
            <p:extLst>
              <p:ext uri="{D42A27DB-BD31-4B8C-83A1-F6EECF244321}">
                <p14:modId xmlns:p14="http://schemas.microsoft.com/office/powerpoint/2010/main" val="934795921"/>
              </p:ext>
            </p:extLst>
          </p:nvPr>
        </p:nvGraphicFramePr>
        <p:xfrm>
          <a:off x="215950" y="1638375"/>
          <a:ext cx="8712100" cy="34600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4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4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4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/>
                        <a:t>Число лопастей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Длина, мм</a:t>
                      </a:r>
                      <a:endParaRPr sz="13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/>
                        <a:t>Полный угол поворота турбины, град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/>
                        <a:t>Потери ОИ при несмещенных отн. магнитопровода катушках 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Потери ОИ при смещенных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</a:rPr>
                        <a:t>отн. магнитопровода</a:t>
                      </a:r>
                      <a:r>
                        <a:rPr lang="en" sz="1300" b="1"/>
                        <a:t> на ±5 мм катушках</a:t>
                      </a:r>
                      <a:endParaRPr sz="13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20.88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0.0947</a:t>
                      </a:r>
                      <a:endParaRPr sz="1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0.1132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34.8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0.1075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0.1457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700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48.72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0.1285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0.1977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900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62.64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0.1657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0.2728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20.88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0.143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0.1669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34.8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0.1631</a:t>
                      </a:r>
                      <a:endParaRPr sz="1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0.2183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700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48.72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0.1927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0.2945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20.88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0.1891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0.2226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34.8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0.2184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0.2926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78859-B4B3-3340-3740-916C899E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Смещение изображения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569EAC-F1A6-6512-3527-A06C1E8EE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21198"/>
            <a:ext cx="4560216" cy="442230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 реальном соленоиде катушки не будут абсолютно параллельны магнитопроводу – охлаждение, магнитные силы</a:t>
            </a:r>
          </a:p>
          <a:p>
            <a:pPr algn="just"/>
            <a:r>
              <a:rPr lang="ru-RU" b="1" u="sng" dirty="0"/>
              <a:t>Это приводит к радиальному смещению изображения ядер в фокальной плоскости</a:t>
            </a:r>
          </a:p>
          <a:p>
            <a:pPr algn="just"/>
            <a:r>
              <a:rPr lang="ru-RU" dirty="0"/>
              <a:t>Смещение может быть значительным – десятки миллиметров</a:t>
            </a:r>
          </a:p>
          <a:p>
            <a:pPr algn="just"/>
            <a:r>
              <a:rPr lang="ru-RU" b="1" u="sng" dirty="0"/>
              <a:t>Предсказать смещение невозможно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445820-E4E5-FE64-FC26-B3C28978F3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3FD26F-99A7-548D-B1F0-E4DEC74AD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513" r="6198"/>
          <a:stretch/>
        </p:blipFill>
        <p:spPr>
          <a:xfrm>
            <a:off x="4583786" y="0"/>
            <a:ext cx="4560216" cy="26564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3263C5-7240-E28C-66C6-AB98F8B9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96" y="2587494"/>
            <a:ext cx="2898995" cy="25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18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12BC4-8061-EDDB-2E8B-DF4CBAD5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Стена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A5D27F-6A60-1165-098C-17900399D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618" y="2529607"/>
            <a:ext cx="2749906" cy="14851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57D7BC-AF0B-8657-01B1-C631EB57F8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EB532C-5F56-C942-19EA-B98AFFC3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60" y="486017"/>
            <a:ext cx="5086882" cy="4570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58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0" y="-662"/>
            <a:ext cx="8520600" cy="49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Схема </a:t>
            </a:r>
            <a:r>
              <a:rPr lang="ru-RU" dirty="0"/>
              <a:t>детекторной системы</a:t>
            </a:r>
            <a:endParaRPr dirty="0"/>
          </a:p>
        </p:txBody>
      </p:sp>
      <p:sp>
        <p:nvSpPr>
          <p:cNvPr id="70" name="Google Shape;70;p2"/>
          <p:cNvSpPr txBox="1"/>
          <p:nvPr/>
        </p:nvSpPr>
        <p:spPr>
          <a:xfrm>
            <a:off x="5326578" y="4250978"/>
            <a:ext cx="32838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Схема криодетекторов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F4D03-0942-3D93-35CE-6EA3113838D3}"/>
              </a:ext>
            </a:extLst>
          </p:cNvPr>
          <p:cNvSpPr txBox="1"/>
          <p:nvPr/>
        </p:nvSpPr>
        <p:spPr>
          <a:xfrm>
            <a:off x="-106323" y="387740"/>
            <a:ext cx="4625162" cy="484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Производится экспериментальное сравнение температуры адсорбции СТЭ с температурой адсорбции их гомологов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800" dirty="0">
                <a:solidFill>
                  <a:schemeClr val="tx1"/>
                </a:solidFill>
              </a:rPr>
              <a:t>Критическая характеристика – время транспортировки: СТЭ имеют малые времена жизни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Время транспортировки: время обновления камеры + время пролета через капилляр + время пролета через детекторную систему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800" dirty="0">
                <a:solidFill>
                  <a:schemeClr val="tx1"/>
                </a:solidFill>
              </a:rPr>
              <a:t>Время обновления камеры сбора зависит от размеров камеры =</a:t>
            </a:r>
            <a:r>
              <a:rPr lang="en-US" sz="1800" dirty="0">
                <a:solidFill>
                  <a:schemeClr val="tx1"/>
                </a:solidFill>
              </a:rPr>
              <a:t>&gt; </a:t>
            </a:r>
            <a:r>
              <a:rPr lang="ru-RU" sz="1800" dirty="0">
                <a:solidFill>
                  <a:schemeClr val="tx1"/>
                </a:solidFill>
              </a:rPr>
              <a:t>зависят от размера изображения СТЭ в фокальной плоскости!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4BD9C-9E82-85EA-C35F-F5DCF861C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81"/>
          <a:stretch/>
        </p:blipFill>
        <p:spPr>
          <a:xfrm>
            <a:off x="4572000" y="949842"/>
            <a:ext cx="4524083" cy="33932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6C726-0CB2-15F6-2F9B-2877664F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Вакуумная система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716085-0747-18F5-5303-3B84FAD4DE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DD11A2-6F9D-888C-5E02-35A04C28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855"/>
            <a:ext cx="8739058" cy="42231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407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78FBD-7E5A-5EA4-B85A-91CA9CB0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Ионопровод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91FFB4-33C2-1619-A4C0-E17176E4C4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B696AB-71DD-BD12-1766-09DE1416F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115"/>
            <a:ext cx="9144000" cy="37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94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6125" y="749400"/>
            <a:ext cx="86145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Placement of a solenoid at some angle shows more potential - better background conditions</a:t>
            </a:r>
            <a:endParaRPr sz="2000"/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Maximal field necessary is less than 4 Tesla</a:t>
            </a:r>
            <a:endParaRPr sz="2000"/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Transmission is still quite low - about 3% - which does not justify the costs of GASSOL modification necessary for such experiment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From these results, requirements for a new solenoid:</a:t>
            </a:r>
            <a:endParaRPr sz="2000"/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Large inner diameter - 700-1000 mm with coil length 1500 mm</a:t>
            </a:r>
            <a:endParaRPr sz="2000"/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Max. field about 4 Tesla </a:t>
            </a:r>
            <a:endParaRPr sz="2000"/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Possibility to rotate from 80 to 0 degrees from the beam axis</a:t>
            </a:r>
            <a:endParaRPr sz="2000"/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/>
              <a:t>Can some gas in solenoid volume increase transmission?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en-US" sz="1700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FE7E-6179-5031-68BC-EE008578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Принцип работы </a:t>
            </a:r>
            <a:r>
              <a:rPr lang="en-US" dirty="0"/>
              <a:t>GASSOL</a:t>
            </a:r>
            <a:endParaRPr lang="ru-RU" dirty="0"/>
          </a:p>
        </p:txBody>
      </p:sp>
      <p:sp>
        <p:nvSpPr>
          <p:cNvPr id="10" name="Google Shape;120;p4">
            <a:extLst>
              <a:ext uri="{FF2B5EF4-FFF2-40B4-BE49-F238E27FC236}">
                <a16:creationId xmlns:a16="http://schemas.microsoft.com/office/drawing/2014/main" id="{70A83B1B-E44D-1ED2-DD81-E856EF1A801A}"/>
              </a:ext>
            </a:extLst>
          </p:cNvPr>
          <p:cNvSpPr txBox="1">
            <a:spLocks/>
          </p:cNvSpPr>
          <p:nvPr/>
        </p:nvSpPr>
        <p:spPr>
          <a:xfrm>
            <a:off x="6319462" y="2789149"/>
            <a:ext cx="2390310" cy="20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 algn="just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dirty="0"/>
              <a:t>Импульс пучка и ядер отдачи одинаков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dirty="0"/>
              <a:t>Заряд пучка в газе примерно в 3 раза выше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dirty="0"/>
              <a:t>Фокусное расстояние для пучка ближе – ставим туда стоппер!</a:t>
            </a:r>
          </a:p>
          <a:p>
            <a:pPr marL="228600" indent="-64135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ru-RU" dirty="0"/>
          </a:p>
        </p:txBody>
      </p:sp>
      <p:sp>
        <p:nvSpPr>
          <p:cNvPr id="11" name="Google Shape;122;p4">
            <a:extLst>
              <a:ext uri="{FF2B5EF4-FFF2-40B4-BE49-F238E27FC236}">
                <a16:creationId xmlns:a16="http://schemas.microsoft.com/office/drawing/2014/main" id="{6A5AA5C8-62BB-FCDA-2A3D-B8EC953D445D}"/>
              </a:ext>
            </a:extLst>
          </p:cNvPr>
          <p:cNvSpPr txBox="1"/>
          <p:nvPr/>
        </p:nvSpPr>
        <p:spPr>
          <a:xfrm>
            <a:off x="6160739" y="954247"/>
            <a:ext cx="3364461" cy="6317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68D35-2AF5-9EF9-3752-B834BADD3E54}"/>
              </a:ext>
            </a:extLst>
          </p:cNvPr>
          <p:cNvSpPr txBox="1"/>
          <p:nvPr/>
        </p:nvSpPr>
        <p:spPr>
          <a:xfrm>
            <a:off x="-432392" y="4821551"/>
            <a:ext cx="6776485" cy="49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Квантили радиального распределения пучка </a:t>
            </a:r>
            <a:r>
              <a:rPr lang="ru-RU" sz="1200" baseline="30000" dirty="0">
                <a:effectLst/>
                <a:ea typeface="Times New Roman" panose="02020603050405020304" pitchFamily="18" charset="0"/>
              </a:rPr>
              <a:t>48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Са с энергией 254 МэВ</a:t>
            </a:r>
          </a:p>
          <a:p>
            <a:pPr indent="457200" algn="ctr">
              <a:lnSpc>
                <a:spcPct val="115000"/>
              </a:lnSpc>
            </a:pPr>
            <a:endParaRPr lang="ru-RU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A82A32-EC06-ABF6-969C-AC32301C2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" y="574625"/>
            <a:ext cx="6655980" cy="199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87121C-0A2E-1F6F-03FD-833726F9D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1"/>
          <a:stretch/>
        </p:blipFill>
        <p:spPr bwMode="auto">
          <a:xfrm>
            <a:off x="672912" y="2669234"/>
            <a:ext cx="4789649" cy="2152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545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73000" y="-70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Принцип очистки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Google Shape;103;p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49151" y="723014"/>
                <a:ext cx="4073698" cy="3593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285750" indent="-285750">
                  <a:buSzPts val="688"/>
                </a:pPr>
                <a:r>
                  <a:rPr lang="ru-RU" sz="1625" dirty="0">
                    <a:solidFill>
                      <a:schemeClr val="dk1"/>
                    </a:solidFill>
                  </a:rPr>
                  <a:t>В поле соленоида частицы вращаются вокруг оси соленоида с частотой </a:t>
                </a:r>
                <a14:m>
                  <m:oMath xmlns:m="http://schemas.openxmlformats.org/officeDocument/2006/math">
                    <m:r>
                      <a:rPr lang="ru-RU" sz="180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ru-RU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ru-RU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𝑞𝐵</m:t>
                        </m:r>
                      </m:num>
                      <m:den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625" dirty="0">
                  <a:solidFill>
                    <a:schemeClr val="dk1"/>
                  </a:solidFill>
                </a:endParaRPr>
              </a:p>
              <a:p>
                <a:pPr marL="285750" indent="-285750">
                  <a:buSzPts val="688"/>
                </a:pPr>
                <a:r>
                  <a:rPr lang="ru-RU" sz="1625" dirty="0">
                    <a:solidFill>
                      <a:schemeClr val="dk1"/>
                    </a:solidFill>
                  </a:rPr>
                  <a:t>В области постоянного поля частицы с одинаковым BR имеют одинаковую угловую скорость =&gt; азимутальный угол начинает быть линейно зависимым от Z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SzPts val="688"/>
                </a:pPr>
                <a:r>
                  <a:rPr lang="ru-RU" sz="1625" dirty="0">
                    <a:solidFill>
                      <a:schemeClr val="dk1"/>
                    </a:solidFill>
                  </a:rPr>
                  <a:t>Частицы с одинаковым 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ru-RU" sz="1625" dirty="0">
                    <a:solidFill>
                      <a:schemeClr val="dk1"/>
                    </a:solidFill>
                  </a:rPr>
                  <a:t> за некоторое Z в центре соленоида повернутся на одинаковый угол</a:t>
                </a:r>
                <a:r>
                  <a:rPr lang="en-US" sz="1625" dirty="0">
                    <a:solidFill>
                      <a:schemeClr val="dk1"/>
                    </a:solidFill>
                  </a:rPr>
                  <a:t>:</a:t>
                </a:r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SzPts val="688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𝑞𝐵𝑍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𝑚𝑣𝑐𝑜𝑠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𝑞𝐵𝑍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𝐵𝑍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ru-RU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25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03" name="Google Shape;103;p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49151" y="723014"/>
                <a:ext cx="4073698" cy="3593805"/>
              </a:xfrm>
              <a:prstGeom prst="rect">
                <a:avLst/>
              </a:prstGeom>
              <a:blipFill>
                <a:blip r:embed="rId3"/>
                <a:stretch>
                  <a:fillRect r="-1946" b="-207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Google Shape;105;p6"/>
          <p:cNvSpPr txBox="1"/>
          <p:nvPr/>
        </p:nvSpPr>
        <p:spPr>
          <a:xfrm>
            <a:off x="5436149" y="2154436"/>
            <a:ext cx="285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Угловые траектории </a:t>
            </a:r>
            <a:r>
              <a:rPr lang="en" sz="17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287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6"/>
          <p:cNvPicPr preferRelativeResize="0"/>
          <p:nvPr/>
        </p:nvPicPr>
        <p:blipFill rotWithShape="1">
          <a:blip r:embed="rId4">
            <a:alphaModFix/>
          </a:blip>
          <a:srcRect t="8213" r="7654"/>
          <a:stretch/>
        </p:blipFill>
        <p:spPr>
          <a:xfrm>
            <a:off x="4950514" y="83349"/>
            <a:ext cx="3643086" cy="216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148B2C-2409-61B3-320A-66C85196C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8" t="9612"/>
          <a:stretch/>
        </p:blipFill>
        <p:spPr>
          <a:xfrm>
            <a:off x="5667829" y="2553064"/>
            <a:ext cx="2434132" cy="2264660"/>
          </a:xfrm>
          <a:prstGeom prst="rect">
            <a:avLst/>
          </a:prstGeom>
        </p:spPr>
      </p:pic>
      <p:sp>
        <p:nvSpPr>
          <p:cNvPr id="3" name="Google Shape;105;p6">
            <a:extLst>
              <a:ext uri="{FF2B5EF4-FFF2-40B4-BE49-F238E27FC236}">
                <a16:creationId xmlns:a16="http://schemas.microsoft.com/office/drawing/2014/main" id="{139E3929-C967-4261-DB61-149A0DE89461}"/>
              </a:ext>
            </a:extLst>
          </p:cNvPr>
          <p:cNvSpPr txBox="1"/>
          <p:nvPr/>
        </p:nvSpPr>
        <p:spPr>
          <a:xfrm>
            <a:off x="5103188" y="4713343"/>
            <a:ext cx="3337737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</a:t>
            </a:r>
            <a:r>
              <a:rPr lang="ru-RU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ол</a:t>
            </a:r>
            <a:r>
              <a:rPr lang="ru-RU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поворота </a:t>
            </a:r>
            <a:r>
              <a:rPr lang="en" sz="17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287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</a:t>
            </a:r>
            <a:r>
              <a:rPr lang="ru-RU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 500 мм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Статичная т</a:t>
            </a:r>
            <a:r>
              <a:rPr lang="en" dirty="0"/>
              <a:t>урбина</a:t>
            </a:r>
            <a:endParaRPr dirty="0"/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l="18046" t="13006" r="21032" b="18027"/>
          <a:stretch/>
        </p:blipFill>
        <p:spPr>
          <a:xfrm>
            <a:off x="3847502" y="1304101"/>
            <a:ext cx="5296498" cy="34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448" y="1386900"/>
            <a:ext cx="3499677" cy="342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>
          <a:xfrm>
            <a:off x="1154938" y="4734050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Эскиз турбины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 txBox="1"/>
          <p:nvPr/>
        </p:nvSpPr>
        <p:spPr>
          <a:xfrm>
            <a:off x="5579625" y="4687325"/>
            <a:ext cx="278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Турбина в расчетной модели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207450" y="625800"/>
            <a:ext cx="3847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Длина турбины 500 мм, полный угол поворота одной лопасти 37°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0" y="-77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Результаты моделирования</a:t>
            </a:r>
            <a:endParaRPr/>
          </a:p>
        </p:txBody>
      </p:sp>
      <p:sp>
        <p:nvSpPr>
          <p:cNvPr id="80" name="Google Shape;80;p3"/>
          <p:cNvSpPr txBox="1"/>
          <p:nvPr/>
        </p:nvSpPr>
        <p:spPr>
          <a:xfrm>
            <a:off x="0" y="4595104"/>
            <a:ext cx="48783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Эффективность сбора в зависимости от </a:t>
            </a:r>
            <a:r>
              <a:rPr lang="ru-RU" sz="1600" dirty="0">
                <a:solidFill>
                  <a:schemeClr val="dk1"/>
                </a:solidFill>
              </a:rPr>
              <a:t>B</a:t>
            </a:r>
            <a:r>
              <a:rPr lang="ru-RU" sz="16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частицы</a:t>
            </a:r>
          </a:p>
        </p:txBody>
      </p:sp>
      <p:sp>
        <p:nvSpPr>
          <p:cNvPr id="81" name="Google Shape;81;p3"/>
          <p:cNvSpPr txBox="1"/>
          <p:nvPr/>
        </p:nvSpPr>
        <p:spPr>
          <a:xfrm>
            <a:off x="5152528" y="4610404"/>
            <a:ext cx="38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Размер изображения в зависимости от поля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D8700-C388-4F56-035F-CCE4BEFD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581" y="815004"/>
            <a:ext cx="4366847" cy="3615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0C878-E39F-14C1-6592-CD6F9D643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1" y="815004"/>
            <a:ext cx="4483599" cy="36152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/>
        </p:nvSpPr>
        <p:spPr>
          <a:xfrm>
            <a:off x="127901" y="63201"/>
            <a:ext cx="6337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Результаты расчета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0"/>
          <p:cNvSpPr txBox="1"/>
          <p:nvPr/>
        </p:nvSpPr>
        <p:spPr>
          <a:xfrm>
            <a:off x="200050" y="2742199"/>
            <a:ext cx="3513900" cy="238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Результаты: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Трансмиссия установки ≈ </a:t>
            </a:r>
            <a:r>
              <a:rPr lang="ru-RU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0% </a:t>
            </a:r>
            <a:r>
              <a:rPr lang="en" sz="7200" dirty="0">
                <a:latin typeface="Calibri"/>
                <a:ea typeface="Calibri"/>
                <a:cs typeface="Calibri"/>
                <a:sym typeface="Calibri"/>
              </a:rPr>
              <a:t>до фокальной плоскости</a:t>
            </a:r>
            <a:r>
              <a:rPr lang="ru-RU" sz="7200" dirty="0">
                <a:latin typeface="Calibri"/>
                <a:ea typeface="Calibri"/>
                <a:cs typeface="Calibri"/>
                <a:sym typeface="Calibri"/>
              </a:rPr>
              <a:t> с установленной турбиной и стоппером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Изображение в оптимуме 1 сигма </a:t>
            </a:r>
            <a:r>
              <a:rPr lang="en" sz="7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≈</a:t>
            </a: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мм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Количество атомов в день на детекторах порядок выше, чем на ГНС-2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0"/>
          <p:cNvSpPr txBox="1"/>
          <p:nvPr/>
        </p:nvSpPr>
        <p:spPr>
          <a:xfrm>
            <a:off x="200050" y="584406"/>
            <a:ext cx="36023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Начальные условия:</a:t>
            </a:r>
            <a:endParaRPr sz="18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Мишень 0.4 мг/см</a:t>
            </a:r>
            <a:r>
              <a:rPr lang="en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aseline="300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Пучок 1 мкА-частиц </a:t>
            </a:r>
            <a:endParaRPr sz="18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Камера: цилиндр длиной 1 см</a:t>
            </a:r>
            <a:endParaRPr sz="18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Поток газа 1.8 л/мин</a:t>
            </a:r>
            <a:endParaRPr sz="1800" dirty="0"/>
          </a:p>
        </p:txBody>
      </p:sp>
      <p:sp>
        <p:nvSpPr>
          <p:cNvPr id="260" name="Google Shape;260;p40"/>
          <p:cNvSpPr txBox="1">
            <a:spLocks noGrp="1"/>
          </p:cNvSpPr>
          <p:nvPr>
            <p:ph type="sldNum" idx="12"/>
          </p:nvPr>
        </p:nvSpPr>
        <p:spPr>
          <a:xfrm>
            <a:off x="8652458" y="480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/>
              <p:nvPr/>
            </p:nvSpPr>
            <p:spPr>
              <a:xfrm>
                <a:off x="23613" y="2148988"/>
                <a:ext cx="4600352" cy="504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𝑑𝑒𝑡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𝑐𝑎𝑚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𝑒𝑥𝑝</m:t>
                    </m:r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⁡(−</m:t>
                    </m:r>
                    <m:f>
                      <m:f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𝑙𝑛</m:t>
                        </m:r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ru-RU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1/2</m:t>
                            </m:r>
                          </m:sub>
                        </m:sSub>
                      </m:den>
                    </m:f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∗(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𝑐𝑎𝑚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𝑐𝑎𝑝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𝑑𝑒𝑡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 )</m:t>
                    </m:r>
                  </m:oMath>
                </a14:m>
                <a:r>
                  <a:rPr lang="ru-RU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endParaRPr lang="ru-RU" sz="1100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3" y="2148988"/>
                <a:ext cx="4600352" cy="504625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4C37F4-4BF1-D78F-41E0-C5085C8BE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7" y="39408"/>
            <a:ext cx="3669332" cy="24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860158-2DF0-BA3D-BA89-5283C589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7" y="2488349"/>
            <a:ext cx="3513900" cy="263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4B7DD-5289-F95E-B9C5-840F921C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Результаты моделирования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9F496A-3D7A-7555-F6AC-2A34932D8B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defTabSz="685800"/>
            <a:fld id="{00000000-1234-1234-1234-123412341234}" type="slidenum">
              <a:rPr lang="ru-RU" kern="1200">
                <a:solidFill>
                  <a:srgbClr val="44546A"/>
                </a:solidFill>
              </a:rPr>
              <a:pPr defTabSz="685800"/>
              <a:t>9</a:t>
            </a:fld>
            <a:endParaRPr lang="ru-RU" kern="1200" dirty="0">
              <a:solidFill>
                <a:srgbClr val="44546A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8D534-0CB1-E8A1-270D-51CA1A18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7" y="557564"/>
            <a:ext cx="8661812" cy="45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532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4113</TotalTime>
  <Words>1529</Words>
  <Application>Microsoft Office PowerPoint</Application>
  <PresentationFormat>Экран (16:9)</PresentationFormat>
  <Paragraphs>251</Paragraphs>
  <Slides>32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 New Roman</vt:lpstr>
      <vt:lpstr>Simple Light</vt:lpstr>
      <vt:lpstr>Тема Office</vt:lpstr>
      <vt:lpstr>Пре-сепаратор GASSOL в исследованиях физических и химических свойств СТЭ</vt:lpstr>
      <vt:lpstr>Химические свойства СТЭ</vt:lpstr>
      <vt:lpstr>Схема детекторной системы</vt:lpstr>
      <vt:lpstr>Принцип работы GASSOL</vt:lpstr>
      <vt:lpstr>Принцип очистки</vt:lpstr>
      <vt:lpstr>Статичная турбина</vt:lpstr>
      <vt:lpstr>Результаты моделирования</vt:lpstr>
      <vt:lpstr>Презентация PowerPoint</vt:lpstr>
      <vt:lpstr>Результаты моделирования</vt:lpstr>
      <vt:lpstr>Детекторная сборка для СТЭ</vt:lpstr>
      <vt:lpstr>Физические свойства СТЭ</vt:lpstr>
      <vt:lpstr>Реакции многонуклонных передач</vt:lpstr>
      <vt:lpstr>Усредненные распределения угол-энергия</vt:lpstr>
      <vt:lpstr>Продукты передач в GASSOL</vt:lpstr>
      <vt:lpstr>Сонаправленное расположение</vt:lpstr>
      <vt:lpstr>Расположение под углами</vt:lpstr>
      <vt:lpstr>GASSOL как пре-сепаратор для MR-TOF-MS</vt:lpstr>
      <vt:lpstr>Выводы</vt:lpstr>
      <vt:lpstr>Спасибо за внимание!</vt:lpstr>
      <vt:lpstr>Характеристики магнита</vt:lpstr>
      <vt:lpstr>Расчетные распределения</vt:lpstr>
      <vt:lpstr>Сечения образования различных изотопов</vt:lpstr>
      <vt:lpstr>Предварительный план тестовых экспериментов</vt:lpstr>
      <vt:lpstr>Соленоид SOLITAIRE</vt:lpstr>
      <vt:lpstr>Проблема очистки</vt:lpstr>
      <vt:lpstr>Проблема очистки</vt:lpstr>
      <vt:lpstr>Турбина</vt:lpstr>
      <vt:lpstr>Смещение изображения</vt:lpstr>
      <vt:lpstr>Стена</vt:lpstr>
      <vt:lpstr>Вакуумная система</vt:lpstr>
      <vt:lpstr>Ионопровод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Газонаполненный сепаратор GASSOL для экспериментов по химии СТЭ</dc:title>
  <dc:creator>Дмитрий Соловьев</dc:creator>
  <cp:lastModifiedBy>FLNR</cp:lastModifiedBy>
  <cp:revision>10</cp:revision>
  <dcterms:modified xsi:type="dcterms:W3CDTF">2024-05-15T13:43:00Z</dcterms:modified>
</cp:coreProperties>
</file>