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44" r:id="rId1"/>
  </p:sldMasterIdLst>
  <p:notesMasterIdLst>
    <p:notesMasterId r:id="rId31"/>
  </p:notesMasterIdLst>
  <p:handoutMasterIdLst>
    <p:handoutMasterId r:id="rId32"/>
  </p:handoutMasterIdLst>
  <p:sldIdLst>
    <p:sldId id="762" r:id="rId2"/>
    <p:sldId id="752" r:id="rId3"/>
    <p:sldId id="753" r:id="rId4"/>
    <p:sldId id="766" r:id="rId5"/>
    <p:sldId id="763" r:id="rId6"/>
    <p:sldId id="767" r:id="rId7"/>
    <p:sldId id="768" r:id="rId8"/>
    <p:sldId id="769" r:id="rId9"/>
    <p:sldId id="770" r:id="rId10"/>
    <p:sldId id="771" r:id="rId11"/>
    <p:sldId id="772" r:id="rId12"/>
    <p:sldId id="773" r:id="rId13"/>
    <p:sldId id="790" r:id="rId14"/>
    <p:sldId id="774" r:id="rId15"/>
    <p:sldId id="776" r:id="rId16"/>
    <p:sldId id="775" r:id="rId17"/>
    <p:sldId id="777" r:id="rId18"/>
    <p:sldId id="783" r:id="rId19"/>
    <p:sldId id="785" r:id="rId20"/>
    <p:sldId id="784" r:id="rId21"/>
    <p:sldId id="787" r:id="rId22"/>
    <p:sldId id="788" r:id="rId23"/>
    <p:sldId id="791" r:id="rId24"/>
    <p:sldId id="792" r:id="rId25"/>
    <p:sldId id="778" r:id="rId26"/>
    <p:sldId id="793" r:id="rId27"/>
    <p:sldId id="764" r:id="rId28"/>
    <p:sldId id="779" r:id="rId29"/>
    <p:sldId id="782" r:id="rId30"/>
  </p:sldIdLst>
  <p:sldSz cx="9144000" cy="6858000" type="screen4x3"/>
  <p:notesSz cx="6858000" cy="9661525"/>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00"/>
    <a:srgbClr val="0000FF"/>
    <a:srgbClr val="FFFF66"/>
    <a:srgbClr val="663300"/>
    <a:srgbClr val="CC3300"/>
    <a:srgbClr val="FF0066"/>
    <a:srgbClr val="FFFFCC"/>
    <a:srgbClr val="000000"/>
    <a:srgbClr val="CCCCFF"/>
    <a:srgbClr val="FFFF99"/>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Средний стиль 2 - акцент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9219" autoAdjust="0"/>
    <p:restoredTop sz="94715" autoAdjust="0"/>
  </p:normalViewPr>
  <p:slideViewPr>
    <p:cSldViewPr>
      <p:cViewPr>
        <p:scale>
          <a:sx n="70" d="100"/>
          <a:sy n="70" d="100"/>
        </p:scale>
        <p:origin x="-488" y="-36"/>
      </p:cViewPr>
      <p:guideLst>
        <p:guide orient="horz" pos="2160"/>
        <p:guide pos="2880"/>
      </p:guideLst>
    </p:cSldViewPr>
  </p:slideViewPr>
  <p:notesTextViewPr>
    <p:cViewPr>
      <p:scale>
        <a:sx n="100" d="100"/>
        <a:sy n="100" d="100"/>
      </p:scale>
      <p:origin x="0" y="0"/>
    </p:cViewPr>
  </p:notesTextViewPr>
  <p:sorterViewPr>
    <p:cViewPr>
      <p:scale>
        <a:sx n="50" d="100"/>
        <a:sy n="5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4386" name="Rectangle 2"/>
          <p:cNvSpPr>
            <a:spLocks noGrp="1" noChangeArrowheads="1"/>
          </p:cNvSpPr>
          <p:nvPr>
            <p:ph type="hdr" sz="quarter"/>
          </p:nvPr>
        </p:nvSpPr>
        <p:spPr bwMode="auto">
          <a:xfrm>
            <a:off x="0" y="0"/>
            <a:ext cx="2971800" cy="482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ru-RU"/>
          </a:p>
        </p:txBody>
      </p:sp>
      <p:sp>
        <p:nvSpPr>
          <p:cNvPr id="144387" name="Rectangle 3"/>
          <p:cNvSpPr>
            <a:spLocks noGrp="1" noChangeArrowheads="1"/>
          </p:cNvSpPr>
          <p:nvPr>
            <p:ph type="dt" sz="quarter" idx="1"/>
          </p:nvPr>
        </p:nvSpPr>
        <p:spPr bwMode="auto">
          <a:xfrm>
            <a:off x="3884613" y="0"/>
            <a:ext cx="2971800" cy="482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ru-RU"/>
          </a:p>
        </p:txBody>
      </p:sp>
      <p:sp>
        <p:nvSpPr>
          <p:cNvPr id="144388" name="Rectangle 4"/>
          <p:cNvSpPr>
            <a:spLocks noGrp="1" noChangeArrowheads="1"/>
          </p:cNvSpPr>
          <p:nvPr>
            <p:ph type="ftr" sz="quarter" idx="2"/>
          </p:nvPr>
        </p:nvSpPr>
        <p:spPr bwMode="auto">
          <a:xfrm>
            <a:off x="0" y="9177338"/>
            <a:ext cx="2971800" cy="4826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ru-RU"/>
          </a:p>
        </p:txBody>
      </p:sp>
      <p:sp>
        <p:nvSpPr>
          <p:cNvPr id="144389" name="Rectangle 5"/>
          <p:cNvSpPr>
            <a:spLocks noGrp="1" noChangeArrowheads="1"/>
          </p:cNvSpPr>
          <p:nvPr>
            <p:ph type="sldNum" sz="quarter" idx="3"/>
          </p:nvPr>
        </p:nvSpPr>
        <p:spPr bwMode="auto">
          <a:xfrm>
            <a:off x="3884613" y="9177338"/>
            <a:ext cx="2971800" cy="4826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03E50625-DF02-4E04-B185-6D9537F3C437}" type="slidenum">
              <a:rPr lang="ru-RU"/>
              <a:pPr>
                <a:defRPr/>
              </a:pPr>
              <a:t>‹#›</a:t>
            </a:fld>
            <a:endParaRPr lang="ru-RU"/>
          </a:p>
        </p:txBody>
      </p:sp>
    </p:spTree>
    <p:extLst>
      <p:ext uri="{BB962C8B-B14F-4D97-AF65-F5344CB8AC3E}">
        <p14:creationId xmlns=""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826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82600"/>
          </a:xfrm>
          <a:prstGeom prst="rect">
            <a:avLst/>
          </a:prstGeom>
        </p:spPr>
        <p:txBody>
          <a:bodyPr vert="horz" lIns="91440" tIns="45720" rIns="91440" bIns="45720" rtlCol="0"/>
          <a:lstStyle>
            <a:lvl1pPr algn="r">
              <a:defRPr sz="1200"/>
            </a:lvl1pPr>
          </a:lstStyle>
          <a:p>
            <a:fld id="{BC3279BA-18CF-48F9-8247-1518F89B5488}" type="datetimeFigureOut">
              <a:rPr lang="ru-RU" smtClean="0"/>
              <a:pPr/>
              <a:t>10.05.2024</a:t>
            </a:fld>
            <a:endParaRPr lang="ru-RU"/>
          </a:p>
        </p:txBody>
      </p:sp>
      <p:sp>
        <p:nvSpPr>
          <p:cNvPr id="4" name="Образ слайда 3"/>
          <p:cNvSpPr>
            <a:spLocks noGrp="1" noRot="1" noChangeAspect="1"/>
          </p:cNvSpPr>
          <p:nvPr>
            <p:ph type="sldImg" idx="2"/>
          </p:nvPr>
        </p:nvSpPr>
        <p:spPr>
          <a:xfrm>
            <a:off x="1012825" y="723900"/>
            <a:ext cx="4832350" cy="3624263"/>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589463"/>
            <a:ext cx="5486400" cy="4348162"/>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9177338"/>
            <a:ext cx="2971800" cy="4826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9177338"/>
            <a:ext cx="2971800" cy="482600"/>
          </a:xfrm>
          <a:prstGeom prst="rect">
            <a:avLst/>
          </a:prstGeom>
        </p:spPr>
        <p:txBody>
          <a:bodyPr vert="horz" lIns="91440" tIns="45720" rIns="91440" bIns="45720" rtlCol="0" anchor="b"/>
          <a:lstStyle>
            <a:lvl1pPr algn="r">
              <a:defRPr sz="1200"/>
            </a:lvl1pPr>
          </a:lstStyle>
          <a:p>
            <a:fld id="{61D50180-6DB5-4181-85CE-288C9063B8CB}"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61D50180-6DB5-4181-85CE-288C9063B8CB}" type="slidenum">
              <a:rPr lang="ru-RU" smtClean="0"/>
              <a:pPr/>
              <a:t>2</a:t>
            </a:fld>
            <a:endParaRPr lang="ru-RU"/>
          </a:p>
        </p:txBody>
      </p:sp>
    </p:spTree>
    <p:extLst>
      <p:ext uri="{BB962C8B-B14F-4D97-AF65-F5344CB8AC3E}">
        <p14:creationId xmlns:p14="http://schemas.microsoft.com/office/powerpoint/2010/main" xmlns="" val="1026082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A new accelerator(CAFE2) and gas-filled recoil separator(SHANS2) have been built at IMP.  The detectors and rotating target </a:t>
            </a:r>
            <a:r>
              <a:rPr lang="en-US" altLang="zh-CN"/>
              <a:t>are shown</a:t>
            </a:r>
            <a:r>
              <a:rPr lang="en-US" altLang="zh-CN" dirty="0"/>
              <a:t>.</a:t>
            </a:r>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1D50180-6DB5-4181-85CE-288C9063B8CB}" type="slidenum">
              <a:rPr kumimoji="0" lang="ru-RU"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ru-RU"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xmlns="" val="18309406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For a more accurate estimation of the cross sections of reactions leading to the synthesis of new elements 119 and 120 in the fusion of 54Cr with Am and Cm isotopes, we performed a test experiment to obtain </a:t>
            </a:r>
            <a:r>
              <a:rPr lang="en-US" sz="1200" kern="1200" dirty="0" err="1" smtClean="0">
                <a:solidFill>
                  <a:schemeClr val="tx1"/>
                </a:solidFill>
                <a:latin typeface="+mn-lt"/>
                <a:ea typeface="+mn-ea"/>
                <a:cs typeface="+mn-cs"/>
              </a:rPr>
              <a:t>Lv</a:t>
            </a:r>
            <a:r>
              <a:rPr lang="en-US" sz="1200" kern="1200" dirty="0" smtClean="0">
                <a:solidFill>
                  <a:schemeClr val="tx1"/>
                </a:solidFill>
                <a:latin typeface="+mn-lt"/>
                <a:ea typeface="+mn-ea"/>
                <a:cs typeface="+mn-cs"/>
              </a:rPr>
              <a:t> nuclei in the 238U+54Cr reaction. The thickness of the target, the beam dose, the excitation energy and the distribution of the beam intensity over time are shown. The interval between the dates is one week. Two decay chains of 288Lv were registered, the alpha decay of which ended with spontaneous fission of the known isotope 284Fl. In the first chain, the energy and decay time of 288Lv corresponds well to the decay from the ground state to the ground state. In the second chain, the decay times in both cases are consistent with the times in the first chain. But the energy of the alpha particle is 1.45 </a:t>
            </a:r>
            <a:r>
              <a:rPr lang="en-US" sz="1200" kern="1200" dirty="0" err="1" smtClean="0">
                <a:solidFill>
                  <a:schemeClr val="tx1"/>
                </a:solidFill>
                <a:latin typeface="+mn-lt"/>
                <a:ea typeface="+mn-ea"/>
                <a:cs typeface="+mn-cs"/>
              </a:rPr>
              <a:t>MeV</a:t>
            </a:r>
            <a:r>
              <a:rPr lang="en-US" sz="1200" kern="1200" dirty="0" smtClean="0">
                <a:solidFill>
                  <a:schemeClr val="tx1"/>
                </a:solidFill>
                <a:latin typeface="+mn-lt"/>
                <a:ea typeface="+mn-ea"/>
                <a:cs typeface="+mn-cs"/>
              </a:rPr>
              <a:t> lower than in the first case. The data is preliminary. One of the reasons for the low energy may be incomplete registration of the particle, for example, the escape  of alpha particle from the focal detector at a small angle to its surface or the nucleus got between the detector strips. Another reason may be the level structure of the nuclei. Data analysis continues.</a:t>
            </a:r>
            <a:endParaRPr lang="ru-RU"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Thus, for the first time in this experiment, a nucleus was obtained in the fusion reaction of a particle heavier than 48Ca with the nucleus of an actinide element, a new isotope was synthesized, and the decay properties of 284Fl were confirmed.</a:t>
            </a:r>
            <a:endParaRPr lang="ru-RU"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reaction cross-section was 0.1 </a:t>
            </a:r>
            <a:r>
              <a:rPr lang="en-US" sz="1200" kern="1200" dirty="0" err="1" smtClean="0">
                <a:solidFill>
                  <a:schemeClr val="tx1"/>
                </a:solidFill>
                <a:latin typeface="+mn-lt"/>
                <a:ea typeface="+mn-ea"/>
                <a:cs typeface="+mn-cs"/>
              </a:rPr>
              <a:t>pb</a:t>
            </a:r>
            <a:r>
              <a:rPr lang="en-US" sz="1200" kern="1200" smtClean="0">
                <a:solidFill>
                  <a:schemeClr val="tx1"/>
                </a:solidFill>
                <a:latin typeface="+mn-lt"/>
                <a:ea typeface="+mn-ea"/>
                <a:cs typeface="+mn-cs"/>
              </a:rPr>
              <a:t>.</a:t>
            </a:r>
            <a:endParaRPr lang="ru-RU" sz="1200" kern="1200" dirty="0" smtClean="0">
              <a:solidFill>
                <a:schemeClr val="tx1"/>
              </a:solidFill>
              <a:latin typeface="+mn-lt"/>
              <a:ea typeface="+mn-ea"/>
              <a:cs typeface="+mn-cs"/>
            </a:endParaRPr>
          </a:p>
        </p:txBody>
      </p:sp>
      <p:sp>
        <p:nvSpPr>
          <p:cNvPr id="4" name="Номер слайда 3"/>
          <p:cNvSpPr>
            <a:spLocks noGrp="1"/>
          </p:cNvSpPr>
          <p:nvPr>
            <p:ph type="sldNum" sz="quarter" idx="10"/>
          </p:nvPr>
        </p:nvSpPr>
        <p:spPr/>
        <p:txBody>
          <a:bodyPr/>
          <a:lstStyle/>
          <a:p>
            <a:fld id="{61D50180-6DB5-4181-85CE-288C9063B8CB}" type="slidenum">
              <a:rPr lang="ru-RU" smtClean="0"/>
              <a:pPr/>
              <a:t>17</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a:t>Образец заголовка</a:t>
            </a:r>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p>
            <a:pPr>
              <a:defRPr/>
            </a:pPr>
            <a:endParaRPr lang="ru-RU"/>
          </a:p>
        </p:txBody>
      </p:sp>
      <p:sp>
        <p:nvSpPr>
          <p:cNvPr id="5" name="Нижний колонтитул 4"/>
          <p:cNvSpPr>
            <a:spLocks noGrp="1"/>
          </p:cNvSpPr>
          <p:nvPr>
            <p:ph type="ftr" sz="quarter" idx="11"/>
          </p:nvPr>
        </p:nvSpPr>
        <p:spPr/>
        <p:txBody>
          <a:bodyPr/>
          <a:lstStyle/>
          <a:p>
            <a:pPr>
              <a:defRPr/>
            </a:pPr>
            <a:endParaRPr lang="ru-RU"/>
          </a:p>
        </p:txBody>
      </p:sp>
      <p:sp>
        <p:nvSpPr>
          <p:cNvPr id="6" name="Номер слайда 5"/>
          <p:cNvSpPr>
            <a:spLocks noGrp="1"/>
          </p:cNvSpPr>
          <p:nvPr>
            <p:ph type="sldNum" sz="quarter" idx="12"/>
          </p:nvPr>
        </p:nvSpPr>
        <p:spPr/>
        <p:txBody>
          <a:bodyPr/>
          <a:lstStyle/>
          <a:p>
            <a:pPr>
              <a:defRPr/>
            </a:pPr>
            <a:fld id="{66014C3B-04D8-4B3A-B8DE-F66AEC73E70D}" type="slidenum">
              <a:rPr lang="ru-RU" smtClean="0"/>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pPr>
              <a:defRPr/>
            </a:pPr>
            <a:endParaRPr lang="ru-RU"/>
          </a:p>
        </p:txBody>
      </p:sp>
      <p:sp>
        <p:nvSpPr>
          <p:cNvPr id="5" name="Нижний колонтитул 4"/>
          <p:cNvSpPr>
            <a:spLocks noGrp="1"/>
          </p:cNvSpPr>
          <p:nvPr>
            <p:ph type="ftr" sz="quarter" idx="11"/>
          </p:nvPr>
        </p:nvSpPr>
        <p:spPr/>
        <p:txBody>
          <a:bodyPr/>
          <a:lstStyle/>
          <a:p>
            <a:pPr>
              <a:defRPr/>
            </a:pPr>
            <a:endParaRPr lang="ru-RU"/>
          </a:p>
        </p:txBody>
      </p:sp>
      <p:sp>
        <p:nvSpPr>
          <p:cNvPr id="6" name="Номер слайда 5"/>
          <p:cNvSpPr>
            <a:spLocks noGrp="1"/>
          </p:cNvSpPr>
          <p:nvPr>
            <p:ph type="sldNum" sz="quarter" idx="12"/>
          </p:nvPr>
        </p:nvSpPr>
        <p:spPr/>
        <p:txBody>
          <a:bodyPr/>
          <a:lstStyle/>
          <a:p>
            <a:pPr>
              <a:defRPr/>
            </a:pPr>
            <a:fld id="{1E1766D8-5667-46EE-AB43-2109329B440A}" type="slidenum">
              <a:rPr lang="ru-RU" smtClean="0"/>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pPr>
              <a:defRPr/>
            </a:pPr>
            <a:endParaRPr lang="ru-RU"/>
          </a:p>
        </p:txBody>
      </p:sp>
      <p:sp>
        <p:nvSpPr>
          <p:cNvPr id="5" name="Нижний колонтитул 4"/>
          <p:cNvSpPr>
            <a:spLocks noGrp="1"/>
          </p:cNvSpPr>
          <p:nvPr>
            <p:ph type="ftr" sz="quarter" idx="11"/>
          </p:nvPr>
        </p:nvSpPr>
        <p:spPr/>
        <p:txBody>
          <a:bodyPr/>
          <a:lstStyle/>
          <a:p>
            <a:pPr>
              <a:defRPr/>
            </a:pPr>
            <a:endParaRPr lang="ru-RU"/>
          </a:p>
        </p:txBody>
      </p:sp>
      <p:sp>
        <p:nvSpPr>
          <p:cNvPr id="6" name="Номер слайда 5"/>
          <p:cNvSpPr>
            <a:spLocks noGrp="1"/>
          </p:cNvSpPr>
          <p:nvPr>
            <p:ph type="sldNum" sz="quarter" idx="12"/>
          </p:nvPr>
        </p:nvSpPr>
        <p:spPr/>
        <p:txBody>
          <a:bodyPr/>
          <a:lstStyle/>
          <a:p>
            <a:pPr>
              <a:defRPr/>
            </a:pPr>
            <a:fld id="{A3CCD7C3-B243-41EB-A013-68002D539629}" type="slidenum">
              <a:rPr lang="ru-RU" smtClean="0"/>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pPr>
              <a:defRPr/>
            </a:pPr>
            <a:endParaRPr lang="ru-RU"/>
          </a:p>
        </p:txBody>
      </p:sp>
      <p:sp>
        <p:nvSpPr>
          <p:cNvPr id="5" name="Нижний колонтитул 4"/>
          <p:cNvSpPr>
            <a:spLocks noGrp="1"/>
          </p:cNvSpPr>
          <p:nvPr>
            <p:ph type="ftr" sz="quarter" idx="11"/>
          </p:nvPr>
        </p:nvSpPr>
        <p:spPr/>
        <p:txBody>
          <a:bodyPr/>
          <a:lstStyle/>
          <a:p>
            <a:pPr>
              <a:defRPr/>
            </a:pPr>
            <a:endParaRPr lang="ru-RU"/>
          </a:p>
        </p:txBody>
      </p:sp>
      <p:sp>
        <p:nvSpPr>
          <p:cNvPr id="6" name="Номер слайда 5"/>
          <p:cNvSpPr>
            <a:spLocks noGrp="1"/>
          </p:cNvSpPr>
          <p:nvPr>
            <p:ph type="sldNum" sz="quarter" idx="12"/>
          </p:nvPr>
        </p:nvSpPr>
        <p:spPr/>
        <p:txBody>
          <a:bodyPr/>
          <a:lstStyle/>
          <a:p>
            <a:pPr>
              <a:defRPr/>
            </a:pPr>
            <a:fld id="{3B167FC6-845F-41BB-892F-C83AE27B7C91}" type="slidenum">
              <a:rPr lang="ru-RU" smtClean="0"/>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pPr>
              <a:defRPr/>
            </a:pPr>
            <a:endParaRPr lang="ru-RU"/>
          </a:p>
        </p:txBody>
      </p:sp>
      <p:sp>
        <p:nvSpPr>
          <p:cNvPr id="5" name="Нижний колонтитул 4"/>
          <p:cNvSpPr>
            <a:spLocks noGrp="1"/>
          </p:cNvSpPr>
          <p:nvPr>
            <p:ph type="ftr" sz="quarter" idx="11"/>
          </p:nvPr>
        </p:nvSpPr>
        <p:spPr/>
        <p:txBody>
          <a:bodyPr/>
          <a:lstStyle/>
          <a:p>
            <a:pPr>
              <a:defRPr/>
            </a:pPr>
            <a:endParaRPr lang="ru-RU"/>
          </a:p>
        </p:txBody>
      </p:sp>
      <p:sp>
        <p:nvSpPr>
          <p:cNvPr id="6" name="Номер слайда 5"/>
          <p:cNvSpPr>
            <a:spLocks noGrp="1"/>
          </p:cNvSpPr>
          <p:nvPr>
            <p:ph type="sldNum" sz="quarter" idx="12"/>
          </p:nvPr>
        </p:nvSpPr>
        <p:spPr/>
        <p:txBody>
          <a:bodyPr/>
          <a:lstStyle/>
          <a:p>
            <a:pPr>
              <a:defRPr/>
            </a:pPr>
            <a:fld id="{6D3A13FB-36CD-469F-B6B7-ABA151CEDE16}" type="slidenum">
              <a:rPr lang="ru-RU" smtClean="0"/>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pPr>
              <a:defRPr/>
            </a:pPr>
            <a:endParaRPr lang="ru-RU"/>
          </a:p>
        </p:txBody>
      </p:sp>
      <p:sp>
        <p:nvSpPr>
          <p:cNvPr id="6" name="Нижний колонтитул 5"/>
          <p:cNvSpPr>
            <a:spLocks noGrp="1"/>
          </p:cNvSpPr>
          <p:nvPr>
            <p:ph type="ftr" sz="quarter" idx="11"/>
          </p:nvPr>
        </p:nvSpPr>
        <p:spPr/>
        <p:txBody>
          <a:bodyPr/>
          <a:lstStyle/>
          <a:p>
            <a:pPr>
              <a:defRPr/>
            </a:pPr>
            <a:endParaRPr lang="ru-RU"/>
          </a:p>
        </p:txBody>
      </p:sp>
      <p:sp>
        <p:nvSpPr>
          <p:cNvPr id="7" name="Номер слайда 6"/>
          <p:cNvSpPr>
            <a:spLocks noGrp="1"/>
          </p:cNvSpPr>
          <p:nvPr>
            <p:ph type="sldNum" sz="quarter" idx="12"/>
          </p:nvPr>
        </p:nvSpPr>
        <p:spPr/>
        <p:txBody>
          <a:bodyPr/>
          <a:lstStyle/>
          <a:p>
            <a:pPr>
              <a:defRPr/>
            </a:pPr>
            <a:fld id="{FE25D0D1-1D77-41C8-8562-7C89981D0003}" type="slidenum">
              <a:rPr lang="ru-RU" smtClean="0"/>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pPr>
              <a:defRPr/>
            </a:pPr>
            <a:endParaRPr lang="ru-RU"/>
          </a:p>
        </p:txBody>
      </p:sp>
      <p:sp>
        <p:nvSpPr>
          <p:cNvPr id="8" name="Нижний колонтитул 7"/>
          <p:cNvSpPr>
            <a:spLocks noGrp="1"/>
          </p:cNvSpPr>
          <p:nvPr>
            <p:ph type="ftr" sz="quarter" idx="11"/>
          </p:nvPr>
        </p:nvSpPr>
        <p:spPr/>
        <p:txBody>
          <a:bodyPr/>
          <a:lstStyle/>
          <a:p>
            <a:pPr>
              <a:defRPr/>
            </a:pPr>
            <a:endParaRPr lang="ru-RU"/>
          </a:p>
        </p:txBody>
      </p:sp>
      <p:sp>
        <p:nvSpPr>
          <p:cNvPr id="9" name="Номер слайда 8"/>
          <p:cNvSpPr>
            <a:spLocks noGrp="1"/>
          </p:cNvSpPr>
          <p:nvPr>
            <p:ph type="sldNum" sz="quarter" idx="12"/>
          </p:nvPr>
        </p:nvSpPr>
        <p:spPr/>
        <p:txBody>
          <a:bodyPr/>
          <a:lstStyle/>
          <a:p>
            <a:pPr>
              <a:defRPr/>
            </a:pPr>
            <a:fld id="{E40B1718-AAAB-4E4B-BF68-A76C17A3E7CE}" type="slidenum">
              <a:rPr lang="ru-RU" smtClean="0"/>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pPr>
              <a:defRPr/>
            </a:pPr>
            <a:endParaRPr lang="ru-RU"/>
          </a:p>
        </p:txBody>
      </p:sp>
      <p:sp>
        <p:nvSpPr>
          <p:cNvPr id="4" name="Нижний колонтитул 3"/>
          <p:cNvSpPr>
            <a:spLocks noGrp="1"/>
          </p:cNvSpPr>
          <p:nvPr>
            <p:ph type="ftr" sz="quarter" idx="11"/>
          </p:nvPr>
        </p:nvSpPr>
        <p:spPr/>
        <p:txBody>
          <a:bodyPr/>
          <a:lstStyle/>
          <a:p>
            <a:pPr>
              <a:defRPr/>
            </a:pPr>
            <a:endParaRPr lang="ru-RU"/>
          </a:p>
        </p:txBody>
      </p:sp>
      <p:sp>
        <p:nvSpPr>
          <p:cNvPr id="5" name="Номер слайда 4"/>
          <p:cNvSpPr>
            <a:spLocks noGrp="1"/>
          </p:cNvSpPr>
          <p:nvPr>
            <p:ph type="sldNum" sz="quarter" idx="12"/>
          </p:nvPr>
        </p:nvSpPr>
        <p:spPr/>
        <p:txBody>
          <a:bodyPr/>
          <a:lstStyle/>
          <a:p>
            <a:pPr>
              <a:defRPr/>
            </a:pPr>
            <a:fld id="{B0528DEC-06F7-49CE-B47C-CF7715CE488E}" type="slidenum">
              <a:rPr lang="ru-RU" smtClean="0"/>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pPr>
              <a:defRPr/>
            </a:pPr>
            <a:endParaRPr lang="ru-RU"/>
          </a:p>
        </p:txBody>
      </p:sp>
      <p:sp>
        <p:nvSpPr>
          <p:cNvPr id="3" name="Нижний колонтитул 2"/>
          <p:cNvSpPr>
            <a:spLocks noGrp="1"/>
          </p:cNvSpPr>
          <p:nvPr>
            <p:ph type="ftr" sz="quarter" idx="11"/>
          </p:nvPr>
        </p:nvSpPr>
        <p:spPr/>
        <p:txBody>
          <a:bodyPr/>
          <a:lstStyle/>
          <a:p>
            <a:pPr>
              <a:defRPr/>
            </a:pPr>
            <a:endParaRPr lang="ru-RU"/>
          </a:p>
        </p:txBody>
      </p:sp>
      <p:sp>
        <p:nvSpPr>
          <p:cNvPr id="4" name="Номер слайда 3"/>
          <p:cNvSpPr>
            <a:spLocks noGrp="1"/>
          </p:cNvSpPr>
          <p:nvPr>
            <p:ph type="sldNum" sz="quarter" idx="12"/>
          </p:nvPr>
        </p:nvSpPr>
        <p:spPr/>
        <p:txBody>
          <a:bodyPr/>
          <a:lstStyle/>
          <a:p>
            <a:pPr>
              <a:defRPr/>
            </a:pPr>
            <a:fld id="{13818234-1F14-4FCC-93A4-3C7784A039CF}" type="slidenum">
              <a:rPr lang="ru-RU" smtClean="0"/>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pPr>
              <a:defRPr/>
            </a:pPr>
            <a:endParaRPr lang="ru-RU"/>
          </a:p>
        </p:txBody>
      </p:sp>
      <p:sp>
        <p:nvSpPr>
          <p:cNvPr id="6" name="Нижний колонтитул 5"/>
          <p:cNvSpPr>
            <a:spLocks noGrp="1"/>
          </p:cNvSpPr>
          <p:nvPr>
            <p:ph type="ftr" sz="quarter" idx="11"/>
          </p:nvPr>
        </p:nvSpPr>
        <p:spPr/>
        <p:txBody>
          <a:bodyPr/>
          <a:lstStyle/>
          <a:p>
            <a:pPr>
              <a:defRPr/>
            </a:pPr>
            <a:endParaRPr lang="ru-RU"/>
          </a:p>
        </p:txBody>
      </p:sp>
      <p:sp>
        <p:nvSpPr>
          <p:cNvPr id="7" name="Номер слайда 6"/>
          <p:cNvSpPr>
            <a:spLocks noGrp="1"/>
          </p:cNvSpPr>
          <p:nvPr>
            <p:ph type="sldNum" sz="quarter" idx="12"/>
          </p:nvPr>
        </p:nvSpPr>
        <p:spPr/>
        <p:txBody>
          <a:bodyPr/>
          <a:lstStyle/>
          <a:p>
            <a:pPr>
              <a:defRPr/>
            </a:pPr>
            <a:fld id="{FA15B00C-E686-4100-A636-5DDBE84A17E1}" type="slidenum">
              <a:rPr lang="ru-RU" smtClean="0"/>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pPr>
              <a:defRPr/>
            </a:pPr>
            <a:endParaRPr lang="ru-RU"/>
          </a:p>
        </p:txBody>
      </p:sp>
      <p:sp>
        <p:nvSpPr>
          <p:cNvPr id="6" name="Нижний колонтитул 5"/>
          <p:cNvSpPr>
            <a:spLocks noGrp="1"/>
          </p:cNvSpPr>
          <p:nvPr>
            <p:ph type="ftr" sz="quarter" idx="11"/>
          </p:nvPr>
        </p:nvSpPr>
        <p:spPr/>
        <p:txBody>
          <a:bodyPr/>
          <a:lstStyle/>
          <a:p>
            <a:pPr>
              <a:defRPr/>
            </a:pPr>
            <a:endParaRPr lang="ru-RU"/>
          </a:p>
        </p:txBody>
      </p:sp>
      <p:sp>
        <p:nvSpPr>
          <p:cNvPr id="7" name="Номер слайда 6"/>
          <p:cNvSpPr>
            <a:spLocks noGrp="1"/>
          </p:cNvSpPr>
          <p:nvPr>
            <p:ph type="sldNum" sz="quarter" idx="12"/>
          </p:nvPr>
        </p:nvSpPr>
        <p:spPr/>
        <p:txBody>
          <a:bodyPr/>
          <a:lstStyle/>
          <a:p>
            <a:pPr>
              <a:defRPr/>
            </a:pPr>
            <a:fld id="{625224CD-81FB-4C5A-98DF-79B9AB01A9EC}" type="slidenum">
              <a:rPr lang="ru-RU" smtClean="0"/>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9E63B9BC-658C-46BE-B388-948FC9E7B6A0}" type="slidenum">
              <a:rPr lang="ru-RU" smtClean="0"/>
              <a:pPr>
                <a:defRPr/>
              </a:pPr>
              <a:t>‹#›</a:t>
            </a:fld>
            <a:endParaRPr lang="ru-RU"/>
          </a:p>
        </p:txBody>
      </p:sp>
    </p:spTree>
  </p:cSld>
  <p:clrMap bg1="lt1" tx1="dk1" bg2="lt2" tx2="dk2" accent1="accent1" accent2="accent2" accent3="accent3" accent4="accent4" accent5="accent5" accent6="accent6" hlink="hlink" folHlink="folHlink"/>
  <p:sldLayoutIdLst>
    <p:sldLayoutId id="2147484045" r:id="rId1"/>
    <p:sldLayoutId id="2147484046" r:id="rId2"/>
    <p:sldLayoutId id="2147484047" r:id="rId3"/>
    <p:sldLayoutId id="2147484048" r:id="rId4"/>
    <p:sldLayoutId id="2147484049" r:id="rId5"/>
    <p:sldLayoutId id="2147484050" r:id="rId6"/>
    <p:sldLayoutId id="2147484051" r:id="rId7"/>
    <p:sldLayoutId id="2147484052" r:id="rId8"/>
    <p:sldLayoutId id="2147484053" r:id="rId9"/>
    <p:sldLayoutId id="2147484054" r:id="rId10"/>
    <p:sldLayoutId id="214748405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4.png"/><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2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1520" y="851228"/>
            <a:ext cx="8640960" cy="1569660"/>
          </a:xfrm>
          <a:prstGeom prst="rect">
            <a:avLst/>
          </a:prstGeom>
          <a:noFill/>
        </p:spPr>
        <p:txBody>
          <a:bodyPr wrap="square" rtlCol="0">
            <a:spAutoFit/>
          </a:bodyPr>
          <a:lstStyle/>
          <a:p>
            <a:pPr algn="ctr"/>
            <a:r>
              <a:rPr lang="ru-RU" sz="2000" b="1" dirty="0" smtClean="0">
                <a:effectLst>
                  <a:outerShdw blurRad="38100" dist="38100" dir="2700000" algn="tl">
                    <a:srgbClr val="000000">
                      <a:alpha val="43137"/>
                    </a:srgbClr>
                  </a:outerShdw>
                </a:effectLst>
                <a:latin typeface="+mn-lt"/>
              </a:rPr>
              <a:t>На пути к элементам </a:t>
            </a:r>
            <a:r>
              <a:rPr lang="ru-RU" sz="2000" b="1" dirty="0" err="1" smtClean="0">
                <a:effectLst>
                  <a:outerShdw blurRad="38100" dist="38100" dir="2700000" algn="tl">
                    <a:srgbClr val="000000">
                      <a:alpha val="43137"/>
                    </a:srgbClr>
                  </a:outerShdw>
                </a:effectLst>
                <a:latin typeface="+mn-lt"/>
              </a:rPr>
              <a:t>VIII</a:t>
            </a:r>
            <a:r>
              <a:rPr lang="ru-RU" sz="2000" b="1" dirty="0" smtClean="0">
                <a:effectLst>
                  <a:outerShdw blurRad="38100" dist="38100" dir="2700000" algn="tl">
                    <a:srgbClr val="000000">
                      <a:alpha val="43137"/>
                    </a:srgbClr>
                  </a:outerShdw>
                </a:effectLst>
                <a:latin typeface="+mn-lt"/>
              </a:rPr>
              <a:t> периода Таблицы Д.И. Менделеева </a:t>
            </a:r>
            <a:endParaRPr lang="en-US" sz="2000" b="1" dirty="0" smtClean="0">
              <a:effectLst>
                <a:outerShdw blurRad="38100" dist="38100" dir="2700000" algn="tl">
                  <a:srgbClr val="000000">
                    <a:alpha val="43137"/>
                  </a:srgbClr>
                </a:outerShdw>
              </a:effectLst>
              <a:latin typeface="+mn-lt"/>
            </a:endParaRPr>
          </a:p>
          <a:p>
            <a:pPr algn="ctr"/>
            <a:r>
              <a:rPr lang="ru-RU" sz="2000" b="1" dirty="0" smtClean="0">
                <a:effectLst>
                  <a:outerShdw blurRad="38100" dist="38100" dir="2700000" algn="tl">
                    <a:srgbClr val="000000">
                      <a:alpha val="43137"/>
                    </a:srgbClr>
                  </a:outerShdw>
                </a:effectLst>
                <a:latin typeface="+mn-lt"/>
              </a:rPr>
              <a:t>(вести с Фабрики </a:t>
            </a:r>
            <a:r>
              <a:rPr lang="ru-RU" sz="2000" b="1" dirty="0" err="1" smtClean="0">
                <a:effectLst>
                  <a:outerShdw blurRad="38100" dist="38100" dir="2700000" algn="tl">
                    <a:srgbClr val="000000">
                      <a:alpha val="43137"/>
                    </a:srgbClr>
                  </a:outerShdw>
                </a:effectLst>
                <a:latin typeface="+mn-lt"/>
              </a:rPr>
              <a:t>СТЭ</a:t>
            </a:r>
            <a:r>
              <a:rPr lang="ru-RU" sz="2000" b="1" dirty="0" smtClean="0">
                <a:effectLst>
                  <a:outerShdw blurRad="38100" dist="38100" dir="2700000" algn="tl">
                    <a:srgbClr val="000000">
                      <a:alpha val="43137"/>
                    </a:srgbClr>
                  </a:outerShdw>
                </a:effectLst>
                <a:latin typeface="+mn-lt"/>
              </a:rPr>
              <a:t>)</a:t>
            </a:r>
            <a:r>
              <a:rPr lang="en-US" sz="800" b="1" dirty="0">
                <a:effectLst>
                  <a:outerShdw blurRad="38100" dist="38100" dir="2700000" algn="tl">
                    <a:srgbClr val="000000">
                      <a:alpha val="43137"/>
                    </a:srgbClr>
                  </a:outerShdw>
                </a:effectLst>
                <a:latin typeface="+mn-lt"/>
              </a:rPr>
              <a:t> </a:t>
            </a:r>
            <a:endParaRPr lang="ru-RU" sz="800" b="1" dirty="0" smtClean="0">
              <a:effectLst>
                <a:outerShdw blurRad="38100" dist="38100" dir="2700000" algn="tl">
                  <a:srgbClr val="000000">
                    <a:alpha val="43137"/>
                  </a:srgbClr>
                </a:outerShdw>
              </a:effectLst>
              <a:latin typeface="+mn-lt"/>
            </a:endParaRPr>
          </a:p>
          <a:p>
            <a:pPr algn="ctr"/>
            <a:endParaRPr lang="ru-RU" sz="800" b="1" dirty="0">
              <a:effectLst>
                <a:outerShdw blurRad="38100" dist="38100" dir="2700000" algn="tl">
                  <a:srgbClr val="000000">
                    <a:alpha val="43137"/>
                  </a:srgbClr>
                </a:outerShdw>
              </a:effectLst>
              <a:latin typeface="+mn-lt"/>
            </a:endParaRPr>
          </a:p>
          <a:p>
            <a:pPr algn="ctr"/>
            <a:r>
              <a:rPr lang="ru-RU" sz="2000" b="1" dirty="0" smtClean="0">
                <a:effectLst>
                  <a:outerShdw blurRad="38100" dist="38100" dir="2700000" algn="tl">
                    <a:srgbClr val="000000">
                      <a:alpha val="43137"/>
                    </a:srgbClr>
                  </a:outerShdw>
                </a:effectLst>
                <a:latin typeface="+mn-lt"/>
              </a:rPr>
              <a:t>В</a:t>
            </a:r>
            <a:r>
              <a:rPr lang="en-US" sz="2000" b="1" dirty="0" smtClean="0">
                <a:effectLst>
                  <a:outerShdw blurRad="38100" dist="38100" dir="2700000" algn="tl">
                    <a:srgbClr val="000000">
                      <a:alpha val="43137"/>
                    </a:srgbClr>
                  </a:outerShdw>
                </a:effectLst>
                <a:latin typeface="+mn-lt"/>
              </a:rPr>
              <a:t>.</a:t>
            </a:r>
            <a:r>
              <a:rPr lang="ru-RU" sz="2000" b="1" dirty="0" smtClean="0">
                <a:effectLst>
                  <a:outerShdw blurRad="38100" dist="38100" dir="2700000" algn="tl">
                    <a:srgbClr val="000000">
                      <a:alpha val="43137"/>
                    </a:srgbClr>
                  </a:outerShdw>
                </a:effectLst>
                <a:latin typeface="+mn-lt"/>
              </a:rPr>
              <a:t>К</a:t>
            </a:r>
            <a:r>
              <a:rPr lang="en-US" sz="2000" b="1" dirty="0" smtClean="0">
                <a:effectLst>
                  <a:outerShdw blurRad="38100" dist="38100" dir="2700000" algn="tl">
                    <a:srgbClr val="000000">
                      <a:alpha val="43137"/>
                    </a:srgbClr>
                  </a:outerShdw>
                </a:effectLst>
                <a:latin typeface="+mn-lt"/>
              </a:rPr>
              <a:t>. </a:t>
            </a:r>
            <a:r>
              <a:rPr lang="ru-RU" sz="2000" b="1" dirty="0" err="1" smtClean="0">
                <a:effectLst>
                  <a:outerShdw blurRad="38100" dist="38100" dir="2700000" algn="tl">
                    <a:srgbClr val="000000">
                      <a:alpha val="43137"/>
                    </a:srgbClr>
                  </a:outerShdw>
                </a:effectLst>
                <a:latin typeface="+mn-lt"/>
              </a:rPr>
              <a:t>Утенков</a:t>
            </a:r>
            <a:endParaRPr lang="en-US" sz="2000" b="1" dirty="0">
              <a:effectLst>
                <a:outerShdw blurRad="38100" dist="38100" dir="2700000" algn="tl">
                  <a:srgbClr val="000000">
                    <a:alpha val="43137"/>
                  </a:srgbClr>
                </a:outerShdw>
              </a:effectLst>
              <a:latin typeface="+mn-lt"/>
            </a:endParaRPr>
          </a:p>
          <a:p>
            <a:pPr algn="ctr"/>
            <a:endParaRPr lang="en-US" sz="800" b="1" dirty="0">
              <a:effectLst>
                <a:outerShdw blurRad="38100" dist="38100" dir="2700000" algn="tl">
                  <a:srgbClr val="000000">
                    <a:alpha val="43137"/>
                  </a:srgbClr>
                </a:outerShdw>
              </a:effectLst>
              <a:latin typeface="+mn-lt"/>
            </a:endParaRPr>
          </a:p>
          <a:p>
            <a:pPr algn="ctr"/>
            <a:r>
              <a:rPr lang="ru-RU" sz="2000" i="1" dirty="0" smtClean="0">
                <a:effectLst>
                  <a:outerShdw blurRad="38100" dist="38100" dir="2700000" algn="tl">
                    <a:srgbClr val="000000">
                      <a:alpha val="43137"/>
                    </a:srgbClr>
                  </a:outerShdw>
                </a:effectLst>
                <a:latin typeface="+mn-lt"/>
                <a:cs typeface="Times New Roman" pitchFamily="18" charset="0"/>
              </a:rPr>
              <a:t>Лаборатория  ядерных  реакций  </a:t>
            </a:r>
            <a:r>
              <a:rPr lang="ru-RU" sz="2000" i="1" dirty="0" err="1" smtClean="0">
                <a:effectLst>
                  <a:outerShdw blurRad="38100" dist="38100" dir="2700000" algn="tl">
                    <a:srgbClr val="000000">
                      <a:alpha val="43137"/>
                    </a:srgbClr>
                  </a:outerShdw>
                </a:effectLst>
                <a:latin typeface="+mn-lt"/>
                <a:cs typeface="Times New Roman" pitchFamily="18" charset="0"/>
              </a:rPr>
              <a:t>ОИЯИ</a:t>
            </a:r>
            <a:endParaRPr lang="ru-RU" sz="2000" i="1" dirty="0">
              <a:effectLst>
                <a:outerShdw blurRad="38100" dist="38100" dir="2700000" algn="tl">
                  <a:srgbClr val="000000">
                    <a:alpha val="43137"/>
                  </a:srgbClr>
                </a:outerShdw>
              </a:effectLst>
              <a:latin typeface="+mn-lt"/>
            </a:endParaRPr>
          </a:p>
        </p:txBody>
      </p:sp>
      <p:pic>
        <p:nvPicPr>
          <p:cNvPr id="5" name="Picture 2" descr="http://fls2.jinr.ru/flnr/dimg/flerovlab_big.jpg"/>
          <p:cNvPicPr>
            <a:picLocks noChangeAspect="1" noChangeArrowheads="1"/>
          </p:cNvPicPr>
          <p:nvPr/>
        </p:nvPicPr>
        <p:blipFill>
          <a:blip r:embed="rId2" cstate="print">
            <a:lum bright="40000"/>
          </a:blip>
          <a:srcRect/>
          <a:stretch>
            <a:fillRect/>
          </a:stretch>
        </p:blipFill>
        <p:spPr bwMode="auto">
          <a:xfrm>
            <a:off x="251521" y="3861048"/>
            <a:ext cx="2810068" cy="1872207"/>
          </a:xfrm>
          <a:prstGeom prst="rect">
            <a:avLst/>
          </a:prstGeom>
          <a:noFill/>
          <a:effectLst/>
        </p:spPr>
      </p:pic>
      <p:pic>
        <p:nvPicPr>
          <p:cNvPr id="6" name="Рисунок 5" descr="IMG_20180830_105558.jpg"/>
          <p:cNvPicPr>
            <a:picLocks noChangeAspect="1"/>
          </p:cNvPicPr>
          <p:nvPr/>
        </p:nvPicPr>
        <p:blipFill>
          <a:blip r:embed="rId3" cstate="print">
            <a:lum bright="40000"/>
          </a:blip>
          <a:stretch>
            <a:fillRect/>
          </a:stretch>
        </p:blipFill>
        <p:spPr>
          <a:xfrm>
            <a:off x="2867811" y="3861048"/>
            <a:ext cx="2496277" cy="1872208"/>
          </a:xfrm>
          <a:prstGeom prst="rect">
            <a:avLst/>
          </a:prstGeom>
        </p:spPr>
      </p:pic>
      <p:pic>
        <p:nvPicPr>
          <p:cNvPr id="7" name="Рисунок 6" descr="IMG_1079.jpg"/>
          <p:cNvPicPr>
            <a:picLocks noChangeAspect="1"/>
          </p:cNvPicPr>
          <p:nvPr/>
        </p:nvPicPr>
        <p:blipFill>
          <a:blip r:embed="rId4" cstate="print">
            <a:lum bright="25000"/>
          </a:blip>
          <a:srcRect t="11538" b="7692"/>
          <a:stretch>
            <a:fillRect/>
          </a:stretch>
        </p:blipFill>
        <p:spPr>
          <a:xfrm>
            <a:off x="5364088" y="3212976"/>
            <a:ext cx="3175316" cy="1512168"/>
          </a:xfrm>
          <a:prstGeom prst="rect">
            <a:avLst/>
          </a:prstGeom>
        </p:spPr>
      </p:pic>
      <p:pic>
        <p:nvPicPr>
          <p:cNvPr id="8" name="Рисунок 7" descr="IMG_5250gr.jpg"/>
          <p:cNvPicPr>
            <a:picLocks noChangeAspect="1"/>
          </p:cNvPicPr>
          <p:nvPr/>
        </p:nvPicPr>
        <p:blipFill>
          <a:blip r:embed="rId5" cstate="print">
            <a:lum bright="25000"/>
          </a:blip>
          <a:srcRect t="10759"/>
          <a:stretch>
            <a:fillRect/>
          </a:stretch>
        </p:blipFill>
        <p:spPr>
          <a:xfrm>
            <a:off x="5368281" y="4822634"/>
            <a:ext cx="3168352" cy="1872208"/>
          </a:xfrm>
          <a:prstGeom prst="rect">
            <a:avLst/>
          </a:prstGeom>
        </p:spPr>
      </p:pic>
      <p:sp>
        <p:nvSpPr>
          <p:cNvPr id="9" name="TextBox 8"/>
          <p:cNvSpPr txBox="1"/>
          <p:nvPr/>
        </p:nvSpPr>
        <p:spPr>
          <a:xfrm>
            <a:off x="7812360" y="3140968"/>
            <a:ext cx="720080" cy="307777"/>
          </a:xfrm>
          <a:prstGeom prst="rect">
            <a:avLst/>
          </a:prstGeom>
          <a:solidFill>
            <a:schemeClr val="bg1"/>
          </a:solidFill>
        </p:spPr>
        <p:txBody>
          <a:bodyPr wrap="square" rtlCol="0">
            <a:spAutoFit/>
          </a:bodyPr>
          <a:lstStyle/>
          <a:p>
            <a:r>
              <a:rPr lang="en-US" sz="1400" b="1" dirty="0">
                <a:solidFill>
                  <a:srgbClr val="0000FF"/>
                </a:solidFill>
                <a:latin typeface="+mn-lt"/>
              </a:rPr>
              <a:t>DC280</a:t>
            </a:r>
            <a:endParaRPr lang="ru-RU" sz="1400" b="1" dirty="0">
              <a:solidFill>
                <a:srgbClr val="0000FF"/>
              </a:solidFill>
              <a:latin typeface="+mn-lt"/>
            </a:endParaRPr>
          </a:p>
        </p:txBody>
      </p:sp>
      <p:sp>
        <p:nvSpPr>
          <p:cNvPr id="10" name="TextBox 9"/>
          <p:cNvSpPr txBox="1"/>
          <p:nvPr/>
        </p:nvSpPr>
        <p:spPr>
          <a:xfrm>
            <a:off x="5364088" y="4818638"/>
            <a:ext cx="864096" cy="307777"/>
          </a:xfrm>
          <a:prstGeom prst="rect">
            <a:avLst/>
          </a:prstGeom>
          <a:solidFill>
            <a:schemeClr val="bg1"/>
          </a:solidFill>
        </p:spPr>
        <p:txBody>
          <a:bodyPr wrap="square" rtlCol="0">
            <a:spAutoFit/>
          </a:bodyPr>
          <a:lstStyle/>
          <a:p>
            <a:r>
              <a:rPr lang="en-US" sz="1400" b="1" dirty="0">
                <a:solidFill>
                  <a:srgbClr val="0000FF"/>
                </a:solidFill>
                <a:latin typeface="+mn-lt"/>
              </a:rPr>
              <a:t>DGFRS-2</a:t>
            </a:r>
            <a:endParaRPr lang="ru-RU" sz="1400" b="1" dirty="0">
              <a:solidFill>
                <a:srgbClr val="0000FF"/>
              </a:solidFill>
              <a:latin typeface="+mn-lt"/>
            </a:endParaRPr>
          </a:p>
        </p:txBody>
      </p:sp>
      <p:sp>
        <p:nvSpPr>
          <p:cNvPr id="12" name="TextBox 11"/>
          <p:cNvSpPr txBox="1"/>
          <p:nvPr/>
        </p:nvSpPr>
        <p:spPr>
          <a:xfrm>
            <a:off x="214282" y="6165304"/>
            <a:ext cx="3205590" cy="523220"/>
          </a:xfrm>
          <a:prstGeom prst="rect">
            <a:avLst/>
          </a:prstGeom>
          <a:noFill/>
        </p:spPr>
        <p:txBody>
          <a:bodyPr wrap="square" rtlCol="0">
            <a:spAutoFit/>
          </a:bodyPr>
          <a:lstStyle/>
          <a:p>
            <a:r>
              <a:rPr lang="ru-RU" sz="1400" i="1" dirty="0" smtClean="0">
                <a:solidFill>
                  <a:srgbClr val="FF0000"/>
                </a:solidFill>
                <a:latin typeface="+mn-lt"/>
              </a:rPr>
              <a:t>Совещание по физике тяжелых ионов, </a:t>
            </a:r>
            <a:r>
              <a:rPr lang="en-US" sz="1400" i="1" dirty="0" smtClean="0">
                <a:solidFill>
                  <a:srgbClr val="FF0000"/>
                </a:solidFill>
                <a:latin typeface="+mn-lt"/>
              </a:rPr>
              <a:t>15</a:t>
            </a:r>
            <a:r>
              <a:rPr lang="ru-RU" sz="1400" i="1" dirty="0" smtClean="0">
                <a:solidFill>
                  <a:srgbClr val="FF0000"/>
                </a:solidFill>
                <a:latin typeface="+mn-lt"/>
              </a:rPr>
              <a:t> мая 2024</a:t>
            </a:r>
            <a:endParaRPr lang="ru-RU" sz="1400" i="1" dirty="0">
              <a:solidFill>
                <a:srgbClr val="FF0000"/>
              </a:solidFill>
              <a:latin typeface="+mn-l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xmlns="" id="{234655D0-6B3C-D6C0-9FF7-16CE95A0125D}"/>
              </a:ext>
            </a:extLst>
          </p:cNvPr>
          <p:cNvPicPr>
            <a:picLocks noChangeAspect="1" noChangeArrowheads="1"/>
          </p:cNvPicPr>
          <p:nvPr/>
        </p:nvPicPr>
        <p:blipFill>
          <a:blip r:embed="rId2" cstate="print"/>
          <a:srcRect/>
          <a:stretch>
            <a:fillRect/>
          </a:stretch>
        </p:blipFill>
        <p:spPr bwMode="auto">
          <a:xfrm>
            <a:off x="492373" y="1710841"/>
            <a:ext cx="8159254" cy="4022415"/>
          </a:xfrm>
          <a:prstGeom prst="rect">
            <a:avLst/>
          </a:prstGeom>
          <a:noFill/>
          <a:ln w="9525">
            <a:noFill/>
            <a:miter lim="800000"/>
            <a:headEnd/>
            <a:tailEnd/>
          </a:ln>
        </p:spPr>
      </p:pic>
      <p:sp>
        <p:nvSpPr>
          <p:cNvPr id="3" name="TextBox 2"/>
          <p:cNvSpPr txBox="1"/>
          <p:nvPr/>
        </p:nvSpPr>
        <p:spPr>
          <a:xfrm>
            <a:off x="611560" y="652626"/>
            <a:ext cx="7920880" cy="430887"/>
          </a:xfrm>
          <a:prstGeom prst="rect">
            <a:avLst/>
          </a:prstGeom>
          <a:noFill/>
        </p:spPr>
        <p:txBody>
          <a:bodyPr wrap="square" rtlCol="0">
            <a:spAutoFit/>
          </a:bodyPr>
          <a:lstStyle/>
          <a:p>
            <a:r>
              <a:rPr lang="en-US" sz="2200" b="1" dirty="0" err="1" smtClean="0">
                <a:solidFill>
                  <a:srgbClr val="0000FF"/>
                </a:solidFill>
                <a:latin typeface="+mn-lt"/>
              </a:rPr>
              <a:t>Впервые</a:t>
            </a:r>
            <a:r>
              <a:rPr lang="en-US" sz="2200" b="1" dirty="0" smtClean="0">
                <a:solidFill>
                  <a:srgbClr val="0000FF"/>
                </a:solidFill>
                <a:latin typeface="+mn-lt"/>
              </a:rPr>
              <a:t> </a:t>
            </a:r>
            <a:r>
              <a:rPr lang="en-US" sz="2200" b="1" dirty="0" err="1" smtClean="0">
                <a:solidFill>
                  <a:srgbClr val="0000FF"/>
                </a:solidFill>
                <a:latin typeface="+mn-lt"/>
              </a:rPr>
              <a:t>определены</a:t>
            </a:r>
            <a:r>
              <a:rPr lang="en-US" sz="2200" b="1" dirty="0" smtClean="0">
                <a:solidFill>
                  <a:srgbClr val="0000FF"/>
                </a:solidFill>
                <a:latin typeface="+mn-lt"/>
              </a:rPr>
              <a:t> </a:t>
            </a:r>
            <a:r>
              <a:rPr lang="en-US" sz="2200" b="1" dirty="0" err="1" smtClean="0">
                <a:solidFill>
                  <a:srgbClr val="0000FF"/>
                </a:solidFill>
                <a:latin typeface="+mn-lt"/>
              </a:rPr>
              <a:t>свойства</a:t>
            </a:r>
            <a:r>
              <a:rPr lang="en-US" sz="2200" b="1" dirty="0" smtClean="0">
                <a:solidFill>
                  <a:srgbClr val="0000FF"/>
                </a:solidFill>
                <a:latin typeface="+mn-lt"/>
              </a:rPr>
              <a:t> </a:t>
            </a:r>
            <a:r>
              <a:rPr lang="en-US" sz="2200" b="1" dirty="0" err="1" smtClean="0">
                <a:solidFill>
                  <a:srgbClr val="0000FF"/>
                </a:solidFill>
                <a:latin typeface="+mn-lt"/>
              </a:rPr>
              <a:t>распада</a:t>
            </a:r>
            <a:r>
              <a:rPr lang="en-US" sz="2200" b="1" dirty="0" smtClean="0">
                <a:solidFill>
                  <a:srgbClr val="0000FF"/>
                </a:solidFill>
                <a:latin typeface="+mn-lt"/>
              </a:rPr>
              <a:t> </a:t>
            </a:r>
            <a:r>
              <a:rPr lang="en-US" sz="2200" b="1" dirty="0" err="1" smtClean="0">
                <a:solidFill>
                  <a:srgbClr val="0000FF"/>
                </a:solidFill>
                <a:latin typeface="+mn-lt"/>
              </a:rPr>
              <a:t>четырех</a:t>
            </a:r>
            <a:r>
              <a:rPr lang="en-US" sz="2200" b="1" dirty="0" smtClean="0">
                <a:solidFill>
                  <a:srgbClr val="0000FF"/>
                </a:solidFill>
                <a:latin typeface="+mn-lt"/>
              </a:rPr>
              <a:t> </a:t>
            </a:r>
            <a:r>
              <a:rPr lang="en-US" sz="2200" b="1" dirty="0" err="1" smtClean="0">
                <a:solidFill>
                  <a:srgbClr val="0000FF"/>
                </a:solidFill>
                <a:latin typeface="+mn-lt"/>
              </a:rPr>
              <a:t>изотопов</a:t>
            </a:r>
            <a:endParaRPr lang="en-US" sz="2200" b="1" dirty="0">
              <a:latin typeface="+mn-lt"/>
            </a:endParaRPr>
          </a:p>
        </p:txBody>
      </p:sp>
      <p:sp>
        <p:nvSpPr>
          <p:cNvPr id="4" name="TextBox 3"/>
          <p:cNvSpPr txBox="1"/>
          <p:nvPr/>
        </p:nvSpPr>
        <p:spPr>
          <a:xfrm>
            <a:off x="179512" y="1628800"/>
            <a:ext cx="8784976" cy="923330"/>
          </a:xfrm>
          <a:prstGeom prst="rect">
            <a:avLst/>
          </a:prstGeom>
          <a:solidFill>
            <a:schemeClr val="bg1"/>
          </a:solidFill>
        </p:spPr>
        <p:txBody>
          <a:bodyPr wrap="square" rtlCol="0">
            <a:spAutoFit/>
          </a:bodyPr>
          <a:lstStyle/>
          <a:p>
            <a:r>
              <a:rPr lang="ru-RU" dirty="0" smtClean="0">
                <a:latin typeface="+mn-lt"/>
              </a:rPr>
              <a:t>В таблице приведены изотопы, типы распада, периоды полураспада, энергии </a:t>
            </a:r>
            <a:r>
              <a:rPr lang="en-US" dirty="0" smtClean="0">
                <a:latin typeface="Symbol" pitchFamily="18" charset="2"/>
              </a:rPr>
              <a:t>a</a:t>
            </a:r>
            <a:r>
              <a:rPr lang="ru-RU" dirty="0" smtClean="0">
                <a:latin typeface="+mn-lt"/>
              </a:rPr>
              <a:t>-частиц и </a:t>
            </a:r>
            <a:r>
              <a:rPr lang="en-US" dirty="0" smtClean="0">
                <a:latin typeface="Symbol" pitchFamily="18" charset="2"/>
              </a:rPr>
              <a:t>a</a:t>
            </a:r>
            <a:r>
              <a:rPr lang="ru-RU" dirty="0" smtClean="0">
                <a:latin typeface="+mn-lt"/>
              </a:rPr>
              <a:t>-распада, парциальные периоды </a:t>
            </a:r>
            <a:r>
              <a:rPr lang="en-US" dirty="0" smtClean="0">
                <a:latin typeface="Symbol" pitchFamily="18" charset="2"/>
              </a:rPr>
              <a:t>a</a:t>
            </a:r>
            <a:r>
              <a:rPr lang="ru-RU" dirty="0" smtClean="0">
                <a:latin typeface="+mn-lt"/>
              </a:rPr>
              <a:t>-распада и спонтанного деления</a:t>
            </a:r>
          </a:p>
          <a:p>
            <a:endParaRPr lang="en-US" dirty="0">
              <a:latin typeface="+mn-lt"/>
            </a:endParaRPr>
          </a:p>
        </p:txBody>
      </p:sp>
      <p:sp>
        <p:nvSpPr>
          <p:cNvPr id="5" name="TextBox 4"/>
          <p:cNvSpPr txBox="1"/>
          <p:nvPr/>
        </p:nvSpPr>
        <p:spPr>
          <a:xfrm>
            <a:off x="395536" y="4581128"/>
            <a:ext cx="8352928" cy="1200329"/>
          </a:xfrm>
          <a:prstGeom prst="rect">
            <a:avLst/>
          </a:prstGeom>
          <a:solidFill>
            <a:schemeClr val="bg1"/>
          </a:solidFill>
        </p:spPr>
        <p:txBody>
          <a:bodyPr wrap="square" rtlCol="0">
            <a:spAutoFit/>
          </a:bodyPr>
          <a:lstStyle/>
          <a:p>
            <a:endParaRPr lang="ru-RU" dirty="0" smtClean="0"/>
          </a:p>
          <a:p>
            <a:endParaRPr lang="ru-RU" dirty="0" smtClean="0"/>
          </a:p>
          <a:p>
            <a:endParaRPr lang="ru-RU" dirty="0" smtClean="0"/>
          </a:p>
          <a:p>
            <a:endParaRPr lang="ru-RU"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151653" y="1556792"/>
            <a:ext cx="8812835" cy="3890086"/>
          </a:xfrm>
          <a:prstGeom prst="rect">
            <a:avLst/>
          </a:prstGeom>
          <a:noFill/>
          <a:ln w="9525">
            <a:noFill/>
            <a:miter lim="800000"/>
            <a:headEnd/>
            <a:tailEnd/>
          </a:ln>
        </p:spPr>
      </p:pic>
      <p:sp>
        <p:nvSpPr>
          <p:cNvPr id="6" name="TextBox 5"/>
          <p:cNvSpPr txBox="1"/>
          <p:nvPr/>
        </p:nvSpPr>
        <p:spPr>
          <a:xfrm>
            <a:off x="1475656" y="652626"/>
            <a:ext cx="5616624" cy="430887"/>
          </a:xfrm>
          <a:prstGeom prst="rect">
            <a:avLst/>
          </a:prstGeom>
          <a:noFill/>
        </p:spPr>
        <p:txBody>
          <a:bodyPr wrap="square" rtlCol="0">
            <a:spAutoFit/>
          </a:bodyPr>
          <a:lstStyle/>
          <a:p>
            <a:r>
              <a:rPr lang="ru-RU" sz="2200" b="1" dirty="0" smtClean="0">
                <a:solidFill>
                  <a:srgbClr val="0000FF"/>
                </a:solidFill>
                <a:latin typeface="+mn-lt"/>
              </a:rPr>
              <a:t>Структура уровней ядер с нечетным </a:t>
            </a:r>
            <a:r>
              <a:rPr lang="en-US" sz="2200" b="1" i="1" dirty="0" smtClean="0">
                <a:solidFill>
                  <a:srgbClr val="0000FF"/>
                </a:solidFill>
                <a:latin typeface="+mn-lt"/>
              </a:rPr>
              <a:t>N</a:t>
            </a:r>
            <a:endParaRPr lang="en-US" sz="2200" b="1" dirty="0">
              <a:latin typeface="+mn-lt"/>
            </a:endParaRPr>
          </a:p>
        </p:txBody>
      </p:sp>
      <p:sp>
        <p:nvSpPr>
          <p:cNvPr id="5" name="TextBox 4"/>
          <p:cNvSpPr txBox="1"/>
          <p:nvPr/>
        </p:nvSpPr>
        <p:spPr>
          <a:xfrm>
            <a:off x="251520" y="1484784"/>
            <a:ext cx="8784976" cy="1200329"/>
          </a:xfrm>
          <a:prstGeom prst="rect">
            <a:avLst/>
          </a:prstGeom>
          <a:solidFill>
            <a:schemeClr val="bg1"/>
          </a:solidFill>
        </p:spPr>
        <p:txBody>
          <a:bodyPr wrap="square" rtlCol="0">
            <a:spAutoFit/>
          </a:bodyPr>
          <a:lstStyle/>
          <a:p>
            <a:r>
              <a:rPr lang="ru-RU" dirty="0" smtClean="0">
                <a:latin typeface="+mn-lt"/>
              </a:rPr>
              <a:t>В таблице приведены изотопы, типы распада, измеренные периоды полураспада, энергии </a:t>
            </a:r>
            <a:r>
              <a:rPr lang="en-US" dirty="0" smtClean="0">
                <a:latin typeface="Symbol" pitchFamily="18" charset="2"/>
              </a:rPr>
              <a:t>a</a:t>
            </a:r>
            <a:r>
              <a:rPr lang="ru-RU" dirty="0" smtClean="0">
                <a:latin typeface="+mn-lt"/>
              </a:rPr>
              <a:t>-частиц и </a:t>
            </a:r>
            <a:r>
              <a:rPr lang="en-US" dirty="0" smtClean="0">
                <a:latin typeface="Symbol" pitchFamily="18" charset="2"/>
              </a:rPr>
              <a:t>a</a:t>
            </a:r>
            <a:r>
              <a:rPr lang="ru-RU" dirty="0" smtClean="0">
                <a:latin typeface="+mn-lt"/>
              </a:rPr>
              <a:t>-распада, </a:t>
            </a:r>
            <a:r>
              <a:rPr lang="ru-RU" dirty="0" smtClean="0"/>
              <a:t>расчетные </a:t>
            </a:r>
            <a:r>
              <a:rPr lang="ru-RU" dirty="0" smtClean="0">
                <a:latin typeface="+mn-lt"/>
              </a:rPr>
              <a:t>спины, периоды </a:t>
            </a:r>
            <a:r>
              <a:rPr lang="en-US" dirty="0" smtClean="0">
                <a:latin typeface="Symbol" pitchFamily="18" charset="2"/>
              </a:rPr>
              <a:t>a</a:t>
            </a:r>
            <a:r>
              <a:rPr lang="ru-RU" dirty="0" smtClean="0">
                <a:latin typeface="+mn-lt"/>
              </a:rPr>
              <a:t>-распада и спонтанного деления</a:t>
            </a:r>
          </a:p>
          <a:p>
            <a:endParaRPr lang="en-US" dirty="0">
              <a:latin typeface="+mn-lt"/>
            </a:endParaRPr>
          </a:p>
        </p:txBody>
      </p:sp>
      <p:grpSp>
        <p:nvGrpSpPr>
          <p:cNvPr id="8" name="Группа 7"/>
          <p:cNvGrpSpPr/>
          <p:nvPr/>
        </p:nvGrpSpPr>
        <p:grpSpPr>
          <a:xfrm>
            <a:off x="3779912" y="2348880"/>
            <a:ext cx="5154198" cy="4268217"/>
            <a:chOff x="3779912" y="2420888"/>
            <a:chExt cx="5154198" cy="4268217"/>
          </a:xfrm>
        </p:grpSpPr>
        <p:pic>
          <p:nvPicPr>
            <p:cNvPr id="1027" name="Picture 3"/>
            <p:cNvPicPr>
              <a:picLocks noChangeAspect="1" noChangeArrowheads="1"/>
            </p:cNvPicPr>
            <p:nvPr/>
          </p:nvPicPr>
          <p:blipFill>
            <a:blip r:embed="rId3" cstate="print"/>
            <a:srcRect/>
            <a:stretch>
              <a:fillRect/>
            </a:stretch>
          </p:blipFill>
          <p:spPr bwMode="auto">
            <a:xfrm>
              <a:off x="3779912" y="2420888"/>
              <a:ext cx="5154198" cy="3888432"/>
            </a:xfrm>
            <a:prstGeom prst="rect">
              <a:avLst/>
            </a:prstGeom>
            <a:noFill/>
            <a:ln w="9525">
              <a:noFill/>
              <a:miter lim="800000"/>
              <a:headEnd/>
              <a:tailEnd/>
            </a:ln>
            <a:effectLst>
              <a:glow rad="63500">
                <a:schemeClr val="accent1">
                  <a:satMod val="175000"/>
                  <a:alpha val="40000"/>
                </a:schemeClr>
              </a:glow>
            </a:effectLst>
          </p:spPr>
        </p:pic>
        <p:sp>
          <p:nvSpPr>
            <p:cNvPr id="7" name="TextBox 6"/>
            <p:cNvSpPr txBox="1"/>
            <p:nvPr/>
          </p:nvSpPr>
          <p:spPr>
            <a:xfrm>
              <a:off x="6761895" y="6381328"/>
              <a:ext cx="1821076" cy="307777"/>
            </a:xfrm>
            <a:prstGeom prst="rect">
              <a:avLst/>
            </a:prstGeom>
            <a:noFill/>
          </p:spPr>
          <p:txBody>
            <a:bodyPr wrap="none" rtlCol="0">
              <a:spAutoFit/>
            </a:bodyPr>
            <a:lstStyle/>
            <a:p>
              <a:r>
                <a:rPr lang="ru-RU" sz="1400" dirty="0" smtClean="0">
                  <a:effectLst>
                    <a:outerShdw blurRad="38100" dist="38100" dir="2700000" algn="tl">
                      <a:srgbClr val="000000">
                        <a:alpha val="43137"/>
                      </a:srgbClr>
                    </a:outerShdw>
                  </a:effectLst>
                </a:rPr>
                <a:t>Доклад И.С. Рогова</a:t>
              </a:r>
              <a:endParaRPr lang="ru-RU" sz="1400" dirty="0">
                <a:effectLst>
                  <a:outerShdw blurRad="38100" dist="38100" dir="2700000" algn="tl">
                    <a:srgbClr val="000000">
                      <a:alpha val="43137"/>
                    </a:srgbClr>
                  </a:outerShdw>
                </a:effectLst>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ox(i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z6.bmp"/>
          <p:cNvPicPr>
            <a:picLocks noChangeAspect="1"/>
          </p:cNvPicPr>
          <p:nvPr/>
        </p:nvPicPr>
        <p:blipFill>
          <a:blip r:embed="rId2" cstate="print"/>
          <a:srcRect l="8350" t="10350" r="30332" b="5394"/>
          <a:stretch>
            <a:fillRect/>
          </a:stretch>
        </p:blipFill>
        <p:spPr>
          <a:xfrm>
            <a:off x="539552" y="1196752"/>
            <a:ext cx="4265415" cy="4104456"/>
          </a:xfrm>
          <a:prstGeom prst="rect">
            <a:avLst/>
          </a:prstGeom>
        </p:spPr>
      </p:pic>
      <p:sp>
        <p:nvSpPr>
          <p:cNvPr id="3" name="TextBox 2"/>
          <p:cNvSpPr txBox="1"/>
          <p:nvPr/>
        </p:nvSpPr>
        <p:spPr>
          <a:xfrm>
            <a:off x="251520" y="260648"/>
            <a:ext cx="3240360" cy="400110"/>
          </a:xfrm>
          <a:prstGeom prst="rect">
            <a:avLst/>
          </a:prstGeom>
          <a:noFill/>
        </p:spPr>
        <p:txBody>
          <a:bodyPr wrap="square" rtlCol="0">
            <a:spAutoFit/>
          </a:bodyPr>
          <a:lstStyle/>
          <a:p>
            <a:r>
              <a:rPr lang="en-US" sz="2400" b="1" baseline="30000" dirty="0">
                <a:solidFill>
                  <a:srgbClr val="0000FF"/>
                </a:solidFill>
                <a:latin typeface="+mn-lt"/>
              </a:rPr>
              <a:t>232</a:t>
            </a:r>
            <a:r>
              <a:rPr lang="en-US" sz="2000" b="1" dirty="0">
                <a:solidFill>
                  <a:srgbClr val="0000FF"/>
                </a:solidFill>
                <a:latin typeface="+mn-lt"/>
              </a:rPr>
              <a:t>Th(</a:t>
            </a:r>
            <a:r>
              <a:rPr lang="en-US" sz="2400" b="1" baseline="30000" dirty="0">
                <a:solidFill>
                  <a:srgbClr val="0000FF"/>
                </a:solidFill>
                <a:latin typeface="+mn-lt"/>
              </a:rPr>
              <a:t>48</a:t>
            </a:r>
            <a:r>
              <a:rPr lang="en-US" sz="2000" b="1" dirty="0">
                <a:solidFill>
                  <a:srgbClr val="0000FF"/>
                </a:solidFill>
                <a:latin typeface="+mn-lt"/>
              </a:rPr>
              <a:t>Ca,4-5</a:t>
            </a:r>
            <a:r>
              <a:rPr lang="en-US" sz="2000" b="1" i="1" dirty="0">
                <a:solidFill>
                  <a:srgbClr val="0000FF"/>
                </a:solidFill>
                <a:latin typeface="+mn-lt"/>
              </a:rPr>
              <a:t>n</a:t>
            </a:r>
            <a:r>
              <a:rPr lang="en-US" sz="2000" b="1" dirty="0">
                <a:solidFill>
                  <a:srgbClr val="0000FF"/>
                </a:solidFill>
                <a:latin typeface="+mn-lt"/>
              </a:rPr>
              <a:t>)</a:t>
            </a:r>
            <a:r>
              <a:rPr lang="en-US" sz="2400" b="1" baseline="30000" dirty="0">
                <a:solidFill>
                  <a:srgbClr val="0000FF"/>
                </a:solidFill>
                <a:latin typeface="+mn-lt"/>
              </a:rPr>
              <a:t>275,276</a:t>
            </a:r>
            <a:r>
              <a:rPr lang="en-US" sz="2000" b="1" dirty="0">
                <a:solidFill>
                  <a:srgbClr val="0000FF"/>
                </a:solidFill>
                <a:latin typeface="+mn-lt"/>
              </a:rPr>
              <a:t>Ds</a:t>
            </a:r>
            <a:endParaRPr lang="en-US" sz="2000" b="1" dirty="0">
              <a:latin typeface="+mn-lt"/>
            </a:endParaRPr>
          </a:p>
        </p:txBody>
      </p:sp>
      <p:sp>
        <p:nvSpPr>
          <p:cNvPr id="4" name="Овал 3"/>
          <p:cNvSpPr/>
          <p:nvPr/>
        </p:nvSpPr>
        <p:spPr>
          <a:xfrm>
            <a:off x="2771800" y="3904481"/>
            <a:ext cx="252000" cy="609972"/>
          </a:xfrm>
          <a:prstGeom prst="ellipse">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5" name="Рисунок 4" descr="z1.bmp"/>
          <p:cNvPicPr>
            <a:picLocks noChangeAspect="1"/>
          </p:cNvPicPr>
          <p:nvPr/>
        </p:nvPicPr>
        <p:blipFill>
          <a:blip r:embed="rId3" cstate="print"/>
          <a:srcRect l="1891" t="2410" r="10362" b="6024"/>
          <a:stretch>
            <a:fillRect/>
          </a:stretch>
        </p:blipFill>
        <p:spPr>
          <a:xfrm>
            <a:off x="5364088" y="271725"/>
            <a:ext cx="3312368" cy="6454871"/>
          </a:xfrm>
          <a:prstGeom prst="rect">
            <a:avLst/>
          </a:prstGeom>
        </p:spPr>
      </p:pic>
      <p:sp>
        <p:nvSpPr>
          <p:cNvPr id="7" name="TextBox 6">
            <a:extLst>
              <a:ext uri="{FF2B5EF4-FFF2-40B4-BE49-F238E27FC236}">
                <a16:creationId xmlns:a16="http://schemas.microsoft.com/office/drawing/2014/main" xmlns="" id="{AFB7E919-FDFC-43B1-D2F7-9CA5CC260253}"/>
              </a:ext>
            </a:extLst>
          </p:cNvPr>
          <p:cNvSpPr txBox="1"/>
          <p:nvPr/>
        </p:nvSpPr>
        <p:spPr>
          <a:xfrm>
            <a:off x="444390" y="5301208"/>
            <a:ext cx="4839979" cy="369332"/>
          </a:xfrm>
          <a:prstGeom prst="rect">
            <a:avLst/>
          </a:prstGeom>
          <a:noFill/>
        </p:spPr>
        <p:txBody>
          <a:bodyPr wrap="none" rtlCol="0">
            <a:spAutoFit/>
          </a:bodyPr>
          <a:lstStyle/>
          <a:p>
            <a:r>
              <a:rPr lang="ru-RU" i="1" dirty="0" smtClean="0">
                <a:latin typeface="+mn-lt"/>
              </a:rPr>
              <a:t>Наблюдение 5</a:t>
            </a:r>
            <a:r>
              <a:rPr lang="en-US" i="1" dirty="0" smtClean="0">
                <a:latin typeface="+mn-lt"/>
              </a:rPr>
              <a:t>n </a:t>
            </a:r>
            <a:r>
              <a:rPr lang="ru-RU" i="1" dirty="0" smtClean="0">
                <a:latin typeface="+mn-lt"/>
              </a:rPr>
              <a:t>канала в четвертой реакции</a:t>
            </a:r>
            <a:endParaRPr lang="ru-RU" i="1" dirty="0">
              <a:latin typeface="+mn-lt"/>
            </a:endParaRPr>
          </a:p>
        </p:txBody>
      </p:sp>
      <p:sp>
        <p:nvSpPr>
          <p:cNvPr id="10" name="TextBox 9"/>
          <p:cNvSpPr txBox="1"/>
          <p:nvPr/>
        </p:nvSpPr>
        <p:spPr>
          <a:xfrm>
            <a:off x="8219534" y="1340768"/>
            <a:ext cx="312906" cy="369332"/>
          </a:xfrm>
          <a:prstGeom prst="rect">
            <a:avLst/>
          </a:prstGeom>
          <a:noFill/>
        </p:spPr>
        <p:txBody>
          <a:bodyPr wrap="none" rtlCol="0">
            <a:spAutoFit/>
          </a:bodyPr>
          <a:lstStyle/>
          <a:p>
            <a:r>
              <a:rPr lang="ru-RU" b="1" dirty="0" smtClean="0">
                <a:solidFill>
                  <a:srgbClr val="663300"/>
                </a:solidFill>
              </a:rPr>
              <a:t>1</a:t>
            </a:r>
            <a:endParaRPr lang="ru-RU" b="1" dirty="0">
              <a:solidFill>
                <a:srgbClr val="663300"/>
              </a:solidFill>
            </a:endParaRPr>
          </a:p>
        </p:txBody>
      </p:sp>
      <p:sp>
        <p:nvSpPr>
          <p:cNvPr id="11" name="TextBox 10"/>
          <p:cNvSpPr txBox="1"/>
          <p:nvPr/>
        </p:nvSpPr>
        <p:spPr>
          <a:xfrm>
            <a:off x="8219534" y="2483604"/>
            <a:ext cx="312906" cy="369332"/>
          </a:xfrm>
          <a:prstGeom prst="rect">
            <a:avLst/>
          </a:prstGeom>
          <a:noFill/>
        </p:spPr>
        <p:txBody>
          <a:bodyPr wrap="none" rtlCol="0">
            <a:spAutoFit/>
          </a:bodyPr>
          <a:lstStyle/>
          <a:p>
            <a:r>
              <a:rPr lang="ru-RU" b="1" dirty="0" smtClean="0">
                <a:solidFill>
                  <a:srgbClr val="663300"/>
                </a:solidFill>
              </a:rPr>
              <a:t>1</a:t>
            </a:r>
            <a:endParaRPr lang="ru-RU" b="1" dirty="0">
              <a:solidFill>
                <a:srgbClr val="663300"/>
              </a:solidFill>
            </a:endParaRPr>
          </a:p>
        </p:txBody>
      </p:sp>
      <p:sp>
        <p:nvSpPr>
          <p:cNvPr id="12" name="TextBox 11"/>
          <p:cNvSpPr txBox="1"/>
          <p:nvPr/>
        </p:nvSpPr>
        <p:spPr>
          <a:xfrm>
            <a:off x="8219534" y="4221088"/>
            <a:ext cx="312906" cy="369332"/>
          </a:xfrm>
          <a:prstGeom prst="rect">
            <a:avLst/>
          </a:prstGeom>
          <a:noFill/>
        </p:spPr>
        <p:txBody>
          <a:bodyPr wrap="none" rtlCol="0">
            <a:spAutoFit/>
          </a:bodyPr>
          <a:lstStyle/>
          <a:p>
            <a:r>
              <a:rPr lang="ru-RU" b="1" dirty="0" smtClean="0">
                <a:solidFill>
                  <a:srgbClr val="663300"/>
                </a:solidFill>
              </a:rPr>
              <a:t>1</a:t>
            </a:r>
            <a:endParaRPr lang="ru-RU" b="1" dirty="0">
              <a:solidFill>
                <a:srgbClr val="663300"/>
              </a:solidFill>
            </a:endParaRPr>
          </a:p>
        </p:txBody>
      </p:sp>
      <p:sp>
        <p:nvSpPr>
          <p:cNvPr id="13" name="TextBox 12"/>
          <p:cNvSpPr txBox="1"/>
          <p:nvPr/>
        </p:nvSpPr>
        <p:spPr>
          <a:xfrm>
            <a:off x="8219534" y="5013176"/>
            <a:ext cx="312906" cy="369332"/>
          </a:xfrm>
          <a:prstGeom prst="rect">
            <a:avLst/>
          </a:prstGeom>
          <a:noFill/>
        </p:spPr>
        <p:txBody>
          <a:bodyPr wrap="none" rtlCol="0">
            <a:spAutoFit/>
          </a:bodyPr>
          <a:lstStyle/>
          <a:p>
            <a:r>
              <a:rPr lang="ru-RU" b="1" dirty="0" smtClean="0">
                <a:solidFill>
                  <a:srgbClr val="663300"/>
                </a:solidFill>
              </a:rPr>
              <a:t>6</a:t>
            </a:r>
            <a:endParaRPr lang="ru-RU" b="1" dirty="0">
              <a:solidFill>
                <a:srgbClr val="663300"/>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z6.bmp"/>
          <p:cNvPicPr>
            <a:picLocks noChangeAspect="1"/>
          </p:cNvPicPr>
          <p:nvPr/>
        </p:nvPicPr>
        <p:blipFill>
          <a:blip r:embed="rId2" cstate="print"/>
          <a:srcRect l="8350" t="10350" r="30332" b="5394"/>
          <a:stretch>
            <a:fillRect/>
          </a:stretch>
        </p:blipFill>
        <p:spPr>
          <a:xfrm>
            <a:off x="539552" y="1196752"/>
            <a:ext cx="4265415" cy="4104456"/>
          </a:xfrm>
          <a:prstGeom prst="rect">
            <a:avLst/>
          </a:prstGeom>
        </p:spPr>
      </p:pic>
      <p:sp>
        <p:nvSpPr>
          <p:cNvPr id="3" name="TextBox 2"/>
          <p:cNvSpPr txBox="1"/>
          <p:nvPr/>
        </p:nvSpPr>
        <p:spPr>
          <a:xfrm>
            <a:off x="251520" y="260648"/>
            <a:ext cx="3240360" cy="400110"/>
          </a:xfrm>
          <a:prstGeom prst="rect">
            <a:avLst/>
          </a:prstGeom>
          <a:noFill/>
        </p:spPr>
        <p:txBody>
          <a:bodyPr wrap="square" rtlCol="0">
            <a:spAutoFit/>
          </a:bodyPr>
          <a:lstStyle/>
          <a:p>
            <a:r>
              <a:rPr lang="en-US" sz="2400" b="1" baseline="30000" dirty="0">
                <a:solidFill>
                  <a:srgbClr val="0000FF"/>
                </a:solidFill>
                <a:latin typeface="+mn-lt"/>
              </a:rPr>
              <a:t>232</a:t>
            </a:r>
            <a:r>
              <a:rPr lang="en-US" sz="2000" b="1" dirty="0">
                <a:solidFill>
                  <a:srgbClr val="0000FF"/>
                </a:solidFill>
                <a:latin typeface="+mn-lt"/>
              </a:rPr>
              <a:t>Th(</a:t>
            </a:r>
            <a:r>
              <a:rPr lang="en-US" sz="2400" b="1" baseline="30000" dirty="0">
                <a:solidFill>
                  <a:srgbClr val="0000FF"/>
                </a:solidFill>
                <a:latin typeface="+mn-lt"/>
              </a:rPr>
              <a:t>48</a:t>
            </a:r>
            <a:r>
              <a:rPr lang="en-US" sz="2000" b="1" dirty="0">
                <a:solidFill>
                  <a:srgbClr val="0000FF"/>
                </a:solidFill>
                <a:latin typeface="+mn-lt"/>
              </a:rPr>
              <a:t>Ca,4-5</a:t>
            </a:r>
            <a:r>
              <a:rPr lang="en-US" sz="2000" b="1" i="1" dirty="0">
                <a:solidFill>
                  <a:srgbClr val="0000FF"/>
                </a:solidFill>
                <a:latin typeface="+mn-lt"/>
              </a:rPr>
              <a:t>n</a:t>
            </a:r>
            <a:r>
              <a:rPr lang="en-US" sz="2000" b="1" dirty="0">
                <a:solidFill>
                  <a:srgbClr val="0000FF"/>
                </a:solidFill>
                <a:latin typeface="+mn-lt"/>
              </a:rPr>
              <a:t>)</a:t>
            </a:r>
            <a:r>
              <a:rPr lang="en-US" sz="2400" b="1" baseline="30000" dirty="0">
                <a:solidFill>
                  <a:srgbClr val="0000FF"/>
                </a:solidFill>
                <a:latin typeface="+mn-lt"/>
              </a:rPr>
              <a:t>275,276</a:t>
            </a:r>
            <a:r>
              <a:rPr lang="en-US" sz="2000" b="1" dirty="0">
                <a:solidFill>
                  <a:srgbClr val="0000FF"/>
                </a:solidFill>
                <a:latin typeface="+mn-lt"/>
              </a:rPr>
              <a:t>Ds</a:t>
            </a:r>
            <a:endParaRPr lang="en-US" sz="2000" b="1" dirty="0">
              <a:latin typeface="+mn-lt"/>
            </a:endParaRPr>
          </a:p>
        </p:txBody>
      </p:sp>
      <p:sp>
        <p:nvSpPr>
          <p:cNvPr id="4" name="Овал 3"/>
          <p:cNvSpPr/>
          <p:nvPr/>
        </p:nvSpPr>
        <p:spPr>
          <a:xfrm>
            <a:off x="2771800" y="3904481"/>
            <a:ext cx="252000" cy="609972"/>
          </a:xfrm>
          <a:prstGeom prst="ellipse">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9" name="Рисунок 8" descr="z3.bmp"/>
          <p:cNvPicPr>
            <a:picLocks noChangeAspect="1"/>
          </p:cNvPicPr>
          <p:nvPr/>
        </p:nvPicPr>
        <p:blipFill>
          <a:blip r:embed="rId3" cstate="print"/>
          <a:srcRect l="5423" t="7356" r="10317" b="505"/>
          <a:stretch>
            <a:fillRect/>
          </a:stretch>
        </p:blipFill>
        <p:spPr>
          <a:xfrm>
            <a:off x="4831931" y="2780928"/>
            <a:ext cx="4044742" cy="3384376"/>
          </a:xfrm>
          <a:prstGeom prst="rect">
            <a:avLst/>
          </a:prstGeom>
          <a:effectLst>
            <a:glow rad="63500">
              <a:schemeClr val="accent1">
                <a:satMod val="175000"/>
                <a:alpha val="40000"/>
              </a:schemeClr>
            </a:glow>
          </a:effectLst>
        </p:spPr>
      </p:pic>
      <p:sp>
        <p:nvSpPr>
          <p:cNvPr id="8" name="TextBox 7">
            <a:extLst>
              <a:ext uri="{FF2B5EF4-FFF2-40B4-BE49-F238E27FC236}">
                <a16:creationId xmlns:a16="http://schemas.microsoft.com/office/drawing/2014/main" xmlns="" id="{AFB7E919-FDFC-43B1-D2F7-9CA5CC260253}"/>
              </a:ext>
            </a:extLst>
          </p:cNvPr>
          <p:cNvSpPr txBox="1"/>
          <p:nvPr/>
        </p:nvSpPr>
        <p:spPr>
          <a:xfrm>
            <a:off x="5674604" y="1700808"/>
            <a:ext cx="2713820" cy="646331"/>
          </a:xfrm>
          <a:prstGeom prst="rect">
            <a:avLst/>
          </a:prstGeom>
          <a:noFill/>
        </p:spPr>
        <p:txBody>
          <a:bodyPr wrap="none" rtlCol="0">
            <a:spAutoFit/>
          </a:bodyPr>
          <a:lstStyle/>
          <a:p>
            <a:r>
              <a:rPr lang="ru-RU" b="1" dirty="0" smtClean="0">
                <a:solidFill>
                  <a:srgbClr val="FF0000"/>
                </a:solidFill>
                <a:effectLst>
                  <a:outerShdw blurRad="38100" dist="38100" dir="2700000" algn="tl">
                    <a:srgbClr val="000000">
                      <a:alpha val="43137"/>
                    </a:srgbClr>
                  </a:outerShdw>
                </a:effectLst>
                <a:latin typeface="+mn-lt"/>
              </a:rPr>
              <a:t>Выживаемость ядер </a:t>
            </a:r>
            <a:r>
              <a:rPr lang="ru-RU" b="1" dirty="0" err="1" smtClean="0">
                <a:solidFill>
                  <a:srgbClr val="FF0000"/>
                </a:solidFill>
                <a:effectLst>
                  <a:outerShdw blurRad="38100" dist="38100" dir="2700000" algn="tl">
                    <a:srgbClr val="000000">
                      <a:alpha val="43137"/>
                    </a:srgbClr>
                  </a:outerShdw>
                </a:effectLst>
                <a:latin typeface="+mn-lt"/>
              </a:rPr>
              <a:t>СТЭ</a:t>
            </a:r>
            <a:r>
              <a:rPr lang="ru-RU" b="1" dirty="0" smtClean="0">
                <a:solidFill>
                  <a:srgbClr val="FF0000"/>
                </a:solidFill>
                <a:effectLst>
                  <a:outerShdw blurRad="38100" dist="38100" dir="2700000" algn="tl">
                    <a:srgbClr val="000000">
                      <a:alpha val="43137"/>
                    </a:srgbClr>
                  </a:outerShdw>
                </a:effectLst>
                <a:latin typeface="+mn-lt"/>
              </a:rPr>
              <a:t> </a:t>
            </a:r>
          </a:p>
          <a:p>
            <a:r>
              <a:rPr lang="ru-RU" b="1" dirty="0" smtClean="0">
                <a:solidFill>
                  <a:srgbClr val="FF0000"/>
                </a:solidFill>
                <a:effectLst>
                  <a:outerShdw blurRad="38100" dist="38100" dir="2700000" algn="tl">
                    <a:srgbClr val="000000">
                      <a:alpha val="43137"/>
                    </a:srgbClr>
                  </a:outerShdw>
                </a:effectLst>
                <a:latin typeface="+mn-lt"/>
              </a:rPr>
              <a:t>с минимальным </a:t>
            </a:r>
            <a:r>
              <a:rPr lang="en-US" b="1" i="1" dirty="0" smtClean="0">
                <a:solidFill>
                  <a:srgbClr val="FF0000"/>
                </a:solidFill>
                <a:effectLst>
                  <a:outerShdw blurRad="38100" dist="38100" dir="2700000" algn="tl">
                    <a:srgbClr val="000000">
                      <a:alpha val="43137"/>
                    </a:srgbClr>
                  </a:outerShdw>
                </a:effectLst>
                <a:latin typeface="+mn-lt"/>
              </a:rPr>
              <a:t>B</a:t>
            </a:r>
            <a:r>
              <a:rPr lang="en-US" sz="2400" b="1" baseline="-20000" dirty="0" smtClean="0">
                <a:solidFill>
                  <a:srgbClr val="FF0000"/>
                </a:solidFill>
                <a:effectLst>
                  <a:outerShdw blurRad="38100" dist="38100" dir="2700000" algn="tl">
                    <a:srgbClr val="000000">
                      <a:alpha val="43137"/>
                    </a:srgbClr>
                  </a:outerShdw>
                </a:effectLst>
                <a:latin typeface="+mn-lt"/>
              </a:rPr>
              <a:t>f</a:t>
            </a:r>
            <a:r>
              <a:rPr lang="en-US" b="1" dirty="0" smtClean="0">
                <a:solidFill>
                  <a:srgbClr val="FF0000"/>
                </a:solidFill>
                <a:effectLst>
                  <a:outerShdw blurRad="38100" dist="38100" dir="2700000" algn="tl">
                    <a:srgbClr val="000000">
                      <a:alpha val="43137"/>
                    </a:srgbClr>
                  </a:outerShdw>
                </a:effectLst>
                <a:latin typeface="+mn-lt"/>
              </a:rPr>
              <a:t>-</a:t>
            </a:r>
            <a:r>
              <a:rPr lang="en-US" b="1" i="1" dirty="0" err="1" smtClean="0">
                <a:solidFill>
                  <a:srgbClr val="FF0000"/>
                </a:solidFill>
                <a:effectLst>
                  <a:outerShdw blurRad="38100" dist="38100" dir="2700000" algn="tl">
                    <a:srgbClr val="000000">
                      <a:alpha val="43137"/>
                    </a:srgbClr>
                  </a:outerShdw>
                </a:effectLst>
                <a:latin typeface="+mn-lt"/>
              </a:rPr>
              <a:t>B</a:t>
            </a:r>
            <a:r>
              <a:rPr lang="en-US" sz="2400" b="1" baseline="-20000" dirty="0" err="1" smtClean="0">
                <a:solidFill>
                  <a:srgbClr val="FF0000"/>
                </a:solidFill>
                <a:effectLst>
                  <a:outerShdw blurRad="38100" dist="38100" dir="2700000" algn="tl">
                    <a:srgbClr val="000000">
                      <a:alpha val="43137"/>
                    </a:srgbClr>
                  </a:outerShdw>
                </a:effectLst>
                <a:latin typeface="+mn-lt"/>
              </a:rPr>
              <a:t>n</a:t>
            </a:r>
            <a:endParaRPr lang="ru-RU" sz="2400" b="1" baseline="-20000" dirty="0">
              <a:solidFill>
                <a:srgbClr val="FF0000"/>
              </a:solidFill>
              <a:effectLst>
                <a:outerShdw blurRad="38100" dist="38100" dir="2700000" algn="tl">
                  <a:srgbClr val="000000">
                    <a:alpha val="43137"/>
                  </a:srgbClr>
                </a:outerShdw>
              </a:effectLst>
              <a:latin typeface="+mn-lt"/>
            </a:endParaRPr>
          </a:p>
        </p:txBody>
      </p:sp>
      <p:sp>
        <p:nvSpPr>
          <p:cNvPr id="7" name="TextBox 6"/>
          <p:cNvSpPr txBox="1"/>
          <p:nvPr/>
        </p:nvSpPr>
        <p:spPr>
          <a:xfrm>
            <a:off x="6228184" y="2399402"/>
            <a:ext cx="1672253" cy="307777"/>
          </a:xfrm>
          <a:prstGeom prst="rect">
            <a:avLst/>
          </a:prstGeom>
          <a:noFill/>
        </p:spPr>
        <p:txBody>
          <a:bodyPr wrap="none" rtlCol="0">
            <a:spAutoFit/>
          </a:bodyPr>
          <a:lstStyle/>
          <a:p>
            <a:r>
              <a:rPr lang="en-US" sz="1400" i="1" dirty="0" err="1" smtClean="0">
                <a:effectLst>
                  <a:outerShdw blurRad="38100" dist="38100" dir="2700000" algn="tl">
                    <a:srgbClr val="000000">
                      <a:alpha val="43137"/>
                    </a:srgbClr>
                  </a:outerShdw>
                </a:effectLst>
                <a:cs typeface="Calibri" pitchFamily="34" charset="0"/>
              </a:rPr>
              <a:t>W</a:t>
            </a:r>
            <a:r>
              <a:rPr lang="en-US" sz="1400" baseline="-25000" dirty="0" err="1" smtClean="0">
                <a:effectLst>
                  <a:outerShdw blurRad="38100" dist="38100" dir="2700000" algn="tl">
                    <a:srgbClr val="000000">
                      <a:alpha val="43137"/>
                    </a:srgbClr>
                  </a:outerShdw>
                </a:effectLst>
                <a:cs typeface="Calibri" pitchFamily="34" charset="0"/>
              </a:rPr>
              <a:t>sur</a:t>
            </a:r>
            <a:r>
              <a:rPr lang="en-US" sz="1400" dirty="0" smtClean="0">
                <a:effectLst>
                  <a:outerShdw blurRad="38100" dist="38100" dir="2700000" algn="tl">
                    <a:srgbClr val="000000">
                      <a:alpha val="43137"/>
                    </a:srgbClr>
                  </a:outerShdw>
                </a:effectLst>
                <a:cs typeface="Calibri" pitchFamily="34" charset="0"/>
              </a:rPr>
              <a:t> ~ exp(</a:t>
            </a:r>
            <a:r>
              <a:rPr lang="en-US" sz="1400" i="1" dirty="0" smtClean="0">
                <a:effectLst>
                  <a:outerShdw blurRad="38100" dist="38100" dir="2700000" algn="tl">
                    <a:srgbClr val="000000">
                      <a:alpha val="43137"/>
                    </a:srgbClr>
                  </a:outerShdw>
                </a:effectLst>
                <a:cs typeface="Calibri" pitchFamily="34" charset="0"/>
              </a:rPr>
              <a:t>B</a:t>
            </a:r>
            <a:r>
              <a:rPr lang="en-US" sz="1400" baseline="-25000" dirty="0" smtClean="0">
                <a:effectLst>
                  <a:outerShdw blurRad="38100" dist="38100" dir="2700000" algn="tl">
                    <a:srgbClr val="000000">
                      <a:alpha val="43137"/>
                    </a:srgbClr>
                  </a:outerShdw>
                </a:effectLst>
                <a:cs typeface="Calibri" pitchFamily="34" charset="0"/>
              </a:rPr>
              <a:t>f</a:t>
            </a:r>
            <a:r>
              <a:rPr lang="en-US" sz="1400" dirty="0" smtClean="0">
                <a:effectLst>
                  <a:outerShdw blurRad="38100" dist="38100" dir="2700000" algn="tl">
                    <a:srgbClr val="000000">
                      <a:alpha val="43137"/>
                    </a:srgbClr>
                  </a:outerShdw>
                </a:effectLst>
                <a:cs typeface="Calibri" pitchFamily="34" charset="0"/>
              </a:rPr>
              <a:t> – </a:t>
            </a:r>
            <a:r>
              <a:rPr lang="en-US" sz="1400" i="1" dirty="0" err="1" smtClean="0">
                <a:effectLst>
                  <a:outerShdw blurRad="38100" dist="38100" dir="2700000" algn="tl">
                    <a:srgbClr val="000000">
                      <a:alpha val="43137"/>
                    </a:srgbClr>
                  </a:outerShdw>
                </a:effectLst>
                <a:cs typeface="Calibri" pitchFamily="34" charset="0"/>
              </a:rPr>
              <a:t>B</a:t>
            </a:r>
            <a:r>
              <a:rPr lang="en-US" sz="1400" baseline="-25000" dirty="0" err="1" smtClean="0">
                <a:effectLst>
                  <a:outerShdw blurRad="38100" dist="38100" dir="2700000" algn="tl">
                    <a:srgbClr val="000000">
                      <a:alpha val="43137"/>
                    </a:srgbClr>
                  </a:outerShdw>
                </a:effectLst>
                <a:cs typeface="Calibri" pitchFamily="34" charset="0"/>
              </a:rPr>
              <a:t>n</a:t>
            </a:r>
            <a:r>
              <a:rPr lang="en-US" sz="1400" dirty="0" smtClean="0">
                <a:effectLst>
                  <a:outerShdw blurRad="38100" dist="38100" dir="2700000" algn="tl">
                    <a:srgbClr val="000000">
                      <a:alpha val="43137"/>
                    </a:srgbClr>
                  </a:outerShdw>
                </a:effectLst>
                <a:cs typeface="Calibri" pitchFamily="34" charset="0"/>
              </a:rPr>
              <a:t>)</a:t>
            </a:r>
          </a:p>
        </p:txBody>
      </p:sp>
      <p:sp>
        <p:nvSpPr>
          <p:cNvPr id="10" name="TextBox 9"/>
          <p:cNvSpPr txBox="1"/>
          <p:nvPr/>
        </p:nvSpPr>
        <p:spPr>
          <a:xfrm>
            <a:off x="5525656" y="6309320"/>
            <a:ext cx="2759858" cy="338554"/>
          </a:xfrm>
          <a:prstGeom prst="rect">
            <a:avLst/>
          </a:prstGeom>
          <a:noFill/>
        </p:spPr>
        <p:txBody>
          <a:bodyPr wrap="none" rtlCol="0">
            <a:spAutoFit/>
          </a:bodyPr>
          <a:lstStyle/>
          <a:p>
            <a:r>
              <a:rPr lang="en-US" sz="1600" dirty="0" smtClean="0"/>
              <a:t>P. </a:t>
            </a:r>
            <a:r>
              <a:rPr lang="en-US" sz="1600" dirty="0" err="1" smtClean="0"/>
              <a:t>Jachimowicz</a:t>
            </a:r>
            <a:r>
              <a:rPr lang="en-US" sz="1600" dirty="0" smtClean="0"/>
              <a:t>  </a:t>
            </a:r>
            <a:r>
              <a:rPr lang="en-US" sz="1600" i="1" dirty="0" smtClean="0"/>
              <a:t>et al</a:t>
            </a:r>
            <a:r>
              <a:rPr lang="en-US" sz="1600" dirty="0" smtClean="0"/>
              <a:t>., 2021</a:t>
            </a:r>
            <a:endParaRPr lang="ru-RU" sz="16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971600" y="260648"/>
            <a:ext cx="7416824" cy="1261884"/>
          </a:xfrm>
          <a:prstGeom prst="rect">
            <a:avLst/>
          </a:prstGeom>
          <a:noFill/>
        </p:spPr>
        <p:txBody>
          <a:bodyPr wrap="square" rtlCol="0">
            <a:spAutoFit/>
          </a:bodyPr>
          <a:lstStyle/>
          <a:p>
            <a:pPr algn="ctr"/>
            <a:r>
              <a:rPr lang="ru-RU" sz="2400" b="1" dirty="0" smtClean="0">
                <a:latin typeface="+mn-lt"/>
              </a:rPr>
              <a:t>Ядра на границе стабильности</a:t>
            </a:r>
            <a:endParaRPr lang="en-US" sz="2400" b="1" dirty="0" smtClean="0">
              <a:latin typeface="+mn-lt"/>
            </a:endParaRPr>
          </a:p>
          <a:p>
            <a:r>
              <a:rPr lang="en-US" sz="2800" b="1" baseline="30000" dirty="0" smtClean="0">
                <a:solidFill>
                  <a:srgbClr val="006600"/>
                </a:solidFill>
                <a:latin typeface="+mn-lt"/>
              </a:rPr>
              <a:t>23</a:t>
            </a:r>
            <a:r>
              <a:rPr lang="ru-RU" sz="2800" b="1" baseline="30000" dirty="0" smtClean="0">
                <a:solidFill>
                  <a:srgbClr val="006600"/>
                </a:solidFill>
                <a:latin typeface="+mn-lt"/>
              </a:rPr>
              <a:t>8</a:t>
            </a:r>
            <a:r>
              <a:rPr lang="en-US" sz="2400" b="1" dirty="0" smtClean="0">
                <a:solidFill>
                  <a:srgbClr val="006600"/>
                </a:solidFill>
                <a:latin typeface="+mn-lt"/>
              </a:rPr>
              <a:t>U + </a:t>
            </a:r>
            <a:r>
              <a:rPr lang="en-US" sz="2800" b="1" baseline="30000" dirty="0" smtClean="0">
                <a:solidFill>
                  <a:srgbClr val="006600"/>
                </a:solidFill>
                <a:latin typeface="+mn-lt"/>
              </a:rPr>
              <a:t>40</a:t>
            </a:r>
            <a:r>
              <a:rPr lang="en-US" sz="2400" b="1" dirty="0" smtClean="0">
                <a:solidFill>
                  <a:srgbClr val="006600"/>
                </a:solidFill>
                <a:latin typeface="+mn-lt"/>
              </a:rPr>
              <a:t>Ar</a:t>
            </a:r>
            <a:r>
              <a:rPr lang="ru-RU" sz="2400" b="1" dirty="0" smtClean="0">
                <a:solidFill>
                  <a:srgbClr val="006600"/>
                </a:solidFill>
                <a:latin typeface="+mn-lt"/>
              </a:rPr>
              <a:t> </a:t>
            </a:r>
            <a:r>
              <a:rPr lang="ru-RU" sz="2400" b="1" dirty="0" smtClean="0">
                <a:solidFill>
                  <a:srgbClr val="006600"/>
                </a:solidFill>
                <a:latin typeface="+mn-lt"/>
                <a:sym typeface="Symbol"/>
              </a:rPr>
              <a:t> </a:t>
            </a:r>
            <a:r>
              <a:rPr lang="en-US" sz="2400" b="1" baseline="30000" dirty="0" smtClean="0">
                <a:solidFill>
                  <a:srgbClr val="006600"/>
                </a:solidFill>
                <a:latin typeface="+mn-lt"/>
              </a:rPr>
              <a:t>278</a:t>
            </a:r>
            <a:r>
              <a:rPr lang="en-US" sz="2000" b="1" dirty="0" smtClean="0">
                <a:solidFill>
                  <a:srgbClr val="006600"/>
                </a:solidFill>
                <a:latin typeface="+mn-lt"/>
              </a:rPr>
              <a:t>Ds*</a:t>
            </a:r>
            <a:endParaRPr lang="en-US" sz="2400" b="1" dirty="0" smtClean="0">
              <a:solidFill>
                <a:srgbClr val="006600"/>
              </a:solidFill>
              <a:latin typeface="+mn-lt"/>
            </a:endParaRPr>
          </a:p>
          <a:p>
            <a:endParaRPr lang="en-US" sz="800" dirty="0"/>
          </a:p>
          <a:p>
            <a:r>
              <a:rPr lang="ru-RU" sz="2000" b="1" dirty="0" smtClean="0">
                <a:solidFill>
                  <a:srgbClr val="0000FF"/>
                </a:solidFill>
                <a:latin typeface="+mn-lt"/>
              </a:rPr>
              <a:t>Сечение реакции и свойства распада</a:t>
            </a:r>
            <a:r>
              <a:rPr lang="en-US" sz="2000" b="1" dirty="0" smtClean="0">
                <a:solidFill>
                  <a:srgbClr val="0000FF"/>
                </a:solidFill>
                <a:latin typeface="+mn-lt"/>
              </a:rPr>
              <a:t> </a:t>
            </a:r>
            <a:r>
              <a:rPr lang="en-US" sz="2400" b="1" baseline="30000" dirty="0" smtClean="0">
                <a:solidFill>
                  <a:srgbClr val="0000FF"/>
                </a:solidFill>
                <a:latin typeface="+mn-lt"/>
              </a:rPr>
              <a:t>273</a:t>
            </a:r>
            <a:r>
              <a:rPr lang="en-US" sz="2000" b="1" dirty="0" smtClean="0">
                <a:solidFill>
                  <a:srgbClr val="0000FF"/>
                </a:solidFill>
                <a:latin typeface="+mn-lt"/>
              </a:rPr>
              <a:t>Ds</a:t>
            </a:r>
            <a:endParaRPr lang="ru-RU" sz="2000" b="1" dirty="0">
              <a:solidFill>
                <a:srgbClr val="0000FF"/>
              </a:solidFill>
              <a:latin typeface="+mn-lt"/>
            </a:endParaRPr>
          </a:p>
        </p:txBody>
      </p:sp>
      <p:pic>
        <p:nvPicPr>
          <p:cNvPr id="4" name="Рисунок 3" descr="z3.bmp"/>
          <p:cNvPicPr>
            <a:picLocks noChangeAspect="1"/>
          </p:cNvPicPr>
          <p:nvPr/>
        </p:nvPicPr>
        <p:blipFill>
          <a:blip r:embed="rId2" cstate="print"/>
          <a:stretch>
            <a:fillRect/>
          </a:stretch>
        </p:blipFill>
        <p:spPr>
          <a:xfrm>
            <a:off x="1115616" y="2060848"/>
            <a:ext cx="6803726" cy="2755631"/>
          </a:xfrm>
          <a:prstGeom prst="rect">
            <a:avLst/>
          </a:prstGeom>
        </p:spPr>
      </p:pic>
      <p:grpSp>
        <p:nvGrpSpPr>
          <p:cNvPr id="2" name="Группа 7"/>
          <p:cNvGrpSpPr/>
          <p:nvPr/>
        </p:nvGrpSpPr>
        <p:grpSpPr>
          <a:xfrm>
            <a:off x="1418506" y="2492896"/>
            <a:ext cx="4093790" cy="0"/>
            <a:chOff x="1418506" y="2492896"/>
            <a:chExt cx="4093790" cy="0"/>
          </a:xfrm>
        </p:grpSpPr>
        <p:cxnSp>
          <p:nvCxnSpPr>
            <p:cNvPr id="6" name="Прямая соединительная линия 5"/>
            <p:cNvCxnSpPr/>
            <p:nvPr/>
          </p:nvCxnSpPr>
          <p:spPr>
            <a:xfrm>
              <a:off x="1418506" y="2492896"/>
              <a:ext cx="648072"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Прямая соединительная линия 6"/>
            <p:cNvCxnSpPr/>
            <p:nvPr/>
          </p:nvCxnSpPr>
          <p:spPr>
            <a:xfrm>
              <a:off x="4864224" y="2492896"/>
              <a:ext cx="648072"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8" name="TextBox 7"/>
          <p:cNvSpPr txBox="1"/>
          <p:nvPr/>
        </p:nvSpPr>
        <p:spPr>
          <a:xfrm>
            <a:off x="5948997" y="6060064"/>
            <a:ext cx="2694969" cy="369332"/>
          </a:xfrm>
          <a:prstGeom prst="rect">
            <a:avLst/>
          </a:prstGeom>
          <a:noFill/>
        </p:spPr>
        <p:txBody>
          <a:bodyPr wrap="none" rtlCol="0">
            <a:spAutoFit/>
          </a:bodyPr>
          <a:lstStyle/>
          <a:p>
            <a:r>
              <a:rPr lang="en-US" sz="2000" baseline="30000" dirty="0" smtClean="0">
                <a:latin typeface="+mn-lt"/>
              </a:rPr>
              <a:t>208</a:t>
            </a:r>
            <a:r>
              <a:rPr lang="en-US" dirty="0" smtClean="0">
                <a:latin typeface="+mn-lt"/>
              </a:rPr>
              <a:t>Pb(</a:t>
            </a:r>
            <a:r>
              <a:rPr lang="en-US" sz="2000" baseline="30000" dirty="0" smtClean="0">
                <a:latin typeface="+mn-lt"/>
              </a:rPr>
              <a:t>70</a:t>
            </a:r>
            <a:r>
              <a:rPr lang="en-US" dirty="0" smtClean="0">
                <a:latin typeface="+mn-lt"/>
              </a:rPr>
              <a:t>Zn,1</a:t>
            </a:r>
            <a:r>
              <a:rPr lang="en-US" i="1" dirty="0" smtClean="0">
                <a:latin typeface="+mn-lt"/>
              </a:rPr>
              <a:t>n</a:t>
            </a:r>
            <a:r>
              <a:rPr lang="en-US" dirty="0" smtClean="0">
                <a:latin typeface="+mn-lt"/>
              </a:rPr>
              <a:t>)</a:t>
            </a:r>
            <a:r>
              <a:rPr lang="en-US" sz="2000" baseline="30000" dirty="0" smtClean="0">
                <a:latin typeface="+mn-lt"/>
              </a:rPr>
              <a:t>277</a:t>
            </a:r>
            <a:r>
              <a:rPr lang="en-US" dirty="0" smtClean="0">
                <a:latin typeface="+mn-lt"/>
              </a:rPr>
              <a:t>Cn - </a:t>
            </a:r>
            <a:r>
              <a:rPr lang="en-US" sz="2000" baseline="30000" dirty="0" smtClean="0">
                <a:latin typeface="+mn-lt"/>
              </a:rPr>
              <a:t>273</a:t>
            </a:r>
            <a:r>
              <a:rPr lang="en-US" dirty="0" smtClean="0">
                <a:latin typeface="+mn-lt"/>
              </a:rPr>
              <a:t>Ds</a:t>
            </a:r>
            <a:endParaRPr lang="ru-RU" dirty="0">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145604" y="1625602"/>
            <a:ext cx="8848039" cy="3332683"/>
          </a:xfrm>
          <a:prstGeom prst="rect">
            <a:avLst/>
          </a:prstGeom>
          <a:noFill/>
          <a:ln w="9525">
            <a:noFill/>
            <a:miter lim="800000"/>
            <a:headEnd/>
            <a:tailEnd/>
          </a:ln>
        </p:spPr>
      </p:pic>
      <p:grpSp>
        <p:nvGrpSpPr>
          <p:cNvPr id="7" name="Группа 6"/>
          <p:cNvGrpSpPr/>
          <p:nvPr/>
        </p:nvGrpSpPr>
        <p:grpSpPr>
          <a:xfrm>
            <a:off x="4198377" y="2492896"/>
            <a:ext cx="4694103" cy="4124201"/>
            <a:chOff x="4198377" y="2492896"/>
            <a:chExt cx="4694103" cy="4124201"/>
          </a:xfrm>
        </p:grpSpPr>
        <p:pic>
          <p:nvPicPr>
            <p:cNvPr id="2051" name="Picture 3"/>
            <p:cNvPicPr>
              <a:picLocks noChangeAspect="1" noChangeArrowheads="1"/>
            </p:cNvPicPr>
            <p:nvPr/>
          </p:nvPicPr>
          <p:blipFill>
            <a:blip r:embed="rId3" cstate="print"/>
            <a:srcRect/>
            <a:stretch>
              <a:fillRect/>
            </a:stretch>
          </p:blipFill>
          <p:spPr bwMode="auto">
            <a:xfrm>
              <a:off x="4198377" y="2492896"/>
              <a:ext cx="4694103" cy="3810372"/>
            </a:xfrm>
            <a:prstGeom prst="rect">
              <a:avLst/>
            </a:prstGeom>
            <a:noFill/>
            <a:ln w="9525">
              <a:noFill/>
              <a:miter lim="800000"/>
              <a:headEnd/>
              <a:tailEnd/>
            </a:ln>
            <a:effectLst>
              <a:glow rad="63500">
                <a:schemeClr val="accent1">
                  <a:satMod val="175000"/>
                  <a:alpha val="40000"/>
                </a:schemeClr>
              </a:glow>
            </a:effectLst>
          </p:spPr>
        </p:pic>
        <p:sp>
          <p:nvSpPr>
            <p:cNvPr id="6" name="TextBox 5"/>
            <p:cNvSpPr txBox="1"/>
            <p:nvPr/>
          </p:nvSpPr>
          <p:spPr>
            <a:xfrm>
              <a:off x="6761895" y="6309320"/>
              <a:ext cx="1821076" cy="307777"/>
            </a:xfrm>
            <a:prstGeom prst="rect">
              <a:avLst/>
            </a:prstGeom>
            <a:noFill/>
          </p:spPr>
          <p:txBody>
            <a:bodyPr wrap="none" rtlCol="0">
              <a:spAutoFit/>
            </a:bodyPr>
            <a:lstStyle/>
            <a:p>
              <a:r>
                <a:rPr lang="ru-RU" sz="1400" dirty="0" smtClean="0">
                  <a:effectLst>
                    <a:outerShdw blurRad="38100" dist="38100" dir="2700000" algn="tl">
                      <a:srgbClr val="000000">
                        <a:alpha val="43137"/>
                      </a:srgbClr>
                    </a:outerShdw>
                  </a:effectLst>
                </a:rPr>
                <a:t>Доклад И.С. Рогова</a:t>
              </a:r>
              <a:endParaRPr lang="ru-RU" sz="1400" dirty="0">
                <a:effectLst>
                  <a:outerShdw blurRad="38100" dist="38100" dir="2700000" algn="tl">
                    <a:srgbClr val="000000">
                      <a:alpha val="43137"/>
                    </a:srgbClr>
                  </a:outerShdw>
                </a:effectLst>
              </a:endParaRPr>
            </a:p>
          </p:txBody>
        </p:sp>
      </p:grpSp>
      <p:sp>
        <p:nvSpPr>
          <p:cNvPr id="8" name="TextBox 7"/>
          <p:cNvSpPr txBox="1"/>
          <p:nvPr/>
        </p:nvSpPr>
        <p:spPr>
          <a:xfrm>
            <a:off x="1475656" y="620688"/>
            <a:ext cx="5616624" cy="430887"/>
          </a:xfrm>
          <a:prstGeom prst="rect">
            <a:avLst/>
          </a:prstGeom>
          <a:noFill/>
        </p:spPr>
        <p:txBody>
          <a:bodyPr wrap="square" rtlCol="0">
            <a:spAutoFit/>
          </a:bodyPr>
          <a:lstStyle/>
          <a:p>
            <a:r>
              <a:rPr lang="ru-RU" sz="2200" b="1" dirty="0" smtClean="0">
                <a:solidFill>
                  <a:srgbClr val="0000FF"/>
                </a:solidFill>
                <a:latin typeface="+mn-lt"/>
              </a:rPr>
              <a:t>Структура уровней ядер с нечетным </a:t>
            </a:r>
            <a:r>
              <a:rPr lang="en-US" sz="2200" b="1" i="1" dirty="0" smtClean="0">
                <a:solidFill>
                  <a:srgbClr val="0000FF"/>
                </a:solidFill>
                <a:latin typeface="+mn-lt"/>
              </a:rPr>
              <a:t>N</a:t>
            </a:r>
            <a:endParaRPr lang="en-US" sz="2200" b="1" dirty="0">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ox(i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611560" y="188640"/>
            <a:ext cx="7888684" cy="3752211"/>
          </a:xfrm>
          <a:prstGeom prst="rect">
            <a:avLst/>
          </a:prstGeom>
          <a:noFill/>
          <a:ln w="9525">
            <a:noFill/>
            <a:miter lim="800000"/>
            <a:headEnd/>
            <a:tailEnd/>
          </a:ln>
        </p:spPr>
      </p:pic>
      <p:pic>
        <p:nvPicPr>
          <p:cNvPr id="3" name="Рисунок 2" descr="zzz.bmp"/>
          <p:cNvPicPr>
            <a:picLocks noChangeAspect="1"/>
          </p:cNvPicPr>
          <p:nvPr/>
        </p:nvPicPr>
        <p:blipFill>
          <a:blip r:embed="rId3" cstate="print"/>
          <a:srcRect l="2941" t="8791" r="4622" b="2930"/>
          <a:stretch>
            <a:fillRect/>
          </a:stretch>
        </p:blipFill>
        <p:spPr>
          <a:xfrm>
            <a:off x="2843808" y="3960578"/>
            <a:ext cx="3813489" cy="2780790"/>
          </a:xfrm>
          <a:prstGeom prst="rect">
            <a:avLst/>
          </a:prstGeom>
        </p:spPr>
      </p:pic>
      <p:sp>
        <p:nvSpPr>
          <p:cNvPr id="4" name="Прямоугольник 3"/>
          <p:cNvSpPr/>
          <p:nvPr/>
        </p:nvSpPr>
        <p:spPr>
          <a:xfrm>
            <a:off x="25971" y="1854349"/>
            <a:ext cx="835485" cy="338554"/>
          </a:xfrm>
          <a:prstGeom prst="rect">
            <a:avLst/>
          </a:prstGeom>
        </p:spPr>
        <p:txBody>
          <a:bodyPr wrap="none">
            <a:spAutoFit/>
          </a:bodyPr>
          <a:lstStyle/>
          <a:p>
            <a:r>
              <a:rPr lang="en-US" sz="1600" dirty="0" smtClean="0">
                <a:solidFill>
                  <a:srgbClr val="0000FF"/>
                </a:solidFill>
                <a:effectLst>
                  <a:outerShdw blurRad="38100" dist="38100" dir="2700000" algn="tl">
                    <a:srgbClr val="000000">
                      <a:alpha val="43137"/>
                    </a:srgbClr>
                  </a:outerShdw>
                </a:effectLst>
              </a:rPr>
              <a:t> (2022)</a:t>
            </a:r>
            <a:endParaRPr lang="ru-RU" sz="1600" dirty="0">
              <a:solidFill>
                <a:srgbClr val="0000FF"/>
              </a:solidFill>
            </a:endParaRPr>
          </a:p>
        </p:txBody>
      </p:sp>
      <p:sp>
        <p:nvSpPr>
          <p:cNvPr id="5" name="Прямоугольник 4"/>
          <p:cNvSpPr/>
          <p:nvPr/>
        </p:nvSpPr>
        <p:spPr>
          <a:xfrm>
            <a:off x="34113" y="2658859"/>
            <a:ext cx="835485" cy="338554"/>
          </a:xfrm>
          <a:prstGeom prst="rect">
            <a:avLst/>
          </a:prstGeom>
        </p:spPr>
        <p:txBody>
          <a:bodyPr wrap="none">
            <a:spAutoFit/>
          </a:bodyPr>
          <a:lstStyle/>
          <a:p>
            <a:r>
              <a:rPr lang="en-US" sz="1600" dirty="0" smtClean="0">
                <a:solidFill>
                  <a:srgbClr val="0000FF"/>
                </a:solidFill>
                <a:effectLst>
                  <a:outerShdw blurRad="38100" dist="38100" dir="2700000" algn="tl">
                    <a:srgbClr val="000000">
                      <a:alpha val="43137"/>
                    </a:srgbClr>
                  </a:outerShdw>
                </a:effectLst>
              </a:rPr>
              <a:t> (2023)</a:t>
            </a:r>
            <a:endParaRPr lang="ru-RU" sz="1600" dirty="0">
              <a:solidFill>
                <a:srgbClr val="0000FF"/>
              </a:solidFill>
            </a:endParaRPr>
          </a:p>
        </p:txBody>
      </p:sp>
      <p:sp>
        <p:nvSpPr>
          <p:cNvPr id="6" name="Прямоугольник 5"/>
          <p:cNvSpPr/>
          <p:nvPr/>
        </p:nvSpPr>
        <p:spPr>
          <a:xfrm>
            <a:off x="35496" y="3450486"/>
            <a:ext cx="835485" cy="338554"/>
          </a:xfrm>
          <a:prstGeom prst="rect">
            <a:avLst/>
          </a:prstGeom>
        </p:spPr>
        <p:txBody>
          <a:bodyPr wrap="none">
            <a:spAutoFit/>
          </a:bodyPr>
          <a:lstStyle/>
          <a:p>
            <a:r>
              <a:rPr lang="en-US" sz="1600" dirty="0" smtClean="0">
                <a:solidFill>
                  <a:srgbClr val="0000FF"/>
                </a:solidFill>
                <a:effectLst>
                  <a:outerShdw blurRad="38100" dist="38100" dir="2700000" algn="tl">
                    <a:srgbClr val="000000">
                      <a:alpha val="43137"/>
                    </a:srgbClr>
                  </a:outerShdw>
                </a:effectLst>
              </a:rPr>
              <a:t> (2023)</a:t>
            </a:r>
            <a:endParaRPr lang="ru-RU" sz="1600" dirty="0">
              <a:solidFill>
                <a:srgbClr val="0000FF"/>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2555776" y="404664"/>
            <a:ext cx="4248472" cy="79208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defRPr/>
            </a:pPr>
            <a:r>
              <a:rPr kumimoji="0" lang="ru-RU" altLang="ja-JP" sz="2800" b="1" i="0" strike="noStrike" kern="0" cap="none" spc="0" normalizeH="0" baseline="0" noProof="0" dirty="0" smtClean="0">
                <a:ln>
                  <a:noFill/>
                </a:ln>
                <a:effectLst>
                  <a:outerShdw blurRad="38100" dist="38100" dir="2700000" algn="tl">
                    <a:srgbClr val="000000">
                      <a:alpha val="43137"/>
                    </a:srgbClr>
                  </a:outerShdw>
                </a:effectLst>
                <a:uLnTx/>
                <a:uFillTx/>
                <a:latin typeface="Calibri" pitchFamily="34" charset="0"/>
                <a:ea typeface="+mj-ea"/>
                <a:cs typeface="Calibri" pitchFamily="34" charset="0"/>
              </a:rPr>
              <a:t>Эксперимент</a:t>
            </a:r>
            <a:r>
              <a:rPr kumimoji="0" lang="en-US" altLang="ja-JP" sz="2800" b="1" i="0" strike="noStrike" kern="0" cap="none" spc="0" normalizeH="0" baseline="0" noProof="0" dirty="0" smtClean="0">
                <a:ln>
                  <a:noFill/>
                </a:ln>
                <a:effectLst>
                  <a:outerShdw blurRad="38100" dist="38100" dir="2700000" algn="tl">
                    <a:srgbClr val="000000">
                      <a:alpha val="43137"/>
                    </a:srgbClr>
                  </a:outerShdw>
                </a:effectLst>
                <a:uLnTx/>
                <a:uFillTx/>
                <a:latin typeface="Calibri" pitchFamily="34" charset="0"/>
                <a:ea typeface="+mj-ea"/>
                <a:cs typeface="Calibri" pitchFamily="34" charset="0"/>
              </a:rPr>
              <a:t>  </a:t>
            </a:r>
            <a:r>
              <a:rPr lang="en-US" altLang="ja-JP" sz="3200" b="1" kern="0" baseline="30000" dirty="0" smtClean="0">
                <a:effectLst>
                  <a:outerShdw blurRad="38100" dist="38100" dir="2700000" algn="tl">
                    <a:srgbClr val="000000">
                      <a:alpha val="43137"/>
                    </a:srgbClr>
                  </a:outerShdw>
                </a:effectLst>
                <a:latin typeface="Calibri" pitchFamily="34" charset="0"/>
                <a:cs typeface="Calibri" pitchFamily="34" charset="0"/>
              </a:rPr>
              <a:t>238</a:t>
            </a:r>
            <a:r>
              <a:rPr lang="en-US" altLang="ja-JP" sz="2800" b="1" kern="0" dirty="0" smtClean="0">
                <a:effectLst>
                  <a:outerShdw blurRad="38100" dist="38100" dir="2700000" algn="tl">
                    <a:srgbClr val="000000">
                      <a:alpha val="43137"/>
                    </a:srgbClr>
                  </a:outerShdw>
                </a:effectLst>
                <a:latin typeface="Calibri" pitchFamily="34" charset="0"/>
                <a:cs typeface="Calibri" pitchFamily="34" charset="0"/>
              </a:rPr>
              <a:t>U</a:t>
            </a:r>
            <a:r>
              <a:rPr kumimoji="0" lang="en-US" altLang="ja-JP" sz="2800" b="1" i="0" strike="noStrike" kern="0" cap="none" spc="0" normalizeH="0" baseline="0" noProof="0" dirty="0" smtClean="0">
                <a:ln>
                  <a:noFill/>
                </a:ln>
                <a:effectLst>
                  <a:outerShdw blurRad="38100" dist="38100" dir="2700000" algn="tl">
                    <a:srgbClr val="000000">
                      <a:alpha val="43137"/>
                    </a:srgbClr>
                  </a:outerShdw>
                </a:effectLst>
                <a:uLnTx/>
                <a:uFillTx/>
                <a:latin typeface="Calibri" pitchFamily="34" charset="0"/>
                <a:ea typeface="+mj-ea"/>
                <a:cs typeface="Calibri" pitchFamily="34" charset="0"/>
              </a:rPr>
              <a:t> + </a:t>
            </a:r>
            <a:r>
              <a:rPr kumimoji="0" lang="en-US" altLang="ja-JP" sz="3200" b="1" i="0" strike="noStrike" kern="0" cap="none" spc="0" normalizeH="0" baseline="30000" noProof="0" dirty="0" smtClean="0">
                <a:ln>
                  <a:noFill/>
                </a:ln>
                <a:effectLst>
                  <a:outerShdw blurRad="38100" dist="38100" dir="2700000" algn="tl">
                    <a:srgbClr val="000000">
                      <a:alpha val="43137"/>
                    </a:srgbClr>
                  </a:outerShdw>
                </a:effectLst>
                <a:uLnTx/>
                <a:uFillTx/>
                <a:latin typeface="Calibri" pitchFamily="34" charset="0"/>
                <a:ea typeface="+mj-ea"/>
                <a:cs typeface="Calibri" pitchFamily="34" charset="0"/>
              </a:rPr>
              <a:t>54</a:t>
            </a:r>
            <a:r>
              <a:rPr kumimoji="0" lang="en-US" altLang="ja-JP" sz="2800" b="1" i="0" strike="noStrike" kern="0" cap="none" spc="0" normalizeH="0" baseline="0" noProof="0" dirty="0" smtClean="0">
                <a:ln>
                  <a:noFill/>
                </a:ln>
                <a:effectLst>
                  <a:outerShdw blurRad="38100" dist="38100" dir="2700000" algn="tl">
                    <a:srgbClr val="000000">
                      <a:alpha val="43137"/>
                    </a:srgbClr>
                  </a:outerShdw>
                </a:effectLst>
                <a:uLnTx/>
                <a:uFillTx/>
                <a:latin typeface="Calibri" pitchFamily="34" charset="0"/>
                <a:ea typeface="+mj-ea"/>
                <a:cs typeface="Calibri" pitchFamily="34" charset="0"/>
              </a:rPr>
              <a:t>Cr</a:t>
            </a:r>
            <a:endParaRPr kumimoji="0" lang="ru-RU" sz="2800" b="1" i="0" strike="noStrike" kern="0" cap="none" spc="0" normalizeH="0" baseline="0" noProof="0" dirty="0">
              <a:ln>
                <a:noFill/>
              </a:ln>
              <a:effectLst>
                <a:outerShdw blurRad="38100" dist="38100" dir="2700000" algn="tl">
                  <a:srgbClr val="000000">
                    <a:alpha val="43137"/>
                  </a:srgbClr>
                </a:outerShdw>
              </a:effectLst>
              <a:uLnTx/>
              <a:uFillTx/>
              <a:latin typeface="Calibri" pitchFamily="34" charset="0"/>
              <a:ea typeface="+mj-ea"/>
              <a:cs typeface="Calibri" pitchFamily="34" charset="0"/>
            </a:endParaRPr>
          </a:p>
        </p:txBody>
      </p:sp>
      <p:pic>
        <p:nvPicPr>
          <p:cNvPr id="12" name="Рисунок 11" descr="z1.bmp"/>
          <p:cNvPicPr>
            <a:picLocks noChangeAspect="1"/>
          </p:cNvPicPr>
          <p:nvPr/>
        </p:nvPicPr>
        <p:blipFill>
          <a:blip r:embed="rId3" cstate="print"/>
          <a:stretch>
            <a:fillRect/>
          </a:stretch>
        </p:blipFill>
        <p:spPr>
          <a:xfrm>
            <a:off x="323528" y="1556792"/>
            <a:ext cx="8401732" cy="1872208"/>
          </a:xfrm>
          <a:prstGeom prst="rect">
            <a:avLst/>
          </a:prstGeom>
        </p:spPr>
      </p:pic>
      <p:sp>
        <p:nvSpPr>
          <p:cNvPr id="21" name="Rectangle 2"/>
          <p:cNvSpPr txBox="1">
            <a:spLocks noChangeArrowheads="1"/>
          </p:cNvSpPr>
          <p:nvPr/>
        </p:nvSpPr>
        <p:spPr bwMode="auto">
          <a:xfrm>
            <a:off x="5292080" y="3861048"/>
            <a:ext cx="3312368" cy="1800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defRPr/>
            </a:pPr>
            <a:r>
              <a:rPr kumimoji="0" lang="ru-RU" altLang="ja-JP" sz="2400" b="1" i="0" u="sng" strike="noStrike" kern="0" cap="none" spc="0" normalizeH="0" baseline="0" noProof="0" dirty="0" smtClean="0">
                <a:ln>
                  <a:noFill/>
                </a:ln>
                <a:solidFill>
                  <a:srgbClr val="FF0000"/>
                </a:solidFill>
                <a:effectLst>
                  <a:outerShdw blurRad="38100" dist="38100" dir="2700000" algn="tl">
                    <a:srgbClr val="000000">
                      <a:alpha val="43137"/>
                    </a:srgbClr>
                  </a:outerShdw>
                </a:effectLst>
                <a:uLnTx/>
                <a:uFillTx/>
                <a:latin typeface="Calibri" pitchFamily="34" charset="0"/>
                <a:ea typeface="+mj-ea"/>
                <a:cs typeface="Calibri" pitchFamily="34" charset="0"/>
              </a:rPr>
              <a:t>Впервые</a:t>
            </a:r>
            <a:r>
              <a:rPr kumimoji="0" lang="en-US" altLang="ja-JP" sz="2400" b="1" i="0" u="sng" strike="noStrike" kern="0" cap="none" spc="0" normalizeH="0" baseline="0" noProof="0" dirty="0" smtClean="0">
                <a:ln>
                  <a:noFill/>
                </a:ln>
                <a:solidFill>
                  <a:srgbClr val="FF0000"/>
                </a:solidFill>
                <a:effectLst>
                  <a:outerShdw blurRad="38100" dist="38100" dir="2700000" algn="tl">
                    <a:srgbClr val="000000">
                      <a:alpha val="43137"/>
                    </a:srgbClr>
                  </a:outerShdw>
                </a:effectLst>
                <a:uLnTx/>
                <a:uFillTx/>
                <a:latin typeface="Calibri" pitchFamily="34" charset="0"/>
                <a:ea typeface="+mj-ea"/>
                <a:cs typeface="Calibri" pitchFamily="34" charset="0"/>
              </a:rPr>
              <a:t>:</a:t>
            </a:r>
          </a:p>
          <a:p>
            <a:pPr lvl="0">
              <a:defRPr/>
            </a:pPr>
            <a:r>
              <a:rPr lang="ru-RU" altLang="ja-JP" sz="2400" b="1" kern="0" dirty="0" smtClean="0">
                <a:solidFill>
                  <a:srgbClr val="0000FF"/>
                </a:solidFill>
                <a:effectLst>
                  <a:outerShdw blurRad="38100" dist="38100" dir="2700000" algn="tl">
                    <a:srgbClr val="000000">
                      <a:alpha val="43137"/>
                    </a:srgbClr>
                  </a:outerShdw>
                </a:effectLst>
                <a:latin typeface="Calibri" pitchFamily="34" charset="0"/>
                <a:cs typeface="Calibri" pitchFamily="34" charset="0"/>
              </a:rPr>
              <a:t>Актинид</a:t>
            </a:r>
            <a:r>
              <a:rPr lang="en-US" altLang="ja-JP" sz="2400" b="1" kern="0" dirty="0" smtClean="0">
                <a:solidFill>
                  <a:srgbClr val="0000FF"/>
                </a:solidFill>
                <a:effectLst>
                  <a:outerShdw blurRad="38100" dist="38100" dir="2700000" algn="tl">
                    <a:srgbClr val="000000">
                      <a:alpha val="43137"/>
                    </a:srgbClr>
                  </a:outerShdw>
                </a:effectLst>
                <a:latin typeface="Calibri" pitchFamily="34" charset="0"/>
                <a:cs typeface="Calibri" pitchFamily="34" charset="0"/>
              </a:rPr>
              <a:t> + </a:t>
            </a:r>
            <a:r>
              <a:rPr lang="en-US" altLang="ja-JP" sz="2800" b="1" kern="0" baseline="30000" dirty="0" smtClean="0">
                <a:solidFill>
                  <a:srgbClr val="0000FF"/>
                </a:solidFill>
                <a:effectLst>
                  <a:outerShdw blurRad="38100" dist="38100" dir="2700000" algn="tl">
                    <a:srgbClr val="000000">
                      <a:alpha val="43137"/>
                    </a:srgbClr>
                  </a:outerShdw>
                </a:effectLst>
                <a:latin typeface="Calibri" pitchFamily="34" charset="0"/>
                <a:cs typeface="Calibri" pitchFamily="34" charset="0"/>
              </a:rPr>
              <a:t>54</a:t>
            </a:r>
            <a:r>
              <a:rPr lang="en-US" altLang="ja-JP" sz="2400" b="1" kern="0" dirty="0" smtClean="0">
                <a:solidFill>
                  <a:srgbClr val="0000FF"/>
                </a:solidFill>
                <a:effectLst>
                  <a:outerShdw blurRad="38100" dist="38100" dir="2700000" algn="tl">
                    <a:srgbClr val="000000">
                      <a:alpha val="43137"/>
                    </a:srgbClr>
                  </a:outerShdw>
                </a:effectLst>
                <a:latin typeface="Calibri" pitchFamily="34" charset="0"/>
                <a:cs typeface="Calibri" pitchFamily="34" charset="0"/>
              </a:rPr>
              <a:t>Cr</a:t>
            </a:r>
            <a:endParaRPr kumimoji="0" lang="en-US" altLang="ja-JP" sz="2400" b="1" i="0" strike="noStrike" kern="0" cap="none" spc="0" normalizeH="0" baseline="0" noProof="0" dirty="0" smtClean="0">
              <a:ln>
                <a:noFill/>
              </a:ln>
              <a:solidFill>
                <a:srgbClr val="0000FF"/>
              </a:solidFill>
              <a:effectLst>
                <a:outerShdw blurRad="38100" dist="38100" dir="2700000" algn="tl">
                  <a:srgbClr val="000000">
                    <a:alpha val="43137"/>
                  </a:srgbClr>
                </a:outerShdw>
              </a:effectLst>
              <a:uLnTx/>
              <a:uFillTx/>
              <a:latin typeface="Calibri" pitchFamily="34" charset="0"/>
              <a:ea typeface="+mj-ea"/>
              <a:cs typeface="Calibri" pitchFamily="34" charset="0"/>
            </a:endParaRPr>
          </a:p>
          <a:p>
            <a:pPr lvl="0">
              <a:defRPr/>
            </a:pPr>
            <a:r>
              <a:rPr kumimoji="0" lang="ru-RU" altLang="ja-JP" sz="2400" b="1" i="0" strike="noStrike" kern="0" cap="none" spc="0" normalizeH="0" baseline="0" noProof="0" dirty="0" smtClean="0">
                <a:ln>
                  <a:noFill/>
                </a:ln>
                <a:effectLst>
                  <a:outerShdw blurRad="38100" dist="38100" dir="2700000" algn="tl">
                    <a:srgbClr val="000000">
                      <a:alpha val="43137"/>
                    </a:srgbClr>
                  </a:outerShdw>
                </a:effectLst>
                <a:uLnTx/>
                <a:uFillTx/>
                <a:latin typeface="Calibri" pitchFamily="34" charset="0"/>
                <a:ea typeface="+mj-ea"/>
                <a:cs typeface="Calibri" pitchFamily="34" charset="0"/>
              </a:rPr>
              <a:t>Новый изотоп</a:t>
            </a:r>
            <a:r>
              <a:rPr kumimoji="0" lang="en-US" altLang="ja-JP" sz="2400" b="1" i="0" strike="noStrike" kern="0" cap="none" spc="0" normalizeH="0" baseline="0" noProof="0" dirty="0" smtClean="0">
                <a:ln>
                  <a:noFill/>
                </a:ln>
                <a:effectLst>
                  <a:outerShdw blurRad="38100" dist="38100" dir="2700000" algn="tl">
                    <a:srgbClr val="000000">
                      <a:alpha val="43137"/>
                    </a:srgbClr>
                  </a:outerShdw>
                </a:effectLst>
                <a:uLnTx/>
                <a:uFillTx/>
                <a:latin typeface="Calibri" pitchFamily="34" charset="0"/>
                <a:ea typeface="+mj-ea"/>
                <a:cs typeface="Calibri" pitchFamily="34" charset="0"/>
              </a:rPr>
              <a:t> </a:t>
            </a:r>
            <a:r>
              <a:rPr lang="en-US" altLang="ja-JP" sz="2800" b="1" kern="0" baseline="30000" dirty="0" smtClean="0">
                <a:effectLst>
                  <a:outerShdw blurRad="38100" dist="38100" dir="2700000" algn="tl">
                    <a:srgbClr val="000000">
                      <a:alpha val="43137"/>
                    </a:srgbClr>
                  </a:outerShdw>
                </a:effectLst>
                <a:latin typeface="Calibri" pitchFamily="34" charset="0"/>
                <a:cs typeface="Calibri" pitchFamily="34" charset="0"/>
              </a:rPr>
              <a:t>288</a:t>
            </a:r>
            <a:r>
              <a:rPr lang="en-US" altLang="ja-JP" sz="2400" b="1" kern="0" dirty="0" smtClean="0">
                <a:effectLst>
                  <a:outerShdw blurRad="38100" dist="38100" dir="2700000" algn="tl">
                    <a:srgbClr val="000000">
                      <a:alpha val="43137"/>
                    </a:srgbClr>
                  </a:outerShdw>
                </a:effectLst>
                <a:latin typeface="Calibri" pitchFamily="34" charset="0"/>
                <a:cs typeface="Calibri" pitchFamily="34" charset="0"/>
              </a:rPr>
              <a:t>Lv</a:t>
            </a:r>
            <a:endParaRPr kumimoji="0" lang="en-US" altLang="ja-JP" sz="2400" b="1" i="0" strike="noStrike" kern="0" cap="none" spc="0" normalizeH="0" baseline="0" noProof="0" dirty="0" smtClean="0">
              <a:ln>
                <a:noFill/>
              </a:ln>
              <a:effectLst>
                <a:outerShdw blurRad="38100" dist="38100" dir="2700000" algn="tl">
                  <a:srgbClr val="000000">
                    <a:alpha val="43137"/>
                  </a:srgbClr>
                </a:outerShdw>
              </a:effectLst>
              <a:uLnTx/>
              <a:uFillTx/>
              <a:latin typeface="Calibri" pitchFamily="34" charset="0"/>
              <a:ea typeface="+mj-ea"/>
              <a:cs typeface="Calibri" pitchFamily="34" charset="0"/>
            </a:endParaRPr>
          </a:p>
          <a:p>
            <a:pPr lvl="0">
              <a:defRPr/>
            </a:pPr>
            <a:r>
              <a:rPr kumimoji="0" lang="ru-RU" altLang="ja-JP" sz="2400" b="1" i="0" strike="noStrike" kern="0" cap="none" spc="0" normalizeH="0" baseline="0" noProof="0" dirty="0" smtClean="0">
                <a:ln>
                  <a:noFill/>
                </a:ln>
                <a:solidFill>
                  <a:srgbClr val="006600"/>
                </a:solidFill>
                <a:uLnTx/>
                <a:uFillTx/>
                <a:latin typeface="Calibri" pitchFamily="34" charset="0"/>
                <a:ea typeface="+mj-ea"/>
                <a:cs typeface="Calibri" pitchFamily="34" charset="0"/>
              </a:rPr>
              <a:t>Подтверждение</a:t>
            </a:r>
            <a:r>
              <a:rPr kumimoji="0" lang="en-US" altLang="ja-JP" sz="2400" b="1" i="0" strike="noStrike" kern="0" cap="none" spc="0" normalizeH="0" baseline="0" noProof="0" dirty="0" smtClean="0">
                <a:ln>
                  <a:noFill/>
                </a:ln>
                <a:solidFill>
                  <a:srgbClr val="006600"/>
                </a:solidFill>
                <a:uLnTx/>
                <a:uFillTx/>
                <a:latin typeface="Calibri" pitchFamily="34" charset="0"/>
                <a:ea typeface="+mj-ea"/>
                <a:cs typeface="Calibri" pitchFamily="34" charset="0"/>
              </a:rPr>
              <a:t> </a:t>
            </a:r>
            <a:r>
              <a:rPr kumimoji="0" lang="en-US" altLang="ja-JP" sz="2800" b="1" i="0" strike="noStrike" kern="0" cap="none" spc="0" normalizeH="0" baseline="30000" noProof="0" dirty="0" smtClean="0">
                <a:ln>
                  <a:noFill/>
                </a:ln>
                <a:solidFill>
                  <a:srgbClr val="006600"/>
                </a:solidFill>
                <a:uLnTx/>
                <a:uFillTx/>
                <a:latin typeface="Calibri" pitchFamily="34" charset="0"/>
                <a:ea typeface="+mj-ea"/>
                <a:cs typeface="Calibri" pitchFamily="34" charset="0"/>
              </a:rPr>
              <a:t>284</a:t>
            </a:r>
            <a:r>
              <a:rPr kumimoji="0" lang="en-US" altLang="ja-JP" sz="2400" b="1" i="0" strike="noStrike" kern="0" cap="none" spc="0" normalizeH="0" baseline="0" noProof="0" dirty="0" smtClean="0">
                <a:ln>
                  <a:noFill/>
                </a:ln>
                <a:solidFill>
                  <a:srgbClr val="006600"/>
                </a:solidFill>
                <a:uLnTx/>
                <a:uFillTx/>
                <a:latin typeface="Calibri" pitchFamily="34" charset="0"/>
                <a:ea typeface="+mj-ea"/>
                <a:cs typeface="Calibri" pitchFamily="34" charset="0"/>
              </a:rPr>
              <a:t>Fl</a:t>
            </a:r>
            <a:endParaRPr kumimoji="0" lang="ru-RU" sz="2000" b="1" i="0" strike="noStrike" kern="0" cap="none" spc="0" normalizeH="0" baseline="0" noProof="0" dirty="0">
              <a:ln>
                <a:noFill/>
              </a:ln>
              <a:solidFill>
                <a:srgbClr val="006600"/>
              </a:solidFill>
              <a:uLnTx/>
              <a:uFillTx/>
              <a:latin typeface="Calibri" pitchFamily="34" charset="0"/>
              <a:ea typeface="+mj-ea"/>
              <a:cs typeface="Calibri" pitchFamily="34" charset="0"/>
            </a:endParaRPr>
          </a:p>
        </p:txBody>
      </p:sp>
      <p:sp>
        <p:nvSpPr>
          <p:cNvPr id="22" name="Rectangle 2"/>
          <p:cNvSpPr txBox="1">
            <a:spLocks noChangeArrowheads="1"/>
          </p:cNvSpPr>
          <p:nvPr/>
        </p:nvSpPr>
        <p:spPr bwMode="auto">
          <a:xfrm>
            <a:off x="539552" y="5373216"/>
            <a:ext cx="3960440" cy="50405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defRPr/>
            </a:pPr>
            <a:r>
              <a:rPr kumimoji="0" lang="ru-RU" altLang="ja-JP" sz="2400" b="1" i="0" strike="noStrike" kern="0" cap="none" spc="0" normalizeH="0" baseline="0" noProof="0" dirty="0" smtClean="0">
                <a:ln>
                  <a:noFill/>
                </a:ln>
                <a:solidFill>
                  <a:srgbClr val="006600"/>
                </a:solidFill>
                <a:effectLst>
                  <a:outerShdw blurRad="38100" dist="38100" dir="2700000" algn="tl">
                    <a:srgbClr val="000000">
                      <a:alpha val="43137"/>
                    </a:srgbClr>
                  </a:outerShdw>
                </a:effectLst>
                <a:uLnTx/>
                <a:uFillTx/>
                <a:latin typeface="Calibri" pitchFamily="34" charset="0"/>
                <a:ea typeface="+mj-ea"/>
                <a:cs typeface="Calibri" pitchFamily="34" charset="0"/>
              </a:rPr>
              <a:t>Сечение</a:t>
            </a:r>
            <a:r>
              <a:rPr kumimoji="0" lang="en-US" altLang="ja-JP" sz="2400" b="1" i="0" strike="noStrike" kern="0" cap="none" spc="0" normalizeH="0" baseline="0" noProof="0" dirty="0" smtClean="0">
                <a:ln>
                  <a:noFill/>
                </a:ln>
                <a:solidFill>
                  <a:srgbClr val="006600"/>
                </a:solidFill>
                <a:effectLst>
                  <a:outerShdw blurRad="38100" dist="38100" dir="2700000" algn="tl">
                    <a:srgbClr val="000000">
                      <a:alpha val="43137"/>
                    </a:srgbClr>
                  </a:outerShdw>
                </a:effectLst>
                <a:uLnTx/>
                <a:uFillTx/>
                <a:latin typeface="Calibri" pitchFamily="34" charset="0"/>
                <a:ea typeface="+mj-ea"/>
                <a:cs typeface="Calibri" pitchFamily="34" charset="0"/>
              </a:rPr>
              <a:t> ~</a:t>
            </a:r>
            <a:r>
              <a:rPr kumimoji="0" lang="ru-RU" altLang="ja-JP" sz="2400" b="1" i="0" strike="noStrike" kern="0" cap="none" spc="0" normalizeH="0" baseline="0" noProof="0" dirty="0" smtClean="0">
                <a:ln>
                  <a:noFill/>
                </a:ln>
                <a:solidFill>
                  <a:srgbClr val="006600"/>
                </a:solidFill>
                <a:effectLst>
                  <a:outerShdw blurRad="38100" dist="38100" dir="2700000" algn="tl">
                    <a:srgbClr val="000000">
                      <a:alpha val="43137"/>
                    </a:srgbClr>
                  </a:outerShdw>
                </a:effectLst>
                <a:uLnTx/>
                <a:uFillTx/>
                <a:latin typeface="Calibri" pitchFamily="34" charset="0"/>
                <a:ea typeface="+mj-ea"/>
                <a:cs typeface="Calibri" pitchFamily="34" charset="0"/>
              </a:rPr>
              <a:t>36</a:t>
            </a:r>
            <a:r>
              <a:rPr kumimoji="0" lang="en-US" altLang="ja-JP" sz="2400" b="1" i="0" strike="noStrike" kern="0" cap="none" spc="0" normalizeH="0" baseline="0" noProof="0" dirty="0" smtClean="0">
                <a:ln>
                  <a:noFill/>
                </a:ln>
                <a:solidFill>
                  <a:srgbClr val="006600"/>
                </a:solidFill>
                <a:effectLst>
                  <a:outerShdw blurRad="38100" dist="38100" dir="2700000" algn="tl">
                    <a:srgbClr val="000000">
                      <a:alpha val="43137"/>
                    </a:srgbClr>
                  </a:outerShdw>
                </a:effectLst>
                <a:uLnTx/>
                <a:uFillTx/>
                <a:latin typeface="Calibri" pitchFamily="34" charset="0"/>
                <a:ea typeface="+mj-ea"/>
                <a:cs typeface="Calibri" pitchFamily="34" charset="0"/>
              </a:rPr>
              <a:t> </a:t>
            </a:r>
            <a:r>
              <a:rPr kumimoji="0" lang="en-US" altLang="ja-JP" sz="2000" b="1" i="1" strike="noStrike" kern="0" cap="none" spc="0" normalizeH="0" baseline="0" noProof="0" dirty="0" smtClean="0">
                <a:ln>
                  <a:noFill/>
                </a:ln>
                <a:solidFill>
                  <a:srgbClr val="006600"/>
                </a:solidFill>
                <a:effectLst>
                  <a:outerShdw blurRad="38100" dist="38100" dir="2700000" algn="tl">
                    <a:srgbClr val="000000">
                      <a:alpha val="43137"/>
                    </a:srgbClr>
                  </a:outerShdw>
                </a:effectLst>
                <a:uLnTx/>
                <a:uFillTx/>
                <a:latin typeface="Calibri" pitchFamily="34" charset="0"/>
                <a:ea typeface="+mj-ea"/>
                <a:cs typeface="Calibri" pitchFamily="34" charset="0"/>
              </a:rPr>
              <a:t>(</a:t>
            </a:r>
            <a:r>
              <a:rPr kumimoji="0" lang="ru-RU" altLang="ja-JP" sz="2000" b="1" i="1" strike="noStrike" kern="0" cap="none" spc="0" normalizeH="0" baseline="0" noProof="0" dirty="0" smtClean="0">
                <a:ln>
                  <a:noFill/>
                </a:ln>
                <a:solidFill>
                  <a:srgbClr val="006600"/>
                </a:solidFill>
                <a:effectLst>
                  <a:outerShdw blurRad="38100" dist="38100" dir="2700000" algn="tl">
                    <a:srgbClr val="000000">
                      <a:alpha val="43137"/>
                    </a:srgbClr>
                  </a:outerShdw>
                </a:effectLst>
                <a:uLnTx/>
                <a:uFillTx/>
                <a:latin typeface="Calibri" pitchFamily="34" charset="0"/>
                <a:ea typeface="+mj-ea"/>
                <a:cs typeface="Calibri" pitchFamily="34" charset="0"/>
              </a:rPr>
              <a:t>12</a:t>
            </a:r>
            <a:r>
              <a:rPr kumimoji="0" lang="en-US" altLang="ja-JP" sz="2000" b="1" i="1" strike="noStrike" kern="0" cap="none" spc="0" normalizeH="0" baseline="0" noProof="0" dirty="0" smtClean="0">
                <a:ln>
                  <a:noFill/>
                </a:ln>
                <a:solidFill>
                  <a:srgbClr val="006600"/>
                </a:solidFill>
                <a:effectLst>
                  <a:outerShdw blurRad="38100" dist="38100" dir="2700000" algn="tl">
                    <a:srgbClr val="000000">
                      <a:alpha val="43137"/>
                    </a:srgbClr>
                  </a:outerShdw>
                </a:effectLst>
                <a:uLnTx/>
                <a:uFillTx/>
                <a:latin typeface="Calibri" pitchFamily="34" charset="0"/>
                <a:ea typeface="+mj-ea"/>
                <a:cs typeface="Calibri" pitchFamily="34" charset="0"/>
              </a:rPr>
              <a:t>-</a:t>
            </a:r>
            <a:r>
              <a:rPr kumimoji="0" lang="ru-RU" altLang="ja-JP" sz="2000" b="1" i="1" strike="noStrike" kern="0" cap="none" spc="0" normalizeH="0" baseline="0" noProof="0" dirty="0" smtClean="0">
                <a:ln>
                  <a:noFill/>
                </a:ln>
                <a:solidFill>
                  <a:srgbClr val="006600"/>
                </a:solidFill>
                <a:effectLst>
                  <a:outerShdw blurRad="38100" dist="38100" dir="2700000" algn="tl">
                    <a:srgbClr val="000000">
                      <a:alpha val="43137"/>
                    </a:srgbClr>
                  </a:outerShdw>
                </a:effectLst>
                <a:uLnTx/>
                <a:uFillTx/>
                <a:latin typeface="Calibri" pitchFamily="34" charset="0"/>
                <a:ea typeface="+mj-ea"/>
                <a:cs typeface="Calibri" pitchFamily="34" charset="0"/>
              </a:rPr>
              <a:t>82</a:t>
            </a:r>
            <a:r>
              <a:rPr kumimoji="0" lang="en-US" altLang="ja-JP" sz="2000" b="1" i="1" strike="noStrike" kern="0" cap="none" spc="0" normalizeH="0" baseline="0" noProof="0" dirty="0" smtClean="0">
                <a:ln>
                  <a:noFill/>
                </a:ln>
                <a:solidFill>
                  <a:srgbClr val="006600"/>
                </a:solidFill>
                <a:effectLst>
                  <a:outerShdw blurRad="38100" dist="38100" dir="2700000" algn="tl">
                    <a:srgbClr val="000000">
                      <a:alpha val="43137"/>
                    </a:srgbClr>
                  </a:outerShdw>
                </a:effectLst>
                <a:uLnTx/>
                <a:uFillTx/>
                <a:latin typeface="Calibri" pitchFamily="34" charset="0"/>
                <a:ea typeface="+mj-ea"/>
                <a:cs typeface="Calibri" pitchFamily="34" charset="0"/>
              </a:rPr>
              <a:t>)</a:t>
            </a:r>
            <a:r>
              <a:rPr kumimoji="0" lang="en-US" altLang="ja-JP" sz="2400" b="1" i="0" strike="noStrike" kern="0" cap="none" spc="0" normalizeH="0" baseline="0" noProof="0" dirty="0" smtClean="0">
                <a:ln>
                  <a:noFill/>
                </a:ln>
                <a:solidFill>
                  <a:srgbClr val="006600"/>
                </a:solidFill>
                <a:effectLst>
                  <a:outerShdw blurRad="38100" dist="38100" dir="2700000" algn="tl">
                    <a:srgbClr val="000000">
                      <a:alpha val="43137"/>
                    </a:srgbClr>
                  </a:outerShdw>
                </a:effectLst>
                <a:uLnTx/>
                <a:uFillTx/>
                <a:latin typeface="Calibri" pitchFamily="34" charset="0"/>
                <a:ea typeface="+mj-ea"/>
                <a:cs typeface="Calibri" pitchFamily="34" charset="0"/>
              </a:rPr>
              <a:t> </a:t>
            </a:r>
            <a:r>
              <a:rPr kumimoji="0" lang="ru-RU" altLang="ja-JP" sz="2400" b="1" i="0" strike="noStrike" kern="0" cap="none" spc="0" normalizeH="0" baseline="0" noProof="0" dirty="0" err="1" smtClean="0">
                <a:ln>
                  <a:noFill/>
                </a:ln>
                <a:solidFill>
                  <a:srgbClr val="006600"/>
                </a:solidFill>
                <a:effectLst>
                  <a:outerShdw blurRad="38100" dist="38100" dir="2700000" algn="tl">
                    <a:srgbClr val="000000">
                      <a:alpha val="43137"/>
                    </a:srgbClr>
                  </a:outerShdw>
                </a:effectLst>
                <a:uLnTx/>
                <a:uFillTx/>
                <a:latin typeface="Calibri" pitchFamily="34" charset="0"/>
                <a:ea typeface="+mj-ea"/>
                <a:cs typeface="Calibri" pitchFamily="34" charset="0"/>
              </a:rPr>
              <a:t>фб</a:t>
            </a:r>
            <a:endParaRPr kumimoji="0" lang="ru-RU" sz="2000" b="1" i="0" strike="noStrike" kern="0" cap="none" spc="0" normalizeH="0" baseline="0" noProof="0" dirty="0">
              <a:ln>
                <a:noFill/>
              </a:ln>
              <a:solidFill>
                <a:srgbClr val="006600"/>
              </a:solidFill>
              <a:effectLst>
                <a:outerShdw blurRad="38100" dist="38100" dir="2700000" algn="tl">
                  <a:srgbClr val="000000">
                    <a:alpha val="43137"/>
                  </a:srgbClr>
                </a:outerShdw>
              </a:effectLst>
              <a:uLnTx/>
              <a:uFillTx/>
              <a:latin typeface="Calibri" pitchFamily="34" charset="0"/>
              <a:ea typeface="+mj-ea"/>
              <a:cs typeface="Calibri" pitchFamily="34" charset="0"/>
            </a:endParaRPr>
          </a:p>
        </p:txBody>
      </p:sp>
      <p:sp>
        <p:nvSpPr>
          <p:cNvPr id="10" name="Rectangle 2"/>
          <p:cNvSpPr txBox="1">
            <a:spLocks noChangeArrowheads="1"/>
          </p:cNvSpPr>
          <p:nvPr/>
        </p:nvSpPr>
        <p:spPr bwMode="auto">
          <a:xfrm>
            <a:off x="467544" y="3789040"/>
            <a:ext cx="4464496" cy="172819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defRPr/>
            </a:pPr>
            <a:r>
              <a:rPr kumimoji="0" lang="ru-RU" altLang="ja-JP" sz="2400" b="1" i="0" strike="noStrike" kern="0" cap="none" spc="0" normalizeH="0" baseline="0" noProof="0" dirty="0" smtClean="0">
                <a:ln>
                  <a:noFill/>
                </a:ln>
                <a:solidFill>
                  <a:srgbClr val="0000FF"/>
                </a:solidFill>
                <a:effectLst>
                  <a:outerShdw blurRad="38100" dist="38100" dir="2700000" algn="tl">
                    <a:srgbClr val="000000">
                      <a:alpha val="43137"/>
                    </a:srgbClr>
                  </a:outerShdw>
                </a:effectLst>
                <a:uLnTx/>
                <a:uFillTx/>
                <a:latin typeface="Calibri" pitchFamily="34" charset="0"/>
                <a:ea typeface="+mj-ea"/>
                <a:cs typeface="Calibri" pitchFamily="34" charset="0"/>
              </a:rPr>
              <a:t>Мишень</a:t>
            </a:r>
            <a:r>
              <a:rPr kumimoji="0" lang="en-US" altLang="ja-JP" sz="2400" b="1" i="0" strike="noStrike" kern="0" cap="none" spc="0" normalizeH="0" baseline="0" noProof="0" dirty="0" smtClean="0">
                <a:ln>
                  <a:noFill/>
                </a:ln>
                <a:solidFill>
                  <a:srgbClr val="0000FF"/>
                </a:solidFill>
                <a:effectLst>
                  <a:outerShdw blurRad="38100" dist="38100" dir="2700000" algn="tl">
                    <a:srgbClr val="000000">
                      <a:alpha val="43137"/>
                    </a:srgbClr>
                  </a:outerShdw>
                </a:effectLst>
                <a:uLnTx/>
                <a:uFillTx/>
                <a:latin typeface="Calibri" pitchFamily="34" charset="0"/>
                <a:ea typeface="+mj-ea"/>
                <a:cs typeface="Calibri" pitchFamily="34" charset="0"/>
              </a:rPr>
              <a:t> </a:t>
            </a:r>
            <a:r>
              <a:rPr kumimoji="0" lang="en-US" altLang="ja-JP" sz="2800" b="1" i="0" strike="noStrike" kern="0" cap="none" spc="0" normalizeH="0" baseline="30000" noProof="0" dirty="0" smtClean="0">
                <a:ln>
                  <a:noFill/>
                </a:ln>
                <a:solidFill>
                  <a:srgbClr val="0000FF"/>
                </a:solidFill>
                <a:effectLst>
                  <a:outerShdw blurRad="38100" dist="38100" dir="2700000" algn="tl">
                    <a:srgbClr val="000000">
                      <a:alpha val="43137"/>
                    </a:srgbClr>
                  </a:outerShdw>
                </a:effectLst>
                <a:uLnTx/>
                <a:uFillTx/>
                <a:latin typeface="Calibri" pitchFamily="34" charset="0"/>
                <a:ea typeface="+mj-ea"/>
                <a:cs typeface="Calibri" pitchFamily="34" charset="0"/>
              </a:rPr>
              <a:t>238</a:t>
            </a:r>
            <a:r>
              <a:rPr kumimoji="0" lang="en-US" altLang="ja-JP" sz="2400" b="1" i="0" strike="noStrike" kern="0" cap="none" spc="0" normalizeH="0" baseline="0" noProof="0" dirty="0" smtClean="0">
                <a:ln>
                  <a:noFill/>
                </a:ln>
                <a:solidFill>
                  <a:srgbClr val="0000FF"/>
                </a:solidFill>
                <a:effectLst>
                  <a:outerShdw blurRad="38100" dist="38100" dir="2700000" algn="tl">
                    <a:srgbClr val="000000">
                      <a:alpha val="43137"/>
                    </a:srgbClr>
                  </a:outerShdw>
                </a:effectLst>
                <a:uLnTx/>
                <a:uFillTx/>
                <a:latin typeface="Calibri" pitchFamily="34" charset="0"/>
                <a:ea typeface="+mj-ea"/>
                <a:cs typeface="Calibri" pitchFamily="34" charset="0"/>
              </a:rPr>
              <a:t>U:   0.72 </a:t>
            </a:r>
            <a:r>
              <a:rPr kumimoji="0" lang="ru-RU" altLang="ja-JP" sz="2400" b="1" i="0" strike="noStrike" kern="0" cap="none" spc="0" normalizeH="0" baseline="0" noProof="0" dirty="0" smtClean="0">
                <a:ln>
                  <a:noFill/>
                </a:ln>
                <a:solidFill>
                  <a:srgbClr val="0000FF"/>
                </a:solidFill>
                <a:effectLst>
                  <a:outerShdw blurRad="38100" dist="38100" dir="2700000" algn="tl">
                    <a:srgbClr val="000000">
                      <a:alpha val="43137"/>
                    </a:srgbClr>
                  </a:outerShdw>
                </a:effectLst>
                <a:uLnTx/>
                <a:uFillTx/>
                <a:latin typeface="Calibri" pitchFamily="34" charset="0"/>
                <a:ea typeface="+mj-ea"/>
                <a:cs typeface="Calibri" pitchFamily="34" charset="0"/>
              </a:rPr>
              <a:t>мг</a:t>
            </a:r>
            <a:r>
              <a:rPr kumimoji="0" lang="en-US" altLang="ja-JP" sz="2400" b="1" i="0" strike="noStrike" kern="0" cap="none" spc="0" normalizeH="0" baseline="0" noProof="0" dirty="0" smtClean="0">
                <a:ln>
                  <a:noFill/>
                </a:ln>
                <a:solidFill>
                  <a:srgbClr val="0000FF"/>
                </a:solidFill>
                <a:effectLst>
                  <a:outerShdw blurRad="38100" dist="38100" dir="2700000" algn="tl">
                    <a:srgbClr val="000000">
                      <a:alpha val="43137"/>
                    </a:srgbClr>
                  </a:outerShdw>
                </a:effectLst>
                <a:uLnTx/>
                <a:uFillTx/>
                <a:latin typeface="Calibri" pitchFamily="34" charset="0"/>
                <a:ea typeface="+mj-ea"/>
                <a:cs typeface="Calibri" pitchFamily="34" charset="0"/>
              </a:rPr>
              <a:t>/</a:t>
            </a:r>
            <a:r>
              <a:rPr kumimoji="0" lang="ru-RU" altLang="ja-JP" sz="2400" b="1" i="0" strike="noStrike" kern="0" cap="none" spc="0" normalizeH="0" baseline="0" noProof="0" dirty="0" smtClean="0">
                <a:ln>
                  <a:noFill/>
                </a:ln>
                <a:solidFill>
                  <a:srgbClr val="0000FF"/>
                </a:solidFill>
                <a:effectLst>
                  <a:outerShdw blurRad="38100" dist="38100" dir="2700000" algn="tl">
                    <a:srgbClr val="000000">
                      <a:alpha val="43137"/>
                    </a:srgbClr>
                  </a:outerShdw>
                </a:effectLst>
                <a:uLnTx/>
                <a:uFillTx/>
                <a:latin typeface="Calibri" pitchFamily="34" charset="0"/>
                <a:ea typeface="+mj-ea"/>
                <a:cs typeface="Calibri" pitchFamily="34" charset="0"/>
              </a:rPr>
              <a:t>см</a:t>
            </a:r>
            <a:r>
              <a:rPr kumimoji="0" lang="en-US" altLang="ja-JP" sz="2800" b="1" i="0" strike="noStrike" kern="0" cap="none" spc="0" normalizeH="0" baseline="30000" noProof="0" dirty="0" smtClean="0">
                <a:ln>
                  <a:noFill/>
                </a:ln>
                <a:solidFill>
                  <a:srgbClr val="0000FF"/>
                </a:solidFill>
                <a:effectLst>
                  <a:outerShdw blurRad="38100" dist="38100" dir="2700000" algn="tl">
                    <a:srgbClr val="000000">
                      <a:alpha val="43137"/>
                    </a:srgbClr>
                  </a:outerShdw>
                </a:effectLst>
                <a:uLnTx/>
                <a:uFillTx/>
                <a:latin typeface="Calibri" pitchFamily="34" charset="0"/>
                <a:ea typeface="+mj-ea"/>
                <a:cs typeface="Calibri" pitchFamily="34" charset="0"/>
              </a:rPr>
              <a:t>2</a:t>
            </a:r>
          </a:p>
          <a:p>
            <a:pPr lvl="0">
              <a:defRPr/>
            </a:pPr>
            <a:endParaRPr lang="en-US" altLang="ja-JP" sz="800" b="1" kern="0" dirty="0" smtClean="0">
              <a:solidFill>
                <a:srgbClr val="0000FF"/>
              </a:solidFill>
              <a:effectLst>
                <a:outerShdw blurRad="38100" dist="38100" dir="2700000" algn="tl">
                  <a:srgbClr val="000000">
                    <a:alpha val="43137"/>
                  </a:srgbClr>
                </a:outerShdw>
              </a:effectLst>
              <a:latin typeface="Calibri" pitchFamily="34" charset="0"/>
              <a:ea typeface="+mj-ea"/>
              <a:cs typeface="Calibri" pitchFamily="34" charset="0"/>
            </a:endParaRPr>
          </a:p>
          <a:p>
            <a:pPr lvl="0">
              <a:defRPr/>
            </a:pPr>
            <a:r>
              <a:rPr kumimoji="0" lang="ru-RU" altLang="ja-JP" sz="2400" b="1" i="0" strike="noStrike" kern="0" cap="none" spc="0" normalizeH="0" noProof="0" dirty="0" smtClean="0">
                <a:ln>
                  <a:noFill/>
                </a:ln>
                <a:solidFill>
                  <a:srgbClr val="0000FF"/>
                </a:solidFill>
                <a:effectLst>
                  <a:outerShdw blurRad="38100" dist="38100" dir="2700000" algn="tl">
                    <a:srgbClr val="000000">
                      <a:alpha val="43137"/>
                    </a:srgbClr>
                  </a:outerShdw>
                </a:effectLst>
                <a:uLnTx/>
                <a:uFillTx/>
                <a:latin typeface="Calibri" pitchFamily="34" charset="0"/>
                <a:ea typeface="+mj-ea"/>
                <a:cs typeface="Calibri" pitchFamily="34" charset="0"/>
              </a:rPr>
              <a:t>Доза</a:t>
            </a:r>
            <a:r>
              <a:rPr kumimoji="0" lang="en-US" altLang="ja-JP" sz="2400" b="1" i="0" strike="noStrike" kern="0" cap="none" spc="0" normalizeH="0" noProof="0" dirty="0" smtClean="0">
                <a:ln>
                  <a:noFill/>
                </a:ln>
                <a:solidFill>
                  <a:srgbClr val="0000FF"/>
                </a:solidFill>
                <a:effectLst>
                  <a:outerShdw blurRad="38100" dist="38100" dir="2700000" algn="tl">
                    <a:srgbClr val="000000">
                      <a:alpha val="43137"/>
                    </a:srgbClr>
                  </a:outerShdw>
                </a:effectLst>
                <a:uLnTx/>
                <a:uFillTx/>
                <a:latin typeface="Calibri" pitchFamily="34" charset="0"/>
                <a:ea typeface="+mj-ea"/>
                <a:cs typeface="Calibri" pitchFamily="34" charset="0"/>
              </a:rPr>
              <a:t>:  </a:t>
            </a:r>
            <a:r>
              <a:rPr kumimoji="0" lang="ru-RU" altLang="ja-JP" sz="2400" b="1" i="0" strike="noStrike" kern="0" cap="none" spc="0" normalizeH="0" noProof="0" dirty="0" smtClean="0">
                <a:ln>
                  <a:noFill/>
                </a:ln>
                <a:solidFill>
                  <a:srgbClr val="0000FF"/>
                </a:solidFill>
                <a:effectLst>
                  <a:outerShdw blurRad="38100" dist="38100" dir="2700000" algn="tl">
                    <a:srgbClr val="000000">
                      <a:alpha val="43137"/>
                    </a:srgbClr>
                  </a:outerShdw>
                </a:effectLst>
                <a:uLnTx/>
                <a:uFillTx/>
                <a:latin typeface="Calibri" pitchFamily="34" charset="0"/>
                <a:ea typeface="+mj-ea"/>
                <a:cs typeface="Calibri" pitchFamily="34" charset="0"/>
              </a:rPr>
              <a:t>7</a:t>
            </a:r>
            <a:r>
              <a:rPr kumimoji="0" lang="en-US" altLang="ja-JP" sz="2400" b="1" i="0" strike="noStrike" kern="0" cap="none" spc="0" normalizeH="0" noProof="0" dirty="0" smtClean="0">
                <a:ln>
                  <a:noFill/>
                </a:ln>
                <a:solidFill>
                  <a:srgbClr val="0000FF"/>
                </a:solidFill>
                <a:effectLst>
                  <a:outerShdw blurRad="38100" dist="38100" dir="2700000" algn="tl">
                    <a:srgbClr val="000000">
                      <a:alpha val="43137"/>
                    </a:srgbClr>
                  </a:outerShdw>
                </a:effectLst>
                <a:uLnTx/>
                <a:uFillTx/>
                <a:latin typeface="Calibri" pitchFamily="34" charset="0"/>
                <a:ea typeface="+mj-ea"/>
                <a:cs typeface="Calibri" pitchFamily="34" charset="0"/>
              </a:rPr>
              <a:t>.</a:t>
            </a:r>
            <a:r>
              <a:rPr kumimoji="0" lang="ru-RU" altLang="ja-JP" sz="2400" b="1" i="0" strike="noStrike" kern="0" cap="none" spc="0" normalizeH="0" noProof="0" dirty="0" smtClean="0">
                <a:ln>
                  <a:noFill/>
                </a:ln>
                <a:solidFill>
                  <a:srgbClr val="0000FF"/>
                </a:solidFill>
                <a:effectLst>
                  <a:outerShdw blurRad="38100" dist="38100" dir="2700000" algn="tl">
                    <a:srgbClr val="000000">
                      <a:alpha val="43137"/>
                    </a:srgbClr>
                  </a:outerShdw>
                </a:effectLst>
                <a:uLnTx/>
                <a:uFillTx/>
                <a:latin typeface="Calibri" pitchFamily="34" charset="0"/>
                <a:ea typeface="+mj-ea"/>
                <a:cs typeface="Calibri" pitchFamily="34" charset="0"/>
              </a:rPr>
              <a:t>2</a:t>
            </a:r>
            <a:r>
              <a:rPr kumimoji="0" lang="en-US" altLang="ja-JP" sz="2400" b="1" i="0" strike="noStrike" kern="0" cap="none" spc="0" normalizeH="0" noProof="0" dirty="0" smtClean="0">
                <a:ln>
                  <a:noFill/>
                </a:ln>
                <a:solidFill>
                  <a:srgbClr val="0000FF"/>
                </a:solidFill>
                <a:effectLst>
                  <a:outerShdw blurRad="38100" dist="38100" dir="2700000" algn="tl">
                    <a:srgbClr val="000000">
                      <a:alpha val="43137"/>
                    </a:srgbClr>
                  </a:outerShdw>
                </a:effectLst>
                <a:uLnTx/>
                <a:uFillTx/>
                <a:latin typeface="Calibri" pitchFamily="34" charset="0"/>
                <a:ea typeface="+mj-ea"/>
                <a:cs typeface="Calibri" pitchFamily="34" charset="0"/>
              </a:rPr>
              <a:t> x 10</a:t>
            </a:r>
            <a:r>
              <a:rPr kumimoji="0" lang="en-US" altLang="ja-JP" sz="2800" b="1" i="0" strike="noStrike" kern="0" cap="none" spc="0" normalizeH="0" baseline="30000" noProof="0" dirty="0" smtClean="0">
                <a:ln>
                  <a:noFill/>
                </a:ln>
                <a:solidFill>
                  <a:srgbClr val="0000FF"/>
                </a:solidFill>
                <a:effectLst>
                  <a:outerShdw blurRad="38100" dist="38100" dir="2700000" algn="tl">
                    <a:srgbClr val="000000">
                      <a:alpha val="43137"/>
                    </a:srgbClr>
                  </a:outerShdw>
                </a:effectLst>
                <a:uLnTx/>
                <a:uFillTx/>
                <a:latin typeface="Calibri" pitchFamily="34" charset="0"/>
                <a:ea typeface="+mj-ea"/>
                <a:cs typeface="Calibri" pitchFamily="34" charset="0"/>
              </a:rPr>
              <a:t>19</a:t>
            </a:r>
            <a:r>
              <a:rPr lang="en-US" altLang="ja-JP" sz="2400" b="1" kern="0" dirty="0" smtClean="0">
                <a:solidFill>
                  <a:srgbClr val="0000FF"/>
                </a:solidFill>
                <a:effectLst>
                  <a:outerShdw blurRad="38100" dist="38100" dir="2700000" algn="tl">
                    <a:srgbClr val="000000">
                      <a:alpha val="43137"/>
                    </a:srgbClr>
                  </a:outerShdw>
                </a:effectLst>
                <a:latin typeface="Calibri" pitchFamily="34" charset="0"/>
                <a:cs typeface="Calibri" pitchFamily="34" charset="0"/>
              </a:rPr>
              <a:t> </a:t>
            </a:r>
          </a:p>
          <a:p>
            <a:pPr lvl="0">
              <a:defRPr/>
            </a:pPr>
            <a:endParaRPr kumimoji="0" lang="en-US" altLang="ja-JP" sz="800" b="1" i="0" strike="noStrike" kern="0" cap="none" spc="0" normalizeH="0" baseline="30000" noProof="0" dirty="0" smtClean="0">
              <a:ln>
                <a:noFill/>
              </a:ln>
              <a:solidFill>
                <a:srgbClr val="0000FF"/>
              </a:solidFill>
              <a:effectLst>
                <a:outerShdw blurRad="38100" dist="38100" dir="2700000" algn="tl">
                  <a:srgbClr val="000000">
                    <a:alpha val="43137"/>
                  </a:srgbClr>
                </a:outerShdw>
              </a:effectLst>
              <a:uLnTx/>
              <a:uFillTx/>
              <a:latin typeface="Calibri" pitchFamily="34" charset="0"/>
              <a:ea typeface="+mj-ea"/>
              <a:cs typeface="Calibri" pitchFamily="34" charset="0"/>
            </a:endParaRPr>
          </a:p>
          <a:p>
            <a:pPr lvl="0">
              <a:defRPr/>
            </a:pPr>
            <a:r>
              <a:rPr lang="ru-RU" altLang="ja-JP" sz="2400" b="1" kern="0" dirty="0" smtClean="0">
                <a:solidFill>
                  <a:srgbClr val="0000FF"/>
                </a:solidFill>
                <a:effectLst>
                  <a:outerShdw blurRad="38100" dist="38100" dir="2700000" algn="tl">
                    <a:srgbClr val="000000">
                      <a:alpha val="43137"/>
                    </a:srgbClr>
                  </a:outerShdw>
                </a:effectLst>
                <a:latin typeface="Calibri" pitchFamily="34" charset="0"/>
                <a:ea typeface="+mj-ea"/>
                <a:cs typeface="Calibri" pitchFamily="34" charset="0"/>
              </a:rPr>
              <a:t>Энергия возбуждения</a:t>
            </a:r>
            <a:r>
              <a:rPr lang="en-US" altLang="ja-JP" sz="2400" b="1" kern="0" dirty="0" smtClean="0">
                <a:solidFill>
                  <a:srgbClr val="0000FF"/>
                </a:solidFill>
                <a:effectLst>
                  <a:outerShdw blurRad="38100" dist="38100" dir="2700000" algn="tl">
                    <a:srgbClr val="000000">
                      <a:alpha val="43137"/>
                    </a:srgbClr>
                  </a:outerShdw>
                </a:effectLst>
                <a:latin typeface="Calibri" pitchFamily="34" charset="0"/>
                <a:ea typeface="+mj-ea"/>
                <a:cs typeface="Calibri" pitchFamily="34" charset="0"/>
              </a:rPr>
              <a:t>: 42 </a:t>
            </a:r>
            <a:r>
              <a:rPr lang="ru-RU" altLang="ja-JP" sz="2400" b="1" kern="0" dirty="0" smtClean="0">
                <a:solidFill>
                  <a:srgbClr val="0000FF"/>
                </a:solidFill>
                <a:effectLst>
                  <a:outerShdw blurRad="38100" dist="38100" dir="2700000" algn="tl">
                    <a:srgbClr val="000000">
                      <a:alpha val="43137"/>
                    </a:srgbClr>
                  </a:outerShdw>
                </a:effectLst>
                <a:latin typeface="Calibri" pitchFamily="34" charset="0"/>
                <a:ea typeface="+mj-ea"/>
                <a:cs typeface="Calibri" pitchFamily="34" charset="0"/>
              </a:rPr>
              <a:t>МэВ</a:t>
            </a:r>
            <a:endParaRPr kumimoji="0" lang="en-US" altLang="ja-JP" sz="2400" b="1" i="0" strike="noStrike" kern="0" cap="none" spc="0" normalizeH="0" noProof="0" dirty="0" smtClean="0">
              <a:ln>
                <a:noFill/>
              </a:ln>
              <a:solidFill>
                <a:srgbClr val="0000FF"/>
              </a:solidFill>
              <a:effectLst>
                <a:outerShdw blurRad="38100" dist="38100" dir="2700000" algn="tl">
                  <a:srgbClr val="000000">
                    <a:alpha val="43137"/>
                  </a:srgbClr>
                </a:outerShdw>
              </a:effectLst>
              <a:uLnTx/>
              <a:uFillTx/>
              <a:latin typeface="Calibri" pitchFamily="34" charset="0"/>
              <a:ea typeface="+mj-ea"/>
              <a:cs typeface="Calibri"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Рисунок 10" descr="q3.bmp"/>
          <p:cNvPicPr>
            <a:picLocks noChangeAspect="1"/>
          </p:cNvPicPr>
          <p:nvPr/>
        </p:nvPicPr>
        <p:blipFill>
          <a:blip r:embed="rId2" cstate="print"/>
          <a:stretch>
            <a:fillRect/>
          </a:stretch>
        </p:blipFill>
        <p:spPr>
          <a:xfrm>
            <a:off x="539552" y="332656"/>
            <a:ext cx="4937160" cy="3456438"/>
          </a:xfrm>
          <a:prstGeom prst="rect">
            <a:avLst/>
          </a:prstGeom>
        </p:spPr>
      </p:pic>
      <p:sp>
        <p:nvSpPr>
          <p:cNvPr id="17" name="Rectangle 2"/>
          <p:cNvSpPr txBox="1">
            <a:spLocks noChangeArrowheads="1"/>
          </p:cNvSpPr>
          <p:nvPr/>
        </p:nvSpPr>
        <p:spPr bwMode="auto">
          <a:xfrm>
            <a:off x="2915816" y="188640"/>
            <a:ext cx="5184576" cy="64807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defRPr/>
            </a:pPr>
            <a:r>
              <a:rPr lang="ru-RU" altLang="ja-JP" sz="2400" b="1" kern="0" dirty="0" smtClean="0">
                <a:solidFill>
                  <a:srgbClr val="006600"/>
                </a:solidFill>
                <a:effectLst>
                  <a:outerShdw blurRad="38100" dist="38100" dir="2700000" algn="tl">
                    <a:srgbClr val="000000">
                      <a:alpha val="43137"/>
                    </a:srgbClr>
                  </a:outerShdw>
                </a:effectLst>
                <a:latin typeface="Calibri" pitchFamily="34" charset="0"/>
                <a:ea typeface="+mj-ea"/>
                <a:cs typeface="Calibri" pitchFamily="34" charset="0"/>
              </a:rPr>
              <a:t>Си</a:t>
            </a:r>
            <a:r>
              <a:rPr kumimoji="0" lang="ru-RU" altLang="ja-JP" sz="2400" b="1" i="0" strike="noStrike" kern="0" cap="none" spc="0" normalizeH="0" baseline="0" noProof="0" dirty="0" err="1" smtClean="0">
                <a:ln>
                  <a:noFill/>
                </a:ln>
                <a:solidFill>
                  <a:srgbClr val="006600"/>
                </a:solidFill>
                <a:effectLst>
                  <a:outerShdw blurRad="38100" dist="38100" dir="2700000" algn="tl">
                    <a:srgbClr val="000000">
                      <a:alpha val="43137"/>
                    </a:srgbClr>
                  </a:outerShdw>
                </a:effectLst>
                <a:uLnTx/>
                <a:uFillTx/>
                <a:latin typeface="Calibri" pitchFamily="34" charset="0"/>
                <a:ea typeface="+mj-ea"/>
                <a:cs typeface="Calibri" pitchFamily="34" charset="0"/>
              </a:rPr>
              <a:t>нтез</a:t>
            </a:r>
            <a:r>
              <a:rPr kumimoji="0" lang="ru-RU" altLang="ja-JP" sz="2400" b="1" i="0" strike="noStrike" kern="0" cap="none" spc="0" normalizeH="0" baseline="0" noProof="0" dirty="0" smtClean="0">
                <a:ln>
                  <a:noFill/>
                </a:ln>
                <a:solidFill>
                  <a:srgbClr val="006600"/>
                </a:solidFill>
                <a:effectLst>
                  <a:outerShdw blurRad="38100" dist="38100" dir="2700000" algn="tl">
                    <a:srgbClr val="000000">
                      <a:alpha val="43137"/>
                    </a:srgbClr>
                  </a:outerShdw>
                </a:effectLst>
                <a:uLnTx/>
                <a:uFillTx/>
                <a:latin typeface="Calibri" pitchFamily="34" charset="0"/>
                <a:ea typeface="+mj-ea"/>
                <a:cs typeface="Calibri" pitchFamily="34" charset="0"/>
              </a:rPr>
              <a:t>  новых  элементов</a:t>
            </a:r>
            <a:r>
              <a:rPr kumimoji="0" lang="en-US" altLang="ja-JP" sz="2400" b="1" i="0" strike="noStrike" kern="0" cap="none" spc="0" normalizeH="0" baseline="0" noProof="0" dirty="0" smtClean="0">
                <a:ln>
                  <a:noFill/>
                </a:ln>
                <a:solidFill>
                  <a:srgbClr val="006600"/>
                </a:solidFill>
                <a:effectLst>
                  <a:outerShdw blurRad="38100" dist="38100" dir="2700000" algn="tl">
                    <a:srgbClr val="000000">
                      <a:alpha val="43137"/>
                    </a:srgbClr>
                  </a:outerShdw>
                </a:effectLst>
                <a:uLnTx/>
                <a:uFillTx/>
                <a:latin typeface="Calibri" pitchFamily="34" charset="0"/>
                <a:ea typeface="+mj-ea"/>
                <a:cs typeface="Calibri" pitchFamily="34" charset="0"/>
              </a:rPr>
              <a:t>  </a:t>
            </a:r>
            <a:r>
              <a:rPr kumimoji="0" lang="ru-RU" altLang="ja-JP" sz="2400" b="1" i="0" strike="noStrike" kern="0" cap="none" spc="0" normalizeH="0" baseline="0" noProof="0" dirty="0" smtClean="0">
                <a:ln>
                  <a:noFill/>
                </a:ln>
                <a:solidFill>
                  <a:srgbClr val="006600"/>
                </a:solidFill>
                <a:effectLst>
                  <a:outerShdw blurRad="38100" dist="38100" dir="2700000" algn="tl">
                    <a:srgbClr val="000000">
                      <a:alpha val="43137"/>
                    </a:srgbClr>
                  </a:outerShdw>
                </a:effectLst>
                <a:uLnTx/>
                <a:uFillTx/>
                <a:latin typeface="Calibri" pitchFamily="34" charset="0"/>
                <a:ea typeface="+mj-ea"/>
                <a:cs typeface="Calibri" pitchFamily="34" charset="0"/>
              </a:rPr>
              <a:t>119  и  120</a:t>
            </a:r>
            <a:endParaRPr kumimoji="0" lang="ru-RU" sz="2000" b="1" i="0" strike="noStrike" kern="0" cap="none" spc="0" normalizeH="0" baseline="0" noProof="0" dirty="0" smtClean="0">
              <a:ln>
                <a:noFill/>
              </a:ln>
              <a:solidFill>
                <a:srgbClr val="006600"/>
              </a:solidFill>
              <a:effectLst>
                <a:outerShdw blurRad="38100" dist="38100" dir="2700000" algn="tl">
                  <a:srgbClr val="000000">
                    <a:alpha val="43137"/>
                  </a:srgbClr>
                </a:outerShdw>
              </a:effectLst>
              <a:uLnTx/>
              <a:uFillTx/>
              <a:latin typeface="Calibri" pitchFamily="34" charset="0"/>
              <a:ea typeface="+mj-ea"/>
              <a:cs typeface="Calibri" pitchFamily="34" charset="0"/>
            </a:endParaRPr>
          </a:p>
        </p:txBody>
      </p:sp>
      <p:sp>
        <p:nvSpPr>
          <p:cNvPr id="18" name="Rectangle 2"/>
          <p:cNvSpPr txBox="1">
            <a:spLocks noChangeArrowheads="1"/>
          </p:cNvSpPr>
          <p:nvPr/>
        </p:nvSpPr>
        <p:spPr bwMode="auto">
          <a:xfrm>
            <a:off x="107504" y="188640"/>
            <a:ext cx="2232248" cy="64807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defRPr/>
            </a:pPr>
            <a:r>
              <a:rPr kumimoji="0" lang="ru-RU" altLang="ja-JP" sz="2400" b="1" i="0" strike="noStrike" kern="0" cap="none" spc="0" normalizeH="0" baseline="0" noProof="0" dirty="0" smtClean="0">
                <a:ln>
                  <a:noFill/>
                </a:ln>
                <a:solidFill>
                  <a:srgbClr val="0000FF"/>
                </a:solidFill>
                <a:effectLst>
                  <a:outerShdw blurRad="38100" dist="38100" dir="2700000" algn="tl">
                    <a:srgbClr val="000000">
                      <a:alpha val="43137"/>
                    </a:srgbClr>
                  </a:outerShdw>
                </a:effectLst>
                <a:uLnTx/>
                <a:uFillTx/>
                <a:latin typeface="Calibri" pitchFamily="34" charset="0"/>
                <a:ea typeface="+mj-ea"/>
                <a:cs typeface="Calibri" pitchFamily="34" charset="0"/>
              </a:rPr>
              <a:t>Перспективы</a:t>
            </a:r>
            <a:endParaRPr kumimoji="0" lang="ru-RU" sz="2000" b="1" i="0" strike="noStrike" kern="0" cap="none" spc="0" normalizeH="0" baseline="0" noProof="0" dirty="0">
              <a:ln>
                <a:noFill/>
              </a:ln>
              <a:solidFill>
                <a:srgbClr val="0000FF"/>
              </a:solidFill>
              <a:effectLst>
                <a:outerShdw blurRad="38100" dist="38100" dir="2700000" algn="tl">
                  <a:srgbClr val="000000">
                    <a:alpha val="43137"/>
                  </a:srgbClr>
                </a:outerShdw>
              </a:effectLst>
              <a:uLnTx/>
              <a:uFillTx/>
              <a:latin typeface="Calibri" pitchFamily="34" charset="0"/>
              <a:ea typeface="+mj-ea"/>
              <a:cs typeface="Calibri"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Рисунок 10" descr="q3.bmp"/>
          <p:cNvPicPr>
            <a:picLocks noChangeAspect="1"/>
          </p:cNvPicPr>
          <p:nvPr/>
        </p:nvPicPr>
        <p:blipFill>
          <a:blip r:embed="rId2" cstate="print"/>
          <a:stretch>
            <a:fillRect/>
          </a:stretch>
        </p:blipFill>
        <p:spPr>
          <a:xfrm>
            <a:off x="539552" y="332656"/>
            <a:ext cx="4937160" cy="3456438"/>
          </a:xfrm>
          <a:prstGeom prst="rect">
            <a:avLst/>
          </a:prstGeom>
        </p:spPr>
      </p:pic>
      <p:sp>
        <p:nvSpPr>
          <p:cNvPr id="23" name="Rectangle 2"/>
          <p:cNvSpPr txBox="1">
            <a:spLocks noChangeArrowheads="1"/>
          </p:cNvSpPr>
          <p:nvPr/>
        </p:nvSpPr>
        <p:spPr bwMode="auto">
          <a:xfrm>
            <a:off x="2915816" y="188640"/>
            <a:ext cx="5184576" cy="64807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defRPr/>
            </a:pPr>
            <a:r>
              <a:rPr lang="ru-RU" altLang="ja-JP" sz="2400" b="1" kern="0" dirty="0" smtClean="0">
                <a:solidFill>
                  <a:srgbClr val="006600"/>
                </a:solidFill>
                <a:effectLst>
                  <a:outerShdw blurRad="38100" dist="38100" dir="2700000" algn="tl">
                    <a:srgbClr val="000000">
                      <a:alpha val="43137"/>
                    </a:srgbClr>
                  </a:outerShdw>
                </a:effectLst>
                <a:latin typeface="Calibri" pitchFamily="34" charset="0"/>
                <a:ea typeface="+mj-ea"/>
                <a:cs typeface="Calibri" pitchFamily="34" charset="0"/>
              </a:rPr>
              <a:t>Си</a:t>
            </a:r>
            <a:r>
              <a:rPr kumimoji="0" lang="ru-RU" altLang="ja-JP" sz="2400" b="1" i="0" strike="noStrike" kern="0" cap="none" spc="0" normalizeH="0" baseline="0" noProof="0" dirty="0" err="1" smtClean="0">
                <a:ln>
                  <a:noFill/>
                </a:ln>
                <a:solidFill>
                  <a:srgbClr val="006600"/>
                </a:solidFill>
                <a:effectLst>
                  <a:outerShdw blurRad="38100" dist="38100" dir="2700000" algn="tl">
                    <a:srgbClr val="000000">
                      <a:alpha val="43137"/>
                    </a:srgbClr>
                  </a:outerShdw>
                </a:effectLst>
                <a:uLnTx/>
                <a:uFillTx/>
                <a:latin typeface="Calibri" pitchFamily="34" charset="0"/>
                <a:ea typeface="+mj-ea"/>
                <a:cs typeface="Calibri" pitchFamily="34" charset="0"/>
              </a:rPr>
              <a:t>нтез</a:t>
            </a:r>
            <a:r>
              <a:rPr kumimoji="0" lang="ru-RU" altLang="ja-JP" sz="2400" b="1" i="0" strike="noStrike" kern="0" cap="none" spc="0" normalizeH="0" baseline="0" noProof="0" dirty="0" smtClean="0">
                <a:ln>
                  <a:noFill/>
                </a:ln>
                <a:solidFill>
                  <a:srgbClr val="006600"/>
                </a:solidFill>
                <a:effectLst>
                  <a:outerShdw blurRad="38100" dist="38100" dir="2700000" algn="tl">
                    <a:srgbClr val="000000">
                      <a:alpha val="43137"/>
                    </a:srgbClr>
                  </a:outerShdw>
                </a:effectLst>
                <a:uLnTx/>
                <a:uFillTx/>
                <a:latin typeface="Calibri" pitchFamily="34" charset="0"/>
                <a:ea typeface="+mj-ea"/>
                <a:cs typeface="Calibri" pitchFamily="34" charset="0"/>
              </a:rPr>
              <a:t>  новых  элементов</a:t>
            </a:r>
            <a:r>
              <a:rPr kumimoji="0" lang="en-US" altLang="ja-JP" sz="2400" b="1" i="0" strike="noStrike" kern="0" cap="none" spc="0" normalizeH="0" baseline="0" noProof="0" dirty="0" smtClean="0">
                <a:ln>
                  <a:noFill/>
                </a:ln>
                <a:solidFill>
                  <a:srgbClr val="006600"/>
                </a:solidFill>
                <a:effectLst>
                  <a:outerShdw blurRad="38100" dist="38100" dir="2700000" algn="tl">
                    <a:srgbClr val="000000">
                      <a:alpha val="43137"/>
                    </a:srgbClr>
                  </a:outerShdw>
                </a:effectLst>
                <a:uLnTx/>
                <a:uFillTx/>
                <a:latin typeface="Calibri" pitchFamily="34" charset="0"/>
                <a:ea typeface="+mj-ea"/>
                <a:cs typeface="Calibri" pitchFamily="34" charset="0"/>
              </a:rPr>
              <a:t>  </a:t>
            </a:r>
            <a:r>
              <a:rPr kumimoji="0" lang="ru-RU" altLang="ja-JP" sz="2400" b="1" i="0" strike="noStrike" kern="0" cap="none" spc="0" normalizeH="0" baseline="0" noProof="0" dirty="0" smtClean="0">
                <a:ln>
                  <a:noFill/>
                </a:ln>
                <a:solidFill>
                  <a:srgbClr val="006600"/>
                </a:solidFill>
                <a:effectLst>
                  <a:outerShdw blurRad="38100" dist="38100" dir="2700000" algn="tl">
                    <a:srgbClr val="000000">
                      <a:alpha val="43137"/>
                    </a:srgbClr>
                  </a:outerShdw>
                </a:effectLst>
                <a:uLnTx/>
                <a:uFillTx/>
                <a:latin typeface="Calibri" pitchFamily="34" charset="0"/>
                <a:ea typeface="+mj-ea"/>
                <a:cs typeface="Calibri" pitchFamily="34" charset="0"/>
              </a:rPr>
              <a:t>119  и  120</a:t>
            </a:r>
            <a:endParaRPr kumimoji="0" lang="ru-RU" sz="2000" b="1" i="0" strike="noStrike" kern="0" cap="none" spc="0" normalizeH="0" baseline="0" noProof="0" dirty="0" smtClean="0">
              <a:ln>
                <a:noFill/>
              </a:ln>
              <a:solidFill>
                <a:srgbClr val="006600"/>
              </a:solidFill>
              <a:effectLst>
                <a:outerShdw blurRad="38100" dist="38100" dir="2700000" algn="tl">
                  <a:srgbClr val="000000">
                    <a:alpha val="43137"/>
                  </a:srgbClr>
                </a:outerShdw>
              </a:effectLst>
              <a:uLnTx/>
              <a:uFillTx/>
              <a:latin typeface="Calibri" pitchFamily="34" charset="0"/>
              <a:ea typeface="+mj-ea"/>
              <a:cs typeface="Calibri" pitchFamily="34" charset="0"/>
            </a:endParaRPr>
          </a:p>
        </p:txBody>
      </p:sp>
      <p:sp>
        <p:nvSpPr>
          <p:cNvPr id="24" name="Rectangle 2"/>
          <p:cNvSpPr txBox="1">
            <a:spLocks noChangeArrowheads="1"/>
          </p:cNvSpPr>
          <p:nvPr/>
        </p:nvSpPr>
        <p:spPr bwMode="auto">
          <a:xfrm>
            <a:off x="107504" y="188640"/>
            <a:ext cx="2232248" cy="64807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defRPr/>
            </a:pPr>
            <a:r>
              <a:rPr kumimoji="0" lang="ru-RU" altLang="ja-JP" sz="2400" b="1" i="0" strike="noStrike" kern="0" cap="none" spc="0" normalizeH="0" baseline="0" noProof="0" dirty="0" smtClean="0">
                <a:ln>
                  <a:noFill/>
                </a:ln>
                <a:solidFill>
                  <a:srgbClr val="0000FF"/>
                </a:solidFill>
                <a:effectLst>
                  <a:outerShdw blurRad="38100" dist="38100" dir="2700000" algn="tl">
                    <a:srgbClr val="000000">
                      <a:alpha val="43137"/>
                    </a:srgbClr>
                  </a:outerShdw>
                </a:effectLst>
                <a:uLnTx/>
                <a:uFillTx/>
                <a:latin typeface="Calibri" pitchFamily="34" charset="0"/>
                <a:ea typeface="+mj-ea"/>
                <a:cs typeface="Calibri" pitchFamily="34" charset="0"/>
              </a:rPr>
              <a:t>Перспективы</a:t>
            </a:r>
            <a:endParaRPr kumimoji="0" lang="ru-RU" sz="2000" b="1" i="0" strike="noStrike" kern="0" cap="none" spc="0" normalizeH="0" baseline="0" noProof="0" dirty="0">
              <a:ln>
                <a:noFill/>
              </a:ln>
              <a:solidFill>
                <a:srgbClr val="0000FF"/>
              </a:solidFill>
              <a:effectLst>
                <a:outerShdw blurRad="38100" dist="38100" dir="2700000" algn="tl">
                  <a:srgbClr val="000000">
                    <a:alpha val="43137"/>
                  </a:srgbClr>
                </a:outerShdw>
              </a:effectLst>
              <a:uLnTx/>
              <a:uFillTx/>
              <a:latin typeface="Calibri" pitchFamily="34" charset="0"/>
              <a:ea typeface="+mj-ea"/>
              <a:cs typeface="Calibri"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67544" y="3636313"/>
            <a:ext cx="8327664" cy="584775"/>
          </a:xfrm>
          <a:prstGeom prst="rect">
            <a:avLst/>
          </a:prstGeom>
          <a:noFill/>
        </p:spPr>
        <p:txBody>
          <a:bodyPr wrap="square" rtlCol="0">
            <a:spAutoFit/>
          </a:bodyPr>
          <a:lstStyle/>
          <a:p>
            <a:r>
              <a:rPr lang="ru-RU" sz="1600" b="1" dirty="0" smtClean="0">
                <a:solidFill>
                  <a:srgbClr val="0000FF"/>
                </a:solidFill>
                <a:latin typeface="Arial Narrow" pitchFamily="34" charset="0"/>
              </a:rPr>
              <a:t>Вращающаяся мишень</a:t>
            </a:r>
            <a:r>
              <a:rPr lang="en-US" sz="1600" b="1" dirty="0" smtClean="0">
                <a:solidFill>
                  <a:srgbClr val="0000FF"/>
                </a:solidFill>
                <a:latin typeface="Arial Narrow" pitchFamily="34" charset="0"/>
              </a:rPr>
              <a:t>, </a:t>
            </a:r>
            <a:r>
              <a:rPr lang="ru-RU" sz="1600" b="1" dirty="0" smtClean="0">
                <a:solidFill>
                  <a:srgbClr val="0000FF"/>
                </a:solidFill>
                <a:latin typeface="Arial Narrow" pitchFamily="34" charset="0"/>
              </a:rPr>
              <a:t>магниты</a:t>
            </a:r>
            <a:r>
              <a:rPr lang="en-US" sz="1600" b="1" dirty="0" smtClean="0">
                <a:solidFill>
                  <a:srgbClr val="0000FF"/>
                </a:solidFill>
                <a:latin typeface="Arial Narrow" pitchFamily="34" charset="0"/>
              </a:rPr>
              <a:t> </a:t>
            </a:r>
            <a:r>
              <a:rPr lang="en-US" sz="1600" b="1" dirty="0">
                <a:solidFill>
                  <a:srgbClr val="0000FF"/>
                </a:solidFill>
                <a:latin typeface="Arial Narrow" pitchFamily="34" charset="0"/>
              </a:rPr>
              <a:t>(Q1, D1, Q2, Q3, D2), </a:t>
            </a:r>
            <a:r>
              <a:rPr lang="ru-RU" sz="1600" b="1" dirty="0" smtClean="0">
                <a:solidFill>
                  <a:srgbClr val="0000FF"/>
                </a:solidFill>
                <a:latin typeface="Arial Narrow" pitchFamily="34" charset="0"/>
              </a:rPr>
              <a:t>стоппер,</a:t>
            </a:r>
            <a:r>
              <a:rPr lang="en-US" sz="1600" b="1" dirty="0" smtClean="0">
                <a:solidFill>
                  <a:srgbClr val="0000FF"/>
                </a:solidFill>
                <a:latin typeface="Arial Narrow" pitchFamily="34" charset="0"/>
              </a:rPr>
              <a:t> </a:t>
            </a:r>
            <a:r>
              <a:rPr lang="ru-RU" sz="1600" b="1" dirty="0" smtClean="0">
                <a:solidFill>
                  <a:srgbClr val="0000FF"/>
                </a:solidFill>
                <a:latin typeface="Arial Narrow" pitchFamily="34" charset="0"/>
              </a:rPr>
              <a:t>камера детекторов</a:t>
            </a:r>
            <a:r>
              <a:rPr lang="en-US" sz="1600" b="1" dirty="0" smtClean="0">
                <a:solidFill>
                  <a:srgbClr val="0000FF"/>
                </a:solidFill>
                <a:latin typeface="Arial Narrow" pitchFamily="34" charset="0"/>
              </a:rPr>
              <a:t>.</a:t>
            </a:r>
            <a:endParaRPr lang="ru-RU" sz="1600" b="1" dirty="0">
              <a:solidFill>
                <a:srgbClr val="0000FF"/>
              </a:solidFill>
              <a:latin typeface="Arial Narrow" pitchFamily="34" charset="0"/>
            </a:endParaRPr>
          </a:p>
          <a:p>
            <a:endParaRPr lang="ru-RU" sz="1600" b="1" dirty="0">
              <a:solidFill>
                <a:srgbClr val="0000FF"/>
              </a:solidFill>
              <a:latin typeface="Arial Narrow" pitchFamily="34" charset="0"/>
            </a:endParaRPr>
          </a:p>
        </p:txBody>
      </p:sp>
      <p:pic>
        <p:nvPicPr>
          <p:cNvPr id="7" name="Рисунок 6" descr="z2.bmp"/>
          <p:cNvPicPr>
            <a:picLocks noChangeAspect="1"/>
          </p:cNvPicPr>
          <p:nvPr/>
        </p:nvPicPr>
        <p:blipFill>
          <a:blip r:embed="rId3" cstate="print"/>
          <a:srcRect r="17179"/>
          <a:stretch>
            <a:fillRect/>
          </a:stretch>
        </p:blipFill>
        <p:spPr>
          <a:xfrm>
            <a:off x="467544" y="4055970"/>
            <a:ext cx="3528392" cy="2397366"/>
          </a:xfrm>
          <a:prstGeom prst="rect">
            <a:avLst/>
          </a:prstGeom>
        </p:spPr>
      </p:pic>
      <p:pic>
        <p:nvPicPr>
          <p:cNvPr id="5" name="Рисунок 4" descr="IMG_2740.jpg"/>
          <p:cNvPicPr>
            <a:picLocks noChangeAspect="1"/>
          </p:cNvPicPr>
          <p:nvPr/>
        </p:nvPicPr>
        <p:blipFill>
          <a:blip r:embed="rId4" cstate="print"/>
          <a:srcRect l="12827" r="15353" b="5955"/>
          <a:stretch>
            <a:fillRect/>
          </a:stretch>
        </p:blipFill>
        <p:spPr>
          <a:xfrm rot="5400000">
            <a:off x="4402952" y="3662741"/>
            <a:ext cx="1375467" cy="2045482"/>
          </a:xfrm>
          <a:prstGeom prst="rect">
            <a:avLst/>
          </a:prstGeom>
        </p:spPr>
      </p:pic>
      <p:sp>
        <p:nvSpPr>
          <p:cNvPr id="9" name="TextBox 8"/>
          <p:cNvSpPr txBox="1"/>
          <p:nvPr/>
        </p:nvSpPr>
        <p:spPr>
          <a:xfrm>
            <a:off x="6372200" y="4201343"/>
            <a:ext cx="2390398" cy="307777"/>
          </a:xfrm>
          <a:prstGeom prst="rect">
            <a:avLst/>
          </a:prstGeom>
          <a:noFill/>
        </p:spPr>
        <p:txBody>
          <a:bodyPr wrap="none" rtlCol="0">
            <a:spAutoFit/>
          </a:bodyPr>
          <a:lstStyle/>
          <a:p>
            <a:r>
              <a:rPr lang="en-US" sz="1400" b="1" dirty="0">
                <a:effectLst>
                  <a:outerShdw blurRad="38100" dist="38100" dir="2700000" algn="tl">
                    <a:srgbClr val="000000">
                      <a:alpha val="43137"/>
                    </a:srgbClr>
                  </a:outerShdw>
                </a:effectLst>
                <a:latin typeface="+mn-lt"/>
              </a:rPr>
              <a:t>48</a:t>
            </a:r>
            <a:r>
              <a:rPr lang="en-US" sz="1400" b="1" dirty="0">
                <a:effectLst>
                  <a:outerShdw blurRad="38100" dist="38100" dir="2700000" algn="tl">
                    <a:srgbClr val="000000">
                      <a:alpha val="43137"/>
                    </a:srgbClr>
                  </a:outerShdw>
                </a:effectLst>
                <a:latin typeface="+mn-lt"/>
                <a:sym typeface="Symbol"/>
              </a:rPr>
              <a:t></a:t>
            </a:r>
            <a:r>
              <a:rPr lang="en-US" sz="1400" b="1" dirty="0">
                <a:effectLst>
                  <a:outerShdw blurRad="38100" dist="38100" dir="2700000" algn="tl">
                    <a:srgbClr val="000000">
                      <a:alpha val="43137"/>
                    </a:srgbClr>
                  </a:outerShdw>
                </a:effectLst>
                <a:latin typeface="+mn-lt"/>
              </a:rPr>
              <a:t>220</a:t>
            </a:r>
            <a:r>
              <a:rPr lang="en-US" sz="1400" b="1" dirty="0">
                <a:latin typeface="+mn-lt"/>
              </a:rPr>
              <a:t>  DSSD </a:t>
            </a:r>
            <a:r>
              <a:rPr lang="en-US" sz="1400" b="1" i="1" dirty="0">
                <a:latin typeface="+mn-lt"/>
              </a:rPr>
              <a:t>&amp;</a:t>
            </a:r>
            <a:r>
              <a:rPr lang="en-US" sz="1400" b="1" dirty="0">
                <a:latin typeface="+mn-lt"/>
              </a:rPr>
              <a:t> </a:t>
            </a:r>
            <a:r>
              <a:rPr lang="en-US" sz="1400" b="1" dirty="0">
                <a:effectLst>
                  <a:outerShdw blurRad="38100" dist="38100" dir="2700000" algn="tl">
                    <a:srgbClr val="000000">
                      <a:alpha val="43137"/>
                    </a:srgbClr>
                  </a:outerShdw>
                </a:effectLst>
                <a:latin typeface="+mn-lt"/>
              </a:rPr>
              <a:t>60</a:t>
            </a:r>
            <a:r>
              <a:rPr lang="en-US" sz="1400" b="1" dirty="0">
                <a:effectLst>
                  <a:outerShdw blurRad="38100" dist="38100" dir="2700000" algn="tl">
                    <a:srgbClr val="000000">
                      <a:alpha val="43137"/>
                    </a:srgbClr>
                  </a:outerShdw>
                </a:effectLst>
                <a:latin typeface="+mn-lt"/>
                <a:sym typeface="Symbol"/>
              </a:rPr>
              <a:t></a:t>
            </a:r>
            <a:r>
              <a:rPr lang="en-US" sz="1400" b="1" dirty="0">
                <a:effectLst>
                  <a:outerShdw blurRad="38100" dist="38100" dir="2700000" algn="tl">
                    <a:srgbClr val="000000">
                      <a:alpha val="43137"/>
                    </a:srgbClr>
                  </a:outerShdw>
                </a:effectLst>
                <a:latin typeface="+mn-lt"/>
              </a:rPr>
              <a:t>120 SSSD</a:t>
            </a:r>
            <a:endParaRPr lang="ru-RU" sz="1400" b="1" dirty="0">
              <a:latin typeface="+mn-lt"/>
            </a:endParaRPr>
          </a:p>
        </p:txBody>
      </p:sp>
      <p:sp>
        <p:nvSpPr>
          <p:cNvPr id="10" name="TextBox 9"/>
          <p:cNvSpPr txBox="1"/>
          <p:nvPr/>
        </p:nvSpPr>
        <p:spPr>
          <a:xfrm>
            <a:off x="6397601" y="4386066"/>
            <a:ext cx="2448272" cy="584775"/>
          </a:xfrm>
          <a:prstGeom prst="rect">
            <a:avLst/>
          </a:prstGeom>
          <a:noFill/>
        </p:spPr>
        <p:txBody>
          <a:bodyPr wrap="square" rtlCol="0">
            <a:spAutoFit/>
          </a:bodyPr>
          <a:lstStyle/>
          <a:p>
            <a:r>
              <a:rPr lang="ru-RU" sz="1600" b="1" dirty="0" smtClean="0">
                <a:solidFill>
                  <a:srgbClr val="C00000"/>
                </a:solidFill>
                <a:latin typeface="+mn-lt"/>
              </a:rPr>
              <a:t>Цифровая и аналоговая электроника</a:t>
            </a:r>
            <a:endParaRPr lang="ru-RU" sz="1600" b="1" dirty="0">
              <a:solidFill>
                <a:srgbClr val="C00000"/>
              </a:solidFill>
              <a:latin typeface="+mn-lt"/>
            </a:endParaRPr>
          </a:p>
        </p:txBody>
      </p:sp>
      <p:sp>
        <p:nvSpPr>
          <p:cNvPr id="11" name="TextBox 10"/>
          <p:cNvSpPr txBox="1"/>
          <p:nvPr/>
        </p:nvSpPr>
        <p:spPr>
          <a:xfrm>
            <a:off x="1403648" y="274003"/>
            <a:ext cx="6192688" cy="1138773"/>
          </a:xfrm>
          <a:prstGeom prst="rect">
            <a:avLst/>
          </a:prstGeom>
          <a:noFill/>
        </p:spPr>
        <p:txBody>
          <a:bodyPr wrap="square" rtlCol="0">
            <a:spAutoFit/>
          </a:bodyPr>
          <a:lstStyle/>
          <a:p>
            <a:pPr algn="ctr"/>
            <a:r>
              <a:rPr lang="ru-RU" sz="2400" b="1" dirty="0" smtClean="0">
                <a:solidFill>
                  <a:srgbClr val="0000FF"/>
                </a:solidFill>
                <a:effectLst>
                  <a:outerShdw blurRad="38100" dist="38100" dir="2700000" algn="tl">
                    <a:srgbClr val="000000">
                      <a:alpha val="43137"/>
                    </a:srgbClr>
                  </a:outerShdw>
                </a:effectLst>
                <a:latin typeface="+mn-lt"/>
              </a:rPr>
              <a:t>Фабрика </a:t>
            </a:r>
            <a:r>
              <a:rPr lang="ru-RU" sz="2400" b="1" dirty="0" err="1" smtClean="0">
                <a:solidFill>
                  <a:srgbClr val="0000FF"/>
                </a:solidFill>
                <a:effectLst>
                  <a:outerShdw blurRad="38100" dist="38100" dir="2700000" algn="tl">
                    <a:srgbClr val="000000">
                      <a:alpha val="43137"/>
                    </a:srgbClr>
                  </a:outerShdw>
                </a:effectLst>
                <a:latin typeface="+mn-lt"/>
              </a:rPr>
              <a:t>СТЭ</a:t>
            </a:r>
            <a:endParaRPr lang="en-US" sz="2400" b="1" dirty="0">
              <a:solidFill>
                <a:srgbClr val="0000FF"/>
              </a:solidFill>
              <a:effectLst>
                <a:outerShdw blurRad="38100" dist="38100" dir="2700000" algn="tl">
                  <a:srgbClr val="000000">
                    <a:alpha val="43137"/>
                  </a:srgbClr>
                </a:outerShdw>
              </a:effectLst>
              <a:latin typeface="+mn-lt"/>
            </a:endParaRPr>
          </a:p>
          <a:p>
            <a:pPr algn="ctr"/>
            <a:r>
              <a:rPr lang="ru-RU" sz="2000" b="1" dirty="0" err="1" smtClean="0">
                <a:effectLst>
                  <a:outerShdw blurRad="38100" dist="38100" dir="2700000" algn="tl">
                    <a:srgbClr val="000000">
                      <a:alpha val="43137"/>
                    </a:srgbClr>
                  </a:outerShdw>
                </a:effectLst>
                <a:latin typeface="+mn-lt"/>
              </a:rPr>
              <a:t>Дубненский</a:t>
            </a:r>
            <a:r>
              <a:rPr lang="ru-RU" sz="2000" b="1" dirty="0" smtClean="0">
                <a:effectLst>
                  <a:outerShdw blurRad="38100" dist="38100" dir="2700000" algn="tl">
                    <a:srgbClr val="000000">
                      <a:alpha val="43137"/>
                    </a:srgbClr>
                  </a:outerShdw>
                </a:effectLst>
                <a:latin typeface="+mn-lt"/>
              </a:rPr>
              <a:t> газонаполненный сепаратор</a:t>
            </a:r>
            <a:r>
              <a:rPr lang="en-US" sz="2000" b="1" dirty="0" smtClean="0">
                <a:effectLst>
                  <a:outerShdw blurRad="38100" dist="38100" dir="2700000" algn="tl">
                    <a:srgbClr val="000000">
                      <a:alpha val="43137"/>
                    </a:srgbClr>
                  </a:outerShdw>
                </a:effectLst>
                <a:latin typeface="+mn-lt"/>
              </a:rPr>
              <a:t> DGFRS-2</a:t>
            </a:r>
            <a:endParaRPr lang="ru-RU" sz="2000" dirty="0">
              <a:effectLst>
                <a:outerShdw blurRad="38100" dist="38100" dir="2700000" algn="tl">
                  <a:srgbClr val="000000">
                    <a:alpha val="43137"/>
                  </a:srgbClr>
                </a:outerShdw>
              </a:effectLst>
              <a:latin typeface="+mn-lt"/>
            </a:endParaRPr>
          </a:p>
          <a:p>
            <a:pPr algn="ctr"/>
            <a:endParaRPr lang="ru-RU" sz="2400" dirty="0">
              <a:solidFill>
                <a:srgbClr val="0000FF"/>
              </a:solidFill>
              <a:effectLst>
                <a:outerShdw blurRad="38100" dist="38100" dir="2700000" algn="tl">
                  <a:srgbClr val="000000">
                    <a:alpha val="43137"/>
                  </a:srgbClr>
                </a:outerShdw>
              </a:effectLst>
              <a:latin typeface="+mn-lt"/>
            </a:endParaRPr>
          </a:p>
        </p:txBody>
      </p:sp>
      <p:pic>
        <p:nvPicPr>
          <p:cNvPr id="12" name="Рисунок 11" descr="IMG_3099.JPG"/>
          <p:cNvPicPr>
            <a:picLocks noChangeAspect="1"/>
          </p:cNvPicPr>
          <p:nvPr/>
        </p:nvPicPr>
        <p:blipFill>
          <a:blip r:embed="rId5" cstate="print"/>
          <a:srcRect l="15030" r="7672"/>
          <a:stretch>
            <a:fillRect/>
          </a:stretch>
        </p:blipFill>
        <p:spPr>
          <a:xfrm>
            <a:off x="6300192" y="1844824"/>
            <a:ext cx="1397491" cy="1357625"/>
          </a:xfrm>
          <a:prstGeom prst="rect">
            <a:avLst/>
          </a:prstGeom>
        </p:spPr>
      </p:pic>
      <p:sp>
        <p:nvSpPr>
          <p:cNvPr id="13" name="Прямоугольник 12"/>
          <p:cNvSpPr/>
          <p:nvPr/>
        </p:nvSpPr>
        <p:spPr>
          <a:xfrm>
            <a:off x="6084168" y="3234462"/>
            <a:ext cx="2664296" cy="338554"/>
          </a:xfrm>
          <a:prstGeom prst="rect">
            <a:avLst/>
          </a:prstGeom>
        </p:spPr>
        <p:txBody>
          <a:bodyPr wrap="square">
            <a:spAutoFit/>
          </a:bodyPr>
          <a:lstStyle/>
          <a:p>
            <a:r>
              <a:rPr lang="en-US" sz="1600" b="1" dirty="0" smtClean="0">
                <a:latin typeface="Arial Narrow" pitchFamily="34" charset="0"/>
              </a:rPr>
              <a:t>24-</a:t>
            </a:r>
            <a:r>
              <a:rPr lang="ru-RU" sz="1600" b="1" dirty="0" smtClean="0">
                <a:latin typeface="Arial Narrow" pitchFamily="34" charset="0"/>
              </a:rPr>
              <a:t>см</a:t>
            </a:r>
            <a:r>
              <a:rPr lang="en-US" sz="1600" b="1" dirty="0" smtClean="0">
                <a:latin typeface="Arial Narrow" pitchFamily="34" charset="0"/>
              </a:rPr>
              <a:t> </a:t>
            </a:r>
            <a:r>
              <a:rPr lang="ru-RU" sz="1600" b="1" dirty="0" smtClean="0">
                <a:latin typeface="Arial Narrow" pitchFamily="34" charset="0"/>
              </a:rPr>
              <a:t>мишень</a:t>
            </a:r>
            <a:r>
              <a:rPr lang="en-US" sz="1600" b="1" dirty="0" smtClean="0">
                <a:latin typeface="Arial Narrow" pitchFamily="34" charset="0"/>
              </a:rPr>
              <a:t>, </a:t>
            </a:r>
            <a:r>
              <a:rPr lang="en-US" sz="1600" b="1" dirty="0">
                <a:latin typeface="Arial Narrow" pitchFamily="34" charset="0"/>
              </a:rPr>
              <a:t>12 </a:t>
            </a:r>
            <a:r>
              <a:rPr lang="ru-RU" sz="1600" b="1" dirty="0" smtClean="0">
                <a:latin typeface="Arial Narrow" pitchFamily="34" charset="0"/>
              </a:rPr>
              <a:t>секторов</a:t>
            </a:r>
            <a:endParaRPr lang="ru-RU" sz="1600" b="1" dirty="0">
              <a:latin typeface="Arial Narrow" pitchFamily="34" charset="0"/>
            </a:endParaRPr>
          </a:p>
        </p:txBody>
      </p:sp>
      <p:pic>
        <p:nvPicPr>
          <p:cNvPr id="14" name="Рисунок 13" descr="Graphic Paper.bmp"/>
          <p:cNvPicPr>
            <a:picLocks noChangeAspect="1"/>
          </p:cNvPicPr>
          <p:nvPr/>
        </p:nvPicPr>
        <p:blipFill>
          <a:blip r:embed="rId6" cstate="print"/>
          <a:stretch>
            <a:fillRect/>
          </a:stretch>
        </p:blipFill>
        <p:spPr>
          <a:xfrm>
            <a:off x="5004048" y="5147032"/>
            <a:ext cx="3600400" cy="1594337"/>
          </a:xfrm>
          <a:prstGeom prst="rect">
            <a:avLst/>
          </a:prstGeom>
          <a:effectLst>
            <a:glow rad="63500">
              <a:schemeClr val="accent1">
                <a:satMod val="175000"/>
                <a:alpha val="40000"/>
              </a:schemeClr>
            </a:glow>
          </a:effectLst>
        </p:spPr>
      </p:pic>
      <p:pic>
        <p:nvPicPr>
          <p:cNvPr id="15" name="Рисунок 14" descr="z1.bmp"/>
          <p:cNvPicPr>
            <a:picLocks noChangeAspect="1"/>
          </p:cNvPicPr>
          <p:nvPr/>
        </p:nvPicPr>
        <p:blipFill>
          <a:blip r:embed="rId7" cstate="print"/>
          <a:stretch>
            <a:fillRect/>
          </a:stretch>
        </p:blipFill>
        <p:spPr>
          <a:xfrm>
            <a:off x="683568" y="1127231"/>
            <a:ext cx="4536504" cy="2517793"/>
          </a:xfrm>
          <a:prstGeom prst="rect">
            <a:avLst/>
          </a:prstGeom>
        </p:spPr>
      </p:pic>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Рисунок 10" descr="q3.bmp"/>
          <p:cNvPicPr>
            <a:picLocks noChangeAspect="1"/>
          </p:cNvPicPr>
          <p:nvPr/>
        </p:nvPicPr>
        <p:blipFill>
          <a:blip r:embed="rId2" cstate="print"/>
          <a:stretch>
            <a:fillRect/>
          </a:stretch>
        </p:blipFill>
        <p:spPr>
          <a:xfrm>
            <a:off x="539552" y="332656"/>
            <a:ext cx="4937160" cy="3456438"/>
          </a:xfrm>
          <a:prstGeom prst="rect">
            <a:avLst/>
          </a:prstGeom>
        </p:spPr>
      </p:pic>
      <p:sp>
        <p:nvSpPr>
          <p:cNvPr id="16" name="TextBox 15"/>
          <p:cNvSpPr txBox="1"/>
          <p:nvPr/>
        </p:nvSpPr>
        <p:spPr>
          <a:xfrm>
            <a:off x="4139659" y="2924944"/>
            <a:ext cx="1800493" cy="707886"/>
          </a:xfrm>
          <a:prstGeom prst="rect">
            <a:avLst/>
          </a:prstGeom>
          <a:noFill/>
        </p:spPr>
        <p:txBody>
          <a:bodyPr wrap="none" rtlCol="0">
            <a:spAutoFit/>
          </a:bodyPr>
          <a:lstStyle/>
          <a:p>
            <a:r>
              <a:rPr lang="ru-RU" sz="2000" b="1" dirty="0" smtClean="0">
                <a:solidFill>
                  <a:srgbClr val="FF0000"/>
                </a:solidFill>
                <a:latin typeface="+mn-lt"/>
              </a:rPr>
              <a:t>119:</a:t>
            </a:r>
          </a:p>
          <a:p>
            <a:r>
              <a:rPr lang="ru-RU" sz="2000" b="1" dirty="0" smtClean="0">
                <a:solidFill>
                  <a:srgbClr val="FF0000"/>
                </a:solidFill>
                <a:latin typeface="+mn-lt"/>
              </a:rPr>
              <a:t>Сечение </a:t>
            </a:r>
            <a:r>
              <a:rPr lang="en-US" sz="2000" b="1" dirty="0" smtClean="0">
                <a:solidFill>
                  <a:srgbClr val="FF0000"/>
                </a:solidFill>
                <a:latin typeface="+mn-lt"/>
              </a:rPr>
              <a:t>~1 </a:t>
            </a:r>
            <a:r>
              <a:rPr lang="ru-RU" sz="2000" b="1" dirty="0" err="1" smtClean="0">
                <a:solidFill>
                  <a:srgbClr val="FF0000"/>
                </a:solidFill>
                <a:latin typeface="+mn-lt"/>
              </a:rPr>
              <a:t>фб</a:t>
            </a:r>
            <a:endParaRPr lang="ru-RU" sz="2000" b="1" dirty="0">
              <a:solidFill>
                <a:srgbClr val="FF0000"/>
              </a:solidFill>
              <a:latin typeface="+mn-lt"/>
            </a:endParaRPr>
          </a:p>
        </p:txBody>
      </p:sp>
      <p:sp>
        <p:nvSpPr>
          <p:cNvPr id="23" name="Rectangle 2"/>
          <p:cNvSpPr txBox="1">
            <a:spLocks noChangeArrowheads="1"/>
          </p:cNvSpPr>
          <p:nvPr/>
        </p:nvSpPr>
        <p:spPr bwMode="auto">
          <a:xfrm>
            <a:off x="2915816" y="188640"/>
            <a:ext cx="5184576" cy="64807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defRPr/>
            </a:pPr>
            <a:r>
              <a:rPr lang="ru-RU" altLang="ja-JP" sz="2400" b="1" kern="0" dirty="0" smtClean="0">
                <a:solidFill>
                  <a:srgbClr val="006600"/>
                </a:solidFill>
                <a:effectLst>
                  <a:outerShdw blurRad="38100" dist="38100" dir="2700000" algn="tl">
                    <a:srgbClr val="000000">
                      <a:alpha val="43137"/>
                    </a:srgbClr>
                  </a:outerShdw>
                </a:effectLst>
                <a:latin typeface="Calibri" pitchFamily="34" charset="0"/>
                <a:ea typeface="+mj-ea"/>
                <a:cs typeface="Calibri" pitchFamily="34" charset="0"/>
              </a:rPr>
              <a:t>Си</a:t>
            </a:r>
            <a:r>
              <a:rPr kumimoji="0" lang="ru-RU" altLang="ja-JP" sz="2400" b="1" i="0" strike="noStrike" kern="0" cap="none" spc="0" normalizeH="0" baseline="0" noProof="0" dirty="0" err="1" smtClean="0">
                <a:ln>
                  <a:noFill/>
                </a:ln>
                <a:solidFill>
                  <a:srgbClr val="006600"/>
                </a:solidFill>
                <a:effectLst>
                  <a:outerShdw blurRad="38100" dist="38100" dir="2700000" algn="tl">
                    <a:srgbClr val="000000">
                      <a:alpha val="43137"/>
                    </a:srgbClr>
                  </a:outerShdw>
                </a:effectLst>
                <a:uLnTx/>
                <a:uFillTx/>
                <a:latin typeface="Calibri" pitchFamily="34" charset="0"/>
                <a:ea typeface="+mj-ea"/>
                <a:cs typeface="Calibri" pitchFamily="34" charset="0"/>
              </a:rPr>
              <a:t>нтез</a:t>
            </a:r>
            <a:r>
              <a:rPr kumimoji="0" lang="ru-RU" altLang="ja-JP" sz="2400" b="1" i="0" strike="noStrike" kern="0" cap="none" spc="0" normalizeH="0" baseline="0" noProof="0" dirty="0" smtClean="0">
                <a:ln>
                  <a:noFill/>
                </a:ln>
                <a:solidFill>
                  <a:srgbClr val="006600"/>
                </a:solidFill>
                <a:effectLst>
                  <a:outerShdw blurRad="38100" dist="38100" dir="2700000" algn="tl">
                    <a:srgbClr val="000000">
                      <a:alpha val="43137"/>
                    </a:srgbClr>
                  </a:outerShdw>
                </a:effectLst>
                <a:uLnTx/>
                <a:uFillTx/>
                <a:latin typeface="Calibri" pitchFamily="34" charset="0"/>
                <a:ea typeface="+mj-ea"/>
                <a:cs typeface="Calibri" pitchFamily="34" charset="0"/>
              </a:rPr>
              <a:t>  новых  элементов</a:t>
            </a:r>
            <a:r>
              <a:rPr kumimoji="0" lang="en-US" altLang="ja-JP" sz="2400" b="1" i="0" strike="noStrike" kern="0" cap="none" spc="0" normalizeH="0" baseline="0" noProof="0" dirty="0" smtClean="0">
                <a:ln>
                  <a:noFill/>
                </a:ln>
                <a:solidFill>
                  <a:srgbClr val="006600"/>
                </a:solidFill>
                <a:effectLst>
                  <a:outerShdw blurRad="38100" dist="38100" dir="2700000" algn="tl">
                    <a:srgbClr val="000000">
                      <a:alpha val="43137"/>
                    </a:srgbClr>
                  </a:outerShdw>
                </a:effectLst>
                <a:uLnTx/>
                <a:uFillTx/>
                <a:latin typeface="Calibri" pitchFamily="34" charset="0"/>
                <a:ea typeface="+mj-ea"/>
                <a:cs typeface="Calibri" pitchFamily="34" charset="0"/>
              </a:rPr>
              <a:t>  </a:t>
            </a:r>
            <a:r>
              <a:rPr kumimoji="0" lang="ru-RU" altLang="ja-JP" sz="2400" b="1" i="0" strike="noStrike" kern="0" cap="none" spc="0" normalizeH="0" baseline="0" noProof="0" dirty="0" smtClean="0">
                <a:ln>
                  <a:noFill/>
                </a:ln>
                <a:solidFill>
                  <a:srgbClr val="006600"/>
                </a:solidFill>
                <a:effectLst>
                  <a:outerShdw blurRad="38100" dist="38100" dir="2700000" algn="tl">
                    <a:srgbClr val="000000">
                      <a:alpha val="43137"/>
                    </a:srgbClr>
                  </a:outerShdw>
                </a:effectLst>
                <a:uLnTx/>
                <a:uFillTx/>
                <a:latin typeface="Calibri" pitchFamily="34" charset="0"/>
                <a:ea typeface="+mj-ea"/>
                <a:cs typeface="Calibri" pitchFamily="34" charset="0"/>
              </a:rPr>
              <a:t>119  и  120</a:t>
            </a:r>
            <a:endParaRPr kumimoji="0" lang="ru-RU" sz="2000" b="1" i="0" strike="noStrike" kern="0" cap="none" spc="0" normalizeH="0" baseline="0" noProof="0" dirty="0" smtClean="0">
              <a:ln>
                <a:noFill/>
              </a:ln>
              <a:solidFill>
                <a:srgbClr val="006600"/>
              </a:solidFill>
              <a:effectLst>
                <a:outerShdw blurRad="38100" dist="38100" dir="2700000" algn="tl">
                  <a:srgbClr val="000000">
                    <a:alpha val="43137"/>
                  </a:srgbClr>
                </a:outerShdw>
              </a:effectLst>
              <a:uLnTx/>
              <a:uFillTx/>
              <a:latin typeface="Calibri" pitchFamily="34" charset="0"/>
              <a:ea typeface="+mj-ea"/>
              <a:cs typeface="Calibri" pitchFamily="34" charset="0"/>
            </a:endParaRPr>
          </a:p>
        </p:txBody>
      </p:sp>
      <p:sp>
        <p:nvSpPr>
          <p:cNvPr id="24" name="Rectangle 2"/>
          <p:cNvSpPr txBox="1">
            <a:spLocks noChangeArrowheads="1"/>
          </p:cNvSpPr>
          <p:nvPr/>
        </p:nvSpPr>
        <p:spPr bwMode="auto">
          <a:xfrm>
            <a:off x="107504" y="188640"/>
            <a:ext cx="2232248" cy="64807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defRPr/>
            </a:pPr>
            <a:r>
              <a:rPr kumimoji="0" lang="ru-RU" altLang="ja-JP" sz="2400" b="1" i="0" strike="noStrike" kern="0" cap="none" spc="0" normalizeH="0" baseline="0" noProof="0" dirty="0" smtClean="0">
                <a:ln>
                  <a:noFill/>
                </a:ln>
                <a:solidFill>
                  <a:srgbClr val="0000FF"/>
                </a:solidFill>
                <a:effectLst>
                  <a:outerShdw blurRad="38100" dist="38100" dir="2700000" algn="tl">
                    <a:srgbClr val="000000">
                      <a:alpha val="43137"/>
                    </a:srgbClr>
                  </a:outerShdw>
                </a:effectLst>
                <a:uLnTx/>
                <a:uFillTx/>
                <a:latin typeface="Calibri" pitchFamily="34" charset="0"/>
                <a:ea typeface="+mj-ea"/>
                <a:cs typeface="Calibri" pitchFamily="34" charset="0"/>
              </a:rPr>
              <a:t>Перспективы</a:t>
            </a:r>
            <a:endParaRPr kumimoji="0" lang="ru-RU" sz="2000" b="1" i="0" strike="noStrike" kern="0" cap="none" spc="0" normalizeH="0" baseline="0" noProof="0" dirty="0">
              <a:ln>
                <a:noFill/>
              </a:ln>
              <a:solidFill>
                <a:srgbClr val="0000FF"/>
              </a:solidFill>
              <a:effectLst>
                <a:outerShdw blurRad="38100" dist="38100" dir="2700000" algn="tl">
                  <a:srgbClr val="000000">
                    <a:alpha val="43137"/>
                  </a:srgbClr>
                </a:outerShdw>
              </a:effectLst>
              <a:uLnTx/>
              <a:uFillTx/>
              <a:latin typeface="Calibri" pitchFamily="34" charset="0"/>
              <a:ea typeface="+mj-ea"/>
              <a:cs typeface="Calibri" pitchFamily="34" charset="0"/>
            </a:endParaRPr>
          </a:p>
        </p:txBody>
      </p:sp>
      <p:sp>
        <p:nvSpPr>
          <p:cNvPr id="26" name="Rectangle 2"/>
          <p:cNvSpPr txBox="1">
            <a:spLocks noChangeArrowheads="1"/>
          </p:cNvSpPr>
          <p:nvPr/>
        </p:nvSpPr>
        <p:spPr bwMode="auto">
          <a:xfrm>
            <a:off x="4211960" y="980728"/>
            <a:ext cx="4896544" cy="714380"/>
          </a:xfrm>
          <a:prstGeom prst="rect">
            <a:avLst/>
          </a:prstGeom>
          <a:solidFill>
            <a:schemeClr val="bg1"/>
          </a:solidFill>
          <a:ln w="9525">
            <a:noFill/>
            <a:miter lim="800000"/>
            <a:headEnd/>
            <a:tailEnd/>
          </a:ln>
        </p:spPr>
        <p:txBody>
          <a:bodyPr vert="horz" wrap="square" lIns="91440" tIns="45720" rIns="91440" bIns="45720" numCol="1" anchor="ctr" anchorCtr="0" compatLnSpc="1">
            <a:prstTxWarp prst="textNoShape">
              <a:avLst/>
            </a:prstTxWarp>
          </a:bodyPr>
          <a:lstStyle/>
          <a:p>
            <a:pPr>
              <a:defRPr/>
            </a:pPr>
            <a:r>
              <a:rPr lang="en-US" dirty="0" smtClean="0">
                <a:solidFill>
                  <a:srgbClr val="0000FF"/>
                </a:solidFill>
                <a:effectLst>
                  <a:outerShdw blurRad="38100" dist="38100" dir="2700000" algn="tl">
                    <a:srgbClr val="000000">
                      <a:alpha val="43137"/>
                    </a:srgbClr>
                  </a:outerShdw>
                </a:effectLst>
                <a:latin typeface="Symbol" pitchFamily="18" charset="2"/>
              </a:rPr>
              <a:t>s</a:t>
            </a:r>
            <a:r>
              <a:rPr lang="en-US" dirty="0" smtClean="0">
                <a:solidFill>
                  <a:srgbClr val="0000FF"/>
                </a:solidFill>
                <a:effectLst>
                  <a:outerShdw blurRad="38100" dist="38100" dir="2700000" algn="tl">
                    <a:srgbClr val="000000">
                      <a:alpha val="43137"/>
                    </a:srgbClr>
                  </a:outerShdw>
                </a:effectLst>
                <a:latin typeface="Arial Narrow" pitchFamily="34" charset="0"/>
              </a:rPr>
              <a:t>=</a:t>
            </a:r>
            <a:r>
              <a:rPr lang="en-US" b="1" dirty="0" smtClean="0">
                <a:solidFill>
                  <a:srgbClr val="FF0000"/>
                </a:solidFill>
                <a:effectLst>
                  <a:outerShdw blurRad="38100" dist="38100" dir="2700000" algn="tl">
                    <a:srgbClr val="000000">
                      <a:alpha val="43137"/>
                    </a:srgbClr>
                  </a:outerShdw>
                </a:effectLst>
                <a:latin typeface="Arial Narrow" pitchFamily="34" charset="0"/>
              </a:rPr>
              <a:t>1</a:t>
            </a:r>
            <a:r>
              <a:rPr lang="en-US" dirty="0" smtClean="0">
                <a:solidFill>
                  <a:srgbClr val="0000FF"/>
                </a:solidFill>
                <a:effectLst>
                  <a:outerShdw blurRad="38100" dist="38100" dir="2700000" algn="tl">
                    <a:srgbClr val="000000">
                      <a:alpha val="43137"/>
                    </a:srgbClr>
                  </a:outerShdw>
                </a:effectLst>
                <a:latin typeface="Arial Narrow" pitchFamily="34" charset="0"/>
              </a:rPr>
              <a:t> </a:t>
            </a:r>
            <a:r>
              <a:rPr lang="ru-RU" dirty="0" err="1" smtClean="0">
                <a:solidFill>
                  <a:srgbClr val="0000FF"/>
                </a:solidFill>
                <a:effectLst>
                  <a:outerShdw blurRad="38100" dist="38100" dir="2700000" algn="tl">
                    <a:srgbClr val="000000">
                      <a:alpha val="43137"/>
                    </a:srgbClr>
                  </a:outerShdw>
                </a:effectLst>
                <a:latin typeface="Arial Narrow" pitchFamily="34" charset="0"/>
              </a:rPr>
              <a:t>фб</a:t>
            </a:r>
            <a:r>
              <a:rPr lang="en-US" dirty="0" smtClean="0">
                <a:solidFill>
                  <a:srgbClr val="0000FF"/>
                </a:solidFill>
                <a:effectLst>
                  <a:outerShdw blurRad="38100" dist="38100" dir="2700000" algn="tl">
                    <a:srgbClr val="000000">
                      <a:alpha val="43137"/>
                    </a:srgbClr>
                  </a:outerShdw>
                </a:effectLst>
                <a:latin typeface="Arial Narrow" pitchFamily="34" charset="0"/>
              </a:rPr>
              <a:t>, h</a:t>
            </a:r>
            <a:r>
              <a:rPr lang="en-US" baseline="-25000" dirty="0" smtClean="0">
                <a:solidFill>
                  <a:srgbClr val="0000FF"/>
                </a:solidFill>
                <a:effectLst>
                  <a:outerShdw blurRad="38100" dist="38100" dir="2700000" algn="tl">
                    <a:srgbClr val="000000">
                      <a:alpha val="43137"/>
                    </a:srgbClr>
                  </a:outerShdw>
                </a:effectLst>
                <a:latin typeface="Arial Narrow" pitchFamily="34" charset="0"/>
              </a:rPr>
              <a:t>t</a:t>
            </a:r>
            <a:r>
              <a:rPr lang="en-US" dirty="0" smtClean="0">
                <a:solidFill>
                  <a:srgbClr val="0000FF"/>
                </a:solidFill>
                <a:effectLst>
                  <a:outerShdw blurRad="38100" dist="38100" dir="2700000" algn="tl">
                    <a:srgbClr val="000000">
                      <a:alpha val="43137"/>
                    </a:srgbClr>
                  </a:outerShdw>
                </a:effectLst>
                <a:latin typeface="Arial Narrow" pitchFamily="34" charset="0"/>
              </a:rPr>
              <a:t>=</a:t>
            </a:r>
            <a:r>
              <a:rPr lang="en-US" b="1" dirty="0" smtClean="0">
                <a:solidFill>
                  <a:srgbClr val="FF0000"/>
                </a:solidFill>
                <a:effectLst>
                  <a:outerShdw blurRad="38100" dist="38100" dir="2700000" algn="tl">
                    <a:srgbClr val="000000">
                      <a:alpha val="43137"/>
                    </a:srgbClr>
                  </a:outerShdw>
                </a:effectLst>
                <a:latin typeface="Arial Narrow" pitchFamily="34" charset="0"/>
              </a:rPr>
              <a:t>0.7</a:t>
            </a:r>
            <a:r>
              <a:rPr lang="en-US" dirty="0" smtClean="0">
                <a:solidFill>
                  <a:srgbClr val="0000FF"/>
                </a:solidFill>
                <a:effectLst>
                  <a:outerShdw blurRad="38100" dist="38100" dir="2700000" algn="tl">
                    <a:srgbClr val="000000">
                      <a:alpha val="43137"/>
                    </a:srgbClr>
                  </a:outerShdw>
                </a:effectLst>
                <a:latin typeface="Arial Narrow" pitchFamily="34" charset="0"/>
              </a:rPr>
              <a:t> </a:t>
            </a:r>
            <a:r>
              <a:rPr lang="ru-RU" dirty="0" smtClean="0">
                <a:solidFill>
                  <a:srgbClr val="0000FF"/>
                </a:solidFill>
                <a:effectLst>
                  <a:outerShdw blurRad="38100" dist="38100" dir="2700000" algn="tl">
                    <a:srgbClr val="000000">
                      <a:alpha val="43137"/>
                    </a:srgbClr>
                  </a:outerShdw>
                </a:effectLst>
                <a:latin typeface="Arial Narrow" pitchFamily="34" charset="0"/>
              </a:rPr>
              <a:t>мг</a:t>
            </a:r>
            <a:r>
              <a:rPr lang="en-US" dirty="0" smtClean="0">
                <a:solidFill>
                  <a:srgbClr val="0000FF"/>
                </a:solidFill>
                <a:effectLst>
                  <a:outerShdw blurRad="38100" dist="38100" dir="2700000" algn="tl">
                    <a:srgbClr val="000000">
                      <a:alpha val="43137"/>
                    </a:srgbClr>
                  </a:outerShdw>
                </a:effectLst>
                <a:latin typeface="Arial Narrow" pitchFamily="34" charset="0"/>
              </a:rPr>
              <a:t>/</a:t>
            </a:r>
            <a:r>
              <a:rPr lang="ru-RU" dirty="0" smtClean="0">
                <a:solidFill>
                  <a:srgbClr val="0000FF"/>
                </a:solidFill>
                <a:effectLst>
                  <a:outerShdw blurRad="38100" dist="38100" dir="2700000" algn="tl">
                    <a:srgbClr val="000000">
                      <a:alpha val="43137"/>
                    </a:srgbClr>
                  </a:outerShdw>
                </a:effectLst>
                <a:latin typeface="Arial Narrow" pitchFamily="34" charset="0"/>
              </a:rPr>
              <a:t>см</a:t>
            </a:r>
            <a:r>
              <a:rPr lang="en-US" sz="2000" baseline="30000" dirty="0" smtClean="0">
                <a:solidFill>
                  <a:srgbClr val="0000FF"/>
                </a:solidFill>
                <a:effectLst>
                  <a:outerShdw blurRad="38100" dist="38100" dir="2700000" algn="tl">
                    <a:srgbClr val="000000">
                      <a:alpha val="43137"/>
                    </a:srgbClr>
                  </a:outerShdw>
                </a:effectLst>
                <a:latin typeface="Arial Narrow" pitchFamily="34" charset="0"/>
              </a:rPr>
              <a:t>2</a:t>
            </a:r>
            <a:r>
              <a:rPr lang="en-US" dirty="0" smtClean="0">
                <a:solidFill>
                  <a:srgbClr val="0000FF"/>
                </a:solidFill>
                <a:effectLst>
                  <a:outerShdw blurRad="38100" dist="38100" dir="2700000" algn="tl">
                    <a:srgbClr val="000000">
                      <a:alpha val="43137"/>
                    </a:srgbClr>
                  </a:outerShdw>
                </a:effectLst>
                <a:latin typeface="Arial Narrow" pitchFamily="34" charset="0"/>
              </a:rPr>
              <a:t>, </a:t>
            </a:r>
            <a:r>
              <a:rPr lang="en-US" dirty="0" err="1" smtClean="0">
                <a:solidFill>
                  <a:srgbClr val="0000FF"/>
                </a:solidFill>
                <a:effectLst>
                  <a:outerShdw blurRad="38100" dist="38100" dir="2700000" algn="tl">
                    <a:srgbClr val="000000">
                      <a:alpha val="43137"/>
                    </a:srgbClr>
                  </a:outerShdw>
                </a:effectLst>
                <a:latin typeface="Arial Narrow" pitchFamily="34" charset="0"/>
              </a:rPr>
              <a:t>I</a:t>
            </a:r>
            <a:r>
              <a:rPr lang="en-US" sz="2000" baseline="-25000" dirty="0" err="1" smtClean="0">
                <a:solidFill>
                  <a:srgbClr val="0000FF"/>
                </a:solidFill>
                <a:effectLst>
                  <a:outerShdw blurRad="38100" dist="38100" dir="2700000" algn="tl">
                    <a:srgbClr val="000000">
                      <a:alpha val="43137"/>
                    </a:srgbClr>
                  </a:outerShdw>
                </a:effectLst>
                <a:latin typeface="Arial Narrow" pitchFamily="34" charset="0"/>
              </a:rPr>
              <a:t>beam</a:t>
            </a:r>
            <a:r>
              <a:rPr lang="en-US" dirty="0" smtClean="0">
                <a:solidFill>
                  <a:srgbClr val="0000FF"/>
                </a:solidFill>
                <a:effectLst>
                  <a:outerShdw blurRad="38100" dist="38100" dir="2700000" algn="tl">
                    <a:srgbClr val="000000">
                      <a:alpha val="43137"/>
                    </a:srgbClr>
                  </a:outerShdw>
                </a:effectLst>
                <a:latin typeface="Arial Narrow" pitchFamily="34" charset="0"/>
              </a:rPr>
              <a:t>=</a:t>
            </a:r>
            <a:r>
              <a:rPr lang="en-US" b="1" u="sng" dirty="0" smtClean="0">
                <a:solidFill>
                  <a:srgbClr val="FF0000"/>
                </a:solidFill>
                <a:effectLst>
                  <a:outerShdw blurRad="38100" dist="38100" dir="2700000" algn="tl">
                    <a:srgbClr val="000000">
                      <a:alpha val="43137"/>
                    </a:srgbClr>
                  </a:outerShdw>
                </a:effectLst>
                <a:latin typeface="Arial Narrow" pitchFamily="34" charset="0"/>
              </a:rPr>
              <a:t>4</a:t>
            </a:r>
            <a:r>
              <a:rPr lang="en-US" dirty="0" smtClean="0">
                <a:solidFill>
                  <a:srgbClr val="0000FF"/>
                </a:solidFill>
                <a:effectLst>
                  <a:outerShdw blurRad="38100" dist="38100" dir="2700000" algn="tl">
                    <a:srgbClr val="000000">
                      <a:alpha val="43137"/>
                    </a:srgbClr>
                  </a:outerShdw>
                </a:effectLst>
                <a:latin typeface="Arial Narrow" pitchFamily="34" charset="0"/>
              </a:rPr>
              <a:t> </a:t>
            </a:r>
            <a:r>
              <a:rPr lang="en-US" dirty="0" err="1" smtClean="0">
                <a:solidFill>
                  <a:srgbClr val="0000FF"/>
                </a:solidFill>
                <a:effectLst>
                  <a:outerShdw blurRad="38100" dist="38100" dir="2700000" algn="tl">
                    <a:srgbClr val="000000">
                      <a:alpha val="43137"/>
                    </a:srgbClr>
                  </a:outerShdw>
                </a:effectLst>
                <a:latin typeface="Arial Narrow" pitchFamily="34" charset="0"/>
              </a:rPr>
              <a:t>p</a:t>
            </a:r>
            <a:r>
              <a:rPr lang="en-US" dirty="0" err="1" smtClean="0">
                <a:solidFill>
                  <a:srgbClr val="0000FF"/>
                </a:solidFill>
                <a:effectLst>
                  <a:outerShdw blurRad="38100" dist="38100" dir="2700000" algn="tl">
                    <a:srgbClr val="000000">
                      <a:alpha val="43137"/>
                    </a:srgbClr>
                  </a:outerShdw>
                </a:effectLst>
                <a:latin typeface="Symbol" pitchFamily="18" charset="2"/>
              </a:rPr>
              <a:t>m</a:t>
            </a:r>
            <a:r>
              <a:rPr lang="en-US" dirty="0" err="1" smtClean="0">
                <a:solidFill>
                  <a:srgbClr val="0000FF"/>
                </a:solidFill>
                <a:effectLst>
                  <a:outerShdw blurRad="38100" dist="38100" dir="2700000" algn="tl">
                    <a:srgbClr val="000000">
                      <a:alpha val="43137"/>
                    </a:srgbClr>
                  </a:outerShdw>
                </a:effectLst>
                <a:latin typeface="Arial Narrow" pitchFamily="34" charset="0"/>
              </a:rPr>
              <a:t>A</a:t>
            </a:r>
            <a:r>
              <a:rPr lang="en-US" dirty="0" smtClean="0">
                <a:solidFill>
                  <a:srgbClr val="0000FF"/>
                </a:solidFill>
                <a:effectLst>
                  <a:outerShdw blurRad="38100" dist="38100" dir="2700000" algn="tl">
                    <a:srgbClr val="000000">
                      <a:alpha val="43137"/>
                    </a:srgbClr>
                  </a:outerShdw>
                </a:effectLst>
                <a:latin typeface="Arial Narrow" pitchFamily="34" charset="0"/>
              </a:rPr>
              <a:t> </a:t>
            </a:r>
            <a:r>
              <a:rPr lang="en-US" dirty="0" smtClean="0">
                <a:solidFill>
                  <a:srgbClr val="0000FF"/>
                </a:solidFill>
                <a:effectLst>
                  <a:outerShdw blurRad="38100" dist="38100" dir="2700000" algn="tl">
                    <a:srgbClr val="000000">
                      <a:alpha val="43137"/>
                    </a:srgbClr>
                  </a:outerShdw>
                </a:effectLst>
                <a:latin typeface="Arial Narrow" pitchFamily="34" charset="0"/>
                <a:sym typeface="Symbol"/>
              </a:rPr>
              <a:t> </a:t>
            </a:r>
            <a:r>
              <a:rPr lang="en-US" b="1" dirty="0" smtClean="0">
                <a:solidFill>
                  <a:srgbClr val="FF0000"/>
                </a:solidFill>
                <a:effectLst>
                  <a:outerShdw blurRad="38100" dist="38100" dir="2700000" algn="tl">
                    <a:srgbClr val="000000">
                      <a:alpha val="43137"/>
                    </a:srgbClr>
                  </a:outerShdw>
                </a:effectLst>
                <a:latin typeface="Arial Narrow" pitchFamily="34" charset="0"/>
                <a:sym typeface="Symbol"/>
              </a:rPr>
              <a:t>1 / 3 </a:t>
            </a:r>
            <a:r>
              <a:rPr lang="ru-RU" b="1" dirty="0" smtClean="0">
                <a:solidFill>
                  <a:srgbClr val="FF0000"/>
                </a:solidFill>
                <a:effectLst>
                  <a:outerShdw blurRad="38100" dist="38100" dir="2700000" algn="tl">
                    <a:srgbClr val="000000">
                      <a:alpha val="43137"/>
                    </a:srgbClr>
                  </a:outerShdw>
                </a:effectLst>
                <a:latin typeface="Arial Narrow" pitchFamily="34" charset="0"/>
                <a:sym typeface="Symbol"/>
              </a:rPr>
              <a:t>года</a:t>
            </a:r>
            <a:endParaRPr kumimoji="0" lang="ru-RU" sz="2000" b="1" i="0" u="none" strike="noStrike" kern="0" cap="none" spc="0" normalizeH="0" baseline="0" noProof="0" dirty="0" smtClean="0">
              <a:ln>
                <a:noFill/>
              </a:ln>
              <a:solidFill>
                <a:srgbClr val="FF0000"/>
              </a:solidFill>
              <a:effectLst>
                <a:outerShdw blurRad="38100" dist="38100" dir="2700000" algn="tl">
                  <a:srgbClr val="000000">
                    <a:alpha val="43137"/>
                  </a:srgbClr>
                </a:outerShdw>
              </a:effectLst>
              <a:uLnTx/>
              <a:uFillTx/>
              <a:latin typeface="Arial Narrow" pitchFamily="34" charset="0"/>
              <a:ea typeface="+mj-ea"/>
              <a:cs typeface="Calibri"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Рисунок 10" descr="q3.bmp"/>
          <p:cNvPicPr>
            <a:picLocks noChangeAspect="1"/>
          </p:cNvPicPr>
          <p:nvPr/>
        </p:nvPicPr>
        <p:blipFill>
          <a:blip r:embed="rId2" cstate="print"/>
          <a:stretch>
            <a:fillRect/>
          </a:stretch>
        </p:blipFill>
        <p:spPr>
          <a:xfrm>
            <a:off x="539552" y="332656"/>
            <a:ext cx="4937160" cy="3456438"/>
          </a:xfrm>
          <a:prstGeom prst="rect">
            <a:avLst/>
          </a:prstGeom>
        </p:spPr>
      </p:pic>
      <p:sp>
        <p:nvSpPr>
          <p:cNvPr id="16" name="TextBox 15"/>
          <p:cNvSpPr txBox="1"/>
          <p:nvPr/>
        </p:nvSpPr>
        <p:spPr>
          <a:xfrm>
            <a:off x="4139659" y="2924944"/>
            <a:ext cx="1800493" cy="707886"/>
          </a:xfrm>
          <a:prstGeom prst="rect">
            <a:avLst/>
          </a:prstGeom>
          <a:noFill/>
        </p:spPr>
        <p:txBody>
          <a:bodyPr wrap="none" rtlCol="0">
            <a:spAutoFit/>
          </a:bodyPr>
          <a:lstStyle/>
          <a:p>
            <a:r>
              <a:rPr lang="ru-RU" sz="2000" b="1" dirty="0" smtClean="0">
                <a:solidFill>
                  <a:srgbClr val="FF0000"/>
                </a:solidFill>
                <a:latin typeface="+mn-lt"/>
              </a:rPr>
              <a:t>119:</a:t>
            </a:r>
          </a:p>
          <a:p>
            <a:r>
              <a:rPr lang="ru-RU" sz="2000" b="1" dirty="0" smtClean="0">
                <a:solidFill>
                  <a:srgbClr val="FF0000"/>
                </a:solidFill>
                <a:latin typeface="+mn-lt"/>
              </a:rPr>
              <a:t>Сечение </a:t>
            </a:r>
            <a:r>
              <a:rPr lang="en-US" sz="2000" b="1" dirty="0" smtClean="0">
                <a:solidFill>
                  <a:srgbClr val="FF0000"/>
                </a:solidFill>
                <a:latin typeface="+mn-lt"/>
              </a:rPr>
              <a:t>~1 </a:t>
            </a:r>
            <a:r>
              <a:rPr lang="ru-RU" sz="2000" b="1" dirty="0" err="1" smtClean="0">
                <a:solidFill>
                  <a:srgbClr val="FF0000"/>
                </a:solidFill>
                <a:latin typeface="+mn-lt"/>
              </a:rPr>
              <a:t>фб</a:t>
            </a:r>
            <a:endParaRPr lang="ru-RU" sz="2000" b="1" dirty="0">
              <a:solidFill>
                <a:srgbClr val="FF0000"/>
              </a:solidFill>
              <a:latin typeface="+mn-lt"/>
            </a:endParaRPr>
          </a:p>
        </p:txBody>
      </p:sp>
      <p:sp>
        <p:nvSpPr>
          <p:cNvPr id="23" name="Rectangle 2"/>
          <p:cNvSpPr txBox="1">
            <a:spLocks noChangeArrowheads="1"/>
          </p:cNvSpPr>
          <p:nvPr/>
        </p:nvSpPr>
        <p:spPr bwMode="auto">
          <a:xfrm>
            <a:off x="2915816" y="188640"/>
            <a:ext cx="5184576" cy="64807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defRPr/>
            </a:pPr>
            <a:r>
              <a:rPr lang="ru-RU" altLang="ja-JP" sz="2400" b="1" kern="0" dirty="0" smtClean="0">
                <a:solidFill>
                  <a:srgbClr val="006600"/>
                </a:solidFill>
                <a:effectLst>
                  <a:outerShdw blurRad="38100" dist="38100" dir="2700000" algn="tl">
                    <a:srgbClr val="000000">
                      <a:alpha val="43137"/>
                    </a:srgbClr>
                  </a:outerShdw>
                </a:effectLst>
                <a:latin typeface="Calibri" pitchFamily="34" charset="0"/>
                <a:ea typeface="+mj-ea"/>
                <a:cs typeface="Calibri" pitchFamily="34" charset="0"/>
              </a:rPr>
              <a:t>Си</a:t>
            </a:r>
            <a:r>
              <a:rPr kumimoji="0" lang="ru-RU" altLang="ja-JP" sz="2400" b="1" i="0" strike="noStrike" kern="0" cap="none" spc="0" normalizeH="0" baseline="0" noProof="0" dirty="0" err="1" smtClean="0">
                <a:ln>
                  <a:noFill/>
                </a:ln>
                <a:solidFill>
                  <a:srgbClr val="006600"/>
                </a:solidFill>
                <a:effectLst>
                  <a:outerShdw blurRad="38100" dist="38100" dir="2700000" algn="tl">
                    <a:srgbClr val="000000">
                      <a:alpha val="43137"/>
                    </a:srgbClr>
                  </a:outerShdw>
                </a:effectLst>
                <a:uLnTx/>
                <a:uFillTx/>
                <a:latin typeface="Calibri" pitchFamily="34" charset="0"/>
                <a:ea typeface="+mj-ea"/>
                <a:cs typeface="Calibri" pitchFamily="34" charset="0"/>
              </a:rPr>
              <a:t>нтез</a:t>
            </a:r>
            <a:r>
              <a:rPr kumimoji="0" lang="ru-RU" altLang="ja-JP" sz="2400" b="1" i="0" strike="noStrike" kern="0" cap="none" spc="0" normalizeH="0" baseline="0" noProof="0" dirty="0" smtClean="0">
                <a:ln>
                  <a:noFill/>
                </a:ln>
                <a:solidFill>
                  <a:srgbClr val="006600"/>
                </a:solidFill>
                <a:effectLst>
                  <a:outerShdw blurRad="38100" dist="38100" dir="2700000" algn="tl">
                    <a:srgbClr val="000000">
                      <a:alpha val="43137"/>
                    </a:srgbClr>
                  </a:outerShdw>
                </a:effectLst>
                <a:uLnTx/>
                <a:uFillTx/>
                <a:latin typeface="Calibri" pitchFamily="34" charset="0"/>
                <a:ea typeface="+mj-ea"/>
                <a:cs typeface="Calibri" pitchFamily="34" charset="0"/>
              </a:rPr>
              <a:t>  новых  элементов</a:t>
            </a:r>
            <a:r>
              <a:rPr kumimoji="0" lang="en-US" altLang="ja-JP" sz="2400" b="1" i="0" strike="noStrike" kern="0" cap="none" spc="0" normalizeH="0" baseline="0" noProof="0" dirty="0" smtClean="0">
                <a:ln>
                  <a:noFill/>
                </a:ln>
                <a:solidFill>
                  <a:srgbClr val="006600"/>
                </a:solidFill>
                <a:effectLst>
                  <a:outerShdw blurRad="38100" dist="38100" dir="2700000" algn="tl">
                    <a:srgbClr val="000000">
                      <a:alpha val="43137"/>
                    </a:srgbClr>
                  </a:outerShdw>
                </a:effectLst>
                <a:uLnTx/>
                <a:uFillTx/>
                <a:latin typeface="Calibri" pitchFamily="34" charset="0"/>
                <a:ea typeface="+mj-ea"/>
                <a:cs typeface="Calibri" pitchFamily="34" charset="0"/>
              </a:rPr>
              <a:t>  </a:t>
            </a:r>
            <a:r>
              <a:rPr kumimoji="0" lang="ru-RU" altLang="ja-JP" sz="2400" b="1" i="0" strike="noStrike" kern="0" cap="none" spc="0" normalizeH="0" baseline="0" noProof="0" dirty="0" smtClean="0">
                <a:ln>
                  <a:noFill/>
                </a:ln>
                <a:solidFill>
                  <a:srgbClr val="006600"/>
                </a:solidFill>
                <a:effectLst>
                  <a:outerShdw blurRad="38100" dist="38100" dir="2700000" algn="tl">
                    <a:srgbClr val="000000">
                      <a:alpha val="43137"/>
                    </a:srgbClr>
                  </a:outerShdw>
                </a:effectLst>
                <a:uLnTx/>
                <a:uFillTx/>
                <a:latin typeface="Calibri" pitchFamily="34" charset="0"/>
                <a:ea typeface="+mj-ea"/>
                <a:cs typeface="Calibri" pitchFamily="34" charset="0"/>
              </a:rPr>
              <a:t>119  и  120</a:t>
            </a:r>
            <a:endParaRPr kumimoji="0" lang="ru-RU" sz="2000" b="1" i="0" strike="noStrike" kern="0" cap="none" spc="0" normalizeH="0" baseline="0" noProof="0" dirty="0" smtClean="0">
              <a:ln>
                <a:noFill/>
              </a:ln>
              <a:solidFill>
                <a:srgbClr val="006600"/>
              </a:solidFill>
              <a:effectLst>
                <a:outerShdw blurRad="38100" dist="38100" dir="2700000" algn="tl">
                  <a:srgbClr val="000000">
                    <a:alpha val="43137"/>
                  </a:srgbClr>
                </a:outerShdw>
              </a:effectLst>
              <a:uLnTx/>
              <a:uFillTx/>
              <a:latin typeface="Calibri" pitchFamily="34" charset="0"/>
              <a:ea typeface="+mj-ea"/>
              <a:cs typeface="Calibri" pitchFamily="34" charset="0"/>
            </a:endParaRPr>
          </a:p>
        </p:txBody>
      </p:sp>
      <p:sp>
        <p:nvSpPr>
          <p:cNvPr id="24" name="Rectangle 2"/>
          <p:cNvSpPr txBox="1">
            <a:spLocks noChangeArrowheads="1"/>
          </p:cNvSpPr>
          <p:nvPr/>
        </p:nvSpPr>
        <p:spPr bwMode="auto">
          <a:xfrm>
            <a:off x="107504" y="188640"/>
            <a:ext cx="2232248" cy="64807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defRPr/>
            </a:pPr>
            <a:r>
              <a:rPr kumimoji="0" lang="ru-RU" altLang="ja-JP" sz="2400" b="1" i="0" strike="noStrike" kern="0" cap="none" spc="0" normalizeH="0" baseline="0" noProof="0" dirty="0" smtClean="0">
                <a:ln>
                  <a:noFill/>
                </a:ln>
                <a:solidFill>
                  <a:srgbClr val="0000FF"/>
                </a:solidFill>
                <a:effectLst>
                  <a:outerShdw blurRad="38100" dist="38100" dir="2700000" algn="tl">
                    <a:srgbClr val="000000">
                      <a:alpha val="43137"/>
                    </a:srgbClr>
                  </a:outerShdw>
                </a:effectLst>
                <a:uLnTx/>
                <a:uFillTx/>
                <a:latin typeface="Calibri" pitchFamily="34" charset="0"/>
                <a:ea typeface="+mj-ea"/>
                <a:cs typeface="Calibri" pitchFamily="34" charset="0"/>
              </a:rPr>
              <a:t>Перспективы</a:t>
            </a:r>
            <a:endParaRPr kumimoji="0" lang="ru-RU" sz="2000" b="1" i="0" strike="noStrike" kern="0" cap="none" spc="0" normalizeH="0" baseline="0" noProof="0" dirty="0">
              <a:ln>
                <a:noFill/>
              </a:ln>
              <a:solidFill>
                <a:srgbClr val="0000FF"/>
              </a:solidFill>
              <a:effectLst>
                <a:outerShdw blurRad="38100" dist="38100" dir="2700000" algn="tl">
                  <a:srgbClr val="000000">
                    <a:alpha val="43137"/>
                  </a:srgbClr>
                </a:outerShdw>
              </a:effectLst>
              <a:uLnTx/>
              <a:uFillTx/>
              <a:latin typeface="Calibri" pitchFamily="34" charset="0"/>
              <a:ea typeface="+mj-ea"/>
              <a:cs typeface="Calibri" pitchFamily="34" charset="0"/>
            </a:endParaRPr>
          </a:p>
        </p:txBody>
      </p:sp>
      <p:sp>
        <p:nvSpPr>
          <p:cNvPr id="26" name="Rectangle 2"/>
          <p:cNvSpPr txBox="1">
            <a:spLocks noChangeArrowheads="1"/>
          </p:cNvSpPr>
          <p:nvPr/>
        </p:nvSpPr>
        <p:spPr bwMode="auto">
          <a:xfrm>
            <a:off x="4211960" y="980728"/>
            <a:ext cx="4896544" cy="714380"/>
          </a:xfrm>
          <a:prstGeom prst="rect">
            <a:avLst/>
          </a:prstGeom>
          <a:solidFill>
            <a:schemeClr val="bg1"/>
          </a:solidFill>
          <a:ln w="9525">
            <a:noFill/>
            <a:miter lim="800000"/>
            <a:headEnd/>
            <a:tailEnd/>
          </a:ln>
        </p:spPr>
        <p:txBody>
          <a:bodyPr vert="horz" wrap="square" lIns="91440" tIns="45720" rIns="91440" bIns="45720" numCol="1" anchor="ctr" anchorCtr="0" compatLnSpc="1">
            <a:prstTxWarp prst="textNoShape">
              <a:avLst/>
            </a:prstTxWarp>
          </a:bodyPr>
          <a:lstStyle/>
          <a:p>
            <a:pPr>
              <a:defRPr/>
            </a:pPr>
            <a:r>
              <a:rPr lang="en-US" dirty="0" smtClean="0">
                <a:solidFill>
                  <a:srgbClr val="0000FF"/>
                </a:solidFill>
                <a:effectLst>
                  <a:outerShdw blurRad="38100" dist="38100" dir="2700000" algn="tl">
                    <a:srgbClr val="000000">
                      <a:alpha val="43137"/>
                    </a:srgbClr>
                  </a:outerShdw>
                </a:effectLst>
                <a:latin typeface="Symbol" pitchFamily="18" charset="2"/>
              </a:rPr>
              <a:t>s</a:t>
            </a:r>
            <a:r>
              <a:rPr lang="en-US" dirty="0" smtClean="0">
                <a:solidFill>
                  <a:srgbClr val="0000FF"/>
                </a:solidFill>
                <a:effectLst>
                  <a:outerShdw blurRad="38100" dist="38100" dir="2700000" algn="tl">
                    <a:srgbClr val="000000">
                      <a:alpha val="43137"/>
                    </a:srgbClr>
                  </a:outerShdw>
                </a:effectLst>
                <a:latin typeface="Arial Narrow" pitchFamily="34" charset="0"/>
              </a:rPr>
              <a:t>=</a:t>
            </a:r>
            <a:r>
              <a:rPr lang="en-US" b="1" dirty="0" smtClean="0">
                <a:solidFill>
                  <a:srgbClr val="FF0000"/>
                </a:solidFill>
                <a:effectLst>
                  <a:outerShdw blurRad="38100" dist="38100" dir="2700000" algn="tl">
                    <a:srgbClr val="000000">
                      <a:alpha val="43137"/>
                    </a:srgbClr>
                  </a:outerShdw>
                </a:effectLst>
                <a:latin typeface="Arial Narrow" pitchFamily="34" charset="0"/>
              </a:rPr>
              <a:t>1</a:t>
            </a:r>
            <a:r>
              <a:rPr lang="en-US" dirty="0" smtClean="0">
                <a:solidFill>
                  <a:srgbClr val="0000FF"/>
                </a:solidFill>
                <a:effectLst>
                  <a:outerShdw blurRad="38100" dist="38100" dir="2700000" algn="tl">
                    <a:srgbClr val="000000">
                      <a:alpha val="43137"/>
                    </a:srgbClr>
                  </a:outerShdw>
                </a:effectLst>
                <a:latin typeface="Arial Narrow" pitchFamily="34" charset="0"/>
              </a:rPr>
              <a:t> </a:t>
            </a:r>
            <a:r>
              <a:rPr lang="ru-RU" dirty="0" err="1" smtClean="0">
                <a:solidFill>
                  <a:srgbClr val="0000FF"/>
                </a:solidFill>
                <a:effectLst>
                  <a:outerShdw blurRad="38100" dist="38100" dir="2700000" algn="tl">
                    <a:srgbClr val="000000">
                      <a:alpha val="43137"/>
                    </a:srgbClr>
                  </a:outerShdw>
                </a:effectLst>
                <a:latin typeface="Arial Narrow" pitchFamily="34" charset="0"/>
              </a:rPr>
              <a:t>фб</a:t>
            </a:r>
            <a:r>
              <a:rPr lang="en-US" dirty="0" smtClean="0">
                <a:solidFill>
                  <a:srgbClr val="0000FF"/>
                </a:solidFill>
                <a:effectLst>
                  <a:outerShdw blurRad="38100" dist="38100" dir="2700000" algn="tl">
                    <a:srgbClr val="000000">
                      <a:alpha val="43137"/>
                    </a:srgbClr>
                  </a:outerShdw>
                </a:effectLst>
                <a:latin typeface="Arial Narrow" pitchFamily="34" charset="0"/>
              </a:rPr>
              <a:t>, h</a:t>
            </a:r>
            <a:r>
              <a:rPr lang="en-US" baseline="-25000" dirty="0" smtClean="0">
                <a:solidFill>
                  <a:srgbClr val="0000FF"/>
                </a:solidFill>
                <a:effectLst>
                  <a:outerShdw blurRad="38100" dist="38100" dir="2700000" algn="tl">
                    <a:srgbClr val="000000">
                      <a:alpha val="43137"/>
                    </a:srgbClr>
                  </a:outerShdw>
                </a:effectLst>
                <a:latin typeface="Arial Narrow" pitchFamily="34" charset="0"/>
              </a:rPr>
              <a:t>t</a:t>
            </a:r>
            <a:r>
              <a:rPr lang="en-US" dirty="0" smtClean="0">
                <a:solidFill>
                  <a:srgbClr val="0000FF"/>
                </a:solidFill>
                <a:effectLst>
                  <a:outerShdw blurRad="38100" dist="38100" dir="2700000" algn="tl">
                    <a:srgbClr val="000000">
                      <a:alpha val="43137"/>
                    </a:srgbClr>
                  </a:outerShdw>
                </a:effectLst>
                <a:latin typeface="Arial Narrow" pitchFamily="34" charset="0"/>
              </a:rPr>
              <a:t>=</a:t>
            </a:r>
            <a:r>
              <a:rPr lang="en-US" b="1" dirty="0" smtClean="0">
                <a:solidFill>
                  <a:srgbClr val="FF0000"/>
                </a:solidFill>
                <a:effectLst>
                  <a:outerShdw blurRad="38100" dist="38100" dir="2700000" algn="tl">
                    <a:srgbClr val="000000">
                      <a:alpha val="43137"/>
                    </a:srgbClr>
                  </a:outerShdw>
                </a:effectLst>
                <a:latin typeface="Arial Narrow" pitchFamily="34" charset="0"/>
              </a:rPr>
              <a:t>0.7</a:t>
            </a:r>
            <a:r>
              <a:rPr lang="en-US" dirty="0" smtClean="0">
                <a:solidFill>
                  <a:srgbClr val="0000FF"/>
                </a:solidFill>
                <a:effectLst>
                  <a:outerShdw blurRad="38100" dist="38100" dir="2700000" algn="tl">
                    <a:srgbClr val="000000">
                      <a:alpha val="43137"/>
                    </a:srgbClr>
                  </a:outerShdw>
                </a:effectLst>
                <a:latin typeface="Arial Narrow" pitchFamily="34" charset="0"/>
              </a:rPr>
              <a:t> </a:t>
            </a:r>
            <a:r>
              <a:rPr lang="ru-RU" dirty="0" smtClean="0">
                <a:solidFill>
                  <a:srgbClr val="0000FF"/>
                </a:solidFill>
                <a:effectLst>
                  <a:outerShdw blurRad="38100" dist="38100" dir="2700000" algn="tl">
                    <a:srgbClr val="000000">
                      <a:alpha val="43137"/>
                    </a:srgbClr>
                  </a:outerShdw>
                </a:effectLst>
                <a:latin typeface="Arial Narrow" pitchFamily="34" charset="0"/>
              </a:rPr>
              <a:t>мг</a:t>
            </a:r>
            <a:r>
              <a:rPr lang="en-US" dirty="0" smtClean="0">
                <a:solidFill>
                  <a:srgbClr val="0000FF"/>
                </a:solidFill>
                <a:effectLst>
                  <a:outerShdw blurRad="38100" dist="38100" dir="2700000" algn="tl">
                    <a:srgbClr val="000000">
                      <a:alpha val="43137"/>
                    </a:srgbClr>
                  </a:outerShdw>
                </a:effectLst>
                <a:latin typeface="Arial Narrow" pitchFamily="34" charset="0"/>
              </a:rPr>
              <a:t>/</a:t>
            </a:r>
            <a:r>
              <a:rPr lang="ru-RU" dirty="0" smtClean="0">
                <a:solidFill>
                  <a:srgbClr val="0000FF"/>
                </a:solidFill>
                <a:effectLst>
                  <a:outerShdw blurRad="38100" dist="38100" dir="2700000" algn="tl">
                    <a:srgbClr val="000000">
                      <a:alpha val="43137"/>
                    </a:srgbClr>
                  </a:outerShdw>
                </a:effectLst>
                <a:latin typeface="Arial Narrow" pitchFamily="34" charset="0"/>
              </a:rPr>
              <a:t>см</a:t>
            </a:r>
            <a:r>
              <a:rPr lang="en-US" sz="2000" baseline="30000" dirty="0" smtClean="0">
                <a:solidFill>
                  <a:srgbClr val="0000FF"/>
                </a:solidFill>
                <a:effectLst>
                  <a:outerShdw blurRad="38100" dist="38100" dir="2700000" algn="tl">
                    <a:srgbClr val="000000">
                      <a:alpha val="43137"/>
                    </a:srgbClr>
                  </a:outerShdw>
                </a:effectLst>
                <a:latin typeface="Arial Narrow" pitchFamily="34" charset="0"/>
              </a:rPr>
              <a:t>2</a:t>
            </a:r>
            <a:r>
              <a:rPr lang="en-US" dirty="0" smtClean="0">
                <a:solidFill>
                  <a:srgbClr val="0000FF"/>
                </a:solidFill>
                <a:effectLst>
                  <a:outerShdw blurRad="38100" dist="38100" dir="2700000" algn="tl">
                    <a:srgbClr val="000000">
                      <a:alpha val="43137"/>
                    </a:srgbClr>
                  </a:outerShdw>
                </a:effectLst>
                <a:latin typeface="Arial Narrow" pitchFamily="34" charset="0"/>
              </a:rPr>
              <a:t>, </a:t>
            </a:r>
            <a:r>
              <a:rPr lang="en-US" dirty="0" err="1" smtClean="0">
                <a:solidFill>
                  <a:srgbClr val="0000FF"/>
                </a:solidFill>
                <a:effectLst>
                  <a:outerShdw blurRad="38100" dist="38100" dir="2700000" algn="tl">
                    <a:srgbClr val="000000">
                      <a:alpha val="43137"/>
                    </a:srgbClr>
                  </a:outerShdw>
                </a:effectLst>
                <a:latin typeface="Arial Narrow" pitchFamily="34" charset="0"/>
              </a:rPr>
              <a:t>I</a:t>
            </a:r>
            <a:r>
              <a:rPr lang="en-US" sz="2000" baseline="-25000" dirty="0" err="1" smtClean="0">
                <a:solidFill>
                  <a:srgbClr val="0000FF"/>
                </a:solidFill>
                <a:effectLst>
                  <a:outerShdw blurRad="38100" dist="38100" dir="2700000" algn="tl">
                    <a:srgbClr val="000000">
                      <a:alpha val="43137"/>
                    </a:srgbClr>
                  </a:outerShdw>
                </a:effectLst>
                <a:latin typeface="Arial Narrow" pitchFamily="34" charset="0"/>
              </a:rPr>
              <a:t>beam</a:t>
            </a:r>
            <a:r>
              <a:rPr lang="en-US" dirty="0" smtClean="0">
                <a:solidFill>
                  <a:srgbClr val="0000FF"/>
                </a:solidFill>
                <a:effectLst>
                  <a:outerShdw blurRad="38100" dist="38100" dir="2700000" algn="tl">
                    <a:srgbClr val="000000">
                      <a:alpha val="43137"/>
                    </a:srgbClr>
                  </a:outerShdw>
                </a:effectLst>
                <a:latin typeface="Arial Narrow" pitchFamily="34" charset="0"/>
              </a:rPr>
              <a:t>=</a:t>
            </a:r>
            <a:r>
              <a:rPr lang="en-US" b="1" u="sng" dirty="0" smtClean="0">
                <a:solidFill>
                  <a:srgbClr val="FF0000"/>
                </a:solidFill>
                <a:effectLst>
                  <a:outerShdw blurRad="38100" dist="38100" dir="2700000" algn="tl">
                    <a:srgbClr val="000000">
                      <a:alpha val="43137"/>
                    </a:srgbClr>
                  </a:outerShdw>
                </a:effectLst>
                <a:latin typeface="Arial Narrow" pitchFamily="34" charset="0"/>
              </a:rPr>
              <a:t>4</a:t>
            </a:r>
            <a:r>
              <a:rPr lang="en-US" dirty="0" smtClean="0">
                <a:solidFill>
                  <a:srgbClr val="0000FF"/>
                </a:solidFill>
                <a:effectLst>
                  <a:outerShdw blurRad="38100" dist="38100" dir="2700000" algn="tl">
                    <a:srgbClr val="000000">
                      <a:alpha val="43137"/>
                    </a:srgbClr>
                  </a:outerShdw>
                </a:effectLst>
                <a:latin typeface="Arial Narrow" pitchFamily="34" charset="0"/>
              </a:rPr>
              <a:t> </a:t>
            </a:r>
            <a:r>
              <a:rPr lang="en-US" dirty="0" err="1" smtClean="0">
                <a:solidFill>
                  <a:srgbClr val="0000FF"/>
                </a:solidFill>
                <a:effectLst>
                  <a:outerShdw blurRad="38100" dist="38100" dir="2700000" algn="tl">
                    <a:srgbClr val="000000">
                      <a:alpha val="43137"/>
                    </a:srgbClr>
                  </a:outerShdw>
                </a:effectLst>
                <a:latin typeface="Arial Narrow" pitchFamily="34" charset="0"/>
              </a:rPr>
              <a:t>p</a:t>
            </a:r>
            <a:r>
              <a:rPr lang="en-US" dirty="0" err="1" smtClean="0">
                <a:solidFill>
                  <a:srgbClr val="0000FF"/>
                </a:solidFill>
                <a:effectLst>
                  <a:outerShdw blurRad="38100" dist="38100" dir="2700000" algn="tl">
                    <a:srgbClr val="000000">
                      <a:alpha val="43137"/>
                    </a:srgbClr>
                  </a:outerShdw>
                </a:effectLst>
                <a:latin typeface="Symbol" pitchFamily="18" charset="2"/>
              </a:rPr>
              <a:t>m</a:t>
            </a:r>
            <a:r>
              <a:rPr lang="en-US" dirty="0" err="1" smtClean="0">
                <a:solidFill>
                  <a:srgbClr val="0000FF"/>
                </a:solidFill>
                <a:effectLst>
                  <a:outerShdw blurRad="38100" dist="38100" dir="2700000" algn="tl">
                    <a:srgbClr val="000000">
                      <a:alpha val="43137"/>
                    </a:srgbClr>
                  </a:outerShdw>
                </a:effectLst>
                <a:latin typeface="Arial Narrow" pitchFamily="34" charset="0"/>
              </a:rPr>
              <a:t>A</a:t>
            </a:r>
            <a:r>
              <a:rPr lang="en-US" dirty="0" smtClean="0">
                <a:solidFill>
                  <a:srgbClr val="0000FF"/>
                </a:solidFill>
                <a:effectLst>
                  <a:outerShdw blurRad="38100" dist="38100" dir="2700000" algn="tl">
                    <a:srgbClr val="000000">
                      <a:alpha val="43137"/>
                    </a:srgbClr>
                  </a:outerShdw>
                </a:effectLst>
                <a:latin typeface="Arial Narrow" pitchFamily="34" charset="0"/>
              </a:rPr>
              <a:t> </a:t>
            </a:r>
            <a:r>
              <a:rPr lang="en-US" dirty="0" smtClean="0">
                <a:solidFill>
                  <a:srgbClr val="0000FF"/>
                </a:solidFill>
                <a:effectLst>
                  <a:outerShdw blurRad="38100" dist="38100" dir="2700000" algn="tl">
                    <a:srgbClr val="000000">
                      <a:alpha val="43137"/>
                    </a:srgbClr>
                  </a:outerShdw>
                </a:effectLst>
                <a:latin typeface="Arial Narrow" pitchFamily="34" charset="0"/>
                <a:sym typeface="Symbol"/>
              </a:rPr>
              <a:t> </a:t>
            </a:r>
            <a:r>
              <a:rPr lang="en-US" b="1" dirty="0" smtClean="0">
                <a:solidFill>
                  <a:srgbClr val="FF0000"/>
                </a:solidFill>
                <a:effectLst>
                  <a:outerShdw blurRad="38100" dist="38100" dir="2700000" algn="tl">
                    <a:srgbClr val="000000">
                      <a:alpha val="43137"/>
                    </a:srgbClr>
                  </a:outerShdw>
                </a:effectLst>
                <a:latin typeface="Arial Narrow" pitchFamily="34" charset="0"/>
                <a:sym typeface="Symbol"/>
              </a:rPr>
              <a:t>1 / 3 </a:t>
            </a:r>
            <a:r>
              <a:rPr lang="ru-RU" b="1" dirty="0" smtClean="0">
                <a:solidFill>
                  <a:srgbClr val="FF0000"/>
                </a:solidFill>
                <a:effectLst>
                  <a:outerShdw blurRad="38100" dist="38100" dir="2700000" algn="tl">
                    <a:srgbClr val="000000">
                      <a:alpha val="43137"/>
                    </a:srgbClr>
                  </a:outerShdw>
                </a:effectLst>
                <a:latin typeface="Arial Narrow" pitchFamily="34" charset="0"/>
                <a:sym typeface="Symbol"/>
              </a:rPr>
              <a:t>года</a:t>
            </a:r>
            <a:endParaRPr kumimoji="0" lang="ru-RU" sz="2000" b="1" i="0" u="none" strike="noStrike" kern="0" cap="none" spc="0" normalizeH="0" baseline="0" noProof="0" dirty="0" smtClean="0">
              <a:ln>
                <a:noFill/>
              </a:ln>
              <a:solidFill>
                <a:srgbClr val="FF0000"/>
              </a:solidFill>
              <a:effectLst>
                <a:outerShdw blurRad="38100" dist="38100" dir="2700000" algn="tl">
                  <a:srgbClr val="000000">
                    <a:alpha val="43137"/>
                  </a:srgbClr>
                </a:outerShdw>
              </a:effectLst>
              <a:uLnTx/>
              <a:uFillTx/>
              <a:latin typeface="Arial Narrow" pitchFamily="34" charset="0"/>
              <a:ea typeface="+mj-ea"/>
              <a:cs typeface="Calibri" pitchFamily="34" charset="0"/>
            </a:endParaRPr>
          </a:p>
        </p:txBody>
      </p:sp>
      <p:pic>
        <p:nvPicPr>
          <p:cNvPr id="9" name="Рисунок 8" descr="z2.bmp"/>
          <p:cNvPicPr>
            <a:picLocks noChangeAspect="1"/>
          </p:cNvPicPr>
          <p:nvPr/>
        </p:nvPicPr>
        <p:blipFill>
          <a:blip r:embed="rId3" cstate="print"/>
          <a:stretch>
            <a:fillRect/>
          </a:stretch>
        </p:blipFill>
        <p:spPr>
          <a:xfrm>
            <a:off x="633600" y="3790800"/>
            <a:ext cx="6734779" cy="2588400"/>
          </a:xfrm>
          <a:prstGeom prst="rect">
            <a:avLst/>
          </a:prstGeom>
        </p:spPr>
      </p:pic>
      <p:sp>
        <p:nvSpPr>
          <p:cNvPr id="12" name="Rectangle 2"/>
          <p:cNvSpPr txBox="1">
            <a:spLocks noChangeArrowheads="1"/>
          </p:cNvSpPr>
          <p:nvPr/>
        </p:nvSpPr>
        <p:spPr bwMode="auto">
          <a:xfrm>
            <a:off x="6228184" y="2852936"/>
            <a:ext cx="2304256" cy="720080"/>
          </a:xfrm>
          <a:prstGeom prst="rect">
            <a:avLst/>
          </a:prstGeom>
          <a:solidFill>
            <a:schemeClr val="bg1"/>
          </a:solidFill>
          <a:ln w="9525">
            <a:noFill/>
            <a:miter lim="800000"/>
            <a:headEnd/>
            <a:tailEnd/>
          </a:ln>
        </p:spPr>
        <p:txBody>
          <a:bodyPr vert="horz" wrap="square" lIns="91440" tIns="45720" rIns="91440" bIns="45720" numCol="1" anchor="ctr" anchorCtr="0" compatLnSpc="1">
            <a:prstTxWarp prst="textNoShape">
              <a:avLst/>
            </a:prstTxWarp>
          </a:bodyPr>
          <a:lstStyle/>
          <a:p>
            <a:pPr>
              <a:defRPr/>
            </a:pPr>
            <a:r>
              <a:rPr kumimoji="0" lang="ru-RU" sz="2000" b="1" i="0" u="none" strike="noStrike" kern="0" cap="none" spc="0" normalizeH="0" baseline="0" noProof="0" dirty="0" smtClean="0">
                <a:ln>
                  <a:noFill/>
                </a:ln>
                <a:effectLst>
                  <a:outerShdw blurRad="38100" dist="38100" dir="2700000" algn="tl">
                    <a:srgbClr val="000000">
                      <a:alpha val="43137"/>
                    </a:srgbClr>
                  </a:outerShdw>
                </a:effectLst>
                <a:uLnTx/>
                <a:uFillTx/>
                <a:latin typeface="+mn-lt"/>
                <a:ea typeface="+mj-ea"/>
                <a:cs typeface="Calibri" pitchFamily="34" charset="0"/>
              </a:rPr>
              <a:t>Точность оценок:</a:t>
            </a:r>
          </a:p>
          <a:p>
            <a:pPr>
              <a:defRPr/>
            </a:pPr>
            <a:r>
              <a:rPr lang="ru-RU" sz="2000" b="1" kern="0" dirty="0" smtClean="0">
                <a:solidFill>
                  <a:srgbClr val="C00000"/>
                </a:solidFill>
                <a:effectLst>
                  <a:outerShdw blurRad="38100" dist="38100" dir="2700000" algn="tl">
                    <a:srgbClr val="000000">
                      <a:alpha val="43137"/>
                    </a:srgbClr>
                  </a:outerShdw>
                </a:effectLst>
                <a:latin typeface="+mn-lt"/>
                <a:ea typeface="+mj-ea"/>
                <a:cs typeface="Calibri" pitchFamily="34" charset="0"/>
              </a:rPr>
              <a:t>теория</a:t>
            </a:r>
            <a:endParaRPr kumimoji="0" lang="ru-RU" sz="2000" b="1" i="0" u="none" strike="noStrike" kern="0" cap="none" spc="0" normalizeH="0" baseline="0" noProof="0" dirty="0" smtClean="0">
              <a:ln>
                <a:noFill/>
              </a:ln>
              <a:solidFill>
                <a:srgbClr val="C00000"/>
              </a:solidFill>
              <a:effectLst>
                <a:outerShdw blurRad="38100" dist="38100" dir="2700000" algn="tl">
                  <a:srgbClr val="000000">
                    <a:alpha val="43137"/>
                  </a:srgbClr>
                </a:outerShdw>
              </a:effectLst>
              <a:uLnTx/>
              <a:uFillTx/>
              <a:latin typeface="+mn-lt"/>
              <a:ea typeface="+mj-ea"/>
              <a:cs typeface="Calibri" pitchFamily="34" charset="0"/>
            </a:endParaRPr>
          </a:p>
        </p:txBody>
      </p:sp>
      <p:sp>
        <p:nvSpPr>
          <p:cNvPr id="13" name="Прямоугольник 12"/>
          <p:cNvSpPr/>
          <p:nvPr/>
        </p:nvSpPr>
        <p:spPr>
          <a:xfrm>
            <a:off x="6009501" y="2339588"/>
            <a:ext cx="2398413" cy="400110"/>
          </a:xfrm>
          <a:prstGeom prst="rect">
            <a:avLst/>
          </a:prstGeom>
        </p:spPr>
        <p:txBody>
          <a:bodyPr wrap="none">
            <a:spAutoFit/>
          </a:bodyPr>
          <a:lstStyle/>
          <a:p>
            <a:pPr>
              <a:defRPr/>
            </a:pPr>
            <a:r>
              <a:rPr lang="en-US" sz="2000" b="1" i="1" kern="0" dirty="0" err="1" smtClean="0">
                <a:solidFill>
                  <a:srgbClr val="0000FF"/>
                </a:solidFill>
                <a:effectLst>
                  <a:outerShdw blurRad="38100" dist="38100" dir="2700000" algn="tl">
                    <a:srgbClr val="000000">
                      <a:alpha val="43137"/>
                    </a:srgbClr>
                  </a:outerShdw>
                </a:effectLst>
                <a:cs typeface="Calibri" pitchFamily="34" charset="0"/>
              </a:rPr>
              <a:t>Z</a:t>
            </a:r>
            <a:r>
              <a:rPr lang="en-US" sz="2400" b="1" kern="0" baseline="-25000" dirty="0" err="1" smtClean="0">
                <a:solidFill>
                  <a:srgbClr val="0000FF"/>
                </a:solidFill>
                <a:effectLst>
                  <a:outerShdw blurRad="38100" dist="38100" dir="2700000" algn="tl">
                    <a:srgbClr val="000000">
                      <a:alpha val="43137"/>
                    </a:srgbClr>
                  </a:outerShdw>
                </a:effectLst>
                <a:cs typeface="Calibri" pitchFamily="34" charset="0"/>
              </a:rPr>
              <a:t>mag</a:t>
            </a:r>
            <a:r>
              <a:rPr lang="en-US" sz="2000" b="1" kern="0" baseline="-25000" dirty="0" smtClean="0">
                <a:solidFill>
                  <a:srgbClr val="0000FF"/>
                </a:solidFill>
                <a:effectLst>
                  <a:outerShdw blurRad="38100" dist="38100" dir="2700000" algn="tl">
                    <a:srgbClr val="000000">
                      <a:alpha val="43137"/>
                    </a:srgbClr>
                  </a:outerShdw>
                </a:effectLst>
                <a:cs typeface="Calibri" pitchFamily="34" charset="0"/>
              </a:rPr>
              <a:t> </a:t>
            </a:r>
            <a:r>
              <a:rPr lang="en-US" sz="2000" b="1" kern="0" dirty="0" smtClean="0">
                <a:solidFill>
                  <a:srgbClr val="0000FF"/>
                </a:solidFill>
                <a:effectLst>
                  <a:outerShdw blurRad="38100" dist="38100" dir="2700000" algn="tl">
                    <a:srgbClr val="000000">
                      <a:alpha val="43137"/>
                    </a:srgbClr>
                  </a:outerShdw>
                </a:effectLst>
                <a:cs typeface="Calibri" pitchFamily="34" charset="0"/>
              </a:rPr>
              <a:t> = 120 – 126?</a:t>
            </a:r>
            <a:endParaRPr lang="ru-RU" sz="2000" b="1" kern="0" dirty="0" smtClean="0">
              <a:solidFill>
                <a:srgbClr val="0000FF"/>
              </a:solidFill>
              <a:effectLst>
                <a:outerShdw blurRad="38100" dist="38100" dir="2700000" algn="tl">
                  <a:srgbClr val="000000">
                    <a:alpha val="43137"/>
                  </a:srgbClr>
                </a:outerShdw>
              </a:effectLst>
              <a:cs typeface="Calibri" pitchFamily="34" charset="0"/>
            </a:endParaRPr>
          </a:p>
        </p:txBody>
      </p:sp>
      <p:sp>
        <p:nvSpPr>
          <p:cNvPr id="15" name="TextBox 14"/>
          <p:cNvSpPr txBox="1"/>
          <p:nvPr/>
        </p:nvSpPr>
        <p:spPr>
          <a:xfrm>
            <a:off x="467544" y="6381328"/>
            <a:ext cx="3836050" cy="307777"/>
          </a:xfrm>
          <a:prstGeom prst="rect">
            <a:avLst/>
          </a:prstGeom>
          <a:noFill/>
        </p:spPr>
        <p:txBody>
          <a:bodyPr wrap="none" rtlCol="0">
            <a:spAutoFit/>
          </a:bodyPr>
          <a:lstStyle/>
          <a:p>
            <a:r>
              <a:rPr lang="en-US" sz="1400" dirty="0" err="1" smtClean="0"/>
              <a:t>G.G.</a:t>
            </a:r>
            <a:r>
              <a:rPr lang="en-US" sz="1400" dirty="0" smtClean="0"/>
              <a:t> </a:t>
            </a:r>
            <a:r>
              <a:rPr lang="en-US" sz="1400" dirty="0" err="1" smtClean="0"/>
              <a:t>Adamian</a:t>
            </a:r>
            <a:r>
              <a:rPr lang="en-US" sz="1400" dirty="0" smtClean="0"/>
              <a:t> </a:t>
            </a:r>
            <a:r>
              <a:rPr lang="en-US" sz="1400" i="1" dirty="0" smtClean="0"/>
              <a:t>et al</a:t>
            </a:r>
            <a:r>
              <a:rPr lang="en-US" sz="1400" dirty="0" smtClean="0"/>
              <a:t>., </a:t>
            </a:r>
            <a:r>
              <a:rPr lang="en-US" sz="1400" dirty="0" err="1" smtClean="0"/>
              <a:t>PRC</a:t>
            </a:r>
            <a:r>
              <a:rPr lang="en-US" sz="1400" dirty="0" smtClean="0"/>
              <a:t> 101, 034301 (2020)</a:t>
            </a:r>
            <a:endParaRPr lang="ru-RU" sz="1400" dirty="0"/>
          </a:p>
        </p:txBody>
      </p:sp>
      <p:sp>
        <p:nvSpPr>
          <p:cNvPr id="17" name="TextBox 16"/>
          <p:cNvSpPr txBox="1"/>
          <p:nvPr/>
        </p:nvSpPr>
        <p:spPr>
          <a:xfrm>
            <a:off x="4264342" y="6381328"/>
            <a:ext cx="3209533" cy="307777"/>
          </a:xfrm>
          <a:prstGeom prst="rect">
            <a:avLst/>
          </a:prstGeom>
          <a:noFill/>
        </p:spPr>
        <p:txBody>
          <a:bodyPr wrap="none" rtlCol="0">
            <a:spAutoFit/>
          </a:bodyPr>
          <a:lstStyle/>
          <a:p>
            <a:r>
              <a:rPr lang="en-US" sz="1400" dirty="0" err="1" smtClean="0"/>
              <a:t>J.X.</a:t>
            </a:r>
            <a:r>
              <a:rPr lang="en-US" sz="1400" dirty="0" smtClean="0"/>
              <a:t> Li </a:t>
            </a:r>
            <a:r>
              <a:rPr lang="en-US" sz="1400" i="1" dirty="0" smtClean="0"/>
              <a:t>et al</a:t>
            </a:r>
            <a:r>
              <a:rPr lang="en-US" sz="1400" dirty="0" smtClean="0"/>
              <a:t>., </a:t>
            </a:r>
            <a:r>
              <a:rPr lang="en-US" sz="1400" dirty="0" err="1" smtClean="0"/>
              <a:t>PRC</a:t>
            </a:r>
            <a:r>
              <a:rPr lang="en-US" sz="1400" dirty="0" smtClean="0"/>
              <a:t> 108, 044604 (2023)</a:t>
            </a:r>
            <a:endParaRPr lang="ru-RU" sz="1400" dirty="0"/>
          </a:p>
        </p:txBody>
      </p:sp>
      <p:cxnSp>
        <p:nvCxnSpPr>
          <p:cNvPr id="22" name="Прямая соединительная линия 21"/>
          <p:cNvCxnSpPr/>
          <p:nvPr/>
        </p:nvCxnSpPr>
        <p:spPr>
          <a:xfrm>
            <a:off x="2411760" y="5085184"/>
            <a:ext cx="21602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Прямая соединительная линия 24"/>
          <p:cNvCxnSpPr/>
          <p:nvPr/>
        </p:nvCxnSpPr>
        <p:spPr>
          <a:xfrm>
            <a:off x="1847126" y="4674091"/>
            <a:ext cx="21602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ox(in)">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Рисунок 10" descr="q3.bmp"/>
          <p:cNvPicPr>
            <a:picLocks noChangeAspect="1"/>
          </p:cNvPicPr>
          <p:nvPr/>
        </p:nvPicPr>
        <p:blipFill>
          <a:blip r:embed="rId2" cstate="print"/>
          <a:stretch>
            <a:fillRect/>
          </a:stretch>
        </p:blipFill>
        <p:spPr>
          <a:xfrm>
            <a:off x="539552" y="332656"/>
            <a:ext cx="4937160" cy="3456438"/>
          </a:xfrm>
          <a:prstGeom prst="rect">
            <a:avLst/>
          </a:prstGeom>
        </p:spPr>
      </p:pic>
      <p:sp>
        <p:nvSpPr>
          <p:cNvPr id="16" name="TextBox 15"/>
          <p:cNvSpPr txBox="1"/>
          <p:nvPr/>
        </p:nvSpPr>
        <p:spPr>
          <a:xfrm>
            <a:off x="4139659" y="2924944"/>
            <a:ext cx="1800493" cy="707886"/>
          </a:xfrm>
          <a:prstGeom prst="rect">
            <a:avLst/>
          </a:prstGeom>
          <a:noFill/>
        </p:spPr>
        <p:txBody>
          <a:bodyPr wrap="none" rtlCol="0">
            <a:spAutoFit/>
          </a:bodyPr>
          <a:lstStyle/>
          <a:p>
            <a:r>
              <a:rPr lang="ru-RU" sz="2000" b="1" dirty="0" smtClean="0">
                <a:solidFill>
                  <a:srgbClr val="FF0000"/>
                </a:solidFill>
                <a:latin typeface="+mn-lt"/>
              </a:rPr>
              <a:t>119:</a:t>
            </a:r>
          </a:p>
          <a:p>
            <a:r>
              <a:rPr lang="ru-RU" sz="2000" b="1" dirty="0" smtClean="0">
                <a:solidFill>
                  <a:srgbClr val="FF0000"/>
                </a:solidFill>
                <a:latin typeface="+mn-lt"/>
              </a:rPr>
              <a:t>Сечение </a:t>
            </a:r>
            <a:r>
              <a:rPr lang="en-US" sz="2000" b="1" dirty="0" smtClean="0">
                <a:solidFill>
                  <a:srgbClr val="FF0000"/>
                </a:solidFill>
                <a:latin typeface="+mn-lt"/>
              </a:rPr>
              <a:t>~1 </a:t>
            </a:r>
            <a:r>
              <a:rPr lang="ru-RU" sz="2000" b="1" dirty="0" err="1" smtClean="0">
                <a:solidFill>
                  <a:srgbClr val="FF0000"/>
                </a:solidFill>
                <a:latin typeface="+mn-lt"/>
              </a:rPr>
              <a:t>фб</a:t>
            </a:r>
            <a:endParaRPr lang="ru-RU" sz="2000" b="1" dirty="0">
              <a:solidFill>
                <a:srgbClr val="FF0000"/>
              </a:solidFill>
              <a:latin typeface="+mn-lt"/>
            </a:endParaRPr>
          </a:p>
        </p:txBody>
      </p:sp>
      <p:sp>
        <p:nvSpPr>
          <p:cNvPr id="23" name="Rectangle 2"/>
          <p:cNvSpPr txBox="1">
            <a:spLocks noChangeArrowheads="1"/>
          </p:cNvSpPr>
          <p:nvPr/>
        </p:nvSpPr>
        <p:spPr bwMode="auto">
          <a:xfrm>
            <a:off x="2915816" y="188640"/>
            <a:ext cx="5184576" cy="64807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defRPr/>
            </a:pPr>
            <a:r>
              <a:rPr lang="ru-RU" altLang="ja-JP" sz="2400" b="1" kern="0" dirty="0" smtClean="0">
                <a:solidFill>
                  <a:srgbClr val="006600"/>
                </a:solidFill>
                <a:effectLst>
                  <a:outerShdw blurRad="38100" dist="38100" dir="2700000" algn="tl">
                    <a:srgbClr val="000000">
                      <a:alpha val="43137"/>
                    </a:srgbClr>
                  </a:outerShdw>
                </a:effectLst>
                <a:latin typeface="Calibri" pitchFamily="34" charset="0"/>
                <a:ea typeface="+mj-ea"/>
                <a:cs typeface="Calibri" pitchFamily="34" charset="0"/>
              </a:rPr>
              <a:t>Си</a:t>
            </a:r>
            <a:r>
              <a:rPr kumimoji="0" lang="ru-RU" altLang="ja-JP" sz="2400" b="1" i="0" strike="noStrike" kern="0" cap="none" spc="0" normalizeH="0" baseline="0" noProof="0" dirty="0" err="1" smtClean="0">
                <a:ln>
                  <a:noFill/>
                </a:ln>
                <a:solidFill>
                  <a:srgbClr val="006600"/>
                </a:solidFill>
                <a:effectLst>
                  <a:outerShdw blurRad="38100" dist="38100" dir="2700000" algn="tl">
                    <a:srgbClr val="000000">
                      <a:alpha val="43137"/>
                    </a:srgbClr>
                  </a:outerShdw>
                </a:effectLst>
                <a:uLnTx/>
                <a:uFillTx/>
                <a:latin typeface="Calibri" pitchFamily="34" charset="0"/>
                <a:ea typeface="+mj-ea"/>
                <a:cs typeface="Calibri" pitchFamily="34" charset="0"/>
              </a:rPr>
              <a:t>нтез</a:t>
            </a:r>
            <a:r>
              <a:rPr kumimoji="0" lang="ru-RU" altLang="ja-JP" sz="2400" b="1" i="0" strike="noStrike" kern="0" cap="none" spc="0" normalizeH="0" baseline="0" noProof="0" dirty="0" smtClean="0">
                <a:ln>
                  <a:noFill/>
                </a:ln>
                <a:solidFill>
                  <a:srgbClr val="006600"/>
                </a:solidFill>
                <a:effectLst>
                  <a:outerShdw blurRad="38100" dist="38100" dir="2700000" algn="tl">
                    <a:srgbClr val="000000">
                      <a:alpha val="43137"/>
                    </a:srgbClr>
                  </a:outerShdw>
                </a:effectLst>
                <a:uLnTx/>
                <a:uFillTx/>
                <a:latin typeface="Calibri" pitchFamily="34" charset="0"/>
                <a:ea typeface="+mj-ea"/>
                <a:cs typeface="Calibri" pitchFamily="34" charset="0"/>
              </a:rPr>
              <a:t>  новых  элементов</a:t>
            </a:r>
            <a:r>
              <a:rPr kumimoji="0" lang="en-US" altLang="ja-JP" sz="2400" b="1" i="0" strike="noStrike" kern="0" cap="none" spc="0" normalizeH="0" baseline="0" noProof="0" dirty="0" smtClean="0">
                <a:ln>
                  <a:noFill/>
                </a:ln>
                <a:solidFill>
                  <a:srgbClr val="006600"/>
                </a:solidFill>
                <a:effectLst>
                  <a:outerShdw blurRad="38100" dist="38100" dir="2700000" algn="tl">
                    <a:srgbClr val="000000">
                      <a:alpha val="43137"/>
                    </a:srgbClr>
                  </a:outerShdw>
                </a:effectLst>
                <a:uLnTx/>
                <a:uFillTx/>
                <a:latin typeface="Calibri" pitchFamily="34" charset="0"/>
                <a:ea typeface="+mj-ea"/>
                <a:cs typeface="Calibri" pitchFamily="34" charset="0"/>
              </a:rPr>
              <a:t>  </a:t>
            </a:r>
            <a:r>
              <a:rPr kumimoji="0" lang="ru-RU" altLang="ja-JP" sz="2400" b="1" i="0" strike="noStrike" kern="0" cap="none" spc="0" normalizeH="0" baseline="0" noProof="0" dirty="0" smtClean="0">
                <a:ln>
                  <a:noFill/>
                </a:ln>
                <a:solidFill>
                  <a:srgbClr val="006600"/>
                </a:solidFill>
                <a:effectLst>
                  <a:outerShdw blurRad="38100" dist="38100" dir="2700000" algn="tl">
                    <a:srgbClr val="000000">
                      <a:alpha val="43137"/>
                    </a:srgbClr>
                  </a:outerShdw>
                </a:effectLst>
                <a:uLnTx/>
                <a:uFillTx/>
                <a:latin typeface="Calibri" pitchFamily="34" charset="0"/>
                <a:ea typeface="+mj-ea"/>
                <a:cs typeface="Calibri" pitchFamily="34" charset="0"/>
              </a:rPr>
              <a:t>119  и  120</a:t>
            </a:r>
            <a:endParaRPr kumimoji="0" lang="ru-RU" sz="2000" b="1" i="0" strike="noStrike" kern="0" cap="none" spc="0" normalizeH="0" baseline="0" noProof="0" dirty="0" smtClean="0">
              <a:ln>
                <a:noFill/>
              </a:ln>
              <a:solidFill>
                <a:srgbClr val="006600"/>
              </a:solidFill>
              <a:effectLst>
                <a:outerShdw blurRad="38100" dist="38100" dir="2700000" algn="tl">
                  <a:srgbClr val="000000">
                    <a:alpha val="43137"/>
                  </a:srgbClr>
                </a:outerShdw>
              </a:effectLst>
              <a:uLnTx/>
              <a:uFillTx/>
              <a:latin typeface="Calibri" pitchFamily="34" charset="0"/>
              <a:ea typeface="+mj-ea"/>
              <a:cs typeface="Calibri" pitchFamily="34" charset="0"/>
            </a:endParaRPr>
          </a:p>
        </p:txBody>
      </p:sp>
      <p:sp>
        <p:nvSpPr>
          <p:cNvPr id="24" name="Rectangle 2"/>
          <p:cNvSpPr txBox="1">
            <a:spLocks noChangeArrowheads="1"/>
          </p:cNvSpPr>
          <p:nvPr/>
        </p:nvSpPr>
        <p:spPr bwMode="auto">
          <a:xfrm>
            <a:off x="107504" y="188640"/>
            <a:ext cx="2232248" cy="64807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defRPr/>
            </a:pPr>
            <a:r>
              <a:rPr kumimoji="0" lang="ru-RU" altLang="ja-JP" sz="2400" b="1" i="0" strike="noStrike" kern="0" cap="none" spc="0" normalizeH="0" baseline="0" noProof="0" dirty="0" smtClean="0">
                <a:ln>
                  <a:noFill/>
                </a:ln>
                <a:solidFill>
                  <a:srgbClr val="0000FF"/>
                </a:solidFill>
                <a:effectLst>
                  <a:outerShdw blurRad="38100" dist="38100" dir="2700000" algn="tl">
                    <a:srgbClr val="000000">
                      <a:alpha val="43137"/>
                    </a:srgbClr>
                  </a:outerShdw>
                </a:effectLst>
                <a:uLnTx/>
                <a:uFillTx/>
                <a:latin typeface="Calibri" pitchFamily="34" charset="0"/>
                <a:ea typeface="+mj-ea"/>
                <a:cs typeface="Calibri" pitchFamily="34" charset="0"/>
              </a:rPr>
              <a:t>Перспективы</a:t>
            </a:r>
            <a:endParaRPr kumimoji="0" lang="ru-RU" sz="2000" b="1" i="0" strike="noStrike" kern="0" cap="none" spc="0" normalizeH="0" baseline="0" noProof="0" dirty="0">
              <a:ln>
                <a:noFill/>
              </a:ln>
              <a:solidFill>
                <a:srgbClr val="0000FF"/>
              </a:solidFill>
              <a:effectLst>
                <a:outerShdw blurRad="38100" dist="38100" dir="2700000" algn="tl">
                  <a:srgbClr val="000000">
                    <a:alpha val="43137"/>
                  </a:srgbClr>
                </a:outerShdw>
              </a:effectLst>
              <a:uLnTx/>
              <a:uFillTx/>
              <a:latin typeface="Calibri" pitchFamily="34" charset="0"/>
              <a:ea typeface="+mj-ea"/>
              <a:cs typeface="Calibri" pitchFamily="34" charset="0"/>
            </a:endParaRPr>
          </a:p>
        </p:txBody>
      </p:sp>
      <p:sp>
        <p:nvSpPr>
          <p:cNvPr id="26" name="Rectangle 2"/>
          <p:cNvSpPr txBox="1">
            <a:spLocks noChangeArrowheads="1"/>
          </p:cNvSpPr>
          <p:nvPr/>
        </p:nvSpPr>
        <p:spPr bwMode="auto">
          <a:xfrm>
            <a:off x="4211960" y="980728"/>
            <a:ext cx="4896544" cy="714380"/>
          </a:xfrm>
          <a:prstGeom prst="rect">
            <a:avLst/>
          </a:prstGeom>
          <a:solidFill>
            <a:schemeClr val="bg1"/>
          </a:solidFill>
          <a:ln w="9525">
            <a:noFill/>
            <a:miter lim="800000"/>
            <a:headEnd/>
            <a:tailEnd/>
          </a:ln>
        </p:spPr>
        <p:txBody>
          <a:bodyPr vert="horz" wrap="square" lIns="91440" tIns="45720" rIns="91440" bIns="45720" numCol="1" anchor="ctr" anchorCtr="0" compatLnSpc="1">
            <a:prstTxWarp prst="textNoShape">
              <a:avLst/>
            </a:prstTxWarp>
          </a:bodyPr>
          <a:lstStyle/>
          <a:p>
            <a:pPr>
              <a:defRPr/>
            </a:pPr>
            <a:r>
              <a:rPr lang="en-US" dirty="0" smtClean="0">
                <a:solidFill>
                  <a:srgbClr val="0000FF"/>
                </a:solidFill>
                <a:effectLst>
                  <a:outerShdw blurRad="38100" dist="38100" dir="2700000" algn="tl">
                    <a:srgbClr val="000000">
                      <a:alpha val="43137"/>
                    </a:srgbClr>
                  </a:outerShdw>
                </a:effectLst>
                <a:latin typeface="Symbol" pitchFamily="18" charset="2"/>
              </a:rPr>
              <a:t>s</a:t>
            </a:r>
            <a:r>
              <a:rPr lang="en-US" dirty="0" smtClean="0">
                <a:solidFill>
                  <a:srgbClr val="0000FF"/>
                </a:solidFill>
                <a:effectLst>
                  <a:outerShdw blurRad="38100" dist="38100" dir="2700000" algn="tl">
                    <a:srgbClr val="000000">
                      <a:alpha val="43137"/>
                    </a:srgbClr>
                  </a:outerShdw>
                </a:effectLst>
                <a:latin typeface="Arial Narrow" pitchFamily="34" charset="0"/>
              </a:rPr>
              <a:t>=</a:t>
            </a:r>
            <a:r>
              <a:rPr lang="en-US" b="1" dirty="0" smtClean="0">
                <a:solidFill>
                  <a:srgbClr val="FF0000"/>
                </a:solidFill>
                <a:effectLst>
                  <a:outerShdw blurRad="38100" dist="38100" dir="2700000" algn="tl">
                    <a:srgbClr val="000000">
                      <a:alpha val="43137"/>
                    </a:srgbClr>
                  </a:outerShdw>
                </a:effectLst>
                <a:latin typeface="Arial Narrow" pitchFamily="34" charset="0"/>
              </a:rPr>
              <a:t>1</a:t>
            </a:r>
            <a:r>
              <a:rPr lang="en-US" dirty="0" smtClean="0">
                <a:solidFill>
                  <a:srgbClr val="0000FF"/>
                </a:solidFill>
                <a:effectLst>
                  <a:outerShdw blurRad="38100" dist="38100" dir="2700000" algn="tl">
                    <a:srgbClr val="000000">
                      <a:alpha val="43137"/>
                    </a:srgbClr>
                  </a:outerShdw>
                </a:effectLst>
                <a:latin typeface="Arial Narrow" pitchFamily="34" charset="0"/>
              </a:rPr>
              <a:t> </a:t>
            </a:r>
            <a:r>
              <a:rPr lang="ru-RU" dirty="0" err="1" smtClean="0">
                <a:solidFill>
                  <a:srgbClr val="0000FF"/>
                </a:solidFill>
                <a:effectLst>
                  <a:outerShdw blurRad="38100" dist="38100" dir="2700000" algn="tl">
                    <a:srgbClr val="000000">
                      <a:alpha val="43137"/>
                    </a:srgbClr>
                  </a:outerShdw>
                </a:effectLst>
                <a:latin typeface="Arial Narrow" pitchFamily="34" charset="0"/>
              </a:rPr>
              <a:t>фб</a:t>
            </a:r>
            <a:r>
              <a:rPr lang="en-US" dirty="0" smtClean="0">
                <a:solidFill>
                  <a:srgbClr val="0000FF"/>
                </a:solidFill>
                <a:effectLst>
                  <a:outerShdw blurRad="38100" dist="38100" dir="2700000" algn="tl">
                    <a:srgbClr val="000000">
                      <a:alpha val="43137"/>
                    </a:srgbClr>
                  </a:outerShdw>
                </a:effectLst>
                <a:latin typeface="Arial Narrow" pitchFamily="34" charset="0"/>
              </a:rPr>
              <a:t>, h</a:t>
            </a:r>
            <a:r>
              <a:rPr lang="en-US" baseline="-25000" dirty="0" smtClean="0">
                <a:solidFill>
                  <a:srgbClr val="0000FF"/>
                </a:solidFill>
                <a:effectLst>
                  <a:outerShdw blurRad="38100" dist="38100" dir="2700000" algn="tl">
                    <a:srgbClr val="000000">
                      <a:alpha val="43137"/>
                    </a:srgbClr>
                  </a:outerShdw>
                </a:effectLst>
                <a:latin typeface="Arial Narrow" pitchFamily="34" charset="0"/>
              </a:rPr>
              <a:t>t</a:t>
            </a:r>
            <a:r>
              <a:rPr lang="en-US" dirty="0" smtClean="0">
                <a:solidFill>
                  <a:srgbClr val="0000FF"/>
                </a:solidFill>
                <a:effectLst>
                  <a:outerShdw blurRad="38100" dist="38100" dir="2700000" algn="tl">
                    <a:srgbClr val="000000">
                      <a:alpha val="43137"/>
                    </a:srgbClr>
                  </a:outerShdw>
                </a:effectLst>
                <a:latin typeface="Arial Narrow" pitchFamily="34" charset="0"/>
              </a:rPr>
              <a:t>=</a:t>
            </a:r>
            <a:r>
              <a:rPr lang="en-US" b="1" dirty="0" smtClean="0">
                <a:solidFill>
                  <a:srgbClr val="FF0000"/>
                </a:solidFill>
                <a:effectLst>
                  <a:outerShdw blurRad="38100" dist="38100" dir="2700000" algn="tl">
                    <a:srgbClr val="000000">
                      <a:alpha val="43137"/>
                    </a:srgbClr>
                  </a:outerShdw>
                </a:effectLst>
                <a:latin typeface="Arial Narrow" pitchFamily="34" charset="0"/>
              </a:rPr>
              <a:t>0.7</a:t>
            </a:r>
            <a:r>
              <a:rPr lang="en-US" dirty="0" smtClean="0">
                <a:solidFill>
                  <a:srgbClr val="0000FF"/>
                </a:solidFill>
                <a:effectLst>
                  <a:outerShdw blurRad="38100" dist="38100" dir="2700000" algn="tl">
                    <a:srgbClr val="000000">
                      <a:alpha val="43137"/>
                    </a:srgbClr>
                  </a:outerShdw>
                </a:effectLst>
                <a:latin typeface="Arial Narrow" pitchFamily="34" charset="0"/>
              </a:rPr>
              <a:t> </a:t>
            </a:r>
            <a:r>
              <a:rPr lang="ru-RU" dirty="0" smtClean="0">
                <a:solidFill>
                  <a:srgbClr val="0000FF"/>
                </a:solidFill>
                <a:effectLst>
                  <a:outerShdw blurRad="38100" dist="38100" dir="2700000" algn="tl">
                    <a:srgbClr val="000000">
                      <a:alpha val="43137"/>
                    </a:srgbClr>
                  </a:outerShdw>
                </a:effectLst>
                <a:latin typeface="Arial Narrow" pitchFamily="34" charset="0"/>
              </a:rPr>
              <a:t>мг</a:t>
            </a:r>
            <a:r>
              <a:rPr lang="en-US" dirty="0" smtClean="0">
                <a:solidFill>
                  <a:srgbClr val="0000FF"/>
                </a:solidFill>
                <a:effectLst>
                  <a:outerShdw blurRad="38100" dist="38100" dir="2700000" algn="tl">
                    <a:srgbClr val="000000">
                      <a:alpha val="43137"/>
                    </a:srgbClr>
                  </a:outerShdw>
                </a:effectLst>
                <a:latin typeface="Arial Narrow" pitchFamily="34" charset="0"/>
              </a:rPr>
              <a:t>/</a:t>
            </a:r>
            <a:r>
              <a:rPr lang="ru-RU" dirty="0" smtClean="0">
                <a:solidFill>
                  <a:srgbClr val="0000FF"/>
                </a:solidFill>
                <a:effectLst>
                  <a:outerShdw blurRad="38100" dist="38100" dir="2700000" algn="tl">
                    <a:srgbClr val="000000">
                      <a:alpha val="43137"/>
                    </a:srgbClr>
                  </a:outerShdw>
                </a:effectLst>
                <a:latin typeface="Arial Narrow" pitchFamily="34" charset="0"/>
              </a:rPr>
              <a:t>см</a:t>
            </a:r>
            <a:r>
              <a:rPr lang="en-US" sz="2000" baseline="30000" dirty="0" smtClean="0">
                <a:solidFill>
                  <a:srgbClr val="0000FF"/>
                </a:solidFill>
                <a:effectLst>
                  <a:outerShdw blurRad="38100" dist="38100" dir="2700000" algn="tl">
                    <a:srgbClr val="000000">
                      <a:alpha val="43137"/>
                    </a:srgbClr>
                  </a:outerShdw>
                </a:effectLst>
                <a:latin typeface="Arial Narrow" pitchFamily="34" charset="0"/>
              </a:rPr>
              <a:t>2</a:t>
            </a:r>
            <a:r>
              <a:rPr lang="en-US" dirty="0" smtClean="0">
                <a:solidFill>
                  <a:srgbClr val="0000FF"/>
                </a:solidFill>
                <a:effectLst>
                  <a:outerShdw blurRad="38100" dist="38100" dir="2700000" algn="tl">
                    <a:srgbClr val="000000">
                      <a:alpha val="43137"/>
                    </a:srgbClr>
                  </a:outerShdw>
                </a:effectLst>
                <a:latin typeface="Arial Narrow" pitchFamily="34" charset="0"/>
              </a:rPr>
              <a:t>, </a:t>
            </a:r>
            <a:r>
              <a:rPr lang="en-US" dirty="0" err="1" smtClean="0">
                <a:solidFill>
                  <a:srgbClr val="0000FF"/>
                </a:solidFill>
                <a:effectLst>
                  <a:outerShdw blurRad="38100" dist="38100" dir="2700000" algn="tl">
                    <a:srgbClr val="000000">
                      <a:alpha val="43137"/>
                    </a:srgbClr>
                  </a:outerShdw>
                </a:effectLst>
                <a:latin typeface="Arial Narrow" pitchFamily="34" charset="0"/>
              </a:rPr>
              <a:t>I</a:t>
            </a:r>
            <a:r>
              <a:rPr lang="en-US" sz="2000" baseline="-25000" dirty="0" err="1" smtClean="0">
                <a:solidFill>
                  <a:srgbClr val="0000FF"/>
                </a:solidFill>
                <a:effectLst>
                  <a:outerShdw blurRad="38100" dist="38100" dir="2700000" algn="tl">
                    <a:srgbClr val="000000">
                      <a:alpha val="43137"/>
                    </a:srgbClr>
                  </a:outerShdw>
                </a:effectLst>
                <a:latin typeface="Arial Narrow" pitchFamily="34" charset="0"/>
              </a:rPr>
              <a:t>beam</a:t>
            </a:r>
            <a:r>
              <a:rPr lang="en-US" dirty="0" smtClean="0">
                <a:solidFill>
                  <a:srgbClr val="0000FF"/>
                </a:solidFill>
                <a:effectLst>
                  <a:outerShdw blurRad="38100" dist="38100" dir="2700000" algn="tl">
                    <a:srgbClr val="000000">
                      <a:alpha val="43137"/>
                    </a:srgbClr>
                  </a:outerShdw>
                </a:effectLst>
                <a:latin typeface="Arial Narrow" pitchFamily="34" charset="0"/>
              </a:rPr>
              <a:t>=</a:t>
            </a:r>
            <a:r>
              <a:rPr lang="en-US" b="1" u="sng" dirty="0" smtClean="0">
                <a:solidFill>
                  <a:srgbClr val="FF0000"/>
                </a:solidFill>
                <a:effectLst>
                  <a:outerShdw blurRad="38100" dist="38100" dir="2700000" algn="tl">
                    <a:srgbClr val="000000">
                      <a:alpha val="43137"/>
                    </a:srgbClr>
                  </a:outerShdw>
                </a:effectLst>
                <a:latin typeface="Arial Narrow" pitchFamily="34" charset="0"/>
              </a:rPr>
              <a:t>4</a:t>
            </a:r>
            <a:r>
              <a:rPr lang="en-US" dirty="0" smtClean="0">
                <a:solidFill>
                  <a:srgbClr val="0000FF"/>
                </a:solidFill>
                <a:effectLst>
                  <a:outerShdw blurRad="38100" dist="38100" dir="2700000" algn="tl">
                    <a:srgbClr val="000000">
                      <a:alpha val="43137"/>
                    </a:srgbClr>
                  </a:outerShdw>
                </a:effectLst>
                <a:latin typeface="Arial Narrow" pitchFamily="34" charset="0"/>
              </a:rPr>
              <a:t> </a:t>
            </a:r>
            <a:r>
              <a:rPr lang="en-US" dirty="0" err="1" smtClean="0">
                <a:solidFill>
                  <a:srgbClr val="0000FF"/>
                </a:solidFill>
                <a:effectLst>
                  <a:outerShdw blurRad="38100" dist="38100" dir="2700000" algn="tl">
                    <a:srgbClr val="000000">
                      <a:alpha val="43137"/>
                    </a:srgbClr>
                  </a:outerShdw>
                </a:effectLst>
                <a:latin typeface="Arial Narrow" pitchFamily="34" charset="0"/>
              </a:rPr>
              <a:t>p</a:t>
            </a:r>
            <a:r>
              <a:rPr lang="en-US" dirty="0" err="1" smtClean="0">
                <a:solidFill>
                  <a:srgbClr val="0000FF"/>
                </a:solidFill>
                <a:effectLst>
                  <a:outerShdw blurRad="38100" dist="38100" dir="2700000" algn="tl">
                    <a:srgbClr val="000000">
                      <a:alpha val="43137"/>
                    </a:srgbClr>
                  </a:outerShdw>
                </a:effectLst>
                <a:latin typeface="Symbol" pitchFamily="18" charset="2"/>
              </a:rPr>
              <a:t>m</a:t>
            </a:r>
            <a:r>
              <a:rPr lang="en-US" dirty="0" err="1" smtClean="0">
                <a:solidFill>
                  <a:srgbClr val="0000FF"/>
                </a:solidFill>
                <a:effectLst>
                  <a:outerShdw blurRad="38100" dist="38100" dir="2700000" algn="tl">
                    <a:srgbClr val="000000">
                      <a:alpha val="43137"/>
                    </a:srgbClr>
                  </a:outerShdw>
                </a:effectLst>
                <a:latin typeface="Arial Narrow" pitchFamily="34" charset="0"/>
              </a:rPr>
              <a:t>A</a:t>
            </a:r>
            <a:r>
              <a:rPr lang="en-US" dirty="0" smtClean="0">
                <a:solidFill>
                  <a:srgbClr val="0000FF"/>
                </a:solidFill>
                <a:effectLst>
                  <a:outerShdw blurRad="38100" dist="38100" dir="2700000" algn="tl">
                    <a:srgbClr val="000000">
                      <a:alpha val="43137"/>
                    </a:srgbClr>
                  </a:outerShdw>
                </a:effectLst>
                <a:latin typeface="Arial Narrow" pitchFamily="34" charset="0"/>
              </a:rPr>
              <a:t> </a:t>
            </a:r>
            <a:r>
              <a:rPr lang="en-US" dirty="0" smtClean="0">
                <a:solidFill>
                  <a:srgbClr val="0000FF"/>
                </a:solidFill>
                <a:effectLst>
                  <a:outerShdw blurRad="38100" dist="38100" dir="2700000" algn="tl">
                    <a:srgbClr val="000000">
                      <a:alpha val="43137"/>
                    </a:srgbClr>
                  </a:outerShdw>
                </a:effectLst>
                <a:latin typeface="Arial Narrow" pitchFamily="34" charset="0"/>
                <a:sym typeface="Symbol"/>
              </a:rPr>
              <a:t> </a:t>
            </a:r>
            <a:r>
              <a:rPr lang="en-US" b="1" dirty="0" smtClean="0">
                <a:solidFill>
                  <a:srgbClr val="FF0000"/>
                </a:solidFill>
                <a:effectLst>
                  <a:outerShdw blurRad="38100" dist="38100" dir="2700000" algn="tl">
                    <a:srgbClr val="000000">
                      <a:alpha val="43137"/>
                    </a:srgbClr>
                  </a:outerShdw>
                </a:effectLst>
                <a:latin typeface="Arial Narrow" pitchFamily="34" charset="0"/>
                <a:sym typeface="Symbol"/>
              </a:rPr>
              <a:t>1 / 3 </a:t>
            </a:r>
            <a:r>
              <a:rPr lang="ru-RU" b="1" dirty="0" smtClean="0">
                <a:solidFill>
                  <a:srgbClr val="FF0000"/>
                </a:solidFill>
                <a:effectLst>
                  <a:outerShdw blurRad="38100" dist="38100" dir="2700000" algn="tl">
                    <a:srgbClr val="000000">
                      <a:alpha val="43137"/>
                    </a:srgbClr>
                  </a:outerShdw>
                </a:effectLst>
                <a:latin typeface="Arial Narrow" pitchFamily="34" charset="0"/>
                <a:sym typeface="Symbol"/>
              </a:rPr>
              <a:t>года</a:t>
            </a:r>
            <a:endParaRPr kumimoji="0" lang="ru-RU" sz="2000" b="1" i="0" u="none" strike="noStrike" kern="0" cap="none" spc="0" normalizeH="0" baseline="0" noProof="0" dirty="0" smtClean="0">
              <a:ln>
                <a:noFill/>
              </a:ln>
              <a:solidFill>
                <a:srgbClr val="FF0000"/>
              </a:solidFill>
              <a:effectLst>
                <a:outerShdw blurRad="38100" dist="38100" dir="2700000" algn="tl">
                  <a:srgbClr val="000000">
                    <a:alpha val="43137"/>
                  </a:srgbClr>
                </a:outerShdw>
              </a:effectLst>
              <a:uLnTx/>
              <a:uFillTx/>
              <a:latin typeface="Arial Narrow" pitchFamily="34" charset="0"/>
              <a:ea typeface="+mj-ea"/>
              <a:cs typeface="Calibri" pitchFamily="34" charset="0"/>
            </a:endParaRPr>
          </a:p>
        </p:txBody>
      </p:sp>
      <p:sp>
        <p:nvSpPr>
          <p:cNvPr id="12" name="Rectangle 2"/>
          <p:cNvSpPr txBox="1">
            <a:spLocks noChangeArrowheads="1"/>
          </p:cNvSpPr>
          <p:nvPr/>
        </p:nvSpPr>
        <p:spPr bwMode="auto">
          <a:xfrm>
            <a:off x="6228184" y="2852936"/>
            <a:ext cx="2304256" cy="720080"/>
          </a:xfrm>
          <a:prstGeom prst="rect">
            <a:avLst/>
          </a:prstGeom>
          <a:solidFill>
            <a:schemeClr val="bg1"/>
          </a:solidFill>
          <a:ln w="9525">
            <a:noFill/>
            <a:miter lim="800000"/>
            <a:headEnd/>
            <a:tailEnd/>
          </a:ln>
        </p:spPr>
        <p:txBody>
          <a:bodyPr vert="horz" wrap="square" lIns="91440" tIns="45720" rIns="91440" bIns="45720" numCol="1" anchor="ctr" anchorCtr="0" compatLnSpc="1">
            <a:prstTxWarp prst="textNoShape">
              <a:avLst/>
            </a:prstTxWarp>
          </a:bodyPr>
          <a:lstStyle/>
          <a:p>
            <a:pPr>
              <a:defRPr/>
            </a:pPr>
            <a:r>
              <a:rPr kumimoji="0" lang="ru-RU" sz="2000" b="1" i="0" u="none" strike="noStrike" kern="0" cap="none" spc="0" normalizeH="0" baseline="0" noProof="0" dirty="0" smtClean="0">
                <a:ln>
                  <a:noFill/>
                </a:ln>
                <a:effectLst>
                  <a:outerShdw blurRad="38100" dist="38100" dir="2700000" algn="tl">
                    <a:srgbClr val="000000">
                      <a:alpha val="43137"/>
                    </a:srgbClr>
                  </a:outerShdw>
                </a:effectLst>
                <a:uLnTx/>
                <a:uFillTx/>
                <a:latin typeface="+mn-lt"/>
                <a:ea typeface="+mj-ea"/>
                <a:cs typeface="Calibri" pitchFamily="34" charset="0"/>
              </a:rPr>
              <a:t>Точность оценок:</a:t>
            </a:r>
          </a:p>
          <a:p>
            <a:pPr>
              <a:defRPr/>
            </a:pPr>
            <a:r>
              <a:rPr lang="ru-RU" sz="2000" b="1" kern="0" dirty="0" smtClean="0">
                <a:solidFill>
                  <a:srgbClr val="C00000"/>
                </a:solidFill>
                <a:effectLst>
                  <a:outerShdw blurRad="38100" dist="38100" dir="2700000" algn="tl">
                    <a:srgbClr val="000000">
                      <a:alpha val="43137"/>
                    </a:srgbClr>
                  </a:outerShdw>
                </a:effectLst>
                <a:latin typeface="+mn-lt"/>
                <a:ea typeface="+mj-ea"/>
                <a:cs typeface="Calibri" pitchFamily="34" charset="0"/>
              </a:rPr>
              <a:t>эксперимент</a:t>
            </a:r>
            <a:endParaRPr kumimoji="0" lang="ru-RU" sz="2000" b="1" i="0" u="none" strike="noStrike" kern="0" cap="none" spc="0" normalizeH="0" baseline="0" noProof="0" dirty="0" smtClean="0">
              <a:ln>
                <a:noFill/>
              </a:ln>
              <a:solidFill>
                <a:srgbClr val="C00000"/>
              </a:solidFill>
              <a:effectLst>
                <a:outerShdw blurRad="38100" dist="38100" dir="2700000" algn="tl">
                  <a:srgbClr val="000000">
                    <a:alpha val="43137"/>
                  </a:srgbClr>
                </a:outerShdw>
              </a:effectLst>
              <a:uLnTx/>
              <a:uFillTx/>
              <a:latin typeface="+mn-lt"/>
              <a:ea typeface="+mj-ea"/>
              <a:cs typeface="Calibri" pitchFamily="34" charset="0"/>
            </a:endParaRPr>
          </a:p>
        </p:txBody>
      </p:sp>
      <p:pic>
        <p:nvPicPr>
          <p:cNvPr id="10" name="Рисунок 9" descr="z3.bmp"/>
          <p:cNvPicPr>
            <a:picLocks noChangeAspect="1"/>
          </p:cNvPicPr>
          <p:nvPr/>
        </p:nvPicPr>
        <p:blipFill>
          <a:blip r:embed="rId3" cstate="print"/>
          <a:srcRect l="5349" t="7561" r="9408" b="487"/>
          <a:stretch>
            <a:fillRect/>
          </a:stretch>
        </p:blipFill>
        <p:spPr>
          <a:xfrm>
            <a:off x="971600" y="3769609"/>
            <a:ext cx="3600400" cy="2971759"/>
          </a:xfrm>
          <a:prstGeom prst="rect">
            <a:avLst/>
          </a:prstGeom>
          <a:effectLst/>
        </p:spPr>
      </p:pic>
      <p:sp>
        <p:nvSpPr>
          <p:cNvPr id="13" name="TextBox 12"/>
          <p:cNvSpPr txBox="1"/>
          <p:nvPr/>
        </p:nvSpPr>
        <p:spPr>
          <a:xfrm>
            <a:off x="5220072" y="4149080"/>
            <a:ext cx="3692036" cy="1015663"/>
          </a:xfrm>
          <a:prstGeom prst="rect">
            <a:avLst/>
          </a:prstGeom>
          <a:noFill/>
        </p:spPr>
        <p:txBody>
          <a:bodyPr wrap="none" rtlCol="0">
            <a:spAutoFit/>
          </a:bodyPr>
          <a:lstStyle/>
          <a:p>
            <a:r>
              <a:rPr lang="en-US" sz="2200" baseline="30000" dirty="0" smtClean="0">
                <a:solidFill>
                  <a:srgbClr val="0000FF"/>
                </a:solidFill>
                <a:effectLst>
                  <a:outerShdw blurRad="38100" dist="38100" dir="2700000" algn="tl">
                    <a:srgbClr val="000000">
                      <a:alpha val="43137"/>
                    </a:srgbClr>
                  </a:outerShdw>
                </a:effectLst>
              </a:rPr>
              <a:t>248</a:t>
            </a:r>
            <a:r>
              <a:rPr lang="en-US" sz="2000" dirty="0" smtClean="0">
                <a:solidFill>
                  <a:srgbClr val="0000FF"/>
                </a:solidFill>
                <a:effectLst>
                  <a:outerShdw blurRad="38100" dist="38100" dir="2700000" algn="tl">
                    <a:srgbClr val="000000">
                      <a:alpha val="43137"/>
                    </a:srgbClr>
                  </a:outerShdw>
                </a:effectLst>
              </a:rPr>
              <a:t>Cm + </a:t>
            </a:r>
            <a:r>
              <a:rPr lang="en-US" sz="2200" baseline="30000" dirty="0" smtClean="0">
                <a:solidFill>
                  <a:srgbClr val="0000FF"/>
                </a:solidFill>
                <a:effectLst>
                  <a:outerShdw blurRad="38100" dist="38100" dir="2700000" algn="tl">
                    <a:srgbClr val="000000">
                      <a:alpha val="43137"/>
                    </a:srgbClr>
                  </a:outerShdw>
                </a:effectLst>
              </a:rPr>
              <a:t>48</a:t>
            </a:r>
            <a:r>
              <a:rPr lang="en-US" sz="2000" dirty="0" smtClean="0">
                <a:solidFill>
                  <a:srgbClr val="0000FF"/>
                </a:solidFill>
                <a:effectLst>
                  <a:outerShdw blurRad="38100" dist="38100" dir="2700000" algn="tl">
                    <a:srgbClr val="000000">
                      <a:alpha val="43137"/>
                    </a:srgbClr>
                  </a:outerShdw>
                </a:effectLst>
              </a:rPr>
              <a:t>Ca </a:t>
            </a:r>
            <a:r>
              <a:rPr lang="en-US" sz="2000" dirty="0" smtClean="0">
                <a:solidFill>
                  <a:srgbClr val="0000FF"/>
                </a:solidFill>
                <a:effectLst>
                  <a:outerShdw blurRad="38100" dist="38100" dir="2700000" algn="tl">
                    <a:srgbClr val="000000">
                      <a:alpha val="43137"/>
                    </a:srgbClr>
                  </a:outerShdw>
                </a:effectLst>
                <a:latin typeface="Arial Narrow" pitchFamily="34" charset="0"/>
                <a:sym typeface="Symbol"/>
              </a:rPr>
              <a:t> </a:t>
            </a:r>
            <a:r>
              <a:rPr lang="en-US" sz="2200" baseline="30000" dirty="0" smtClean="0">
                <a:solidFill>
                  <a:srgbClr val="0000FF"/>
                </a:solidFill>
                <a:effectLst>
                  <a:outerShdw blurRad="38100" dist="38100" dir="2700000" algn="tl">
                    <a:srgbClr val="000000">
                      <a:alpha val="43137"/>
                    </a:srgbClr>
                  </a:outerShdw>
                </a:effectLst>
              </a:rPr>
              <a:t>296</a:t>
            </a:r>
            <a:r>
              <a:rPr lang="en-US" sz="2000" dirty="0" smtClean="0">
                <a:solidFill>
                  <a:srgbClr val="0000FF"/>
                </a:solidFill>
                <a:effectLst>
                  <a:outerShdw blurRad="38100" dist="38100" dir="2700000" algn="tl">
                    <a:srgbClr val="000000">
                      <a:alpha val="43137"/>
                    </a:srgbClr>
                  </a:outerShdw>
                </a:effectLst>
              </a:rPr>
              <a:t>Lv </a:t>
            </a:r>
            <a:r>
              <a:rPr lang="en-US" dirty="0" smtClean="0">
                <a:solidFill>
                  <a:srgbClr val="0000FF"/>
                </a:solidFill>
                <a:effectLst>
                  <a:outerShdw blurRad="38100" dist="38100" dir="2700000" algn="tl">
                    <a:srgbClr val="000000">
                      <a:alpha val="43137"/>
                    </a:srgbClr>
                  </a:outerShdw>
                </a:effectLst>
              </a:rPr>
              <a:t>(</a:t>
            </a:r>
            <a:r>
              <a:rPr lang="en-US" i="1" dirty="0" smtClean="0">
                <a:solidFill>
                  <a:srgbClr val="0000FF"/>
                </a:solidFill>
                <a:effectLst>
                  <a:outerShdw blurRad="38100" dist="38100" dir="2700000" algn="tl">
                    <a:srgbClr val="000000">
                      <a:alpha val="43137"/>
                    </a:srgbClr>
                  </a:outerShdw>
                </a:effectLst>
              </a:rPr>
              <a:t>N</a:t>
            </a:r>
            <a:r>
              <a:rPr lang="en-US" dirty="0" smtClean="0">
                <a:solidFill>
                  <a:srgbClr val="0000FF"/>
                </a:solidFill>
                <a:effectLst>
                  <a:outerShdw blurRad="38100" dist="38100" dir="2700000" algn="tl">
                    <a:srgbClr val="000000">
                      <a:alpha val="43137"/>
                    </a:srgbClr>
                  </a:outerShdw>
                </a:effectLst>
              </a:rPr>
              <a:t>=180)</a:t>
            </a:r>
          </a:p>
          <a:p>
            <a:r>
              <a:rPr lang="en-US" sz="2200" baseline="30000" dirty="0" smtClean="0">
                <a:solidFill>
                  <a:srgbClr val="0000FF"/>
                </a:solidFill>
                <a:effectLst>
                  <a:outerShdw blurRad="38100" dist="38100" dir="2700000" algn="tl">
                    <a:srgbClr val="000000">
                      <a:alpha val="43137"/>
                    </a:srgbClr>
                  </a:outerShdw>
                </a:effectLst>
              </a:rPr>
              <a:t>245</a:t>
            </a:r>
            <a:r>
              <a:rPr lang="en-US" sz="2000" dirty="0" smtClean="0">
                <a:solidFill>
                  <a:srgbClr val="0000FF"/>
                </a:solidFill>
                <a:effectLst>
                  <a:outerShdw blurRad="38100" dist="38100" dir="2700000" algn="tl">
                    <a:srgbClr val="000000">
                      <a:alpha val="43137"/>
                    </a:srgbClr>
                  </a:outerShdw>
                </a:effectLst>
              </a:rPr>
              <a:t>Cm + </a:t>
            </a:r>
            <a:r>
              <a:rPr lang="en-US" sz="2200" baseline="30000" dirty="0" smtClean="0">
                <a:solidFill>
                  <a:srgbClr val="0000FF"/>
                </a:solidFill>
                <a:effectLst>
                  <a:outerShdw blurRad="38100" dist="38100" dir="2700000" algn="tl">
                    <a:srgbClr val="000000">
                      <a:alpha val="43137"/>
                    </a:srgbClr>
                  </a:outerShdw>
                </a:effectLst>
              </a:rPr>
              <a:t>48</a:t>
            </a:r>
            <a:r>
              <a:rPr lang="en-US" sz="2000" dirty="0" smtClean="0">
                <a:solidFill>
                  <a:srgbClr val="0000FF"/>
                </a:solidFill>
                <a:effectLst>
                  <a:outerShdw blurRad="38100" dist="38100" dir="2700000" algn="tl">
                    <a:srgbClr val="000000">
                      <a:alpha val="43137"/>
                    </a:srgbClr>
                  </a:outerShdw>
                </a:effectLst>
              </a:rPr>
              <a:t>Ca </a:t>
            </a:r>
            <a:r>
              <a:rPr lang="en-US" sz="2000" dirty="0" smtClean="0">
                <a:solidFill>
                  <a:srgbClr val="0000FF"/>
                </a:solidFill>
                <a:effectLst>
                  <a:outerShdw blurRad="38100" dist="38100" dir="2700000" algn="tl">
                    <a:srgbClr val="000000">
                      <a:alpha val="43137"/>
                    </a:srgbClr>
                  </a:outerShdw>
                </a:effectLst>
                <a:latin typeface="Arial Narrow" pitchFamily="34" charset="0"/>
                <a:sym typeface="Symbol"/>
              </a:rPr>
              <a:t> </a:t>
            </a:r>
            <a:r>
              <a:rPr lang="en-US" sz="2200" baseline="30000" dirty="0" smtClean="0">
                <a:solidFill>
                  <a:srgbClr val="0000FF"/>
                </a:solidFill>
                <a:effectLst>
                  <a:outerShdw blurRad="38100" dist="38100" dir="2700000" algn="tl">
                    <a:srgbClr val="000000">
                      <a:alpha val="43137"/>
                    </a:srgbClr>
                  </a:outerShdw>
                </a:effectLst>
              </a:rPr>
              <a:t>293</a:t>
            </a:r>
            <a:r>
              <a:rPr lang="en-US" sz="2000" dirty="0" smtClean="0">
                <a:solidFill>
                  <a:srgbClr val="0000FF"/>
                </a:solidFill>
                <a:effectLst>
                  <a:outerShdw blurRad="38100" dist="38100" dir="2700000" algn="tl">
                    <a:srgbClr val="000000">
                      <a:alpha val="43137"/>
                    </a:srgbClr>
                  </a:outerShdw>
                </a:effectLst>
              </a:rPr>
              <a:t>Lv </a:t>
            </a:r>
            <a:r>
              <a:rPr lang="en-US" dirty="0" smtClean="0">
                <a:solidFill>
                  <a:srgbClr val="0000FF"/>
                </a:solidFill>
                <a:effectLst>
                  <a:outerShdw blurRad="38100" dist="38100" dir="2700000" algn="tl">
                    <a:srgbClr val="000000">
                      <a:alpha val="43137"/>
                    </a:srgbClr>
                  </a:outerShdw>
                </a:effectLst>
              </a:rPr>
              <a:t>(</a:t>
            </a:r>
            <a:r>
              <a:rPr lang="en-US" i="1" dirty="0" smtClean="0">
                <a:solidFill>
                  <a:srgbClr val="0000FF"/>
                </a:solidFill>
                <a:effectLst>
                  <a:outerShdw blurRad="38100" dist="38100" dir="2700000" algn="tl">
                    <a:srgbClr val="000000">
                      <a:alpha val="43137"/>
                    </a:srgbClr>
                  </a:outerShdw>
                </a:effectLst>
              </a:rPr>
              <a:t>N</a:t>
            </a:r>
            <a:r>
              <a:rPr lang="en-US" dirty="0" smtClean="0">
                <a:solidFill>
                  <a:srgbClr val="0000FF"/>
                </a:solidFill>
                <a:effectLst>
                  <a:outerShdw blurRad="38100" dist="38100" dir="2700000" algn="tl">
                    <a:srgbClr val="000000">
                      <a:alpha val="43137"/>
                    </a:srgbClr>
                  </a:outerShdw>
                </a:effectLst>
              </a:rPr>
              <a:t>=177)</a:t>
            </a:r>
          </a:p>
          <a:p>
            <a:r>
              <a:rPr lang="en-US" sz="2200" baseline="30000" dirty="0" smtClean="0">
                <a:effectLst>
                  <a:outerShdw blurRad="38100" dist="38100" dir="2700000" algn="tl">
                    <a:srgbClr val="000000">
                      <a:alpha val="43137"/>
                    </a:srgbClr>
                  </a:outerShdw>
                </a:effectLst>
              </a:rPr>
              <a:t>    238</a:t>
            </a:r>
            <a:r>
              <a:rPr lang="en-US" sz="2000" dirty="0" smtClean="0">
                <a:effectLst>
                  <a:outerShdw blurRad="38100" dist="38100" dir="2700000" algn="tl">
                    <a:srgbClr val="000000">
                      <a:alpha val="43137"/>
                    </a:srgbClr>
                  </a:outerShdw>
                </a:effectLst>
              </a:rPr>
              <a:t>U + </a:t>
            </a:r>
            <a:r>
              <a:rPr lang="en-US" sz="2200" baseline="30000" dirty="0" smtClean="0">
                <a:effectLst>
                  <a:outerShdw blurRad="38100" dist="38100" dir="2700000" algn="tl">
                    <a:srgbClr val="000000">
                      <a:alpha val="43137"/>
                    </a:srgbClr>
                  </a:outerShdw>
                </a:effectLst>
              </a:rPr>
              <a:t>54</a:t>
            </a:r>
            <a:r>
              <a:rPr lang="en-US" sz="2000" dirty="0" smtClean="0">
                <a:effectLst>
                  <a:outerShdw blurRad="38100" dist="38100" dir="2700000" algn="tl">
                    <a:srgbClr val="000000">
                      <a:alpha val="43137"/>
                    </a:srgbClr>
                  </a:outerShdw>
                </a:effectLst>
              </a:rPr>
              <a:t>Cr  </a:t>
            </a:r>
            <a:r>
              <a:rPr lang="en-US" sz="2000" dirty="0" smtClean="0">
                <a:effectLst>
                  <a:outerShdw blurRad="38100" dist="38100" dir="2700000" algn="tl">
                    <a:srgbClr val="000000">
                      <a:alpha val="43137"/>
                    </a:srgbClr>
                  </a:outerShdw>
                </a:effectLst>
                <a:latin typeface="Arial Narrow" pitchFamily="34" charset="0"/>
                <a:sym typeface="Symbol"/>
              </a:rPr>
              <a:t> </a:t>
            </a:r>
            <a:r>
              <a:rPr lang="en-US" sz="2200" baseline="30000" dirty="0" smtClean="0">
                <a:effectLst>
                  <a:outerShdw blurRad="38100" dist="38100" dir="2700000" algn="tl">
                    <a:srgbClr val="000000">
                      <a:alpha val="43137"/>
                    </a:srgbClr>
                  </a:outerShdw>
                </a:effectLst>
              </a:rPr>
              <a:t>292</a:t>
            </a:r>
            <a:r>
              <a:rPr lang="en-US" sz="2000" dirty="0" smtClean="0">
                <a:effectLst>
                  <a:outerShdw blurRad="38100" dist="38100" dir="2700000" algn="tl">
                    <a:srgbClr val="000000">
                      <a:alpha val="43137"/>
                    </a:srgbClr>
                  </a:outerShdw>
                </a:effectLst>
              </a:rPr>
              <a:t>Lv </a:t>
            </a:r>
            <a:r>
              <a:rPr lang="en-US" dirty="0" smtClean="0">
                <a:effectLst>
                  <a:outerShdw blurRad="38100" dist="38100" dir="2700000" algn="tl">
                    <a:srgbClr val="000000">
                      <a:alpha val="43137"/>
                    </a:srgbClr>
                  </a:outerShdw>
                </a:effectLst>
              </a:rPr>
              <a:t>(</a:t>
            </a:r>
            <a:r>
              <a:rPr lang="en-US" i="1" dirty="0" smtClean="0">
                <a:effectLst>
                  <a:outerShdw blurRad="38100" dist="38100" dir="2700000" algn="tl">
                    <a:srgbClr val="000000">
                      <a:alpha val="43137"/>
                    </a:srgbClr>
                  </a:outerShdw>
                </a:effectLst>
              </a:rPr>
              <a:t>N</a:t>
            </a:r>
            <a:r>
              <a:rPr lang="en-US" dirty="0" smtClean="0">
                <a:effectLst>
                  <a:outerShdw blurRad="38100" dist="38100" dir="2700000" algn="tl">
                    <a:srgbClr val="000000">
                      <a:alpha val="43137"/>
                    </a:srgbClr>
                  </a:outerShdw>
                </a:effectLst>
              </a:rPr>
              <a:t>=176)</a:t>
            </a:r>
          </a:p>
        </p:txBody>
      </p:sp>
      <p:sp>
        <p:nvSpPr>
          <p:cNvPr id="14" name="Rectangle 2"/>
          <p:cNvSpPr txBox="1">
            <a:spLocks noChangeArrowheads="1"/>
          </p:cNvSpPr>
          <p:nvPr/>
        </p:nvSpPr>
        <p:spPr bwMode="auto">
          <a:xfrm>
            <a:off x="4644008" y="5445224"/>
            <a:ext cx="4176464" cy="1008112"/>
          </a:xfrm>
          <a:prstGeom prst="rect">
            <a:avLst/>
          </a:prstGeom>
          <a:solidFill>
            <a:schemeClr val="bg1"/>
          </a:solidFill>
          <a:ln w="9525">
            <a:noFill/>
            <a:miter lim="800000"/>
            <a:headEnd/>
            <a:tailEnd/>
          </a:ln>
        </p:spPr>
        <p:txBody>
          <a:bodyPr vert="horz" wrap="square" lIns="91440" tIns="45720" rIns="91440" bIns="45720" numCol="1" anchor="ctr" anchorCtr="0" compatLnSpc="1">
            <a:prstTxWarp prst="textNoShape">
              <a:avLst/>
            </a:prstTxWarp>
          </a:bodyPr>
          <a:lstStyle/>
          <a:p>
            <a:pPr>
              <a:defRPr/>
            </a:pPr>
            <a:r>
              <a:rPr lang="ru-RU" sz="2000" b="1" i="1" kern="0" dirty="0" smtClean="0">
                <a:effectLst>
                  <a:outerShdw blurRad="38100" dist="38100" dir="2700000" algn="tl">
                    <a:srgbClr val="000000">
                      <a:alpha val="43137"/>
                    </a:srgbClr>
                  </a:outerShdw>
                </a:effectLst>
                <a:latin typeface="+mn-lt"/>
                <a:ea typeface="+mj-ea"/>
                <a:cs typeface="Calibri" pitchFamily="34" charset="0"/>
              </a:rPr>
              <a:t>Меньше</a:t>
            </a:r>
            <a:r>
              <a:rPr lang="ru-RU" sz="2000" b="1" kern="0" dirty="0" smtClean="0">
                <a:effectLst>
                  <a:outerShdw blurRad="38100" dist="38100" dir="2700000" algn="tl">
                    <a:srgbClr val="000000">
                      <a:alpha val="43137"/>
                    </a:srgbClr>
                  </a:outerShdw>
                </a:effectLst>
                <a:latin typeface="+mn-lt"/>
                <a:ea typeface="+mj-ea"/>
                <a:cs typeface="Calibri" pitchFamily="34" charset="0"/>
              </a:rPr>
              <a:t> выживаемость – </a:t>
            </a:r>
          </a:p>
          <a:p>
            <a:pPr>
              <a:defRPr/>
            </a:pPr>
            <a:r>
              <a:rPr lang="ru-RU" sz="2000" b="1" i="1" kern="0" dirty="0" smtClean="0">
                <a:effectLst>
                  <a:outerShdw blurRad="38100" dist="38100" dir="2700000" algn="tl">
                    <a:srgbClr val="000000">
                      <a:alpha val="43137"/>
                    </a:srgbClr>
                  </a:outerShdw>
                </a:effectLst>
                <a:latin typeface="+mn-lt"/>
                <a:ea typeface="+mj-ea"/>
                <a:cs typeface="Calibri" pitchFamily="34" charset="0"/>
              </a:rPr>
              <a:t>больше</a:t>
            </a:r>
            <a:r>
              <a:rPr lang="ru-RU" sz="2000" b="1" kern="0" dirty="0" smtClean="0">
                <a:effectLst>
                  <a:outerShdw blurRad="38100" dist="38100" dir="2700000" algn="tl">
                    <a:srgbClr val="000000">
                      <a:alpha val="43137"/>
                    </a:srgbClr>
                  </a:outerShdw>
                </a:effectLst>
                <a:latin typeface="+mn-lt"/>
                <a:ea typeface="+mj-ea"/>
                <a:cs typeface="Calibri" pitchFamily="34" charset="0"/>
              </a:rPr>
              <a:t> вероятность образования составного ядра</a:t>
            </a:r>
            <a:endParaRPr kumimoji="0" lang="ru-RU" sz="2000" b="1" i="0" u="none" strike="noStrike" kern="0" cap="none" spc="0" normalizeH="0" baseline="0" noProof="0" dirty="0" smtClean="0">
              <a:ln>
                <a:noFill/>
              </a:ln>
              <a:solidFill>
                <a:srgbClr val="C00000"/>
              </a:solidFill>
              <a:effectLst>
                <a:outerShdw blurRad="38100" dist="38100" dir="2700000" algn="tl">
                  <a:srgbClr val="000000">
                    <a:alpha val="43137"/>
                  </a:srgbClr>
                </a:outerShdw>
              </a:effectLst>
              <a:uLnTx/>
              <a:uFillTx/>
              <a:latin typeface="+mn-lt"/>
              <a:ea typeface="+mj-ea"/>
              <a:cs typeface="Calibri" pitchFamily="34" charset="0"/>
            </a:endParaRPr>
          </a:p>
        </p:txBody>
      </p:sp>
      <p:grpSp>
        <p:nvGrpSpPr>
          <p:cNvPr id="19" name="Группа 18"/>
          <p:cNvGrpSpPr/>
          <p:nvPr/>
        </p:nvGrpSpPr>
        <p:grpSpPr>
          <a:xfrm>
            <a:off x="3115352" y="5143512"/>
            <a:ext cx="482824" cy="607473"/>
            <a:chOff x="3115352" y="5143512"/>
            <a:chExt cx="482824" cy="607473"/>
          </a:xfrm>
        </p:grpSpPr>
        <p:cxnSp>
          <p:nvCxnSpPr>
            <p:cNvPr id="17" name="Прямая со стрелкой 16"/>
            <p:cNvCxnSpPr/>
            <p:nvPr/>
          </p:nvCxnSpPr>
          <p:spPr>
            <a:xfrm rot="5400000" flipH="1" flipV="1">
              <a:off x="3165172" y="5321313"/>
              <a:ext cx="357190" cy="1588"/>
            </a:xfrm>
            <a:prstGeom prst="straightConnector1">
              <a:avLst/>
            </a:prstGeom>
            <a:ln w="25400">
              <a:solidFill>
                <a:srgbClr val="006600"/>
              </a:solidFill>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3115352" y="5443208"/>
              <a:ext cx="482824" cy="307777"/>
            </a:xfrm>
            <a:prstGeom prst="rect">
              <a:avLst/>
            </a:prstGeom>
            <a:noFill/>
          </p:spPr>
          <p:txBody>
            <a:bodyPr wrap="none" rtlCol="0">
              <a:spAutoFit/>
            </a:bodyPr>
            <a:lstStyle/>
            <a:p>
              <a:r>
                <a:rPr lang="en-US" sz="1400" b="1" dirty="0" smtClean="0">
                  <a:solidFill>
                    <a:srgbClr val="006600"/>
                  </a:solidFill>
                </a:rPr>
                <a:t>176</a:t>
              </a:r>
              <a:endParaRPr lang="ru-RU" sz="1400" b="1" dirty="0">
                <a:solidFill>
                  <a:srgbClr val="006600"/>
                </a:solidFill>
              </a:endParaRPr>
            </a:p>
          </p:txBody>
        </p:sp>
      </p:grpSp>
      <p:sp>
        <p:nvSpPr>
          <p:cNvPr id="20" name="TextBox 19"/>
          <p:cNvSpPr txBox="1"/>
          <p:nvPr/>
        </p:nvSpPr>
        <p:spPr>
          <a:xfrm>
            <a:off x="-32" y="6519470"/>
            <a:ext cx="2423227" cy="338554"/>
          </a:xfrm>
          <a:prstGeom prst="rect">
            <a:avLst/>
          </a:prstGeom>
          <a:noFill/>
        </p:spPr>
        <p:txBody>
          <a:bodyPr wrap="none" rtlCol="0">
            <a:spAutoFit/>
          </a:bodyPr>
          <a:lstStyle/>
          <a:p>
            <a:r>
              <a:rPr lang="en-US" sz="1600" dirty="0" smtClean="0">
                <a:latin typeface="+mn-lt"/>
              </a:rPr>
              <a:t>P. </a:t>
            </a:r>
            <a:r>
              <a:rPr lang="en-US" sz="1600" dirty="0" err="1" smtClean="0">
                <a:latin typeface="+mn-lt"/>
              </a:rPr>
              <a:t>Jachimowicz</a:t>
            </a:r>
            <a:r>
              <a:rPr lang="en-US" sz="1600" dirty="0" smtClean="0">
                <a:latin typeface="+mn-lt"/>
              </a:rPr>
              <a:t>  </a:t>
            </a:r>
            <a:r>
              <a:rPr lang="en-US" sz="1600" i="1" dirty="0" smtClean="0">
                <a:latin typeface="+mn-lt"/>
              </a:rPr>
              <a:t>et al</a:t>
            </a:r>
            <a:r>
              <a:rPr lang="en-US" sz="1600" dirty="0" smtClean="0">
                <a:latin typeface="+mn-lt"/>
              </a:rPr>
              <a:t>., 2021</a:t>
            </a:r>
            <a:endParaRPr lang="ru-RU" sz="1600" dirty="0">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z1.bmp"/>
          <p:cNvPicPr>
            <a:picLocks noChangeAspect="1"/>
          </p:cNvPicPr>
          <p:nvPr/>
        </p:nvPicPr>
        <p:blipFill>
          <a:blip r:embed="rId2" cstate="print"/>
          <a:stretch>
            <a:fillRect/>
          </a:stretch>
        </p:blipFill>
        <p:spPr>
          <a:xfrm>
            <a:off x="683568" y="1196752"/>
            <a:ext cx="7435201" cy="4392488"/>
          </a:xfrm>
          <a:prstGeom prst="rect">
            <a:avLst/>
          </a:prstGeom>
        </p:spPr>
      </p:pic>
      <p:sp>
        <p:nvSpPr>
          <p:cNvPr id="11" name="Rectangle 2"/>
          <p:cNvSpPr txBox="1">
            <a:spLocks noChangeArrowheads="1"/>
          </p:cNvSpPr>
          <p:nvPr/>
        </p:nvSpPr>
        <p:spPr bwMode="auto">
          <a:xfrm>
            <a:off x="2771800" y="116632"/>
            <a:ext cx="6120680" cy="108012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defRPr/>
            </a:pPr>
            <a:r>
              <a:rPr kumimoji="0" lang="ru-RU" altLang="ja-JP" sz="2400" b="1" i="0" strike="noStrike" kern="0" cap="none" spc="0" normalizeH="0" baseline="0" noProof="0" dirty="0" smtClean="0">
                <a:ln>
                  <a:noFill/>
                </a:ln>
                <a:effectLst>
                  <a:outerShdw blurRad="38100" dist="38100" dir="2700000" algn="tl">
                    <a:srgbClr val="000000">
                      <a:alpha val="43137"/>
                    </a:srgbClr>
                  </a:outerShdw>
                </a:effectLst>
                <a:uLnTx/>
                <a:uFillTx/>
                <a:latin typeface="Calibri" pitchFamily="34" charset="0"/>
                <a:ea typeface="+mj-ea"/>
                <a:cs typeface="Calibri" pitchFamily="34" charset="0"/>
              </a:rPr>
              <a:t>Синтез  нового  элемента</a:t>
            </a:r>
            <a:r>
              <a:rPr kumimoji="0" lang="en-US" altLang="ja-JP" sz="2400" b="1" i="0" strike="noStrike" kern="0" cap="none" spc="0" normalizeH="0" baseline="0" noProof="0" dirty="0" smtClean="0">
                <a:ln>
                  <a:noFill/>
                </a:ln>
                <a:effectLst>
                  <a:outerShdw blurRad="38100" dist="38100" dir="2700000" algn="tl">
                    <a:srgbClr val="000000">
                      <a:alpha val="43137"/>
                    </a:srgbClr>
                  </a:outerShdw>
                </a:effectLst>
                <a:uLnTx/>
                <a:uFillTx/>
                <a:latin typeface="Calibri" pitchFamily="34" charset="0"/>
                <a:ea typeface="+mj-ea"/>
                <a:cs typeface="Calibri" pitchFamily="34" charset="0"/>
              </a:rPr>
              <a:t>  119</a:t>
            </a:r>
          </a:p>
          <a:p>
            <a:pPr lvl="0">
              <a:defRPr/>
            </a:pPr>
            <a:endParaRPr kumimoji="0" lang="ru-RU" altLang="ja-JP" sz="800" b="1" i="0" strike="noStrike" kern="0" cap="none" spc="0" normalizeH="0" baseline="0" noProof="0" dirty="0" smtClean="0">
              <a:ln>
                <a:noFill/>
              </a:ln>
              <a:effectLst>
                <a:outerShdw blurRad="38100" dist="38100" dir="2700000" algn="tl">
                  <a:srgbClr val="000000">
                    <a:alpha val="43137"/>
                  </a:srgbClr>
                </a:outerShdw>
              </a:effectLst>
              <a:uLnTx/>
              <a:uFillTx/>
              <a:latin typeface="Calibri" pitchFamily="34" charset="0"/>
              <a:ea typeface="+mj-ea"/>
              <a:cs typeface="Calibri" pitchFamily="34" charset="0"/>
            </a:endParaRPr>
          </a:p>
          <a:p>
            <a:pPr lvl="0">
              <a:defRPr/>
            </a:pPr>
            <a:r>
              <a:rPr kumimoji="0" lang="en-US" altLang="ja-JP" sz="2400" b="1" i="0" strike="noStrike" kern="0" cap="none" spc="0" normalizeH="0" baseline="30000" noProof="0" dirty="0" smtClean="0">
                <a:ln>
                  <a:noFill/>
                </a:ln>
                <a:solidFill>
                  <a:srgbClr val="0000FF"/>
                </a:solidFill>
                <a:effectLst>
                  <a:outerShdw blurRad="38100" dist="38100" dir="2700000" algn="tl">
                    <a:srgbClr val="000000">
                      <a:alpha val="43137"/>
                    </a:srgbClr>
                  </a:outerShdw>
                </a:effectLst>
                <a:uLnTx/>
                <a:uFillTx/>
                <a:latin typeface="Calibri" pitchFamily="34" charset="0"/>
                <a:ea typeface="+mj-ea"/>
                <a:cs typeface="Calibri" pitchFamily="34" charset="0"/>
              </a:rPr>
              <a:t>243</a:t>
            </a:r>
            <a:r>
              <a:rPr kumimoji="0" lang="en-US" altLang="ja-JP" sz="2000" b="1" i="0" strike="noStrike" kern="0" cap="none" spc="0" normalizeH="0" baseline="0" noProof="0" dirty="0" smtClean="0">
                <a:ln>
                  <a:noFill/>
                </a:ln>
                <a:solidFill>
                  <a:srgbClr val="0000FF"/>
                </a:solidFill>
                <a:effectLst>
                  <a:outerShdw blurRad="38100" dist="38100" dir="2700000" algn="tl">
                    <a:srgbClr val="000000">
                      <a:alpha val="43137"/>
                    </a:srgbClr>
                  </a:outerShdw>
                </a:effectLst>
                <a:uLnTx/>
                <a:uFillTx/>
                <a:latin typeface="Calibri" pitchFamily="34" charset="0"/>
                <a:ea typeface="+mj-ea"/>
                <a:cs typeface="Calibri" pitchFamily="34" charset="0"/>
              </a:rPr>
              <a:t>Am</a:t>
            </a:r>
            <a:r>
              <a:rPr kumimoji="0" lang="ru-RU" altLang="ja-JP" sz="2000" b="1" i="0" strike="noStrike" kern="0" cap="none" spc="0" normalizeH="0" baseline="0" noProof="0" dirty="0" smtClean="0">
                <a:ln>
                  <a:noFill/>
                </a:ln>
                <a:solidFill>
                  <a:srgbClr val="0000FF"/>
                </a:solidFill>
                <a:effectLst>
                  <a:outerShdw blurRad="38100" dist="38100" dir="2700000" algn="tl">
                    <a:srgbClr val="000000">
                      <a:alpha val="43137"/>
                    </a:srgbClr>
                  </a:outerShdw>
                </a:effectLst>
                <a:uLnTx/>
                <a:uFillTx/>
                <a:latin typeface="Calibri" pitchFamily="34" charset="0"/>
                <a:ea typeface="+mj-ea"/>
                <a:cs typeface="Calibri" pitchFamily="34" charset="0"/>
              </a:rPr>
              <a:t>(</a:t>
            </a:r>
            <a:r>
              <a:rPr kumimoji="0" lang="en-US" altLang="ja-JP" sz="2400" b="1" i="0" strike="noStrike" kern="0" cap="none" spc="0" normalizeH="0" baseline="30000" noProof="0" dirty="0" smtClean="0">
                <a:ln>
                  <a:noFill/>
                </a:ln>
                <a:solidFill>
                  <a:srgbClr val="0000FF"/>
                </a:solidFill>
                <a:effectLst>
                  <a:outerShdw blurRad="38100" dist="38100" dir="2700000" algn="tl">
                    <a:srgbClr val="000000">
                      <a:alpha val="43137"/>
                    </a:srgbClr>
                  </a:outerShdw>
                </a:effectLst>
                <a:uLnTx/>
                <a:uFillTx/>
                <a:latin typeface="Calibri" pitchFamily="34" charset="0"/>
                <a:ea typeface="+mj-ea"/>
                <a:cs typeface="Calibri" pitchFamily="34" charset="0"/>
              </a:rPr>
              <a:t>54</a:t>
            </a:r>
            <a:r>
              <a:rPr kumimoji="0" lang="en-US" altLang="ja-JP" sz="2000" b="1" i="0" strike="noStrike" kern="0" cap="none" spc="0" normalizeH="0" baseline="0" noProof="0" dirty="0" smtClean="0">
                <a:ln>
                  <a:noFill/>
                </a:ln>
                <a:solidFill>
                  <a:srgbClr val="0000FF"/>
                </a:solidFill>
                <a:effectLst>
                  <a:outerShdw blurRad="38100" dist="38100" dir="2700000" algn="tl">
                    <a:srgbClr val="000000">
                      <a:alpha val="43137"/>
                    </a:srgbClr>
                  </a:outerShdw>
                </a:effectLst>
                <a:uLnTx/>
                <a:uFillTx/>
                <a:latin typeface="Calibri" pitchFamily="34" charset="0"/>
                <a:ea typeface="+mj-ea"/>
                <a:cs typeface="Calibri" pitchFamily="34" charset="0"/>
              </a:rPr>
              <a:t>Cr,3-4</a:t>
            </a:r>
            <a:r>
              <a:rPr kumimoji="0" lang="en-US" altLang="ja-JP" sz="2000" b="1" i="1" strike="noStrike" kern="0" cap="none" spc="0" normalizeH="0" baseline="0" noProof="0" dirty="0" smtClean="0">
                <a:ln>
                  <a:noFill/>
                </a:ln>
                <a:solidFill>
                  <a:srgbClr val="0000FF"/>
                </a:solidFill>
                <a:effectLst>
                  <a:outerShdw blurRad="38100" dist="38100" dir="2700000" algn="tl">
                    <a:srgbClr val="000000">
                      <a:alpha val="43137"/>
                    </a:srgbClr>
                  </a:outerShdw>
                </a:effectLst>
                <a:uLnTx/>
                <a:uFillTx/>
                <a:latin typeface="Calibri" pitchFamily="34" charset="0"/>
                <a:ea typeface="+mj-ea"/>
                <a:cs typeface="Calibri" pitchFamily="34" charset="0"/>
              </a:rPr>
              <a:t>n</a:t>
            </a:r>
            <a:r>
              <a:rPr kumimoji="0" lang="en-US" altLang="ja-JP" sz="2000" b="1" i="0" strike="noStrike" kern="0" cap="none" spc="0" normalizeH="0" baseline="0" noProof="0" dirty="0" smtClean="0">
                <a:ln>
                  <a:noFill/>
                </a:ln>
                <a:solidFill>
                  <a:srgbClr val="0000FF"/>
                </a:solidFill>
                <a:effectLst>
                  <a:outerShdw blurRad="38100" dist="38100" dir="2700000" algn="tl">
                    <a:srgbClr val="000000">
                      <a:alpha val="43137"/>
                    </a:srgbClr>
                  </a:outerShdw>
                </a:effectLst>
                <a:uLnTx/>
                <a:uFillTx/>
                <a:latin typeface="Calibri" pitchFamily="34" charset="0"/>
                <a:ea typeface="+mj-ea"/>
                <a:cs typeface="Calibri" pitchFamily="34" charset="0"/>
              </a:rPr>
              <a:t>)</a:t>
            </a:r>
            <a:r>
              <a:rPr lang="en-US" altLang="ja-JP" sz="2400" b="1" kern="0" baseline="30000" dirty="0" smtClean="0">
                <a:solidFill>
                  <a:srgbClr val="0000FF"/>
                </a:solidFill>
                <a:effectLst>
                  <a:outerShdw blurRad="38100" dist="38100" dir="2700000" algn="tl">
                    <a:srgbClr val="000000">
                      <a:alpha val="43137"/>
                    </a:srgbClr>
                  </a:outerShdw>
                </a:effectLst>
                <a:latin typeface="Calibri" pitchFamily="34" charset="0"/>
                <a:cs typeface="Calibri" pitchFamily="34" charset="0"/>
              </a:rPr>
              <a:t>293,294</a:t>
            </a:r>
            <a:r>
              <a:rPr lang="en-US" altLang="ja-JP" sz="2000" b="1" kern="0" dirty="0" smtClean="0">
                <a:solidFill>
                  <a:srgbClr val="0000FF"/>
                </a:solidFill>
                <a:effectLst>
                  <a:outerShdw blurRad="38100" dist="38100" dir="2700000" algn="tl">
                    <a:srgbClr val="000000">
                      <a:alpha val="43137"/>
                    </a:srgbClr>
                  </a:outerShdw>
                </a:effectLst>
                <a:latin typeface="Calibri" pitchFamily="34" charset="0"/>
                <a:cs typeface="Calibri" pitchFamily="34" charset="0"/>
              </a:rPr>
              <a:t>119</a:t>
            </a:r>
            <a:r>
              <a:rPr kumimoji="0" lang="ru-RU" altLang="ja-JP" sz="2000" b="1" i="0" strike="noStrike" kern="0" cap="none" spc="0" normalizeH="0" baseline="0" noProof="0" dirty="0" smtClean="0">
                <a:ln>
                  <a:noFill/>
                </a:ln>
                <a:solidFill>
                  <a:srgbClr val="0000FF"/>
                </a:solidFill>
                <a:effectLst>
                  <a:outerShdw blurRad="38100" dist="38100" dir="2700000" algn="tl">
                    <a:srgbClr val="000000">
                      <a:alpha val="43137"/>
                    </a:srgbClr>
                  </a:outerShdw>
                </a:effectLst>
                <a:uLnTx/>
                <a:uFillTx/>
                <a:latin typeface="Calibri" pitchFamily="34" charset="0"/>
                <a:ea typeface="+mj-ea"/>
                <a:cs typeface="Calibri" pitchFamily="34" charset="0"/>
              </a:rPr>
              <a:t>  </a:t>
            </a:r>
            <a:r>
              <a:rPr kumimoji="0" lang="en-US" altLang="ja-JP" sz="2000" b="1" i="0" strike="noStrike" kern="0" cap="none" spc="0" normalizeH="0" baseline="0" noProof="0" dirty="0" smtClean="0">
                <a:ln>
                  <a:noFill/>
                </a:ln>
                <a:solidFill>
                  <a:srgbClr val="0000FF"/>
                </a:solidFill>
                <a:effectLst>
                  <a:outerShdw blurRad="38100" dist="38100" dir="2700000" algn="tl">
                    <a:srgbClr val="000000">
                      <a:alpha val="43137"/>
                    </a:srgbClr>
                  </a:outerShdw>
                </a:effectLst>
                <a:uLnTx/>
                <a:uFillTx/>
                <a:latin typeface="Calibri" pitchFamily="34" charset="0"/>
                <a:ea typeface="+mj-ea"/>
                <a:cs typeface="Calibri" pitchFamily="34" charset="0"/>
              </a:rPr>
              <a:t>  </a:t>
            </a:r>
            <a:r>
              <a:rPr lang="en-US" altLang="ja-JP" sz="2400" b="1" kern="0" baseline="30000" dirty="0" smtClean="0">
                <a:solidFill>
                  <a:srgbClr val="FF0000"/>
                </a:solidFill>
                <a:effectLst>
                  <a:outerShdw blurRad="38100" dist="38100" dir="2700000" algn="tl">
                    <a:srgbClr val="000000">
                      <a:alpha val="43137"/>
                    </a:srgbClr>
                  </a:outerShdw>
                </a:effectLst>
                <a:latin typeface="Calibri" pitchFamily="34" charset="0"/>
                <a:cs typeface="Calibri" pitchFamily="34" charset="0"/>
              </a:rPr>
              <a:t>249</a:t>
            </a:r>
            <a:r>
              <a:rPr lang="en-US" altLang="ja-JP" sz="2000" b="1" kern="0" dirty="0" smtClean="0">
                <a:solidFill>
                  <a:srgbClr val="FF0000"/>
                </a:solidFill>
                <a:effectLst>
                  <a:outerShdw blurRad="38100" dist="38100" dir="2700000" algn="tl">
                    <a:srgbClr val="000000">
                      <a:alpha val="43137"/>
                    </a:srgbClr>
                  </a:outerShdw>
                </a:effectLst>
                <a:latin typeface="Calibri" pitchFamily="34" charset="0"/>
                <a:cs typeface="Calibri" pitchFamily="34" charset="0"/>
              </a:rPr>
              <a:t>Bk(</a:t>
            </a:r>
            <a:r>
              <a:rPr lang="en-US" altLang="ja-JP" sz="2400" b="1" kern="0" baseline="30000" dirty="0" smtClean="0">
                <a:solidFill>
                  <a:srgbClr val="FF0000"/>
                </a:solidFill>
                <a:effectLst>
                  <a:outerShdw blurRad="38100" dist="38100" dir="2700000" algn="tl">
                    <a:srgbClr val="000000">
                      <a:alpha val="43137"/>
                    </a:srgbClr>
                  </a:outerShdw>
                </a:effectLst>
                <a:latin typeface="Calibri" pitchFamily="34" charset="0"/>
                <a:cs typeface="Calibri" pitchFamily="34" charset="0"/>
              </a:rPr>
              <a:t>50</a:t>
            </a:r>
            <a:r>
              <a:rPr lang="en-US" altLang="ja-JP" sz="2000" b="1" kern="0" dirty="0" smtClean="0">
                <a:solidFill>
                  <a:srgbClr val="FF0000"/>
                </a:solidFill>
                <a:effectLst>
                  <a:outerShdw blurRad="38100" dist="38100" dir="2700000" algn="tl">
                    <a:srgbClr val="000000">
                      <a:alpha val="43137"/>
                    </a:srgbClr>
                  </a:outerShdw>
                </a:effectLst>
                <a:latin typeface="Calibri" pitchFamily="34" charset="0"/>
                <a:cs typeface="Calibri" pitchFamily="34" charset="0"/>
              </a:rPr>
              <a:t>Ti,3-4</a:t>
            </a:r>
            <a:r>
              <a:rPr lang="en-US" altLang="ja-JP" sz="2000" b="1" i="1" kern="0" dirty="0" smtClean="0">
                <a:solidFill>
                  <a:srgbClr val="FF0000"/>
                </a:solidFill>
                <a:effectLst>
                  <a:outerShdw blurRad="38100" dist="38100" dir="2700000" algn="tl">
                    <a:srgbClr val="000000">
                      <a:alpha val="43137"/>
                    </a:srgbClr>
                  </a:outerShdw>
                </a:effectLst>
                <a:latin typeface="Calibri" pitchFamily="34" charset="0"/>
                <a:cs typeface="Calibri" pitchFamily="34" charset="0"/>
              </a:rPr>
              <a:t>n</a:t>
            </a:r>
            <a:r>
              <a:rPr lang="en-US" altLang="ja-JP" sz="2000" b="1" kern="0" dirty="0" smtClean="0">
                <a:solidFill>
                  <a:srgbClr val="FF0000"/>
                </a:solidFill>
                <a:effectLst>
                  <a:outerShdw blurRad="38100" dist="38100" dir="2700000" algn="tl">
                    <a:srgbClr val="000000">
                      <a:alpha val="43137"/>
                    </a:srgbClr>
                  </a:outerShdw>
                </a:effectLst>
                <a:latin typeface="Calibri" pitchFamily="34" charset="0"/>
                <a:cs typeface="Calibri" pitchFamily="34" charset="0"/>
              </a:rPr>
              <a:t>)</a:t>
            </a:r>
            <a:r>
              <a:rPr lang="en-US" altLang="ja-JP" sz="2400" b="1" kern="0" baseline="30000" dirty="0" smtClean="0">
                <a:solidFill>
                  <a:srgbClr val="FF0000"/>
                </a:solidFill>
                <a:effectLst>
                  <a:outerShdw blurRad="38100" dist="38100" dir="2700000" algn="tl">
                    <a:srgbClr val="000000">
                      <a:alpha val="43137"/>
                    </a:srgbClr>
                  </a:outerShdw>
                </a:effectLst>
                <a:latin typeface="Calibri" pitchFamily="34" charset="0"/>
                <a:cs typeface="Calibri" pitchFamily="34" charset="0"/>
              </a:rPr>
              <a:t>295,296</a:t>
            </a:r>
            <a:r>
              <a:rPr lang="en-US" altLang="ja-JP" sz="2000" b="1" kern="0" dirty="0" smtClean="0">
                <a:solidFill>
                  <a:srgbClr val="FF0000"/>
                </a:solidFill>
                <a:effectLst>
                  <a:outerShdw blurRad="38100" dist="38100" dir="2700000" algn="tl">
                    <a:srgbClr val="000000">
                      <a:alpha val="43137"/>
                    </a:srgbClr>
                  </a:outerShdw>
                </a:effectLst>
                <a:latin typeface="Calibri" pitchFamily="34" charset="0"/>
                <a:cs typeface="Calibri" pitchFamily="34" charset="0"/>
              </a:rPr>
              <a:t>119</a:t>
            </a:r>
            <a:endParaRPr kumimoji="0" lang="ru-RU" sz="2000" b="1" i="0" strike="noStrike" kern="0" cap="none" spc="0" normalizeH="0" baseline="0" noProof="0" dirty="0" smtClean="0">
              <a:ln>
                <a:noFill/>
              </a:ln>
              <a:solidFill>
                <a:srgbClr val="FF0000"/>
              </a:solidFill>
              <a:effectLst>
                <a:outerShdw blurRad="38100" dist="38100" dir="2700000" algn="tl">
                  <a:srgbClr val="000000">
                    <a:alpha val="43137"/>
                  </a:srgbClr>
                </a:outerShdw>
              </a:effectLst>
              <a:uLnTx/>
              <a:uFillTx/>
              <a:latin typeface="Calibri" pitchFamily="34" charset="0"/>
              <a:ea typeface="+mj-ea"/>
              <a:cs typeface="Calibri" pitchFamily="34" charset="0"/>
            </a:endParaRPr>
          </a:p>
        </p:txBody>
      </p:sp>
      <p:sp>
        <p:nvSpPr>
          <p:cNvPr id="13" name="Rectangle 2"/>
          <p:cNvSpPr txBox="1">
            <a:spLocks noChangeArrowheads="1"/>
          </p:cNvSpPr>
          <p:nvPr/>
        </p:nvSpPr>
        <p:spPr bwMode="auto">
          <a:xfrm>
            <a:off x="107504" y="188640"/>
            <a:ext cx="2232248" cy="64807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defRPr/>
            </a:pPr>
            <a:r>
              <a:rPr kumimoji="0" lang="ru-RU" altLang="ja-JP" sz="2400" b="1" i="0" strike="noStrike" kern="0" cap="none" spc="0" normalizeH="0" baseline="0" noProof="0" dirty="0" smtClean="0">
                <a:ln>
                  <a:noFill/>
                </a:ln>
                <a:solidFill>
                  <a:srgbClr val="0000FF"/>
                </a:solidFill>
                <a:effectLst>
                  <a:outerShdw blurRad="38100" dist="38100" dir="2700000" algn="tl">
                    <a:srgbClr val="000000">
                      <a:alpha val="43137"/>
                    </a:srgbClr>
                  </a:outerShdw>
                </a:effectLst>
                <a:uLnTx/>
                <a:uFillTx/>
                <a:latin typeface="Calibri" pitchFamily="34" charset="0"/>
                <a:ea typeface="+mj-ea"/>
                <a:cs typeface="Calibri" pitchFamily="34" charset="0"/>
              </a:rPr>
              <a:t>Перспективы</a:t>
            </a:r>
            <a:endParaRPr kumimoji="0" lang="ru-RU" sz="2000" b="1" i="0" strike="noStrike" kern="0" cap="none" spc="0" normalizeH="0" baseline="0" noProof="0" dirty="0">
              <a:ln>
                <a:noFill/>
              </a:ln>
              <a:solidFill>
                <a:srgbClr val="0000FF"/>
              </a:solidFill>
              <a:effectLst>
                <a:outerShdw blurRad="38100" dist="38100" dir="2700000" algn="tl">
                  <a:srgbClr val="000000">
                    <a:alpha val="43137"/>
                  </a:srgbClr>
                </a:outerShdw>
              </a:effectLst>
              <a:uLnTx/>
              <a:uFillTx/>
              <a:latin typeface="Calibri" pitchFamily="34" charset="0"/>
              <a:ea typeface="+mj-ea"/>
              <a:cs typeface="Calibri" pitchFamily="34" charset="0"/>
            </a:endParaRPr>
          </a:p>
        </p:txBody>
      </p:sp>
      <p:grpSp>
        <p:nvGrpSpPr>
          <p:cNvPr id="15" name="Группа 14"/>
          <p:cNvGrpSpPr/>
          <p:nvPr/>
        </p:nvGrpSpPr>
        <p:grpSpPr>
          <a:xfrm>
            <a:off x="1124083" y="2893341"/>
            <a:ext cx="7840405" cy="2679287"/>
            <a:chOff x="1124083" y="2893341"/>
            <a:chExt cx="7840405" cy="2679287"/>
          </a:xfrm>
        </p:grpSpPr>
        <p:grpSp>
          <p:nvGrpSpPr>
            <p:cNvPr id="12" name="Группа 11"/>
            <p:cNvGrpSpPr/>
            <p:nvPr/>
          </p:nvGrpSpPr>
          <p:grpSpPr>
            <a:xfrm>
              <a:off x="1124083" y="2893341"/>
              <a:ext cx="7840405" cy="2679287"/>
              <a:chOff x="7028739" y="2893341"/>
              <a:chExt cx="7840405" cy="2679287"/>
            </a:xfrm>
          </p:grpSpPr>
          <p:sp>
            <p:nvSpPr>
              <p:cNvPr id="20" name="TextBox 19"/>
              <p:cNvSpPr txBox="1"/>
              <p:nvPr/>
            </p:nvSpPr>
            <p:spPr>
              <a:xfrm>
                <a:off x="11919298" y="2893341"/>
                <a:ext cx="2949846" cy="400110"/>
              </a:xfrm>
              <a:prstGeom prst="rect">
                <a:avLst/>
              </a:prstGeom>
              <a:noFill/>
              <a:ln w="38100">
                <a:solidFill>
                  <a:srgbClr val="FF0000"/>
                </a:solidFill>
              </a:ln>
              <a:effectLst/>
            </p:spPr>
            <p:txBody>
              <a:bodyPr wrap="none" rtlCol="0">
                <a:spAutoFit/>
              </a:bodyPr>
              <a:lstStyle/>
              <a:p>
                <a:r>
                  <a:rPr lang="en-US" altLang="ja-JP" sz="2400" b="1" kern="0" baseline="30000" dirty="0" smtClean="0">
                    <a:solidFill>
                      <a:srgbClr val="0000FF"/>
                    </a:solidFill>
                    <a:effectLst>
                      <a:outerShdw blurRad="38100" dist="38100" dir="2700000" algn="tl">
                        <a:srgbClr val="000000">
                          <a:alpha val="43137"/>
                        </a:srgbClr>
                      </a:outerShdw>
                    </a:effectLst>
                    <a:latin typeface="Calibri" pitchFamily="34" charset="0"/>
                    <a:cs typeface="Calibri" pitchFamily="34" charset="0"/>
                  </a:rPr>
                  <a:t>237</a:t>
                </a:r>
                <a:r>
                  <a:rPr lang="en-US" altLang="ja-JP" sz="2000" b="1" kern="0" dirty="0" smtClean="0">
                    <a:solidFill>
                      <a:srgbClr val="0000FF"/>
                    </a:solidFill>
                    <a:effectLst>
                      <a:outerShdw blurRad="38100" dist="38100" dir="2700000" algn="tl">
                        <a:srgbClr val="000000">
                          <a:alpha val="43137"/>
                        </a:srgbClr>
                      </a:outerShdw>
                    </a:effectLst>
                    <a:latin typeface="Calibri" pitchFamily="34" charset="0"/>
                    <a:cs typeface="Calibri" pitchFamily="34" charset="0"/>
                  </a:rPr>
                  <a:t>Np</a:t>
                </a:r>
                <a:r>
                  <a:rPr lang="ru-RU" altLang="ja-JP" b="1" kern="0" dirty="0" smtClean="0">
                    <a:solidFill>
                      <a:srgbClr val="0000FF"/>
                    </a:solidFill>
                    <a:effectLst>
                      <a:outerShdw blurRad="38100" dist="38100" dir="2700000" algn="tl">
                        <a:srgbClr val="000000">
                          <a:alpha val="43137"/>
                        </a:srgbClr>
                      </a:outerShdw>
                    </a:effectLst>
                    <a:latin typeface="Calibri" pitchFamily="34" charset="0"/>
                    <a:cs typeface="Calibri" pitchFamily="34" charset="0"/>
                  </a:rPr>
                  <a:t>(</a:t>
                </a:r>
                <a:r>
                  <a:rPr lang="en-US" altLang="ja-JP" sz="2400" b="1" kern="0" baseline="30000" dirty="0" smtClean="0">
                    <a:solidFill>
                      <a:srgbClr val="0000FF"/>
                    </a:solidFill>
                    <a:effectLst>
                      <a:outerShdw blurRad="38100" dist="38100" dir="2700000" algn="tl">
                        <a:srgbClr val="000000">
                          <a:alpha val="43137"/>
                        </a:srgbClr>
                      </a:outerShdw>
                    </a:effectLst>
                    <a:latin typeface="Calibri" pitchFamily="34" charset="0"/>
                    <a:cs typeface="Calibri" pitchFamily="34" charset="0"/>
                  </a:rPr>
                  <a:t>48</a:t>
                </a:r>
                <a:r>
                  <a:rPr lang="en-US" altLang="ja-JP" sz="2000" b="1" kern="0" dirty="0" smtClean="0">
                    <a:solidFill>
                      <a:srgbClr val="0000FF"/>
                    </a:solidFill>
                    <a:effectLst>
                      <a:outerShdw blurRad="38100" dist="38100" dir="2700000" algn="tl">
                        <a:srgbClr val="000000">
                          <a:alpha val="43137"/>
                        </a:srgbClr>
                      </a:outerShdw>
                    </a:effectLst>
                    <a:latin typeface="Calibri" pitchFamily="34" charset="0"/>
                    <a:cs typeface="Calibri" pitchFamily="34" charset="0"/>
                  </a:rPr>
                  <a:t>Ca,3-4</a:t>
                </a:r>
                <a:r>
                  <a:rPr lang="en-US" altLang="ja-JP" sz="2000" b="1" i="1" kern="0" dirty="0" smtClean="0">
                    <a:solidFill>
                      <a:srgbClr val="0000FF"/>
                    </a:solidFill>
                    <a:effectLst>
                      <a:outerShdw blurRad="38100" dist="38100" dir="2700000" algn="tl">
                        <a:srgbClr val="000000">
                          <a:alpha val="43137"/>
                        </a:srgbClr>
                      </a:outerShdw>
                    </a:effectLst>
                    <a:latin typeface="Calibri" pitchFamily="34" charset="0"/>
                    <a:cs typeface="Calibri" pitchFamily="34" charset="0"/>
                  </a:rPr>
                  <a:t>n</a:t>
                </a:r>
                <a:r>
                  <a:rPr lang="en-US" altLang="ja-JP" sz="2000" b="1" kern="0" dirty="0" smtClean="0">
                    <a:solidFill>
                      <a:srgbClr val="0000FF"/>
                    </a:solidFill>
                    <a:effectLst>
                      <a:outerShdw blurRad="38100" dist="38100" dir="2700000" algn="tl">
                        <a:srgbClr val="000000">
                          <a:alpha val="43137"/>
                        </a:srgbClr>
                      </a:outerShdw>
                    </a:effectLst>
                    <a:latin typeface="Calibri" pitchFamily="34" charset="0"/>
                    <a:cs typeface="Calibri" pitchFamily="34" charset="0"/>
                  </a:rPr>
                  <a:t>)</a:t>
                </a:r>
                <a:r>
                  <a:rPr lang="en-US" altLang="ja-JP" sz="2400" b="1" kern="0" baseline="30000" dirty="0" smtClean="0">
                    <a:solidFill>
                      <a:srgbClr val="0000FF"/>
                    </a:solidFill>
                    <a:effectLst>
                      <a:outerShdw blurRad="38100" dist="38100" dir="2700000" algn="tl">
                        <a:srgbClr val="000000">
                          <a:alpha val="43137"/>
                        </a:srgbClr>
                      </a:outerShdw>
                    </a:effectLst>
                    <a:latin typeface="Calibri" pitchFamily="34" charset="0"/>
                    <a:cs typeface="Calibri" pitchFamily="34" charset="0"/>
                  </a:rPr>
                  <a:t>281,282</a:t>
                </a:r>
                <a:r>
                  <a:rPr lang="en-US" altLang="ja-JP" sz="2000" b="1" kern="0" dirty="0" smtClean="0">
                    <a:solidFill>
                      <a:srgbClr val="0000FF"/>
                    </a:solidFill>
                    <a:effectLst>
                      <a:outerShdw blurRad="38100" dist="38100" dir="2700000" algn="tl">
                        <a:srgbClr val="000000">
                          <a:alpha val="43137"/>
                        </a:srgbClr>
                      </a:outerShdw>
                    </a:effectLst>
                    <a:latin typeface="Calibri" pitchFamily="34" charset="0"/>
                    <a:cs typeface="Calibri" pitchFamily="34" charset="0"/>
                  </a:rPr>
                  <a:t>Nh</a:t>
                </a:r>
                <a:endParaRPr lang="ru-RU" sz="2000" dirty="0">
                  <a:solidFill>
                    <a:srgbClr val="0000FF"/>
                  </a:solidFill>
                </a:endParaRPr>
              </a:p>
            </p:txBody>
          </p:sp>
          <p:sp>
            <p:nvSpPr>
              <p:cNvPr id="26" name="Прямоугольник 25"/>
              <p:cNvSpPr/>
              <p:nvPr/>
            </p:nvSpPr>
            <p:spPr>
              <a:xfrm>
                <a:off x="9252520" y="2900026"/>
                <a:ext cx="828000" cy="419790"/>
              </a:xfrm>
              <a:prstGeom prst="rect">
                <a:avLst/>
              </a:prstGeom>
              <a:solidFill>
                <a:schemeClr val="bg1">
                  <a:alpha val="20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7" name="Прямоугольник 26"/>
              <p:cNvSpPr/>
              <p:nvPr/>
            </p:nvSpPr>
            <p:spPr>
              <a:xfrm>
                <a:off x="8687151" y="3459504"/>
                <a:ext cx="828000" cy="419790"/>
              </a:xfrm>
              <a:prstGeom prst="rect">
                <a:avLst/>
              </a:prstGeom>
              <a:solidFill>
                <a:schemeClr val="bg1">
                  <a:alpha val="20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8" name="Прямоугольник 27"/>
              <p:cNvSpPr/>
              <p:nvPr/>
            </p:nvSpPr>
            <p:spPr>
              <a:xfrm>
                <a:off x="8136709" y="4026834"/>
                <a:ext cx="828000" cy="419790"/>
              </a:xfrm>
              <a:prstGeom prst="rect">
                <a:avLst/>
              </a:prstGeom>
              <a:solidFill>
                <a:schemeClr val="bg1">
                  <a:alpha val="20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9" name="Прямоугольник 28"/>
              <p:cNvSpPr/>
              <p:nvPr/>
            </p:nvSpPr>
            <p:spPr>
              <a:xfrm>
                <a:off x="7584377" y="4592013"/>
                <a:ext cx="828000" cy="419790"/>
              </a:xfrm>
              <a:prstGeom prst="rect">
                <a:avLst/>
              </a:prstGeom>
              <a:solidFill>
                <a:schemeClr val="bg1">
                  <a:alpha val="20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0" name="Прямоугольник 29"/>
              <p:cNvSpPr/>
              <p:nvPr/>
            </p:nvSpPr>
            <p:spPr>
              <a:xfrm>
                <a:off x="7028739" y="5152838"/>
                <a:ext cx="828000" cy="419790"/>
              </a:xfrm>
              <a:prstGeom prst="rect">
                <a:avLst/>
              </a:prstGeom>
              <a:solidFill>
                <a:schemeClr val="bg1">
                  <a:alpha val="20000"/>
                </a:schemeClr>
              </a:solidFill>
              <a:ln w="571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grpSp>
        <p:sp>
          <p:nvSpPr>
            <p:cNvPr id="14" name="TextBox 13"/>
            <p:cNvSpPr txBox="1"/>
            <p:nvPr/>
          </p:nvSpPr>
          <p:spPr>
            <a:xfrm>
              <a:off x="5940152" y="4149080"/>
              <a:ext cx="3016723" cy="707886"/>
            </a:xfrm>
            <a:prstGeom prst="rect">
              <a:avLst/>
            </a:prstGeom>
            <a:noFill/>
          </p:spPr>
          <p:txBody>
            <a:bodyPr wrap="none" rtlCol="0">
              <a:spAutoFit/>
            </a:bodyPr>
            <a:lstStyle/>
            <a:p>
              <a:r>
                <a:rPr lang="ru-RU" sz="2000" dirty="0" smtClean="0">
                  <a:effectLst>
                    <a:outerShdw blurRad="38100" dist="38100" dir="2700000" algn="tl">
                      <a:srgbClr val="000000">
                        <a:alpha val="43137"/>
                      </a:srgbClr>
                    </a:outerShdw>
                  </a:effectLst>
                  <a:latin typeface="+mn-lt"/>
                </a:rPr>
                <a:t>Идентификация методом </a:t>
              </a:r>
            </a:p>
            <a:p>
              <a:r>
                <a:rPr lang="ru-RU" sz="2000" dirty="0" smtClean="0">
                  <a:effectLst>
                    <a:outerShdw blurRad="38100" dist="38100" dir="2700000" algn="tl">
                      <a:srgbClr val="000000">
                        <a:alpha val="43137"/>
                      </a:srgbClr>
                    </a:outerShdw>
                  </a:effectLst>
                  <a:latin typeface="+mn-lt"/>
                </a:rPr>
                <a:t>корреляций</a:t>
              </a:r>
              <a:endParaRPr lang="ru-RU" sz="2000" dirty="0">
                <a:effectLst>
                  <a:outerShdw blurRad="38100" dist="38100" dir="2700000" algn="tl">
                    <a:srgbClr val="000000">
                      <a:alpha val="43137"/>
                    </a:srgbClr>
                  </a:outerShdw>
                </a:effectLst>
                <a:latin typeface="+mn-lt"/>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Рисунок 10" descr="q3.bmp"/>
          <p:cNvPicPr>
            <a:picLocks noChangeAspect="1"/>
          </p:cNvPicPr>
          <p:nvPr/>
        </p:nvPicPr>
        <p:blipFill>
          <a:blip r:embed="rId2" cstate="print"/>
          <a:stretch>
            <a:fillRect/>
          </a:stretch>
        </p:blipFill>
        <p:spPr>
          <a:xfrm>
            <a:off x="539552" y="332656"/>
            <a:ext cx="4937160" cy="3456438"/>
          </a:xfrm>
          <a:prstGeom prst="rect">
            <a:avLst/>
          </a:prstGeom>
        </p:spPr>
      </p:pic>
      <p:sp>
        <p:nvSpPr>
          <p:cNvPr id="23" name="Rectangle 2"/>
          <p:cNvSpPr txBox="1">
            <a:spLocks noChangeArrowheads="1"/>
          </p:cNvSpPr>
          <p:nvPr/>
        </p:nvSpPr>
        <p:spPr bwMode="auto">
          <a:xfrm>
            <a:off x="2915816" y="188640"/>
            <a:ext cx="5184576" cy="64807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defRPr/>
            </a:pPr>
            <a:r>
              <a:rPr lang="ru-RU" altLang="ja-JP" sz="2400" b="1" kern="0" dirty="0" smtClean="0">
                <a:solidFill>
                  <a:srgbClr val="006600"/>
                </a:solidFill>
                <a:effectLst>
                  <a:outerShdw blurRad="38100" dist="38100" dir="2700000" algn="tl">
                    <a:srgbClr val="000000">
                      <a:alpha val="43137"/>
                    </a:srgbClr>
                  </a:outerShdw>
                </a:effectLst>
                <a:latin typeface="Calibri" pitchFamily="34" charset="0"/>
                <a:ea typeface="+mj-ea"/>
                <a:cs typeface="Calibri" pitchFamily="34" charset="0"/>
              </a:rPr>
              <a:t>Си</a:t>
            </a:r>
            <a:r>
              <a:rPr kumimoji="0" lang="ru-RU" altLang="ja-JP" sz="2400" b="1" i="0" strike="noStrike" kern="0" cap="none" spc="0" normalizeH="0" baseline="0" noProof="0" dirty="0" err="1" smtClean="0">
                <a:ln>
                  <a:noFill/>
                </a:ln>
                <a:solidFill>
                  <a:srgbClr val="006600"/>
                </a:solidFill>
                <a:effectLst>
                  <a:outerShdw blurRad="38100" dist="38100" dir="2700000" algn="tl">
                    <a:srgbClr val="000000">
                      <a:alpha val="43137"/>
                    </a:srgbClr>
                  </a:outerShdw>
                </a:effectLst>
                <a:uLnTx/>
                <a:uFillTx/>
                <a:latin typeface="Calibri" pitchFamily="34" charset="0"/>
                <a:ea typeface="+mj-ea"/>
                <a:cs typeface="Calibri" pitchFamily="34" charset="0"/>
              </a:rPr>
              <a:t>нтез</a:t>
            </a:r>
            <a:r>
              <a:rPr kumimoji="0" lang="ru-RU" altLang="ja-JP" sz="2400" b="1" i="0" strike="noStrike" kern="0" cap="none" spc="0" normalizeH="0" baseline="0" noProof="0" dirty="0" smtClean="0">
                <a:ln>
                  <a:noFill/>
                </a:ln>
                <a:solidFill>
                  <a:srgbClr val="006600"/>
                </a:solidFill>
                <a:effectLst>
                  <a:outerShdw blurRad="38100" dist="38100" dir="2700000" algn="tl">
                    <a:srgbClr val="000000">
                      <a:alpha val="43137"/>
                    </a:srgbClr>
                  </a:outerShdw>
                </a:effectLst>
                <a:uLnTx/>
                <a:uFillTx/>
                <a:latin typeface="Calibri" pitchFamily="34" charset="0"/>
                <a:ea typeface="+mj-ea"/>
                <a:cs typeface="Calibri" pitchFamily="34" charset="0"/>
              </a:rPr>
              <a:t>  новых  элементов</a:t>
            </a:r>
            <a:r>
              <a:rPr kumimoji="0" lang="en-US" altLang="ja-JP" sz="2400" b="1" i="0" strike="noStrike" kern="0" cap="none" spc="0" normalizeH="0" baseline="0" noProof="0" dirty="0" smtClean="0">
                <a:ln>
                  <a:noFill/>
                </a:ln>
                <a:solidFill>
                  <a:srgbClr val="006600"/>
                </a:solidFill>
                <a:effectLst>
                  <a:outerShdw blurRad="38100" dist="38100" dir="2700000" algn="tl">
                    <a:srgbClr val="000000">
                      <a:alpha val="43137"/>
                    </a:srgbClr>
                  </a:outerShdw>
                </a:effectLst>
                <a:uLnTx/>
                <a:uFillTx/>
                <a:latin typeface="Calibri" pitchFamily="34" charset="0"/>
                <a:ea typeface="+mj-ea"/>
                <a:cs typeface="Calibri" pitchFamily="34" charset="0"/>
              </a:rPr>
              <a:t>  </a:t>
            </a:r>
            <a:r>
              <a:rPr kumimoji="0" lang="ru-RU" altLang="ja-JP" sz="2400" b="1" i="0" strike="noStrike" kern="0" cap="none" spc="0" normalizeH="0" baseline="0" noProof="0" dirty="0" smtClean="0">
                <a:ln>
                  <a:noFill/>
                </a:ln>
                <a:solidFill>
                  <a:srgbClr val="006600"/>
                </a:solidFill>
                <a:effectLst>
                  <a:outerShdw blurRad="38100" dist="38100" dir="2700000" algn="tl">
                    <a:srgbClr val="000000">
                      <a:alpha val="43137"/>
                    </a:srgbClr>
                  </a:outerShdw>
                </a:effectLst>
                <a:uLnTx/>
                <a:uFillTx/>
                <a:latin typeface="Calibri" pitchFamily="34" charset="0"/>
                <a:ea typeface="+mj-ea"/>
                <a:cs typeface="Calibri" pitchFamily="34" charset="0"/>
              </a:rPr>
              <a:t>119  и  120</a:t>
            </a:r>
            <a:endParaRPr kumimoji="0" lang="ru-RU" sz="2000" b="1" i="0" strike="noStrike" kern="0" cap="none" spc="0" normalizeH="0" baseline="0" noProof="0" dirty="0" smtClean="0">
              <a:ln>
                <a:noFill/>
              </a:ln>
              <a:solidFill>
                <a:srgbClr val="006600"/>
              </a:solidFill>
              <a:effectLst>
                <a:outerShdw blurRad="38100" dist="38100" dir="2700000" algn="tl">
                  <a:srgbClr val="000000">
                    <a:alpha val="43137"/>
                  </a:srgbClr>
                </a:outerShdw>
              </a:effectLst>
              <a:uLnTx/>
              <a:uFillTx/>
              <a:latin typeface="Calibri" pitchFamily="34" charset="0"/>
              <a:ea typeface="+mj-ea"/>
              <a:cs typeface="Calibri" pitchFamily="34" charset="0"/>
            </a:endParaRPr>
          </a:p>
        </p:txBody>
      </p:sp>
      <p:sp>
        <p:nvSpPr>
          <p:cNvPr id="24" name="Rectangle 2"/>
          <p:cNvSpPr txBox="1">
            <a:spLocks noChangeArrowheads="1"/>
          </p:cNvSpPr>
          <p:nvPr/>
        </p:nvSpPr>
        <p:spPr bwMode="auto">
          <a:xfrm>
            <a:off x="107504" y="188640"/>
            <a:ext cx="2232248" cy="64807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defRPr/>
            </a:pPr>
            <a:r>
              <a:rPr kumimoji="0" lang="ru-RU" altLang="ja-JP" sz="2400" b="1" i="0" strike="noStrike" kern="0" cap="none" spc="0" normalizeH="0" baseline="0" noProof="0" dirty="0" smtClean="0">
                <a:ln>
                  <a:noFill/>
                </a:ln>
                <a:solidFill>
                  <a:srgbClr val="0000FF"/>
                </a:solidFill>
                <a:effectLst>
                  <a:outerShdw blurRad="38100" dist="38100" dir="2700000" algn="tl">
                    <a:srgbClr val="000000">
                      <a:alpha val="43137"/>
                    </a:srgbClr>
                  </a:outerShdw>
                </a:effectLst>
                <a:uLnTx/>
                <a:uFillTx/>
                <a:latin typeface="Calibri" pitchFamily="34" charset="0"/>
                <a:ea typeface="+mj-ea"/>
                <a:cs typeface="Calibri" pitchFamily="34" charset="0"/>
              </a:rPr>
              <a:t>Перспективы</a:t>
            </a:r>
            <a:endParaRPr kumimoji="0" lang="ru-RU" sz="2000" b="1" i="0" strike="noStrike" kern="0" cap="none" spc="0" normalizeH="0" baseline="0" noProof="0" dirty="0">
              <a:ln>
                <a:noFill/>
              </a:ln>
              <a:solidFill>
                <a:srgbClr val="0000FF"/>
              </a:solidFill>
              <a:effectLst>
                <a:outerShdw blurRad="38100" dist="38100" dir="2700000" algn="tl">
                  <a:srgbClr val="000000">
                    <a:alpha val="43137"/>
                  </a:srgbClr>
                </a:outerShdw>
              </a:effectLst>
              <a:uLnTx/>
              <a:uFillTx/>
              <a:latin typeface="Calibri" pitchFamily="34" charset="0"/>
              <a:ea typeface="+mj-ea"/>
              <a:cs typeface="Calibri" pitchFamily="34" charset="0"/>
            </a:endParaRPr>
          </a:p>
        </p:txBody>
      </p:sp>
      <p:pic>
        <p:nvPicPr>
          <p:cNvPr id="9" name="Рисунок 8" descr="z2.bmp"/>
          <p:cNvPicPr>
            <a:picLocks noChangeAspect="1"/>
          </p:cNvPicPr>
          <p:nvPr/>
        </p:nvPicPr>
        <p:blipFill>
          <a:blip r:embed="rId3" cstate="print"/>
          <a:stretch>
            <a:fillRect/>
          </a:stretch>
        </p:blipFill>
        <p:spPr>
          <a:xfrm>
            <a:off x="921632" y="3896733"/>
            <a:ext cx="3218320" cy="2376533"/>
          </a:xfrm>
          <a:prstGeom prst="rect">
            <a:avLst/>
          </a:prstGeom>
        </p:spPr>
      </p:pic>
      <p:sp>
        <p:nvSpPr>
          <p:cNvPr id="10" name="TextBox 9"/>
          <p:cNvSpPr txBox="1"/>
          <p:nvPr/>
        </p:nvSpPr>
        <p:spPr>
          <a:xfrm>
            <a:off x="467544" y="6289575"/>
            <a:ext cx="3836050" cy="307777"/>
          </a:xfrm>
          <a:prstGeom prst="rect">
            <a:avLst/>
          </a:prstGeom>
          <a:noFill/>
        </p:spPr>
        <p:txBody>
          <a:bodyPr wrap="none" rtlCol="0">
            <a:spAutoFit/>
          </a:bodyPr>
          <a:lstStyle/>
          <a:p>
            <a:r>
              <a:rPr lang="en-US" sz="1400" dirty="0" err="1" smtClean="0"/>
              <a:t>G.G.</a:t>
            </a:r>
            <a:r>
              <a:rPr lang="en-US" sz="1400" dirty="0" smtClean="0"/>
              <a:t> </a:t>
            </a:r>
            <a:r>
              <a:rPr lang="en-US" sz="1400" dirty="0" err="1" smtClean="0"/>
              <a:t>Adamian</a:t>
            </a:r>
            <a:r>
              <a:rPr lang="en-US" sz="1400" dirty="0" smtClean="0"/>
              <a:t> </a:t>
            </a:r>
            <a:r>
              <a:rPr lang="en-US" sz="1400" i="1" dirty="0" smtClean="0"/>
              <a:t>et al</a:t>
            </a:r>
            <a:r>
              <a:rPr lang="en-US" sz="1400" dirty="0" smtClean="0"/>
              <a:t>., </a:t>
            </a:r>
            <a:r>
              <a:rPr lang="en-US" sz="1400" dirty="0" err="1" smtClean="0"/>
              <a:t>PRC</a:t>
            </a:r>
            <a:r>
              <a:rPr lang="en-US" sz="1400" dirty="0" smtClean="0"/>
              <a:t> 101, 034301 (2020)</a:t>
            </a:r>
            <a:endParaRPr lang="ru-RU" sz="1400" dirty="0"/>
          </a:p>
        </p:txBody>
      </p:sp>
      <p:sp>
        <p:nvSpPr>
          <p:cNvPr id="17" name="TextBox 16"/>
          <p:cNvSpPr txBox="1"/>
          <p:nvPr/>
        </p:nvSpPr>
        <p:spPr>
          <a:xfrm>
            <a:off x="1553801" y="4274279"/>
            <a:ext cx="408766" cy="276999"/>
          </a:xfrm>
          <a:prstGeom prst="rect">
            <a:avLst/>
          </a:prstGeom>
          <a:solidFill>
            <a:schemeClr val="bg1"/>
          </a:solidFill>
        </p:spPr>
        <p:txBody>
          <a:bodyPr wrap="none" lIns="0" tIns="0" rIns="0" bIns="0" rtlCol="0">
            <a:spAutoFit/>
          </a:bodyPr>
          <a:lstStyle/>
          <a:p>
            <a:r>
              <a:rPr lang="ru-RU" sz="2000" baseline="30000" dirty="0" smtClean="0">
                <a:latin typeface="+mn-lt"/>
              </a:rPr>
              <a:t>48</a:t>
            </a:r>
            <a:r>
              <a:rPr lang="ru-RU" dirty="0" smtClean="0">
                <a:latin typeface="+mn-lt"/>
              </a:rPr>
              <a:t>Ca</a:t>
            </a:r>
            <a:endParaRPr lang="ru-RU" dirty="0">
              <a:latin typeface="+mn-lt"/>
            </a:endParaRPr>
          </a:p>
        </p:txBody>
      </p:sp>
      <p:sp>
        <p:nvSpPr>
          <p:cNvPr id="19" name="TextBox 18"/>
          <p:cNvSpPr txBox="1"/>
          <p:nvPr/>
        </p:nvSpPr>
        <p:spPr>
          <a:xfrm>
            <a:off x="3190092" y="5420062"/>
            <a:ext cx="390941" cy="276999"/>
          </a:xfrm>
          <a:prstGeom prst="rect">
            <a:avLst/>
          </a:prstGeom>
          <a:solidFill>
            <a:schemeClr val="bg1"/>
          </a:solidFill>
        </p:spPr>
        <p:txBody>
          <a:bodyPr wrap="none" lIns="0" tIns="0" rIns="0" bIns="0" rtlCol="0">
            <a:spAutoFit/>
          </a:bodyPr>
          <a:lstStyle/>
          <a:p>
            <a:r>
              <a:rPr lang="ru-RU" sz="2000" baseline="30000" dirty="0" smtClean="0">
                <a:latin typeface="+mn-lt"/>
              </a:rPr>
              <a:t>58</a:t>
            </a:r>
            <a:r>
              <a:rPr lang="ru-RU" dirty="0" smtClean="0">
                <a:latin typeface="+mn-lt"/>
              </a:rPr>
              <a:t>Fe</a:t>
            </a:r>
            <a:endParaRPr lang="ru-RU" dirty="0">
              <a:latin typeface="+mn-lt"/>
            </a:endParaRPr>
          </a:p>
        </p:txBody>
      </p:sp>
      <p:sp>
        <p:nvSpPr>
          <p:cNvPr id="20" name="TextBox 19"/>
          <p:cNvSpPr txBox="1"/>
          <p:nvPr/>
        </p:nvSpPr>
        <p:spPr>
          <a:xfrm>
            <a:off x="2567206" y="5050497"/>
            <a:ext cx="376706" cy="276999"/>
          </a:xfrm>
          <a:prstGeom prst="rect">
            <a:avLst/>
          </a:prstGeom>
          <a:solidFill>
            <a:schemeClr val="bg1"/>
          </a:solidFill>
        </p:spPr>
        <p:txBody>
          <a:bodyPr wrap="none" lIns="0" tIns="0" rIns="0" bIns="0" rtlCol="0">
            <a:spAutoFit/>
          </a:bodyPr>
          <a:lstStyle/>
          <a:p>
            <a:r>
              <a:rPr lang="ru-RU" sz="2000" b="1" baseline="30000" dirty="0" smtClean="0">
                <a:latin typeface="+mn-lt"/>
              </a:rPr>
              <a:t>54</a:t>
            </a:r>
            <a:r>
              <a:rPr lang="ru-RU" b="1" dirty="0" smtClean="0">
                <a:latin typeface="+mn-lt"/>
              </a:rPr>
              <a:t>Cr</a:t>
            </a:r>
            <a:endParaRPr lang="ru-RU" b="1" dirty="0">
              <a:latin typeface="+mn-lt"/>
            </a:endParaRPr>
          </a:p>
        </p:txBody>
      </p:sp>
      <p:sp>
        <p:nvSpPr>
          <p:cNvPr id="21" name="TextBox 20"/>
          <p:cNvSpPr txBox="1"/>
          <p:nvPr/>
        </p:nvSpPr>
        <p:spPr>
          <a:xfrm>
            <a:off x="2010192" y="4622656"/>
            <a:ext cx="343043" cy="276999"/>
          </a:xfrm>
          <a:prstGeom prst="rect">
            <a:avLst/>
          </a:prstGeom>
          <a:solidFill>
            <a:schemeClr val="bg1"/>
          </a:solidFill>
        </p:spPr>
        <p:txBody>
          <a:bodyPr wrap="none" lIns="0" tIns="0" rIns="0" bIns="0" rtlCol="0">
            <a:spAutoFit/>
          </a:bodyPr>
          <a:lstStyle/>
          <a:p>
            <a:r>
              <a:rPr lang="ru-RU" sz="2000" b="1" baseline="30000" dirty="0" smtClean="0">
                <a:latin typeface="+mn-lt"/>
              </a:rPr>
              <a:t>50</a:t>
            </a:r>
            <a:r>
              <a:rPr lang="ru-RU" b="1" dirty="0" smtClean="0">
                <a:latin typeface="+mn-lt"/>
              </a:rPr>
              <a:t>Ti</a:t>
            </a:r>
            <a:endParaRPr lang="ru-RU" b="1" dirty="0">
              <a:latin typeface="+mn-lt"/>
            </a:endParaRPr>
          </a:p>
        </p:txBody>
      </p:sp>
      <p:cxnSp>
        <p:nvCxnSpPr>
          <p:cNvPr id="25" name="Прямая соединительная линия 24"/>
          <p:cNvCxnSpPr/>
          <p:nvPr/>
        </p:nvCxnSpPr>
        <p:spPr>
          <a:xfrm>
            <a:off x="3995936" y="5030321"/>
            <a:ext cx="792088"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Прямая соединительная линия 27"/>
          <p:cNvCxnSpPr/>
          <p:nvPr/>
        </p:nvCxnSpPr>
        <p:spPr>
          <a:xfrm>
            <a:off x="3995936" y="5333593"/>
            <a:ext cx="792088"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4211960" y="5047084"/>
            <a:ext cx="349455" cy="276999"/>
          </a:xfrm>
          <a:prstGeom prst="rect">
            <a:avLst/>
          </a:prstGeom>
          <a:solidFill>
            <a:schemeClr val="bg1"/>
          </a:solidFill>
        </p:spPr>
        <p:txBody>
          <a:bodyPr wrap="square" lIns="0" tIns="0" rIns="0" bIns="0" rtlCol="0">
            <a:spAutoFit/>
          </a:bodyPr>
          <a:lstStyle/>
          <a:p>
            <a:r>
              <a:rPr lang="ru-RU" b="1" dirty="0" smtClean="0">
                <a:latin typeface="+mn-lt"/>
              </a:rPr>
              <a:t>~10</a:t>
            </a:r>
            <a:endParaRPr lang="ru-RU" b="1" dirty="0">
              <a:latin typeface="+mn-lt"/>
            </a:endParaRPr>
          </a:p>
        </p:txBody>
      </p:sp>
      <p:cxnSp>
        <p:nvCxnSpPr>
          <p:cNvPr id="38" name="Прямая соединительная линия 37"/>
          <p:cNvCxnSpPr/>
          <p:nvPr/>
        </p:nvCxnSpPr>
        <p:spPr>
          <a:xfrm>
            <a:off x="3779912" y="2720350"/>
            <a:ext cx="792088"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9" name="Прямая соединительная линия 38"/>
          <p:cNvCxnSpPr/>
          <p:nvPr/>
        </p:nvCxnSpPr>
        <p:spPr>
          <a:xfrm>
            <a:off x="3910211" y="2932564"/>
            <a:ext cx="792088"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4355976" y="2695570"/>
            <a:ext cx="432048" cy="276999"/>
          </a:xfrm>
          <a:prstGeom prst="rect">
            <a:avLst/>
          </a:prstGeom>
          <a:solidFill>
            <a:schemeClr val="bg1"/>
          </a:solidFill>
        </p:spPr>
        <p:txBody>
          <a:bodyPr wrap="square" lIns="0" tIns="0" rIns="0" bIns="0" rtlCol="0">
            <a:spAutoFit/>
          </a:bodyPr>
          <a:lstStyle/>
          <a:p>
            <a:r>
              <a:rPr lang="ru-RU" b="1" dirty="0" smtClean="0">
                <a:latin typeface="+mn-lt"/>
              </a:rPr>
              <a:t>~8</a:t>
            </a:r>
            <a:endParaRPr lang="ru-RU" b="1" dirty="0">
              <a:latin typeface="+mn-lt"/>
            </a:endParaRPr>
          </a:p>
        </p:txBody>
      </p:sp>
      <p:grpSp>
        <p:nvGrpSpPr>
          <p:cNvPr id="54" name="Группа 53"/>
          <p:cNvGrpSpPr/>
          <p:nvPr/>
        </p:nvGrpSpPr>
        <p:grpSpPr>
          <a:xfrm>
            <a:off x="5167340" y="1242626"/>
            <a:ext cx="2573012" cy="2677656"/>
            <a:chOff x="5167340" y="1242626"/>
            <a:chExt cx="2573012" cy="2677656"/>
          </a:xfrm>
        </p:grpSpPr>
        <p:grpSp>
          <p:nvGrpSpPr>
            <p:cNvPr id="51" name="Группа 50"/>
            <p:cNvGrpSpPr/>
            <p:nvPr/>
          </p:nvGrpSpPr>
          <p:grpSpPr>
            <a:xfrm>
              <a:off x="5167340" y="1242626"/>
              <a:ext cx="2573012" cy="2677656"/>
              <a:chOff x="5167340" y="1242626"/>
              <a:chExt cx="2573012" cy="2677656"/>
            </a:xfrm>
          </p:grpSpPr>
          <p:sp>
            <p:nvSpPr>
              <p:cNvPr id="43" name="TextBox 42"/>
              <p:cNvSpPr txBox="1"/>
              <p:nvPr/>
            </p:nvSpPr>
            <p:spPr>
              <a:xfrm>
                <a:off x="5167340" y="1242626"/>
                <a:ext cx="2573012" cy="2677656"/>
              </a:xfrm>
              <a:prstGeom prst="rect">
                <a:avLst/>
              </a:prstGeom>
              <a:noFill/>
            </p:spPr>
            <p:txBody>
              <a:bodyPr wrap="square" rtlCol="0">
                <a:spAutoFit/>
              </a:bodyPr>
              <a:lstStyle/>
              <a:p>
                <a:r>
                  <a:rPr lang="en-US" sz="2400" b="1" baseline="25000" dirty="0" smtClean="0">
                    <a:effectLst>
                      <a:outerShdw blurRad="38100" dist="38100" dir="2700000" algn="tl">
                        <a:srgbClr val="000000">
                          <a:alpha val="43137"/>
                        </a:srgbClr>
                      </a:outerShdw>
                    </a:effectLst>
                    <a:latin typeface="Calibri" pitchFamily="34" charset="0"/>
                    <a:cs typeface="Calibri" pitchFamily="34" charset="0"/>
                  </a:rPr>
                  <a:t>48</a:t>
                </a:r>
                <a:r>
                  <a:rPr lang="en-US" sz="2000" b="1" dirty="0" smtClean="0">
                    <a:effectLst>
                      <a:outerShdw blurRad="38100" dist="38100" dir="2700000" algn="tl">
                        <a:srgbClr val="000000">
                          <a:alpha val="43137"/>
                        </a:srgbClr>
                      </a:outerShdw>
                    </a:effectLst>
                    <a:latin typeface="Calibri" pitchFamily="34" charset="0"/>
                    <a:cs typeface="Calibri" pitchFamily="34" charset="0"/>
                  </a:rPr>
                  <a:t>Ca  </a:t>
                </a:r>
                <a:r>
                  <a:rPr lang="ru-RU" sz="2000" b="1" dirty="0" smtClean="0">
                    <a:effectLst>
                      <a:outerShdw blurRad="38100" dist="38100" dir="2700000" algn="tl">
                        <a:srgbClr val="000000">
                          <a:alpha val="43137"/>
                        </a:srgbClr>
                      </a:outerShdw>
                    </a:effectLst>
                    <a:latin typeface="Calibri" pitchFamily="34" charset="0"/>
                    <a:cs typeface="Calibri" pitchFamily="34" charset="0"/>
                  </a:rPr>
                  <a:t>   </a:t>
                </a:r>
                <a:r>
                  <a:rPr lang="en-US" sz="2000" b="1" dirty="0" smtClean="0">
                    <a:effectLst>
                      <a:outerShdw blurRad="38100" dist="38100" dir="2700000" algn="tl">
                        <a:srgbClr val="000000">
                          <a:alpha val="43137"/>
                        </a:srgbClr>
                      </a:outerShdw>
                    </a:effectLst>
                    <a:latin typeface="Calibri" pitchFamily="34" charset="0"/>
                    <a:cs typeface="Calibri" pitchFamily="34" charset="0"/>
                  </a:rPr>
                  <a:t>  </a:t>
                </a:r>
                <a:r>
                  <a:rPr lang="en-US" sz="2400" b="1" baseline="25000" dirty="0" smtClean="0">
                    <a:solidFill>
                      <a:srgbClr val="FF0000"/>
                    </a:solidFill>
                    <a:effectLst>
                      <a:outerShdw blurRad="38100" dist="38100" dir="2700000" algn="tl">
                        <a:srgbClr val="000000">
                          <a:alpha val="43137"/>
                        </a:srgbClr>
                      </a:outerShdw>
                    </a:effectLst>
                    <a:latin typeface="Calibri" pitchFamily="34" charset="0"/>
                    <a:cs typeface="Calibri" pitchFamily="34" charset="0"/>
                  </a:rPr>
                  <a:t>50</a:t>
                </a:r>
                <a:r>
                  <a:rPr lang="en-US" sz="2000" b="1" dirty="0" smtClean="0">
                    <a:solidFill>
                      <a:srgbClr val="FF0000"/>
                    </a:solidFill>
                    <a:effectLst>
                      <a:outerShdw blurRad="38100" dist="38100" dir="2700000" algn="tl">
                        <a:srgbClr val="000000">
                          <a:alpha val="43137"/>
                        </a:srgbClr>
                      </a:outerShdw>
                    </a:effectLst>
                    <a:latin typeface="Calibri" pitchFamily="34" charset="0"/>
                    <a:cs typeface="Calibri" pitchFamily="34" charset="0"/>
                  </a:rPr>
                  <a:t>Ti       </a:t>
                </a:r>
                <a:r>
                  <a:rPr lang="en-US" sz="2000" b="1" baseline="25000" dirty="0" smtClean="0">
                    <a:solidFill>
                      <a:srgbClr val="0000FF"/>
                    </a:solidFill>
                    <a:effectLst>
                      <a:outerShdw blurRad="38100" dist="38100" dir="2700000" algn="tl">
                        <a:srgbClr val="000000">
                          <a:alpha val="43137"/>
                        </a:srgbClr>
                      </a:outerShdw>
                    </a:effectLst>
                    <a:latin typeface="Calibri" pitchFamily="34" charset="0"/>
                    <a:cs typeface="Calibri" pitchFamily="34" charset="0"/>
                  </a:rPr>
                  <a:t>54</a:t>
                </a:r>
                <a:r>
                  <a:rPr lang="en-US" sz="2000" b="1" dirty="0" smtClean="0">
                    <a:solidFill>
                      <a:srgbClr val="0000FF"/>
                    </a:solidFill>
                    <a:effectLst>
                      <a:outerShdw blurRad="38100" dist="38100" dir="2700000" algn="tl">
                        <a:srgbClr val="000000">
                          <a:alpha val="43137"/>
                        </a:srgbClr>
                      </a:outerShdw>
                    </a:effectLst>
                    <a:latin typeface="Calibri" pitchFamily="34" charset="0"/>
                    <a:cs typeface="Calibri" pitchFamily="34" charset="0"/>
                  </a:rPr>
                  <a:t>Cr</a:t>
                </a:r>
                <a:endParaRPr lang="ru-RU" sz="2000" b="1" dirty="0" smtClean="0">
                  <a:solidFill>
                    <a:srgbClr val="0000FF"/>
                  </a:solidFill>
                  <a:effectLst>
                    <a:outerShdw blurRad="38100" dist="38100" dir="2700000" algn="tl">
                      <a:srgbClr val="000000">
                        <a:alpha val="43137"/>
                      </a:srgbClr>
                    </a:outerShdw>
                  </a:effectLst>
                  <a:latin typeface="Calibri" pitchFamily="34" charset="0"/>
                  <a:cs typeface="Calibri" pitchFamily="34" charset="0"/>
                </a:endParaRPr>
              </a:p>
              <a:p>
                <a:endParaRPr lang="ru-RU" sz="2000" b="1" dirty="0" smtClean="0">
                  <a:solidFill>
                    <a:srgbClr val="0000FF"/>
                  </a:solidFill>
                  <a:latin typeface="Calibri" pitchFamily="34" charset="0"/>
                  <a:cs typeface="Calibri" pitchFamily="34" charset="0"/>
                </a:endParaRPr>
              </a:p>
              <a:p>
                <a:endParaRPr lang="en-US" sz="800" b="1" dirty="0" smtClean="0">
                  <a:latin typeface="Calibri" pitchFamily="34" charset="0"/>
                  <a:cs typeface="Calibri" pitchFamily="34" charset="0"/>
                </a:endParaRPr>
              </a:p>
              <a:p>
                <a:r>
                  <a:rPr lang="en-US" sz="2400" b="1" baseline="25000" dirty="0" smtClean="0">
                    <a:latin typeface="+mn-lt"/>
                    <a:cs typeface="Calibri" pitchFamily="34" charset="0"/>
                  </a:rPr>
                  <a:t>2</a:t>
                </a:r>
                <a:r>
                  <a:rPr lang="ru-RU" sz="2400" b="1" baseline="25000" dirty="0" smtClean="0">
                    <a:latin typeface="+mn-lt"/>
                    <a:cs typeface="Calibri" pitchFamily="34" charset="0"/>
                  </a:rPr>
                  <a:t>4</a:t>
                </a:r>
                <a:r>
                  <a:rPr lang="en-US" sz="2400" b="1" baseline="25000" dirty="0" smtClean="0">
                    <a:latin typeface="+mn-lt"/>
                    <a:cs typeface="Calibri" pitchFamily="34" charset="0"/>
                  </a:rPr>
                  <a:t>5</a:t>
                </a:r>
                <a:r>
                  <a:rPr lang="en-US" sz="2000" b="1" dirty="0" smtClean="0">
                    <a:latin typeface="+mn-lt"/>
                    <a:cs typeface="Calibri" pitchFamily="34" charset="0"/>
                  </a:rPr>
                  <a:t>Cm + </a:t>
                </a:r>
                <a:r>
                  <a:rPr lang="en-US" sz="2400" b="1" baseline="25000" dirty="0" smtClean="0">
                    <a:latin typeface="+mn-lt"/>
                    <a:cs typeface="Calibri" pitchFamily="34" charset="0"/>
                  </a:rPr>
                  <a:t>48</a:t>
                </a:r>
                <a:r>
                  <a:rPr lang="en-US" sz="2000" b="1" dirty="0" smtClean="0">
                    <a:latin typeface="+mn-lt"/>
                    <a:cs typeface="Calibri" pitchFamily="34" charset="0"/>
                  </a:rPr>
                  <a:t>Ca</a:t>
                </a:r>
                <a:r>
                  <a:rPr lang="ru-RU" sz="2000" b="1" dirty="0" smtClean="0">
                    <a:latin typeface="+mn-lt"/>
                    <a:cs typeface="Calibri" pitchFamily="34" charset="0"/>
                  </a:rPr>
                  <a:t>      </a:t>
                </a:r>
                <a:r>
                  <a:rPr lang="en-US" sz="2400" b="1" baseline="25000" dirty="0" smtClean="0">
                    <a:latin typeface="+mn-lt"/>
                    <a:cs typeface="Calibri" pitchFamily="34" charset="0"/>
                  </a:rPr>
                  <a:t>293</a:t>
                </a:r>
                <a:r>
                  <a:rPr lang="en-US" sz="2000" b="1" dirty="0" smtClean="0">
                    <a:latin typeface="+mn-lt"/>
                    <a:cs typeface="Calibri" pitchFamily="34" charset="0"/>
                  </a:rPr>
                  <a:t>Lv*</a:t>
                </a:r>
                <a:endParaRPr lang="ru-RU" sz="2000" b="1" dirty="0" smtClean="0">
                  <a:latin typeface="+mn-lt"/>
                  <a:cs typeface="Calibri" pitchFamily="34" charset="0"/>
                </a:endParaRPr>
              </a:p>
              <a:p>
                <a:endParaRPr lang="en-US" sz="2000" b="1" dirty="0" smtClean="0">
                  <a:latin typeface="+mn-lt"/>
                  <a:cs typeface="Calibri" pitchFamily="34" charset="0"/>
                </a:endParaRPr>
              </a:p>
              <a:p>
                <a:r>
                  <a:rPr lang="en-US" sz="2400" b="1" baseline="25000" dirty="0" smtClean="0">
                    <a:solidFill>
                      <a:srgbClr val="006600"/>
                    </a:solidFill>
                    <a:latin typeface="+mn-lt"/>
                    <a:cs typeface="Calibri" pitchFamily="34" charset="0"/>
                  </a:rPr>
                  <a:t>  </a:t>
                </a:r>
                <a:r>
                  <a:rPr lang="en-US" sz="2400" b="1" baseline="25000" dirty="0" smtClean="0">
                    <a:solidFill>
                      <a:srgbClr val="FF0000"/>
                    </a:solidFill>
                    <a:latin typeface="+mn-lt"/>
                    <a:cs typeface="Calibri" pitchFamily="34" charset="0"/>
                  </a:rPr>
                  <a:t>2</a:t>
                </a:r>
                <a:r>
                  <a:rPr lang="ru-RU" sz="2400" b="1" baseline="25000" dirty="0" smtClean="0">
                    <a:solidFill>
                      <a:srgbClr val="FF0000"/>
                    </a:solidFill>
                    <a:latin typeface="+mn-lt"/>
                    <a:cs typeface="Calibri" pitchFamily="34" charset="0"/>
                  </a:rPr>
                  <a:t>4</a:t>
                </a:r>
                <a:r>
                  <a:rPr lang="en-US" sz="2400" b="1" baseline="25000" dirty="0" smtClean="0">
                    <a:solidFill>
                      <a:srgbClr val="FF0000"/>
                    </a:solidFill>
                    <a:latin typeface="+mn-lt"/>
                    <a:cs typeface="Calibri" pitchFamily="34" charset="0"/>
                  </a:rPr>
                  <a:t>2</a:t>
                </a:r>
                <a:r>
                  <a:rPr lang="en-US" sz="2000" b="1" dirty="0" smtClean="0">
                    <a:solidFill>
                      <a:srgbClr val="FF0000"/>
                    </a:solidFill>
                    <a:latin typeface="+mn-lt"/>
                    <a:cs typeface="Calibri" pitchFamily="34" charset="0"/>
                  </a:rPr>
                  <a:t>Pu + </a:t>
                </a:r>
                <a:r>
                  <a:rPr lang="en-US" sz="2400" b="1" baseline="25000" dirty="0" smtClean="0">
                    <a:solidFill>
                      <a:srgbClr val="FF0000"/>
                    </a:solidFill>
                    <a:latin typeface="+mn-lt"/>
                    <a:cs typeface="Calibri" pitchFamily="34" charset="0"/>
                  </a:rPr>
                  <a:t>50</a:t>
                </a:r>
                <a:r>
                  <a:rPr lang="en-US" sz="2000" b="1" dirty="0" smtClean="0">
                    <a:solidFill>
                      <a:srgbClr val="FF0000"/>
                    </a:solidFill>
                    <a:latin typeface="+mn-lt"/>
                    <a:cs typeface="Calibri" pitchFamily="34" charset="0"/>
                  </a:rPr>
                  <a:t>Ti</a:t>
                </a:r>
                <a:r>
                  <a:rPr lang="ru-RU" sz="2000" b="1" dirty="0" smtClean="0">
                    <a:solidFill>
                      <a:srgbClr val="FF0000"/>
                    </a:solidFill>
                    <a:latin typeface="+mn-lt"/>
                    <a:cs typeface="Calibri" pitchFamily="34" charset="0"/>
                  </a:rPr>
                  <a:t>   </a:t>
                </a:r>
                <a:r>
                  <a:rPr lang="en-US" sz="2000" b="1" dirty="0" smtClean="0">
                    <a:solidFill>
                      <a:srgbClr val="FF0000"/>
                    </a:solidFill>
                    <a:latin typeface="+mn-lt"/>
                    <a:cs typeface="Calibri" pitchFamily="34" charset="0"/>
                  </a:rPr>
                  <a:t> </a:t>
                </a:r>
                <a:r>
                  <a:rPr lang="ru-RU" sz="2000" b="1" dirty="0" smtClean="0">
                    <a:solidFill>
                      <a:srgbClr val="FF0000"/>
                    </a:solidFill>
                    <a:latin typeface="+mn-lt"/>
                    <a:cs typeface="Calibri" pitchFamily="34" charset="0"/>
                  </a:rPr>
                  <a:t>   </a:t>
                </a:r>
                <a:r>
                  <a:rPr lang="en-US" sz="2400" b="1" baseline="25000" dirty="0" smtClean="0">
                    <a:solidFill>
                      <a:srgbClr val="FF0000"/>
                    </a:solidFill>
                    <a:latin typeface="+mn-lt"/>
                    <a:cs typeface="Calibri" pitchFamily="34" charset="0"/>
                  </a:rPr>
                  <a:t>292</a:t>
                </a:r>
                <a:r>
                  <a:rPr lang="en-US" sz="2000" b="1" dirty="0" smtClean="0">
                    <a:solidFill>
                      <a:srgbClr val="FF0000"/>
                    </a:solidFill>
                    <a:latin typeface="+mn-lt"/>
                    <a:cs typeface="Calibri" pitchFamily="34" charset="0"/>
                  </a:rPr>
                  <a:t>Lv*</a:t>
                </a:r>
                <a:endParaRPr lang="ru-RU" sz="2000" b="1" dirty="0" smtClean="0">
                  <a:solidFill>
                    <a:srgbClr val="FF0000"/>
                  </a:solidFill>
                  <a:latin typeface="+mn-lt"/>
                  <a:cs typeface="Calibri" pitchFamily="34" charset="0"/>
                </a:endParaRPr>
              </a:p>
              <a:p>
                <a:endParaRPr lang="ru-RU" sz="2000" b="1" dirty="0" smtClean="0">
                  <a:solidFill>
                    <a:srgbClr val="FF0000"/>
                  </a:solidFill>
                  <a:latin typeface="+mn-lt"/>
                  <a:cs typeface="Calibri" pitchFamily="34" charset="0"/>
                </a:endParaRPr>
              </a:p>
              <a:p>
                <a:r>
                  <a:rPr lang="en-US" sz="2400" b="1" baseline="25000" dirty="0" smtClean="0">
                    <a:solidFill>
                      <a:srgbClr val="006600"/>
                    </a:solidFill>
                    <a:latin typeface="+mn-lt"/>
                    <a:cs typeface="Calibri" pitchFamily="34" charset="0"/>
                  </a:rPr>
                  <a:t>    </a:t>
                </a:r>
                <a:r>
                  <a:rPr lang="en-US" sz="2400" b="1" baseline="25000" dirty="0" smtClean="0">
                    <a:solidFill>
                      <a:srgbClr val="0000FF"/>
                    </a:solidFill>
                    <a:latin typeface="+mn-lt"/>
                    <a:cs typeface="Calibri" pitchFamily="34" charset="0"/>
                  </a:rPr>
                  <a:t>238</a:t>
                </a:r>
                <a:r>
                  <a:rPr lang="en-US" sz="2000" b="1" dirty="0" smtClean="0">
                    <a:solidFill>
                      <a:srgbClr val="0000FF"/>
                    </a:solidFill>
                    <a:latin typeface="+mn-lt"/>
                    <a:cs typeface="Calibri" pitchFamily="34" charset="0"/>
                  </a:rPr>
                  <a:t>U + </a:t>
                </a:r>
                <a:r>
                  <a:rPr lang="en-US" sz="2400" b="1" baseline="25000" dirty="0" smtClean="0">
                    <a:solidFill>
                      <a:srgbClr val="0000FF"/>
                    </a:solidFill>
                    <a:latin typeface="+mn-lt"/>
                    <a:cs typeface="Calibri" pitchFamily="34" charset="0"/>
                  </a:rPr>
                  <a:t>54</a:t>
                </a:r>
                <a:r>
                  <a:rPr lang="en-US" sz="2000" b="1" dirty="0" smtClean="0">
                    <a:solidFill>
                      <a:srgbClr val="0000FF"/>
                    </a:solidFill>
                    <a:latin typeface="+mn-lt"/>
                    <a:cs typeface="Calibri" pitchFamily="34" charset="0"/>
                  </a:rPr>
                  <a:t>Cr</a:t>
                </a:r>
                <a:r>
                  <a:rPr lang="ru-RU" sz="2000" b="1" dirty="0" smtClean="0">
                    <a:solidFill>
                      <a:srgbClr val="0000FF"/>
                    </a:solidFill>
                    <a:latin typeface="+mn-lt"/>
                    <a:cs typeface="Calibri" pitchFamily="34" charset="0"/>
                  </a:rPr>
                  <a:t>      </a:t>
                </a:r>
                <a:r>
                  <a:rPr lang="en-US" sz="2400" b="1" baseline="25000" dirty="0" smtClean="0">
                    <a:solidFill>
                      <a:srgbClr val="0000FF"/>
                    </a:solidFill>
                    <a:latin typeface="+mn-lt"/>
                    <a:cs typeface="Calibri" pitchFamily="34" charset="0"/>
                  </a:rPr>
                  <a:t>292</a:t>
                </a:r>
                <a:r>
                  <a:rPr lang="en-US" sz="2000" b="1" dirty="0" smtClean="0">
                    <a:solidFill>
                      <a:srgbClr val="0000FF"/>
                    </a:solidFill>
                    <a:latin typeface="+mn-lt"/>
                    <a:cs typeface="Calibri" pitchFamily="34" charset="0"/>
                  </a:rPr>
                  <a:t>Lv*</a:t>
                </a:r>
                <a:endParaRPr lang="ru-RU" sz="2000" b="1" dirty="0" smtClean="0">
                  <a:solidFill>
                    <a:srgbClr val="0000FF"/>
                  </a:solidFill>
                  <a:latin typeface="+mn-lt"/>
                  <a:cs typeface="Calibri" pitchFamily="34" charset="0"/>
                </a:endParaRPr>
              </a:p>
              <a:p>
                <a:endParaRPr lang="ru-RU" sz="2000" b="1" dirty="0">
                  <a:solidFill>
                    <a:srgbClr val="006600"/>
                  </a:solidFill>
                  <a:latin typeface="Calibri" pitchFamily="34" charset="0"/>
                  <a:cs typeface="Calibri" pitchFamily="34" charset="0"/>
                </a:endParaRPr>
              </a:p>
            </p:txBody>
          </p:sp>
          <p:cxnSp>
            <p:nvCxnSpPr>
              <p:cNvPr id="45" name="Прямая со стрелкой 44"/>
              <p:cNvCxnSpPr/>
              <p:nvPr/>
            </p:nvCxnSpPr>
            <p:spPr>
              <a:xfrm>
                <a:off x="6686086" y="3390860"/>
                <a:ext cx="214314" cy="1588"/>
              </a:xfrm>
              <a:prstGeom prst="straightConnector1">
                <a:avLst/>
              </a:prstGeom>
              <a:ln w="19050">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46" name="Прямая со стрелкой 45"/>
              <p:cNvCxnSpPr/>
              <p:nvPr/>
            </p:nvCxnSpPr>
            <p:spPr>
              <a:xfrm>
                <a:off x="5836439" y="1483196"/>
                <a:ext cx="214314" cy="158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7" name="Прямая со стрелкой 46"/>
              <p:cNvCxnSpPr/>
              <p:nvPr/>
            </p:nvCxnSpPr>
            <p:spPr>
              <a:xfrm>
                <a:off x="6683601" y="2766601"/>
                <a:ext cx="214314" cy="1588"/>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8" name="Прямая со стрелкой 47"/>
              <p:cNvCxnSpPr/>
              <p:nvPr/>
            </p:nvCxnSpPr>
            <p:spPr>
              <a:xfrm>
                <a:off x="6597144" y="1484784"/>
                <a:ext cx="214314" cy="158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9" name="Прямая со стрелкой 48"/>
              <p:cNvCxnSpPr/>
              <p:nvPr/>
            </p:nvCxnSpPr>
            <p:spPr>
              <a:xfrm>
                <a:off x="6683601" y="2175191"/>
                <a:ext cx="214314" cy="158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cxnSp>
          <p:nvCxnSpPr>
            <p:cNvPr id="53" name="Прямая соединительная линия 52"/>
            <p:cNvCxnSpPr/>
            <p:nvPr/>
          </p:nvCxnSpPr>
          <p:spPr>
            <a:xfrm>
              <a:off x="5292080" y="2996952"/>
              <a:ext cx="230425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pic>
        <p:nvPicPr>
          <p:cNvPr id="55" name="Picture 2"/>
          <p:cNvPicPr>
            <a:picLocks noChangeAspect="1" noChangeArrowheads="1"/>
          </p:cNvPicPr>
          <p:nvPr/>
        </p:nvPicPr>
        <p:blipFill>
          <a:blip r:embed="rId4" cstate="print"/>
          <a:srcRect/>
          <a:stretch>
            <a:fillRect/>
          </a:stretch>
        </p:blipFill>
        <p:spPr bwMode="auto">
          <a:xfrm>
            <a:off x="4593443" y="3906567"/>
            <a:ext cx="3506949" cy="2402753"/>
          </a:xfrm>
          <a:prstGeom prst="rect">
            <a:avLst/>
          </a:prstGeom>
          <a:noFill/>
          <a:ln w="9525">
            <a:noFill/>
            <a:miter lim="800000"/>
            <a:headEnd/>
            <a:tailEnd/>
          </a:ln>
        </p:spPr>
      </p:pic>
      <p:cxnSp>
        <p:nvCxnSpPr>
          <p:cNvPr id="56" name="Прямая соединительная линия 55"/>
          <p:cNvCxnSpPr/>
          <p:nvPr/>
        </p:nvCxnSpPr>
        <p:spPr>
          <a:xfrm>
            <a:off x="6948000" y="4581128"/>
            <a:ext cx="1260000"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7" name="Прямая соединительная линия 56"/>
          <p:cNvCxnSpPr/>
          <p:nvPr/>
        </p:nvCxnSpPr>
        <p:spPr>
          <a:xfrm>
            <a:off x="7164000" y="4752000"/>
            <a:ext cx="1044000"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58" name="TextBox 57"/>
          <p:cNvSpPr txBox="1"/>
          <p:nvPr/>
        </p:nvSpPr>
        <p:spPr>
          <a:xfrm>
            <a:off x="8100392" y="4520153"/>
            <a:ext cx="349455" cy="276999"/>
          </a:xfrm>
          <a:prstGeom prst="rect">
            <a:avLst/>
          </a:prstGeom>
          <a:solidFill>
            <a:schemeClr val="bg1"/>
          </a:solidFill>
        </p:spPr>
        <p:txBody>
          <a:bodyPr wrap="square" lIns="0" tIns="0" rIns="0" bIns="0" rtlCol="0">
            <a:spAutoFit/>
          </a:bodyPr>
          <a:lstStyle/>
          <a:p>
            <a:r>
              <a:rPr lang="ru-RU" b="1" dirty="0" smtClean="0">
                <a:latin typeface="+mn-lt"/>
              </a:rPr>
              <a:t>~4</a:t>
            </a:r>
            <a:endParaRPr lang="ru-RU" b="1" dirty="0">
              <a:latin typeface="+mn-lt"/>
            </a:endParaRPr>
          </a:p>
        </p:txBody>
      </p:sp>
      <p:sp>
        <p:nvSpPr>
          <p:cNvPr id="59" name="TextBox 58"/>
          <p:cNvSpPr txBox="1"/>
          <p:nvPr/>
        </p:nvSpPr>
        <p:spPr>
          <a:xfrm>
            <a:off x="4902466" y="6289575"/>
            <a:ext cx="3269934" cy="307777"/>
          </a:xfrm>
          <a:prstGeom prst="rect">
            <a:avLst/>
          </a:prstGeom>
          <a:noFill/>
        </p:spPr>
        <p:txBody>
          <a:bodyPr wrap="none" rtlCol="0">
            <a:spAutoFit/>
          </a:bodyPr>
          <a:lstStyle/>
          <a:p>
            <a:r>
              <a:rPr lang="en-US" sz="1400" dirty="0" err="1" smtClean="0"/>
              <a:t>M.G.</a:t>
            </a:r>
            <a:r>
              <a:rPr lang="en-US" sz="1400" dirty="0" smtClean="0"/>
              <a:t> </a:t>
            </a:r>
            <a:r>
              <a:rPr lang="en-US" sz="1400" dirty="0" err="1" smtClean="0"/>
              <a:t>Itkis</a:t>
            </a:r>
            <a:r>
              <a:rPr lang="en-US" sz="1400" dirty="0" smtClean="0"/>
              <a:t> </a:t>
            </a:r>
            <a:r>
              <a:rPr lang="en-US" sz="1400" i="1" dirty="0" smtClean="0"/>
              <a:t>et al</a:t>
            </a:r>
            <a:r>
              <a:rPr lang="en-US" sz="1400" dirty="0" smtClean="0"/>
              <a:t>., </a:t>
            </a:r>
            <a:r>
              <a:rPr lang="en-US" sz="1400" dirty="0" err="1" smtClean="0"/>
              <a:t>EPJ</a:t>
            </a:r>
            <a:r>
              <a:rPr lang="en-US" sz="1400" dirty="0" smtClean="0"/>
              <a:t> A 58, 178 (2022)</a:t>
            </a:r>
            <a:endParaRPr lang="ru-RU" sz="1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box(in)">
                                      <p:cBhvr>
                                        <p:cTn id="7"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179512" y="260648"/>
            <a:ext cx="8712968" cy="57606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defRPr/>
            </a:pPr>
            <a:r>
              <a:rPr kumimoji="0" lang="en-US" altLang="ja-JP" sz="2200" b="1" i="0" strike="noStrike" kern="0" cap="none" spc="0" normalizeH="0" baseline="0" noProof="0" dirty="0" smtClean="0">
                <a:ln>
                  <a:noFill/>
                </a:ln>
                <a:effectLst>
                  <a:outerShdw blurRad="38100" dist="38100" dir="2700000" algn="tl">
                    <a:srgbClr val="000000">
                      <a:alpha val="43137"/>
                    </a:srgbClr>
                  </a:outerShdw>
                </a:effectLst>
                <a:uLnTx/>
                <a:uFillTx/>
                <a:latin typeface="Calibri" pitchFamily="34" charset="0"/>
                <a:ea typeface="+mj-ea"/>
                <a:cs typeface="Calibri" pitchFamily="34" charset="0"/>
              </a:rPr>
              <a:t>DGFRS-2: </a:t>
            </a:r>
            <a:r>
              <a:rPr kumimoji="0" lang="ru-RU" altLang="ja-JP" sz="2200" b="1" i="0" strike="noStrike" kern="0" cap="none" spc="0" normalizeH="0" baseline="0" noProof="0" dirty="0" smtClean="0">
                <a:ln>
                  <a:noFill/>
                </a:ln>
                <a:effectLst>
                  <a:outerShdw blurRad="38100" dist="38100" dir="2700000" algn="tl">
                    <a:srgbClr val="000000">
                      <a:alpha val="43137"/>
                    </a:srgbClr>
                  </a:outerShdw>
                </a:effectLst>
                <a:uLnTx/>
                <a:uFillTx/>
                <a:latin typeface="Calibri" pitchFamily="34" charset="0"/>
                <a:ea typeface="+mj-ea"/>
                <a:cs typeface="Calibri" pitchFamily="34" charset="0"/>
              </a:rPr>
              <a:t>   Результаты экспериментов</a:t>
            </a:r>
            <a:endParaRPr kumimoji="0" lang="ru-RU" sz="2000" b="1" i="1" strike="noStrike" kern="0" cap="none" spc="0" normalizeH="0" baseline="0" noProof="0" dirty="0">
              <a:ln>
                <a:noFill/>
              </a:ln>
              <a:solidFill>
                <a:srgbClr val="FF0000"/>
              </a:solidFill>
              <a:effectLst>
                <a:outerShdw blurRad="38100" dist="38100" dir="2700000" algn="tl">
                  <a:srgbClr val="000000">
                    <a:alpha val="43137"/>
                  </a:srgbClr>
                </a:outerShdw>
              </a:effectLst>
              <a:uLnTx/>
              <a:uFillTx/>
              <a:latin typeface="Calibri" pitchFamily="34" charset="0"/>
              <a:ea typeface="+mj-ea"/>
              <a:cs typeface="Calibri" pitchFamily="34" charset="0"/>
            </a:endParaRPr>
          </a:p>
        </p:txBody>
      </p:sp>
      <p:sp>
        <p:nvSpPr>
          <p:cNvPr id="3" name="Rectangle 2"/>
          <p:cNvSpPr txBox="1">
            <a:spLocks noChangeArrowheads="1"/>
          </p:cNvSpPr>
          <p:nvPr/>
        </p:nvSpPr>
        <p:spPr bwMode="auto">
          <a:xfrm>
            <a:off x="323528" y="764704"/>
            <a:ext cx="8568952" cy="367240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457200" lvl="0" indent="-457200" algn="ctr">
              <a:defRPr/>
            </a:pPr>
            <a:r>
              <a:rPr kumimoji="0" lang="en-US" altLang="ja-JP" sz="2000" b="1" i="0" strike="noStrike" kern="0" cap="none" spc="0" normalizeH="0" baseline="30000" noProof="0" dirty="0" smtClean="0">
                <a:ln>
                  <a:noFill/>
                </a:ln>
                <a:solidFill>
                  <a:srgbClr val="0000FF"/>
                </a:solidFill>
                <a:effectLst>
                  <a:outerShdw blurRad="38100" dist="38100" dir="2700000" algn="tl">
                    <a:srgbClr val="000000">
                      <a:alpha val="43137"/>
                    </a:srgbClr>
                  </a:outerShdw>
                </a:effectLst>
                <a:uLnTx/>
                <a:uFillTx/>
                <a:latin typeface="Calibri" pitchFamily="34" charset="0"/>
                <a:ea typeface="+mj-ea"/>
                <a:cs typeface="Calibri" pitchFamily="34" charset="0"/>
              </a:rPr>
              <a:t>232</a:t>
            </a:r>
            <a:r>
              <a:rPr kumimoji="0" lang="en-US" altLang="ja-JP" b="1" i="0" strike="noStrike" kern="0" cap="none" spc="0" normalizeH="0" baseline="0" noProof="0" dirty="0" smtClean="0">
                <a:ln>
                  <a:noFill/>
                </a:ln>
                <a:solidFill>
                  <a:srgbClr val="0000FF"/>
                </a:solidFill>
                <a:effectLst>
                  <a:outerShdw blurRad="38100" dist="38100" dir="2700000" algn="tl">
                    <a:srgbClr val="000000">
                      <a:alpha val="43137"/>
                    </a:srgbClr>
                  </a:outerShdw>
                </a:effectLst>
                <a:uLnTx/>
                <a:uFillTx/>
                <a:latin typeface="Calibri" pitchFamily="34" charset="0"/>
                <a:ea typeface="+mj-ea"/>
                <a:cs typeface="Calibri" pitchFamily="34" charset="0"/>
              </a:rPr>
              <a:t>Th+</a:t>
            </a:r>
            <a:r>
              <a:rPr kumimoji="0" lang="en-US" altLang="ja-JP" sz="2000" b="1" i="0" strike="noStrike" kern="0" cap="none" spc="0" normalizeH="0" baseline="30000" noProof="0" dirty="0" smtClean="0">
                <a:ln>
                  <a:noFill/>
                </a:ln>
                <a:solidFill>
                  <a:srgbClr val="0000FF"/>
                </a:solidFill>
                <a:effectLst>
                  <a:outerShdw blurRad="38100" dist="38100" dir="2700000" algn="tl">
                    <a:srgbClr val="000000">
                      <a:alpha val="43137"/>
                    </a:srgbClr>
                  </a:outerShdw>
                </a:effectLst>
                <a:uLnTx/>
                <a:uFillTx/>
                <a:latin typeface="Calibri" pitchFamily="34" charset="0"/>
                <a:ea typeface="+mj-ea"/>
                <a:cs typeface="Calibri" pitchFamily="34" charset="0"/>
              </a:rPr>
              <a:t>48</a:t>
            </a:r>
            <a:r>
              <a:rPr kumimoji="0" lang="en-US" altLang="ja-JP" b="1" i="0" strike="noStrike" kern="0" cap="none" spc="0" normalizeH="0" baseline="0" noProof="0" dirty="0" smtClean="0">
                <a:ln>
                  <a:noFill/>
                </a:ln>
                <a:solidFill>
                  <a:srgbClr val="0000FF"/>
                </a:solidFill>
                <a:effectLst>
                  <a:outerShdw blurRad="38100" dist="38100" dir="2700000" algn="tl">
                    <a:srgbClr val="000000">
                      <a:alpha val="43137"/>
                    </a:srgbClr>
                  </a:outerShdw>
                </a:effectLst>
                <a:uLnTx/>
                <a:uFillTx/>
                <a:latin typeface="Calibri" pitchFamily="34" charset="0"/>
                <a:ea typeface="+mj-ea"/>
                <a:cs typeface="Calibri" pitchFamily="34" charset="0"/>
              </a:rPr>
              <a:t>Ca</a:t>
            </a:r>
          </a:p>
          <a:p>
            <a:pPr marL="457200" lvl="0" indent="-457200">
              <a:defRPr/>
            </a:pPr>
            <a:r>
              <a:rPr kumimoji="0" lang="ru-RU" altLang="ja-JP" b="1" i="0" strike="noStrike" kern="0" cap="none" spc="0" normalizeH="0" noProof="0" dirty="0" smtClean="0">
                <a:ln>
                  <a:noFill/>
                </a:ln>
                <a:effectLst>
                  <a:outerShdw blurRad="38100" dist="38100" dir="2700000" algn="tl">
                    <a:srgbClr val="000000">
                      <a:alpha val="43137"/>
                    </a:srgbClr>
                  </a:outerShdw>
                </a:effectLst>
                <a:uLnTx/>
                <a:uFillTx/>
                <a:latin typeface="Calibri" pitchFamily="34" charset="0"/>
                <a:ea typeface="+mj-ea"/>
                <a:cs typeface="Calibri" pitchFamily="34" charset="0"/>
              </a:rPr>
              <a:t>Синтез </a:t>
            </a:r>
            <a:r>
              <a:rPr kumimoji="0" lang="en-US" altLang="ja-JP" b="1" i="0" strike="noStrike" kern="0" cap="none" spc="0" normalizeH="0" noProof="0" dirty="0" smtClean="0">
                <a:ln>
                  <a:noFill/>
                </a:ln>
                <a:effectLst>
                  <a:outerShdw blurRad="38100" dist="38100" dir="2700000" algn="tl">
                    <a:srgbClr val="000000">
                      <a:alpha val="43137"/>
                    </a:srgbClr>
                  </a:outerShdw>
                </a:effectLst>
                <a:uLnTx/>
                <a:uFillTx/>
                <a:latin typeface="Calibri" pitchFamily="34" charset="0"/>
                <a:ea typeface="+mj-ea"/>
                <a:cs typeface="Calibri" pitchFamily="34" charset="0"/>
              </a:rPr>
              <a:t>4</a:t>
            </a:r>
            <a:r>
              <a:rPr kumimoji="0" lang="ru-RU" altLang="ja-JP" b="1" i="0" strike="noStrike" kern="0" cap="none" spc="0" normalizeH="0" noProof="0" dirty="0" smtClean="0">
                <a:ln>
                  <a:noFill/>
                </a:ln>
                <a:effectLst>
                  <a:outerShdw blurRad="38100" dist="38100" dir="2700000" algn="tl">
                    <a:srgbClr val="000000">
                      <a:alpha val="43137"/>
                    </a:srgbClr>
                  </a:outerShdw>
                </a:effectLst>
                <a:uLnTx/>
                <a:uFillTx/>
                <a:latin typeface="Calibri" pitchFamily="34" charset="0"/>
                <a:ea typeface="+mj-ea"/>
                <a:cs typeface="Calibri" pitchFamily="34" charset="0"/>
              </a:rPr>
              <a:t> новых изотопов </a:t>
            </a:r>
            <a:r>
              <a:rPr lang="en-US" altLang="ja-JP" sz="2000" b="1" kern="0" baseline="30000" dirty="0" smtClean="0">
                <a:effectLst>
                  <a:outerShdw blurRad="38100" dist="38100" dir="2700000" algn="tl">
                    <a:srgbClr val="000000">
                      <a:alpha val="43137"/>
                    </a:srgbClr>
                  </a:outerShdw>
                </a:effectLst>
                <a:latin typeface="Calibri" pitchFamily="34" charset="0"/>
                <a:ea typeface="+mj-ea"/>
                <a:cs typeface="Calibri" pitchFamily="34" charset="0"/>
              </a:rPr>
              <a:t>268</a:t>
            </a:r>
            <a:r>
              <a:rPr kumimoji="0" lang="en-US" altLang="ja-JP" b="1" i="0" strike="noStrike" kern="0" cap="none" spc="0" normalizeH="0" noProof="0" dirty="0" smtClean="0">
                <a:ln>
                  <a:noFill/>
                </a:ln>
                <a:effectLst>
                  <a:outerShdw blurRad="38100" dist="38100" dir="2700000" algn="tl">
                    <a:srgbClr val="000000">
                      <a:alpha val="43137"/>
                    </a:srgbClr>
                  </a:outerShdw>
                </a:effectLst>
                <a:uLnTx/>
                <a:uFillTx/>
                <a:latin typeface="Calibri" pitchFamily="34" charset="0"/>
                <a:ea typeface="+mj-ea"/>
                <a:cs typeface="Calibri" pitchFamily="34" charset="0"/>
              </a:rPr>
              <a:t>Sg, </a:t>
            </a:r>
            <a:r>
              <a:rPr lang="en-US" altLang="ja-JP" sz="2000" b="1" kern="0" baseline="30000" dirty="0" smtClean="0">
                <a:effectLst>
                  <a:outerShdw blurRad="38100" dist="38100" dir="2700000" algn="tl">
                    <a:srgbClr val="000000">
                      <a:alpha val="43137"/>
                    </a:srgbClr>
                  </a:outerShdw>
                </a:effectLst>
                <a:latin typeface="Calibri" pitchFamily="34" charset="0"/>
                <a:ea typeface="+mj-ea"/>
                <a:cs typeface="Calibri" pitchFamily="34" charset="0"/>
              </a:rPr>
              <a:t>272</a:t>
            </a:r>
            <a:r>
              <a:rPr kumimoji="0" lang="en-US" altLang="ja-JP" b="1" i="0" strike="noStrike" kern="0" cap="none" spc="0" normalizeH="0" noProof="0" dirty="0" smtClean="0">
                <a:ln>
                  <a:noFill/>
                </a:ln>
                <a:effectLst>
                  <a:outerShdw blurRad="38100" dist="38100" dir="2700000" algn="tl">
                    <a:srgbClr val="000000">
                      <a:alpha val="43137"/>
                    </a:srgbClr>
                  </a:outerShdw>
                </a:effectLst>
                <a:uLnTx/>
                <a:uFillTx/>
                <a:latin typeface="Calibri" pitchFamily="34" charset="0"/>
                <a:ea typeface="+mj-ea"/>
                <a:cs typeface="Calibri" pitchFamily="34" charset="0"/>
              </a:rPr>
              <a:t>Hs, </a:t>
            </a:r>
            <a:r>
              <a:rPr lang="en-US" altLang="ja-JP" sz="2000" b="1" kern="0" baseline="30000" dirty="0" smtClean="0">
                <a:effectLst>
                  <a:outerShdw blurRad="38100" dist="38100" dir="2700000" algn="tl">
                    <a:srgbClr val="000000">
                      <a:alpha val="43137"/>
                    </a:srgbClr>
                  </a:outerShdw>
                </a:effectLst>
                <a:latin typeface="Calibri" pitchFamily="34" charset="0"/>
                <a:ea typeface="+mj-ea"/>
                <a:cs typeface="Calibri" pitchFamily="34" charset="0"/>
              </a:rPr>
              <a:t>275</a:t>
            </a:r>
            <a:r>
              <a:rPr kumimoji="0" lang="en-US" altLang="ja-JP" b="1" i="0" strike="noStrike" kern="0" cap="none" spc="0" normalizeH="0" noProof="0" dirty="0" smtClean="0">
                <a:ln>
                  <a:noFill/>
                </a:ln>
                <a:effectLst>
                  <a:outerShdw blurRad="38100" dist="38100" dir="2700000" algn="tl">
                    <a:srgbClr val="000000">
                      <a:alpha val="43137"/>
                    </a:srgbClr>
                  </a:outerShdw>
                </a:effectLst>
                <a:uLnTx/>
                <a:uFillTx/>
                <a:latin typeface="Calibri" pitchFamily="34" charset="0"/>
                <a:ea typeface="+mj-ea"/>
                <a:cs typeface="Calibri" pitchFamily="34" charset="0"/>
              </a:rPr>
              <a:t>Ds, </a:t>
            </a:r>
            <a:r>
              <a:rPr lang="en-US" altLang="ja-JP" sz="2000" b="1" kern="0" baseline="30000" dirty="0" smtClean="0">
                <a:effectLst>
                  <a:outerShdw blurRad="38100" dist="38100" dir="2700000" algn="tl">
                    <a:srgbClr val="000000">
                      <a:alpha val="43137"/>
                    </a:srgbClr>
                  </a:outerShdw>
                </a:effectLst>
                <a:latin typeface="Calibri" pitchFamily="34" charset="0"/>
                <a:ea typeface="+mj-ea"/>
                <a:cs typeface="Calibri" pitchFamily="34" charset="0"/>
              </a:rPr>
              <a:t>276</a:t>
            </a:r>
            <a:r>
              <a:rPr kumimoji="0" lang="en-US" altLang="ja-JP" b="1" i="0" strike="noStrike" kern="0" cap="none" spc="0" normalizeH="0" noProof="0" dirty="0" smtClean="0">
                <a:ln>
                  <a:noFill/>
                </a:ln>
                <a:effectLst>
                  <a:outerShdw blurRad="38100" dist="38100" dir="2700000" algn="tl">
                    <a:srgbClr val="000000">
                      <a:alpha val="43137"/>
                    </a:srgbClr>
                  </a:outerShdw>
                </a:effectLst>
                <a:uLnTx/>
                <a:uFillTx/>
                <a:latin typeface="Calibri" pitchFamily="34" charset="0"/>
                <a:ea typeface="+mj-ea"/>
                <a:cs typeface="Calibri" pitchFamily="34" charset="0"/>
              </a:rPr>
              <a:t>Ds</a:t>
            </a:r>
          </a:p>
          <a:p>
            <a:pPr marL="457200" lvl="0" indent="-457200">
              <a:defRPr/>
            </a:pPr>
            <a:r>
              <a:rPr lang="ru-RU" altLang="ja-JP" b="1" kern="0" noProof="0" dirty="0" smtClean="0">
                <a:effectLst>
                  <a:outerShdw blurRad="38100" dist="38100" dir="2700000" algn="tl">
                    <a:srgbClr val="000000">
                      <a:alpha val="43137"/>
                    </a:srgbClr>
                  </a:outerShdw>
                </a:effectLst>
                <a:latin typeface="Calibri" pitchFamily="34" charset="0"/>
                <a:ea typeface="+mj-ea"/>
                <a:cs typeface="Calibri" pitchFamily="34" charset="0"/>
              </a:rPr>
              <a:t>Структура уровней ядер в цепочке распада </a:t>
            </a:r>
            <a:r>
              <a:rPr lang="en-US" altLang="ja-JP" sz="2000" b="1" kern="0" baseline="30000" dirty="0" smtClean="0">
                <a:effectLst>
                  <a:outerShdw blurRad="38100" dist="38100" dir="2700000" algn="tl">
                    <a:srgbClr val="000000">
                      <a:alpha val="43137"/>
                    </a:srgbClr>
                  </a:outerShdw>
                </a:effectLst>
                <a:latin typeface="Calibri" pitchFamily="34" charset="0"/>
                <a:ea typeface="+mj-ea"/>
                <a:cs typeface="Calibri" pitchFamily="34" charset="0"/>
              </a:rPr>
              <a:t>275</a:t>
            </a:r>
            <a:r>
              <a:rPr lang="en-US" altLang="ja-JP" b="1" kern="0" dirty="0" smtClean="0">
                <a:effectLst>
                  <a:outerShdw blurRad="38100" dist="38100" dir="2700000" algn="tl">
                    <a:srgbClr val="000000">
                      <a:alpha val="43137"/>
                    </a:srgbClr>
                  </a:outerShdw>
                </a:effectLst>
                <a:latin typeface="Calibri" pitchFamily="34" charset="0"/>
                <a:ea typeface="+mj-ea"/>
                <a:cs typeface="Calibri" pitchFamily="34" charset="0"/>
              </a:rPr>
              <a:t>Ds</a:t>
            </a:r>
            <a:endParaRPr lang="ru-RU" altLang="ja-JP" b="1" kern="0" dirty="0" smtClean="0">
              <a:effectLst>
                <a:outerShdw blurRad="38100" dist="38100" dir="2700000" algn="tl">
                  <a:srgbClr val="000000">
                    <a:alpha val="43137"/>
                  </a:srgbClr>
                </a:outerShdw>
              </a:effectLst>
              <a:latin typeface="Calibri" pitchFamily="34" charset="0"/>
              <a:ea typeface="+mj-ea"/>
              <a:cs typeface="Calibri" pitchFamily="34" charset="0"/>
            </a:endParaRPr>
          </a:p>
          <a:p>
            <a:pPr marL="457200" lvl="0" indent="-457200">
              <a:defRPr/>
            </a:pPr>
            <a:r>
              <a:rPr lang="ru-RU" altLang="ja-JP" b="1" kern="0" dirty="0" smtClean="0">
                <a:effectLst>
                  <a:outerShdw blurRad="38100" dist="38100" dir="2700000" algn="tl">
                    <a:srgbClr val="000000">
                      <a:alpha val="43137"/>
                    </a:srgbClr>
                  </a:outerShdw>
                </a:effectLst>
                <a:latin typeface="Calibri" pitchFamily="34" charset="0"/>
                <a:ea typeface="+mj-ea"/>
                <a:cs typeface="Calibri" pitchFamily="34" charset="0"/>
              </a:rPr>
              <a:t>Сечение образования изотопов </a:t>
            </a:r>
            <a:r>
              <a:rPr lang="en-US" altLang="ja-JP" b="1" kern="0" dirty="0" smtClean="0">
                <a:effectLst>
                  <a:outerShdw blurRad="38100" dist="38100" dir="2700000" algn="tl">
                    <a:srgbClr val="000000">
                      <a:alpha val="43137"/>
                    </a:srgbClr>
                  </a:outerShdw>
                </a:effectLst>
                <a:latin typeface="Calibri" pitchFamily="34" charset="0"/>
                <a:cs typeface="Calibri" pitchFamily="34" charset="0"/>
              </a:rPr>
              <a:t>Ds</a:t>
            </a:r>
            <a:r>
              <a:rPr lang="ru-RU" altLang="ja-JP" b="1" kern="0" dirty="0" smtClean="0">
                <a:effectLst>
                  <a:outerShdw blurRad="38100" dist="38100" dir="2700000" algn="tl">
                    <a:srgbClr val="000000">
                      <a:alpha val="43137"/>
                    </a:srgbClr>
                  </a:outerShdw>
                </a:effectLst>
                <a:latin typeface="Calibri" pitchFamily="34" charset="0"/>
                <a:cs typeface="Calibri" pitchFamily="34" charset="0"/>
              </a:rPr>
              <a:t> (мин. стабильность)</a:t>
            </a:r>
          </a:p>
          <a:p>
            <a:pPr marL="457200" lvl="0" indent="-457200">
              <a:defRPr/>
            </a:pPr>
            <a:r>
              <a:rPr lang="ru-RU" altLang="ja-JP" b="1" kern="0" dirty="0" smtClean="0">
                <a:effectLst>
                  <a:outerShdw blurRad="38100" dist="38100" dir="2700000" algn="tl">
                    <a:srgbClr val="000000">
                      <a:alpha val="43137"/>
                    </a:srgbClr>
                  </a:outerShdw>
                </a:effectLst>
                <a:latin typeface="Calibri" pitchFamily="34" charset="0"/>
                <a:ea typeface="+mj-ea"/>
                <a:cs typeface="Calibri" pitchFamily="34" charset="0"/>
              </a:rPr>
              <a:t>Распад </a:t>
            </a:r>
            <a:r>
              <a:rPr lang="en-US" altLang="ja-JP" b="1" kern="0" dirty="0" err="1" smtClean="0">
                <a:effectLst>
                  <a:outerShdw blurRad="38100" dist="38100" dir="2700000" algn="tl">
                    <a:srgbClr val="000000">
                      <a:alpha val="43137"/>
                    </a:srgbClr>
                  </a:outerShdw>
                </a:effectLst>
                <a:latin typeface="Calibri" pitchFamily="34" charset="0"/>
                <a:ea typeface="+mj-ea"/>
                <a:cs typeface="Calibri" pitchFamily="34" charset="0"/>
              </a:rPr>
              <a:t>SHN</a:t>
            </a:r>
            <a:r>
              <a:rPr lang="en-US" altLang="ja-JP" b="1" kern="0" dirty="0" smtClean="0">
                <a:effectLst>
                  <a:outerShdw blurRad="38100" dist="38100" dir="2700000" algn="tl">
                    <a:srgbClr val="000000">
                      <a:alpha val="43137"/>
                    </a:srgbClr>
                  </a:outerShdw>
                </a:effectLst>
                <a:latin typeface="Calibri" pitchFamily="34" charset="0"/>
                <a:ea typeface="+mj-ea"/>
                <a:cs typeface="Calibri" pitchFamily="34" charset="0"/>
              </a:rPr>
              <a:t> </a:t>
            </a:r>
            <a:r>
              <a:rPr lang="en-US" altLang="ja-JP" sz="2000" b="1" kern="0" baseline="30000" dirty="0" smtClean="0">
                <a:effectLst>
                  <a:outerShdw blurRad="38100" dist="38100" dir="2700000" algn="tl">
                    <a:srgbClr val="000000">
                      <a:alpha val="43137"/>
                    </a:srgbClr>
                  </a:outerShdw>
                </a:effectLst>
                <a:latin typeface="Calibri" pitchFamily="34" charset="0"/>
                <a:ea typeface="+mj-ea"/>
                <a:cs typeface="Calibri" pitchFamily="34" charset="0"/>
              </a:rPr>
              <a:t>275</a:t>
            </a:r>
            <a:r>
              <a:rPr lang="ru-RU" altLang="ja-JP" b="1" kern="0" dirty="0" err="1" smtClean="0">
                <a:effectLst>
                  <a:outerShdw blurRad="38100" dist="38100" dir="2700000" algn="tl">
                    <a:srgbClr val="000000">
                      <a:alpha val="43137"/>
                    </a:srgbClr>
                  </a:outerShdw>
                </a:effectLst>
                <a:latin typeface="Calibri" pitchFamily="34" charset="0"/>
                <a:ea typeface="+mj-ea"/>
                <a:cs typeface="Calibri" pitchFamily="34" charset="0"/>
              </a:rPr>
              <a:t>Ds</a:t>
            </a:r>
            <a:r>
              <a:rPr lang="en-US" altLang="ja-JP" b="1" kern="0" dirty="0" smtClean="0">
                <a:effectLst>
                  <a:outerShdw blurRad="38100" dist="38100" dir="2700000" algn="tl">
                    <a:srgbClr val="000000">
                      <a:alpha val="43137"/>
                    </a:srgbClr>
                  </a:outerShdw>
                </a:effectLst>
                <a:latin typeface="Calibri" pitchFamily="34" charset="0"/>
                <a:cs typeface="Calibri" pitchFamily="34" charset="0"/>
              </a:rPr>
              <a:t> </a:t>
            </a:r>
            <a:r>
              <a:rPr lang="ru-RU" altLang="ja-JP" b="1" kern="0" dirty="0" smtClean="0">
                <a:effectLst>
                  <a:outerShdw blurRad="38100" dist="38100" dir="2700000" algn="tl">
                    <a:srgbClr val="000000">
                      <a:alpha val="43137"/>
                    </a:srgbClr>
                  </a:outerShdw>
                </a:effectLst>
                <a:latin typeface="Calibri" pitchFamily="34" charset="0"/>
                <a:ea typeface="+mj-ea"/>
                <a:cs typeface="Calibri" pitchFamily="34" charset="0"/>
              </a:rPr>
              <a:t>в известные ядра</a:t>
            </a:r>
            <a:endParaRPr lang="en-US" altLang="ja-JP" b="1" kern="0" dirty="0" smtClean="0">
              <a:effectLst>
                <a:outerShdw blurRad="38100" dist="38100" dir="2700000" algn="tl">
                  <a:srgbClr val="000000">
                    <a:alpha val="43137"/>
                  </a:srgbClr>
                </a:outerShdw>
              </a:effectLst>
              <a:latin typeface="Calibri" pitchFamily="34" charset="0"/>
              <a:ea typeface="+mj-ea"/>
              <a:cs typeface="Calibri" pitchFamily="34" charset="0"/>
            </a:endParaRPr>
          </a:p>
          <a:p>
            <a:pPr marL="457200" indent="-457200" algn="ctr">
              <a:defRPr/>
            </a:pPr>
            <a:r>
              <a:rPr lang="en-US" altLang="ja-JP" sz="2000" b="1" kern="0" baseline="30000" dirty="0" smtClean="0">
                <a:solidFill>
                  <a:srgbClr val="0000FF"/>
                </a:solidFill>
                <a:effectLst>
                  <a:outerShdw blurRad="38100" dist="38100" dir="2700000" algn="tl">
                    <a:srgbClr val="000000">
                      <a:alpha val="43137"/>
                    </a:srgbClr>
                  </a:outerShdw>
                </a:effectLst>
                <a:latin typeface="Calibri" pitchFamily="34" charset="0"/>
                <a:cs typeface="Calibri" pitchFamily="34" charset="0"/>
              </a:rPr>
              <a:t>23</a:t>
            </a:r>
            <a:r>
              <a:rPr lang="ru-RU" altLang="ja-JP" sz="2000" b="1" kern="0" baseline="30000" dirty="0" smtClean="0">
                <a:solidFill>
                  <a:srgbClr val="0000FF"/>
                </a:solidFill>
                <a:effectLst>
                  <a:outerShdw blurRad="38100" dist="38100" dir="2700000" algn="tl">
                    <a:srgbClr val="000000">
                      <a:alpha val="43137"/>
                    </a:srgbClr>
                  </a:outerShdw>
                </a:effectLst>
                <a:latin typeface="Calibri" pitchFamily="34" charset="0"/>
                <a:cs typeface="Calibri" pitchFamily="34" charset="0"/>
              </a:rPr>
              <a:t>8</a:t>
            </a:r>
            <a:r>
              <a:rPr lang="en-US" altLang="ja-JP" b="1" kern="0" dirty="0" smtClean="0">
                <a:solidFill>
                  <a:srgbClr val="0000FF"/>
                </a:solidFill>
                <a:effectLst>
                  <a:outerShdw blurRad="38100" dist="38100" dir="2700000" algn="tl">
                    <a:srgbClr val="000000">
                      <a:alpha val="43137"/>
                    </a:srgbClr>
                  </a:outerShdw>
                </a:effectLst>
                <a:latin typeface="Calibri" pitchFamily="34" charset="0"/>
                <a:cs typeface="Calibri" pitchFamily="34" charset="0"/>
              </a:rPr>
              <a:t>U+</a:t>
            </a:r>
            <a:r>
              <a:rPr lang="en-US" altLang="ja-JP" sz="2000" b="1" kern="0" baseline="30000" dirty="0" smtClean="0">
                <a:solidFill>
                  <a:srgbClr val="0000FF"/>
                </a:solidFill>
                <a:effectLst>
                  <a:outerShdw blurRad="38100" dist="38100" dir="2700000" algn="tl">
                    <a:srgbClr val="000000">
                      <a:alpha val="43137"/>
                    </a:srgbClr>
                  </a:outerShdw>
                </a:effectLst>
                <a:latin typeface="Calibri" pitchFamily="34" charset="0"/>
                <a:cs typeface="Calibri" pitchFamily="34" charset="0"/>
              </a:rPr>
              <a:t>40</a:t>
            </a:r>
            <a:r>
              <a:rPr lang="en-US" altLang="ja-JP" b="1" kern="0" dirty="0" smtClean="0">
                <a:solidFill>
                  <a:srgbClr val="0000FF"/>
                </a:solidFill>
                <a:effectLst>
                  <a:outerShdw blurRad="38100" dist="38100" dir="2700000" algn="tl">
                    <a:srgbClr val="000000">
                      <a:alpha val="43137"/>
                    </a:srgbClr>
                  </a:outerShdw>
                </a:effectLst>
                <a:latin typeface="Calibri" pitchFamily="34" charset="0"/>
                <a:cs typeface="Calibri" pitchFamily="34" charset="0"/>
              </a:rPr>
              <a:t>Ar</a:t>
            </a:r>
          </a:p>
          <a:p>
            <a:pPr marL="457200" lvl="0" indent="-457200">
              <a:defRPr/>
            </a:pPr>
            <a:r>
              <a:rPr lang="ru-RU" altLang="ja-JP" b="1" kern="0" dirty="0" smtClean="0">
                <a:effectLst>
                  <a:outerShdw blurRad="38100" dist="38100" dir="2700000" algn="tl">
                    <a:srgbClr val="000000">
                      <a:alpha val="43137"/>
                    </a:srgbClr>
                  </a:outerShdw>
                </a:effectLst>
                <a:latin typeface="Calibri" pitchFamily="34" charset="0"/>
                <a:cs typeface="Calibri" pitchFamily="34" charset="0"/>
              </a:rPr>
              <a:t>Структура уровней ядер в цепочке распада </a:t>
            </a:r>
            <a:r>
              <a:rPr lang="en-US" altLang="ja-JP" sz="2000" b="1" kern="0" baseline="30000" dirty="0" smtClean="0">
                <a:effectLst>
                  <a:outerShdw blurRad="38100" dist="38100" dir="2700000" algn="tl">
                    <a:srgbClr val="000000">
                      <a:alpha val="43137"/>
                    </a:srgbClr>
                  </a:outerShdw>
                </a:effectLst>
                <a:latin typeface="Calibri" pitchFamily="34" charset="0"/>
                <a:cs typeface="Calibri" pitchFamily="34" charset="0"/>
              </a:rPr>
              <a:t>273</a:t>
            </a:r>
            <a:r>
              <a:rPr lang="en-US" altLang="ja-JP" b="1" kern="0" dirty="0" smtClean="0">
                <a:effectLst>
                  <a:outerShdw blurRad="38100" dist="38100" dir="2700000" algn="tl">
                    <a:srgbClr val="000000">
                      <a:alpha val="43137"/>
                    </a:srgbClr>
                  </a:outerShdw>
                </a:effectLst>
                <a:latin typeface="Calibri" pitchFamily="34" charset="0"/>
                <a:cs typeface="Calibri" pitchFamily="34" charset="0"/>
              </a:rPr>
              <a:t>Ds</a:t>
            </a:r>
            <a:endParaRPr lang="ru-RU" altLang="ja-JP" b="1" kern="0" dirty="0" smtClean="0">
              <a:effectLst>
                <a:outerShdw blurRad="38100" dist="38100" dir="2700000" algn="tl">
                  <a:srgbClr val="000000">
                    <a:alpha val="43137"/>
                  </a:srgbClr>
                </a:outerShdw>
              </a:effectLst>
              <a:latin typeface="Calibri" pitchFamily="34" charset="0"/>
              <a:cs typeface="Calibri" pitchFamily="34" charset="0"/>
            </a:endParaRPr>
          </a:p>
          <a:p>
            <a:pPr marL="457200" indent="-457200">
              <a:defRPr/>
            </a:pPr>
            <a:r>
              <a:rPr lang="ru-RU" altLang="ja-JP" b="1" kern="0" dirty="0" smtClean="0">
                <a:effectLst>
                  <a:outerShdw blurRad="38100" dist="38100" dir="2700000" algn="tl">
                    <a:srgbClr val="000000">
                      <a:alpha val="43137"/>
                    </a:srgbClr>
                  </a:outerShdw>
                </a:effectLst>
                <a:latin typeface="Calibri" pitchFamily="34" charset="0"/>
                <a:cs typeface="Calibri" pitchFamily="34" charset="0"/>
              </a:rPr>
              <a:t>Сечение образования изотопов </a:t>
            </a:r>
            <a:r>
              <a:rPr lang="en-US" altLang="ja-JP" b="1" kern="0" dirty="0" smtClean="0">
                <a:effectLst>
                  <a:outerShdw blurRad="38100" dist="38100" dir="2700000" algn="tl">
                    <a:srgbClr val="000000">
                      <a:alpha val="43137"/>
                    </a:srgbClr>
                  </a:outerShdw>
                </a:effectLst>
                <a:latin typeface="Calibri" pitchFamily="34" charset="0"/>
                <a:cs typeface="Calibri" pitchFamily="34" charset="0"/>
              </a:rPr>
              <a:t>Ds</a:t>
            </a:r>
            <a:r>
              <a:rPr lang="ru-RU" altLang="ja-JP" b="1" kern="0" dirty="0" smtClean="0">
                <a:effectLst>
                  <a:outerShdw blurRad="38100" dist="38100" dir="2700000" algn="tl">
                    <a:srgbClr val="000000">
                      <a:alpha val="43137"/>
                    </a:srgbClr>
                  </a:outerShdw>
                </a:effectLst>
                <a:latin typeface="Calibri" pitchFamily="34" charset="0"/>
                <a:cs typeface="Calibri" pitchFamily="34" charset="0"/>
              </a:rPr>
              <a:t> (мин. стабильность)</a:t>
            </a:r>
            <a:endParaRPr lang="en-US" altLang="ja-JP" b="1" kern="0" dirty="0" smtClean="0">
              <a:effectLst>
                <a:outerShdw blurRad="38100" dist="38100" dir="2700000" algn="tl">
                  <a:srgbClr val="000000">
                    <a:alpha val="43137"/>
                  </a:srgbClr>
                </a:outerShdw>
              </a:effectLst>
              <a:latin typeface="Calibri" pitchFamily="34" charset="0"/>
              <a:cs typeface="Calibri" pitchFamily="34" charset="0"/>
            </a:endParaRPr>
          </a:p>
          <a:p>
            <a:pPr marL="457200" indent="-457200" algn="ctr">
              <a:defRPr/>
            </a:pPr>
            <a:r>
              <a:rPr lang="en-US" altLang="ja-JP" sz="2000" b="1" kern="0" baseline="30000" dirty="0" smtClean="0">
                <a:solidFill>
                  <a:srgbClr val="0000FF"/>
                </a:solidFill>
                <a:effectLst>
                  <a:outerShdw blurRad="38100" dist="38100" dir="2700000" algn="tl">
                    <a:srgbClr val="000000">
                      <a:alpha val="43137"/>
                    </a:srgbClr>
                  </a:outerShdw>
                </a:effectLst>
                <a:latin typeface="Calibri" pitchFamily="34" charset="0"/>
                <a:cs typeface="Calibri" pitchFamily="34" charset="0"/>
              </a:rPr>
              <a:t>23</a:t>
            </a:r>
            <a:r>
              <a:rPr lang="ru-RU" altLang="ja-JP" sz="2000" b="1" kern="0" baseline="30000" dirty="0" smtClean="0">
                <a:solidFill>
                  <a:srgbClr val="0000FF"/>
                </a:solidFill>
                <a:effectLst>
                  <a:outerShdw blurRad="38100" dist="38100" dir="2700000" algn="tl">
                    <a:srgbClr val="000000">
                      <a:alpha val="43137"/>
                    </a:srgbClr>
                  </a:outerShdw>
                </a:effectLst>
                <a:latin typeface="Calibri" pitchFamily="34" charset="0"/>
                <a:cs typeface="Calibri" pitchFamily="34" charset="0"/>
              </a:rPr>
              <a:t>8</a:t>
            </a:r>
            <a:r>
              <a:rPr lang="en-US" altLang="ja-JP" b="1" kern="0" dirty="0" smtClean="0">
                <a:solidFill>
                  <a:srgbClr val="0000FF"/>
                </a:solidFill>
                <a:effectLst>
                  <a:outerShdw blurRad="38100" dist="38100" dir="2700000" algn="tl">
                    <a:srgbClr val="000000">
                      <a:alpha val="43137"/>
                    </a:srgbClr>
                  </a:outerShdw>
                </a:effectLst>
                <a:latin typeface="Calibri" pitchFamily="34" charset="0"/>
                <a:cs typeface="Calibri" pitchFamily="34" charset="0"/>
              </a:rPr>
              <a:t>U+</a:t>
            </a:r>
            <a:r>
              <a:rPr lang="en-US" altLang="ja-JP" sz="2000" b="1" kern="0" baseline="30000" dirty="0" smtClean="0">
                <a:solidFill>
                  <a:srgbClr val="0000FF"/>
                </a:solidFill>
                <a:effectLst>
                  <a:outerShdw blurRad="38100" dist="38100" dir="2700000" algn="tl">
                    <a:srgbClr val="000000">
                      <a:alpha val="43137"/>
                    </a:srgbClr>
                  </a:outerShdw>
                </a:effectLst>
                <a:latin typeface="Calibri" pitchFamily="34" charset="0"/>
                <a:cs typeface="Calibri" pitchFamily="34" charset="0"/>
              </a:rPr>
              <a:t>54</a:t>
            </a:r>
            <a:r>
              <a:rPr lang="en-US" altLang="ja-JP" sz="2000" b="1" kern="0" dirty="0" smtClean="0">
                <a:solidFill>
                  <a:srgbClr val="0000FF"/>
                </a:solidFill>
                <a:effectLst>
                  <a:outerShdw blurRad="38100" dist="38100" dir="2700000" algn="tl">
                    <a:srgbClr val="000000">
                      <a:alpha val="43137"/>
                    </a:srgbClr>
                  </a:outerShdw>
                </a:effectLst>
                <a:latin typeface="Calibri" pitchFamily="34" charset="0"/>
                <a:cs typeface="Calibri" pitchFamily="34" charset="0"/>
              </a:rPr>
              <a:t>C</a:t>
            </a:r>
            <a:r>
              <a:rPr lang="en-US" altLang="ja-JP" b="1" kern="0" dirty="0" smtClean="0">
                <a:solidFill>
                  <a:srgbClr val="0000FF"/>
                </a:solidFill>
                <a:effectLst>
                  <a:outerShdw blurRad="38100" dist="38100" dir="2700000" algn="tl">
                    <a:srgbClr val="000000">
                      <a:alpha val="43137"/>
                    </a:srgbClr>
                  </a:outerShdw>
                </a:effectLst>
                <a:latin typeface="Calibri" pitchFamily="34" charset="0"/>
                <a:cs typeface="Calibri" pitchFamily="34" charset="0"/>
              </a:rPr>
              <a:t>r</a:t>
            </a:r>
          </a:p>
          <a:p>
            <a:pPr marL="457200" indent="-457200">
              <a:defRPr/>
            </a:pPr>
            <a:r>
              <a:rPr lang="ru-RU" altLang="ja-JP" b="1" kern="0" dirty="0" smtClean="0">
                <a:effectLst>
                  <a:outerShdw blurRad="38100" dist="38100" dir="2700000" algn="tl">
                    <a:srgbClr val="000000">
                      <a:alpha val="43137"/>
                    </a:srgbClr>
                  </a:outerShdw>
                </a:effectLst>
                <a:latin typeface="Calibri" pitchFamily="34" charset="0"/>
                <a:cs typeface="Calibri" pitchFamily="34" charset="0"/>
              </a:rPr>
              <a:t>Сечение</a:t>
            </a:r>
            <a:r>
              <a:rPr lang="en-US" altLang="ja-JP" b="1" kern="0" dirty="0" smtClean="0">
                <a:effectLst>
                  <a:outerShdw blurRad="38100" dist="38100" dir="2700000" algn="tl">
                    <a:srgbClr val="000000">
                      <a:alpha val="43137"/>
                    </a:srgbClr>
                  </a:outerShdw>
                </a:effectLst>
                <a:latin typeface="Calibri" pitchFamily="34" charset="0"/>
                <a:cs typeface="Calibri" pitchFamily="34" charset="0"/>
              </a:rPr>
              <a:t> </a:t>
            </a:r>
            <a:r>
              <a:rPr lang="en-US" altLang="ja-JP" b="1" kern="0" dirty="0" err="1" smtClean="0">
                <a:effectLst>
                  <a:outerShdw blurRad="38100" dist="38100" dir="2700000" algn="tl">
                    <a:srgbClr val="000000">
                      <a:alpha val="43137"/>
                    </a:srgbClr>
                  </a:outerShdw>
                </a:effectLst>
                <a:latin typeface="Calibri" pitchFamily="34" charset="0"/>
                <a:cs typeface="Calibri" pitchFamily="34" charset="0"/>
              </a:rPr>
              <a:t>реакции</a:t>
            </a:r>
            <a:r>
              <a:rPr lang="en-US" altLang="ja-JP" b="1" kern="0" dirty="0" smtClean="0">
                <a:effectLst>
                  <a:outerShdw blurRad="38100" dist="38100" dir="2700000" algn="tl">
                    <a:srgbClr val="000000">
                      <a:alpha val="43137"/>
                    </a:srgbClr>
                  </a:outerShdw>
                </a:effectLst>
                <a:latin typeface="Calibri" pitchFamily="34" charset="0"/>
                <a:cs typeface="Calibri" pitchFamily="34" charset="0"/>
              </a:rPr>
              <a:t> </a:t>
            </a:r>
            <a:r>
              <a:rPr lang="en-US" altLang="ja-JP" b="1" kern="0" dirty="0" err="1" smtClean="0">
                <a:effectLst>
                  <a:outerShdw blurRad="38100" dist="38100" dir="2700000" algn="tl">
                    <a:srgbClr val="000000">
                      <a:alpha val="43137"/>
                    </a:srgbClr>
                  </a:outerShdw>
                </a:effectLst>
                <a:latin typeface="Calibri" pitchFamily="34" charset="0"/>
                <a:cs typeface="Calibri" pitchFamily="34" charset="0"/>
              </a:rPr>
              <a:t>актинид</a:t>
            </a:r>
            <a:r>
              <a:rPr lang="ru-RU" altLang="ja-JP" b="1" kern="0" dirty="0" smtClean="0">
                <a:effectLst>
                  <a:outerShdw blurRad="38100" dist="38100" dir="2700000" algn="tl">
                    <a:srgbClr val="000000">
                      <a:alpha val="43137"/>
                    </a:srgbClr>
                  </a:outerShdw>
                </a:effectLst>
                <a:latin typeface="Calibri" pitchFamily="34" charset="0"/>
                <a:cs typeface="Calibri" pitchFamily="34" charset="0"/>
              </a:rPr>
              <a:t> </a:t>
            </a:r>
            <a:r>
              <a:rPr lang="en-US" altLang="ja-JP" b="1" kern="0" dirty="0" smtClean="0">
                <a:effectLst>
                  <a:outerShdw blurRad="38100" dist="38100" dir="2700000" algn="tl">
                    <a:srgbClr val="000000">
                      <a:alpha val="43137"/>
                    </a:srgbClr>
                  </a:outerShdw>
                </a:effectLst>
                <a:latin typeface="Calibri" pitchFamily="34" charset="0"/>
                <a:cs typeface="Calibri" pitchFamily="34" charset="0"/>
              </a:rPr>
              <a:t>+ </a:t>
            </a:r>
            <a:r>
              <a:rPr lang="en-US" altLang="ja-JP" sz="2000" b="1" kern="0" baseline="30000" dirty="0" smtClean="0">
                <a:effectLst>
                  <a:outerShdw blurRad="38100" dist="38100" dir="2700000" algn="tl">
                    <a:srgbClr val="000000">
                      <a:alpha val="43137"/>
                    </a:srgbClr>
                  </a:outerShdw>
                </a:effectLst>
                <a:latin typeface="Calibri" pitchFamily="34" charset="0"/>
                <a:cs typeface="Calibri" pitchFamily="34" charset="0"/>
              </a:rPr>
              <a:t>54</a:t>
            </a:r>
            <a:r>
              <a:rPr lang="ru-RU" altLang="ja-JP" b="1" kern="0" dirty="0" err="1" smtClean="0">
                <a:effectLst>
                  <a:outerShdw blurRad="38100" dist="38100" dir="2700000" algn="tl">
                    <a:srgbClr val="000000">
                      <a:alpha val="43137"/>
                    </a:srgbClr>
                  </a:outerShdw>
                </a:effectLst>
                <a:latin typeface="Calibri" pitchFamily="34" charset="0"/>
                <a:cs typeface="Calibri" pitchFamily="34" charset="0"/>
              </a:rPr>
              <a:t>Cr</a:t>
            </a:r>
            <a:endParaRPr lang="ru-RU" altLang="ja-JP" b="1" kern="0" dirty="0" smtClean="0">
              <a:effectLst>
                <a:outerShdw blurRad="38100" dist="38100" dir="2700000" algn="tl">
                  <a:srgbClr val="000000">
                    <a:alpha val="43137"/>
                  </a:srgbClr>
                </a:outerShdw>
              </a:effectLst>
              <a:latin typeface="Calibri" pitchFamily="34" charset="0"/>
              <a:cs typeface="Calibri" pitchFamily="34" charset="0"/>
            </a:endParaRPr>
          </a:p>
          <a:p>
            <a:pPr marL="457200" lvl="0" indent="-457200">
              <a:defRPr/>
            </a:pPr>
            <a:r>
              <a:rPr lang="ru-RU" altLang="ja-JP" b="1" kern="0" dirty="0" smtClean="0">
                <a:effectLst>
                  <a:outerShdw blurRad="38100" dist="38100" dir="2700000" algn="tl">
                    <a:srgbClr val="000000">
                      <a:alpha val="43137"/>
                    </a:srgbClr>
                  </a:outerShdw>
                </a:effectLst>
                <a:latin typeface="Calibri" pitchFamily="34" charset="0"/>
                <a:cs typeface="Calibri" pitchFamily="34" charset="0"/>
              </a:rPr>
              <a:t>Синтез нового изотопа </a:t>
            </a:r>
            <a:r>
              <a:rPr lang="en-US" altLang="ja-JP" sz="2000" b="1" kern="0" baseline="30000" dirty="0" smtClean="0">
                <a:effectLst>
                  <a:outerShdw blurRad="38100" dist="38100" dir="2700000" algn="tl">
                    <a:srgbClr val="000000">
                      <a:alpha val="43137"/>
                    </a:srgbClr>
                  </a:outerShdw>
                </a:effectLst>
                <a:latin typeface="Calibri" pitchFamily="34" charset="0"/>
                <a:cs typeface="Calibri" pitchFamily="34" charset="0"/>
              </a:rPr>
              <a:t>288</a:t>
            </a:r>
            <a:r>
              <a:rPr lang="en-US" altLang="ja-JP" b="1" kern="0" dirty="0" smtClean="0">
                <a:effectLst>
                  <a:outerShdw blurRad="38100" dist="38100" dir="2700000" algn="tl">
                    <a:srgbClr val="000000">
                      <a:alpha val="43137"/>
                    </a:srgbClr>
                  </a:outerShdw>
                </a:effectLst>
                <a:latin typeface="Calibri" pitchFamily="34" charset="0"/>
                <a:cs typeface="Calibri" pitchFamily="34" charset="0"/>
              </a:rPr>
              <a:t>Lv</a:t>
            </a:r>
            <a:endParaRPr lang="ru-RU" altLang="ja-JP" b="1" kern="0" dirty="0" smtClean="0">
              <a:effectLst>
                <a:outerShdw blurRad="38100" dist="38100" dir="2700000" algn="tl">
                  <a:srgbClr val="000000">
                    <a:alpha val="43137"/>
                  </a:srgbClr>
                </a:outerShdw>
              </a:effectLst>
              <a:latin typeface="Calibri" pitchFamily="34" charset="0"/>
              <a:cs typeface="Calibri" pitchFamily="34" charset="0"/>
            </a:endParaRPr>
          </a:p>
          <a:p>
            <a:pPr marL="457200" lvl="0" indent="-457200">
              <a:defRPr/>
            </a:pPr>
            <a:r>
              <a:rPr lang="ru-RU" altLang="ja-JP" b="1" kern="0" dirty="0" smtClean="0">
                <a:effectLst>
                  <a:outerShdw blurRad="38100" dist="38100" dir="2700000" algn="tl">
                    <a:srgbClr val="000000">
                      <a:alpha val="43137"/>
                    </a:srgbClr>
                  </a:outerShdw>
                </a:effectLst>
                <a:latin typeface="Calibri" pitchFamily="34" charset="0"/>
                <a:cs typeface="Calibri" pitchFamily="34" charset="0"/>
              </a:rPr>
              <a:t>Подтверждение свойств </a:t>
            </a:r>
            <a:r>
              <a:rPr lang="en-US" altLang="ja-JP" sz="2000" b="1" kern="0" baseline="30000" dirty="0" smtClean="0">
                <a:effectLst>
                  <a:outerShdw blurRad="38100" dist="38100" dir="2700000" algn="tl">
                    <a:srgbClr val="000000">
                      <a:alpha val="43137"/>
                    </a:srgbClr>
                  </a:outerShdw>
                </a:effectLst>
                <a:latin typeface="Calibri" pitchFamily="34" charset="0"/>
                <a:cs typeface="Calibri" pitchFamily="34" charset="0"/>
              </a:rPr>
              <a:t>28</a:t>
            </a:r>
            <a:r>
              <a:rPr lang="ru-RU" altLang="ja-JP" sz="2000" b="1" kern="0" baseline="30000" dirty="0" smtClean="0">
                <a:effectLst>
                  <a:outerShdw blurRad="38100" dist="38100" dir="2700000" algn="tl">
                    <a:srgbClr val="000000">
                      <a:alpha val="43137"/>
                    </a:srgbClr>
                  </a:outerShdw>
                </a:effectLst>
                <a:latin typeface="Calibri" pitchFamily="34" charset="0"/>
                <a:cs typeface="Calibri" pitchFamily="34" charset="0"/>
              </a:rPr>
              <a:t>4</a:t>
            </a:r>
            <a:r>
              <a:rPr lang="en-US" altLang="ja-JP" b="1" kern="0" dirty="0" smtClean="0">
                <a:effectLst>
                  <a:outerShdw blurRad="38100" dist="38100" dir="2700000" algn="tl">
                    <a:srgbClr val="000000">
                      <a:alpha val="43137"/>
                    </a:srgbClr>
                  </a:outerShdw>
                </a:effectLst>
                <a:latin typeface="Calibri" pitchFamily="34" charset="0"/>
                <a:cs typeface="Calibri" pitchFamily="34" charset="0"/>
              </a:rPr>
              <a:t>Fl</a:t>
            </a:r>
          </a:p>
        </p:txBody>
      </p:sp>
      <p:pic>
        <p:nvPicPr>
          <p:cNvPr id="3074" name="Picture 2"/>
          <p:cNvPicPr>
            <a:picLocks noChangeAspect="1" noChangeArrowheads="1"/>
          </p:cNvPicPr>
          <p:nvPr/>
        </p:nvPicPr>
        <p:blipFill>
          <a:blip r:embed="rId2" cstate="print"/>
          <a:srcRect/>
          <a:stretch>
            <a:fillRect/>
          </a:stretch>
        </p:blipFill>
        <p:spPr bwMode="auto">
          <a:xfrm>
            <a:off x="72008" y="4437112"/>
            <a:ext cx="8964488" cy="186088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Рисунок 20" descr="я1.bmp"/>
          <p:cNvPicPr>
            <a:picLocks noChangeAspect="1"/>
          </p:cNvPicPr>
          <p:nvPr/>
        </p:nvPicPr>
        <p:blipFill>
          <a:blip r:embed="rId2" cstate="print"/>
          <a:srcRect l="2016" t="4792" r="4058" b="3334"/>
          <a:stretch>
            <a:fillRect/>
          </a:stretch>
        </p:blipFill>
        <p:spPr>
          <a:xfrm>
            <a:off x="1763688" y="908720"/>
            <a:ext cx="6048672" cy="4142025"/>
          </a:xfrm>
          <a:prstGeom prst="rect">
            <a:avLst/>
          </a:prstGeom>
        </p:spPr>
      </p:pic>
      <p:sp>
        <p:nvSpPr>
          <p:cNvPr id="22" name="Прямоугольник 21"/>
          <p:cNvSpPr/>
          <p:nvPr/>
        </p:nvSpPr>
        <p:spPr>
          <a:xfrm>
            <a:off x="899592" y="5086925"/>
            <a:ext cx="4572000" cy="923330"/>
          </a:xfrm>
          <a:prstGeom prst="rect">
            <a:avLst/>
          </a:prstGeom>
        </p:spPr>
        <p:txBody>
          <a:bodyPr>
            <a:spAutoFit/>
          </a:bodyPr>
          <a:lstStyle/>
          <a:p>
            <a:pPr marL="457200" lvl="0" indent="-457200">
              <a:defRPr/>
            </a:pPr>
            <a:r>
              <a:rPr lang="en-US" altLang="ja-JP" b="1" kern="0" dirty="0" smtClean="0">
                <a:effectLst>
                  <a:outerShdw blurRad="38100" dist="38100" dir="2700000" algn="tl">
                    <a:srgbClr val="000000">
                      <a:alpha val="43137"/>
                    </a:srgbClr>
                  </a:outerShdw>
                </a:effectLst>
                <a:latin typeface="Calibri" pitchFamily="34" charset="0"/>
                <a:cs typeface="Calibri" pitchFamily="34" charset="0"/>
              </a:rPr>
              <a:t>Y (</a:t>
            </a:r>
            <a:r>
              <a:rPr lang="en-US" altLang="ja-JP" sz="2000" b="1" kern="0" baseline="30000" dirty="0" smtClean="0">
                <a:effectLst>
                  <a:outerShdw blurRad="38100" dist="38100" dir="2700000" algn="tl">
                    <a:srgbClr val="000000">
                      <a:alpha val="43137"/>
                    </a:srgbClr>
                  </a:outerShdw>
                </a:effectLst>
                <a:latin typeface="Calibri" pitchFamily="34" charset="0"/>
                <a:cs typeface="Calibri" pitchFamily="34" charset="0"/>
              </a:rPr>
              <a:t>260</a:t>
            </a:r>
            <a:r>
              <a:rPr lang="en-US" altLang="ja-JP" b="1" kern="0" dirty="0" smtClean="0">
                <a:effectLst>
                  <a:outerShdw blurRad="38100" dist="38100" dir="2700000" algn="tl">
                    <a:srgbClr val="000000">
                      <a:alpha val="43137"/>
                    </a:srgbClr>
                  </a:outerShdw>
                </a:effectLst>
                <a:latin typeface="Calibri" pitchFamily="34" charset="0"/>
                <a:cs typeface="Calibri" pitchFamily="34" charset="0"/>
              </a:rPr>
              <a:t>Sg / </a:t>
            </a:r>
            <a:r>
              <a:rPr lang="en-US" altLang="ja-JP" sz="2000" b="1" kern="0" baseline="30000" dirty="0" smtClean="0">
                <a:effectLst>
                  <a:outerShdw blurRad="38100" dist="38100" dir="2700000" algn="tl">
                    <a:srgbClr val="000000">
                      <a:alpha val="43137"/>
                    </a:srgbClr>
                  </a:outerShdw>
                </a:effectLst>
                <a:latin typeface="Calibri" pitchFamily="34" charset="0"/>
                <a:cs typeface="Calibri" pitchFamily="34" charset="0"/>
              </a:rPr>
              <a:t>262,264,266</a:t>
            </a:r>
            <a:r>
              <a:rPr lang="en-US" altLang="ja-JP" b="1" kern="0" dirty="0" smtClean="0">
                <a:effectLst>
                  <a:outerShdw blurRad="38100" dist="38100" dir="2700000" algn="tl">
                    <a:srgbClr val="000000">
                      <a:alpha val="43137"/>
                    </a:srgbClr>
                  </a:outerShdw>
                </a:effectLst>
                <a:latin typeface="Calibri" pitchFamily="34" charset="0"/>
                <a:cs typeface="Calibri" pitchFamily="34" charset="0"/>
              </a:rPr>
              <a:t>Sg) &lt;  1/20</a:t>
            </a:r>
          </a:p>
          <a:p>
            <a:pPr marL="457200" indent="-457200">
              <a:defRPr/>
            </a:pPr>
            <a:r>
              <a:rPr lang="en-US" altLang="ja-JP" b="1" kern="0" dirty="0" smtClean="0">
                <a:effectLst>
                  <a:outerShdw blurRad="38100" dist="38100" dir="2700000" algn="tl">
                    <a:srgbClr val="000000">
                      <a:alpha val="43137"/>
                    </a:srgbClr>
                  </a:outerShdw>
                </a:effectLst>
                <a:latin typeface="Calibri" pitchFamily="34" charset="0"/>
                <a:cs typeface="Calibri" pitchFamily="34" charset="0"/>
              </a:rPr>
              <a:t>Y (</a:t>
            </a:r>
            <a:r>
              <a:rPr lang="en-US" altLang="ja-JP" sz="2000" b="1" kern="0" baseline="30000" dirty="0" smtClean="0">
                <a:effectLst>
                  <a:outerShdw blurRad="38100" dist="38100" dir="2700000" algn="tl">
                    <a:srgbClr val="000000">
                      <a:alpha val="43137"/>
                    </a:srgbClr>
                  </a:outerShdw>
                </a:effectLst>
                <a:latin typeface="Calibri" pitchFamily="34" charset="0"/>
                <a:cs typeface="Calibri" pitchFamily="34" charset="0"/>
              </a:rPr>
              <a:t>260</a:t>
            </a:r>
            <a:r>
              <a:rPr lang="en-US" altLang="ja-JP" b="1" kern="0" dirty="0" smtClean="0">
                <a:effectLst>
                  <a:outerShdw blurRad="38100" dist="38100" dir="2700000" algn="tl">
                    <a:srgbClr val="000000">
                      <a:alpha val="43137"/>
                    </a:srgbClr>
                  </a:outerShdw>
                </a:effectLst>
                <a:latin typeface="Calibri" pitchFamily="34" charset="0"/>
                <a:cs typeface="Calibri" pitchFamily="34" charset="0"/>
              </a:rPr>
              <a:t>Sg / </a:t>
            </a:r>
            <a:r>
              <a:rPr lang="en-US" altLang="ja-JP" sz="2000" b="1" kern="0" baseline="30000" dirty="0" smtClean="0">
                <a:effectLst>
                  <a:outerShdw blurRad="38100" dist="38100" dir="2700000" algn="tl">
                    <a:srgbClr val="000000">
                      <a:alpha val="43137"/>
                    </a:srgbClr>
                  </a:outerShdw>
                </a:effectLst>
                <a:latin typeface="Calibri" pitchFamily="34" charset="0"/>
                <a:cs typeface="Calibri" pitchFamily="34" charset="0"/>
              </a:rPr>
              <a:t>262,264,266</a:t>
            </a:r>
            <a:r>
              <a:rPr lang="en-US" altLang="ja-JP" b="1" kern="0" dirty="0" smtClean="0">
                <a:effectLst>
                  <a:outerShdw blurRad="38100" dist="38100" dir="2700000" algn="tl">
                    <a:srgbClr val="000000">
                      <a:alpha val="43137"/>
                    </a:srgbClr>
                  </a:outerShdw>
                </a:effectLst>
                <a:latin typeface="Calibri" pitchFamily="34" charset="0"/>
                <a:cs typeface="Calibri" pitchFamily="34" charset="0"/>
              </a:rPr>
              <a:t>Sg + </a:t>
            </a:r>
            <a:r>
              <a:rPr lang="en-US" altLang="ja-JP" sz="2000" b="1" kern="0" baseline="30000" dirty="0" smtClean="0">
                <a:effectLst>
                  <a:outerShdw blurRad="38100" dist="38100" dir="2700000" algn="tl">
                    <a:srgbClr val="000000">
                      <a:alpha val="43137"/>
                    </a:srgbClr>
                  </a:outerShdw>
                </a:effectLst>
                <a:latin typeface="Calibri" pitchFamily="34" charset="0"/>
                <a:cs typeface="Calibri" pitchFamily="34" charset="0"/>
              </a:rPr>
              <a:t>256,258,260,262</a:t>
            </a:r>
            <a:r>
              <a:rPr lang="en-US" altLang="ja-JP" b="1" kern="0" dirty="0" smtClean="0">
                <a:effectLst>
                  <a:outerShdw blurRad="38100" dist="38100" dir="2700000" algn="tl">
                    <a:srgbClr val="000000">
                      <a:alpha val="43137"/>
                    </a:srgbClr>
                  </a:outerShdw>
                </a:effectLst>
                <a:latin typeface="Calibri" pitchFamily="34" charset="0"/>
                <a:cs typeface="Calibri" pitchFamily="34" charset="0"/>
              </a:rPr>
              <a:t>Rf) &lt;  1/70</a:t>
            </a:r>
          </a:p>
          <a:p>
            <a:pPr marL="457200" indent="-457200">
              <a:defRPr/>
            </a:pPr>
            <a:r>
              <a:rPr lang="en-US" altLang="ja-JP" b="1" kern="0" dirty="0" smtClean="0">
                <a:effectLst>
                  <a:outerShdw blurRad="38100" dist="38100" dir="2700000" algn="tl">
                    <a:srgbClr val="000000">
                      <a:alpha val="43137"/>
                    </a:srgbClr>
                  </a:outerShdw>
                </a:effectLst>
                <a:latin typeface="Calibri" pitchFamily="34" charset="0"/>
                <a:cs typeface="Calibri" pitchFamily="34" charset="0"/>
              </a:rPr>
              <a:t>Y (</a:t>
            </a:r>
            <a:r>
              <a:rPr lang="en-US" altLang="ja-JP" sz="2000" b="1" kern="0" baseline="30000" dirty="0" smtClean="0">
                <a:effectLst>
                  <a:outerShdw blurRad="38100" dist="38100" dir="2700000" algn="tl">
                    <a:srgbClr val="000000">
                      <a:alpha val="43137"/>
                    </a:srgbClr>
                  </a:outerShdw>
                </a:effectLst>
                <a:latin typeface="Calibri" pitchFamily="34" charset="0"/>
                <a:cs typeface="Calibri" pitchFamily="34" charset="0"/>
              </a:rPr>
              <a:t>260</a:t>
            </a:r>
            <a:r>
              <a:rPr lang="en-US" altLang="ja-JP" b="1" kern="0" dirty="0" smtClean="0">
                <a:effectLst>
                  <a:outerShdw blurRad="38100" dist="38100" dir="2700000" algn="tl">
                    <a:srgbClr val="000000">
                      <a:alpha val="43137"/>
                    </a:srgbClr>
                  </a:outerShdw>
                </a:effectLst>
                <a:latin typeface="Calibri" pitchFamily="34" charset="0"/>
                <a:cs typeface="Calibri" pitchFamily="34" charset="0"/>
              </a:rPr>
              <a:t>Sg / </a:t>
            </a:r>
            <a:r>
              <a:rPr lang="en-US" altLang="ja-JP" sz="2000" b="1" kern="0" baseline="30000" dirty="0" smtClean="0">
                <a:effectLst>
                  <a:outerShdw blurRad="38100" dist="38100" dir="2700000" algn="tl">
                    <a:srgbClr val="000000">
                      <a:alpha val="43137"/>
                    </a:srgbClr>
                  </a:outerShdw>
                </a:effectLst>
                <a:latin typeface="Calibri" pitchFamily="34" charset="0"/>
                <a:cs typeface="Calibri" pitchFamily="34" charset="0"/>
              </a:rPr>
              <a:t>235mf</a:t>
            </a:r>
            <a:r>
              <a:rPr lang="en-US" altLang="ja-JP" b="1" kern="0" dirty="0" smtClean="0">
                <a:effectLst>
                  <a:outerShdw blurRad="38100" dist="38100" dir="2700000" algn="tl">
                    <a:srgbClr val="000000">
                      <a:alpha val="43137"/>
                    </a:srgbClr>
                  </a:outerShdw>
                </a:effectLst>
                <a:latin typeface="Calibri" pitchFamily="34" charset="0"/>
                <a:cs typeface="Calibri" pitchFamily="34" charset="0"/>
              </a:rPr>
              <a:t>U) &lt;  1/300</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bwMode="auto">
          <a:xfrm>
            <a:off x="2555776" y="44624"/>
            <a:ext cx="3744416" cy="79208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defRPr/>
            </a:pPr>
            <a:r>
              <a:rPr kumimoji="0" lang="en-US" altLang="ja-JP" sz="2800" b="1" i="0" strike="noStrike" kern="0" cap="none" spc="0" normalizeH="0" baseline="0" noProof="0" dirty="0" smtClean="0">
                <a:ln>
                  <a:noFill/>
                </a:ln>
                <a:effectLst>
                  <a:outerShdw blurRad="38100" dist="38100" dir="2700000" algn="tl">
                    <a:srgbClr val="000000">
                      <a:alpha val="43137"/>
                    </a:srgbClr>
                  </a:outerShdw>
                </a:effectLst>
                <a:uLnTx/>
                <a:uFillTx/>
                <a:latin typeface="Calibri" pitchFamily="34" charset="0"/>
                <a:ea typeface="+mj-ea"/>
                <a:cs typeface="Calibri" pitchFamily="34" charset="0"/>
              </a:rPr>
              <a:t>Experiment  </a:t>
            </a:r>
            <a:r>
              <a:rPr lang="en-US" altLang="ja-JP" sz="3200" b="1" kern="0" baseline="30000" dirty="0" smtClean="0">
                <a:effectLst>
                  <a:outerShdw blurRad="38100" dist="38100" dir="2700000" algn="tl">
                    <a:srgbClr val="000000">
                      <a:alpha val="43137"/>
                    </a:srgbClr>
                  </a:outerShdw>
                </a:effectLst>
                <a:latin typeface="Calibri" pitchFamily="34" charset="0"/>
                <a:cs typeface="Calibri" pitchFamily="34" charset="0"/>
              </a:rPr>
              <a:t>238</a:t>
            </a:r>
            <a:r>
              <a:rPr lang="en-US" altLang="ja-JP" sz="2800" b="1" kern="0" dirty="0" smtClean="0">
                <a:effectLst>
                  <a:outerShdw blurRad="38100" dist="38100" dir="2700000" algn="tl">
                    <a:srgbClr val="000000">
                      <a:alpha val="43137"/>
                    </a:srgbClr>
                  </a:outerShdw>
                </a:effectLst>
                <a:latin typeface="Calibri" pitchFamily="34" charset="0"/>
                <a:cs typeface="Calibri" pitchFamily="34" charset="0"/>
              </a:rPr>
              <a:t>U</a:t>
            </a:r>
            <a:r>
              <a:rPr kumimoji="0" lang="en-US" altLang="ja-JP" sz="2800" b="1" i="0" strike="noStrike" kern="0" cap="none" spc="0" normalizeH="0" baseline="0" noProof="0" dirty="0" smtClean="0">
                <a:ln>
                  <a:noFill/>
                </a:ln>
                <a:effectLst>
                  <a:outerShdw blurRad="38100" dist="38100" dir="2700000" algn="tl">
                    <a:srgbClr val="000000">
                      <a:alpha val="43137"/>
                    </a:srgbClr>
                  </a:outerShdw>
                </a:effectLst>
                <a:uLnTx/>
                <a:uFillTx/>
                <a:latin typeface="Calibri" pitchFamily="34" charset="0"/>
                <a:ea typeface="+mj-ea"/>
                <a:cs typeface="Calibri" pitchFamily="34" charset="0"/>
              </a:rPr>
              <a:t> + </a:t>
            </a:r>
            <a:r>
              <a:rPr kumimoji="0" lang="en-US" altLang="ja-JP" sz="3200" b="1" i="0" strike="noStrike" kern="0" cap="none" spc="0" normalizeH="0" baseline="30000" noProof="0" dirty="0" smtClean="0">
                <a:ln>
                  <a:noFill/>
                </a:ln>
                <a:effectLst>
                  <a:outerShdw blurRad="38100" dist="38100" dir="2700000" algn="tl">
                    <a:srgbClr val="000000">
                      <a:alpha val="43137"/>
                    </a:srgbClr>
                  </a:outerShdw>
                </a:effectLst>
                <a:uLnTx/>
                <a:uFillTx/>
                <a:latin typeface="Calibri" pitchFamily="34" charset="0"/>
                <a:ea typeface="+mj-ea"/>
                <a:cs typeface="Calibri" pitchFamily="34" charset="0"/>
              </a:rPr>
              <a:t>54</a:t>
            </a:r>
            <a:r>
              <a:rPr kumimoji="0" lang="en-US" altLang="ja-JP" sz="2800" b="1" i="0" strike="noStrike" kern="0" cap="none" spc="0" normalizeH="0" baseline="0" noProof="0" dirty="0" smtClean="0">
                <a:ln>
                  <a:noFill/>
                </a:ln>
                <a:effectLst>
                  <a:outerShdw blurRad="38100" dist="38100" dir="2700000" algn="tl">
                    <a:srgbClr val="000000">
                      <a:alpha val="43137"/>
                    </a:srgbClr>
                  </a:outerShdw>
                </a:effectLst>
                <a:uLnTx/>
                <a:uFillTx/>
                <a:latin typeface="Calibri" pitchFamily="34" charset="0"/>
                <a:ea typeface="+mj-ea"/>
                <a:cs typeface="Calibri" pitchFamily="34" charset="0"/>
              </a:rPr>
              <a:t>Cr</a:t>
            </a:r>
            <a:endParaRPr kumimoji="0" lang="ru-RU" sz="2800" b="1" i="0" strike="noStrike" kern="0" cap="none" spc="0" normalizeH="0" baseline="0" noProof="0" dirty="0">
              <a:ln>
                <a:noFill/>
              </a:ln>
              <a:effectLst>
                <a:outerShdw blurRad="38100" dist="38100" dir="2700000" algn="tl">
                  <a:srgbClr val="000000">
                    <a:alpha val="43137"/>
                  </a:srgbClr>
                </a:outerShdw>
              </a:effectLst>
              <a:uLnTx/>
              <a:uFillTx/>
              <a:latin typeface="Calibri" pitchFamily="34" charset="0"/>
              <a:ea typeface="+mj-ea"/>
              <a:cs typeface="Calibri" pitchFamily="34" charset="0"/>
            </a:endParaRPr>
          </a:p>
        </p:txBody>
      </p:sp>
      <p:sp>
        <p:nvSpPr>
          <p:cNvPr id="4" name="Rectangle 2"/>
          <p:cNvSpPr txBox="1">
            <a:spLocks noChangeArrowheads="1"/>
          </p:cNvSpPr>
          <p:nvPr/>
        </p:nvSpPr>
        <p:spPr bwMode="auto">
          <a:xfrm>
            <a:off x="251520" y="908720"/>
            <a:ext cx="3672408" cy="122413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457200" lvl="0" indent="-457200">
              <a:defRPr/>
            </a:pPr>
            <a:r>
              <a:rPr kumimoji="0" lang="ru-RU" altLang="ja-JP" sz="2400" b="1" i="0" strike="noStrike" kern="0" cap="none" spc="0" normalizeH="0" baseline="0" noProof="0" dirty="0" smtClean="0">
                <a:ln>
                  <a:noFill/>
                </a:ln>
                <a:solidFill>
                  <a:srgbClr val="C00000"/>
                </a:solidFill>
                <a:effectLst>
                  <a:outerShdw blurRad="38100" dist="38100" dir="2700000" algn="tl">
                    <a:srgbClr val="000000">
                      <a:alpha val="43137"/>
                    </a:srgbClr>
                  </a:outerShdw>
                </a:effectLst>
                <a:uLnTx/>
                <a:uFillTx/>
                <a:latin typeface="Calibri" pitchFamily="34" charset="0"/>
                <a:ea typeface="+mj-ea"/>
                <a:cs typeface="Calibri" pitchFamily="34" charset="0"/>
              </a:rPr>
              <a:t>1. Положение максимума</a:t>
            </a:r>
          </a:p>
          <a:p>
            <a:pPr lvl="0">
              <a:defRPr/>
            </a:pPr>
            <a:r>
              <a:rPr kumimoji="0" lang="ru-RU" altLang="ja-JP" sz="2400" b="1" i="0" strike="noStrike" kern="0" cap="none" spc="0" normalizeH="0" baseline="0" noProof="0" dirty="0" smtClean="0">
                <a:ln>
                  <a:noFill/>
                </a:ln>
                <a:solidFill>
                  <a:srgbClr val="C00000"/>
                </a:solidFill>
                <a:effectLst>
                  <a:outerShdw blurRad="38100" dist="38100" dir="2700000" algn="tl">
                    <a:srgbClr val="000000">
                      <a:alpha val="43137"/>
                    </a:srgbClr>
                  </a:outerShdw>
                </a:effectLst>
                <a:uLnTx/>
                <a:uFillTx/>
                <a:latin typeface="Calibri" pitchFamily="34" charset="0"/>
                <a:ea typeface="+mj-ea"/>
                <a:cs typeface="Calibri" pitchFamily="34" charset="0"/>
              </a:rPr>
              <a:t>     функции возбуждения</a:t>
            </a:r>
          </a:p>
          <a:p>
            <a:pPr marL="457200" lvl="0" indent="-457200">
              <a:defRPr/>
            </a:pPr>
            <a:r>
              <a:rPr lang="ru-RU" altLang="ja-JP" sz="2400" b="1" i="1" kern="0" dirty="0" smtClean="0">
                <a:solidFill>
                  <a:srgbClr val="C00000"/>
                </a:solidFill>
                <a:effectLst>
                  <a:outerShdw blurRad="38100" dist="38100" dir="2700000" algn="tl">
                    <a:srgbClr val="000000">
                      <a:alpha val="43137"/>
                    </a:srgbClr>
                  </a:outerShdw>
                </a:effectLst>
                <a:latin typeface="Calibri" pitchFamily="34" charset="0"/>
                <a:ea typeface="+mj-ea"/>
                <a:cs typeface="Calibri" pitchFamily="34" charset="0"/>
              </a:rPr>
              <a:t>     </a:t>
            </a:r>
            <a:r>
              <a:rPr lang="ru-RU" altLang="ja-JP" sz="2400" b="1" i="1" kern="0" dirty="0" smtClean="0">
                <a:solidFill>
                  <a:srgbClr val="0000FF"/>
                </a:solidFill>
                <a:effectLst>
                  <a:outerShdw blurRad="38100" dist="38100" dir="2700000" algn="tl">
                    <a:srgbClr val="000000">
                      <a:alpha val="43137"/>
                    </a:srgbClr>
                  </a:outerShdw>
                </a:effectLst>
                <a:latin typeface="Calibri" pitchFamily="34" charset="0"/>
                <a:ea typeface="+mj-ea"/>
                <a:cs typeface="Calibri" pitchFamily="34" charset="0"/>
              </a:rPr>
              <a:t>Е</a:t>
            </a:r>
            <a:r>
              <a:rPr lang="ru-RU" altLang="ja-JP" sz="2400" b="1" kern="0" dirty="0" smtClean="0">
                <a:solidFill>
                  <a:srgbClr val="0000FF"/>
                </a:solidFill>
                <a:effectLst>
                  <a:outerShdw blurRad="38100" dist="38100" dir="2700000" algn="tl">
                    <a:srgbClr val="000000">
                      <a:alpha val="43137"/>
                    </a:srgbClr>
                  </a:outerShdw>
                </a:effectLst>
                <a:latin typeface="Calibri" pitchFamily="34" charset="0"/>
                <a:ea typeface="+mj-ea"/>
                <a:cs typeface="Calibri" pitchFamily="34" charset="0"/>
              </a:rPr>
              <a:t>*=35 МэВ</a:t>
            </a:r>
            <a:r>
              <a:rPr lang="ru-RU" altLang="ja-JP" sz="2400" b="1" kern="0" dirty="0" smtClean="0">
                <a:solidFill>
                  <a:srgbClr val="C00000"/>
                </a:solidFill>
                <a:effectLst>
                  <a:outerShdw blurRad="38100" dist="38100" dir="2700000" algn="tl">
                    <a:srgbClr val="000000">
                      <a:alpha val="43137"/>
                    </a:srgbClr>
                  </a:outerShdw>
                </a:effectLst>
                <a:latin typeface="Calibri" pitchFamily="34" charset="0"/>
                <a:ea typeface="+mj-ea"/>
                <a:cs typeface="Calibri" pitchFamily="34" charset="0"/>
              </a:rPr>
              <a:t>?</a:t>
            </a:r>
            <a:endParaRPr kumimoji="0" lang="en-US" altLang="ja-JP" sz="2400" b="1" i="0" strike="noStrike" kern="0" cap="none" spc="0" normalizeH="0" noProof="0" dirty="0" smtClean="0">
              <a:ln>
                <a:noFill/>
              </a:ln>
              <a:solidFill>
                <a:srgbClr val="C00000"/>
              </a:solidFill>
              <a:effectLst>
                <a:outerShdw blurRad="38100" dist="38100" dir="2700000" algn="tl">
                  <a:srgbClr val="000000">
                    <a:alpha val="43137"/>
                  </a:srgbClr>
                </a:outerShdw>
              </a:effectLst>
              <a:uLnTx/>
              <a:uFillTx/>
              <a:latin typeface="Calibri" pitchFamily="34" charset="0"/>
              <a:ea typeface="+mj-ea"/>
              <a:cs typeface="Calibri" pitchFamily="34" charset="0"/>
            </a:endParaRPr>
          </a:p>
        </p:txBody>
      </p:sp>
      <p:grpSp>
        <p:nvGrpSpPr>
          <p:cNvPr id="2" name="Группа 6"/>
          <p:cNvGrpSpPr>
            <a:grpSpLocks noChangeAspect="1"/>
          </p:cNvGrpSpPr>
          <p:nvPr/>
        </p:nvGrpSpPr>
        <p:grpSpPr>
          <a:xfrm>
            <a:off x="4427984" y="874591"/>
            <a:ext cx="4464496" cy="3226121"/>
            <a:chOff x="4499992" y="874590"/>
            <a:chExt cx="4464496" cy="3226121"/>
          </a:xfrm>
        </p:grpSpPr>
        <p:pic>
          <p:nvPicPr>
            <p:cNvPr id="5" name="Рисунок 4" descr="z1.bmp"/>
            <p:cNvPicPr>
              <a:picLocks noChangeAspect="1"/>
            </p:cNvPicPr>
            <p:nvPr/>
          </p:nvPicPr>
          <p:blipFill>
            <a:blip r:embed="rId2" cstate="print"/>
            <a:stretch>
              <a:fillRect/>
            </a:stretch>
          </p:blipFill>
          <p:spPr>
            <a:xfrm>
              <a:off x="4499992" y="874590"/>
              <a:ext cx="4320480" cy="2778572"/>
            </a:xfrm>
            <a:prstGeom prst="rect">
              <a:avLst/>
            </a:prstGeom>
          </p:spPr>
        </p:pic>
        <p:sp>
          <p:nvSpPr>
            <p:cNvPr id="6" name="Rectangle 2"/>
            <p:cNvSpPr txBox="1">
              <a:spLocks noChangeArrowheads="1"/>
            </p:cNvSpPr>
            <p:nvPr/>
          </p:nvSpPr>
          <p:spPr bwMode="auto">
            <a:xfrm>
              <a:off x="6919190" y="3429000"/>
              <a:ext cx="2045298" cy="67171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457200" lvl="0" indent="-457200">
                <a:defRPr/>
              </a:pPr>
              <a:r>
                <a:rPr kumimoji="0" lang="ru-RU" altLang="ja-JP" sz="1600" i="0" strike="noStrike" kern="0" cap="none" spc="0" normalizeH="0" baseline="0" noProof="0" dirty="0" smtClean="0">
                  <a:ln>
                    <a:noFill/>
                  </a:ln>
                  <a:solidFill>
                    <a:srgbClr val="0000FF"/>
                  </a:solidFill>
                  <a:effectLst>
                    <a:outerShdw blurRad="38100" dist="38100" dir="2700000" algn="tl">
                      <a:srgbClr val="000000">
                        <a:alpha val="43137"/>
                      </a:srgbClr>
                    </a:outerShdw>
                  </a:effectLst>
                  <a:uLnTx/>
                  <a:uFillTx/>
                  <a:latin typeface="Calibri" pitchFamily="34" charset="0"/>
                  <a:ea typeface="+mj-ea"/>
                  <a:cs typeface="Calibri" pitchFamily="34" charset="0"/>
                </a:rPr>
                <a:t>Г.Г. </a:t>
              </a:r>
              <a:r>
                <a:rPr kumimoji="0" lang="ru-RU" altLang="ja-JP" sz="1600" i="0" strike="noStrike" kern="0" cap="none" spc="0" normalizeH="0" baseline="0" noProof="0" dirty="0" err="1" smtClean="0">
                  <a:ln>
                    <a:noFill/>
                  </a:ln>
                  <a:solidFill>
                    <a:srgbClr val="0000FF"/>
                  </a:solidFill>
                  <a:effectLst>
                    <a:outerShdw blurRad="38100" dist="38100" dir="2700000" algn="tl">
                      <a:srgbClr val="000000">
                        <a:alpha val="43137"/>
                      </a:srgbClr>
                    </a:outerShdw>
                  </a:effectLst>
                  <a:uLnTx/>
                  <a:uFillTx/>
                  <a:latin typeface="Calibri" pitchFamily="34" charset="0"/>
                  <a:ea typeface="+mj-ea"/>
                  <a:cs typeface="Calibri" pitchFamily="34" charset="0"/>
                </a:rPr>
                <a:t>Адамян</a:t>
              </a:r>
              <a:endParaRPr kumimoji="0" lang="ru-RU" altLang="ja-JP" sz="1600" i="0" strike="noStrike" kern="0" cap="none" spc="0" normalizeH="0" baseline="0" noProof="0" dirty="0" smtClean="0">
                <a:ln>
                  <a:noFill/>
                </a:ln>
                <a:solidFill>
                  <a:srgbClr val="0000FF"/>
                </a:solidFill>
                <a:effectLst>
                  <a:outerShdw blurRad="38100" dist="38100" dir="2700000" algn="tl">
                    <a:srgbClr val="000000">
                      <a:alpha val="43137"/>
                    </a:srgbClr>
                  </a:outerShdw>
                </a:effectLst>
                <a:uLnTx/>
                <a:uFillTx/>
                <a:latin typeface="Calibri" pitchFamily="34" charset="0"/>
                <a:ea typeface="+mj-ea"/>
                <a:cs typeface="Calibri" pitchFamily="34" charset="0"/>
              </a:endParaRPr>
            </a:p>
            <a:p>
              <a:pPr marL="457200" lvl="0" indent="-457200">
                <a:defRPr/>
              </a:pPr>
              <a:r>
                <a:rPr lang="ru-RU" altLang="ja-JP" sz="1600" kern="0" dirty="0" smtClean="0">
                  <a:solidFill>
                    <a:srgbClr val="0000FF"/>
                  </a:solidFill>
                  <a:effectLst>
                    <a:outerShdw blurRad="38100" dist="38100" dir="2700000" algn="tl">
                      <a:srgbClr val="000000">
                        <a:alpha val="43137"/>
                      </a:srgbClr>
                    </a:outerShdw>
                  </a:effectLst>
                  <a:latin typeface="Calibri" pitchFamily="34" charset="0"/>
                  <a:ea typeface="+mj-ea"/>
                  <a:cs typeface="Calibri" pitchFamily="34" charset="0"/>
                </a:rPr>
                <a:t>(частное сообщение)</a:t>
              </a:r>
              <a:endParaRPr kumimoji="0" lang="en-US" altLang="ja-JP" sz="1600" i="0" strike="noStrike" kern="0" cap="none" spc="0" normalizeH="0" noProof="0" dirty="0" smtClean="0">
                <a:ln>
                  <a:noFill/>
                </a:ln>
                <a:solidFill>
                  <a:srgbClr val="0000FF"/>
                </a:solidFill>
                <a:effectLst>
                  <a:outerShdw blurRad="38100" dist="38100" dir="2700000" algn="tl">
                    <a:srgbClr val="000000">
                      <a:alpha val="43137"/>
                    </a:srgbClr>
                  </a:outerShdw>
                </a:effectLst>
                <a:uLnTx/>
                <a:uFillTx/>
                <a:latin typeface="Calibri" pitchFamily="34" charset="0"/>
                <a:ea typeface="+mj-ea"/>
                <a:cs typeface="Calibri" pitchFamily="34" charset="0"/>
              </a:endParaRPr>
            </a:p>
          </p:txBody>
        </p:sp>
      </p:grpSp>
      <p:sp>
        <p:nvSpPr>
          <p:cNvPr id="8" name="Rectangle 2"/>
          <p:cNvSpPr txBox="1">
            <a:spLocks noChangeArrowheads="1"/>
          </p:cNvSpPr>
          <p:nvPr/>
        </p:nvSpPr>
        <p:spPr bwMode="auto">
          <a:xfrm>
            <a:off x="251520" y="2852936"/>
            <a:ext cx="4104456" cy="136815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defRPr/>
            </a:pPr>
            <a:r>
              <a:rPr kumimoji="0" lang="ru-RU" altLang="ja-JP" sz="2400" b="1" i="0" strike="noStrike" kern="0" cap="none" spc="0" normalizeH="0" baseline="0" noProof="0" dirty="0" smtClean="0">
                <a:ln>
                  <a:noFill/>
                </a:ln>
                <a:solidFill>
                  <a:srgbClr val="C00000"/>
                </a:solidFill>
                <a:effectLst>
                  <a:outerShdw blurRad="38100" dist="38100" dir="2700000" algn="tl">
                    <a:srgbClr val="000000">
                      <a:alpha val="43137"/>
                    </a:srgbClr>
                  </a:outerShdw>
                </a:effectLst>
                <a:uLnTx/>
                <a:uFillTx/>
                <a:latin typeface="Calibri" pitchFamily="34" charset="0"/>
                <a:ea typeface="+mj-ea"/>
                <a:cs typeface="Calibri" pitchFamily="34" charset="0"/>
              </a:rPr>
              <a:t>2. Сечение – фактор</a:t>
            </a:r>
            <a:r>
              <a:rPr kumimoji="0" lang="ru-RU" altLang="ja-JP" sz="2400" b="1" i="0" strike="noStrike" kern="0" cap="none" spc="0" normalizeH="0" noProof="0" dirty="0" smtClean="0">
                <a:ln>
                  <a:noFill/>
                </a:ln>
                <a:solidFill>
                  <a:srgbClr val="C00000"/>
                </a:solidFill>
                <a:effectLst>
                  <a:outerShdw blurRad="38100" dist="38100" dir="2700000" algn="tl">
                    <a:srgbClr val="000000">
                      <a:alpha val="43137"/>
                    </a:srgbClr>
                  </a:outerShdw>
                </a:effectLst>
                <a:uLnTx/>
                <a:uFillTx/>
                <a:latin typeface="Calibri" pitchFamily="34" charset="0"/>
                <a:ea typeface="+mj-ea"/>
                <a:cs typeface="Calibri" pitchFamily="34" charset="0"/>
              </a:rPr>
              <a:t> падения</a:t>
            </a:r>
          </a:p>
          <a:p>
            <a:pPr lvl="0">
              <a:defRPr/>
            </a:pPr>
            <a:r>
              <a:rPr kumimoji="0" lang="ru-RU" altLang="ja-JP" sz="2400" b="1" i="0" strike="noStrike" kern="0" cap="none" spc="0" normalizeH="0" noProof="0" dirty="0" smtClean="0">
                <a:ln>
                  <a:noFill/>
                </a:ln>
                <a:solidFill>
                  <a:srgbClr val="C00000"/>
                </a:solidFill>
                <a:effectLst>
                  <a:outerShdw blurRad="38100" dist="38100" dir="2700000" algn="tl">
                    <a:srgbClr val="000000">
                      <a:alpha val="43137"/>
                    </a:srgbClr>
                  </a:outerShdw>
                </a:effectLst>
                <a:uLnTx/>
                <a:uFillTx/>
                <a:latin typeface="Calibri" pitchFamily="34" charset="0"/>
                <a:ea typeface="+mj-ea"/>
                <a:cs typeface="Calibri" pitchFamily="34" charset="0"/>
              </a:rPr>
              <a:t>     при переходе к </a:t>
            </a:r>
            <a:r>
              <a:rPr kumimoji="0" lang="en-US" altLang="ja-JP" sz="2800" b="1" i="0" strike="noStrike" kern="0" cap="none" spc="0" normalizeH="0" baseline="30000" noProof="0" dirty="0" smtClean="0">
                <a:ln>
                  <a:noFill/>
                </a:ln>
                <a:solidFill>
                  <a:srgbClr val="C00000"/>
                </a:solidFill>
                <a:effectLst>
                  <a:outerShdw blurRad="38100" dist="38100" dir="2700000" algn="tl">
                    <a:srgbClr val="000000">
                      <a:alpha val="43137"/>
                    </a:srgbClr>
                  </a:outerShdw>
                </a:effectLst>
                <a:uLnTx/>
                <a:uFillTx/>
                <a:latin typeface="Calibri" pitchFamily="34" charset="0"/>
                <a:ea typeface="+mj-ea"/>
                <a:cs typeface="Calibri" pitchFamily="34" charset="0"/>
              </a:rPr>
              <a:t>54</a:t>
            </a:r>
            <a:r>
              <a:rPr kumimoji="0" lang="en-US" altLang="ja-JP" sz="2400" b="1" i="0" strike="noStrike" kern="0" cap="none" spc="0" normalizeH="0" noProof="0" dirty="0" smtClean="0">
                <a:ln>
                  <a:noFill/>
                </a:ln>
                <a:solidFill>
                  <a:srgbClr val="C00000"/>
                </a:solidFill>
                <a:effectLst>
                  <a:outerShdw blurRad="38100" dist="38100" dir="2700000" algn="tl">
                    <a:srgbClr val="000000">
                      <a:alpha val="43137"/>
                    </a:srgbClr>
                  </a:outerShdw>
                </a:effectLst>
                <a:uLnTx/>
                <a:uFillTx/>
                <a:latin typeface="Calibri" pitchFamily="34" charset="0"/>
                <a:ea typeface="+mj-ea"/>
                <a:cs typeface="Calibri" pitchFamily="34" charset="0"/>
              </a:rPr>
              <a:t>Cr</a:t>
            </a:r>
            <a:endParaRPr kumimoji="0" lang="ru-RU" altLang="ja-JP" sz="2400" b="1" i="0" strike="noStrike" kern="0" cap="none" spc="0" normalizeH="0" noProof="0" dirty="0" smtClean="0">
              <a:ln>
                <a:noFill/>
              </a:ln>
              <a:solidFill>
                <a:srgbClr val="C00000"/>
              </a:solidFill>
              <a:effectLst>
                <a:outerShdw blurRad="38100" dist="38100" dir="2700000" algn="tl">
                  <a:srgbClr val="000000">
                    <a:alpha val="43137"/>
                  </a:srgbClr>
                </a:outerShdw>
              </a:effectLst>
              <a:uLnTx/>
              <a:uFillTx/>
              <a:latin typeface="Calibri" pitchFamily="34" charset="0"/>
              <a:ea typeface="+mj-ea"/>
              <a:cs typeface="Calibri" pitchFamily="34" charset="0"/>
            </a:endParaRPr>
          </a:p>
          <a:p>
            <a:pPr lvl="0">
              <a:defRPr/>
            </a:pPr>
            <a:r>
              <a:rPr lang="ru-RU" altLang="ja-JP" sz="2400" b="1" kern="0" dirty="0" smtClean="0">
                <a:solidFill>
                  <a:srgbClr val="C00000"/>
                </a:solidFill>
                <a:effectLst>
                  <a:outerShdw blurRad="38100" dist="38100" dir="2700000" algn="tl">
                    <a:srgbClr val="000000">
                      <a:alpha val="43137"/>
                    </a:srgbClr>
                  </a:outerShdw>
                </a:effectLst>
                <a:latin typeface="Calibri" pitchFamily="34" charset="0"/>
                <a:ea typeface="+mj-ea"/>
                <a:cs typeface="Calibri" pitchFamily="34" charset="0"/>
              </a:rPr>
              <a:t>     </a:t>
            </a:r>
            <a:r>
              <a:rPr lang="ru-RU" altLang="ja-JP" sz="2400" b="1" kern="0" dirty="0" smtClean="0">
                <a:solidFill>
                  <a:srgbClr val="0000FF"/>
                </a:solidFill>
                <a:effectLst>
                  <a:outerShdw blurRad="38100" dist="38100" dir="2700000" algn="tl">
                    <a:srgbClr val="000000">
                      <a:alpha val="43137"/>
                    </a:srgbClr>
                  </a:outerShdw>
                </a:effectLst>
                <a:latin typeface="Calibri" pitchFamily="34" charset="0"/>
                <a:ea typeface="+mj-ea"/>
                <a:cs typeface="Calibri" pitchFamily="34" charset="0"/>
              </a:rPr>
              <a:t>30 – 200</a:t>
            </a:r>
            <a:r>
              <a:rPr lang="ru-RU" altLang="ja-JP" sz="2400" b="1" kern="0" dirty="0" smtClean="0">
                <a:solidFill>
                  <a:srgbClr val="C00000"/>
                </a:solidFill>
                <a:effectLst>
                  <a:outerShdw blurRad="38100" dist="38100" dir="2700000" algn="tl">
                    <a:srgbClr val="000000">
                      <a:alpha val="43137"/>
                    </a:srgbClr>
                  </a:outerShdw>
                </a:effectLst>
                <a:latin typeface="Calibri" pitchFamily="34" charset="0"/>
                <a:ea typeface="+mj-ea"/>
                <a:cs typeface="Calibri" pitchFamily="34" charset="0"/>
              </a:rPr>
              <a:t>?</a:t>
            </a:r>
            <a:endParaRPr kumimoji="0" lang="ru-RU" altLang="ja-JP" sz="2400" b="1" i="0" strike="noStrike" kern="0" cap="none" spc="0" normalizeH="0" noProof="0" dirty="0" smtClean="0">
              <a:ln>
                <a:noFill/>
              </a:ln>
              <a:solidFill>
                <a:srgbClr val="C00000"/>
              </a:solidFill>
              <a:effectLst>
                <a:outerShdw blurRad="38100" dist="38100" dir="2700000" algn="tl">
                  <a:srgbClr val="000000">
                    <a:alpha val="43137"/>
                  </a:srgbClr>
                </a:outerShdw>
              </a:effectLst>
              <a:uLnTx/>
              <a:uFillTx/>
              <a:latin typeface="Calibri" pitchFamily="34" charset="0"/>
              <a:ea typeface="+mj-ea"/>
              <a:cs typeface="Calibri" pitchFamily="34" charset="0"/>
            </a:endParaRPr>
          </a:p>
          <a:p>
            <a:pPr lvl="0">
              <a:defRPr/>
            </a:pPr>
            <a:endParaRPr kumimoji="0" lang="en-US" altLang="ja-JP" sz="2400" b="1" i="0" strike="noStrike" kern="0" cap="none" spc="0" normalizeH="0" noProof="0" dirty="0" smtClean="0">
              <a:ln>
                <a:noFill/>
              </a:ln>
              <a:solidFill>
                <a:srgbClr val="C00000"/>
              </a:solidFill>
              <a:effectLst>
                <a:outerShdw blurRad="38100" dist="38100" dir="2700000" algn="tl">
                  <a:srgbClr val="000000">
                    <a:alpha val="43137"/>
                  </a:srgbClr>
                </a:outerShdw>
              </a:effectLst>
              <a:uLnTx/>
              <a:uFillTx/>
              <a:latin typeface="Calibri" pitchFamily="34" charset="0"/>
              <a:ea typeface="+mj-ea"/>
              <a:cs typeface="Calibri" pitchFamily="34" charset="0"/>
            </a:endParaRPr>
          </a:p>
        </p:txBody>
      </p:sp>
      <p:grpSp>
        <p:nvGrpSpPr>
          <p:cNvPr id="7" name="Группа 10"/>
          <p:cNvGrpSpPr/>
          <p:nvPr/>
        </p:nvGrpSpPr>
        <p:grpSpPr>
          <a:xfrm>
            <a:off x="251520" y="4653136"/>
            <a:ext cx="6984776" cy="1368152"/>
            <a:chOff x="251520" y="4653136"/>
            <a:chExt cx="6984776" cy="1368152"/>
          </a:xfrm>
        </p:grpSpPr>
        <p:sp>
          <p:nvSpPr>
            <p:cNvPr id="9" name="Rectangle 2"/>
            <p:cNvSpPr txBox="1">
              <a:spLocks noChangeArrowheads="1"/>
            </p:cNvSpPr>
            <p:nvPr/>
          </p:nvSpPr>
          <p:spPr bwMode="auto">
            <a:xfrm>
              <a:off x="251520" y="4653136"/>
              <a:ext cx="4104456" cy="136815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defRPr/>
              </a:pPr>
              <a:r>
                <a:rPr lang="ru-RU" altLang="ja-JP" sz="2400" b="1" kern="0" dirty="0" smtClean="0">
                  <a:solidFill>
                    <a:srgbClr val="C00000"/>
                  </a:solidFill>
                  <a:effectLst>
                    <a:outerShdw blurRad="38100" dist="38100" dir="2700000" algn="tl">
                      <a:srgbClr val="000000">
                        <a:alpha val="43137"/>
                      </a:srgbClr>
                    </a:outerShdw>
                  </a:effectLst>
                  <a:latin typeface="Calibri" pitchFamily="34" charset="0"/>
                  <a:ea typeface="+mj-ea"/>
                  <a:cs typeface="Calibri" pitchFamily="34" charset="0"/>
                </a:rPr>
                <a:t>3</a:t>
              </a:r>
              <a:r>
                <a:rPr kumimoji="0" lang="ru-RU" altLang="ja-JP" sz="2400" b="1" i="0" strike="noStrike" kern="0" cap="none" spc="0" normalizeH="0" baseline="0" noProof="0" dirty="0" smtClean="0">
                  <a:ln>
                    <a:noFill/>
                  </a:ln>
                  <a:solidFill>
                    <a:srgbClr val="C00000"/>
                  </a:solidFill>
                  <a:effectLst>
                    <a:outerShdw blurRad="38100" dist="38100" dir="2700000" algn="tl">
                      <a:srgbClr val="000000">
                        <a:alpha val="43137"/>
                      </a:srgbClr>
                    </a:outerShdw>
                  </a:effectLst>
                  <a:uLnTx/>
                  <a:uFillTx/>
                  <a:latin typeface="Calibri" pitchFamily="34" charset="0"/>
                  <a:ea typeface="+mj-ea"/>
                  <a:cs typeface="Calibri" pitchFamily="34" charset="0"/>
                </a:rPr>
                <a:t>. Заряд</a:t>
              </a:r>
              <a:r>
                <a:rPr lang="ru-RU" altLang="ja-JP" sz="2400" b="1" kern="0" dirty="0" smtClean="0">
                  <a:solidFill>
                    <a:srgbClr val="C00000"/>
                  </a:solidFill>
                  <a:effectLst>
                    <a:outerShdw blurRad="38100" dist="38100" dir="2700000" algn="tl">
                      <a:srgbClr val="000000">
                        <a:alpha val="43137"/>
                      </a:srgbClr>
                    </a:outerShdw>
                  </a:effectLst>
                  <a:latin typeface="Calibri" pitchFamily="34" charset="0"/>
                  <a:ea typeface="+mj-ea"/>
                  <a:cs typeface="Calibri" pitchFamily="34" charset="0"/>
                </a:rPr>
                <a:t>?</a:t>
              </a:r>
              <a:endParaRPr kumimoji="0" lang="ru-RU" altLang="ja-JP" sz="2400" b="1" i="0" strike="noStrike" kern="0" cap="none" spc="0" normalizeH="0" noProof="0" dirty="0" smtClean="0">
                <a:ln>
                  <a:noFill/>
                </a:ln>
                <a:solidFill>
                  <a:srgbClr val="C00000"/>
                </a:solidFill>
                <a:effectLst>
                  <a:outerShdw blurRad="38100" dist="38100" dir="2700000" algn="tl">
                    <a:srgbClr val="000000">
                      <a:alpha val="43137"/>
                    </a:srgbClr>
                  </a:outerShdw>
                </a:effectLst>
                <a:uLnTx/>
                <a:uFillTx/>
                <a:latin typeface="Calibri" pitchFamily="34" charset="0"/>
                <a:ea typeface="+mj-ea"/>
                <a:cs typeface="Calibri" pitchFamily="34" charset="0"/>
              </a:endParaRPr>
            </a:p>
            <a:p>
              <a:pPr lvl="0">
                <a:defRPr/>
              </a:pPr>
              <a:endParaRPr kumimoji="0" lang="en-US" altLang="ja-JP" sz="2400" b="1" i="0" strike="noStrike" kern="0" cap="none" spc="0" normalizeH="0" noProof="0" dirty="0" smtClean="0">
                <a:ln>
                  <a:noFill/>
                </a:ln>
                <a:solidFill>
                  <a:srgbClr val="C00000"/>
                </a:solidFill>
                <a:effectLst>
                  <a:outerShdw blurRad="38100" dist="38100" dir="2700000" algn="tl">
                    <a:srgbClr val="000000">
                      <a:alpha val="43137"/>
                    </a:srgbClr>
                  </a:outerShdw>
                </a:effectLst>
                <a:uLnTx/>
                <a:uFillTx/>
                <a:latin typeface="Calibri" pitchFamily="34" charset="0"/>
                <a:ea typeface="+mj-ea"/>
                <a:cs typeface="Calibri" pitchFamily="34" charset="0"/>
              </a:endParaRPr>
            </a:p>
          </p:txBody>
        </p:sp>
        <p:pic>
          <p:nvPicPr>
            <p:cNvPr id="10" name="Рисунок 9" descr="я2.bmp"/>
            <p:cNvPicPr>
              <a:picLocks noChangeAspect="1"/>
            </p:cNvPicPr>
            <p:nvPr/>
          </p:nvPicPr>
          <p:blipFill>
            <a:blip r:embed="rId3" cstate="print"/>
            <a:stretch>
              <a:fillRect/>
            </a:stretch>
          </p:blipFill>
          <p:spPr>
            <a:xfrm>
              <a:off x="2843807" y="4810220"/>
              <a:ext cx="4392489" cy="1140780"/>
            </a:xfrm>
            <a:prstGeom prst="rect">
              <a:avLst/>
            </a:prstGeom>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ox(i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ox(in)">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z2.bmp"/>
          <p:cNvPicPr>
            <a:picLocks noChangeAspect="1"/>
          </p:cNvPicPr>
          <p:nvPr/>
        </p:nvPicPr>
        <p:blipFill>
          <a:blip r:embed="rId2" cstate="print"/>
          <a:stretch>
            <a:fillRect/>
          </a:stretch>
        </p:blipFill>
        <p:spPr>
          <a:xfrm>
            <a:off x="752583" y="1484784"/>
            <a:ext cx="7491824" cy="4386634"/>
          </a:xfrm>
          <a:prstGeom prst="rect">
            <a:avLst/>
          </a:prstGeom>
        </p:spPr>
      </p:pic>
      <p:sp>
        <p:nvSpPr>
          <p:cNvPr id="5" name="Rectangle 2"/>
          <p:cNvSpPr txBox="1">
            <a:spLocks noChangeArrowheads="1"/>
          </p:cNvSpPr>
          <p:nvPr/>
        </p:nvSpPr>
        <p:spPr bwMode="auto">
          <a:xfrm>
            <a:off x="4747366" y="5877272"/>
            <a:ext cx="2920978" cy="504056"/>
          </a:xfrm>
          <a:prstGeom prst="rect">
            <a:avLst/>
          </a:prstGeom>
          <a:solidFill>
            <a:schemeClr val="bg1"/>
          </a:solidFill>
          <a:ln w="9525">
            <a:noFill/>
            <a:miter lim="800000"/>
            <a:headEnd/>
            <a:tailEnd/>
          </a:ln>
        </p:spPr>
        <p:txBody>
          <a:bodyPr vert="horz" wrap="square" lIns="91440" tIns="45720" rIns="91440" bIns="45720" numCol="1" anchor="ctr" anchorCtr="0" compatLnSpc="1">
            <a:prstTxWarp prst="textNoShape">
              <a:avLst/>
            </a:prstTxWarp>
          </a:bodyPr>
          <a:lstStyle/>
          <a:p>
            <a:pPr>
              <a:defRPr/>
            </a:pPr>
            <a:r>
              <a:rPr lang="en-US" dirty="0" smtClean="0">
                <a:effectLst>
                  <a:outerShdw blurRad="38100" dist="38100" dir="2700000" algn="tl">
                    <a:srgbClr val="000000">
                      <a:alpha val="43137"/>
                    </a:srgbClr>
                  </a:outerShdw>
                </a:effectLst>
                <a:latin typeface="+mn-lt"/>
              </a:rPr>
              <a:t>Known  decay  properties</a:t>
            </a:r>
            <a:endParaRPr kumimoji="0" lang="ru-RU" sz="2000" i="0" strike="noStrike" kern="0" cap="none" spc="0" normalizeH="0" baseline="0" noProof="0" dirty="0" smtClean="0">
              <a:ln>
                <a:noFill/>
              </a:ln>
              <a:effectLst>
                <a:outerShdw blurRad="38100" dist="38100" dir="2700000" algn="tl">
                  <a:srgbClr val="000000">
                    <a:alpha val="43137"/>
                  </a:srgbClr>
                </a:outerShdw>
              </a:effectLst>
              <a:uLnTx/>
              <a:uFillTx/>
              <a:latin typeface="Calibri" pitchFamily="34" charset="0"/>
              <a:ea typeface="+mj-ea"/>
              <a:cs typeface="Calibri" pitchFamily="34" charset="0"/>
            </a:endParaRPr>
          </a:p>
        </p:txBody>
      </p:sp>
      <p:sp>
        <p:nvSpPr>
          <p:cNvPr id="6" name="Rectangle 2"/>
          <p:cNvSpPr txBox="1">
            <a:spLocks noChangeArrowheads="1"/>
          </p:cNvSpPr>
          <p:nvPr/>
        </p:nvSpPr>
        <p:spPr bwMode="auto">
          <a:xfrm>
            <a:off x="2411760" y="44624"/>
            <a:ext cx="6624736" cy="151216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defRPr/>
            </a:pPr>
            <a:r>
              <a:rPr kumimoji="0" lang="en-US" altLang="ja-JP" sz="2400" b="1" i="0" strike="noStrike" kern="0" cap="none" spc="0" normalizeH="0" baseline="0" noProof="0" dirty="0" smtClean="0">
                <a:ln>
                  <a:noFill/>
                </a:ln>
                <a:effectLst>
                  <a:outerShdw blurRad="38100" dist="38100" dir="2700000" algn="tl">
                    <a:srgbClr val="000000">
                      <a:alpha val="43137"/>
                    </a:srgbClr>
                  </a:outerShdw>
                </a:effectLst>
                <a:uLnTx/>
                <a:uFillTx/>
                <a:latin typeface="Calibri" pitchFamily="34" charset="0"/>
                <a:ea typeface="+mj-ea"/>
                <a:cs typeface="Calibri" pitchFamily="34" charset="0"/>
              </a:rPr>
              <a:t>Synthesis  of  new  element  120</a:t>
            </a:r>
          </a:p>
          <a:p>
            <a:pPr lvl="0">
              <a:defRPr/>
            </a:pPr>
            <a:endParaRPr kumimoji="0" lang="ru-RU" altLang="ja-JP" sz="800" b="1" i="0" strike="noStrike" kern="0" cap="none" spc="0" normalizeH="0" baseline="0" noProof="0" dirty="0" smtClean="0">
              <a:ln>
                <a:noFill/>
              </a:ln>
              <a:effectLst>
                <a:outerShdw blurRad="38100" dist="38100" dir="2700000" algn="tl">
                  <a:srgbClr val="000000">
                    <a:alpha val="43137"/>
                  </a:srgbClr>
                </a:outerShdw>
              </a:effectLst>
              <a:uLnTx/>
              <a:uFillTx/>
              <a:latin typeface="Calibri" pitchFamily="34" charset="0"/>
              <a:ea typeface="+mj-ea"/>
              <a:cs typeface="Calibri" pitchFamily="34" charset="0"/>
            </a:endParaRPr>
          </a:p>
          <a:p>
            <a:pPr lvl="0">
              <a:defRPr/>
            </a:pPr>
            <a:r>
              <a:rPr kumimoji="0" lang="en-US" altLang="ja-JP" sz="2400" b="1" i="0" strike="noStrike" kern="0" cap="none" spc="0" normalizeH="0" baseline="30000" noProof="0" dirty="0" smtClean="0">
                <a:ln>
                  <a:noFill/>
                </a:ln>
                <a:solidFill>
                  <a:srgbClr val="0000FF"/>
                </a:solidFill>
                <a:effectLst>
                  <a:outerShdw blurRad="38100" dist="38100" dir="2700000" algn="tl">
                    <a:srgbClr val="000000">
                      <a:alpha val="43137"/>
                    </a:srgbClr>
                  </a:outerShdw>
                </a:effectLst>
                <a:uLnTx/>
                <a:uFillTx/>
                <a:latin typeface="Calibri" pitchFamily="34" charset="0"/>
                <a:ea typeface="+mj-ea"/>
                <a:cs typeface="Calibri" pitchFamily="34" charset="0"/>
              </a:rPr>
              <a:t>249-251</a:t>
            </a:r>
            <a:r>
              <a:rPr kumimoji="0" lang="en-US" altLang="ja-JP" sz="2000" b="1" i="0" strike="noStrike" kern="0" cap="none" spc="0" normalizeH="0" baseline="0" noProof="0" dirty="0" smtClean="0">
                <a:ln>
                  <a:noFill/>
                </a:ln>
                <a:solidFill>
                  <a:srgbClr val="0000FF"/>
                </a:solidFill>
                <a:effectLst>
                  <a:outerShdw blurRad="38100" dist="38100" dir="2700000" algn="tl">
                    <a:srgbClr val="000000">
                      <a:alpha val="43137"/>
                    </a:srgbClr>
                  </a:outerShdw>
                </a:effectLst>
                <a:uLnTx/>
                <a:uFillTx/>
                <a:latin typeface="Calibri" pitchFamily="34" charset="0"/>
                <a:ea typeface="+mj-ea"/>
                <a:cs typeface="Calibri" pitchFamily="34" charset="0"/>
              </a:rPr>
              <a:t>Cf</a:t>
            </a:r>
            <a:r>
              <a:rPr kumimoji="0" lang="ru-RU" altLang="ja-JP" sz="2000" b="1" i="0" strike="noStrike" kern="0" cap="none" spc="0" normalizeH="0" baseline="0" noProof="0" dirty="0" smtClean="0">
                <a:ln>
                  <a:noFill/>
                </a:ln>
                <a:solidFill>
                  <a:srgbClr val="0000FF"/>
                </a:solidFill>
                <a:effectLst>
                  <a:outerShdw blurRad="38100" dist="38100" dir="2700000" algn="tl">
                    <a:srgbClr val="000000">
                      <a:alpha val="43137"/>
                    </a:srgbClr>
                  </a:outerShdw>
                </a:effectLst>
                <a:uLnTx/>
                <a:uFillTx/>
                <a:latin typeface="Calibri" pitchFamily="34" charset="0"/>
                <a:ea typeface="+mj-ea"/>
                <a:cs typeface="Calibri" pitchFamily="34" charset="0"/>
              </a:rPr>
              <a:t>(</a:t>
            </a:r>
            <a:r>
              <a:rPr kumimoji="0" lang="en-US" altLang="ja-JP" sz="2400" b="1" i="0" strike="noStrike" kern="0" cap="none" spc="0" normalizeH="0" baseline="30000" noProof="0" dirty="0" smtClean="0">
                <a:ln>
                  <a:noFill/>
                </a:ln>
                <a:solidFill>
                  <a:srgbClr val="0000FF"/>
                </a:solidFill>
                <a:effectLst>
                  <a:outerShdw blurRad="38100" dist="38100" dir="2700000" algn="tl">
                    <a:srgbClr val="000000">
                      <a:alpha val="43137"/>
                    </a:srgbClr>
                  </a:outerShdw>
                </a:effectLst>
                <a:uLnTx/>
                <a:uFillTx/>
                <a:latin typeface="Calibri" pitchFamily="34" charset="0"/>
                <a:ea typeface="+mj-ea"/>
                <a:cs typeface="Calibri" pitchFamily="34" charset="0"/>
              </a:rPr>
              <a:t>50</a:t>
            </a:r>
            <a:r>
              <a:rPr kumimoji="0" lang="en-US" altLang="ja-JP" sz="2000" b="1" i="0" strike="noStrike" kern="0" cap="none" spc="0" normalizeH="0" baseline="0" noProof="0" dirty="0" smtClean="0">
                <a:ln>
                  <a:noFill/>
                </a:ln>
                <a:solidFill>
                  <a:srgbClr val="0000FF"/>
                </a:solidFill>
                <a:effectLst>
                  <a:outerShdw blurRad="38100" dist="38100" dir="2700000" algn="tl">
                    <a:srgbClr val="000000">
                      <a:alpha val="43137"/>
                    </a:srgbClr>
                  </a:outerShdw>
                </a:effectLst>
                <a:uLnTx/>
                <a:uFillTx/>
                <a:latin typeface="Calibri" pitchFamily="34" charset="0"/>
                <a:ea typeface="+mj-ea"/>
                <a:cs typeface="Calibri" pitchFamily="34" charset="0"/>
              </a:rPr>
              <a:t>Ti,3-4</a:t>
            </a:r>
            <a:r>
              <a:rPr kumimoji="0" lang="en-US" altLang="ja-JP" sz="2000" b="1" i="1" strike="noStrike" kern="0" cap="none" spc="0" normalizeH="0" baseline="0" noProof="0" dirty="0" smtClean="0">
                <a:ln>
                  <a:noFill/>
                </a:ln>
                <a:solidFill>
                  <a:srgbClr val="0000FF"/>
                </a:solidFill>
                <a:effectLst>
                  <a:outerShdw blurRad="38100" dist="38100" dir="2700000" algn="tl">
                    <a:srgbClr val="000000">
                      <a:alpha val="43137"/>
                    </a:srgbClr>
                  </a:outerShdw>
                </a:effectLst>
                <a:uLnTx/>
                <a:uFillTx/>
                <a:latin typeface="Calibri" pitchFamily="34" charset="0"/>
                <a:ea typeface="+mj-ea"/>
                <a:cs typeface="Calibri" pitchFamily="34" charset="0"/>
              </a:rPr>
              <a:t>n</a:t>
            </a:r>
            <a:r>
              <a:rPr kumimoji="0" lang="en-US" altLang="ja-JP" sz="2000" b="1" i="0" strike="noStrike" kern="0" cap="none" spc="0" normalizeH="0" baseline="0" noProof="0" dirty="0" smtClean="0">
                <a:ln>
                  <a:noFill/>
                </a:ln>
                <a:solidFill>
                  <a:srgbClr val="0000FF"/>
                </a:solidFill>
                <a:effectLst>
                  <a:outerShdw blurRad="38100" dist="38100" dir="2700000" algn="tl">
                    <a:srgbClr val="000000">
                      <a:alpha val="43137"/>
                    </a:srgbClr>
                  </a:outerShdw>
                </a:effectLst>
                <a:uLnTx/>
                <a:uFillTx/>
                <a:latin typeface="Calibri" pitchFamily="34" charset="0"/>
                <a:ea typeface="+mj-ea"/>
                <a:cs typeface="Calibri" pitchFamily="34" charset="0"/>
              </a:rPr>
              <a:t>)</a:t>
            </a:r>
            <a:r>
              <a:rPr lang="en-US" altLang="ja-JP" sz="2400" b="1" kern="0" baseline="30000" dirty="0" smtClean="0">
                <a:solidFill>
                  <a:srgbClr val="0000FF"/>
                </a:solidFill>
                <a:effectLst>
                  <a:outerShdw blurRad="38100" dist="38100" dir="2700000" algn="tl">
                    <a:srgbClr val="000000">
                      <a:alpha val="43137"/>
                    </a:srgbClr>
                  </a:outerShdw>
                </a:effectLst>
                <a:latin typeface="Calibri" pitchFamily="34" charset="0"/>
                <a:cs typeface="Calibri" pitchFamily="34" charset="0"/>
              </a:rPr>
              <a:t>295-298</a:t>
            </a:r>
            <a:r>
              <a:rPr lang="en-US" altLang="ja-JP" sz="2000" b="1" kern="0" dirty="0" smtClean="0">
                <a:solidFill>
                  <a:srgbClr val="0000FF"/>
                </a:solidFill>
                <a:effectLst>
                  <a:outerShdw blurRad="38100" dist="38100" dir="2700000" algn="tl">
                    <a:srgbClr val="000000">
                      <a:alpha val="43137"/>
                    </a:srgbClr>
                  </a:outerShdw>
                </a:effectLst>
                <a:latin typeface="Calibri" pitchFamily="34" charset="0"/>
                <a:cs typeface="Calibri" pitchFamily="34" charset="0"/>
              </a:rPr>
              <a:t>120</a:t>
            </a:r>
            <a:r>
              <a:rPr kumimoji="0" lang="ru-RU" altLang="ja-JP" sz="2000" b="1" i="0" strike="noStrike" kern="0" cap="none" spc="0" normalizeH="0" baseline="0" noProof="0" dirty="0" smtClean="0">
                <a:ln>
                  <a:noFill/>
                </a:ln>
                <a:solidFill>
                  <a:srgbClr val="0000FF"/>
                </a:solidFill>
                <a:effectLst>
                  <a:outerShdw blurRad="38100" dist="38100" dir="2700000" algn="tl">
                    <a:srgbClr val="000000">
                      <a:alpha val="43137"/>
                    </a:srgbClr>
                  </a:outerShdw>
                </a:effectLst>
                <a:uLnTx/>
                <a:uFillTx/>
                <a:latin typeface="Calibri" pitchFamily="34" charset="0"/>
                <a:ea typeface="+mj-ea"/>
                <a:cs typeface="Calibri" pitchFamily="34" charset="0"/>
              </a:rPr>
              <a:t>  </a:t>
            </a:r>
            <a:r>
              <a:rPr kumimoji="0" lang="en-US" altLang="ja-JP" sz="2000" b="1" i="0" strike="noStrike" kern="0" cap="none" spc="0" normalizeH="0" baseline="0" noProof="0" dirty="0" smtClean="0">
                <a:ln>
                  <a:noFill/>
                </a:ln>
                <a:solidFill>
                  <a:srgbClr val="0000FF"/>
                </a:solidFill>
                <a:effectLst>
                  <a:outerShdw blurRad="38100" dist="38100" dir="2700000" algn="tl">
                    <a:srgbClr val="000000">
                      <a:alpha val="43137"/>
                    </a:srgbClr>
                  </a:outerShdw>
                </a:effectLst>
                <a:uLnTx/>
                <a:uFillTx/>
                <a:latin typeface="Calibri" pitchFamily="34" charset="0"/>
                <a:ea typeface="+mj-ea"/>
                <a:cs typeface="Calibri" pitchFamily="34" charset="0"/>
              </a:rPr>
              <a:t>      </a:t>
            </a:r>
            <a:r>
              <a:rPr lang="en-US" altLang="ja-JP" sz="2400" b="1" kern="0" baseline="30000" dirty="0" smtClean="0">
                <a:solidFill>
                  <a:srgbClr val="FF0000"/>
                </a:solidFill>
                <a:effectLst>
                  <a:outerShdw blurRad="38100" dist="38100" dir="2700000" algn="tl">
                    <a:srgbClr val="000000">
                      <a:alpha val="43137"/>
                    </a:srgbClr>
                  </a:outerShdw>
                </a:effectLst>
                <a:latin typeface="Calibri" pitchFamily="34" charset="0"/>
                <a:cs typeface="Calibri" pitchFamily="34" charset="0"/>
              </a:rPr>
              <a:t>248</a:t>
            </a:r>
            <a:r>
              <a:rPr lang="en-US" altLang="ja-JP" sz="2000" b="1" kern="0" dirty="0" smtClean="0">
                <a:solidFill>
                  <a:srgbClr val="FF0000"/>
                </a:solidFill>
                <a:effectLst>
                  <a:outerShdw blurRad="38100" dist="38100" dir="2700000" algn="tl">
                    <a:srgbClr val="000000">
                      <a:alpha val="43137"/>
                    </a:srgbClr>
                  </a:outerShdw>
                </a:effectLst>
                <a:latin typeface="Calibri" pitchFamily="34" charset="0"/>
                <a:cs typeface="Calibri" pitchFamily="34" charset="0"/>
              </a:rPr>
              <a:t>Cm(</a:t>
            </a:r>
            <a:r>
              <a:rPr lang="en-US" altLang="ja-JP" sz="2400" b="1" kern="0" baseline="30000" dirty="0" smtClean="0">
                <a:solidFill>
                  <a:srgbClr val="FF0000"/>
                </a:solidFill>
                <a:effectLst>
                  <a:outerShdw blurRad="38100" dist="38100" dir="2700000" algn="tl">
                    <a:srgbClr val="000000">
                      <a:alpha val="43137"/>
                    </a:srgbClr>
                  </a:outerShdw>
                </a:effectLst>
                <a:latin typeface="Calibri" pitchFamily="34" charset="0"/>
                <a:cs typeface="Calibri" pitchFamily="34" charset="0"/>
              </a:rPr>
              <a:t>54</a:t>
            </a:r>
            <a:r>
              <a:rPr lang="en-US" altLang="ja-JP" sz="2000" b="1" kern="0" dirty="0" smtClean="0">
                <a:solidFill>
                  <a:srgbClr val="FF0000"/>
                </a:solidFill>
                <a:effectLst>
                  <a:outerShdw blurRad="38100" dist="38100" dir="2700000" algn="tl">
                    <a:srgbClr val="000000">
                      <a:alpha val="43137"/>
                    </a:srgbClr>
                  </a:outerShdw>
                </a:effectLst>
                <a:latin typeface="Calibri" pitchFamily="34" charset="0"/>
                <a:cs typeface="Calibri" pitchFamily="34" charset="0"/>
              </a:rPr>
              <a:t>Cr,3-4</a:t>
            </a:r>
            <a:r>
              <a:rPr lang="en-US" altLang="ja-JP" sz="2000" b="1" i="1" kern="0" dirty="0" smtClean="0">
                <a:solidFill>
                  <a:srgbClr val="FF0000"/>
                </a:solidFill>
                <a:effectLst>
                  <a:outerShdw blurRad="38100" dist="38100" dir="2700000" algn="tl">
                    <a:srgbClr val="000000">
                      <a:alpha val="43137"/>
                    </a:srgbClr>
                  </a:outerShdw>
                </a:effectLst>
                <a:latin typeface="Calibri" pitchFamily="34" charset="0"/>
                <a:cs typeface="Calibri" pitchFamily="34" charset="0"/>
              </a:rPr>
              <a:t>n</a:t>
            </a:r>
            <a:r>
              <a:rPr lang="en-US" altLang="ja-JP" sz="2000" b="1" kern="0" dirty="0" smtClean="0">
                <a:solidFill>
                  <a:srgbClr val="FF0000"/>
                </a:solidFill>
                <a:effectLst>
                  <a:outerShdw blurRad="38100" dist="38100" dir="2700000" algn="tl">
                    <a:srgbClr val="000000">
                      <a:alpha val="43137"/>
                    </a:srgbClr>
                  </a:outerShdw>
                </a:effectLst>
                <a:latin typeface="Calibri" pitchFamily="34" charset="0"/>
                <a:cs typeface="Calibri" pitchFamily="34" charset="0"/>
              </a:rPr>
              <a:t>)</a:t>
            </a:r>
            <a:r>
              <a:rPr lang="en-US" altLang="ja-JP" sz="2400" b="1" kern="0" baseline="30000" dirty="0" smtClean="0">
                <a:solidFill>
                  <a:srgbClr val="FF0000"/>
                </a:solidFill>
                <a:effectLst>
                  <a:outerShdw blurRad="38100" dist="38100" dir="2700000" algn="tl">
                    <a:srgbClr val="000000">
                      <a:alpha val="43137"/>
                    </a:srgbClr>
                  </a:outerShdw>
                </a:effectLst>
                <a:latin typeface="Calibri" pitchFamily="34" charset="0"/>
                <a:cs typeface="Calibri" pitchFamily="34" charset="0"/>
              </a:rPr>
              <a:t>298,299</a:t>
            </a:r>
            <a:r>
              <a:rPr lang="en-US" altLang="ja-JP" sz="2000" b="1" kern="0" dirty="0" smtClean="0">
                <a:solidFill>
                  <a:srgbClr val="FF0000"/>
                </a:solidFill>
                <a:effectLst>
                  <a:outerShdw blurRad="38100" dist="38100" dir="2700000" algn="tl">
                    <a:srgbClr val="000000">
                      <a:alpha val="43137"/>
                    </a:srgbClr>
                  </a:outerShdw>
                </a:effectLst>
                <a:latin typeface="Calibri" pitchFamily="34" charset="0"/>
                <a:cs typeface="Calibri" pitchFamily="34" charset="0"/>
              </a:rPr>
              <a:t>120</a:t>
            </a:r>
          </a:p>
          <a:p>
            <a:pPr>
              <a:defRPr/>
            </a:pPr>
            <a:r>
              <a:rPr lang="en-US" altLang="ja-JP" sz="2400" b="1" kern="0" dirty="0" smtClean="0">
                <a:solidFill>
                  <a:srgbClr val="FF0000"/>
                </a:solidFill>
                <a:effectLst>
                  <a:outerShdw blurRad="38100" dist="38100" dir="2700000" algn="tl">
                    <a:srgbClr val="000000">
                      <a:alpha val="43137"/>
                    </a:srgbClr>
                  </a:outerShdw>
                </a:effectLst>
                <a:latin typeface="Calibri" pitchFamily="34" charset="0"/>
                <a:cs typeface="Calibri" pitchFamily="34" charset="0"/>
              </a:rPr>
              <a:t>                                                   </a:t>
            </a:r>
            <a:r>
              <a:rPr lang="en-US" altLang="ja-JP" sz="2400" b="1" kern="0" baseline="30000" dirty="0" smtClean="0">
                <a:solidFill>
                  <a:srgbClr val="006600"/>
                </a:solidFill>
                <a:effectLst>
                  <a:outerShdw blurRad="38100" dist="38100" dir="2700000" algn="tl">
                    <a:srgbClr val="000000">
                      <a:alpha val="43137"/>
                    </a:srgbClr>
                  </a:outerShdw>
                </a:effectLst>
                <a:latin typeface="Calibri" pitchFamily="34" charset="0"/>
                <a:cs typeface="Calibri" pitchFamily="34" charset="0"/>
              </a:rPr>
              <a:t>245</a:t>
            </a:r>
            <a:r>
              <a:rPr lang="en-US" altLang="ja-JP" sz="2000" b="1" kern="0" dirty="0" smtClean="0">
                <a:solidFill>
                  <a:srgbClr val="006600"/>
                </a:solidFill>
                <a:effectLst>
                  <a:outerShdw blurRad="38100" dist="38100" dir="2700000" algn="tl">
                    <a:srgbClr val="000000">
                      <a:alpha val="43137"/>
                    </a:srgbClr>
                  </a:outerShdw>
                </a:effectLst>
                <a:latin typeface="Calibri" pitchFamily="34" charset="0"/>
                <a:cs typeface="Calibri" pitchFamily="34" charset="0"/>
              </a:rPr>
              <a:t>Cm(</a:t>
            </a:r>
            <a:r>
              <a:rPr lang="en-US" altLang="ja-JP" sz="2400" b="1" kern="0" baseline="30000" dirty="0" smtClean="0">
                <a:solidFill>
                  <a:srgbClr val="006600"/>
                </a:solidFill>
                <a:effectLst>
                  <a:outerShdw blurRad="38100" dist="38100" dir="2700000" algn="tl">
                    <a:srgbClr val="000000">
                      <a:alpha val="43137"/>
                    </a:srgbClr>
                  </a:outerShdw>
                </a:effectLst>
                <a:latin typeface="Calibri" pitchFamily="34" charset="0"/>
                <a:cs typeface="Calibri" pitchFamily="34" charset="0"/>
              </a:rPr>
              <a:t>54</a:t>
            </a:r>
            <a:r>
              <a:rPr lang="en-US" altLang="ja-JP" sz="2000" b="1" kern="0" dirty="0" smtClean="0">
                <a:solidFill>
                  <a:srgbClr val="006600"/>
                </a:solidFill>
                <a:effectLst>
                  <a:outerShdw blurRad="38100" dist="38100" dir="2700000" algn="tl">
                    <a:srgbClr val="000000">
                      <a:alpha val="43137"/>
                    </a:srgbClr>
                  </a:outerShdw>
                </a:effectLst>
                <a:latin typeface="Calibri" pitchFamily="34" charset="0"/>
                <a:cs typeface="Calibri" pitchFamily="34" charset="0"/>
              </a:rPr>
              <a:t>Cr,3-4</a:t>
            </a:r>
            <a:r>
              <a:rPr lang="en-US" altLang="ja-JP" sz="2000" b="1" i="1" kern="0" dirty="0" smtClean="0">
                <a:solidFill>
                  <a:srgbClr val="006600"/>
                </a:solidFill>
                <a:effectLst>
                  <a:outerShdw blurRad="38100" dist="38100" dir="2700000" algn="tl">
                    <a:srgbClr val="000000">
                      <a:alpha val="43137"/>
                    </a:srgbClr>
                  </a:outerShdw>
                </a:effectLst>
                <a:latin typeface="Calibri" pitchFamily="34" charset="0"/>
                <a:cs typeface="Calibri" pitchFamily="34" charset="0"/>
              </a:rPr>
              <a:t>n</a:t>
            </a:r>
            <a:r>
              <a:rPr lang="en-US" altLang="ja-JP" sz="2000" b="1" kern="0" dirty="0" smtClean="0">
                <a:solidFill>
                  <a:srgbClr val="006600"/>
                </a:solidFill>
                <a:effectLst>
                  <a:outerShdw blurRad="38100" dist="38100" dir="2700000" algn="tl">
                    <a:srgbClr val="000000">
                      <a:alpha val="43137"/>
                    </a:srgbClr>
                  </a:outerShdw>
                </a:effectLst>
                <a:latin typeface="Calibri" pitchFamily="34" charset="0"/>
                <a:cs typeface="Calibri" pitchFamily="34" charset="0"/>
              </a:rPr>
              <a:t>)</a:t>
            </a:r>
            <a:r>
              <a:rPr lang="en-US" altLang="ja-JP" sz="2400" b="1" kern="0" baseline="30000" dirty="0" smtClean="0">
                <a:solidFill>
                  <a:srgbClr val="006600"/>
                </a:solidFill>
                <a:effectLst>
                  <a:outerShdw blurRad="38100" dist="38100" dir="2700000" algn="tl">
                    <a:srgbClr val="000000">
                      <a:alpha val="43137"/>
                    </a:srgbClr>
                  </a:outerShdw>
                </a:effectLst>
                <a:latin typeface="Calibri" pitchFamily="34" charset="0"/>
                <a:cs typeface="Calibri" pitchFamily="34" charset="0"/>
              </a:rPr>
              <a:t>295,296</a:t>
            </a:r>
            <a:r>
              <a:rPr lang="en-US" altLang="ja-JP" sz="2000" b="1" kern="0" dirty="0" smtClean="0">
                <a:solidFill>
                  <a:srgbClr val="006600"/>
                </a:solidFill>
                <a:effectLst>
                  <a:outerShdw blurRad="38100" dist="38100" dir="2700000" algn="tl">
                    <a:srgbClr val="000000">
                      <a:alpha val="43137"/>
                    </a:srgbClr>
                  </a:outerShdw>
                </a:effectLst>
                <a:latin typeface="Calibri" pitchFamily="34" charset="0"/>
                <a:cs typeface="Calibri" pitchFamily="34" charset="0"/>
              </a:rPr>
              <a:t>120</a:t>
            </a:r>
            <a:endParaRPr kumimoji="0" lang="ru-RU" sz="2000" b="1" i="0" strike="noStrike" kern="0" cap="none" spc="0" normalizeH="0" baseline="0" noProof="0" dirty="0" smtClean="0">
              <a:ln>
                <a:noFill/>
              </a:ln>
              <a:solidFill>
                <a:srgbClr val="006600"/>
              </a:solidFill>
              <a:effectLst>
                <a:outerShdw blurRad="38100" dist="38100" dir="2700000" algn="tl">
                  <a:srgbClr val="000000">
                    <a:alpha val="43137"/>
                  </a:srgbClr>
                </a:outerShdw>
              </a:effectLst>
              <a:uLnTx/>
              <a:uFillTx/>
              <a:latin typeface="Calibri" pitchFamily="34" charset="0"/>
              <a:ea typeface="+mj-ea"/>
              <a:cs typeface="Calibri" pitchFamily="34" charset="0"/>
            </a:endParaRPr>
          </a:p>
        </p:txBody>
      </p:sp>
      <p:sp>
        <p:nvSpPr>
          <p:cNvPr id="7" name="Rectangle 2"/>
          <p:cNvSpPr txBox="1">
            <a:spLocks noChangeArrowheads="1"/>
          </p:cNvSpPr>
          <p:nvPr/>
        </p:nvSpPr>
        <p:spPr bwMode="auto">
          <a:xfrm>
            <a:off x="251520" y="44624"/>
            <a:ext cx="1800200" cy="64807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defRPr/>
            </a:pPr>
            <a:r>
              <a:rPr kumimoji="0" lang="en-US" altLang="ja-JP" sz="2400" b="1" i="0" strike="noStrike" kern="0" cap="none" spc="0" normalizeH="0" baseline="0" noProof="0" dirty="0" smtClean="0">
                <a:ln>
                  <a:noFill/>
                </a:ln>
                <a:solidFill>
                  <a:srgbClr val="006600"/>
                </a:solidFill>
                <a:effectLst>
                  <a:outerShdw blurRad="38100" dist="38100" dir="2700000" algn="tl">
                    <a:srgbClr val="000000">
                      <a:alpha val="43137"/>
                    </a:srgbClr>
                  </a:outerShdw>
                </a:effectLst>
                <a:uLnTx/>
                <a:uFillTx/>
                <a:latin typeface="Calibri" pitchFamily="34" charset="0"/>
                <a:ea typeface="+mj-ea"/>
                <a:cs typeface="Calibri" pitchFamily="34" charset="0"/>
              </a:rPr>
              <a:t>Perspectives</a:t>
            </a:r>
            <a:endParaRPr kumimoji="0" lang="ru-RU" sz="2000" b="1" i="0" strike="noStrike" kern="0" cap="none" spc="0" normalizeH="0" baseline="0" noProof="0" dirty="0">
              <a:ln>
                <a:noFill/>
              </a:ln>
              <a:solidFill>
                <a:srgbClr val="006600"/>
              </a:solidFill>
              <a:effectLst>
                <a:outerShdw blurRad="38100" dist="38100" dir="2700000" algn="tl">
                  <a:srgbClr val="000000">
                    <a:alpha val="43137"/>
                  </a:srgbClr>
                </a:outerShdw>
              </a:effectLst>
              <a:uLnTx/>
              <a:uFillTx/>
              <a:latin typeface="Calibri" pitchFamily="34" charset="0"/>
              <a:ea typeface="+mj-ea"/>
              <a:cs typeface="Calibri"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Рисунок 11" descr="я1.bmp"/>
          <p:cNvPicPr>
            <a:picLocks noChangeAspect="1"/>
          </p:cNvPicPr>
          <p:nvPr/>
        </p:nvPicPr>
        <p:blipFill>
          <a:blip r:embed="rId3" cstate="print"/>
          <a:stretch>
            <a:fillRect/>
          </a:stretch>
        </p:blipFill>
        <p:spPr>
          <a:xfrm>
            <a:off x="880041" y="1355925"/>
            <a:ext cx="7580391" cy="5169419"/>
          </a:xfrm>
          <a:prstGeom prst="rect">
            <a:avLst/>
          </a:prstGeom>
        </p:spPr>
      </p:pic>
      <p:sp>
        <p:nvSpPr>
          <p:cNvPr id="13" name="TextBox 12"/>
          <p:cNvSpPr txBox="1"/>
          <p:nvPr/>
        </p:nvSpPr>
        <p:spPr>
          <a:xfrm>
            <a:off x="1043608" y="274003"/>
            <a:ext cx="7776864" cy="461665"/>
          </a:xfrm>
          <a:prstGeom prst="rect">
            <a:avLst/>
          </a:prstGeom>
          <a:noFill/>
        </p:spPr>
        <p:txBody>
          <a:bodyPr wrap="square" rtlCol="0">
            <a:spAutoFit/>
          </a:bodyPr>
          <a:lstStyle/>
          <a:p>
            <a:pPr algn="ctr"/>
            <a:r>
              <a:rPr lang="ru-RU" sz="2400" b="1" dirty="0" smtClean="0">
                <a:effectLst>
                  <a:outerShdw blurRad="38100" dist="38100" dir="2700000" algn="tl">
                    <a:srgbClr val="000000">
                      <a:alpha val="43137"/>
                    </a:srgbClr>
                  </a:outerShdw>
                </a:effectLst>
                <a:latin typeface="+mn-lt"/>
              </a:rPr>
              <a:t>Область известных изотопов сверхтяжелых элементов</a:t>
            </a:r>
            <a:endParaRPr lang="ru-RU" sz="2400" dirty="0">
              <a:effectLst>
                <a:outerShdw blurRad="38100" dist="38100" dir="2700000" algn="tl">
                  <a:srgbClr val="000000">
                    <a:alpha val="43137"/>
                  </a:srgbClr>
                </a:outerShdw>
              </a:effectLst>
              <a:latin typeface="+mn-lt"/>
            </a:endParaRPr>
          </a:p>
        </p:txBody>
      </p:sp>
      <p:sp>
        <p:nvSpPr>
          <p:cNvPr id="14" name="TextBox 13"/>
          <p:cNvSpPr txBox="1"/>
          <p:nvPr/>
        </p:nvSpPr>
        <p:spPr>
          <a:xfrm>
            <a:off x="6516216" y="1794302"/>
            <a:ext cx="1800200" cy="338554"/>
          </a:xfrm>
          <a:prstGeom prst="rect">
            <a:avLst/>
          </a:prstGeom>
          <a:noFill/>
        </p:spPr>
        <p:txBody>
          <a:bodyPr wrap="square" rtlCol="0">
            <a:spAutoFit/>
          </a:bodyPr>
          <a:lstStyle/>
          <a:p>
            <a:pPr algn="ctr"/>
            <a:r>
              <a:rPr lang="en-US" b="1" baseline="30000" dirty="0" smtClean="0">
                <a:solidFill>
                  <a:srgbClr val="FF0000"/>
                </a:solidFill>
                <a:effectLst>
                  <a:outerShdw blurRad="38100" dist="38100" dir="2700000" algn="tl">
                    <a:srgbClr val="000000">
                      <a:alpha val="43137"/>
                    </a:srgbClr>
                  </a:outerShdw>
                </a:effectLst>
                <a:latin typeface="+mn-lt"/>
              </a:rPr>
              <a:t>238</a:t>
            </a:r>
            <a:r>
              <a:rPr lang="en-US" sz="1600" b="1" dirty="0" smtClean="0">
                <a:solidFill>
                  <a:srgbClr val="FF0000"/>
                </a:solidFill>
                <a:effectLst>
                  <a:outerShdw blurRad="38100" dist="38100" dir="2700000" algn="tl">
                    <a:srgbClr val="000000">
                      <a:alpha val="43137"/>
                    </a:srgbClr>
                  </a:outerShdw>
                </a:effectLst>
                <a:latin typeface="+mn-lt"/>
              </a:rPr>
              <a:t>U </a:t>
            </a:r>
            <a:r>
              <a:rPr lang="en-US" sz="1600" b="1" dirty="0" smtClean="0">
                <a:solidFill>
                  <a:srgbClr val="FF0000"/>
                </a:solidFill>
                <a:effectLst>
                  <a:outerShdw blurRad="38100" dist="38100" dir="2700000" algn="tl">
                    <a:srgbClr val="000000">
                      <a:alpha val="43137"/>
                    </a:srgbClr>
                  </a:outerShdw>
                </a:effectLst>
              </a:rPr>
              <a:t>–</a:t>
            </a:r>
            <a:r>
              <a:rPr lang="en-US" sz="1600" b="1" dirty="0" smtClean="0">
                <a:solidFill>
                  <a:srgbClr val="FF0000"/>
                </a:solidFill>
                <a:effectLst>
                  <a:outerShdw blurRad="38100" dist="38100" dir="2700000" algn="tl">
                    <a:srgbClr val="000000">
                      <a:alpha val="43137"/>
                    </a:srgbClr>
                  </a:outerShdw>
                </a:effectLst>
                <a:latin typeface="+mn-lt"/>
              </a:rPr>
              <a:t> </a:t>
            </a:r>
            <a:r>
              <a:rPr lang="en-US" b="1" baseline="30000" dirty="0" smtClean="0">
                <a:solidFill>
                  <a:srgbClr val="FF0000"/>
                </a:solidFill>
                <a:effectLst>
                  <a:outerShdw blurRad="38100" dist="38100" dir="2700000" algn="tl">
                    <a:srgbClr val="000000">
                      <a:alpha val="43137"/>
                    </a:srgbClr>
                  </a:outerShdw>
                </a:effectLst>
                <a:latin typeface="+mn-lt"/>
              </a:rPr>
              <a:t>249</a:t>
            </a:r>
            <a:r>
              <a:rPr lang="en-US" sz="1600" b="1" dirty="0" smtClean="0">
                <a:solidFill>
                  <a:srgbClr val="FF0000"/>
                </a:solidFill>
                <a:effectLst>
                  <a:outerShdw blurRad="38100" dist="38100" dir="2700000" algn="tl">
                    <a:srgbClr val="000000">
                      <a:alpha val="43137"/>
                    </a:srgbClr>
                  </a:outerShdw>
                </a:effectLst>
                <a:latin typeface="+mn-lt"/>
              </a:rPr>
              <a:t>Cf + </a:t>
            </a:r>
            <a:r>
              <a:rPr lang="en-US" b="1" baseline="30000" dirty="0" smtClean="0">
                <a:solidFill>
                  <a:srgbClr val="FF0000"/>
                </a:solidFill>
                <a:effectLst>
                  <a:outerShdw blurRad="38100" dist="38100" dir="2700000" algn="tl">
                    <a:srgbClr val="000000">
                      <a:alpha val="43137"/>
                    </a:srgbClr>
                  </a:outerShdw>
                </a:effectLst>
                <a:latin typeface="+mn-lt"/>
              </a:rPr>
              <a:t>48</a:t>
            </a:r>
            <a:r>
              <a:rPr lang="en-US" sz="1600" b="1" dirty="0" smtClean="0">
                <a:solidFill>
                  <a:srgbClr val="FF0000"/>
                </a:solidFill>
                <a:effectLst>
                  <a:outerShdw blurRad="38100" dist="38100" dir="2700000" algn="tl">
                    <a:srgbClr val="000000">
                      <a:alpha val="43137"/>
                    </a:srgbClr>
                  </a:outerShdw>
                </a:effectLst>
                <a:latin typeface="+mn-lt"/>
              </a:rPr>
              <a:t>Ca</a:t>
            </a:r>
            <a:endParaRPr lang="ru-RU" sz="1600" dirty="0">
              <a:solidFill>
                <a:srgbClr val="FF0000"/>
              </a:solidFill>
              <a:effectLst>
                <a:outerShdw blurRad="38100" dist="38100" dir="2700000" algn="tl">
                  <a:srgbClr val="000000">
                    <a:alpha val="43137"/>
                  </a:srgbClr>
                </a:outerShdw>
              </a:effectLst>
              <a:latin typeface="+mn-lt"/>
            </a:endParaRPr>
          </a:p>
        </p:txBody>
      </p:sp>
      <p:sp>
        <p:nvSpPr>
          <p:cNvPr id="15" name="TextBox 14"/>
          <p:cNvSpPr txBox="1"/>
          <p:nvPr/>
        </p:nvSpPr>
        <p:spPr>
          <a:xfrm>
            <a:off x="6804248" y="1393031"/>
            <a:ext cx="1120756" cy="307777"/>
          </a:xfrm>
          <a:prstGeom prst="rect">
            <a:avLst/>
          </a:prstGeom>
          <a:noFill/>
        </p:spPr>
        <p:txBody>
          <a:bodyPr wrap="none" rtlCol="0">
            <a:spAutoFit/>
          </a:bodyPr>
          <a:lstStyle/>
          <a:p>
            <a:r>
              <a:rPr lang="en-US" sz="1600" b="1" baseline="30000" dirty="0" smtClean="0">
                <a:solidFill>
                  <a:srgbClr val="0000FF"/>
                </a:solidFill>
                <a:effectLst>
                  <a:outerShdw blurRad="38100" dist="38100" dir="2700000" algn="tl">
                    <a:srgbClr val="000000">
                      <a:alpha val="43137"/>
                    </a:srgbClr>
                  </a:outerShdw>
                </a:effectLst>
              </a:rPr>
              <a:t>50</a:t>
            </a:r>
            <a:r>
              <a:rPr lang="en-US" sz="1400" b="1" dirty="0" smtClean="0">
                <a:solidFill>
                  <a:srgbClr val="0000FF"/>
                </a:solidFill>
                <a:effectLst>
                  <a:outerShdw blurRad="38100" dist="38100" dir="2700000" algn="tl">
                    <a:srgbClr val="000000">
                      <a:alpha val="43137"/>
                    </a:srgbClr>
                  </a:outerShdw>
                </a:effectLst>
              </a:rPr>
              <a:t>Ti, </a:t>
            </a:r>
            <a:r>
              <a:rPr lang="en-US" sz="1600" b="1" baseline="30000" dirty="0" smtClean="0">
                <a:solidFill>
                  <a:srgbClr val="0000FF"/>
                </a:solidFill>
                <a:effectLst>
                  <a:outerShdw blurRad="38100" dist="38100" dir="2700000" algn="tl">
                    <a:srgbClr val="000000">
                      <a:alpha val="43137"/>
                    </a:srgbClr>
                  </a:outerShdw>
                </a:effectLst>
              </a:rPr>
              <a:t>54</a:t>
            </a:r>
            <a:r>
              <a:rPr lang="en-US" sz="1400" b="1" dirty="0" smtClean="0">
                <a:solidFill>
                  <a:srgbClr val="0000FF"/>
                </a:solidFill>
                <a:effectLst>
                  <a:outerShdw blurRad="38100" dist="38100" dir="2700000" algn="tl">
                    <a:srgbClr val="000000">
                      <a:alpha val="43137"/>
                    </a:srgbClr>
                  </a:outerShdw>
                </a:effectLst>
              </a:rPr>
              <a:t>Cr…</a:t>
            </a:r>
            <a:endParaRPr lang="ru-RU" sz="1400" b="1" dirty="0">
              <a:solidFill>
                <a:srgbClr val="0000FF"/>
              </a:solidFill>
              <a:effectLst>
                <a:outerShdw blurRad="38100" dist="38100" dir="2700000" algn="tl">
                  <a:srgbClr val="000000">
                    <a:alpha val="43137"/>
                  </a:srgbClr>
                </a:outerShdw>
              </a:effectLst>
            </a:endParaRPr>
          </a:p>
        </p:txBody>
      </p:sp>
      <p:sp>
        <p:nvSpPr>
          <p:cNvPr id="19" name="TextBox 18"/>
          <p:cNvSpPr txBox="1"/>
          <p:nvPr/>
        </p:nvSpPr>
        <p:spPr>
          <a:xfrm>
            <a:off x="6642229" y="2420888"/>
            <a:ext cx="954107" cy="307777"/>
          </a:xfrm>
          <a:prstGeom prst="rect">
            <a:avLst/>
          </a:prstGeom>
          <a:noFill/>
        </p:spPr>
        <p:txBody>
          <a:bodyPr wrap="none" rtlCol="0">
            <a:spAutoFit/>
          </a:bodyPr>
          <a:lstStyle/>
          <a:p>
            <a:r>
              <a:rPr lang="en-US" sz="1400" b="1" dirty="0" smtClean="0">
                <a:solidFill>
                  <a:srgbClr val="0000FF"/>
                </a:solidFill>
                <a:effectLst>
                  <a:outerShdw blurRad="38100" dist="38100" dir="2700000" algn="tl">
                    <a:srgbClr val="000000">
                      <a:alpha val="43137"/>
                    </a:srgbClr>
                  </a:outerShdw>
                </a:effectLst>
              </a:rPr>
              <a:t>2</a:t>
            </a:r>
            <a:r>
              <a:rPr lang="en-US" sz="1400" b="1" i="1" dirty="0" smtClean="0">
                <a:solidFill>
                  <a:srgbClr val="0000FF"/>
                </a:solidFill>
                <a:effectLst>
                  <a:outerShdw blurRad="38100" dist="38100" dir="2700000" algn="tl">
                    <a:srgbClr val="000000">
                      <a:alpha val="43137"/>
                    </a:srgbClr>
                  </a:outerShdw>
                </a:effectLst>
              </a:rPr>
              <a:t>n</a:t>
            </a:r>
            <a:r>
              <a:rPr lang="en-US" sz="1400" b="1" dirty="0" smtClean="0">
                <a:solidFill>
                  <a:srgbClr val="0000FF"/>
                </a:solidFill>
                <a:effectLst>
                  <a:outerShdw blurRad="38100" dist="38100" dir="2700000" algn="tl">
                    <a:srgbClr val="000000">
                      <a:alpha val="43137"/>
                    </a:srgbClr>
                  </a:outerShdw>
                </a:effectLst>
              </a:rPr>
              <a:t> </a:t>
            </a:r>
            <a:r>
              <a:rPr lang="ru-RU" sz="1400" b="1" dirty="0" smtClean="0">
                <a:solidFill>
                  <a:srgbClr val="0000FF"/>
                </a:solidFill>
                <a:effectLst>
                  <a:outerShdw blurRad="38100" dist="38100" dir="2700000" algn="tl">
                    <a:srgbClr val="000000">
                      <a:alpha val="43137"/>
                    </a:srgbClr>
                  </a:outerShdw>
                </a:effectLst>
              </a:rPr>
              <a:t>канал</a:t>
            </a:r>
            <a:endParaRPr lang="ru-RU" sz="1400" b="1" dirty="0">
              <a:solidFill>
                <a:srgbClr val="0000FF"/>
              </a:solidFill>
              <a:effectLst>
                <a:outerShdw blurRad="38100" dist="38100" dir="2700000" algn="tl">
                  <a:srgbClr val="000000">
                    <a:alpha val="43137"/>
                  </a:srgbClr>
                </a:outerShdw>
              </a:effectLst>
            </a:endParaRPr>
          </a:p>
        </p:txBody>
      </p:sp>
      <p:sp>
        <p:nvSpPr>
          <p:cNvPr id="20" name="TextBox 19"/>
          <p:cNvSpPr txBox="1"/>
          <p:nvPr/>
        </p:nvSpPr>
        <p:spPr>
          <a:xfrm>
            <a:off x="3360778" y="2132856"/>
            <a:ext cx="1643270" cy="307777"/>
          </a:xfrm>
          <a:prstGeom prst="rect">
            <a:avLst/>
          </a:prstGeom>
          <a:noFill/>
        </p:spPr>
        <p:txBody>
          <a:bodyPr wrap="none" rtlCol="0">
            <a:spAutoFit/>
          </a:bodyPr>
          <a:lstStyle/>
          <a:p>
            <a:r>
              <a:rPr lang="ru-RU" sz="1400" b="1" dirty="0" smtClean="0">
                <a:solidFill>
                  <a:srgbClr val="0000FF"/>
                </a:solidFill>
                <a:effectLst>
                  <a:outerShdw blurRad="38100" dist="38100" dir="2700000" algn="tl">
                    <a:srgbClr val="000000">
                      <a:alpha val="43137"/>
                    </a:srgbClr>
                  </a:outerShdw>
                </a:effectLst>
              </a:rPr>
              <a:t>Легкие изотопы</a:t>
            </a:r>
            <a:endParaRPr lang="ru-RU" sz="1400" b="1" dirty="0">
              <a:solidFill>
                <a:srgbClr val="0000FF"/>
              </a:solidFill>
              <a:effectLst>
                <a:outerShdw blurRad="38100" dist="38100" dir="2700000" algn="tl">
                  <a:srgbClr val="000000">
                    <a:alpha val="43137"/>
                  </a:srgbClr>
                </a:outerShdw>
              </a:effectLst>
            </a:endParaRPr>
          </a:p>
        </p:txBody>
      </p:sp>
      <p:grpSp>
        <p:nvGrpSpPr>
          <p:cNvPr id="21" name="Группа 15"/>
          <p:cNvGrpSpPr/>
          <p:nvPr/>
        </p:nvGrpSpPr>
        <p:grpSpPr>
          <a:xfrm>
            <a:off x="1479605" y="899428"/>
            <a:ext cx="6620787" cy="1881499"/>
            <a:chOff x="1452815" y="899428"/>
            <a:chExt cx="6620787" cy="1881499"/>
          </a:xfrm>
        </p:grpSpPr>
        <p:grpSp>
          <p:nvGrpSpPr>
            <p:cNvPr id="22" name="Группа 11"/>
            <p:cNvGrpSpPr/>
            <p:nvPr/>
          </p:nvGrpSpPr>
          <p:grpSpPr>
            <a:xfrm>
              <a:off x="3829120" y="1517878"/>
              <a:ext cx="3171772" cy="1263049"/>
              <a:chOff x="3829120" y="1517878"/>
              <a:chExt cx="3171772" cy="1263049"/>
            </a:xfrm>
          </p:grpSpPr>
          <p:sp>
            <p:nvSpPr>
              <p:cNvPr id="24" name="Стрелка вправо 23"/>
              <p:cNvSpPr/>
              <p:nvPr/>
            </p:nvSpPr>
            <p:spPr>
              <a:xfrm>
                <a:off x="6500826" y="2135136"/>
                <a:ext cx="500066" cy="285752"/>
              </a:xfrm>
              <a:prstGeom prst="rightArrow">
                <a:avLst/>
              </a:prstGeom>
              <a:gradFill flip="none" rotWithShape="1">
                <a:gsLst>
                  <a:gs pos="0">
                    <a:srgbClr val="000082"/>
                  </a:gs>
                  <a:gs pos="30000">
                    <a:srgbClr val="66008F"/>
                  </a:gs>
                  <a:gs pos="64999">
                    <a:srgbClr val="BA0066"/>
                  </a:gs>
                  <a:gs pos="89999">
                    <a:srgbClr val="FF0000"/>
                  </a:gs>
                  <a:gs pos="100000">
                    <a:srgbClr val="FF8200"/>
                  </a:gs>
                </a:gsLst>
                <a:lin ang="10800000" scaled="0"/>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5" name="Стрелка вправо 24"/>
              <p:cNvSpPr/>
              <p:nvPr/>
            </p:nvSpPr>
            <p:spPr>
              <a:xfrm rot="10800000">
                <a:off x="3829120" y="2495175"/>
                <a:ext cx="500066" cy="285752"/>
              </a:xfrm>
              <a:prstGeom prst="rightArrow">
                <a:avLst/>
              </a:prstGeom>
              <a:gradFill flip="none" rotWithShape="1">
                <a:gsLst>
                  <a:gs pos="0">
                    <a:srgbClr val="000082"/>
                  </a:gs>
                  <a:gs pos="30000">
                    <a:srgbClr val="66008F"/>
                  </a:gs>
                  <a:gs pos="64999">
                    <a:srgbClr val="BA0066"/>
                  </a:gs>
                  <a:gs pos="89999">
                    <a:srgbClr val="FF0000"/>
                  </a:gs>
                  <a:gs pos="100000">
                    <a:srgbClr val="FF8200"/>
                  </a:gs>
                </a:gsLst>
                <a:lin ang="10800000" scaled="0"/>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6" name="Стрелка вправо 25"/>
              <p:cNvSpPr/>
              <p:nvPr/>
            </p:nvSpPr>
            <p:spPr>
              <a:xfrm rot="19618066">
                <a:off x="6215074" y="1517878"/>
                <a:ext cx="500066" cy="285752"/>
              </a:xfrm>
              <a:prstGeom prst="rightArrow">
                <a:avLst/>
              </a:prstGeom>
              <a:gradFill flip="none" rotWithShape="1">
                <a:gsLst>
                  <a:gs pos="0">
                    <a:srgbClr val="000082"/>
                  </a:gs>
                  <a:gs pos="30000">
                    <a:srgbClr val="66008F"/>
                  </a:gs>
                  <a:gs pos="64999">
                    <a:srgbClr val="BA0066"/>
                  </a:gs>
                  <a:gs pos="89999">
                    <a:srgbClr val="FF0000"/>
                  </a:gs>
                  <a:gs pos="100000">
                    <a:srgbClr val="FF8200"/>
                  </a:gs>
                </a:gsLst>
                <a:lin ang="10800000" scaled="0"/>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23" name="TextBox 22"/>
            <p:cNvSpPr txBox="1"/>
            <p:nvPr/>
          </p:nvSpPr>
          <p:spPr>
            <a:xfrm>
              <a:off x="1452815" y="899428"/>
              <a:ext cx="6620787" cy="369332"/>
            </a:xfrm>
            <a:prstGeom prst="rect">
              <a:avLst/>
            </a:prstGeom>
            <a:noFill/>
          </p:spPr>
          <p:txBody>
            <a:bodyPr wrap="none" rtlCol="0">
              <a:spAutoFit/>
            </a:bodyPr>
            <a:lstStyle/>
            <a:p>
              <a:r>
                <a:rPr lang="ru-RU" b="1" dirty="0" smtClean="0">
                  <a:solidFill>
                    <a:srgbClr val="FF0000"/>
                  </a:solidFill>
                  <a:effectLst>
                    <a:outerShdw blurRad="38100" dist="38100" dir="2700000" algn="tl">
                      <a:srgbClr val="000000">
                        <a:alpha val="43137"/>
                      </a:srgbClr>
                    </a:outerShdw>
                  </a:effectLst>
                  <a:latin typeface="+mn-lt"/>
                </a:rPr>
                <a:t>Получение новых изотопов и синтез новых элементов 119, 120…</a:t>
              </a:r>
              <a:endParaRPr lang="ru-RU" b="1" dirty="0">
                <a:solidFill>
                  <a:srgbClr val="FF0000"/>
                </a:solidFill>
                <a:effectLst>
                  <a:outerShdw blurRad="38100" dist="38100" dir="2700000" algn="tl">
                    <a:srgbClr val="000000">
                      <a:alpha val="43137"/>
                    </a:srgbClr>
                  </a:outerShdw>
                </a:effectLst>
                <a:latin typeface="+mn-lt"/>
              </a:endParaRPr>
            </a:p>
          </p:txBody>
        </p:sp>
      </p:grpSp>
    </p:spTree>
    <p:extLst>
      <p:ext uri="{BB962C8B-B14F-4D97-AF65-F5344CB8AC3E}">
        <p14:creationId xmlns:p14="http://schemas.microsoft.com/office/powerpoint/2010/main" xmlns="" val="158170667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ox(in)">
                                      <p:cBhvr>
                                        <p:cTn id="7" dur="500"/>
                                        <p:tgtEl>
                                          <p:spTgt spid="21"/>
                                        </p:tgtEl>
                                      </p:cBhvr>
                                    </p:animEffect>
                                  </p:childTnLst>
                                </p:cTn>
                              </p:par>
                              <p:par>
                                <p:cTn id="8" presetID="2" presetClass="entr" presetSubtype="1"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 calcmode="lin" valueType="num">
                                      <p:cBhvr additive="base">
                                        <p:cTn id="10" dur="500" fill="hold"/>
                                        <p:tgtEl>
                                          <p:spTgt spid="15"/>
                                        </p:tgtEl>
                                        <p:attrNameLst>
                                          <p:attrName>ppt_x</p:attrName>
                                        </p:attrNameLst>
                                      </p:cBhvr>
                                      <p:tavLst>
                                        <p:tav tm="0">
                                          <p:val>
                                            <p:strVal val="#ppt_x"/>
                                          </p:val>
                                        </p:tav>
                                        <p:tav tm="100000">
                                          <p:val>
                                            <p:strVal val="#ppt_x"/>
                                          </p:val>
                                        </p:tav>
                                      </p:tavLst>
                                    </p:anim>
                                    <p:anim calcmode="lin" valueType="num">
                                      <p:cBhvr additive="base">
                                        <p:cTn id="11" dur="500" fill="hold"/>
                                        <p:tgtEl>
                                          <p:spTgt spid="15"/>
                                        </p:tgtEl>
                                        <p:attrNameLst>
                                          <p:attrName>ppt_y</p:attrName>
                                        </p:attrNameLst>
                                      </p:cBhvr>
                                      <p:tavLst>
                                        <p:tav tm="0">
                                          <p:val>
                                            <p:strVal val="0-#ppt_h/2"/>
                                          </p:val>
                                        </p:tav>
                                        <p:tav tm="100000">
                                          <p:val>
                                            <p:strVal val="#ppt_y"/>
                                          </p:val>
                                        </p:tav>
                                      </p:tavLst>
                                    </p:anim>
                                  </p:childTnLst>
                                </p:cTn>
                              </p:par>
                              <p:par>
                                <p:cTn id="12" presetID="2" presetClass="entr" presetSubtype="2" fill="hold" grpId="0" nodeType="withEffect">
                                  <p:stCondLst>
                                    <p:cond delay="0"/>
                                  </p:stCondLst>
                                  <p:childTnLst>
                                    <p:set>
                                      <p:cBhvr>
                                        <p:cTn id="13" dur="1" fill="hold">
                                          <p:stCondLst>
                                            <p:cond delay="0"/>
                                          </p:stCondLst>
                                        </p:cTn>
                                        <p:tgtEl>
                                          <p:spTgt spid="19"/>
                                        </p:tgtEl>
                                        <p:attrNameLst>
                                          <p:attrName>style.visibility</p:attrName>
                                        </p:attrNameLst>
                                      </p:cBhvr>
                                      <p:to>
                                        <p:strVal val="visible"/>
                                      </p:to>
                                    </p:set>
                                    <p:anim calcmode="lin" valueType="num">
                                      <p:cBhvr additive="base">
                                        <p:cTn id="14" dur="500" fill="hold"/>
                                        <p:tgtEl>
                                          <p:spTgt spid="19"/>
                                        </p:tgtEl>
                                        <p:attrNameLst>
                                          <p:attrName>ppt_x</p:attrName>
                                        </p:attrNameLst>
                                      </p:cBhvr>
                                      <p:tavLst>
                                        <p:tav tm="0">
                                          <p:val>
                                            <p:strVal val="1+#ppt_w/2"/>
                                          </p:val>
                                        </p:tav>
                                        <p:tav tm="100000">
                                          <p:val>
                                            <p:strVal val="#ppt_x"/>
                                          </p:val>
                                        </p:tav>
                                      </p:tavLst>
                                    </p:anim>
                                    <p:anim calcmode="lin" valueType="num">
                                      <p:cBhvr additive="base">
                                        <p:cTn id="15" dur="500" fill="hold"/>
                                        <p:tgtEl>
                                          <p:spTgt spid="19"/>
                                        </p:tgtEl>
                                        <p:attrNameLst>
                                          <p:attrName>ppt_y</p:attrName>
                                        </p:attrNameLst>
                                      </p:cBhvr>
                                      <p:tavLst>
                                        <p:tav tm="0">
                                          <p:val>
                                            <p:strVal val="#ppt_y"/>
                                          </p:val>
                                        </p:tav>
                                        <p:tav tm="100000">
                                          <p:val>
                                            <p:strVal val="#ppt_y"/>
                                          </p:val>
                                        </p:tav>
                                      </p:tavLst>
                                    </p:anim>
                                  </p:childTnLst>
                                </p:cTn>
                              </p:par>
                              <p:par>
                                <p:cTn id="16" presetID="2" presetClass="entr" presetSubtype="8" fill="hold" grpId="0" nodeType="with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additive="base">
                                        <p:cTn id="18" dur="500" fill="hold"/>
                                        <p:tgtEl>
                                          <p:spTgt spid="20"/>
                                        </p:tgtEl>
                                        <p:attrNameLst>
                                          <p:attrName>ppt_x</p:attrName>
                                        </p:attrNameLst>
                                      </p:cBhvr>
                                      <p:tavLst>
                                        <p:tav tm="0">
                                          <p:val>
                                            <p:strVal val="0-#ppt_w/2"/>
                                          </p:val>
                                        </p:tav>
                                        <p:tav tm="100000">
                                          <p:val>
                                            <p:strVal val="#ppt_x"/>
                                          </p:val>
                                        </p:tav>
                                      </p:tavLst>
                                    </p:anim>
                                    <p:anim calcmode="lin" valueType="num">
                                      <p:cBhvr additive="base">
                                        <p:cTn id="19" dur="500" fill="hold"/>
                                        <p:tgtEl>
                                          <p:spTgt spid="2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9" grpId="0"/>
      <p:bldP spid="2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z1.bmp"/>
          <p:cNvPicPr>
            <a:picLocks noChangeAspect="1"/>
          </p:cNvPicPr>
          <p:nvPr/>
        </p:nvPicPr>
        <p:blipFill>
          <a:blip r:embed="rId2" cstate="print"/>
          <a:stretch>
            <a:fillRect/>
          </a:stretch>
        </p:blipFill>
        <p:spPr>
          <a:xfrm>
            <a:off x="1297432" y="1385006"/>
            <a:ext cx="6514928" cy="4853742"/>
          </a:xfrm>
          <a:prstGeom prst="rect">
            <a:avLst/>
          </a:prstGeom>
        </p:spPr>
      </p:pic>
      <p:sp>
        <p:nvSpPr>
          <p:cNvPr id="6" name="Rectangle 2"/>
          <p:cNvSpPr txBox="1">
            <a:spLocks noChangeArrowheads="1"/>
          </p:cNvSpPr>
          <p:nvPr/>
        </p:nvSpPr>
        <p:spPr bwMode="auto">
          <a:xfrm>
            <a:off x="537654" y="116632"/>
            <a:ext cx="8210810" cy="122413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lgn="ctr">
              <a:defRPr/>
            </a:pPr>
            <a:r>
              <a:rPr lang="ru-RU" altLang="ja-JP" sz="2000" b="1" kern="0" dirty="0" smtClean="0">
                <a:solidFill>
                  <a:srgbClr val="0000FF"/>
                </a:solidFill>
                <a:effectLst>
                  <a:outerShdw blurRad="38100" dist="38100" dir="2700000" algn="tl">
                    <a:srgbClr val="000000">
                      <a:alpha val="43137"/>
                    </a:srgbClr>
                  </a:outerShdw>
                </a:effectLst>
                <a:latin typeface="Calibri" pitchFamily="34" charset="0"/>
                <a:ea typeface="+mj-ea"/>
                <a:cs typeface="Calibri" pitchFamily="34" charset="0"/>
              </a:rPr>
              <a:t>Предсказания  сечений  образования  изотопов  элементов  </a:t>
            </a:r>
            <a:r>
              <a:rPr lang="en-US" altLang="ja-JP" sz="2000" b="1" kern="0" dirty="0" smtClean="0">
                <a:solidFill>
                  <a:srgbClr val="0000FF"/>
                </a:solidFill>
                <a:effectLst>
                  <a:outerShdw blurRad="38100" dist="38100" dir="2700000" algn="tl">
                    <a:srgbClr val="000000">
                      <a:alpha val="43137"/>
                    </a:srgbClr>
                  </a:outerShdw>
                </a:effectLst>
                <a:latin typeface="Calibri" pitchFamily="34" charset="0"/>
                <a:ea typeface="+mj-ea"/>
                <a:cs typeface="Calibri" pitchFamily="34" charset="0"/>
              </a:rPr>
              <a:t>119 </a:t>
            </a:r>
            <a:r>
              <a:rPr lang="ru-RU" altLang="ja-JP" sz="2000" b="1" kern="0" dirty="0" smtClean="0">
                <a:solidFill>
                  <a:srgbClr val="0000FF"/>
                </a:solidFill>
                <a:effectLst>
                  <a:outerShdw blurRad="38100" dist="38100" dir="2700000" algn="tl">
                    <a:srgbClr val="000000">
                      <a:alpha val="43137"/>
                    </a:srgbClr>
                  </a:outerShdw>
                </a:effectLst>
                <a:latin typeface="Calibri" pitchFamily="34" charset="0"/>
                <a:ea typeface="+mj-ea"/>
                <a:cs typeface="Calibri" pitchFamily="34" charset="0"/>
              </a:rPr>
              <a:t> и</a:t>
            </a:r>
            <a:r>
              <a:rPr lang="en-US" altLang="ja-JP" sz="2000" b="1" kern="0" dirty="0" smtClean="0">
                <a:solidFill>
                  <a:srgbClr val="0000FF"/>
                </a:solidFill>
                <a:effectLst>
                  <a:outerShdw blurRad="38100" dist="38100" dir="2700000" algn="tl">
                    <a:srgbClr val="000000">
                      <a:alpha val="43137"/>
                    </a:srgbClr>
                  </a:outerShdw>
                </a:effectLst>
                <a:latin typeface="Calibri" pitchFamily="34" charset="0"/>
                <a:ea typeface="+mj-ea"/>
                <a:cs typeface="Calibri" pitchFamily="34" charset="0"/>
              </a:rPr>
              <a:t> </a:t>
            </a:r>
            <a:r>
              <a:rPr lang="ru-RU" altLang="ja-JP" sz="2000" b="1" kern="0" dirty="0" smtClean="0">
                <a:solidFill>
                  <a:srgbClr val="0000FF"/>
                </a:solidFill>
                <a:effectLst>
                  <a:outerShdw blurRad="38100" dist="38100" dir="2700000" algn="tl">
                    <a:srgbClr val="000000">
                      <a:alpha val="43137"/>
                    </a:srgbClr>
                  </a:outerShdw>
                </a:effectLst>
                <a:latin typeface="Calibri" pitchFamily="34" charset="0"/>
                <a:ea typeface="+mj-ea"/>
                <a:cs typeface="Calibri" pitchFamily="34" charset="0"/>
              </a:rPr>
              <a:t> </a:t>
            </a:r>
            <a:r>
              <a:rPr lang="en-US" altLang="ja-JP" sz="2000" b="1" kern="0" dirty="0" smtClean="0">
                <a:solidFill>
                  <a:srgbClr val="0000FF"/>
                </a:solidFill>
                <a:effectLst>
                  <a:outerShdw blurRad="38100" dist="38100" dir="2700000" algn="tl">
                    <a:srgbClr val="000000">
                      <a:alpha val="43137"/>
                    </a:srgbClr>
                  </a:outerShdw>
                </a:effectLst>
                <a:latin typeface="Calibri" pitchFamily="34" charset="0"/>
                <a:ea typeface="+mj-ea"/>
                <a:cs typeface="Calibri" pitchFamily="34" charset="0"/>
              </a:rPr>
              <a:t>120</a:t>
            </a:r>
            <a:r>
              <a:rPr lang="ru-RU" altLang="ja-JP" sz="2000" b="1" kern="0" dirty="0" smtClean="0">
                <a:solidFill>
                  <a:srgbClr val="0000FF"/>
                </a:solidFill>
                <a:effectLst>
                  <a:outerShdw blurRad="38100" dist="38100" dir="2700000" algn="tl">
                    <a:srgbClr val="000000">
                      <a:alpha val="43137"/>
                    </a:srgbClr>
                  </a:outerShdw>
                </a:effectLst>
                <a:latin typeface="Calibri" pitchFamily="34" charset="0"/>
                <a:ea typeface="+mj-ea"/>
                <a:cs typeface="Calibri" pitchFamily="34" charset="0"/>
              </a:rPr>
              <a:t>  в</a:t>
            </a:r>
            <a:r>
              <a:rPr lang="en-US" altLang="ja-JP" sz="2000" b="1" kern="0" dirty="0" smtClean="0">
                <a:solidFill>
                  <a:srgbClr val="0000FF"/>
                </a:solidFill>
                <a:effectLst>
                  <a:outerShdw blurRad="38100" dist="38100" dir="2700000" algn="tl">
                    <a:srgbClr val="000000">
                      <a:alpha val="43137"/>
                    </a:srgbClr>
                  </a:outerShdw>
                </a:effectLst>
                <a:latin typeface="Calibri" pitchFamily="34" charset="0"/>
                <a:ea typeface="+mj-ea"/>
                <a:cs typeface="Calibri" pitchFamily="34" charset="0"/>
              </a:rPr>
              <a:t> </a:t>
            </a:r>
            <a:r>
              <a:rPr lang="ru-RU" altLang="ja-JP" sz="2000" b="1" kern="0" dirty="0" smtClean="0">
                <a:solidFill>
                  <a:srgbClr val="0000FF"/>
                </a:solidFill>
                <a:effectLst>
                  <a:outerShdw blurRad="38100" dist="38100" dir="2700000" algn="tl">
                    <a:srgbClr val="000000">
                      <a:alpha val="43137"/>
                    </a:srgbClr>
                  </a:outerShdw>
                </a:effectLst>
                <a:latin typeface="Calibri" pitchFamily="34" charset="0"/>
                <a:cs typeface="Calibri" pitchFamily="34" charset="0"/>
              </a:rPr>
              <a:t>реакциях</a:t>
            </a:r>
            <a:r>
              <a:rPr lang="en-US" altLang="ja-JP" sz="2000" b="1" kern="0" dirty="0" smtClean="0">
                <a:solidFill>
                  <a:srgbClr val="0000FF"/>
                </a:solidFill>
                <a:effectLst>
                  <a:outerShdw blurRad="38100" dist="38100" dir="2700000" algn="tl">
                    <a:srgbClr val="000000">
                      <a:alpha val="43137"/>
                    </a:srgbClr>
                  </a:outerShdw>
                </a:effectLst>
                <a:latin typeface="Calibri" pitchFamily="34" charset="0"/>
                <a:ea typeface="+mj-ea"/>
                <a:cs typeface="Calibri" pitchFamily="34" charset="0"/>
              </a:rPr>
              <a:t> </a:t>
            </a:r>
            <a:r>
              <a:rPr lang="en-US" altLang="ja-JP" sz="2400" b="1" kern="0" baseline="30000" dirty="0" smtClean="0">
                <a:solidFill>
                  <a:srgbClr val="0000FF"/>
                </a:solidFill>
                <a:effectLst>
                  <a:outerShdw blurRad="38100" dist="38100" dir="2700000" algn="tl">
                    <a:srgbClr val="000000">
                      <a:alpha val="43137"/>
                    </a:srgbClr>
                  </a:outerShdw>
                </a:effectLst>
                <a:latin typeface="Calibri" pitchFamily="34" charset="0"/>
                <a:ea typeface="+mj-ea"/>
                <a:cs typeface="Calibri" pitchFamily="34" charset="0"/>
              </a:rPr>
              <a:t>249</a:t>
            </a:r>
            <a:r>
              <a:rPr lang="en-US" altLang="ja-JP" sz="2000" b="1" kern="0" dirty="0" smtClean="0">
                <a:solidFill>
                  <a:srgbClr val="0000FF"/>
                </a:solidFill>
                <a:effectLst>
                  <a:outerShdw blurRad="38100" dist="38100" dir="2700000" algn="tl">
                    <a:srgbClr val="000000">
                      <a:alpha val="43137"/>
                    </a:srgbClr>
                  </a:outerShdw>
                </a:effectLst>
                <a:latin typeface="Calibri" pitchFamily="34" charset="0"/>
                <a:ea typeface="+mj-ea"/>
                <a:cs typeface="Calibri" pitchFamily="34" charset="0"/>
              </a:rPr>
              <a:t>Bk+</a:t>
            </a:r>
            <a:r>
              <a:rPr lang="en-US" altLang="ja-JP" sz="2400" b="1" kern="0" baseline="30000" dirty="0" smtClean="0">
                <a:solidFill>
                  <a:srgbClr val="0000FF"/>
                </a:solidFill>
                <a:effectLst>
                  <a:outerShdw blurRad="38100" dist="38100" dir="2700000" algn="tl">
                    <a:srgbClr val="000000">
                      <a:alpha val="43137"/>
                    </a:srgbClr>
                  </a:outerShdw>
                </a:effectLst>
                <a:latin typeface="Calibri" pitchFamily="34" charset="0"/>
                <a:ea typeface="+mj-ea"/>
                <a:cs typeface="Calibri" pitchFamily="34" charset="0"/>
              </a:rPr>
              <a:t>50</a:t>
            </a:r>
            <a:r>
              <a:rPr lang="en-US" altLang="ja-JP" sz="2000" b="1" kern="0" dirty="0" smtClean="0">
                <a:solidFill>
                  <a:srgbClr val="0000FF"/>
                </a:solidFill>
                <a:effectLst>
                  <a:outerShdw blurRad="38100" dist="38100" dir="2700000" algn="tl">
                    <a:srgbClr val="000000">
                      <a:alpha val="43137"/>
                    </a:srgbClr>
                  </a:outerShdw>
                </a:effectLst>
                <a:latin typeface="Calibri" pitchFamily="34" charset="0"/>
                <a:ea typeface="+mj-ea"/>
                <a:cs typeface="Calibri" pitchFamily="34" charset="0"/>
              </a:rPr>
              <a:t>Ti,  </a:t>
            </a:r>
            <a:r>
              <a:rPr lang="en-US" altLang="ja-JP" sz="2400" b="1" kern="0" baseline="30000" dirty="0" smtClean="0">
                <a:solidFill>
                  <a:srgbClr val="0000FF"/>
                </a:solidFill>
                <a:effectLst>
                  <a:outerShdw blurRad="38100" dist="38100" dir="2700000" algn="tl">
                    <a:srgbClr val="000000">
                      <a:alpha val="43137"/>
                    </a:srgbClr>
                  </a:outerShdw>
                </a:effectLst>
                <a:latin typeface="Calibri" pitchFamily="34" charset="0"/>
                <a:ea typeface="+mj-ea"/>
                <a:cs typeface="Calibri" pitchFamily="34" charset="0"/>
              </a:rPr>
              <a:t>249-251</a:t>
            </a:r>
            <a:r>
              <a:rPr lang="en-US" altLang="ja-JP" sz="2000" b="1" kern="0" dirty="0" smtClean="0">
                <a:solidFill>
                  <a:srgbClr val="0000FF"/>
                </a:solidFill>
                <a:effectLst>
                  <a:outerShdw blurRad="38100" dist="38100" dir="2700000" algn="tl">
                    <a:srgbClr val="000000">
                      <a:alpha val="43137"/>
                    </a:srgbClr>
                  </a:outerShdw>
                </a:effectLst>
                <a:latin typeface="Calibri" pitchFamily="34" charset="0"/>
                <a:ea typeface="+mj-ea"/>
                <a:cs typeface="Calibri" pitchFamily="34" charset="0"/>
              </a:rPr>
              <a:t>Cf+</a:t>
            </a:r>
            <a:r>
              <a:rPr lang="en-US" altLang="ja-JP" sz="2400" b="1" kern="0" baseline="30000" dirty="0" smtClean="0">
                <a:solidFill>
                  <a:srgbClr val="0000FF"/>
                </a:solidFill>
                <a:effectLst>
                  <a:outerShdw blurRad="38100" dist="38100" dir="2700000" algn="tl">
                    <a:srgbClr val="000000">
                      <a:alpha val="43137"/>
                    </a:srgbClr>
                  </a:outerShdw>
                </a:effectLst>
                <a:latin typeface="Calibri" pitchFamily="34" charset="0"/>
                <a:ea typeface="+mj-ea"/>
                <a:cs typeface="Calibri" pitchFamily="34" charset="0"/>
              </a:rPr>
              <a:t>50</a:t>
            </a:r>
            <a:r>
              <a:rPr lang="en-US" altLang="ja-JP" sz="2000" b="1" kern="0" dirty="0" smtClean="0">
                <a:solidFill>
                  <a:srgbClr val="0000FF"/>
                </a:solidFill>
                <a:effectLst>
                  <a:outerShdw blurRad="38100" dist="38100" dir="2700000" algn="tl">
                    <a:srgbClr val="000000">
                      <a:alpha val="43137"/>
                    </a:srgbClr>
                  </a:outerShdw>
                </a:effectLst>
                <a:latin typeface="Calibri" pitchFamily="34" charset="0"/>
                <a:ea typeface="+mj-ea"/>
                <a:cs typeface="Calibri" pitchFamily="34" charset="0"/>
              </a:rPr>
              <a:t>Ti , </a:t>
            </a:r>
            <a:r>
              <a:rPr lang="en-US" altLang="ja-JP" sz="2400" b="1" kern="0" baseline="30000" dirty="0" smtClean="0">
                <a:solidFill>
                  <a:srgbClr val="0000FF"/>
                </a:solidFill>
                <a:effectLst>
                  <a:outerShdw blurRad="38100" dist="38100" dir="2700000" algn="tl">
                    <a:srgbClr val="000000">
                      <a:alpha val="43137"/>
                    </a:srgbClr>
                  </a:outerShdw>
                </a:effectLst>
                <a:latin typeface="Calibri" pitchFamily="34" charset="0"/>
                <a:cs typeface="Calibri" pitchFamily="34" charset="0"/>
              </a:rPr>
              <a:t>248</a:t>
            </a:r>
            <a:r>
              <a:rPr lang="en-US" altLang="ja-JP" sz="2000" b="1" kern="0" dirty="0" smtClean="0">
                <a:solidFill>
                  <a:srgbClr val="0000FF"/>
                </a:solidFill>
                <a:effectLst>
                  <a:outerShdw blurRad="38100" dist="38100" dir="2700000" algn="tl">
                    <a:srgbClr val="000000">
                      <a:alpha val="43137"/>
                    </a:srgbClr>
                  </a:outerShdw>
                </a:effectLst>
                <a:latin typeface="Calibri" pitchFamily="34" charset="0"/>
                <a:cs typeface="Calibri" pitchFamily="34" charset="0"/>
              </a:rPr>
              <a:t>Cm+</a:t>
            </a:r>
            <a:r>
              <a:rPr lang="en-US" altLang="ja-JP" sz="2400" b="1" kern="0" baseline="30000" dirty="0" smtClean="0">
                <a:solidFill>
                  <a:srgbClr val="0000FF"/>
                </a:solidFill>
                <a:effectLst>
                  <a:outerShdw blurRad="38100" dist="38100" dir="2700000" algn="tl">
                    <a:srgbClr val="000000">
                      <a:alpha val="43137"/>
                    </a:srgbClr>
                  </a:outerShdw>
                </a:effectLst>
                <a:latin typeface="Calibri" pitchFamily="34" charset="0"/>
                <a:cs typeface="Calibri" pitchFamily="34" charset="0"/>
              </a:rPr>
              <a:t>54</a:t>
            </a:r>
            <a:r>
              <a:rPr lang="en-US" altLang="ja-JP" sz="2000" b="1" kern="0" dirty="0" smtClean="0">
                <a:solidFill>
                  <a:srgbClr val="0000FF"/>
                </a:solidFill>
                <a:effectLst>
                  <a:outerShdw blurRad="38100" dist="38100" dir="2700000" algn="tl">
                    <a:srgbClr val="000000">
                      <a:alpha val="43137"/>
                    </a:srgbClr>
                  </a:outerShdw>
                </a:effectLst>
                <a:latin typeface="Calibri" pitchFamily="34" charset="0"/>
                <a:cs typeface="Calibri" pitchFamily="34" charset="0"/>
              </a:rPr>
              <a:t>Cr </a:t>
            </a:r>
            <a:endParaRPr lang="ru-RU" altLang="ja-JP" sz="2000" b="1" kern="0" dirty="0" smtClean="0">
              <a:solidFill>
                <a:srgbClr val="0000FF"/>
              </a:solidFill>
              <a:effectLst>
                <a:outerShdw blurRad="38100" dist="38100" dir="2700000" algn="tl">
                  <a:srgbClr val="000000">
                    <a:alpha val="43137"/>
                  </a:srgbClr>
                </a:outerShdw>
              </a:effectLst>
              <a:latin typeface="Calibri" pitchFamily="34" charset="0"/>
              <a:cs typeface="Calibri" pitchFamily="34" charset="0"/>
            </a:endParaRPr>
          </a:p>
          <a:p>
            <a:pPr lvl="0" algn="ctr">
              <a:defRPr/>
            </a:pPr>
            <a:r>
              <a:rPr lang="ru-RU" altLang="ja-JP" sz="2000" b="1" kern="0" dirty="0" smtClean="0">
                <a:solidFill>
                  <a:srgbClr val="FF0000"/>
                </a:solidFill>
                <a:effectLst>
                  <a:outerShdw blurRad="38100" dist="38100" dir="2700000" algn="tl">
                    <a:srgbClr val="000000">
                      <a:alpha val="43137"/>
                    </a:srgbClr>
                  </a:outerShdw>
                </a:effectLst>
                <a:latin typeface="Calibri" pitchFamily="34" charset="0"/>
                <a:cs typeface="Calibri" pitchFamily="34" charset="0"/>
              </a:rPr>
              <a:t>(</a:t>
            </a:r>
            <a:r>
              <a:rPr lang="ru-RU" altLang="ja-JP" sz="2000" b="1" i="1" kern="0" dirty="0" smtClean="0">
                <a:solidFill>
                  <a:srgbClr val="FF0000"/>
                </a:solidFill>
                <a:effectLst>
                  <a:outerShdw blurRad="38100" dist="38100" dir="2700000" algn="tl">
                    <a:srgbClr val="000000">
                      <a:alpha val="43137"/>
                    </a:srgbClr>
                  </a:outerShdw>
                </a:effectLst>
                <a:latin typeface="Calibri" pitchFamily="34" charset="0"/>
                <a:cs typeface="Calibri" pitchFamily="34" charset="0"/>
              </a:rPr>
              <a:t>отличаются  на  2-3  порядка</a:t>
            </a:r>
            <a:r>
              <a:rPr lang="ru-RU" altLang="ja-JP" sz="2000" b="1" kern="0" dirty="0" smtClean="0">
                <a:solidFill>
                  <a:srgbClr val="FF0000"/>
                </a:solidFill>
                <a:effectLst>
                  <a:outerShdw blurRad="38100" dist="38100" dir="2700000" algn="tl">
                    <a:srgbClr val="000000">
                      <a:alpha val="43137"/>
                    </a:srgbClr>
                  </a:outerShdw>
                </a:effectLst>
                <a:latin typeface="Calibri" pitchFamily="34" charset="0"/>
                <a:cs typeface="Calibri" pitchFamily="34" charset="0"/>
              </a:rPr>
              <a:t>)</a:t>
            </a:r>
            <a:endParaRPr kumimoji="0" lang="en-US" sz="2000" b="1" i="0" u="none" strike="noStrike" kern="0" cap="none" spc="0" normalizeH="0" baseline="0" noProof="0" dirty="0" smtClean="0">
              <a:ln>
                <a:noFill/>
              </a:ln>
              <a:solidFill>
                <a:srgbClr val="FF0000"/>
              </a:solidFill>
              <a:effectLst>
                <a:outerShdw blurRad="38100" dist="38100" dir="2700000" algn="tl">
                  <a:srgbClr val="000000">
                    <a:alpha val="43137"/>
                  </a:srgbClr>
                </a:outerShdw>
              </a:effectLst>
              <a:uLnTx/>
              <a:uFillTx/>
              <a:latin typeface="Calibri" pitchFamily="34" charset="0"/>
              <a:ea typeface="+mj-ea"/>
              <a:cs typeface="Calibri"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547664" y="908720"/>
            <a:ext cx="6192688" cy="830997"/>
          </a:xfrm>
          <a:prstGeom prst="rect">
            <a:avLst/>
          </a:prstGeom>
          <a:noFill/>
        </p:spPr>
        <p:txBody>
          <a:bodyPr wrap="square" rtlCol="0">
            <a:spAutoFit/>
          </a:bodyPr>
          <a:lstStyle/>
          <a:p>
            <a:pPr algn="ctr"/>
            <a:r>
              <a:rPr lang="en-US" sz="2400" b="1" i="1" dirty="0" err="1" smtClean="0">
                <a:effectLst>
                  <a:outerShdw blurRad="38100" dist="38100" dir="2700000" algn="tl">
                    <a:srgbClr val="000000">
                      <a:alpha val="43137"/>
                    </a:srgbClr>
                  </a:outerShdw>
                </a:effectLst>
                <a:latin typeface="Symbol" pitchFamily="18" charset="2"/>
              </a:rPr>
              <a:t>s</a:t>
            </a:r>
            <a:r>
              <a:rPr lang="en-US" sz="2400" b="1" baseline="-25000" dirty="0" err="1" smtClean="0">
                <a:effectLst>
                  <a:outerShdw blurRad="38100" dist="38100" dir="2700000" algn="tl">
                    <a:srgbClr val="000000">
                      <a:alpha val="43137"/>
                    </a:srgbClr>
                  </a:outerShdw>
                </a:effectLst>
                <a:latin typeface="+mn-lt"/>
              </a:rPr>
              <a:t>ER</a:t>
            </a:r>
            <a:r>
              <a:rPr lang="en-US" sz="2400" b="1" dirty="0" smtClean="0">
                <a:effectLst>
                  <a:outerShdw blurRad="38100" dist="38100" dir="2700000" algn="tl">
                    <a:srgbClr val="000000">
                      <a:alpha val="43137"/>
                    </a:srgbClr>
                  </a:outerShdw>
                </a:effectLst>
                <a:latin typeface="+mn-lt"/>
              </a:rPr>
              <a:t>(</a:t>
            </a:r>
            <a:r>
              <a:rPr lang="en-US" sz="2400" b="1" i="1" dirty="0" err="1" smtClean="0">
                <a:effectLst>
                  <a:outerShdw blurRad="38100" dist="38100" dir="2700000" algn="tl">
                    <a:srgbClr val="000000">
                      <a:alpha val="43137"/>
                    </a:srgbClr>
                  </a:outerShdw>
                </a:effectLst>
                <a:latin typeface="+mn-lt"/>
              </a:rPr>
              <a:t>E</a:t>
            </a:r>
            <a:r>
              <a:rPr lang="en-US" sz="2400" b="1" baseline="-25000" dirty="0" err="1" smtClean="0">
                <a:effectLst>
                  <a:outerShdw blurRad="38100" dist="38100" dir="2700000" algn="tl">
                    <a:srgbClr val="000000">
                      <a:alpha val="43137"/>
                    </a:srgbClr>
                  </a:outerShdw>
                </a:effectLst>
                <a:latin typeface="+mn-lt"/>
              </a:rPr>
              <a:t>c.m</a:t>
            </a:r>
            <a:r>
              <a:rPr lang="en-US" sz="2400" b="1" baseline="-25000" dirty="0" smtClean="0">
                <a:effectLst>
                  <a:outerShdw blurRad="38100" dist="38100" dir="2700000" algn="tl">
                    <a:srgbClr val="000000">
                      <a:alpha val="43137"/>
                    </a:srgbClr>
                  </a:outerShdw>
                </a:effectLst>
                <a:latin typeface="+mn-lt"/>
              </a:rPr>
              <a:t>.</a:t>
            </a:r>
            <a:r>
              <a:rPr lang="en-US" sz="2400" b="1" dirty="0" smtClean="0">
                <a:effectLst>
                  <a:outerShdw blurRad="38100" dist="38100" dir="2700000" algn="tl">
                    <a:srgbClr val="000000">
                      <a:alpha val="43137"/>
                    </a:srgbClr>
                  </a:outerShdw>
                </a:effectLst>
                <a:latin typeface="+mn-lt"/>
              </a:rPr>
              <a:t>) = </a:t>
            </a:r>
            <a:r>
              <a:rPr lang="en-US" sz="2400" b="1" i="1" dirty="0" smtClean="0">
                <a:effectLst>
                  <a:outerShdw blurRad="38100" dist="38100" dir="2700000" algn="tl">
                    <a:srgbClr val="000000">
                      <a:alpha val="43137"/>
                    </a:srgbClr>
                  </a:outerShdw>
                </a:effectLst>
                <a:latin typeface="Symbol" pitchFamily="18" charset="2"/>
              </a:rPr>
              <a:t>s</a:t>
            </a:r>
            <a:r>
              <a:rPr lang="en-US" sz="2400" b="1" baseline="-25000" dirty="0" smtClean="0">
                <a:effectLst>
                  <a:outerShdw blurRad="38100" dist="38100" dir="2700000" algn="tl">
                    <a:srgbClr val="000000">
                      <a:alpha val="43137"/>
                    </a:srgbClr>
                  </a:outerShdw>
                </a:effectLst>
                <a:latin typeface="+mn-lt"/>
              </a:rPr>
              <a:t>c</a:t>
            </a:r>
            <a:r>
              <a:rPr lang="en-US" sz="2400" b="1" dirty="0" smtClean="0">
                <a:effectLst>
                  <a:outerShdw blurRad="38100" dist="38100" dir="2700000" algn="tl">
                    <a:srgbClr val="000000">
                      <a:alpha val="43137"/>
                    </a:srgbClr>
                  </a:outerShdw>
                </a:effectLst>
                <a:latin typeface="+mn-lt"/>
              </a:rPr>
              <a:t>(</a:t>
            </a:r>
            <a:r>
              <a:rPr lang="en-US" sz="2400" b="1" i="1" dirty="0" err="1" smtClean="0">
                <a:effectLst>
                  <a:outerShdw blurRad="38100" dist="38100" dir="2700000" algn="tl">
                    <a:srgbClr val="000000">
                      <a:alpha val="43137"/>
                    </a:srgbClr>
                  </a:outerShdw>
                </a:effectLst>
                <a:latin typeface="+mn-lt"/>
              </a:rPr>
              <a:t>E</a:t>
            </a:r>
            <a:r>
              <a:rPr lang="en-US" sz="2400" b="1" baseline="-25000" dirty="0" err="1" smtClean="0">
                <a:effectLst>
                  <a:outerShdw blurRad="38100" dist="38100" dir="2700000" algn="tl">
                    <a:srgbClr val="000000">
                      <a:alpha val="43137"/>
                    </a:srgbClr>
                  </a:outerShdw>
                </a:effectLst>
                <a:latin typeface="+mn-lt"/>
              </a:rPr>
              <a:t>c.m</a:t>
            </a:r>
            <a:r>
              <a:rPr lang="en-US" sz="2400" b="1" baseline="-25000" dirty="0" smtClean="0">
                <a:effectLst>
                  <a:outerShdw blurRad="38100" dist="38100" dir="2700000" algn="tl">
                    <a:srgbClr val="000000">
                      <a:alpha val="43137"/>
                    </a:srgbClr>
                  </a:outerShdw>
                </a:effectLst>
                <a:latin typeface="+mn-lt"/>
              </a:rPr>
              <a:t>.</a:t>
            </a:r>
            <a:r>
              <a:rPr lang="en-US" sz="2400" b="1" dirty="0" smtClean="0">
                <a:effectLst>
                  <a:outerShdw blurRad="38100" dist="38100" dir="2700000" algn="tl">
                    <a:srgbClr val="000000">
                      <a:alpha val="43137"/>
                    </a:srgbClr>
                  </a:outerShdw>
                </a:effectLst>
                <a:latin typeface="+mn-lt"/>
              </a:rPr>
              <a:t>, </a:t>
            </a:r>
            <a:r>
              <a:rPr lang="en-US" sz="2400" b="1" i="1" dirty="0" smtClean="0">
                <a:effectLst>
                  <a:outerShdw blurRad="38100" dist="38100" dir="2700000" algn="tl">
                    <a:srgbClr val="000000">
                      <a:alpha val="43137"/>
                    </a:srgbClr>
                  </a:outerShdw>
                </a:effectLst>
                <a:latin typeface="+mn-lt"/>
              </a:rPr>
              <a:t>J</a:t>
            </a:r>
            <a:r>
              <a:rPr lang="en-US" sz="2400" b="1" dirty="0" smtClean="0">
                <a:effectLst>
                  <a:outerShdw blurRad="38100" dist="38100" dir="2700000" algn="tl">
                    <a:srgbClr val="000000">
                      <a:alpha val="43137"/>
                    </a:srgbClr>
                  </a:outerShdw>
                </a:effectLst>
                <a:latin typeface="+mn-lt"/>
              </a:rPr>
              <a:t>) x </a:t>
            </a:r>
            <a:r>
              <a:rPr lang="en-US" sz="2400" b="1" i="1" dirty="0" err="1" smtClean="0">
                <a:solidFill>
                  <a:srgbClr val="FF0000"/>
                </a:solidFill>
                <a:effectLst>
                  <a:outerShdw blurRad="38100" dist="38100" dir="2700000" algn="tl">
                    <a:srgbClr val="000000">
                      <a:alpha val="43137"/>
                    </a:srgbClr>
                  </a:outerShdw>
                </a:effectLst>
                <a:latin typeface="+mn-lt"/>
              </a:rPr>
              <a:t>P</a:t>
            </a:r>
            <a:r>
              <a:rPr lang="en-US" sz="2400" b="1" baseline="-25000" dirty="0" err="1" smtClean="0">
                <a:solidFill>
                  <a:srgbClr val="FF0000"/>
                </a:solidFill>
                <a:effectLst>
                  <a:outerShdw blurRad="38100" dist="38100" dir="2700000" algn="tl">
                    <a:srgbClr val="000000">
                      <a:alpha val="43137"/>
                    </a:srgbClr>
                  </a:outerShdw>
                </a:effectLst>
                <a:latin typeface="+mn-lt"/>
              </a:rPr>
              <a:t>CN</a:t>
            </a:r>
            <a:r>
              <a:rPr lang="en-US" sz="2400" b="1" dirty="0" smtClean="0">
                <a:solidFill>
                  <a:srgbClr val="FF0000"/>
                </a:solidFill>
                <a:effectLst>
                  <a:outerShdw blurRad="38100" dist="38100" dir="2700000" algn="tl">
                    <a:srgbClr val="000000">
                      <a:alpha val="43137"/>
                    </a:srgbClr>
                  </a:outerShdw>
                </a:effectLst>
                <a:latin typeface="+mn-lt"/>
              </a:rPr>
              <a:t>(</a:t>
            </a:r>
            <a:r>
              <a:rPr lang="en-US" sz="2400" b="1" i="1" dirty="0" err="1" smtClean="0">
                <a:solidFill>
                  <a:srgbClr val="FF0000"/>
                </a:solidFill>
                <a:effectLst>
                  <a:outerShdw blurRad="38100" dist="38100" dir="2700000" algn="tl">
                    <a:srgbClr val="000000">
                      <a:alpha val="43137"/>
                    </a:srgbClr>
                  </a:outerShdw>
                </a:effectLst>
                <a:latin typeface="+mn-lt"/>
              </a:rPr>
              <a:t>E</a:t>
            </a:r>
            <a:r>
              <a:rPr lang="en-US" sz="2400" b="1" baseline="-25000" dirty="0" err="1" smtClean="0">
                <a:solidFill>
                  <a:srgbClr val="FF0000"/>
                </a:solidFill>
                <a:effectLst>
                  <a:outerShdw blurRad="38100" dist="38100" dir="2700000" algn="tl">
                    <a:srgbClr val="000000">
                      <a:alpha val="43137"/>
                    </a:srgbClr>
                  </a:outerShdw>
                </a:effectLst>
                <a:latin typeface="+mn-lt"/>
              </a:rPr>
              <a:t>c.m</a:t>
            </a:r>
            <a:r>
              <a:rPr lang="en-US" sz="2400" b="1" baseline="-25000" dirty="0" smtClean="0">
                <a:solidFill>
                  <a:srgbClr val="FF0000"/>
                </a:solidFill>
                <a:effectLst>
                  <a:outerShdw blurRad="38100" dist="38100" dir="2700000" algn="tl">
                    <a:srgbClr val="000000">
                      <a:alpha val="43137"/>
                    </a:srgbClr>
                  </a:outerShdw>
                </a:effectLst>
                <a:latin typeface="+mn-lt"/>
              </a:rPr>
              <a:t>.</a:t>
            </a:r>
            <a:r>
              <a:rPr lang="en-US" sz="2400" b="1" dirty="0" smtClean="0">
                <a:solidFill>
                  <a:srgbClr val="FF0000"/>
                </a:solidFill>
                <a:effectLst>
                  <a:outerShdw blurRad="38100" dist="38100" dir="2700000" algn="tl">
                    <a:srgbClr val="000000">
                      <a:alpha val="43137"/>
                    </a:srgbClr>
                  </a:outerShdw>
                </a:effectLst>
                <a:latin typeface="+mn-lt"/>
              </a:rPr>
              <a:t>, </a:t>
            </a:r>
            <a:r>
              <a:rPr lang="en-US" sz="2400" b="1" i="1" dirty="0" smtClean="0">
                <a:solidFill>
                  <a:srgbClr val="FF0000"/>
                </a:solidFill>
                <a:effectLst>
                  <a:outerShdw blurRad="38100" dist="38100" dir="2700000" algn="tl">
                    <a:srgbClr val="000000">
                      <a:alpha val="43137"/>
                    </a:srgbClr>
                  </a:outerShdw>
                </a:effectLst>
                <a:latin typeface="+mn-lt"/>
              </a:rPr>
              <a:t>J</a:t>
            </a:r>
            <a:r>
              <a:rPr lang="en-US" sz="2400" b="1" dirty="0" smtClean="0">
                <a:solidFill>
                  <a:srgbClr val="FF0000"/>
                </a:solidFill>
                <a:effectLst>
                  <a:outerShdw blurRad="38100" dist="38100" dir="2700000" algn="tl">
                    <a:srgbClr val="000000">
                      <a:alpha val="43137"/>
                    </a:srgbClr>
                  </a:outerShdw>
                </a:effectLst>
                <a:latin typeface="+mn-lt"/>
              </a:rPr>
              <a:t>)</a:t>
            </a:r>
            <a:r>
              <a:rPr lang="en-US" sz="2400" b="1" dirty="0" smtClean="0">
                <a:effectLst>
                  <a:outerShdw blurRad="38100" dist="38100" dir="2700000" algn="tl">
                    <a:srgbClr val="000000">
                      <a:alpha val="43137"/>
                    </a:srgbClr>
                  </a:outerShdw>
                </a:effectLst>
                <a:latin typeface="+mn-lt"/>
              </a:rPr>
              <a:t> x </a:t>
            </a:r>
            <a:r>
              <a:rPr lang="en-US" sz="2400" b="1" i="1" dirty="0" err="1" smtClean="0">
                <a:solidFill>
                  <a:srgbClr val="006600"/>
                </a:solidFill>
                <a:effectLst>
                  <a:outerShdw blurRad="38100" dist="38100" dir="2700000" algn="tl">
                    <a:srgbClr val="000000">
                      <a:alpha val="43137"/>
                    </a:srgbClr>
                  </a:outerShdw>
                </a:effectLst>
                <a:latin typeface="+mn-lt"/>
              </a:rPr>
              <a:t>W</a:t>
            </a:r>
            <a:r>
              <a:rPr lang="en-US" sz="2400" b="1" baseline="-25000" dirty="0" err="1" smtClean="0">
                <a:solidFill>
                  <a:srgbClr val="006600"/>
                </a:solidFill>
                <a:effectLst>
                  <a:outerShdw blurRad="38100" dist="38100" dir="2700000" algn="tl">
                    <a:srgbClr val="000000">
                      <a:alpha val="43137"/>
                    </a:srgbClr>
                  </a:outerShdw>
                </a:effectLst>
                <a:latin typeface="+mn-lt"/>
              </a:rPr>
              <a:t>sur</a:t>
            </a:r>
            <a:r>
              <a:rPr lang="en-US" sz="2400" b="1" dirty="0" smtClean="0">
                <a:solidFill>
                  <a:srgbClr val="006600"/>
                </a:solidFill>
                <a:effectLst>
                  <a:outerShdw blurRad="38100" dist="38100" dir="2700000" algn="tl">
                    <a:srgbClr val="000000">
                      <a:alpha val="43137"/>
                    </a:srgbClr>
                  </a:outerShdw>
                </a:effectLst>
                <a:latin typeface="+mn-lt"/>
              </a:rPr>
              <a:t>(</a:t>
            </a:r>
            <a:r>
              <a:rPr lang="en-US" sz="2400" b="1" i="1" dirty="0" err="1" smtClean="0">
                <a:solidFill>
                  <a:srgbClr val="006600"/>
                </a:solidFill>
                <a:effectLst>
                  <a:outerShdw blurRad="38100" dist="38100" dir="2700000" algn="tl">
                    <a:srgbClr val="000000">
                      <a:alpha val="43137"/>
                    </a:srgbClr>
                  </a:outerShdw>
                </a:effectLst>
                <a:latin typeface="+mn-lt"/>
              </a:rPr>
              <a:t>E</a:t>
            </a:r>
            <a:r>
              <a:rPr lang="en-US" sz="2400" b="1" baseline="-25000" dirty="0" err="1" smtClean="0">
                <a:solidFill>
                  <a:srgbClr val="006600"/>
                </a:solidFill>
                <a:effectLst>
                  <a:outerShdw blurRad="38100" dist="38100" dir="2700000" algn="tl">
                    <a:srgbClr val="000000">
                      <a:alpha val="43137"/>
                    </a:srgbClr>
                  </a:outerShdw>
                </a:effectLst>
                <a:latin typeface="+mn-lt"/>
              </a:rPr>
              <a:t>c.m</a:t>
            </a:r>
            <a:r>
              <a:rPr lang="en-US" sz="2400" b="1" baseline="-25000" dirty="0" smtClean="0">
                <a:solidFill>
                  <a:srgbClr val="006600"/>
                </a:solidFill>
                <a:effectLst>
                  <a:outerShdw blurRad="38100" dist="38100" dir="2700000" algn="tl">
                    <a:srgbClr val="000000">
                      <a:alpha val="43137"/>
                    </a:srgbClr>
                  </a:outerShdw>
                </a:effectLst>
                <a:latin typeface="+mn-lt"/>
              </a:rPr>
              <a:t>.</a:t>
            </a:r>
            <a:r>
              <a:rPr lang="en-US" sz="2400" b="1" dirty="0" smtClean="0">
                <a:solidFill>
                  <a:srgbClr val="006600"/>
                </a:solidFill>
                <a:effectLst>
                  <a:outerShdw blurRad="38100" dist="38100" dir="2700000" algn="tl">
                    <a:srgbClr val="000000">
                      <a:alpha val="43137"/>
                    </a:srgbClr>
                  </a:outerShdw>
                </a:effectLst>
                <a:latin typeface="+mn-lt"/>
              </a:rPr>
              <a:t>, </a:t>
            </a:r>
            <a:r>
              <a:rPr lang="en-US" sz="2400" b="1" i="1" dirty="0" smtClean="0">
                <a:solidFill>
                  <a:srgbClr val="006600"/>
                </a:solidFill>
                <a:effectLst>
                  <a:outerShdw blurRad="38100" dist="38100" dir="2700000" algn="tl">
                    <a:srgbClr val="000000">
                      <a:alpha val="43137"/>
                    </a:srgbClr>
                  </a:outerShdw>
                </a:effectLst>
                <a:latin typeface="+mn-lt"/>
              </a:rPr>
              <a:t>J</a:t>
            </a:r>
            <a:r>
              <a:rPr lang="en-US" sz="2400" b="1" dirty="0" smtClean="0">
                <a:solidFill>
                  <a:srgbClr val="006600"/>
                </a:solidFill>
                <a:effectLst>
                  <a:outerShdw blurRad="38100" dist="38100" dir="2700000" algn="tl">
                    <a:srgbClr val="000000">
                      <a:alpha val="43137"/>
                    </a:srgbClr>
                  </a:outerShdw>
                </a:effectLst>
                <a:latin typeface="+mn-lt"/>
              </a:rPr>
              <a:t>)</a:t>
            </a:r>
          </a:p>
          <a:p>
            <a:pPr algn="ctr"/>
            <a:endParaRPr lang="ru-RU" sz="2400" dirty="0">
              <a:effectLst>
                <a:outerShdw blurRad="38100" dist="38100" dir="2700000" algn="tl">
                  <a:srgbClr val="000000">
                    <a:alpha val="43137"/>
                  </a:srgbClr>
                </a:outerShdw>
              </a:effectLst>
              <a:latin typeface="+mn-lt"/>
            </a:endParaRPr>
          </a:p>
        </p:txBody>
      </p:sp>
      <p:sp>
        <p:nvSpPr>
          <p:cNvPr id="6" name="TextBox 5"/>
          <p:cNvSpPr txBox="1"/>
          <p:nvPr/>
        </p:nvSpPr>
        <p:spPr>
          <a:xfrm>
            <a:off x="1259632" y="274003"/>
            <a:ext cx="6840760" cy="461665"/>
          </a:xfrm>
          <a:prstGeom prst="rect">
            <a:avLst/>
          </a:prstGeom>
          <a:noFill/>
        </p:spPr>
        <p:txBody>
          <a:bodyPr wrap="square" rtlCol="0">
            <a:spAutoFit/>
          </a:bodyPr>
          <a:lstStyle/>
          <a:p>
            <a:pPr algn="ctr"/>
            <a:r>
              <a:rPr lang="ru-RU" sz="2400" b="1" dirty="0" smtClean="0">
                <a:solidFill>
                  <a:srgbClr val="0000FF"/>
                </a:solidFill>
                <a:effectLst>
                  <a:outerShdw blurRad="38100" dist="38100" dir="2700000" algn="tl">
                    <a:srgbClr val="000000">
                      <a:alpha val="43137"/>
                    </a:srgbClr>
                  </a:outerShdw>
                </a:effectLst>
                <a:latin typeface="+mn-lt"/>
              </a:rPr>
              <a:t>Сечение продуктов реакций полного слияния</a:t>
            </a:r>
            <a:endParaRPr lang="ru-RU" sz="2400" dirty="0">
              <a:solidFill>
                <a:srgbClr val="0000FF"/>
              </a:solidFill>
              <a:effectLst>
                <a:outerShdw blurRad="38100" dist="38100" dir="2700000" algn="tl">
                  <a:srgbClr val="000000">
                    <a:alpha val="43137"/>
                  </a:srgbClr>
                </a:outerShdw>
              </a:effectLst>
              <a:latin typeface="+mn-lt"/>
            </a:endParaRPr>
          </a:p>
        </p:txBody>
      </p:sp>
      <p:sp>
        <p:nvSpPr>
          <p:cNvPr id="7" name="TextBox 6"/>
          <p:cNvSpPr txBox="1"/>
          <p:nvPr/>
        </p:nvSpPr>
        <p:spPr>
          <a:xfrm>
            <a:off x="2699792" y="1311151"/>
            <a:ext cx="6048672" cy="1200329"/>
          </a:xfrm>
          <a:prstGeom prst="rect">
            <a:avLst/>
          </a:prstGeom>
          <a:noFill/>
        </p:spPr>
        <p:txBody>
          <a:bodyPr wrap="square" rtlCol="0">
            <a:spAutoFit/>
          </a:bodyPr>
          <a:lstStyle/>
          <a:p>
            <a:r>
              <a:rPr lang="ru-RU" b="1" dirty="0" smtClean="0">
                <a:effectLst>
                  <a:outerShdw blurRad="38100" dist="38100" dir="2700000" algn="tl">
                    <a:srgbClr val="000000">
                      <a:alpha val="43137"/>
                    </a:srgbClr>
                  </a:outerShdw>
                </a:effectLst>
                <a:latin typeface="+mn-lt"/>
              </a:rPr>
              <a:t>сечение захвата </a:t>
            </a:r>
          </a:p>
          <a:p>
            <a:r>
              <a:rPr lang="ru-RU" b="1" dirty="0" smtClean="0">
                <a:solidFill>
                  <a:srgbClr val="0000FF"/>
                </a:solidFill>
                <a:effectLst>
                  <a:outerShdw blurRad="38100" dist="38100" dir="2700000" algn="tl">
                    <a:srgbClr val="000000">
                      <a:alpha val="43137"/>
                    </a:srgbClr>
                  </a:outerShdw>
                </a:effectLst>
                <a:latin typeface="+mn-lt"/>
              </a:rPr>
              <a:t>                         </a:t>
            </a:r>
            <a:r>
              <a:rPr lang="ru-RU" b="1" dirty="0" smtClean="0">
                <a:solidFill>
                  <a:srgbClr val="FF0000"/>
                </a:solidFill>
                <a:effectLst>
                  <a:outerShdw blurRad="38100" dist="38100" dir="2700000" algn="tl">
                    <a:srgbClr val="000000">
                      <a:alpha val="43137"/>
                    </a:srgbClr>
                  </a:outerShdw>
                </a:effectLst>
                <a:latin typeface="+mn-lt"/>
              </a:rPr>
              <a:t>вероятность формирования</a:t>
            </a:r>
          </a:p>
          <a:p>
            <a:r>
              <a:rPr lang="ru-RU" b="1" dirty="0" smtClean="0">
                <a:solidFill>
                  <a:srgbClr val="FF0000"/>
                </a:solidFill>
                <a:effectLst>
                  <a:outerShdw blurRad="38100" dist="38100" dir="2700000" algn="tl">
                    <a:srgbClr val="000000">
                      <a:alpha val="43137"/>
                    </a:srgbClr>
                  </a:outerShdw>
                </a:effectLst>
                <a:latin typeface="+mn-lt"/>
              </a:rPr>
              <a:t>                                    составного ядра</a:t>
            </a:r>
          </a:p>
          <a:p>
            <a:r>
              <a:rPr lang="ru-RU" b="1" dirty="0" smtClean="0">
                <a:solidFill>
                  <a:srgbClr val="0000FF"/>
                </a:solidFill>
                <a:effectLst>
                  <a:outerShdw blurRad="38100" dist="38100" dir="2700000" algn="tl">
                    <a:srgbClr val="000000">
                      <a:alpha val="43137"/>
                    </a:srgbClr>
                  </a:outerShdw>
                </a:effectLst>
                <a:latin typeface="+mn-lt"/>
              </a:rPr>
              <a:t>                                                           </a:t>
            </a:r>
            <a:r>
              <a:rPr lang="ru-RU" b="1" dirty="0" smtClean="0">
                <a:solidFill>
                  <a:srgbClr val="006600"/>
                </a:solidFill>
                <a:effectLst>
                  <a:outerShdw blurRad="38100" dist="38100" dir="2700000" algn="tl">
                    <a:srgbClr val="000000">
                      <a:alpha val="43137"/>
                    </a:srgbClr>
                  </a:outerShdw>
                </a:effectLst>
                <a:latin typeface="+mn-lt"/>
              </a:rPr>
              <a:t>вероятность выживания</a:t>
            </a:r>
            <a:endParaRPr lang="ru-RU" dirty="0">
              <a:solidFill>
                <a:srgbClr val="006600"/>
              </a:solidFill>
              <a:effectLst>
                <a:outerShdw blurRad="38100" dist="38100" dir="2700000" algn="tl">
                  <a:srgbClr val="000000">
                    <a:alpha val="43137"/>
                  </a:srgbClr>
                </a:outerShdw>
              </a:effectLst>
              <a:latin typeface="+mn-lt"/>
            </a:endParaRPr>
          </a:p>
        </p:txBody>
      </p:sp>
      <p:grpSp>
        <p:nvGrpSpPr>
          <p:cNvPr id="46" name="Группа 45"/>
          <p:cNvGrpSpPr/>
          <p:nvPr/>
        </p:nvGrpSpPr>
        <p:grpSpPr>
          <a:xfrm>
            <a:off x="5508104" y="2492896"/>
            <a:ext cx="3384376" cy="4289331"/>
            <a:chOff x="5508104" y="2492896"/>
            <a:chExt cx="3384376" cy="4289331"/>
          </a:xfrm>
        </p:grpSpPr>
        <p:grpSp>
          <p:nvGrpSpPr>
            <p:cNvPr id="75" name="Группа 74"/>
            <p:cNvGrpSpPr/>
            <p:nvPr/>
          </p:nvGrpSpPr>
          <p:grpSpPr>
            <a:xfrm>
              <a:off x="5508104" y="2492896"/>
              <a:ext cx="3384376" cy="3609111"/>
              <a:chOff x="5508104" y="2492896"/>
              <a:chExt cx="3384376" cy="3609111"/>
            </a:xfrm>
          </p:grpSpPr>
          <p:cxnSp>
            <p:nvCxnSpPr>
              <p:cNvPr id="45" name="Прямая со стрелкой 44"/>
              <p:cNvCxnSpPr>
                <a:endCxn id="69" idx="0"/>
              </p:cNvCxnSpPr>
              <p:nvPr/>
            </p:nvCxnSpPr>
            <p:spPr>
              <a:xfrm flipH="1">
                <a:off x="7020272" y="2492896"/>
                <a:ext cx="216024" cy="324491"/>
              </a:xfrm>
              <a:prstGeom prst="straightConnector1">
                <a:avLst/>
              </a:prstGeom>
              <a:ln w="19050">
                <a:solidFill>
                  <a:srgbClr val="006600"/>
                </a:solidFill>
                <a:tailEnd type="arrow"/>
              </a:ln>
            </p:spPr>
            <p:style>
              <a:lnRef idx="1">
                <a:schemeClr val="accent1"/>
              </a:lnRef>
              <a:fillRef idx="0">
                <a:schemeClr val="accent1"/>
              </a:fillRef>
              <a:effectRef idx="0">
                <a:schemeClr val="accent1"/>
              </a:effectRef>
              <a:fontRef idx="minor">
                <a:schemeClr val="tx1"/>
              </a:fontRef>
            </p:style>
          </p:cxnSp>
          <p:pic>
            <p:nvPicPr>
              <p:cNvPr id="69" name="Рисунок 68" descr="z3.bmp"/>
              <p:cNvPicPr>
                <a:picLocks noChangeAspect="1"/>
              </p:cNvPicPr>
              <p:nvPr/>
            </p:nvPicPr>
            <p:blipFill>
              <a:blip r:embed="rId2" cstate="print"/>
              <a:srcRect l="12908" t="7561" r="11957" b="3317"/>
              <a:stretch>
                <a:fillRect/>
              </a:stretch>
            </p:blipFill>
            <p:spPr>
              <a:xfrm>
                <a:off x="5508104" y="2817387"/>
                <a:ext cx="3024336" cy="2411813"/>
              </a:xfrm>
              <a:prstGeom prst="rect">
                <a:avLst/>
              </a:prstGeom>
              <a:ln>
                <a:noFill/>
              </a:ln>
            </p:spPr>
          </p:pic>
          <p:sp>
            <p:nvSpPr>
              <p:cNvPr id="73" name="TextBox 72"/>
              <p:cNvSpPr txBox="1"/>
              <p:nvPr/>
            </p:nvSpPr>
            <p:spPr>
              <a:xfrm>
                <a:off x="6228184" y="5229200"/>
                <a:ext cx="1672253" cy="307777"/>
              </a:xfrm>
              <a:prstGeom prst="rect">
                <a:avLst/>
              </a:prstGeom>
              <a:noFill/>
            </p:spPr>
            <p:txBody>
              <a:bodyPr wrap="none" rtlCol="0">
                <a:spAutoFit/>
              </a:bodyPr>
              <a:lstStyle/>
              <a:p>
                <a:r>
                  <a:rPr lang="en-US" sz="1400" i="1" dirty="0" err="1" smtClean="0">
                    <a:solidFill>
                      <a:srgbClr val="0000FF"/>
                    </a:solidFill>
                    <a:effectLst>
                      <a:outerShdw blurRad="38100" dist="38100" dir="2700000" algn="tl">
                        <a:srgbClr val="000000">
                          <a:alpha val="43137"/>
                        </a:srgbClr>
                      </a:outerShdw>
                    </a:effectLst>
                    <a:cs typeface="Calibri" pitchFamily="34" charset="0"/>
                  </a:rPr>
                  <a:t>W</a:t>
                </a:r>
                <a:r>
                  <a:rPr lang="en-US" sz="1400" baseline="-25000" dirty="0" err="1" smtClean="0">
                    <a:solidFill>
                      <a:srgbClr val="0000FF"/>
                    </a:solidFill>
                    <a:effectLst>
                      <a:outerShdw blurRad="38100" dist="38100" dir="2700000" algn="tl">
                        <a:srgbClr val="000000">
                          <a:alpha val="43137"/>
                        </a:srgbClr>
                      </a:outerShdw>
                    </a:effectLst>
                    <a:cs typeface="Calibri" pitchFamily="34" charset="0"/>
                  </a:rPr>
                  <a:t>sur</a:t>
                </a:r>
                <a:r>
                  <a:rPr lang="en-US" sz="1400" dirty="0" smtClean="0">
                    <a:solidFill>
                      <a:srgbClr val="0000FF"/>
                    </a:solidFill>
                    <a:effectLst>
                      <a:outerShdw blurRad="38100" dist="38100" dir="2700000" algn="tl">
                        <a:srgbClr val="000000">
                          <a:alpha val="43137"/>
                        </a:srgbClr>
                      </a:outerShdw>
                    </a:effectLst>
                    <a:cs typeface="Calibri" pitchFamily="34" charset="0"/>
                  </a:rPr>
                  <a:t> ~ exp(</a:t>
                </a:r>
                <a:r>
                  <a:rPr lang="en-US" sz="1400" i="1" dirty="0" smtClean="0">
                    <a:solidFill>
                      <a:srgbClr val="0000FF"/>
                    </a:solidFill>
                    <a:effectLst>
                      <a:outerShdw blurRad="38100" dist="38100" dir="2700000" algn="tl">
                        <a:srgbClr val="000000">
                          <a:alpha val="43137"/>
                        </a:srgbClr>
                      </a:outerShdw>
                    </a:effectLst>
                    <a:cs typeface="Calibri" pitchFamily="34" charset="0"/>
                  </a:rPr>
                  <a:t>B</a:t>
                </a:r>
                <a:r>
                  <a:rPr lang="en-US" sz="1400" baseline="-25000" dirty="0" smtClean="0">
                    <a:solidFill>
                      <a:srgbClr val="0000FF"/>
                    </a:solidFill>
                    <a:effectLst>
                      <a:outerShdw blurRad="38100" dist="38100" dir="2700000" algn="tl">
                        <a:srgbClr val="000000">
                          <a:alpha val="43137"/>
                        </a:srgbClr>
                      </a:outerShdw>
                    </a:effectLst>
                    <a:cs typeface="Calibri" pitchFamily="34" charset="0"/>
                  </a:rPr>
                  <a:t>f</a:t>
                </a:r>
                <a:r>
                  <a:rPr lang="en-US" sz="1400" dirty="0" smtClean="0">
                    <a:solidFill>
                      <a:srgbClr val="0000FF"/>
                    </a:solidFill>
                    <a:effectLst>
                      <a:outerShdw blurRad="38100" dist="38100" dir="2700000" algn="tl">
                        <a:srgbClr val="000000">
                          <a:alpha val="43137"/>
                        </a:srgbClr>
                      </a:outerShdw>
                    </a:effectLst>
                    <a:cs typeface="Calibri" pitchFamily="34" charset="0"/>
                  </a:rPr>
                  <a:t> – </a:t>
                </a:r>
                <a:r>
                  <a:rPr lang="en-US" sz="1400" i="1" dirty="0" err="1" smtClean="0">
                    <a:solidFill>
                      <a:srgbClr val="0000FF"/>
                    </a:solidFill>
                    <a:effectLst>
                      <a:outerShdw blurRad="38100" dist="38100" dir="2700000" algn="tl">
                        <a:srgbClr val="000000">
                          <a:alpha val="43137"/>
                        </a:srgbClr>
                      </a:outerShdw>
                    </a:effectLst>
                    <a:cs typeface="Calibri" pitchFamily="34" charset="0"/>
                  </a:rPr>
                  <a:t>B</a:t>
                </a:r>
                <a:r>
                  <a:rPr lang="en-US" sz="1400" baseline="-25000" dirty="0" err="1" smtClean="0">
                    <a:solidFill>
                      <a:srgbClr val="0000FF"/>
                    </a:solidFill>
                    <a:effectLst>
                      <a:outerShdw blurRad="38100" dist="38100" dir="2700000" algn="tl">
                        <a:srgbClr val="000000">
                          <a:alpha val="43137"/>
                        </a:srgbClr>
                      </a:outerShdw>
                    </a:effectLst>
                    <a:cs typeface="Calibri" pitchFamily="34" charset="0"/>
                  </a:rPr>
                  <a:t>n</a:t>
                </a:r>
                <a:r>
                  <a:rPr lang="en-US" sz="1400" dirty="0" smtClean="0">
                    <a:solidFill>
                      <a:srgbClr val="0000FF"/>
                    </a:solidFill>
                    <a:effectLst>
                      <a:outerShdw blurRad="38100" dist="38100" dir="2700000" algn="tl">
                        <a:srgbClr val="000000">
                          <a:alpha val="43137"/>
                        </a:srgbClr>
                      </a:outerShdw>
                    </a:effectLst>
                    <a:cs typeface="Calibri" pitchFamily="34" charset="0"/>
                  </a:rPr>
                  <a:t>)</a:t>
                </a:r>
              </a:p>
            </p:txBody>
          </p:sp>
          <p:sp>
            <p:nvSpPr>
              <p:cNvPr id="74" name="TextBox 73"/>
              <p:cNvSpPr txBox="1"/>
              <p:nvPr/>
            </p:nvSpPr>
            <p:spPr>
              <a:xfrm>
                <a:off x="5796136" y="5517232"/>
                <a:ext cx="3096344" cy="584775"/>
              </a:xfrm>
              <a:prstGeom prst="rect">
                <a:avLst/>
              </a:prstGeom>
              <a:noFill/>
            </p:spPr>
            <p:txBody>
              <a:bodyPr wrap="square" rtlCol="0">
                <a:spAutoFit/>
              </a:bodyPr>
              <a:lstStyle/>
              <a:p>
                <a:pPr algn="ctr"/>
                <a:r>
                  <a:rPr lang="ru-RU" sz="1600" dirty="0" smtClean="0">
                    <a:effectLst>
                      <a:outerShdw blurRad="38100" dist="38100" dir="2700000" algn="tl">
                        <a:srgbClr val="000000">
                          <a:alpha val="43137"/>
                        </a:srgbClr>
                      </a:outerShdw>
                    </a:effectLst>
                    <a:latin typeface="+mn-lt"/>
                  </a:rPr>
                  <a:t>изучение сечений образования ядер на границе стабильности</a:t>
                </a:r>
                <a:endParaRPr lang="ru-RU" sz="1600" dirty="0">
                  <a:effectLst>
                    <a:outerShdw blurRad="38100" dist="38100" dir="2700000" algn="tl">
                      <a:srgbClr val="000000">
                        <a:alpha val="43137"/>
                      </a:srgbClr>
                    </a:outerShdw>
                  </a:effectLst>
                  <a:latin typeface="+mn-lt"/>
                </a:endParaRPr>
              </a:p>
            </p:txBody>
          </p:sp>
        </p:grpSp>
        <p:sp>
          <p:nvSpPr>
            <p:cNvPr id="40" name="TextBox 39"/>
            <p:cNvSpPr txBox="1"/>
            <p:nvPr/>
          </p:nvSpPr>
          <p:spPr>
            <a:xfrm>
              <a:off x="6215191" y="6474450"/>
              <a:ext cx="2143023" cy="307777"/>
            </a:xfrm>
            <a:prstGeom prst="rect">
              <a:avLst/>
            </a:prstGeom>
            <a:noFill/>
          </p:spPr>
          <p:txBody>
            <a:bodyPr wrap="none" rtlCol="0">
              <a:spAutoFit/>
            </a:bodyPr>
            <a:lstStyle/>
            <a:p>
              <a:r>
                <a:rPr lang="en-US" sz="1400" dirty="0" smtClean="0">
                  <a:latin typeface="+mn-lt"/>
                </a:rPr>
                <a:t>P. </a:t>
              </a:r>
              <a:r>
                <a:rPr lang="en-US" sz="1400" dirty="0" err="1" smtClean="0">
                  <a:latin typeface="+mn-lt"/>
                </a:rPr>
                <a:t>Jachimowicz</a:t>
              </a:r>
              <a:r>
                <a:rPr lang="en-US" sz="1400" dirty="0" smtClean="0">
                  <a:latin typeface="+mn-lt"/>
                </a:rPr>
                <a:t>  </a:t>
              </a:r>
              <a:r>
                <a:rPr lang="en-US" sz="1400" i="1" dirty="0" smtClean="0">
                  <a:latin typeface="+mn-lt"/>
                </a:rPr>
                <a:t>et al</a:t>
              </a:r>
              <a:r>
                <a:rPr lang="en-US" sz="1400" dirty="0" smtClean="0">
                  <a:latin typeface="+mn-lt"/>
                </a:rPr>
                <a:t>., 2021</a:t>
              </a:r>
              <a:endParaRPr lang="ru-RU" sz="1400" dirty="0">
                <a:latin typeface="+mn-lt"/>
              </a:endParaRPr>
            </a:p>
          </p:txBody>
        </p:sp>
      </p:grpSp>
      <p:grpSp>
        <p:nvGrpSpPr>
          <p:cNvPr id="43" name="Группа 42"/>
          <p:cNvGrpSpPr/>
          <p:nvPr/>
        </p:nvGrpSpPr>
        <p:grpSpPr>
          <a:xfrm>
            <a:off x="2476928" y="2204864"/>
            <a:ext cx="2952328" cy="4581722"/>
            <a:chOff x="2483768" y="2204864"/>
            <a:chExt cx="2952328" cy="4581722"/>
          </a:xfrm>
        </p:grpSpPr>
        <p:grpSp>
          <p:nvGrpSpPr>
            <p:cNvPr id="79" name="Группа 78"/>
            <p:cNvGrpSpPr/>
            <p:nvPr/>
          </p:nvGrpSpPr>
          <p:grpSpPr>
            <a:xfrm>
              <a:off x="2483768" y="2204864"/>
              <a:ext cx="2952328" cy="4032448"/>
              <a:chOff x="2483768" y="2204864"/>
              <a:chExt cx="2952328" cy="4032448"/>
            </a:xfrm>
          </p:grpSpPr>
          <p:grpSp>
            <p:nvGrpSpPr>
              <p:cNvPr id="72" name="Группа 71"/>
              <p:cNvGrpSpPr/>
              <p:nvPr/>
            </p:nvGrpSpPr>
            <p:grpSpPr>
              <a:xfrm>
                <a:off x="2483768" y="2204864"/>
                <a:ext cx="2952328" cy="4032448"/>
                <a:chOff x="2483768" y="2204864"/>
                <a:chExt cx="2952328" cy="4032448"/>
              </a:xfrm>
            </p:grpSpPr>
            <p:grpSp>
              <p:nvGrpSpPr>
                <p:cNvPr id="31" name="Группа 30"/>
                <p:cNvGrpSpPr/>
                <p:nvPr/>
              </p:nvGrpSpPr>
              <p:grpSpPr>
                <a:xfrm>
                  <a:off x="2843808" y="4365104"/>
                  <a:ext cx="2573012" cy="1754326"/>
                  <a:chOff x="5967442" y="332656"/>
                  <a:chExt cx="2573012" cy="1754326"/>
                </a:xfrm>
              </p:grpSpPr>
              <p:sp>
                <p:nvSpPr>
                  <p:cNvPr id="32" name="TextBox 31"/>
                  <p:cNvSpPr txBox="1"/>
                  <p:nvPr/>
                </p:nvSpPr>
                <p:spPr>
                  <a:xfrm>
                    <a:off x="5967442" y="332656"/>
                    <a:ext cx="2573012" cy="1754326"/>
                  </a:xfrm>
                  <a:prstGeom prst="rect">
                    <a:avLst/>
                  </a:prstGeom>
                  <a:noFill/>
                </p:spPr>
                <p:txBody>
                  <a:bodyPr wrap="square" rtlCol="0">
                    <a:spAutoFit/>
                  </a:bodyPr>
                  <a:lstStyle/>
                  <a:p>
                    <a:r>
                      <a:rPr lang="en-US" sz="2400" b="1" baseline="25000" dirty="0" smtClean="0">
                        <a:effectLst>
                          <a:outerShdw blurRad="38100" dist="38100" dir="2700000" algn="tl">
                            <a:srgbClr val="000000">
                              <a:alpha val="43137"/>
                            </a:srgbClr>
                          </a:outerShdw>
                        </a:effectLst>
                        <a:latin typeface="Calibri" pitchFamily="34" charset="0"/>
                        <a:cs typeface="Calibri" pitchFamily="34" charset="0"/>
                      </a:rPr>
                      <a:t>48</a:t>
                    </a:r>
                    <a:r>
                      <a:rPr lang="en-US" sz="2000" b="1" dirty="0" smtClean="0">
                        <a:effectLst>
                          <a:outerShdw blurRad="38100" dist="38100" dir="2700000" algn="tl">
                            <a:srgbClr val="000000">
                              <a:alpha val="43137"/>
                            </a:srgbClr>
                          </a:outerShdw>
                        </a:effectLst>
                        <a:latin typeface="Calibri" pitchFamily="34" charset="0"/>
                        <a:cs typeface="Calibri" pitchFamily="34" charset="0"/>
                      </a:rPr>
                      <a:t>Ca  </a:t>
                    </a:r>
                    <a:r>
                      <a:rPr lang="ru-RU" sz="2000" b="1" dirty="0" smtClean="0">
                        <a:effectLst>
                          <a:outerShdw blurRad="38100" dist="38100" dir="2700000" algn="tl">
                            <a:srgbClr val="000000">
                              <a:alpha val="43137"/>
                            </a:srgbClr>
                          </a:outerShdw>
                        </a:effectLst>
                        <a:latin typeface="Calibri" pitchFamily="34" charset="0"/>
                        <a:cs typeface="Calibri" pitchFamily="34" charset="0"/>
                      </a:rPr>
                      <a:t>   </a:t>
                    </a:r>
                    <a:r>
                      <a:rPr lang="en-US" sz="2000" b="1" dirty="0" smtClean="0">
                        <a:effectLst>
                          <a:outerShdw blurRad="38100" dist="38100" dir="2700000" algn="tl">
                            <a:srgbClr val="000000">
                              <a:alpha val="43137"/>
                            </a:srgbClr>
                          </a:outerShdw>
                        </a:effectLst>
                        <a:latin typeface="Calibri" pitchFamily="34" charset="0"/>
                        <a:cs typeface="Calibri" pitchFamily="34" charset="0"/>
                      </a:rPr>
                      <a:t>  </a:t>
                    </a:r>
                    <a:r>
                      <a:rPr lang="en-US" sz="2400" b="1" baseline="25000" dirty="0" smtClean="0">
                        <a:solidFill>
                          <a:srgbClr val="FF0000"/>
                        </a:solidFill>
                        <a:effectLst>
                          <a:outerShdw blurRad="38100" dist="38100" dir="2700000" algn="tl">
                            <a:srgbClr val="000000">
                              <a:alpha val="43137"/>
                            </a:srgbClr>
                          </a:outerShdw>
                        </a:effectLst>
                        <a:latin typeface="Calibri" pitchFamily="34" charset="0"/>
                        <a:cs typeface="Calibri" pitchFamily="34" charset="0"/>
                      </a:rPr>
                      <a:t>50</a:t>
                    </a:r>
                    <a:r>
                      <a:rPr lang="en-US" sz="2000" b="1" dirty="0" smtClean="0">
                        <a:solidFill>
                          <a:srgbClr val="FF0000"/>
                        </a:solidFill>
                        <a:effectLst>
                          <a:outerShdw blurRad="38100" dist="38100" dir="2700000" algn="tl">
                            <a:srgbClr val="000000">
                              <a:alpha val="43137"/>
                            </a:srgbClr>
                          </a:outerShdw>
                        </a:effectLst>
                        <a:latin typeface="Calibri" pitchFamily="34" charset="0"/>
                        <a:cs typeface="Calibri" pitchFamily="34" charset="0"/>
                      </a:rPr>
                      <a:t>Ti       </a:t>
                    </a:r>
                    <a:r>
                      <a:rPr lang="en-US" sz="2000" b="1" baseline="25000" dirty="0" smtClean="0">
                        <a:solidFill>
                          <a:srgbClr val="0000FF"/>
                        </a:solidFill>
                        <a:effectLst>
                          <a:outerShdw blurRad="38100" dist="38100" dir="2700000" algn="tl">
                            <a:srgbClr val="000000">
                              <a:alpha val="43137"/>
                            </a:srgbClr>
                          </a:outerShdw>
                        </a:effectLst>
                        <a:latin typeface="Calibri" pitchFamily="34" charset="0"/>
                        <a:cs typeface="Calibri" pitchFamily="34" charset="0"/>
                      </a:rPr>
                      <a:t>54</a:t>
                    </a:r>
                    <a:r>
                      <a:rPr lang="en-US" sz="2000" b="1" dirty="0" smtClean="0">
                        <a:solidFill>
                          <a:srgbClr val="0000FF"/>
                        </a:solidFill>
                        <a:effectLst>
                          <a:outerShdw blurRad="38100" dist="38100" dir="2700000" algn="tl">
                            <a:srgbClr val="000000">
                              <a:alpha val="43137"/>
                            </a:srgbClr>
                          </a:outerShdw>
                        </a:effectLst>
                        <a:latin typeface="Calibri" pitchFamily="34" charset="0"/>
                        <a:cs typeface="Calibri" pitchFamily="34" charset="0"/>
                      </a:rPr>
                      <a:t>Cr</a:t>
                    </a:r>
                    <a:endParaRPr lang="ru-RU" sz="2000" b="1" dirty="0" smtClean="0">
                      <a:solidFill>
                        <a:srgbClr val="0000FF"/>
                      </a:solidFill>
                      <a:latin typeface="Calibri" pitchFamily="34" charset="0"/>
                      <a:cs typeface="Calibri" pitchFamily="34" charset="0"/>
                    </a:endParaRPr>
                  </a:p>
                  <a:p>
                    <a:endParaRPr lang="en-US" sz="800" b="1" dirty="0" smtClean="0">
                      <a:latin typeface="Calibri" pitchFamily="34" charset="0"/>
                      <a:cs typeface="Calibri" pitchFamily="34" charset="0"/>
                    </a:endParaRPr>
                  </a:p>
                  <a:p>
                    <a:r>
                      <a:rPr lang="en-US" sz="2000" b="1" baseline="25000" dirty="0" smtClean="0">
                        <a:latin typeface="+mn-lt"/>
                        <a:cs typeface="Calibri" pitchFamily="34" charset="0"/>
                      </a:rPr>
                      <a:t>2</a:t>
                    </a:r>
                    <a:r>
                      <a:rPr lang="ru-RU" sz="2000" b="1" baseline="25000" dirty="0" smtClean="0">
                        <a:latin typeface="+mn-lt"/>
                        <a:cs typeface="Calibri" pitchFamily="34" charset="0"/>
                      </a:rPr>
                      <a:t>4</a:t>
                    </a:r>
                    <a:r>
                      <a:rPr lang="en-US" sz="2000" b="1" baseline="25000" dirty="0" smtClean="0">
                        <a:latin typeface="+mn-lt"/>
                        <a:cs typeface="Calibri" pitchFamily="34" charset="0"/>
                      </a:rPr>
                      <a:t>5</a:t>
                    </a:r>
                    <a:r>
                      <a:rPr lang="en-US" b="1" dirty="0" smtClean="0">
                        <a:latin typeface="+mn-lt"/>
                        <a:cs typeface="Calibri" pitchFamily="34" charset="0"/>
                      </a:rPr>
                      <a:t>Cm + </a:t>
                    </a:r>
                    <a:r>
                      <a:rPr lang="en-US" sz="2000" b="1" baseline="25000" dirty="0" smtClean="0">
                        <a:latin typeface="+mn-lt"/>
                        <a:cs typeface="Calibri" pitchFamily="34" charset="0"/>
                      </a:rPr>
                      <a:t>48</a:t>
                    </a:r>
                    <a:r>
                      <a:rPr lang="en-US" b="1" dirty="0" smtClean="0">
                        <a:latin typeface="+mn-lt"/>
                        <a:cs typeface="Calibri" pitchFamily="34" charset="0"/>
                      </a:rPr>
                      <a:t>Ca</a:t>
                    </a:r>
                    <a:r>
                      <a:rPr lang="ru-RU" sz="2000" b="1" dirty="0" smtClean="0">
                        <a:latin typeface="+mn-lt"/>
                        <a:cs typeface="Calibri" pitchFamily="34" charset="0"/>
                      </a:rPr>
                      <a:t>      </a:t>
                    </a:r>
                    <a:r>
                      <a:rPr lang="en-US" sz="2000" b="1" baseline="25000" dirty="0" smtClean="0">
                        <a:latin typeface="+mn-lt"/>
                        <a:cs typeface="Calibri" pitchFamily="34" charset="0"/>
                      </a:rPr>
                      <a:t>293</a:t>
                    </a:r>
                    <a:r>
                      <a:rPr lang="en-US" b="1" dirty="0" smtClean="0">
                        <a:latin typeface="+mn-lt"/>
                        <a:cs typeface="Calibri" pitchFamily="34" charset="0"/>
                      </a:rPr>
                      <a:t>Lv*</a:t>
                    </a:r>
                  </a:p>
                  <a:p>
                    <a:r>
                      <a:rPr lang="en-US" sz="2400" b="1" baseline="25000" dirty="0" smtClean="0">
                        <a:solidFill>
                          <a:srgbClr val="006600"/>
                        </a:solidFill>
                        <a:latin typeface="+mn-lt"/>
                        <a:cs typeface="Calibri" pitchFamily="34" charset="0"/>
                      </a:rPr>
                      <a:t>  </a:t>
                    </a:r>
                    <a:r>
                      <a:rPr lang="en-US" sz="2000" b="1" baseline="25000" dirty="0" smtClean="0">
                        <a:solidFill>
                          <a:srgbClr val="FF0000"/>
                        </a:solidFill>
                        <a:latin typeface="+mn-lt"/>
                        <a:cs typeface="Calibri" pitchFamily="34" charset="0"/>
                      </a:rPr>
                      <a:t>2</a:t>
                    </a:r>
                    <a:r>
                      <a:rPr lang="ru-RU" sz="2000" b="1" baseline="25000" dirty="0" smtClean="0">
                        <a:solidFill>
                          <a:srgbClr val="FF0000"/>
                        </a:solidFill>
                        <a:latin typeface="+mn-lt"/>
                        <a:cs typeface="Calibri" pitchFamily="34" charset="0"/>
                      </a:rPr>
                      <a:t>4</a:t>
                    </a:r>
                    <a:r>
                      <a:rPr lang="en-US" sz="2000" b="1" baseline="25000" dirty="0" smtClean="0">
                        <a:solidFill>
                          <a:srgbClr val="FF0000"/>
                        </a:solidFill>
                        <a:latin typeface="+mn-lt"/>
                        <a:cs typeface="Calibri" pitchFamily="34" charset="0"/>
                      </a:rPr>
                      <a:t>2</a:t>
                    </a:r>
                    <a:r>
                      <a:rPr lang="en-US" b="1" dirty="0" smtClean="0">
                        <a:solidFill>
                          <a:srgbClr val="FF0000"/>
                        </a:solidFill>
                        <a:latin typeface="+mn-lt"/>
                        <a:cs typeface="Calibri" pitchFamily="34" charset="0"/>
                      </a:rPr>
                      <a:t>Pu + </a:t>
                    </a:r>
                    <a:r>
                      <a:rPr lang="en-US" sz="2000" b="1" baseline="25000" dirty="0" smtClean="0">
                        <a:solidFill>
                          <a:srgbClr val="FF0000"/>
                        </a:solidFill>
                        <a:latin typeface="+mn-lt"/>
                        <a:cs typeface="Calibri" pitchFamily="34" charset="0"/>
                      </a:rPr>
                      <a:t>50</a:t>
                    </a:r>
                    <a:r>
                      <a:rPr lang="en-US" b="1" dirty="0" smtClean="0">
                        <a:solidFill>
                          <a:srgbClr val="FF0000"/>
                        </a:solidFill>
                        <a:latin typeface="+mn-lt"/>
                        <a:cs typeface="Calibri" pitchFamily="34" charset="0"/>
                      </a:rPr>
                      <a:t>Ti</a:t>
                    </a:r>
                    <a:r>
                      <a:rPr lang="ru-RU" b="1" dirty="0" smtClean="0">
                        <a:solidFill>
                          <a:srgbClr val="FF0000"/>
                        </a:solidFill>
                        <a:latin typeface="+mn-lt"/>
                        <a:cs typeface="Calibri" pitchFamily="34" charset="0"/>
                      </a:rPr>
                      <a:t>   </a:t>
                    </a:r>
                    <a:r>
                      <a:rPr lang="en-US" b="1" dirty="0" smtClean="0">
                        <a:solidFill>
                          <a:srgbClr val="FF0000"/>
                        </a:solidFill>
                        <a:latin typeface="+mn-lt"/>
                        <a:cs typeface="Calibri" pitchFamily="34" charset="0"/>
                      </a:rPr>
                      <a:t> </a:t>
                    </a:r>
                    <a:r>
                      <a:rPr lang="ru-RU" b="1" dirty="0" smtClean="0">
                        <a:solidFill>
                          <a:srgbClr val="FF0000"/>
                        </a:solidFill>
                        <a:latin typeface="+mn-lt"/>
                        <a:cs typeface="Calibri" pitchFamily="34" charset="0"/>
                      </a:rPr>
                      <a:t>   </a:t>
                    </a:r>
                    <a:r>
                      <a:rPr lang="en-US" sz="2000" b="1" baseline="25000" dirty="0" smtClean="0">
                        <a:solidFill>
                          <a:srgbClr val="FF0000"/>
                        </a:solidFill>
                        <a:latin typeface="+mn-lt"/>
                        <a:cs typeface="Calibri" pitchFamily="34" charset="0"/>
                      </a:rPr>
                      <a:t>292</a:t>
                    </a:r>
                    <a:r>
                      <a:rPr lang="en-US" b="1" dirty="0" smtClean="0">
                        <a:solidFill>
                          <a:srgbClr val="FF0000"/>
                        </a:solidFill>
                        <a:latin typeface="+mn-lt"/>
                        <a:cs typeface="Calibri" pitchFamily="34" charset="0"/>
                      </a:rPr>
                      <a:t>Lv*</a:t>
                    </a:r>
                    <a:endParaRPr lang="ru-RU" b="1" dirty="0" smtClean="0">
                      <a:solidFill>
                        <a:srgbClr val="FF0000"/>
                      </a:solidFill>
                      <a:latin typeface="+mn-lt"/>
                      <a:cs typeface="Calibri" pitchFamily="34" charset="0"/>
                    </a:endParaRPr>
                  </a:p>
                  <a:p>
                    <a:r>
                      <a:rPr lang="en-US" sz="2400" b="1" baseline="25000" dirty="0" smtClean="0">
                        <a:solidFill>
                          <a:srgbClr val="006600"/>
                        </a:solidFill>
                        <a:latin typeface="+mn-lt"/>
                        <a:cs typeface="Calibri" pitchFamily="34" charset="0"/>
                      </a:rPr>
                      <a:t>    </a:t>
                    </a:r>
                    <a:r>
                      <a:rPr lang="en-US" sz="2000" b="1" baseline="25000" dirty="0" smtClean="0">
                        <a:solidFill>
                          <a:srgbClr val="0000FF"/>
                        </a:solidFill>
                        <a:latin typeface="+mn-lt"/>
                        <a:cs typeface="Calibri" pitchFamily="34" charset="0"/>
                      </a:rPr>
                      <a:t>238</a:t>
                    </a:r>
                    <a:r>
                      <a:rPr lang="en-US" b="1" dirty="0" smtClean="0">
                        <a:solidFill>
                          <a:srgbClr val="0000FF"/>
                        </a:solidFill>
                        <a:latin typeface="+mn-lt"/>
                        <a:cs typeface="Calibri" pitchFamily="34" charset="0"/>
                      </a:rPr>
                      <a:t>U + </a:t>
                    </a:r>
                    <a:r>
                      <a:rPr lang="en-US" sz="2000" b="1" baseline="25000" dirty="0" smtClean="0">
                        <a:solidFill>
                          <a:srgbClr val="0000FF"/>
                        </a:solidFill>
                        <a:latin typeface="+mn-lt"/>
                        <a:cs typeface="Calibri" pitchFamily="34" charset="0"/>
                      </a:rPr>
                      <a:t>54</a:t>
                    </a:r>
                    <a:r>
                      <a:rPr lang="en-US" b="1" dirty="0" smtClean="0">
                        <a:solidFill>
                          <a:srgbClr val="0000FF"/>
                        </a:solidFill>
                        <a:latin typeface="+mn-lt"/>
                        <a:cs typeface="Calibri" pitchFamily="34" charset="0"/>
                      </a:rPr>
                      <a:t>Cr</a:t>
                    </a:r>
                    <a:r>
                      <a:rPr lang="ru-RU" b="1" dirty="0" smtClean="0">
                        <a:solidFill>
                          <a:srgbClr val="0000FF"/>
                        </a:solidFill>
                        <a:latin typeface="+mn-lt"/>
                        <a:cs typeface="Calibri" pitchFamily="34" charset="0"/>
                      </a:rPr>
                      <a:t>      </a:t>
                    </a:r>
                    <a:r>
                      <a:rPr lang="en-US" sz="2000" b="1" baseline="25000" dirty="0" smtClean="0">
                        <a:solidFill>
                          <a:srgbClr val="0000FF"/>
                        </a:solidFill>
                        <a:latin typeface="+mn-lt"/>
                        <a:cs typeface="Calibri" pitchFamily="34" charset="0"/>
                      </a:rPr>
                      <a:t>292</a:t>
                    </a:r>
                    <a:r>
                      <a:rPr lang="en-US" b="1" dirty="0" smtClean="0">
                        <a:solidFill>
                          <a:srgbClr val="0000FF"/>
                        </a:solidFill>
                        <a:latin typeface="+mn-lt"/>
                        <a:cs typeface="Calibri" pitchFamily="34" charset="0"/>
                      </a:rPr>
                      <a:t>Lv*</a:t>
                    </a:r>
                    <a:endParaRPr lang="ru-RU" b="1" dirty="0" smtClean="0">
                      <a:solidFill>
                        <a:srgbClr val="0000FF"/>
                      </a:solidFill>
                      <a:latin typeface="+mn-lt"/>
                      <a:cs typeface="Calibri" pitchFamily="34" charset="0"/>
                    </a:endParaRPr>
                  </a:p>
                  <a:p>
                    <a:endParaRPr lang="ru-RU" sz="2000" b="1" dirty="0">
                      <a:solidFill>
                        <a:srgbClr val="006600"/>
                      </a:solidFill>
                      <a:latin typeface="Calibri" pitchFamily="34" charset="0"/>
                      <a:cs typeface="Calibri" pitchFamily="34" charset="0"/>
                    </a:endParaRPr>
                  </a:p>
                </p:txBody>
              </p:sp>
              <p:grpSp>
                <p:nvGrpSpPr>
                  <p:cNvPr id="33" name="Группа 18"/>
                  <p:cNvGrpSpPr/>
                  <p:nvPr/>
                </p:nvGrpSpPr>
                <p:grpSpPr>
                  <a:xfrm>
                    <a:off x="6636541" y="547092"/>
                    <a:ext cx="975019" cy="967365"/>
                    <a:chOff x="6636541" y="547092"/>
                    <a:chExt cx="975019" cy="967365"/>
                  </a:xfrm>
                </p:grpSpPr>
                <p:cxnSp>
                  <p:nvCxnSpPr>
                    <p:cNvPr id="34" name="Прямая со стрелкой 33"/>
                    <p:cNvCxnSpPr/>
                    <p:nvPr/>
                  </p:nvCxnSpPr>
                  <p:spPr>
                    <a:xfrm>
                      <a:off x="7352528" y="1512869"/>
                      <a:ext cx="214314" cy="1588"/>
                    </a:xfrm>
                    <a:prstGeom prst="straightConnector1">
                      <a:avLst/>
                    </a:prstGeom>
                    <a:ln w="19050">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35" name="Прямая со стрелкой 34"/>
                    <p:cNvCxnSpPr/>
                    <p:nvPr/>
                  </p:nvCxnSpPr>
                  <p:spPr>
                    <a:xfrm>
                      <a:off x="6636541" y="547092"/>
                      <a:ext cx="214314" cy="158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6" name="Прямая со стрелкой 35"/>
                    <p:cNvCxnSpPr/>
                    <p:nvPr/>
                  </p:nvCxnSpPr>
                  <p:spPr>
                    <a:xfrm>
                      <a:off x="7337304" y="1245966"/>
                      <a:ext cx="214314" cy="1588"/>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7" name="Прямая со стрелкой 36"/>
                    <p:cNvCxnSpPr/>
                    <p:nvPr/>
                  </p:nvCxnSpPr>
                  <p:spPr>
                    <a:xfrm>
                      <a:off x="7397246" y="548680"/>
                      <a:ext cx="214314" cy="158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8" name="Прямая со стрелкой 37"/>
                    <p:cNvCxnSpPr/>
                    <p:nvPr/>
                  </p:nvCxnSpPr>
                  <p:spPr>
                    <a:xfrm>
                      <a:off x="7337304" y="974868"/>
                      <a:ext cx="214314" cy="158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sp>
              <p:nvSpPr>
                <p:cNvPr id="41" name="TextBox 40"/>
                <p:cNvSpPr txBox="1"/>
                <p:nvPr/>
              </p:nvSpPr>
              <p:spPr>
                <a:xfrm>
                  <a:off x="2483768" y="5652537"/>
                  <a:ext cx="2952328" cy="584775"/>
                </a:xfrm>
                <a:prstGeom prst="rect">
                  <a:avLst/>
                </a:prstGeom>
                <a:noFill/>
              </p:spPr>
              <p:txBody>
                <a:bodyPr wrap="square" rtlCol="0">
                  <a:spAutoFit/>
                </a:bodyPr>
                <a:lstStyle/>
                <a:p>
                  <a:pPr algn="ctr"/>
                  <a:r>
                    <a:rPr lang="ru-RU" sz="1600" dirty="0" smtClean="0">
                      <a:effectLst>
                        <a:outerShdw blurRad="38100" dist="38100" dir="2700000" algn="tl">
                          <a:srgbClr val="000000">
                            <a:alpha val="43137"/>
                          </a:srgbClr>
                        </a:outerShdw>
                      </a:effectLst>
                      <a:latin typeface="+mn-lt"/>
                    </a:rPr>
                    <a:t>синтез одного составного ядра в разных реакциях</a:t>
                  </a:r>
                  <a:endParaRPr lang="ru-RU" sz="1600" dirty="0">
                    <a:effectLst>
                      <a:outerShdw blurRad="38100" dist="38100" dir="2700000" algn="tl">
                        <a:srgbClr val="000000">
                          <a:alpha val="43137"/>
                        </a:srgbClr>
                      </a:outerShdw>
                    </a:effectLst>
                    <a:latin typeface="+mn-lt"/>
                  </a:endParaRPr>
                </a:p>
              </p:txBody>
            </p:sp>
            <p:pic>
              <p:nvPicPr>
                <p:cNvPr id="49" name="Picture 2"/>
                <p:cNvPicPr>
                  <a:picLocks noChangeAspect="1" noChangeArrowheads="1"/>
                </p:cNvPicPr>
                <p:nvPr/>
              </p:nvPicPr>
              <p:blipFill>
                <a:blip r:embed="rId3" cstate="print"/>
                <a:srcRect/>
                <a:stretch>
                  <a:fillRect/>
                </a:stretch>
              </p:blipFill>
              <p:spPr bwMode="auto">
                <a:xfrm>
                  <a:off x="2627784" y="2420888"/>
                  <a:ext cx="2662408" cy="1966338"/>
                </a:xfrm>
                <a:prstGeom prst="rect">
                  <a:avLst/>
                </a:prstGeom>
                <a:noFill/>
                <a:ln w="9525">
                  <a:noFill/>
                  <a:miter lim="800000"/>
                  <a:headEnd/>
                  <a:tailEnd/>
                </a:ln>
              </p:spPr>
            </p:pic>
            <p:cxnSp>
              <p:nvCxnSpPr>
                <p:cNvPr id="39" name="Прямая со стрелкой 38"/>
                <p:cNvCxnSpPr/>
                <p:nvPr/>
              </p:nvCxnSpPr>
              <p:spPr>
                <a:xfrm flipH="1">
                  <a:off x="4139952" y="2204864"/>
                  <a:ext cx="864096" cy="576064"/>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3" name="Прямая со стрелкой 52"/>
                <p:cNvCxnSpPr/>
                <p:nvPr/>
              </p:nvCxnSpPr>
              <p:spPr>
                <a:xfrm flipH="1">
                  <a:off x="4139952" y="2204864"/>
                  <a:ext cx="864096" cy="936104"/>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6" name="Прямая со стрелкой 55"/>
                <p:cNvCxnSpPr/>
                <p:nvPr/>
              </p:nvCxnSpPr>
              <p:spPr>
                <a:xfrm flipH="1">
                  <a:off x="4139952" y="2204864"/>
                  <a:ext cx="864096" cy="108012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
            <p:nvSpPr>
              <p:cNvPr id="76" name="Прямоугольник 75"/>
              <p:cNvSpPr/>
              <p:nvPr/>
            </p:nvSpPr>
            <p:spPr>
              <a:xfrm>
                <a:off x="3059832" y="2780928"/>
                <a:ext cx="494531" cy="276999"/>
              </a:xfrm>
              <a:prstGeom prst="rect">
                <a:avLst/>
              </a:prstGeom>
            </p:spPr>
            <p:txBody>
              <a:bodyPr wrap="square">
                <a:spAutoFit/>
              </a:bodyPr>
              <a:lstStyle/>
              <a:p>
                <a:r>
                  <a:rPr lang="en-US" sz="1400" b="1" baseline="25000" dirty="0" smtClean="0">
                    <a:solidFill>
                      <a:srgbClr val="0000FF"/>
                    </a:solidFill>
                    <a:latin typeface="+mn-lt"/>
                    <a:cs typeface="Calibri" pitchFamily="34" charset="0"/>
                  </a:rPr>
                  <a:t>48</a:t>
                </a:r>
                <a:r>
                  <a:rPr lang="en-US" sz="1200" b="1" dirty="0" smtClean="0">
                    <a:solidFill>
                      <a:srgbClr val="0000FF"/>
                    </a:solidFill>
                    <a:latin typeface="+mn-lt"/>
                    <a:cs typeface="Calibri" pitchFamily="34" charset="0"/>
                  </a:rPr>
                  <a:t>Ca</a:t>
                </a:r>
                <a:endParaRPr lang="ru-RU" sz="1200" b="1" dirty="0">
                  <a:solidFill>
                    <a:srgbClr val="0000FF"/>
                  </a:solidFill>
                  <a:latin typeface="+mn-lt"/>
                </a:endParaRPr>
              </a:p>
            </p:txBody>
          </p:sp>
          <p:sp>
            <p:nvSpPr>
              <p:cNvPr id="77" name="Прямоугольник 76"/>
              <p:cNvSpPr/>
              <p:nvPr/>
            </p:nvSpPr>
            <p:spPr>
              <a:xfrm>
                <a:off x="3429397" y="3055228"/>
                <a:ext cx="494531" cy="276999"/>
              </a:xfrm>
              <a:prstGeom prst="rect">
                <a:avLst/>
              </a:prstGeom>
            </p:spPr>
            <p:txBody>
              <a:bodyPr wrap="square">
                <a:spAutoFit/>
              </a:bodyPr>
              <a:lstStyle/>
              <a:p>
                <a:r>
                  <a:rPr lang="ru-RU" sz="1400" b="1" baseline="25000" dirty="0" smtClean="0">
                    <a:solidFill>
                      <a:srgbClr val="0000FF"/>
                    </a:solidFill>
                    <a:latin typeface="+mn-lt"/>
                    <a:cs typeface="Calibri" pitchFamily="34" charset="0"/>
                  </a:rPr>
                  <a:t>50</a:t>
                </a:r>
                <a:r>
                  <a:rPr lang="en-US" sz="1200" b="1" dirty="0" smtClean="0">
                    <a:solidFill>
                      <a:srgbClr val="0000FF"/>
                    </a:solidFill>
                    <a:latin typeface="+mn-lt"/>
                    <a:cs typeface="Calibri" pitchFamily="34" charset="0"/>
                  </a:rPr>
                  <a:t>Ti</a:t>
                </a:r>
                <a:endParaRPr lang="ru-RU" sz="1200" b="1" dirty="0">
                  <a:solidFill>
                    <a:srgbClr val="0000FF"/>
                  </a:solidFill>
                  <a:latin typeface="+mn-lt"/>
                </a:endParaRPr>
              </a:p>
            </p:txBody>
          </p:sp>
          <p:sp>
            <p:nvSpPr>
              <p:cNvPr id="78" name="Прямоугольник 77"/>
              <p:cNvSpPr/>
              <p:nvPr/>
            </p:nvSpPr>
            <p:spPr>
              <a:xfrm>
                <a:off x="3861445" y="3368025"/>
                <a:ext cx="494531" cy="276999"/>
              </a:xfrm>
              <a:prstGeom prst="rect">
                <a:avLst/>
              </a:prstGeom>
            </p:spPr>
            <p:txBody>
              <a:bodyPr wrap="square">
                <a:spAutoFit/>
              </a:bodyPr>
              <a:lstStyle/>
              <a:p>
                <a:r>
                  <a:rPr lang="en-US" sz="1400" b="1" baseline="25000" dirty="0" smtClean="0">
                    <a:solidFill>
                      <a:srgbClr val="0000FF"/>
                    </a:solidFill>
                    <a:latin typeface="+mn-lt"/>
                    <a:cs typeface="Calibri" pitchFamily="34" charset="0"/>
                  </a:rPr>
                  <a:t>54</a:t>
                </a:r>
                <a:r>
                  <a:rPr lang="en-US" sz="1200" b="1" dirty="0" smtClean="0">
                    <a:solidFill>
                      <a:srgbClr val="0000FF"/>
                    </a:solidFill>
                    <a:latin typeface="+mn-lt"/>
                    <a:cs typeface="Calibri" pitchFamily="34" charset="0"/>
                  </a:rPr>
                  <a:t>Cr</a:t>
                </a:r>
                <a:endParaRPr lang="ru-RU" sz="1200" b="1" dirty="0">
                  <a:solidFill>
                    <a:srgbClr val="0000FF"/>
                  </a:solidFill>
                  <a:latin typeface="+mn-lt"/>
                </a:endParaRPr>
              </a:p>
            </p:txBody>
          </p:sp>
        </p:grpSp>
        <p:sp>
          <p:nvSpPr>
            <p:cNvPr id="42" name="TextBox 41"/>
            <p:cNvSpPr txBox="1"/>
            <p:nvPr/>
          </p:nvSpPr>
          <p:spPr>
            <a:xfrm>
              <a:off x="3143240" y="6478809"/>
              <a:ext cx="2044662" cy="307777"/>
            </a:xfrm>
            <a:prstGeom prst="rect">
              <a:avLst/>
            </a:prstGeom>
            <a:noFill/>
          </p:spPr>
          <p:txBody>
            <a:bodyPr wrap="none" rtlCol="0">
              <a:spAutoFit/>
            </a:bodyPr>
            <a:lstStyle/>
            <a:p>
              <a:r>
                <a:rPr lang="en-US" sz="1400" dirty="0" err="1" smtClean="0">
                  <a:latin typeface="+mn-lt"/>
                </a:rPr>
                <a:t>G.G.</a:t>
              </a:r>
              <a:r>
                <a:rPr lang="en-US" sz="1400" dirty="0" smtClean="0">
                  <a:latin typeface="+mn-lt"/>
                </a:rPr>
                <a:t> </a:t>
              </a:r>
              <a:r>
                <a:rPr lang="en-US" sz="1400" dirty="0" err="1" smtClean="0">
                  <a:latin typeface="+mn-lt"/>
                </a:rPr>
                <a:t>Adamian</a:t>
              </a:r>
              <a:r>
                <a:rPr lang="en-US" sz="1400" dirty="0" smtClean="0">
                  <a:latin typeface="+mn-lt"/>
                </a:rPr>
                <a:t> </a:t>
              </a:r>
              <a:r>
                <a:rPr lang="en-US" sz="1400" i="1" dirty="0" smtClean="0">
                  <a:latin typeface="+mn-lt"/>
                </a:rPr>
                <a:t>et al</a:t>
              </a:r>
              <a:r>
                <a:rPr lang="en-US" sz="1400" dirty="0" smtClean="0">
                  <a:latin typeface="+mn-lt"/>
                </a:rPr>
                <a:t>., </a:t>
              </a:r>
              <a:r>
                <a:rPr lang="en-US" sz="1400" dirty="0" smtClean="0">
                  <a:latin typeface="+mn-lt"/>
                </a:rPr>
                <a:t>2020</a:t>
              </a:r>
              <a:endParaRPr lang="ru-RU" sz="1400" dirty="0">
                <a:latin typeface="+mn-lt"/>
              </a:endParaRPr>
            </a:p>
          </p:txBody>
        </p:sp>
      </p:grpSp>
      <p:grpSp>
        <p:nvGrpSpPr>
          <p:cNvPr id="48" name="Группа 47"/>
          <p:cNvGrpSpPr/>
          <p:nvPr/>
        </p:nvGrpSpPr>
        <p:grpSpPr>
          <a:xfrm>
            <a:off x="323529" y="1700808"/>
            <a:ext cx="2736303" cy="5089697"/>
            <a:chOff x="323529" y="1700808"/>
            <a:chExt cx="2736303" cy="5089697"/>
          </a:xfrm>
        </p:grpSpPr>
        <p:grpSp>
          <p:nvGrpSpPr>
            <p:cNvPr id="44" name="Группа 43"/>
            <p:cNvGrpSpPr/>
            <p:nvPr/>
          </p:nvGrpSpPr>
          <p:grpSpPr>
            <a:xfrm>
              <a:off x="323529" y="1700808"/>
              <a:ext cx="2736303" cy="3609111"/>
              <a:chOff x="323529" y="1700808"/>
              <a:chExt cx="2736303" cy="3609111"/>
            </a:xfrm>
          </p:grpSpPr>
          <p:sp>
            <p:nvSpPr>
              <p:cNvPr id="8" name="TextBox 7"/>
              <p:cNvSpPr txBox="1"/>
              <p:nvPr/>
            </p:nvSpPr>
            <p:spPr>
              <a:xfrm>
                <a:off x="827584" y="4725144"/>
                <a:ext cx="1728192" cy="584775"/>
              </a:xfrm>
              <a:prstGeom prst="rect">
                <a:avLst/>
              </a:prstGeom>
              <a:noFill/>
            </p:spPr>
            <p:txBody>
              <a:bodyPr wrap="square" rtlCol="0">
                <a:spAutoFit/>
              </a:bodyPr>
              <a:lstStyle/>
              <a:p>
                <a:pPr algn="ctr"/>
                <a:r>
                  <a:rPr lang="ru-RU" sz="1600" dirty="0" smtClean="0">
                    <a:effectLst>
                      <a:outerShdw blurRad="38100" dist="38100" dir="2700000" algn="tl">
                        <a:srgbClr val="000000">
                          <a:alpha val="43137"/>
                        </a:srgbClr>
                      </a:outerShdw>
                    </a:effectLst>
                    <a:latin typeface="+mn-lt"/>
                  </a:rPr>
                  <a:t>эксперимент</a:t>
                </a:r>
              </a:p>
              <a:p>
                <a:pPr algn="ctr"/>
                <a:r>
                  <a:rPr lang="ru-RU" sz="1600" dirty="0" smtClean="0">
                    <a:effectLst>
                      <a:outerShdw blurRad="38100" dist="38100" dir="2700000" algn="tl">
                        <a:srgbClr val="000000">
                          <a:alpha val="43137"/>
                        </a:srgbClr>
                      </a:outerShdw>
                    </a:effectLst>
                    <a:latin typeface="+mn-lt"/>
                  </a:rPr>
                  <a:t>расчет</a:t>
                </a:r>
                <a:endParaRPr lang="ru-RU" sz="1600" dirty="0">
                  <a:effectLst>
                    <a:outerShdw blurRad="38100" dist="38100" dir="2700000" algn="tl">
                      <a:srgbClr val="000000">
                        <a:alpha val="43137"/>
                      </a:srgbClr>
                    </a:outerShdw>
                  </a:effectLst>
                  <a:latin typeface="+mn-lt"/>
                </a:endParaRPr>
              </a:p>
            </p:txBody>
          </p:sp>
          <p:grpSp>
            <p:nvGrpSpPr>
              <p:cNvPr id="12" name="Группа 11"/>
              <p:cNvGrpSpPr>
                <a:grpSpLocks noChangeAspect="1"/>
              </p:cNvGrpSpPr>
              <p:nvPr/>
            </p:nvGrpSpPr>
            <p:grpSpPr>
              <a:xfrm>
                <a:off x="323529" y="2243010"/>
                <a:ext cx="2304255" cy="2445394"/>
                <a:chOff x="323529" y="2243010"/>
                <a:chExt cx="3053332" cy="3240354"/>
              </a:xfrm>
            </p:grpSpPr>
            <p:pic>
              <p:nvPicPr>
                <p:cNvPr id="1026" name="Picture 2"/>
                <p:cNvPicPr>
                  <a:picLocks noChangeAspect="1" noChangeArrowheads="1"/>
                </p:cNvPicPr>
                <p:nvPr/>
              </p:nvPicPr>
              <p:blipFill>
                <a:blip r:embed="rId4" cstate="print"/>
                <a:srcRect/>
                <a:stretch>
                  <a:fillRect/>
                </a:stretch>
              </p:blipFill>
              <p:spPr bwMode="auto">
                <a:xfrm>
                  <a:off x="323529" y="2243010"/>
                  <a:ext cx="3024336" cy="2684392"/>
                </a:xfrm>
                <a:prstGeom prst="rect">
                  <a:avLst/>
                </a:prstGeom>
                <a:noFill/>
                <a:ln w="9525">
                  <a:noFill/>
                  <a:miter lim="800000"/>
                  <a:headEnd/>
                  <a:tailEnd/>
                </a:ln>
              </p:spPr>
            </p:pic>
            <p:pic>
              <p:nvPicPr>
                <p:cNvPr id="1027" name="Picture 3"/>
                <p:cNvPicPr>
                  <a:picLocks noChangeAspect="1" noChangeArrowheads="1"/>
                </p:cNvPicPr>
                <p:nvPr/>
              </p:nvPicPr>
              <p:blipFill>
                <a:blip r:embed="rId5" cstate="print"/>
                <a:srcRect/>
                <a:stretch>
                  <a:fillRect/>
                </a:stretch>
              </p:blipFill>
              <p:spPr bwMode="auto">
                <a:xfrm>
                  <a:off x="971600" y="4945446"/>
                  <a:ext cx="2405261" cy="537918"/>
                </a:xfrm>
                <a:prstGeom prst="rect">
                  <a:avLst/>
                </a:prstGeom>
                <a:noFill/>
                <a:ln w="9525">
                  <a:noFill/>
                  <a:miter lim="800000"/>
                  <a:headEnd/>
                  <a:tailEnd/>
                </a:ln>
              </p:spPr>
            </p:pic>
          </p:grpSp>
          <p:cxnSp>
            <p:nvCxnSpPr>
              <p:cNvPr id="14" name="Прямая со стрелкой 13"/>
              <p:cNvCxnSpPr/>
              <p:nvPr/>
            </p:nvCxnSpPr>
            <p:spPr>
              <a:xfrm flipH="1">
                <a:off x="2195736" y="1700808"/>
                <a:ext cx="864096" cy="50405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47" name="TextBox 46"/>
            <p:cNvSpPr txBox="1"/>
            <p:nvPr/>
          </p:nvSpPr>
          <p:spPr>
            <a:xfrm>
              <a:off x="642910" y="6482728"/>
              <a:ext cx="1733680" cy="307777"/>
            </a:xfrm>
            <a:prstGeom prst="rect">
              <a:avLst/>
            </a:prstGeom>
            <a:noFill/>
          </p:spPr>
          <p:txBody>
            <a:bodyPr wrap="none" rtlCol="0">
              <a:spAutoFit/>
            </a:bodyPr>
            <a:lstStyle/>
            <a:p>
              <a:r>
                <a:rPr lang="en-US" sz="1400" dirty="0" err="1" smtClean="0">
                  <a:latin typeface="+mn-lt"/>
                </a:rPr>
                <a:t>M.G</a:t>
              </a:r>
              <a:r>
                <a:rPr lang="en-US" sz="1400" dirty="0" err="1" smtClean="0">
                  <a:latin typeface="+mn-lt"/>
                </a:rPr>
                <a:t>.</a:t>
              </a:r>
              <a:r>
                <a:rPr lang="en-US" sz="1400" dirty="0" smtClean="0">
                  <a:latin typeface="+mn-lt"/>
                </a:rPr>
                <a:t> </a:t>
              </a:r>
              <a:r>
                <a:rPr lang="en-US" sz="1400" dirty="0" err="1" smtClean="0">
                  <a:latin typeface="+mn-lt"/>
                </a:rPr>
                <a:t>Itkis</a:t>
              </a:r>
              <a:r>
                <a:rPr lang="en-US" sz="1400" dirty="0" smtClean="0">
                  <a:latin typeface="+mn-lt"/>
                </a:rPr>
                <a:t> </a:t>
              </a:r>
              <a:r>
                <a:rPr lang="en-US" sz="1400" i="1" dirty="0" smtClean="0">
                  <a:latin typeface="+mn-lt"/>
                </a:rPr>
                <a:t>et al</a:t>
              </a:r>
              <a:r>
                <a:rPr lang="en-US" sz="1400" dirty="0" smtClean="0">
                  <a:latin typeface="+mn-lt"/>
                </a:rPr>
                <a:t>., </a:t>
              </a:r>
              <a:r>
                <a:rPr lang="en-US" sz="1400" dirty="0" smtClean="0">
                  <a:latin typeface="+mn-lt"/>
                </a:rPr>
                <a:t>2022</a:t>
              </a:r>
              <a:endParaRPr lang="ru-RU" sz="1400" dirty="0">
                <a:latin typeface="+mn-lt"/>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ox(in)">
                                      <p:cBhvr>
                                        <p:cTn id="7" dur="500"/>
                                        <p:tgtEl>
                                          <p:spTgt spid="48"/>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43"/>
                                        </p:tgtEl>
                                        <p:attrNameLst>
                                          <p:attrName>style.visibility</p:attrName>
                                        </p:attrNameLst>
                                      </p:cBhvr>
                                      <p:to>
                                        <p:strVal val="visible"/>
                                      </p:to>
                                    </p:set>
                                    <p:animEffect transition="in" filter="box(in)">
                                      <p:cBhvr>
                                        <p:cTn id="12" dur="500"/>
                                        <p:tgtEl>
                                          <p:spTgt spid="43"/>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box(in)">
                                      <p:cBhvr>
                                        <p:cTn id="1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Группа 16"/>
          <p:cNvGrpSpPr/>
          <p:nvPr/>
        </p:nvGrpSpPr>
        <p:grpSpPr>
          <a:xfrm>
            <a:off x="2483768" y="1628800"/>
            <a:ext cx="3816424" cy="3672408"/>
            <a:chOff x="2483768" y="2348880"/>
            <a:chExt cx="3816424" cy="3672408"/>
          </a:xfrm>
        </p:grpSpPr>
        <p:pic>
          <p:nvPicPr>
            <p:cNvPr id="12" name="Рисунок 11" descr="z6.bmp"/>
            <p:cNvPicPr>
              <a:picLocks noChangeAspect="1"/>
            </p:cNvPicPr>
            <p:nvPr/>
          </p:nvPicPr>
          <p:blipFill>
            <a:blip r:embed="rId2" cstate="print"/>
            <a:srcRect l="8350" t="10350" r="30332" b="5394"/>
            <a:stretch>
              <a:fillRect/>
            </a:stretch>
          </p:blipFill>
          <p:spPr>
            <a:xfrm>
              <a:off x="2483768" y="2348880"/>
              <a:ext cx="3816424" cy="3672408"/>
            </a:xfrm>
            <a:prstGeom prst="rect">
              <a:avLst/>
            </a:prstGeom>
          </p:spPr>
        </p:pic>
        <p:sp>
          <p:nvSpPr>
            <p:cNvPr id="13" name="Прямоугольник 12"/>
            <p:cNvSpPr/>
            <p:nvPr/>
          </p:nvSpPr>
          <p:spPr>
            <a:xfrm>
              <a:off x="4499992" y="4797152"/>
              <a:ext cx="216024" cy="5040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14" name="TextBox 13"/>
          <p:cNvSpPr txBox="1"/>
          <p:nvPr/>
        </p:nvSpPr>
        <p:spPr>
          <a:xfrm>
            <a:off x="4415538" y="4293096"/>
            <a:ext cx="372218" cy="461665"/>
          </a:xfrm>
          <a:prstGeom prst="rect">
            <a:avLst/>
          </a:prstGeom>
          <a:noFill/>
        </p:spPr>
        <p:txBody>
          <a:bodyPr wrap="none" rtlCol="0">
            <a:spAutoFit/>
          </a:bodyPr>
          <a:lstStyle/>
          <a:p>
            <a:r>
              <a:rPr lang="ru-RU" sz="2400" b="1" dirty="0" smtClean="0">
                <a:solidFill>
                  <a:srgbClr val="008000"/>
                </a:solidFill>
              </a:rPr>
              <a:t>?</a:t>
            </a:r>
            <a:endParaRPr lang="ru-RU" sz="2400" b="1" dirty="0">
              <a:solidFill>
                <a:srgbClr val="008000"/>
              </a:solidFill>
            </a:endParaRPr>
          </a:p>
        </p:txBody>
      </p:sp>
      <p:sp>
        <p:nvSpPr>
          <p:cNvPr id="8" name="TextBox 7"/>
          <p:cNvSpPr txBox="1"/>
          <p:nvPr/>
        </p:nvSpPr>
        <p:spPr>
          <a:xfrm>
            <a:off x="971600" y="260648"/>
            <a:ext cx="7416824" cy="1261884"/>
          </a:xfrm>
          <a:prstGeom prst="rect">
            <a:avLst/>
          </a:prstGeom>
          <a:noFill/>
        </p:spPr>
        <p:txBody>
          <a:bodyPr wrap="square" rtlCol="0">
            <a:spAutoFit/>
          </a:bodyPr>
          <a:lstStyle/>
          <a:p>
            <a:pPr algn="ctr"/>
            <a:r>
              <a:rPr lang="ru-RU" sz="2400" b="1" dirty="0" smtClean="0">
                <a:latin typeface="+mn-lt"/>
              </a:rPr>
              <a:t>Ядра на границе стабильности</a:t>
            </a:r>
            <a:endParaRPr lang="en-US" sz="2400" b="1" dirty="0" smtClean="0">
              <a:latin typeface="+mn-lt"/>
            </a:endParaRPr>
          </a:p>
          <a:p>
            <a:r>
              <a:rPr lang="en-US" sz="2800" b="1" baseline="30000" dirty="0" smtClean="0">
                <a:solidFill>
                  <a:srgbClr val="FF0000"/>
                </a:solidFill>
                <a:latin typeface="+mn-lt"/>
              </a:rPr>
              <a:t>232</a:t>
            </a:r>
            <a:r>
              <a:rPr lang="en-US" sz="2400" b="1" dirty="0" smtClean="0">
                <a:solidFill>
                  <a:srgbClr val="FF0000"/>
                </a:solidFill>
                <a:latin typeface="+mn-lt"/>
              </a:rPr>
              <a:t>Th + </a:t>
            </a:r>
            <a:r>
              <a:rPr lang="en-US" sz="2800" b="1" baseline="30000" dirty="0" smtClean="0">
                <a:solidFill>
                  <a:srgbClr val="FF0000"/>
                </a:solidFill>
                <a:latin typeface="+mn-lt"/>
              </a:rPr>
              <a:t>48</a:t>
            </a:r>
            <a:r>
              <a:rPr lang="en-US" sz="2400" b="1" dirty="0" smtClean="0">
                <a:solidFill>
                  <a:srgbClr val="FF0000"/>
                </a:solidFill>
                <a:latin typeface="+mn-lt"/>
              </a:rPr>
              <a:t>Ca</a:t>
            </a:r>
            <a:r>
              <a:rPr lang="ru-RU" sz="2400" b="1" dirty="0" smtClean="0">
                <a:solidFill>
                  <a:srgbClr val="FF0000"/>
                </a:solidFill>
                <a:latin typeface="+mn-lt"/>
              </a:rPr>
              <a:t> </a:t>
            </a:r>
            <a:r>
              <a:rPr lang="ru-RU" sz="2400" b="1" dirty="0" smtClean="0">
                <a:solidFill>
                  <a:srgbClr val="FF0000"/>
                </a:solidFill>
                <a:latin typeface="+mn-lt"/>
                <a:sym typeface="Symbol"/>
              </a:rPr>
              <a:t> </a:t>
            </a:r>
            <a:r>
              <a:rPr lang="en-US" sz="2400" b="1" baseline="30000" dirty="0" smtClean="0">
                <a:solidFill>
                  <a:srgbClr val="FF0000"/>
                </a:solidFill>
              </a:rPr>
              <a:t>280</a:t>
            </a:r>
            <a:r>
              <a:rPr lang="en-US" sz="2000" b="1" dirty="0" smtClean="0">
                <a:solidFill>
                  <a:srgbClr val="FF0000"/>
                </a:solidFill>
              </a:rPr>
              <a:t>Ds</a:t>
            </a:r>
            <a:r>
              <a:rPr lang="en-US" sz="2000" b="1" dirty="0" smtClean="0">
                <a:solidFill>
                  <a:srgbClr val="FF0000"/>
                </a:solidFill>
                <a:latin typeface="+mn-lt"/>
              </a:rPr>
              <a:t>*</a:t>
            </a:r>
            <a:r>
              <a:rPr lang="ru-RU" sz="2000" b="1" dirty="0" smtClean="0">
                <a:solidFill>
                  <a:srgbClr val="FF0000"/>
                </a:solidFill>
                <a:latin typeface="+mn-lt"/>
              </a:rPr>
              <a:t>             </a:t>
            </a:r>
            <a:r>
              <a:rPr lang="en-US" sz="2800" b="1" baseline="30000" dirty="0" smtClean="0">
                <a:solidFill>
                  <a:srgbClr val="FF0000"/>
                </a:solidFill>
                <a:latin typeface="+mn-lt"/>
              </a:rPr>
              <a:t>23</a:t>
            </a:r>
            <a:r>
              <a:rPr lang="ru-RU" sz="2800" b="1" baseline="30000" dirty="0" smtClean="0">
                <a:solidFill>
                  <a:srgbClr val="FF0000"/>
                </a:solidFill>
                <a:latin typeface="+mn-lt"/>
              </a:rPr>
              <a:t>8</a:t>
            </a:r>
            <a:r>
              <a:rPr lang="en-US" sz="2400" b="1" dirty="0" smtClean="0">
                <a:solidFill>
                  <a:srgbClr val="FF0000"/>
                </a:solidFill>
                <a:latin typeface="+mn-lt"/>
              </a:rPr>
              <a:t>U + </a:t>
            </a:r>
            <a:r>
              <a:rPr lang="en-US" sz="2800" b="1" baseline="30000" dirty="0" smtClean="0">
                <a:solidFill>
                  <a:srgbClr val="FF0000"/>
                </a:solidFill>
                <a:latin typeface="+mn-lt"/>
              </a:rPr>
              <a:t>40</a:t>
            </a:r>
            <a:r>
              <a:rPr lang="en-US" sz="2400" b="1" dirty="0" smtClean="0">
                <a:solidFill>
                  <a:srgbClr val="FF0000"/>
                </a:solidFill>
                <a:latin typeface="+mn-lt"/>
              </a:rPr>
              <a:t>Ar</a:t>
            </a:r>
            <a:r>
              <a:rPr lang="ru-RU" sz="2400" b="1" dirty="0" smtClean="0">
                <a:solidFill>
                  <a:srgbClr val="FF0000"/>
                </a:solidFill>
                <a:latin typeface="+mn-lt"/>
              </a:rPr>
              <a:t> </a:t>
            </a:r>
            <a:r>
              <a:rPr lang="ru-RU" sz="2400" b="1" dirty="0" smtClean="0">
                <a:solidFill>
                  <a:srgbClr val="FF0000"/>
                </a:solidFill>
                <a:latin typeface="+mn-lt"/>
                <a:sym typeface="Symbol"/>
              </a:rPr>
              <a:t> </a:t>
            </a:r>
            <a:r>
              <a:rPr lang="en-US" sz="2400" b="1" baseline="30000" dirty="0" smtClean="0">
                <a:solidFill>
                  <a:srgbClr val="FF0000"/>
                </a:solidFill>
                <a:latin typeface="+mn-lt"/>
              </a:rPr>
              <a:t>278</a:t>
            </a:r>
            <a:r>
              <a:rPr lang="en-US" sz="2000" b="1" dirty="0" smtClean="0">
                <a:solidFill>
                  <a:srgbClr val="FF0000"/>
                </a:solidFill>
                <a:latin typeface="+mn-lt"/>
              </a:rPr>
              <a:t>Ds*</a:t>
            </a:r>
            <a:endParaRPr lang="en-US" sz="2400" b="1" dirty="0" smtClean="0">
              <a:solidFill>
                <a:srgbClr val="FF0000"/>
              </a:solidFill>
              <a:latin typeface="+mn-lt"/>
            </a:endParaRPr>
          </a:p>
          <a:p>
            <a:endParaRPr lang="en-US" sz="800" dirty="0"/>
          </a:p>
          <a:p>
            <a:r>
              <a:rPr lang="ru-RU" sz="2000" b="1" dirty="0" smtClean="0">
                <a:solidFill>
                  <a:srgbClr val="0000FF"/>
                </a:solidFill>
                <a:latin typeface="+mn-lt"/>
              </a:rPr>
              <a:t>Сечение образования и свойства распада изотопов</a:t>
            </a:r>
            <a:r>
              <a:rPr lang="en-US" sz="2000" b="1" dirty="0" smtClean="0">
                <a:solidFill>
                  <a:srgbClr val="0000FF"/>
                </a:solidFill>
                <a:latin typeface="+mn-lt"/>
              </a:rPr>
              <a:t> </a:t>
            </a:r>
            <a:r>
              <a:rPr lang="en-US" sz="2400" b="1" baseline="30000" dirty="0" smtClean="0">
                <a:solidFill>
                  <a:srgbClr val="0000FF"/>
                </a:solidFill>
                <a:latin typeface="+mn-lt"/>
              </a:rPr>
              <a:t>273, 275, 276</a:t>
            </a:r>
            <a:r>
              <a:rPr lang="en-US" sz="2000" b="1" dirty="0" smtClean="0">
                <a:solidFill>
                  <a:srgbClr val="0000FF"/>
                </a:solidFill>
                <a:latin typeface="+mn-lt"/>
              </a:rPr>
              <a:t>Ds</a:t>
            </a:r>
            <a:endParaRPr lang="ru-RU" sz="2000" b="1" dirty="0">
              <a:solidFill>
                <a:srgbClr val="0000FF"/>
              </a:solidFill>
              <a:latin typeface="+mn-lt"/>
            </a:endParaRPr>
          </a:p>
        </p:txBody>
      </p:sp>
      <p:pic>
        <p:nvPicPr>
          <p:cNvPr id="3074" name="Picture 2"/>
          <p:cNvPicPr>
            <a:picLocks noChangeAspect="1" noChangeArrowheads="1"/>
          </p:cNvPicPr>
          <p:nvPr/>
        </p:nvPicPr>
        <p:blipFill>
          <a:blip r:embed="rId3" cstate="print"/>
          <a:srcRect/>
          <a:stretch>
            <a:fillRect/>
          </a:stretch>
        </p:blipFill>
        <p:spPr bwMode="auto">
          <a:xfrm>
            <a:off x="323528" y="5308674"/>
            <a:ext cx="6048672" cy="1432694"/>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blinds(horizontal)">
                                      <p:cBhvr>
                                        <p:cTn id="7"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b="14244"/>
          <a:stretch>
            <a:fillRect/>
          </a:stretch>
        </p:blipFill>
        <p:spPr bwMode="auto">
          <a:xfrm>
            <a:off x="139700" y="1314450"/>
            <a:ext cx="8864600" cy="3626718"/>
          </a:xfrm>
          <a:prstGeom prst="rect">
            <a:avLst/>
          </a:prstGeom>
          <a:noFill/>
          <a:ln w="9525">
            <a:noFill/>
            <a:miter lim="800000"/>
            <a:headEnd/>
            <a:tailEnd/>
          </a:ln>
        </p:spPr>
      </p:pic>
      <p:sp>
        <p:nvSpPr>
          <p:cNvPr id="3" name="TextBox 2"/>
          <p:cNvSpPr txBox="1"/>
          <p:nvPr/>
        </p:nvSpPr>
        <p:spPr>
          <a:xfrm>
            <a:off x="971600" y="260648"/>
            <a:ext cx="7416824" cy="461665"/>
          </a:xfrm>
          <a:prstGeom prst="rect">
            <a:avLst/>
          </a:prstGeom>
          <a:noFill/>
        </p:spPr>
        <p:txBody>
          <a:bodyPr wrap="square" rtlCol="0">
            <a:spAutoFit/>
          </a:bodyPr>
          <a:lstStyle/>
          <a:p>
            <a:pPr algn="ctr"/>
            <a:r>
              <a:rPr lang="ru-RU" sz="2400" b="1" dirty="0" smtClean="0">
                <a:latin typeface="+mn-lt"/>
              </a:rPr>
              <a:t>Реакция     </a:t>
            </a:r>
            <a:r>
              <a:rPr lang="en-US" sz="2800" b="1" baseline="30000" dirty="0" smtClean="0">
                <a:solidFill>
                  <a:srgbClr val="FF0000"/>
                </a:solidFill>
                <a:latin typeface="+mn-lt"/>
              </a:rPr>
              <a:t>232</a:t>
            </a:r>
            <a:r>
              <a:rPr lang="en-US" sz="2400" b="1" dirty="0" smtClean="0">
                <a:solidFill>
                  <a:srgbClr val="FF0000"/>
                </a:solidFill>
                <a:latin typeface="+mn-lt"/>
              </a:rPr>
              <a:t>Th + </a:t>
            </a:r>
            <a:r>
              <a:rPr lang="en-US" sz="2800" b="1" baseline="30000" dirty="0" smtClean="0">
                <a:solidFill>
                  <a:srgbClr val="FF0000"/>
                </a:solidFill>
                <a:latin typeface="+mn-lt"/>
              </a:rPr>
              <a:t>48</a:t>
            </a:r>
            <a:r>
              <a:rPr lang="en-US" sz="2400" b="1" dirty="0" smtClean="0">
                <a:solidFill>
                  <a:srgbClr val="FF0000"/>
                </a:solidFill>
                <a:latin typeface="+mn-lt"/>
              </a:rPr>
              <a:t>Ca</a:t>
            </a:r>
            <a:r>
              <a:rPr lang="ru-RU" sz="2400" b="1" dirty="0" smtClean="0">
                <a:solidFill>
                  <a:srgbClr val="FF0000"/>
                </a:solidFill>
                <a:latin typeface="+mn-lt"/>
              </a:rPr>
              <a:t> </a:t>
            </a:r>
            <a:r>
              <a:rPr lang="ru-RU" sz="2400" b="1" dirty="0" smtClean="0">
                <a:solidFill>
                  <a:srgbClr val="FF0000"/>
                </a:solidFill>
                <a:latin typeface="+mn-lt"/>
                <a:sym typeface="Symbol"/>
              </a:rPr>
              <a:t> </a:t>
            </a:r>
            <a:r>
              <a:rPr lang="en-US" sz="2400" b="1" baseline="30000" dirty="0" smtClean="0">
                <a:solidFill>
                  <a:srgbClr val="FF0000"/>
                </a:solidFill>
              </a:rPr>
              <a:t>280</a:t>
            </a:r>
            <a:r>
              <a:rPr lang="en-US" sz="2000" b="1" dirty="0" smtClean="0">
                <a:solidFill>
                  <a:srgbClr val="FF0000"/>
                </a:solidFill>
              </a:rPr>
              <a:t>Ds</a:t>
            </a:r>
            <a:r>
              <a:rPr lang="en-US" sz="2000" b="1" dirty="0" smtClean="0">
                <a:solidFill>
                  <a:srgbClr val="FF0000"/>
                </a:solidFill>
                <a:latin typeface="+mn-lt"/>
              </a:rPr>
              <a:t>*</a:t>
            </a:r>
            <a:endParaRPr lang="ru-RU" sz="2000" b="1" dirty="0">
              <a:solidFill>
                <a:srgbClr val="0000FF"/>
              </a:solidFill>
              <a:latin typeface="+mn-lt"/>
            </a:endParaRPr>
          </a:p>
        </p:txBody>
      </p:sp>
      <p:sp>
        <p:nvSpPr>
          <p:cNvPr id="4" name="TextBox 3"/>
          <p:cNvSpPr txBox="1"/>
          <p:nvPr/>
        </p:nvSpPr>
        <p:spPr>
          <a:xfrm>
            <a:off x="4067944" y="5013176"/>
            <a:ext cx="1217000" cy="400110"/>
          </a:xfrm>
          <a:prstGeom prst="rect">
            <a:avLst/>
          </a:prstGeom>
          <a:noFill/>
        </p:spPr>
        <p:txBody>
          <a:bodyPr wrap="none" rtlCol="0">
            <a:spAutoFit/>
          </a:bodyPr>
          <a:lstStyle/>
          <a:p>
            <a:r>
              <a:rPr lang="en-US" sz="2000" dirty="0" smtClean="0">
                <a:solidFill>
                  <a:srgbClr val="0000FF"/>
                </a:solidFill>
                <a:effectLst>
                  <a:outerShdw blurRad="38100" dist="38100" dir="2700000" algn="tl">
                    <a:srgbClr val="000000">
                      <a:alpha val="43137"/>
                    </a:srgbClr>
                  </a:outerShdw>
                </a:effectLst>
                <a:latin typeface="+mn-lt"/>
              </a:rPr>
              <a:t>0.95x10</a:t>
            </a:r>
            <a:r>
              <a:rPr lang="en-US" sz="2400" baseline="30000" dirty="0" smtClean="0">
                <a:solidFill>
                  <a:srgbClr val="0000FF"/>
                </a:solidFill>
                <a:effectLst>
                  <a:outerShdw blurRad="38100" dist="38100" dir="2700000" algn="tl">
                    <a:srgbClr val="000000">
                      <a:alpha val="43137"/>
                    </a:srgbClr>
                  </a:outerShdw>
                </a:effectLst>
                <a:latin typeface="+mn-lt"/>
              </a:rPr>
              <a:t>20</a:t>
            </a:r>
            <a:endParaRPr lang="ru-RU" sz="2400" baseline="30000" dirty="0">
              <a:solidFill>
                <a:srgbClr val="0000FF"/>
              </a:solidFill>
              <a:effectLst>
                <a:outerShdw blurRad="38100" dist="38100" dir="2700000" algn="tl">
                  <a:srgbClr val="000000">
                    <a:alpha val="43137"/>
                  </a:srgbClr>
                </a:outerShdw>
              </a:effectLst>
              <a:latin typeface="+mn-lt"/>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descr="z3.bmp"/>
          <p:cNvPicPr>
            <a:picLocks noChangeAspect="1"/>
          </p:cNvPicPr>
          <p:nvPr/>
        </p:nvPicPr>
        <p:blipFill>
          <a:blip r:embed="rId2" cstate="print"/>
          <a:stretch>
            <a:fillRect/>
          </a:stretch>
        </p:blipFill>
        <p:spPr>
          <a:xfrm>
            <a:off x="1658426" y="810332"/>
            <a:ext cx="6729998" cy="5715012"/>
          </a:xfrm>
          <a:prstGeom prst="rect">
            <a:avLst/>
          </a:prstGeom>
        </p:spPr>
      </p:pic>
      <p:cxnSp>
        <p:nvCxnSpPr>
          <p:cNvPr id="7" name="Соединительная линия уступом 6"/>
          <p:cNvCxnSpPr/>
          <p:nvPr/>
        </p:nvCxnSpPr>
        <p:spPr>
          <a:xfrm flipV="1">
            <a:off x="1475656" y="736129"/>
            <a:ext cx="6984776" cy="864096"/>
          </a:xfrm>
          <a:prstGeom prst="bentConnector3">
            <a:avLst>
              <a:gd name="adj1" fmla="val 50000"/>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107504" y="980728"/>
            <a:ext cx="1470274" cy="369332"/>
          </a:xfrm>
          <a:prstGeom prst="rect">
            <a:avLst/>
          </a:prstGeom>
          <a:noFill/>
        </p:spPr>
        <p:txBody>
          <a:bodyPr wrap="none" rtlCol="0">
            <a:spAutoFit/>
          </a:bodyPr>
          <a:lstStyle/>
          <a:p>
            <a:r>
              <a:rPr lang="en-US" b="1" i="1" dirty="0" smtClean="0">
                <a:solidFill>
                  <a:srgbClr val="FF0000"/>
                </a:solidFill>
                <a:latin typeface="+mn-lt"/>
              </a:rPr>
              <a:t>E</a:t>
            </a:r>
            <a:r>
              <a:rPr lang="en-US" sz="2200" b="1" baseline="-25000" dirty="0" smtClean="0">
                <a:solidFill>
                  <a:srgbClr val="FF0000"/>
                </a:solidFill>
                <a:latin typeface="+mn-lt"/>
              </a:rPr>
              <a:t>1</a:t>
            </a:r>
            <a:r>
              <a:rPr lang="en-US" b="1" dirty="0" smtClean="0">
                <a:solidFill>
                  <a:srgbClr val="FF0000"/>
                </a:solidFill>
                <a:latin typeface="+mn-lt"/>
              </a:rPr>
              <a:t> = 231 </a:t>
            </a:r>
            <a:r>
              <a:rPr lang="en-US" b="1" dirty="0" err="1" smtClean="0">
                <a:solidFill>
                  <a:srgbClr val="FF0000"/>
                </a:solidFill>
                <a:latin typeface="+mn-lt"/>
              </a:rPr>
              <a:t>MeV</a:t>
            </a:r>
            <a:endParaRPr lang="ru-RU" sz="1600" dirty="0">
              <a:effectLst>
                <a:outerShdw blurRad="38100" dist="38100" dir="2700000" algn="tl">
                  <a:srgbClr val="000000">
                    <a:alpha val="43137"/>
                  </a:srgbClr>
                </a:outerShdw>
              </a:effectLst>
              <a:latin typeface="+mn-lt"/>
            </a:endParaRPr>
          </a:p>
        </p:txBody>
      </p:sp>
      <p:sp>
        <p:nvSpPr>
          <p:cNvPr id="12" name="TextBox 11"/>
          <p:cNvSpPr txBox="1"/>
          <p:nvPr/>
        </p:nvSpPr>
        <p:spPr>
          <a:xfrm>
            <a:off x="179512" y="2771636"/>
            <a:ext cx="1470274" cy="369332"/>
          </a:xfrm>
          <a:prstGeom prst="rect">
            <a:avLst/>
          </a:prstGeom>
          <a:noFill/>
        </p:spPr>
        <p:txBody>
          <a:bodyPr wrap="none" rtlCol="0">
            <a:spAutoFit/>
          </a:bodyPr>
          <a:lstStyle/>
          <a:p>
            <a:r>
              <a:rPr lang="en-US" b="1" i="1" dirty="0" smtClean="0">
                <a:solidFill>
                  <a:srgbClr val="FF0000"/>
                </a:solidFill>
                <a:latin typeface="+mn-lt"/>
              </a:rPr>
              <a:t>E</a:t>
            </a:r>
            <a:r>
              <a:rPr lang="ru-RU" sz="2200" b="1" baseline="-25000" dirty="0" smtClean="0">
                <a:solidFill>
                  <a:srgbClr val="FF0000"/>
                </a:solidFill>
                <a:latin typeface="+mn-lt"/>
              </a:rPr>
              <a:t>2</a:t>
            </a:r>
            <a:r>
              <a:rPr lang="en-US" b="1" dirty="0" smtClean="0">
                <a:solidFill>
                  <a:srgbClr val="FF0000"/>
                </a:solidFill>
                <a:latin typeface="+mn-lt"/>
              </a:rPr>
              <a:t> = 23</a:t>
            </a:r>
            <a:r>
              <a:rPr lang="ru-RU" b="1" dirty="0" smtClean="0">
                <a:solidFill>
                  <a:srgbClr val="FF0000"/>
                </a:solidFill>
                <a:latin typeface="+mn-lt"/>
              </a:rPr>
              <a:t>8</a:t>
            </a:r>
            <a:r>
              <a:rPr lang="en-US" b="1" dirty="0" smtClean="0">
                <a:solidFill>
                  <a:srgbClr val="FF0000"/>
                </a:solidFill>
                <a:latin typeface="+mn-lt"/>
              </a:rPr>
              <a:t> </a:t>
            </a:r>
            <a:r>
              <a:rPr lang="en-US" b="1" dirty="0" err="1" smtClean="0">
                <a:solidFill>
                  <a:srgbClr val="FF0000"/>
                </a:solidFill>
                <a:latin typeface="+mn-lt"/>
              </a:rPr>
              <a:t>MeV</a:t>
            </a:r>
            <a:endParaRPr lang="ru-RU" sz="1600" b="1" dirty="0">
              <a:solidFill>
                <a:srgbClr val="FF0000"/>
              </a:solidFill>
              <a:latin typeface="+mn-lt"/>
            </a:endParaRPr>
          </a:p>
        </p:txBody>
      </p:sp>
      <p:sp>
        <p:nvSpPr>
          <p:cNvPr id="14" name="TextBox 13"/>
          <p:cNvSpPr txBox="1"/>
          <p:nvPr/>
        </p:nvSpPr>
        <p:spPr>
          <a:xfrm>
            <a:off x="107504" y="188640"/>
            <a:ext cx="2016224" cy="707886"/>
          </a:xfrm>
          <a:prstGeom prst="rect">
            <a:avLst/>
          </a:prstGeom>
          <a:noFill/>
        </p:spPr>
        <p:txBody>
          <a:bodyPr wrap="square" rtlCol="0">
            <a:spAutoFit/>
          </a:bodyPr>
          <a:lstStyle/>
          <a:p>
            <a:pPr algn="ctr"/>
            <a:r>
              <a:rPr lang="ru-RU" sz="2000" b="1" dirty="0" smtClean="0">
                <a:solidFill>
                  <a:srgbClr val="0000FF"/>
                </a:solidFill>
                <a:latin typeface="+mn-lt"/>
              </a:rPr>
              <a:t>7 цепочек </a:t>
            </a:r>
          </a:p>
          <a:p>
            <a:pPr algn="ctr"/>
            <a:r>
              <a:rPr lang="ru-RU" sz="2200" b="1" baseline="30000" dirty="0" smtClean="0">
                <a:solidFill>
                  <a:srgbClr val="0000FF"/>
                </a:solidFill>
                <a:latin typeface="+mn-lt"/>
              </a:rPr>
              <a:t>276</a:t>
            </a:r>
            <a:r>
              <a:rPr lang="en-US" sz="2000" b="1" dirty="0" smtClean="0">
                <a:solidFill>
                  <a:srgbClr val="0000FF"/>
                </a:solidFill>
                <a:latin typeface="+mn-lt"/>
              </a:rPr>
              <a:t>Ds – </a:t>
            </a:r>
            <a:r>
              <a:rPr lang="en-US" sz="2000" b="1" u="sng" dirty="0" smtClean="0">
                <a:solidFill>
                  <a:srgbClr val="FF0000"/>
                </a:solidFill>
                <a:latin typeface="Symbol" pitchFamily="18" charset="2"/>
              </a:rPr>
              <a:t>a</a:t>
            </a:r>
            <a:r>
              <a:rPr lang="en-US" sz="2000" b="1" u="sng" dirty="0" smtClean="0">
                <a:latin typeface="+mn-lt"/>
              </a:rPr>
              <a:t> </a:t>
            </a:r>
            <a:r>
              <a:rPr lang="ru-RU" sz="2000" b="1" u="sng" dirty="0" smtClean="0">
                <a:latin typeface="+mn-lt"/>
              </a:rPr>
              <a:t>и </a:t>
            </a:r>
            <a:r>
              <a:rPr lang="en-US" sz="2000" b="1" u="sng" dirty="0" smtClean="0">
                <a:solidFill>
                  <a:srgbClr val="006600"/>
                </a:solidFill>
                <a:latin typeface="+mn-lt"/>
              </a:rPr>
              <a:t>SF</a:t>
            </a:r>
          </a:p>
        </p:txBody>
      </p:sp>
      <p:cxnSp>
        <p:nvCxnSpPr>
          <p:cNvPr id="9" name="Соединительная линия уступом 8"/>
          <p:cNvCxnSpPr/>
          <p:nvPr/>
        </p:nvCxnSpPr>
        <p:spPr>
          <a:xfrm>
            <a:off x="1619672" y="4221088"/>
            <a:ext cx="6696744" cy="1080120"/>
          </a:xfrm>
          <a:prstGeom prst="bentConnector3">
            <a:avLst>
              <a:gd name="adj1" fmla="val 50000"/>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179512" y="4715852"/>
            <a:ext cx="1470274" cy="369332"/>
          </a:xfrm>
          <a:prstGeom prst="rect">
            <a:avLst/>
          </a:prstGeom>
          <a:noFill/>
        </p:spPr>
        <p:txBody>
          <a:bodyPr wrap="none" rtlCol="0">
            <a:spAutoFit/>
          </a:bodyPr>
          <a:lstStyle/>
          <a:p>
            <a:r>
              <a:rPr lang="en-US" b="1" i="1" dirty="0" smtClean="0">
                <a:solidFill>
                  <a:srgbClr val="FF0000"/>
                </a:solidFill>
                <a:latin typeface="+mn-lt"/>
              </a:rPr>
              <a:t>E</a:t>
            </a:r>
            <a:r>
              <a:rPr lang="en-US" sz="2200" b="1" baseline="-25000" dirty="0" smtClean="0">
                <a:solidFill>
                  <a:srgbClr val="FF0000"/>
                </a:solidFill>
                <a:latin typeface="+mn-lt"/>
              </a:rPr>
              <a:t>3</a:t>
            </a:r>
            <a:r>
              <a:rPr lang="en-US" b="1" dirty="0" smtClean="0">
                <a:solidFill>
                  <a:srgbClr val="FF0000"/>
                </a:solidFill>
                <a:latin typeface="+mn-lt"/>
              </a:rPr>
              <a:t> = 2</a:t>
            </a:r>
            <a:r>
              <a:rPr lang="ru-RU" b="1" dirty="0" smtClean="0">
                <a:solidFill>
                  <a:srgbClr val="FF0000"/>
                </a:solidFill>
                <a:latin typeface="+mn-lt"/>
              </a:rPr>
              <a:t>51</a:t>
            </a:r>
            <a:r>
              <a:rPr lang="en-US" b="1" dirty="0" smtClean="0">
                <a:solidFill>
                  <a:srgbClr val="FF0000"/>
                </a:solidFill>
                <a:latin typeface="+mn-lt"/>
              </a:rPr>
              <a:t> </a:t>
            </a:r>
            <a:r>
              <a:rPr lang="en-US" b="1" dirty="0" err="1" smtClean="0">
                <a:solidFill>
                  <a:srgbClr val="FF0000"/>
                </a:solidFill>
                <a:latin typeface="+mn-lt"/>
              </a:rPr>
              <a:t>MeV</a:t>
            </a:r>
            <a:endParaRPr lang="ru-RU" sz="1600" b="1" dirty="0">
              <a:solidFill>
                <a:srgbClr val="FF0000"/>
              </a:solidFill>
              <a:latin typeface="+mn-lt"/>
            </a:endParaRPr>
          </a:p>
        </p:txBody>
      </p:sp>
      <p:sp>
        <p:nvSpPr>
          <p:cNvPr id="18" name="TextBox 17"/>
          <p:cNvSpPr txBox="1"/>
          <p:nvPr/>
        </p:nvSpPr>
        <p:spPr>
          <a:xfrm>
            <a:off x="3851920" y="159023"/>
            <a:ext cx="3024336" cy="461665"/>
          </a:xfrm>
          <a:prstGeom prst="rect">
            <a:avLst/>
          </a:prstGeom>
          <a:noFill/>
        </p:spPr>
        <p:txBody>
          <a:bodyPr wrap="square" rtlCol="0">
            <a:spAutoFit/>
          </a:bodyPr>
          <a:lstStyle/>
          <a:p>
            <a:r>
              <a:rPr lang="en-US" sz="2800" b="1" baseline="30000" dirty="0" smtClean="0">
                <a:solidFill>
                  <a:srgbClr val="006600"/>
                </a:solidFill>
                <a:latin typeface="+mn-lt"/>
              </a:rPr>
              <a:t>232</a:t>
            </a:r>
            <a:r>
              <a:rPr lang="en-US" sz="2400" b="1" dirty="0" smtClean="0">
                <a:solidFill>
                  <a:srgbClr val="006600"/>
                </a:solidFill>
                <a:latin typeface="+mn-lt"/>
              </a:rPr>
              <a:t>Th </a:t>
            </a:r>
            <a:r>
              <a:rPr lang="en-US" sz="2400" b="1" dirty="0">
                <a:solidFill>
                  <a:srgbClr val="006600"/>
                </a:solidFill>
                <a:latin typeface="+mn-lt"/>
              </a:rPr>
              <a:t>+ </a:t>
            </a:r>
            <a:r>
              <a:rPr lang="en-US" sz="2800" b="1" baseline="30000" dirty="0">
                <a:solidFill>
                  <a:srgbClr val="006600"/>
                </a:solidFill>
                <a:latin typeface="+mn-lt"/>
              </a:rPr>
              <a:t>48</a:t>
            </a:r>
            <a:r>
              <a:rPr lang="en-US" sz="2400" b="1" dirty="0">
                <a:solidFill>
                  <a:srgbClr val="006600"/>
                </a:solidFill>
                <a:latin typeface="+mn-lt"/>
              </a:rPr>
              <a:t>Ca</a:t>
            </a:r>
            <a:r>
              <a:rPr lang="ru-RU" sz="2400" b="1" dirty="0">
                <a:solidFill>
                  <a:srgbClr val="006600"/>
                </a:solidFill>
                <a:latin typeface="+mn-lt"/>
              </a:rPr>
              <a:t> </a:t>
            </a:r>
            <a:r>
              <a:rPr lang="ru-RU" sz="2400" b="1" dirty="0">
                <a:solidFill>
                  <a:srgbClr val="006600"/>
                </a:solidFill>
                <a:latin typeface="+mn-lt"/>
                <a:sym typeface="Symbol"/>
              </a:rPr>
              <a:t> </a:t>
            </a:r>
            <a:r>
              <a:rPr lang="en-US" sz="2400" b="1" baseline="30000" dirty="0" smtClean="0">
                <a:solidFill>
                  <a:srgbClr val="006600"/>
                </a:solidFill>
              </a:rPr>
              <a:t>280</a:t>
            </a:r>
            <a:r>
              <a:rPr lang="en-US" sz="2000" b="1" dirty="0" smtClean="0">
                <a:solidFill>
                  <a:srgbClr val="006600"/>
                </a:solidFill>
              </a:rPr>
              <a:t>Ds</a:t>
            </a:r>
            <a:r>
              <a:rPr lang="en-US" sz="2000" b="1" dirty="0" smtClean="0">
                <a:solidFill>
                  <a:srgbClr val="006600"/>
                </a:solidFill>
                <a:latin typeface="+mn-lt"/>
              </a:rPr>
              <a:t>*</a:t>
            </a:r>
            <a:endParaRPr lang="ru-RU" sz="2000" b="1" dirty="0">
              <a:solidFill>
                <a:srgbClr val="006600"/>
              </a:solidFill>
              <a:latin typeface="+mn-lt"/>
            </a:endParaRPr>
          </a:p>
        </p:txBody>
      </p:sp>
      <p:sp>
        <p:nvSpPr>
          <p:cNvPr id="10" name="TextBox 9"/>
          <p:cNvSpPr txBox="1"/>
          <p:nvPr/>
        </p:nvSpPr>
        <p:spPr>
          <a:xfrm>
            <a:off x="4004320" y="5919663"/>
            <a:ext cx="2871936" cy="461665"/>
          </a:xfrm>
          <a:prstGeom prst="rect">
            <a:avLst/>
          </a:prstGeom>
          <a:noFill/>
        </p:spPr>
        <p:txBody>
          <a:bodyPr wrap="square" rtlCol="0">
            <a:spAutoFit/>
          </a:bodyPr>
          <a:lstStyle/>
          <a:p>
            <a:r>
              <a:rPr lang="ru-RU" sz="2400" b="1" dirty="0" smtClean="0">
                <a:latin typeface="+mn-lt"/>
              </a:rPr>
              <a:t>3 новых изотопа</a:t>
            </a:r>
            <a:endParaRPr lang="ru-RU" sz="2400" b="1" dirty="0">
              <a:latin typeface="+mn-lt"/>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107504" y="1403484"/>
            <a:ext cx="1470274" cy="369332"/>
          </a:xfrm>
          <a:prstGeom prst="rect">
            <a:avLst/>
          </a:prstGeom>
          <a:noFill/>
        </p:spPr>
        <p:txBody>
          <a:bodyPr wrap="none" rtlCol="0">
            <a:spAutoFit/>
          </a:bodyPr>
          <a:lstStyle/>
          <a:p>
            <a:r>
              <a:rPr lang="en-US" b="1" i="1" dirty="0" smtClean="0">
                <a:solidFill>
                  <a:srgbClr val="FF0000"/>
                </a:solidFill>
                <a:latin typeface="+mn-lt"/>
              </a:rPr>
              <a:t>E</a:t>
            </a:r>
            <a:r>
              <a:rPr lang="en-US" sz="2200" b="1" baseline="-25000" dirty="0" smtClean="0">
                <a:solidFill>
                  <a:srgbClr val="FF0000"/>
                </a:solidFill>
                <a:latin typeface="+mn-lt"/>
              </a:rPr>
              <a:t>3</a:t>
            </a:r>
            <a:r>
              <a:rPr lang="en-US" b="1" dirty="0" smtClean="0">
                <a:solidFill>
                  <a:srgbClr val="FF0000"/>
                </a:solidFill>
                <a:latin typeface="+mn-lt"/>
              </a:rPr>
              <a:t> = 2</a:t>
            </a:r>
            <a:r>
              <a:rPr lang="ru-RU" b="1" dirty="0" smtClean="0">
                <a:solidFill>
                  <a:srgbClr val="FF0000"/>
                </a:solidFill>
                <a:latin typeface="+mn-lt"/>
              </a:rPr>
              <a:t>5</a:t>
            </a:r>
            <a:r>
              <a:rPr lang="en-US" b="1" dirty="0" smtClean="0">
                <a:solidFill>
                  <a:srgbClr val="FF0000"/>
                </a:solidFill>
                <a:latin typeface="+mn-lt"/>
              </a:rPr>
              <a:t>1 </a:t>
            </a:r>
            <a:r>
              <a:rPr lang="en-US" b="1" dirty="0" err="1" smtClean="0">
                <a:solidFill>
                  <a:srgbClr val="FF0000"/>
                </a:solidFill>
                <a:latin typeface="+mn-lt"/>
              </a:rPr>
              <a:t>MeV</a:t>
            </a:r>
            <a:endParaRPr lang="ru-RU" sz="1600" b="1" dirty="0">
              <a:solidFill>
                <a:srgbClr val="FF0000"/>
              </a:solidFill>
              <a:latin typeface="+mn-lt"/>
            </a:endParaRPr>
          </a:p>
        </p:txBody>
      </p:sp>
      <p:sp>
        <p:nvSpPr>
          <p:cNvPr id="12" name="TextBox 11"/>
          <p:cNvSpPr txBox="1"/>
          <p:nvPr/>
        </p:nvSpPr>
        <p:spPr>
          <a:xfrm>
            <a:off x="179512" y="2915652"/>
            <a:ext cx="1470274" cy="369332"/>
          </a:xfrm>
          <a:prstGeom prst="rect">
            <a:avLst/>
          </a:prstGeom>
          <a:noFill/>
        </p:spPr>
        <p:txBody>
          <a:bodyPr wrap="none" rtlCol="0">
            <a:spAutoFit/>
          </a:bodyPr>
          <a:lstStyle/>
          <a:p>
            <a:r>
              <a:rPr lang="en-US" b="1" i="1" dirty="0" smtClean="0">
                <a:solidFill>
                  <a:srgbClr val="FF0000"/>
                </a:solidFill>
                <a:latin typeface="+mn-lt"/>
              </a:rPr>
              <a:t>E</a:t>
            </a:r>
            <a:r>
              <a:rPr lang="en-US" sz="2200" b="1" baseline="-25000" dirty="0" smtClean="0">
                <a:solidFill>
                  <a:srgbClr val="FF0000"/>
                </a:solidFill>
                <a:latin typeface="+mn-lt"/>
              </a:rPr>
              <a:t>4</a:t>
            </a:r>
            <a:r>
              <a:rPr lang="en-US" b="1" dirty="0" smtClean="0">
                <a:solidFill>
                  <a:srgbClr val="FF0000"/>
                </a:solidFill>
                <a:latin typeface="+mn-lt"/>
              </a:rPr>
              <a:t> = 2</a:t>
            </a:r>
            <a:r>
              <a:rPr lang="ru-RU" b="1" dirty="0" smtClean="0">
                <a:solidFill>
                  <a:srgbClr val="FF0000"/>
                </a:solidFill>
                <a:latin typeface="+mn-lt"/>
              </a:rPr>
              <a:t>57</a:t>
            </a:r>
            <a:r>
              <a:rPr lang="en-US" b="1" dirty="0" smtClean="0">
                <a:solidFill>
                  <a:srgbClr val="FF0000"/>
                </a:solidFill>
                <a:latin typeface="+mn-lt"/>
              </a:rPr>
              <a:t> </a:t>
            </a:r>
            <a:r>
              <a:rPr lang="en-US" b="1" dirty="0" err="1" smtClean="0">
                <a:solidFill>
                  <a:srgbClr val="FF0000"/>
                </a:solidFill>
                <a:latin typeface="+mn-lt"/>
              </a:rPr>
              <a:t>MeV</a:t>
            </a:r>
            <a:endParaRPr lang="ru-RU" sz="1600" b="1" dirty="0">
              <a:solidFill>
                <a:srgbClr val="FF0000"/>
              </a:solidFill>
              <a:latin typeface="+mn-lt"/>
            </a:endParaRPr>
          </a:p>
        </p:txBody>
      </p:sp>
      <p:sp>
        <p:nvSpPr>
          <p:cNvPr id="14" name="TextBox 13"/>
          <p:cNvSpPr txBox="1"/>
          <p:nvPr/>
        </p:nvSpPr>
        <p:spPr>
          <a:xfrm>
            <a:off x="467544" y="188640"/>
            <a:ext cx="1656184" cy="707886"/>
          </a:xfrm>
          <a:prstGeom prst="rect">
            <a:avLst/>
          </a:prstGeom>
          <a:noFill/>
        </p:spPr>
        <p:txBody>
          <a:bodyPr wrap="square" rtlCol="0">
            <a:spAutoFit/>
          </a:bodyPr>
          <a:lstStyle/>
          <a:p>
            <a:pPr algn="ctr"/>
            <a:r>
              <a:rPr lang="ru-RU" sz="2000" b="1" dirty="0" smtClean="0">
                <a:solidFill>
                  <a:srgbClr val="0000FF"/>
                </a:solidFill>
                <a:latin typeface="+mn-lt"/>
              </a:rPr>
              <a:t>6 цепочек </a:t>
            </a:r>
          </a:p>
          <a:p>
            <a:pPr algn="ctr"/>
            <a:r>
              <a:rPr lang="ru-RU" sz="2200" b="1" baseline="30000" dirty="0" smtClean="0">
                <a:solidFill>
                  <a:srgbClr val="0000FF"/>
                </a:solidFill>
                <a:latin typeface="+mn-lt"/>
              </a:rPr>
              <a:t>275</a:t>
            </a:r>
            <a:r>
              <a:rPr lang="en-US" sz="2000" b="1" dirty="0" smtClean="0">
                <a:solidFill>
                  <a:srgbClr val="0000FF"/>
                </a:solidFill>
                <a:latin typeface="+mn-lt"/>
              </a:rPr>
              <a:t>Ds</a:t>
            </a:r>
          </a:p>
        </p:txBody>
      </p:sp>
      <p:grpSp>
        <p:nvGrpSpPr>
          <p:cNvPr id="16" name="Группа 15"/>
          <p:cNvGrpSpPr/>
          <p:nvPr/>
        </p:nvGrpSpPr>
        <p:grpSpPr>
          <a:xfrm>
            <a:off x="1763688" y="128472"/>
            <a:ext cx="6104148" cy="6324864"/>
            <a:chOff x="1835696" y="128472"/>
            <a:chExt cx="6464188" cy="6540888"/>
          </a:xfrm>
        </p:grpSpPr>
        <p:pic>
          <p:nvPicPr>
            <p:cNvPr id="10" name="Рисунок 9" descr="z4.bmp"/>
            <p:cNvPicPr>
              <a:picLocks noChangeAspect="1"/>
            </p:cNvPicPr>
            <p:nvPr/>
          </p:nvPicPr>
          <p:blipFill>
            <a:blip r:embed="rId2" cstate="print"/>
            <a:stretch>
              <a:fillRect/>
            </a:stretch>
          </p:blipFill>
          <p:spPr>
            <a:xfrm>
              <a:off x="2699792" y="128472"/>
              <a:ext cx="5600092" cy="6540888"/>
            </a:xfrm>
            <a:prstGeom prst="rect">
              <a:avLst/>
            </a:prstGeom>
          </p:spPr>
        </p:pic>
        <p:grpSp>
          <p:nvGrpSpPr>
            <p:cNvPr id="2" name="Группа 24"/>
            <p:cNvGrpSpPr/>
            <p:nvPr/>
          </p:nvGrpSpPr>
          <p:grpSpPr>
            <a:xfrm>
              <a:off x="1835696" y="1052736"/>
              <a:ext cx="3528392" cy="936104"/>
              <a:chOff x="2339752" y="1052736"/>
              <a:chExt cx="2736304" cy="936104"/>
            </a:xfrm>
          </p:grpSpPr>
          <p:cxnSp>
            <p:nvCxnSpPr>
              <p:cNvPr id="19" name="Прямая соединительная линия 18"/>
              <p:cNvCxnSpPr/>
              <p:nvPr/>
            </p:nvCxnSpPr>
            <p:spPr>
              <a:xfrm>
                <a:off x="2339752" y="1988840"/>
                <a:ext cx="18002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Прямая соединительная линия 20"/>
              <p:cNvCxnSpPr/>
              <p:nvPr/>
            </p:nvCxnSpPr>
            <p:spPr>
              <a:xfrm flipV="1">
                <a:off x="4139952" y="1052736"/>
                <a:ext cx="936104" cy="93610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sp>
        <p:nvSpPr>
          <p:cNvPr id="9" name="Прямоугольник 8"/>
          <p:cNvSpPr/>
          <p:nvPr/>
        </p:nvSpPr>
        <p:spPr>
          <a:xfrm>
            <a:off x="251520" y="908720"/>
            <a:ext cx="1872208" cy="369332"/>
          </a:xfrm>
          <a:prstGeom prst="rect">
            <a:avLst/>
          </a:prstGeom>
        </p:spPr>
        <p:txBody>
          <a:bodyPr wrap="square">
            <a:spAutoFit/>
          </a:bodyPr>
          <a:lstStyle/>
          <a:p>
            <a:pPr algn="ctr"/>
            <a:r>
              <a:rPr lang="ru-RU" sz="2000" b="1" baseline="30000" dirty="0" smtClean="0">
                <a:solidFill>
                  <a:srgbClr val="0000FF"/>
                </a:solidFill>
              </a:rPr>
              <a:t>2</a:t>
            </a:r>
            <a:r>
              <a:rPr lang="en-US" sz="2000" b="1" baseline="30000" dirty="0" smtClean="0">
                <a:solidFill>
                  <a:srgbClr val="0000FF"/>
                </a:solidFill>
              </a:rPr>
              <a:t>6</a:t>
            </a:r>
            <a:r>
              <a:rPr lang="ru-RU" sz="2000" b="1" baseline="30000" dirty="0" smtClean="0">
                <a:solidFill>
                  <a:srgbClr val="0000FF"/>
                </a:solidFill>
              </a:rPr>
              <a:t>7</a:t>
            </a:r>
            <a:r>
              <a:rPr lang="en-US" b="1" dirty="0" err="1" smtClean="0">
                <a:solidFill>
                  <a:srgbClr val="0000FF"/>
                </a:solidFill>
              </a:rPr>
              <a:t>Sg</a:t>
            </a:r>
            <a:r>
              <a:rPr lang="en-US" b="1" dirty="0" smtClean="0">
                <a:solidFill>
                  <a:srgbClr val="0000FF"/>
                </a:solidFill>
              </a:rPr>
              <a:t> – </a:t>
            </a:r>
            <a:r>
              <a:rPr lang="en-US" b="1" u="sng" dirty="0" smtClean="0">
                <a:solidFill>
                  <a:srgbClr val="FF0000"/>
                </a:solidFill>
                <a:latin typeface="Symbol" pitchFamily="18" charset="2"/>
              </a:rPr>
              <a:t>a</a:t>
            </a:r>
            <a:r>
              <a:rPr lang="en-US" b="1" u="sng" dirty="0" smtClean="0"/>
              <a:t> </a:t>
            </a:r>
            <a:r>
              <a:rPr lang="ru-RU" b="1" u="sng" dirty="0" smtClean="0"/>
              <a:t>и </a:t>
            </a:r>
            <a:r>
              <a:rPr lang="en-US" b="1" u="sng" dirty="0" smtClean="0">
                <a:solidFill>
                  <a:srgbClr val="006600"/>
                </a:solidFill>
              </a:rPr>
              <a:t>SF</a:t>
            </a:r>
          </a:p>
        </p:txBody>
      </p:sp>
      <p:grpSp>
        <p:nvGrpSpPr>
          <p:cNvPr id="20" name="Группа 19"/>
          <p:cNvGrpSpPr/>
          <p:nvPr/>
        </p:nvGrpSpPr>
        <p:grpSpPr>
          <a:xfrm>
            <a:off x="3635896" y="4974416"/>
            <a:ext cx="5436096" cy="1740732"/>
            <a:chOff x="3635896" y="5000636"/>
            <a:chExt cx="5436096" cy="1740732"/>
          </a:xfrm>
        </p:grpSpPr>
        <p:sp>
          <p:nvSpPr>
            <p:cNvPr id="15" name="TextBox 14"/>
            <p:cNvSpPr txBox="1"/>
            <p:nvPr/>
          </p:nvSpPr>
          <p:spPr>
            <a:xfrm>
              <a:off x="7141356" y="5301208"/>
              <a:ext cx="1377300" cy="461665"/>
            </a:xfrm>
            <a:prstGeom prst="rect">
              <a:avLst/>
            </a:prstGeom>
            <a:noFill/>
          </p:spPr>
          <p:txBody>
            <a:bodyPr wrap="none" rtlCol="0">
              <a:spAutoFit/>
            </a:bodyPr>
            <a:lstStyle/>
            <a:p>
              <a:r>
                <a:rPr lang="en-US" sz="1200" dirty="0" smtClean="0">
                  <a:latin typeface="+mn-lt"/>
                </a:rPr>
                <a:t>J. Dvorak </a:t>
              </a:r>
              <a:r>
                <a:rPr lang="en-US" sz="1200" i="1" dirty="0" smtClean="0">
                  <a:latin typeface="+mn-lt"/>
                </a:rPr>
                <a:t>et al</a:t>
              </a:r>
              <a:r>
                <a:rPr lang="en-US" sz="1200" dirty="0" smtClean="0">
                  <a:latin typeface="+mn-lt"/>
                </a:rPr>
                <a:t>., </a:t>
              </a:r>
            </a:p>
            <a:p>
              <a:r>
                <a:rPr lang="en-US" sz="1200" dirty="0" err="1" smtClean="0">
                  <a:latin typeface="+mn-lt"/>
                </a:rPr>
                <a:t>PRL</a:t>
              </a:r>
              <a:r>
                <a:rPr lang="en-US" sz="1200" dirty="0" smtClean="0">
                  <a:latin typeface="+mn-lt"/>
                </a:rPr>
                <a:t> (2006); (2008).</a:t>
              </a:r>
              <a:endParaRPr lang="ru-RU" sz="1200" dirty="0">
                <a:latin typeface="+mn-lt"/>
              </a:endParaRPr>
            </a:p>
          </p:txBody>
        </p:sp>
        <p:grpSp>
          <p:nvGrpSpPr>
            <p:cNvPr id="18" name="Группа 17"/>
            <p:cNvGrpSpPr/>
            <p:nvPr/>
          </p:nvGrpSpPr>
          <p:grpSpPr>
            <a:xfrm>
              <a:off x="3635896" y="5000636"/>
              <a:ext cx="5436096" cy="1740732"/>
              <a:chOff x="3635896" y="5000636"/>
              <a:chExt cx="5436096" cy="1740732"/>
            </a:xfrm>
          </p:grpSpPr>
          <p:sp>
            <p:nvSpPr>
              <p:cNvPr id="13" name="Прямоугольник 12"/>
              <p:cNvSpPr/>
              <p:nvPr/>
            </p:nvSpPr>
            <p:spPr>
              <a:xfrm>
                <a:off x="3635896" y="5818038"/>
                <a:ext cx="5436096" cy="923330"/>
              </a:xfrm>
              <a:prstGeom prst="rect">
                <a:avLst/>
              </a:prstGeom>
              <a:solidFill>
                <a:srgbClr val="FFFF66"/>
              </a:solidFill>
              <a:effectLst/>
            </p:spPr>
            <p:txBody>
              <a:bodyPr wrap="square">
                <a:spAutoFit/>
              </a:bodyPr>
              <a:lstStyle/>
              <a:p>
                <a:r>
                  <a:rPr lang="ru-RU" b="1" dirty="0" smtClean="0">
                    <a:solidFill>
                      <a:srgbClr val="FF0000"/>
                    </a:solidFill>
                    <a:latin typeface="+mn-lt"/>
                  </a:rPr>
                  <a:t>Впервые:</a:t>
                </a:r>
              </a:p>
              <a:p>
                <a:r>
                  <a:rPr lang="ru-RU" b="1" dirty="0" smtClean="0">
                    <a:solidFill>
                      <a:srgbClr val="0000FF"/>
                    </a:solidFill>
                    <a:latin typeface="+mn-lt"/>
                  </a:rPr>
                  <a:t>Новый изотоп </a:t>
                </a:r>
                <a:r>
                  <a:rPr lang="ru-RU" sz="2000" b="1" baseline="30000" dirty="0" smtClean="0">
                    <a:solidFill>
                      <a:srgbClr val="0000FF"/>
                    </a:solidFill>
                  </a:rPr>
                  <a:t>275</a:t>
                </a:r>
                <a:r>
                  <a:rPr lang="en-US" b="1" dirty="0" smtClean="0">
                    <a:solidFill>
                      <a:srgbClr val="0000FF"/>
                    </a:solidFill>
                  </a:rPr>
                  <a:t>Ds</a:t>
                </a:r>
                <a:endParaRPr lang="ru-RU" b="1" dirty="0" smtClean="0">
                  <a:solidFill>
                    <a:srgbClr val="0000FF"/>
                  </a:solidFill>
                  <a:latin typeface="+mn-lt"/>
                </a:endParaRPr>
              </a:p>
              <a:p>
                <a:r>
                  <a:rPr lang="ru-RU" b="1" dirty="0" smtClean="0">
                    <a:latin typeface="+mn-lt"/>
                  </a:rPr>
                  <a:t>Распад ядра </a:t>
                </a:r>
                <a:r>
                  <a:rPr lang="ru-RU" b="1" dirty="0" err="1" smtClean="0">
                    <a:latin typeface="+mn-lt"/>
                  </a:rPr>
                  <a:t>СТЭ</a:t>
                </a:r>
                <a:r>
                  <a:rPr lang="ru-RU" b="1" dirty="0" smtClean="0">
                    <a:latin typeface="+mn-lt"/>
                  </a:rPr>
                  <a:t> в известные ядра</a:t>
                </a:r>
                <a:r>
                  <a:rPr lang="en-US" b="1" dirty="0" smtClean="0">
                    <a:latin typeface="+mn-lt"/>
                  </a:rPr>
                  <a:t> </a:t>
                </a:r>
                <a:r>
                  <a:rPr lang="ru-RU" b="1" dirty="0" smtClean="0">
                    <a:latin typeface="+mn-lt"/>
                  </a:rPr>
                  <a:t> </a:t>
                </a:r>
                <a:r>
                  <a:rPr lang="ru-RU" sz="2000" b="1" baseline="30000" dirty="0" smtClean="0">
                    <a:latin typeface="+mn-lt"/>
                  </a:rPr>
                  <a:t>271</a:t>
                </a:r>
                <a:r>
                  <a:rPr lang="en-US" b="1" dirty="0" smtClean="0">
                    <a:latin typeface="+mn-lt"/>
                  </a:rPr>
                  <a:t>Hs,</a:t>
                </a:r>
                <a:r>
                  <a:rPr lang="ru-RU" b="1" dirty="0" smtClean="0">
                    <a:latin typeface="+mn-lt"/>
                  </a:rPr>
                  <a:t> </a:t>
                </a:r>
                <a:r>
                  <a:rPr lang="ru-RU" sz="2000" b="1" baseline="30000" dirty="0" smtClean="0">
                    <a:latin typeface="+mn-lt"/>
                  </a:rPr>
                  <a:t>2</a:t>
                </a:r>
                <a:r>
                  <a:rPr lang="en-US" sz="2000" b="1" baseline="30000" dirty="0" smtClean="0">
                    <a:latin typeface="+mn-lt"/>
                  </a:rPr>
                  <a:t>6</a:t>
                </a:r>
                <a:r>
                  <a:rPr lang="ru-RU" sz="2000" b="1" baseline="30000" dirty="0" smtClean="0">
                    <a:latin typeface="+mn-lt"/>
                  </a:rPr>
                  <a:t>7</a:t>
                </a:r>
                <a:r>
                  <a:rPr lang="en-US" b="1" dirty="0" err="1" smtClean="0">
                    <a:latin typeface="+mn-lt"/>
                  </a:rPr>
                  <a:t>Sg</a:t>
                </a:r>
                <a:r>
                  <a:rPr lang="en-US" b="1" dirty="0" smtClean="0">
                    <a:latin typeface="+mn-lt"/>
                  </a:rPr>
                  <a:t>, </a:t>
                </a:r>
                <a:r>
                  <a:rPr lang="ru-RU" sz="2000" b="1" baseline="30000" dirty="0" smtClean="0">
                    <a:latin typeface="+mn-lt"/>
                  </a:rPr>
                  <a:t>2</a:t>
                </a:r>
                <a:r>
                  <a:rPr lang="en-US" sz="2000" b="1" baseline="30000" dirty="0" smtClean="0">
                    <a:latin typeface="+mn-lt"/>
                  </a:rPr>
                  <a:t>63</a:t>
                </a:r>
                <a:r>
                  <a:rPr lang="en-US" b="1" dirty="0" smtClean="0">
                    <a:latin typeface="+mn-lt"/>
                  </a:rPr>
                  <a:t>Rf </a:t>
                </a:r>
                <a:endParaRPr lang="en-US" b="1" u="sng" dirty="0" smtClean="0">
                  <a:latin typeface="+mn-lt"/>
                </a:endParaRPr>
              </a:p>
            </p:txBody>
          </p:sp>
          <p:sp>
            <p:nvSpPr>
              <p:cNvPr id="17" name="TextBox 16"/>
              <p:cNvSpPr txBox="1"/>
              <p:nvPr/>
            </p:nvSpPr>
            <p:spPr>
              <a:xfrm>
                <a:off x="6715140" y="5000636"/>
                <a:ext cx="1953483" cy="338554"/>
              </a:xfrm>
              <a:prstGeom prst="rect">
                <a:avLst/>
              </a:prstGeom>
              <a:noFill/>
            </p:spPr>
            <p:txBody>
              <a:bodyPr wrap="none" rtlCol="0">
                <a:spAutoFit/>
              </a:bodyPr>
              <a:lstStyle/>
              <a:p>
                <a:r>
                  <a:rPr lang="en-US" baseline="30000" dirty="0" smtClean="0">
                    <a:effectLst>
                      <a:outerShdw blurRad="38100" dist="38100" dir="2700000" algn="tl">
                        <a:srgbClr val="000000">
                          <a:alpha val="43137"/>
                        </a:srgbClr>
                      </a:outerShdw>
                    </a:effectLst>
                    <a:latin typeface="+mn-lt"/>
                  </a:rPr>
                  <a:t>248</a:t>
                </a:r>
                <a:r>
                  <a:rPr lang="en-US" sz="1600" dirty="0" smtClean="0">
                    <a:effectLst>
                      <a:outerShdw blurRad="38100" dist="38100" dir="2700000" algn="tl">
                        <a:srgbClr val="000000">
                          <a:alpha val="43137"/>
                        </a:srgbClr>
                      </a:outerShdw>
                    </a:effectLst>
                    <a:latin typeface="+mn-lt"/>
                  </a:rPr>
                  <a:t>Cm(</a:t>
                </a:r>
                <a:r>
                  <a:rPr lang="en-US" baseline="30000" dirty="0" smtClean="0">
                    <a:effectLst>
                      <a:outerShdw blurRad="38100" dist="38100" dir="2700000" algn="tl">
                        <a:srgbClr val="000000">
                          <a:alpha val="43137"/>
                        </a:srgbClr>
                      </a:outerShdw>
                    </a:effectLst>
                    <a:latin typeface="+mn-lt"/>
                  </a:rPr>
                  <a:t>26</a:t>
                </a:r>
                <a:r>
                  <a:rPr lang="en-US" sz="1600" dirty="0" smtClean="0">
                    <a:effectLst>
                      <a:outerShdw blurRad="38100" dist="38100" dir="2700000" algn="tl">
                        <a:srgbClr val="000000">
                          <a:alpha val="43137"/>
                        </a:srgbClr>
                      </a:outerShdw>
                    </a:effectLst>
                    <a:latin typeface="+mn-lt"/>
                  </a:rPr>
                  <a:t>Mg,3</a:t>
                </a:r>
                <a:r>
                  <a:rPr lang="en-US" sz="1600" i="1" dirty="0" smtClean="0">
                    <a:effectLst>
                      <a:outerShdw blurRad="38100" dist="38100" dir="2700000" algn="tl">
                        <a:srgbClr val="000000">
                          <a:alpha val="43137"/>
                        </a:srgbClr>
                      </a:outerShdw>
                    </a:effectLst>
                    <a:latin typeface="+mn-lt"/>
                  </a:rPr>
                  <a:t>n</a:t>
                </a:r>
                <a:r>
                  <a:rPr lang="en-US" sz="1600" dirty="0" smtClean="0">
                    <a:effectLst>
                      <a:outerShdw blurRad="38100" dist="38100" dir="2700000" algn="tl">
                        <a:srgbClr val="000000">
                          <a:alpha val="43137"/>
                        </a:srgbClr>
                      </a:outerShdw>
                    </a:effectLst>
                    <a:latin typeface="+mn-lt"/>
                  </a:rPr>
                  <a:t>)</a:t>
                </a:r>
                <a:r>
                  <a:rPr lang="en-US" baseline="30000" dirty="0" smtClean="0">
                    <a:effectLst>
                      <a:outerShdw blurRad="38100" dist="38100" dir="2700000" algn="tl">
                        <a:srgbClr val="000000">
                          <a:alpha val="43137"/>
                        </a:srgbClr>
                      </a:outerShdw>
                    </a:effectLst>
                    <a:latin typeface="+mn-lt"/>
                  </a:rPr>
                  <a:t>271</a:t>
                </a:r>
                <a:r>
                  <a:rPr lang="en-US" sz="1600" dirty="0" smtClean="0">
                    <a:effectLst>
                      <a:outerShdw blurRad="38100" dist="38100" dir="2700000" algn="tl">
                        <a:srgbClr val="000000">
                          <a:alpha val="43137"/>
                        </a:srgbClr>
                      </a:outerShdw>
                    </a:effectLst>
                    <a:latin typeface="+mn-lt"/>
                  </a:rPr>
                  <a:t>Hs</a:t>
                </a:r>
                <a:endParaRPr lang="ru-RU" sz="1600" dirty="0">
                  <a:effectLst>
                    <a:outerShdw blurRad="38100" dist="38100" dir="2700000" algn="tl">
                      <a:srgbClr val="000000">
                        <a:alpha val="43137"/>
                      </a:srgbClr>
                    </a:outerShdw>
                  </a:effectLst>
                  <a:latin typeface="+mn-lt"/>
                </a:endParaRP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38489</TotalTime>
  <Words>1282</Words>
  <Application>Microsoft Office PowerPoint</Application>
  <PresentationFormat>Экран (4:3)</PresentationFormat>
  <Paragraphs>207</Paragraphs>
  <Slides>29</Slides>
  <Notes>3</Notes>
  <HiddenSlides>0</HiddenSlides>
  <MMClips>0</MMClips>
  <ScaleCrop>false</ScaleCrop>
  <HeadingPairs>
    <vt:vector size="4" baseType="variant">
      <vt:variant>
        <vt:lpstr>Тема</vt:lpstr>
      </vt:variant>
      <vt:variant>
        <vt:i4>1</vt:i4>
      </vt:variant>
      <vt:variant>
        <vt:lpstr>Заголовки слайдов</vt:lpstr>
      </vt:variant>
      <vt:variant>
        <vt:i4>29</vt:i4>
      </vt:variant>
    </vt:vector>
  </HeadingPairs>
  <TitlesOfParts>
    <vt:vector size="30" baseType="lpstr">
      <vt:lpstr>Тема Office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Слайд 25</vt:lpstr>
      <vt:lpstr>Слайд 26</vt:lpstr>
      <vt:lpstr>Слайд 27</vt:lpstr>
      <vt:lpstr>Слайд 28</vt:lpstr>
      <vt:lpstr>Слайд 29</vt:lpstr>
    </vt:vector>
  </TitlesOfParts>
  <Company>FLNR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Utenkov</dc:creator>
  <cp:lastModifiedBy>Владимир Утенков</cp:lastModifiedBy>
  <cp:revision>1983</cp:revision>
  <dcterms:created xsi:type="dcterms:W3CDTF">2004-06-29T08:14:21Z</dcterms:created>
  <dcterms:modified xsi:type="dcterms:W3CDTF">2024-05-10T06:41:09Z</dcterms:modified>
</cp:coreProperties>
</file>