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94" r:id="rId3"/>
    <p:sldMasterId id="2147483732" r:id="rId4"/>
    <p:sldMasterId id="2147483744" r:id="rId5"/>
    <p:sldMasterId id="2147483757" r:id="rId6"/>
    <p:sldMasterId id="2147483764" r:id="rId7"/>
    <p:sldMasterId id="2147483777" r:id="rId8"/>
    <p:sldMasterId id="2147483784" r:id="rId9"/>
  </p:sldMasterIdLst>
  <p:notesMasterIdLst>
    <p:notesMasterId r:id="rId35"/>
  </p:notesMasterIdLst>
  <p:handoutMasterIdLst>
    <p:handoutMasterId r:id="rId36"/>
  </p:handoutMasterIdLst>
  <p:sldIdLst>
    <p:sldId id="257" r:id="rId10"/>
    <p:sldId id="289" r:id="rId11"/>
    <p:sldId id="290" r:id="rId12"/>
    <p:sldId id="291" r:id="rId13"/>
    <p:sldId id="292" r:id="rId14"/>
    <p:sldId id="296" r:id="rId15"/>
    <p:sldId id="262" r:id="rId16"/>
    <p:sldId id="263" r:id="rId17"/>
    <p:sldId id="293" r:id="rId18"/>
    <p:sldId id="274" r:id="rId19"/>
    <p:sldId id="304" r:id="rId20"/>
    <p:sldId id="305" r:id="rId21"/>
    <p:sldId id="286" r:id="rId22"/>
    <p:sldId id="287" r:id="rId23"/>
    <p:sldId id="285" r:id="rId24"/>
    <p:sldId id="302" r:id="rId25"/>
    <p:sldId id="279" r:id="rId26"/>
    <p:sldId id="297" r:id="rId27"/>
    <p:sldId id="280" r:id="rId28"/>
    <p:sldId id="300" r:id="rId29"/>
    <p:sldId id="301" r:id="rId30"/>
    <p:sldId id="294" r:id="rId31"/>
    <p:sldId id="284" r:id="rId32"/>
    <p:sldId id="295" r:id="rId33"/>
    <p:sldId id="273" r:id="rId34"/>
  </p:sldIdLst>
  <p:sldSz cx="9144000" cy="5143500" type="screen16x9"/>
  <p:notesSz cx="6858000" cy="9144000"/>
  <p:defaultTextStyle>
    <a:defPPr>
      <a:defRPr lang="ru-RU"/>
    </a:defPPr>
    <a:lvl1pPr marL="0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93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84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080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777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473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164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862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558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0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3;&#1086;&#1074;&#1099;&#1081;%20&#1089;&#1077;&#1087;&#1072;&#1088;&#1072;&#1090;&#1086;&#1088;\2024\&#1056;&#1072;&#1089;&#1095;&#1077;&#1090;&#1099;\&#1056;&#1072;&#1089;&#1095;&#1077;&#1090;&#1099;%20&#1087;&#1086;%20&#1076;&#1072;&#1085;&#1085;&#1099;&#1084;%20&#1053;&#1048;&#1048;&#1069;&#1060;&#1040;%20v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3;&#1086;&#1074;&#1099;&#1081;%20&#1089;&#1077;&#1087;&#1072;&#1088;&#1072;&#1090;&#1086;&#1088;\2024\&#1056;&#1072;&#1089;&#1095;&#1077;&#1090;&#1099;\&#1056;&#1072;&#1089;&#1095;&#1077;&#1090;&#1099;%20&#1087;&#1086;%20&#1076;&#1072;&#1085;&#1085;&#1099;&#1084;%20&#1053;&#1048;&#1048;&#1069;&#1060;&#1040;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494920924855"/>
          <c:y val="0.21163074990581388"/>
          <c:w val="0.6746037374874686"/>
          <c:h val="0.51421599120898953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Лист1!$N$43</c:f>
              <c:strCache>
                <c:ptCount val="1"/>
                <c:pt idx="0">
                  <c:v>B16/Bтеор-1</c:v>
                </c:pt>
              </c:strCache>
            </c:strRef>
          </c:tx>
          <c:spPr>
            <a:ln w="19050"/>
          </c:spPr>
          <c:marker>
            <c:symbol val="square"/>
            <c:size val="3"/>
          </c:marker>
          <c:xVal>
            <c:numRef>
              <c:f>Лист1!$A$44:$A$80</c:f>
              <c:numCache>
                <c:formatCode>General</c:formatCode>
                <c:ptCount val="37"/>
                <c:pt idx="0">
                  <c:v>610</c:v>
                </c:pt>
                <c:pt idx="1">
                  <c:v>615</c:v>
                </c:pt>
                <c:pt idx="2">
                  <c:v>620</c:v>
                </c:pt>
                <c:pt idx="3">
                  <c:v>625</c:v>
                </c:pt>
                <c:pt idx="4">
                  <c:v>630</c:v>
                </c:pt>
                <c:pt idx="5">
                  <c:v>635</c:v>
                </c:pt>
                <c:pt idx="6">
                  <c:v>640</c:v>
                </c:pt>
                <c:pt idx="7">
                  <c:v>645</c:v>
                </c:pt>
                <c:pt idx="8">
                  <c:v>650</c:v>
                </c:pt>
                <c:pt idx="9">
                  <c:v>655</c:v>
                </c:pt>
                <c:pt idx="10">
                  <c:v>660</c:v>
                </c:pt>
                <c:pt idx="11">
                  <c:v>665</c:v>
                </c:pt>
                <c:pt idx="12">
                  <c:v>670</c:v>
                </c:pt>
                <c:pt idx="13">
                  <c:v>675</c:v>
                </c:pt>
                <c:pt idx="14">
                  <c:v>680</c:v>
                </c:pt>
                <c:pt idx="15">
                  <c:v>685</c:v>
                </c:pt>
                <c:pt idx="16">
                  <c:v>690</c:v>
                </c:pt>
                <c:pt idx="17">
                  <c:v>695</c:v>
                </c:pt>
                <c:pt idx="18">
                  <c:v>700</c:v>
                </c:pt>
                <c:pt idx="19">
                  <c:v>705</c:v>
                </c:pt>
                <c:pt idx="20">
                  <c:v>710</c:v>
                </c:pt>
                <c:pt idx="21">
                  <c:v>715</c:v>
                </c:pt>
                <c:pt idx="22">
                  <c:v>720</c:v>
                </c:pt>
                <c:pt idx="23">
                  <c:v>725</c:v>
                </c:pt>
                <c:pt idx="24">
                  <c:v>730</c:v>
                </c:pt>
                <c:pt idx="25">
                  <c:v>735</c:v>
                </c:pt>
                <c:pt idx="26">
                  <c:v>740</c:v>
                </c:pt>
                <c:pt idx="27">
                  <c:v>745</c:v>
                </c:pt>
                <c:pt idx="28">
                  <c:v>750</c:v>
                </c:pt>
                <c:pt idx="29">
                  <c:v>755</c:v>
                </c:pt>
                <c:pt idx="30">
                  <c:v>760</c:v>
                </c:pt>
                <c:pt idx="31">
                  <c:v>765</c:v>
                </c:pt>
                <c:pt idx="32">
                  <c:v>770</c:v>
                </c:pt>
                <c:pt idx="33">
                  <c:v>775</c:v>
                </c:pt>
                <c:pt idx="34">
                  <c:v>780</c:v>
                </c:pt>
                <c:pt idx="35">
                  <c:v>785</c:v>
                </c:pt>
                <c:pt idx="36">
                  <c:v>790</c:v>
                </c:pt>
              </c:numCache>
            </c:numRef>
          </c:xVal>
          <c:yVal>
            <c:numRef>
              <c:f>Лист1!$N$44:$N$80</c:f>
              <c:numCache>
                <c:formatCode>0.000%</c:formatCode>
                <c:ptCount val="37"/>
                <c:pt idx="0">
                  <c:v>-1.1056126913906394E-4</c:v>
                </c:pt>
                <c:pt idx="1">
                  <c:v>-1.892734091389453E-4</c:v>
                </c:pt>
                <c:pt idx="2">
                  <c:v>-1.4851561609814334E-4</c:v>
                </c:pt>
                <c:pt idx="3">
                  <c:v>-1.0344482908470841E-4</c:v>
                </c:pt>
                <c:pt idx="4">
                  <c:v>-9.1584095659968414E-5</c:v>
                </c:pt>
                <c:pt idx="5">
                  <c:v>-8.328158226251715E-5</c:v>
                </c:pt>
                <c:pt idx="6">
                  <c:v>-8.9427598673430054E-5</c:v>
                </c:pt>
                <c:pt idx="7">
                  <c:v>-5.1796726262609002E-5</c:v>
                </c:pt>
                <c:pt idx="8">
                  <c:v>5.4582687233801323E-6</c:v>
                </c:pt>
                <c:pt idx="9">
                  <c:v>4.3196965983472524E-5</c:v>
                </c:pt>
                <c:pt idx="10">
                  <c:v>-2.1713593303895282E-5</c:v>
                </c:pt>
                <c:pt idx="11">
                  <c:v>1.181993483305783E-5</c:v>
                </c:pt>
                <c:pt idx="12">
                  <c:v>4.1643705316791199E-6</c:v>
                </c:pt>
                <c:pt idx="13">
                  <c:v>1.4616969707919106E-4</c:v>
                </c:pt>
                <c:pt idx="14">
                  <c:v>-2.5595287879220365E-5</c:v>
                </c:pt>
                <c:pt idx="15">
                  <c:v>-1.341107990666608E-5</c:v>
                </c:pt>
                <c:pt idx="16">
                  <c:v>-6.3765284536842516E-5</c:v>
                </c:pt>
                <c:pt idx="17">
                  <c:v>-8.5761553796647776E-5</c:v>
                </c:pt>
                <c:pt idx="18">
                  <c:v>-1.5196601127616063E-4</c:v>
                </c:pt>
                <c:pt idx="19">
                  <c:v>-1.850682400156951E-4</c:v>
                </c:pt>
                <c:pt idx="20">
                  <c:v>-1.6684584048149939E-4</c:v>
                </c:pt>
                <c:pt idx="21">
                  <c:v>-1.4032092755018541E-4</c:v>
                </c:pt>
                <c:pt idx="22">
                  <c:v>3.6511825325980603E-5</c:v>
                </c:pt>
                <c:pt idx="23">
                  <c:v>4.0501344750577062E-5</c:v>
                </c:pt>
                <c:pt idx="24">
                  <c:v>-3.5515174016186838E-5</c:v>
                </c:pt>
                <c:pt idx="25">
                  <c:v>1.25790800558679E-4</c:v>
                </c:pt>
                <c:pt idx="26">
                  <c:v>1.9609260231205977E-4</c:v>
                </c:pt>
                <c:pt idx="27">
                  <c:v>1.7539023124351144E-4</c:v>
                </c:pt>
                <c:pt idx="28">
                  <c:v>1.1220486954515234E-4</c:v>
                </c:pt>
                <c:pt idx="29">
                  <c:v>8.8914702092979955E-5</c:v>
                </c:pt>
                <c:pt idx="30">
                  <c:v>1.7366503365428076E-4</c:v>
                </c:pt>
                <c:pt idx="31">
                  <c:v>1.5587393351739265E-4</c:v>
                </c:pt>
                <c:pt idx="32">
                  <c:v>8.5033007517654871E-5</c:v>
                </c:pt>
                <c:pt idx="33">
                  <c:v>1.1927759682329246E-5</c:v>
                </c:pt>
                <c:pt idx="34">
                  <c:v>7.2740974695829186E-5</c:v>
                </c:pt>
                <c:pt idx="35">
                  <c:v>1.0239280825745717E-4</c:v>
                </c:pt>
                <c:pt idx="36">
                  <c:v>1.6999898877772052E-4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88-4DE5-8F1F-5EDB12AA1690}"/>
            </c:ext>
          </c:extLst>
        </c:ser>
        <c:ser>
          <c:idx val="1"/>
          <c:order val="1"/>
          <c:tx>
            <c:strRef>
              <c:f>Лист1!$O$43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Лист1!$A$44:$A$80</c:f>
              <c:numCache>
                <c:formatCode>General</c:formatCode>
                <c:ptCount val="37"/>
                <c:pt idx="0">
                  <c:v>610</c:v>
                </c:pt>
                <c:pt idx="1">
                  <c:v>615</c:v>
                </c:pt>
                <c:pt idx="2">
                  <c:v>620</c:v>
                </c:pt>
                <c:pt idx="3">
                  <c:v>625</c:v>
                </c:pt>
                <c:pt idx="4">
                  <c:v>630</c:v>
                </c:pt>
                <c:pt idx="5">
                  <c:v>635</c:v>
                </c:pt>
                <c:pt idx="6">
                  <c:v>640</c:v>
                </c:pt>
                <c:pt idx="7">
                  <c:v>645</c:v>
                </c:pt>
                <c:pt idx="8">
                  <c:v>650</c:v>
                </c:pt>
                <c:pt idx="9">
                  <c:v>655</c:v>
                </c:pt>
                <c:pt idx="10">
                  <c:v>660</c:v>
                </c:pt>
                <c:pt idx="11">
                  <c:v>665</c:v>
                </c:pt>
                <c:pt idx="12">
                  <c:v>670</c:v>
                </c:pt>
                <c:pt idx="13">
                  <c:v>675</c:v>
                </c:pt>
                <c:pt idx="14">
                  <c:v>680</c:v>
                </c:pt>
                <c:pt idx="15">
                  <c:v>685</c:v>
                </c:pt>
                <c:pt idx="16">
                  <c:v>690</c:v>
                </c:pt>
                <c:pt idx="17">
                  <c:v>695</c:v>
                </c:pt>
                <c:pt idx="18">
                  <c:v>700</c:v>
                </c:pt>
                <c:pt idx="19">
                  <c:v>705</c:v>
                </c:pt>
                <c:pt idx="20">
                  <c:v>710</c:v>
                </c:pt>
                <c:pt idx="21">
                  <c:v>715</c:v>
                </c:pt>
                <c:pt idx="22">
                  <c:v>720</c:v>
                </c:pt>
                <c:pt idx="23">
                  <c:v>725</c:v>
                </c:pt>
                <c:pt idx="24">
                  <c:v>730</c:v>
                </c:pt>
                <c:pt idx="25">
                  <c:v>735</c:v>
                </c:pt>
                <c:pt idx="26">
                  <c:v>740</c:v>
                </c:pt>
                <c:pt idx="27">
                  <c:v>745</c:v>
                </c:pt>
                <c:pt idx="28">
                  <c:v>750</c:v>
                </c:pt>
                <c:pt idx="29">
                  <c:v>755</c:v>
                </c:pt>
                <c:pt idx="30">
                  <c:v>760</c:v>
                </c:pt>
                <c:pt idx="31">
                  <c:v>765</c:v>
                </c:pt>
                <c:pt idx="32">
                  <c:v>770</c:v>
                </c:pt>
                <c:pt idx="33">
                  <c:v>775</c:v>
                </c:pt>
                <c:pt idx="34">
                  <c:v>780</c:v>
                </c:pt>
                <c:pt idx="35">
                  <c:v>785</c:v>
                </c:pt>
                <c:pt idx="36">
                  <c:v>790</c:v>
                </c:pt>
              </c:numCache>
            </c:numRef>
          </c:xVal>
          <c:yVal>
            <c:numRef>
              <c:f>Лист1!$O$44:$O$80</c:f>
              <c:numCache>
                <c:formatCode>General</c:formatCode>
                <c:ptCount val="37"/>
                <c:pt idx="0">
                  <c:v>2.0000000000000012E-4</c:v>
                </c:pt>
                <c:pt idx="1">
                  <c:v>2.0000000000000012E-4</c:v>
                </c:pt>
                <c:pt idx="2">
                  <c:v>2.0000000000000012E-4</c:v>
                </c:pt>
                <c:pt idx="3">
                  <c:v>2.0000000000000012E-4</c:v>
                </c:pt>
                <c:pt idx="4">
                  <c:v>2.0000000000000012E-4</c:v>
                </c:pt>
                <c:pt idx="5">
                  <c:v>2.0000000000000012E-4</c:v>
                </c:pt>
                <c:pt idx="6">
                  <c:v>2.0000000000000012E-4</c:v>
                </c:pt>
                <c:pt idx="7">
                  <c:v>2.0000000000000012E-4</c:v>
                </c:pt>
                <c:pt idx="8">
                  <c:v>2.0000000000000012E-4</c:v>
                </c:pt>
                <c:pt idx="9">
                  <c:v>2.0000000000000012E-4</c:v>
                </c:pt>
                <c:pt idx="10">
                  <c:v>2.0000000000000012E-4</c:v>
                </c:pt>
                <c:pt idx="11">
                  <c:v>2.0000000000000012E-4</c:v>
                </c:pt>
                <c:pt idx="12">
                  <c:v>2.0000000000000012E-4</c:v>
                </c:pt>
                <c:pt idx="13">
                  <c:v>2.0000000000000012E-4</c:v>
                </c:pt>
                <c:pt idx="14">
                  <c:v>2.0000000000000012E-4</c:v>
                </c:pt>
                <c:pt idx="15">
                  <c:v>2.0000000000000012E-4</c:v>
                </c:pt>
                <c:pt idx="16">
                  <c:v>2.0000000000000012E-4</c:v>
                </c:pt>
                <c:pt idx="17">
                  <c:v>2.0000000000000012E-4</c:v>
                </c:pt>
                <c:pt idx="18">
                  <c:v>2.0000000000000012E-4</c:v>
                </c:pt>
                <c:pt idx="19">
                  <c:v>2.0000000000000012E-4</c:v>
                </c:pt>
                <c:pt idx="20">
                  <c:v>2.0000000000000012E-4</c:v>
                </c:pt>
                <c:pt idx="21">
                  <c:v>2.0000000000000012E-4</c:v>
                </c:pt>
                <c:pt idx="22">
                  <c:v>2.0000000000000012E-4</c:v>
                </c:pt>
                <c:pt idx="23">
                  <c:v>2.0000000000000012E-4</c:v>
                </c:pt>
                <c:pt idx="24">
                  <c:v>2.0000000000000012E-4</c:v>
                </c:pt>
                <c:pt idx="25">
                  <c:v>2.0000000000000012E-4</c:v>
                </c:pt>
                <c:pt idx="26">
                  <c:v>2.0000000000000012E-4</c:v>
                </c:pt>
                <c:pt idx="27">
                  <c:v>2.0000000000000012E-4</c:v>
                </c:pt>
                <c:pt idx="28">
                  <c:v>2.0000000000000012E-4</c:v>
                </c:pt>
                <c:pt idx="29">
                  <c:v>2.0000000000000012E-4</c:v>
                </c:pt>
                <c:pt idx="30">
                  <c:v>2.0000000000000012E-4</c:v>
                </c:pt>
                <c:pt idx="31">
                  <c:v>2.0000000000000012E-4</c:v>
                </c:pt>
                <c:pt idx="32">
                  <c:v>2.0000000000000012E-4</c:v>
                </c:pt>
                <c:pt idx="33">
                  <c:v>2.0000000000000012E-4</c:v>
                </c:pt>
                <c:pt idx="34">
                  <c:v>2.0000000000000012E-4</c:v>
                </c:pt>
                <c:pt idx="35">
                  <c:v>2.0000000000000012E-4</c:v>
                </c:pt>
                <c:pt idx="36">
                  <c:v>2.0000000000000012E-4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88-4DE5-8F1F-5EDB12AA1690}"/>
            </c:ext>
          </c:extLst>
        </c:ser>
        <c:ser>
          <c:idx val="2"/>
          <c:order val="2"/>
          <c:tx>
            <c:strRef>
              <c:f>Лист1!$P$43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Лист1!$A$44:$A$80</c:f>
              <c:numCache>
                <c:formatCode>General</c:formatCode>
                <c:ptCount val="37"/>
                <c:pt idx="0">
                  <c:v>610</c:v>
                </c:pt>
                <c:pt idx="1">
                  <c:v>615</c:v>
                </c:pt>
                <c:pt idx="2">
                  <c:v>620</c:v>
                </c:pt>
                <c:pt idx="3">
                  <c:v>625</c:v>
                </c:pt>
                <c:pt idx="4">
                  <c:v>630</c:v>
                </c:pt>
                <c:pt idx="5">
                  <c:v>635</c:v>
                </c:pt>
                <c:pt idx="6">
                  <c:v>640</c:v>
                </c:pt>
                <c:pt idx="7">
                  <c:v>645</c:v>
                </c:pt>
                <c:pt idx="8">
                  <c:v>650</c:v>
                </c:pt>
                <c:pt idx="9">
                  <c:v>655</c:v>
                </c:pt>
                <c:pt idx="10">
                  <c:v>660</c:v>
                </c:pt>
                <c:pt idx="11">
                  <c:v>665</c:v>
                </c:pt>
                <c:pt idx="12">
                  <c:v>670</c:v>
                </c:pt>
                <c:pt idx="13">
                  <c:v>675</c:v>
                </c:pt>
                <c:pt idx="14">
                  <c:v>680</c:v>
                </c:pt>
                <c:pt idx="15">
                  <c:v>685</c:v>
                </c:pt>
                <c:pt idx="16">
                  <c:v>690</c:v>
                </c:pt>
                <c:pt idx="17">
                  <c:v>695</c:v>
                </c:pt>
                <c:pt idx="18">
                  <c:v>700</c:v>
                </c:pt>
                <c:pt idx="19">
                  <c:v>705</c:v>
                </c:pt>
                <c:pt idx="20">
                  <c:v>710</c:v>
                </c:pt>
                <c:pt idx="21">
                  <c:v>715</c:v>
                </c:pt>
                <c:pt idx="22">
                  <c:v>720</c:v>
                </c:pt>
                <c:pt idx="23">
                  <c:v>725</c:v>
                </c:pt>
                <c:pt idx="24">
                  <c:v>730</c:v>
                </c:pt>
                <c:pt idx="25">
                  <c:v>735</c:v>
                </c:pt>
                <c:pt idx="26">
                  <c:v>740</c:v>
                </c:pt>
                <c:pt idx="27">
                  <c:v>745</c:v>
                </c:pt>
                <c:pt idx="28">
                  <c:v>750</c:v>
                </c:pt>
                <c:pt idx="29">
                  <c:v>755</c:v>
                </c:pt>
                <c:pt idx="30">
                  <c:v>760</c:v>
                </c:pt>
                <c:pt idx="31">
                  <c:v>765</c:v>
                </c:pt>
                <c:pt idx="32">
                  <c:v>770</c:v>
                </c:pt>
                <c:pt idx="33">
                  <c:v>775</c:v>
                </c:pt>
                <c:pt idx="34">
                  <c:v>780</c:v>
                </c:pt>
                <c:pt idx="35">
                  <c:v>785</c:v>
                </c:pt>
                <c:pt idx="36">
                  <c:v>790</c:v>
                </c:pt>
              </c:numCache>
            </c:numRef>
          </c:xVal>
          <c:yVal>
            <c:numRef>
              <c:f>Лист1!$P$44:$P$80</c:f>
              <c:numCache>
                <c:formatCode>General</c:formatCode>
                <c:ptCount val="37"/>
                <c:pt idx="0">
                  <c:v>-2.0000000000000012E-4</c:v>
                </c:pt>
                <c:pt idx="1">
                  <c:v>-2.0000000000000012E-4</c:v>
                </c:pt>
                <c:pt idx="2">
                  <c:v>-2.0000000000000012E-4</c:v>
                </c:pt>
                <c:pt idx="3">
                  <c:v>-2.0000000000000012E-4</c:v>
                </c:pt>
                <c:pt idx="4">
                  <c:v>-2.0000000000000012E-4</c:v>
                </c:pt>
                <c:pt idx="5">
                  <c:v>-2.0000000000000012E-4</c:v>
                </c:pt>
                <c:pt idx="6">
                  <c:v>-2.0000000000000012E-4</c:v>
                </c:pt>
                <c:pt idx="7">
                  <c:v>-2.0000000000000012E-4</c:v>
                </c:pt>
                <c:pt idx="8">
                  <c:v>-2.0000000000000012E-4</c:v>
                </c:pt>
                <c:pt idx="9">
                  <c:v>-2.0000000000000012E-4</c:v>
                </c:pt>
                <c:pt idx="10">
                  <c:v>-2.0000000000000012E-4</c:v>
                </c:pt>
                <c:pt idx="11">
                  <c:v>-2.0000000000000012E-4</c:v>
                </c:pt>
                <c:pt idx="12">
                  <c:v>-2.0000000000000012E-4</c:v>
                </c:pt>
                <c:pt idx="13">
                  <c:v>-2.0000000000000012E-4</c:v>
                </c:pt>
                <c:pt idx="14">
                  <c:v>-2.0000000000000012E-4</c:v>
                </c:pt>
                <c:pt idx="15">
                  <c:v>-2.0000000000000012E-4</c:v>
                </c:pt>
                <c:pt idx="16">
                  <c:v>-2.0000000000000012E-4</c:v>
                </c:pt>
                <c:pt idx="17">
                  <c:v>-2.0000000000000012E-4</c:v>
                </c:pt>
                <c:pt idx="18">
                  <c:v>-2.0000000000000012E-4</c:v>
                </c:pt>
                <c:pt idx="19">
                  <c:v>-2.0000000000000012E-4</c:v>
                </c:pt>
                <c:pt idx="20">
                  <c:v>-2.0000000000000012E-4</c:v>
                </c:pt>
                <c:pt idx="21">
                  <c:v>-2.0000000000000012E-4</c:v>
                </c:pt>
                <c:pt idx="22">
                  <c:v>-2.0000000000000012E-4</c:v>
                </c:pt>
                <c:pt idx="23">
                  <c:v>-2.0000000000000012E-4</c:v>
                </c:pt>
                <c:pt idx="24">
                  <c:v>-2.0000000000000012E-4</c:v>
                </c:pt>
                <c:pt idx="25">
                  <c:v>-2.0000000000000012E-4</c:v>
                </c:pt>
                <c:pt idx="26">
                  <c:v>-2.0000000000000012E-4</c:v>
                </c:pt>
                <c:pt idx="27">
                  <c:v>-2.0000000000000012E-4</c:v>
                </c:pt>
                <c:pt idx="28">
                  <c:v>-2.0000000000000012E-4</c:v>
                </c:pt>
                <c:pt idx="29">
                  <c:v>-2.0000000000000012E-4</c:v>
                </c:pt>
                <c:pt idx="30">
                  <c:v>-2.0000000000000012E-4</c:v>
                </c:pt>
                <c:pt idx="31">
                  <c:v>-2.0000000000000012E-4</c:v>
                </c:pt>
                <c:pt idx="32">
                  <c:v>-2.0000000000000012E-4</c:v>
                </c:pt>
                <c:pt idx="33">
                  <c:v>-2.0000000000000012E-4</c:v>
                </c:pt>
                <c:pt idx="34">
                  <c:v>-2.0000000000000012E-4</c:v>
                </c:pt>
                <c:pt idx="35">
                  <c:v>-2.0000000000000012E-4</c:v>
                </c:pt>
                <c:pt idx="36">
                  <c:v>-2.0000000000000012E-4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D88-4DE5-8F1F-5EDB12AA1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489472"/>
        <c:axId val="140491008"/>
      </c:scatterChart>
      <c:valAx>
        <c:axId val="140489472"/>
        <c:scaling>
          <c:orientation val="minMax"/>
          <c:max val="800"/>
          <c:min val="60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 anchor="t" anchorCtr="0"/>
          <a:lstStyle/>
          <a:p>
            <a:pPr>
              <a:defRPr sz="1400"/>
            </a:pPr>
            <a:endParaRPr lang="ru-RU"/>
          </a:p>
        </c:txPr>
        <c:crossAx val="140491008"/>
        <c:crossesAt val="-4.0000000000000029E-4"/>
        <c:crossBetween val="midCat"/>
        <c:majorUnit val="50"/>
      </c:valAx>
      <c:valAx>
        <c:axId val="140491008"/>
        <c:scaling>
          <c:orientation val="minMax"/>
          <c:max val="4.0000000000000029E-4"/>
          <c:min val="-4.0000000000000029E-4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spPr>
          <a:ln w="19050">
            <a:solidFill>
              <a:schemeClr val="tx1">
                <a:lumMod val="85000"/>
                <a:lumOff val="1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40489472"/>
        <c:crossesAt val="600"/>
        <c:crossBetween val="midCat"/>
        <c:majorUnit val="2.0000000000000015E-4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8074206444109"/>
          <c:y val="0.19886336466130844"/>
          <c:w val="0.81027578856586568"/>
          <c:h val="0.56927360173621944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Лист1!$G$43</c:f>
              <c:strCache>
                <c:ptCount val="1"/>
                <c:pt idx="0">
                  <c:v>Bтеор, Тл</c:v>
                </c:pt>
              </c:strCache>
            </c:strRef>
          </c:tx>
          <c:marker>
            <c:symbol val="none"/>
          </c:marker>
          <c:xVal>
            <c:numRef>
              <c:f>Лист1!$A$44:$A$80</c:f>
              <c:numCache>
                <c:formatCode>General</c:formatCode>
                <c:ptCount val="37"/>
                <c:pt idx="0">
                  <c:v>610</c:v>
                </c:pt>
                <c:pt idx="1">
                  <c:v>615</c:v>
                </c:pt>
                <c:pt idx="2">
                  <c:v>620</c:v>
                </c:pt>
                <c:pt idx="3">
                  <c:v>625</c:v>
                </c:pt>
                <c:pt idx="4">
                  <c:v>630</c:v>
                </c:pt>
                <c:pt idx="5">
                  <c:v>635</c:v>
                </c:pt>
                <c:pt idx="6">
                  <c:v>640</c:v>
                </c:pt>
                <c:pt idx="7">
                  <c:v>645</c:v>
                </c:pt>
                <c:pt idx="8">
                  <c:v>650</c:v>
                </c:pt>
                <c:pt idx="9">
                  <c:v>655</c:v>
                </c:pt>
                <c:pt idx="10">
                  <c:v>660</c:v>
                </c:pt>
                <c:pt idx="11">
                  <c:v>665</c:v>
                </c:pt>
                <c:pt idx="12">
                  <c:v>670</c:v>
                </c:pt>
                <c:pt idx="13">
                  <c:v>675</c:v>
                </c:pt>
                <c:pt idx="14">
                  <c:v>680</c:v>
                </c:pt>
                <c:pt idx="15">
                  <c:v>685</c:v>
                </c:pt>
                <c:pt idx="16">
                  <c:v>690</c:v>
                </c:pt>
                <c:pt idx="17">
                  <c:v>695</c:v>
                </c:pt>
                <c:pt idx="18">
                  <c:v>700</c:v>
                </c:pt>
                <c:pt idx="19">
                  <c:v>705</c:v>
                </c:pt>
                <c:pt idx="20">
                  <c:v>710</c:v>
                </c:pt>
                <c:pt idx="21">
                  <c:v>715</c:v>
                </c:pt>
                <c:pt idx="22">
                  <c:v>720</c:v>
                </c:pt>
                <c:pt idx="23">
                  <c:v>725</c:v>
                </c:pt>
                <c:pt idx="24">
                  <c:v>730</c:v>
                </c:pt>
                <c:pt idx="25">
                  <c:v>735</c:v>
                </c:pt>
                <c:pt idx="26">
                  <c:v>740</c:v>
                </c:pt>
                <c:pt idx="27">
                  <c:v>745</c:v>
                </c:pt>
                <c:pt idx="28">
                  <c:v>750</c:v>
                </c:pt>
                <c:pt idx="29">
                  <c:v>755</c:v>
                </c:pt>
                <c:pt idx="30">
                  <c:v>760</c:v>
                </c:pt>
                <c:pt idx="31">
                  <c:v>765</c:v>
                </c:pt>
                <c:pt idx="32">
                  <c:v>770</c:v>
                </c:pt>
                <c:pt idx="33">
                  <c:v>775</c:v>
                </c:pt>
                <c:pt idx="34">
                  <c:v>780</c:v>
                </c:pt>
                <c:pt idx="35">
                  <c:v>785</c:v>
                </c:pt>
                <c:pt idx="36">
                  <c:v>790</c:v>
                </c:pt>
              </c:numCache>
            </c:numRef>
          </c:xVal>
          <c:yVal>
            <c:numRef>
              <c:f>Лист1!$G$44:$G$80</c:f>
              <c:numCache>
                <c:formatCode>0.00000</c:formatCode>
                <c:ptCount val="37"/>
                <c:pt idx="0">
                  <c:v>0.76018852459016384</c:v>
                </c:pt>
                <c:pt idx="1">
                  <c:v>0.75400813008130074</c:v>
                </c:pt>
                <c:pt idx="2">
                  <c:v>0.74792741935483908</c:v>
                </c:pt>
                <c:pt idx="3">
                  <c:v>0.74194400000000038</c:v>
                </c:pt>
                <c:pt idx="4">
                  <c:v>0.73605555555555591</c:v>
                </c:pt>
                <c:pt idx="5">
                  <c:v>0.73025984251968545</c:v>
                </c:pt>
                <c:pt idx="6">
                  <c:v>0.72455468750000018</c:v>
                </c:pt>
                <c:pt idx="7">
                  <c:v>0.71893798449612401</c:v>
                </c:pt>
                <c:pt idx="8">
                  <c:v>0.71340769230769252</c:v>
                </c:pt>
                <c:pt idx="9">
                  <c:v>0.70796183206106889</c:v>
                </c:pt>
                <c:pt idx="10">
                  <c:v>0.70259848484848475</c:v>
                </c:pt>
                <c:pt idx="11">
                  <c:v>0.69731578947368411</c:v>
                </c:pt>
                <c:pt idx="12">
                  <c:v>0.69211194029850764</c:v>
                </c:pt>
                <c:pt idx="13">
                  <c:v>0.68698518518518514</c:v>
                </c:pt>
                <c:pt idx="14">
                  <c:v>0.6819338235294119</c:v>
                </c:pt>
                <c:pt idx="15">
                  <c:v>0.67695620437956239</c:v>
                </c:pt>
                <c:pt idx="16">
                  <c:v>0.67205072463768145</c:v>
                </c:pt>
                <c:pt idx="17">
                  <c:v>0.6672158273381299</c:v>
                </c:pt>
                <c:pt idx="18">
                  <c:v>0.66245000000000021</c:v>
                </c:pt>
                <c:pt idx="19">
                  <c:v>0.65775177304964572</c:v>
                </c:pt>
                <c:pt idx="20">
                  <c:v>0.65311971830985949</c:v>
                </c:pt>
                <c:pt idx="21">
                  <c:v>0.64855244755244768</c:v>
                </c:pt>
                <c:pt idx="22">
                  <c:v>0.64404861111111156</c:v>
                </c:pt>
                <c:pt idx="23">
                  <c:v>0.63960689655172465</c:v>
                </c:pt>
                <c:pt idx="24">
                  <c:v>0.6352260273972602</c:v>
                </c:pt>
                <c:pt idx="25">
                  <c:v>0.63090476190476186</c:v>
                </c:pt>
                <c:pt idx="26">
                  <c:v>0.62664189189189234</c:v>
                </c:pt>
                <c:pt idx="27">
                  <c:v>0.62243624161073818</c:v>
                </c:pt>
                <c:pt idx="28">
                  <c:v>0.61828666666666654</c:v>
                </c:pt>
                <c:pt idx="29">
                  <c:v>0.6141920529801328</c:v>
                </c:pt>
                <c:pt idx="30">
                  <c:v>0.6101513157894739</c:v>
                </c:pt>
                <c:pt idx="31">
                  <c:v>0.60616339869281044</c:v>
                </c:pt>
                <c:pt idx="32">
                  <c:v>0.60222727272727272</c:v>
                </c:pt>
                <c:pt idx="33">
                  <c:v>0.59834193548387116</c:v>
                </c:pt>
                <c:pt idx="34">
                  <c:v>0.59450641025641027</c:v>
                </c:pt>
                <c:pt idx="35">
                  <c:v>0.59071974522292947</c:v>
                </c:pt>
                <c:pt idx="36">
                  <c:v>0.586981012658228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A1-4AE6-8958-F1EE56636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69216"/>
        <c:axId val="140571008"/>
      </c:scatterChart>
      <c:valAx>
        <c:axId val="140569216"/>
        <c:scaling>
          <c:orientation val="minMax"/>
          <c:max val="800"/>
          <c:min val="60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40571008"/>
        <c:crosses val="autoZero"/>
        <c:crossBetween val="midCat"/>
        <c:majorUnit val="50"/>
      </c:valAx>
      <c:valAx>
        <c:axId val="140571008"/>
        <c:scaling>
          <c:orientation val="minMax"/>
          <c:max val="0.8"/>
          <c:min val="0.55000000000000004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spPr>
          <a:ln w="19050">
            <a:solidFill>
              <a:schemeClr val="tx1">
                <a:lumMod val="85000"/>
                <a:lumOff val="1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40569216"/>
        <c:crosses val="autoZero"/>
        <c:crossBetween val="midCat"/>
        <c:majorUnit val="5.0000000000000024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0.01332</cdr:y>
    </cdr:from>
    <cdr:to>
      <cdr:x>0.22728</cdr:x>
      <cdr:y>0.24873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28878"/>
          <a:ext cx="1156841" cy="510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B/B</a:t>
          </a:r>
          <a:r>
            <a:rPr lang="ru-RU" sz="1400" b="1" dirty="0" err="1"/>
            <a:t>теор</a:t>
          </a:r>
          <a:r>
            <a:rPr lang="ru-RU" sz="1400" b="1" baseline="0" dirty="0"/>
            <a:t> </a:t>
          </a:r>
          <a:r>
            <a:rPr lang="ru-RU" sz="1400" dirty="0">
              <a:latin typeface="+mn-lt"/>
              <a:ea typeface="+mn-ea"/>
              <a:cs typeface="+mn-cs"/>
            </a:rPr>
            <a:t>–</a:t>
          </a:r>
          <a:r>
            <a:rPr lang="ru-RU" sz="1400" b="1" baseline="0" dirty="0"/>
            <a:t> 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0.42439</cdr:x>
      <cdr:y>0.8573</cdr:y>
    </cdr:from>
    <cdr:to>
      <cdr:x>0.53723</cdr:x>
      <cdr:y>0.9892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60136" y="1859133"/>
          <a:ext cx="574369" cy="286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r,</a:t>
          </a:r>
          <a:r>
            <a:rPr lang="en-US" sz="1400" b="1" baseline="0" dirty="0"/>
            <a:t> </a:t>
          </a:r>
          <a:r>
            <a:rPr lang="ru-RU" sz="1400" b="1" baseline="0" dirty="0"/>
            <a:t>мм</a:t>
          </a:r>
          <a:r>
            <a:rPr lang="en-US" sz="1400" b="1" baseline="0" dirty="0"/>
            <a:t>`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0.47458</cdr:x>
      <cdr:y>0.89396</cdr:y>
    </cdr:from>
    <cdr:to>
      <cdr:x>0.86235</cdr:x>
      <cdr:y>0.98366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944216"/>
          <a:ext cx="1647441" cy="195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r,</a:t>
          </a:r>
          <a:r>
            <a:rPr lang="en-US" sz="1400" b="1" baseline="0" dirty="0"/>
            <a:t> </a:t>
          </a:r>
          <a:r>
            <a:rPr lang="ru-RU" sz="1400" b="1" baseline="0" dirty="0"/>
            <a:t>мм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0.18966</cdr:x>
      <cdr:y>0.16555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3851920" y="-987574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В</a:t>
          </a:r>
          <a:r>
            <a:rPr lang="en-US" sz="1400" b="1" dirty="0"/>
            <a:t>,</a:t>
          </a:r>
          <a:r>
            <a:rPr lang="en-US" sz="1400" b="1" baseline="0" dirty="0"/>
            <a:t> </a:t>
          </a:r>
          <a:r>
            <a:rPr lang="ru-RU" sz="1400" b="1" baseline="0" dirty="0"/>
            <a:t>Тл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CA470-9B5B-4287-A0C6-BB01012A9B81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17E4D-3968-47D1-883B-B92AA8D8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5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13408-9D11-4BBF-A3ED-43251A28B28E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2BFA-2C8D-4A11-B7A4-997574F3A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2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93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84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080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777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473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164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862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558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0850" y="609600"/>
            <a:ext cx="8051800" cy="45291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8CF36-111E-4A23-97DD-BAFFDCC489E9}" type="slidenum">
              <a:rPr lang="en-US" smtClean="0">
                <a:solidFill>
                  <a:srgbClr val="0000FF"/>
                </a:solidFill>
              </a:rPr>
              <a:pPr/>
              <a:t>3</a:t>
            </a:fld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" y="8684826"/>
            <a:ext cx="2972547" cy="457711"/>
          </a:xfrm>
          <a:prstGeom prst="rect">
            <a:avLst/>
          </a:prstGeom>
        </p:spPr>
        <p:txBody>
          <a:bodyPr lIns="91879" tIns="45939" rIns="91879" bIns="45939"/>
          <a:lstStyle/>
          <a:p>
            <a:r>
              <a:rPr lang="en-US">
                <a:solidFill>
                  <a:srgbClr val="0000FF"/>
                </a:solidFill>
              </a:rPr>
              <a:t>MSW-AAA123-20110916-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4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6050" y="571500"/>
            <a:ext cx="7156450" cy="4025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555366" y="4913438"/>
            <a:ext cx="5844153" cy="31327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6120233" y="8779479"/>
            <a:ext cx="544055" cy="1842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5677" indent="-2983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93349" indent="-238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72260" indent="-238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49599" indent="-238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1816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54032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06249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8465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21660-E67B-41A6-9F55-9C47A258955B}" type="slidenum">
              <a:rPr lang="ru-RU" altLang="ru-RU" sz="1300"/>
              <a:pPr eaLnBrk="1" hangingPunct="1">
                <a:spcBef>
                  <a:spcPct val="0"/>
                </a:spcBef>
              </a:pPr>
              <a:t>7</a:t>
            </a:fld>
            <a:endParaRPr lang="ru-RU" altLang="ru-RU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80965" y="1777770"/>
            <a:ext cx="4595131" cy="1439572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22" y="3778212"/>
            <a:ext cx="5903887" cy="36003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46" y="4194912"/>
            <a:ext cx="5903887" cy="750916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45275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93" indent="0">
              <a:buNone/>
              <a:defRPr sz="1800"/>
            </a:lvl2pPr>
            <a:lvl3pPr marL="911384" indent="0">
              <a:buNone/>
              <a:defRPr sz="1600"/>
            </a:lvl3pPr>
            <a:lvl4pPr marL="1367080" indent="0">
              <a:buNone/>
              <a:defRPr sz="1400"/>
            </a:lvl4pPr>
            <a:lvl5pPr marL="1822777" indent="0">
              <a:buNone/>
              <a:defRPr sz="1400"/>
            </a:lvl5pPr>
            <a:lvl6pPr marL="2278473" indent="0">
              <a:buNone/>
              <a:defRPr sz="1400"/>
            </a:lvl6pPr>
            <a:lvl7pPr marL="2734164" indent="0">
              <a:buNone/>
              <a:defRPr sz="1400"/>
            </a:lvl7pPr>
            <a:lvl8pPr marL="3189862" indent="0">
              <a:buNone/>
              <a:defRPr sz="1400"/>
            </a:lvl8pPr>
            <a:lvl9pPr marL="364555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9429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52" y="844182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89" y="844182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4548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3" indent="0">
              <a:buNone/>
              <a:defRPr sz="2000" b="1"/>
            </a:lvl2pPr>
            <a:lvl3pPr marL="911384" indent="0">
              <a:buNone/>
              <a:defRPr sz="1800" b="1"/>
            </a:lvl3pPr>
            <a:lvl4pPr marL="1367080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3" indent="0">
              <a:buNone/>
              <a:defRPr sz="1600" b="1"/>
            </a:lvl6pPr>
            <a:lvl7pPr marL="2734164" indent="0">
              <a:buNone/>
              <a:defRPr sz="1600" b="1"/>
            </a:lvl7pPr>
            <a:lvl8pPr marL="3189862" indent="0">
              <a:buNone/>
              <a:defRPr sz="1600" b="1"/>
            </a:lvl8pPr>
            <a:lvl9pPr marL="36455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3" indent="0">
              <a:buNone/>
              <a:defRPr sz="2000" b="1"/>
            </a:lvl2pPr>
            <a:lvl3pPr marL="911384" indent="0">
              <a:buNone/>
              <a:defRPr sz="1800" b="1"/>
            </a:lvl3pPr>
            <a:lvl4pPr marL="1367080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3" indent="0">
              <a:buNone/>
              <a:defRPr sz="1600" b="1"/>
            </a:lvl6pPr>
            <a:lvl7pPr marL="2734164" indent="0">
              <a:buNone/>
              <a:defRPr sz="1600" b="1"/>
            </a:lvl7pPr>
            <a:lvl8pPr marL="3189862" indent="0">
              <a:buNone/>
              <a:defRPr sz="1600" b="1"/>
            </a:lvl8pPr>
            <a:lvl9pPr marL="36455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497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452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3595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83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693" indent="0">
              <a:buNone/>
              <a:defRPr sz="1200"/>
            </a:lvl2pPr>
            <a:lvl3pPr marL="911384" indent="0">
              <a:buNone/>
              <a:defRPr sz="1000"/>
            </a:lvl3pPr>
            <a:lvl4pPr marL="1367080" indent="0">
              <a:buNone/>
              <a:defRPr sz="900"/>
            </a:lvl4pPr>
            <a:lvl5pPr marL="1822777" indent="0">
              <a:buNone/>
              <a:defRPr sz="900"/>
            </a:lvl5pPr>
            <a:lvl6pPr marL="2278473" indent="0">
              <a:buNone/>
              <a:defRPr sz="900"/>
            </a:lvl6pPr>
            <a:lvl7pPr marL="2734164" indent="0">
              <a:buNone/>
              <a:defRPr sz="900"/>
            </a:lvl7pPr>
            <a:lvl8pPr marL="3189862" indent="0">
              <a:buNone/>
              <a:defRPr sz="900"/>
            </a:lvl8pPr>
            <a:lvl9pPr marL="36455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4083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693" indent="0">
              <a:buNone/>
              <a:defRPr sz="2800"/>
            </a:lvl2pPr>
            <a:lvl3pPr marL="911384" indent="0">
              <a:buNone/>
              <a:defRPr sz="2400"/>
            </a:lvl3pPr>
            <a:lvl4pPr marL="1367080" indent="0">
              <a:buNone/>
              <a:defRPr sz="2000"/>
            </a:lvl4pPr>
            <a:lvl5pPr marL="1822777" indent="0">
              <a:buNone/>
              <a:defRPr sz="2000"/>
            </a:lvl5pPr>
            <a:lvl6pPr marL="2278473" indent="0">
              <a:buNone/>
              <a:defRPr sz="2000"/>
            </a:lvl6pPr>
            <a:lvl7pPr marL="2734164" indent="0">
              <a:buNone/>
              <a:defRPr sz="2000"/>
            </a:lvl7pPr>
            <a:lvl8pPr marL="3189862" indent="0">
              <a:buNone/>
              <a:defRPr sz="2000"/>
            </a:lvl8pPr>
            <a:lvl9pPr marL="3645558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693" indent="0">
              <a:buNone/>
              <a:defRPr sz="1200"/>
            </a:lvl2pPr>
            <a:lvl3pPr marL="911384" indent="0">
              <a:buNone/>
              <a:defRPr sz="1000"/>
            </a:lvl3pPr>
            <a:lvl4pPr marL="1367080" indent="0">
              <a:buNone/>
              <a:defRPr sz="900"/>
            </a:lvl4pPr>
            <a:lvl5pPr marL="1822777" indent="0">
              <a:buNone/>
              <a:defRPr sz="900"/>
            </a:lvl5pPr>
            <a:lvl6pPr marL="2278473" indent="0">
              <a:buNone/>
              <a:defRPr sz="900"/>
            </a:lvl6pPr>
            <a:lvl7pPr marL="2734164" indent="0">
              <a:buNone/>
              <a:defRPr sz="900"/>
            </a:lvl7pPr>
            <a:lvl8pPr marL="3189862" indent="0">
              <a:buNone/>
              <a:defRPr sz="900"/>
            </a:lvl8pPr>
            <a:lvl9pPr marL="36455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5216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5184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7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97632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0" y="122635"/>
            <a:ext cx="8273562" cy="623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19" y="1132286"/>
            <a:ext cx="8274051" cy="3459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9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1132964"/>
            <a:ext cx="5184775" cy="2661361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41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29764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22343" y="1761492"/>
            <a:ext cx="4246563" cy="17823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20688" y="4099836"/>
            <a:ext cx="5976912" cy="10009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20733" y="3550260"/>
            <a:ext cx="5976937" cy="540209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3426479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77" y="1545645"/>
            <a:ext cx="7416055" cy="2214227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spcBef>
                <a:spcPts val="0"/>
              </a:spcBef>
              <a:buNone/>
              <a:defRPr sz="4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endParaRPr lang="ru-RU" dirty="0"/>
          </a:p>
          <a:p>
            <a:pPr lvl="0"/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75272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7667"/>
            <a:ext cx="4114800" cy="2886968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357604" indent="-352841">
              <a:defRPr sz="1200">
                <a:solidFill>
                  <a:srgbClr val="404040"/>
                </a:solidFill>
              </a:defRPr>
            </a:lvl2pPr>
            <a:lvl3pPr marL="713610" indent="-281647">
              <a:defRPr sz="1200">
                <a:solidFill>
                  <a:srgbClr val="404040"/>
                </a:solidFill>
              </a:defRPr>
            </a:lvl3pPr>
            <a:lvl4pPr marL="1068044" indent="-281647">
              <a:defRPr sz="1200">
                <a:solidFill>
                  <a:srgbClr val="404040"/>
                </a:solidFill>
              </a:defRPr>
            </a:lvl4pPr>
            <a:lvl5pPr marL="1428794" indent="-281647">
              <a:defRPr sz="1200">
                <a:solidFill>
                  <a:srgbClr val="40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8338" y="4732002"/>
            <a:ext cx="5551462" cy="273844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Место для указания источников и сносок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4894008"/>
            <a:ext cx="2133600" cy="249492"/>
          </a:xfrm>
          <a:prstGeom prst="rect">
            <a:avLst/>
          </a:prstGeom>
        </p:spPr>
        <p:txBody>
          <a:bodyPr lIns="91139" tIns="45553" rIns="91139" bIns="45553"/>
          <a:lstStyle>
            <a:lvl1pPr algn="r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438150" y="0"/>
            <a:ext cx="8229600" cy="1005576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32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40575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68" y="1777809"/>
            <a:ext cx="4595131" cy="1439573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99"/>
            <a:ext cx="5903886" cy="360029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45"/>
            <a:ext cx="5903886" cy="750916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6875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50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60409" y="4836404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4BED844D-7D6A-410A-8E52-D00D03E2D85A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7895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09" y="4836404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93747D04-94BD-4F6B-A7C6-18031B0C19E6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498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6" y="1420691"/>
            <a:ext cx="4186808" cy="2589891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500"/>
            </a:lvl1pPr>
            <a:lvl2pPr marL="413623" indent="-361691">
              <a:defRPr sz="1500"/>
            </a:lvl2pPr>
            <a:lvl3pPr marL="734506" indent="-289350">
              <a:defRPr sz="1500"/>
            </a:lvl3pPr>
            <a:lvl4pPr marL="1047967" indent="-289350">
              <a:defRPr sz="1500"/>
            </a:lvl4pPr>
            <a:lvl5pPr marL="1363278" indent="-289350"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55" y="4670875"/>
            <a:ext cx="1450974" cy="272798"/>
          </a:xfrm>
          <a:prstGeom prst="rect">
            <a:avLst/>
          </a:prstGeom>
        </p:spPr>
        <p:txBody>
          <a:bodyPr lIns="91139" tIns="45553" rIns="91139" bIns="45553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23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50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42" y="844203"/>
            <a:ext cx="8424497" cy="3861197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09" y="4836404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FECE2EFA-98EE-4EFA-9B14-D0C38D65B8D9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6248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44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22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760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24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01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2" y="1420687"/>
            <a:ext cx="4186808" cy="2589891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200"/>
            </a:lvl1pPr>
            <a:lvl2pPr marL="352841" indent="-308547">
              <a:defRPr sz="1200"/>
            </a:lvl2pPr>
            <a:lvl3pPr marL="626580" indent="-246835">
              <a:defRPr sz="1200"/>
            </a:lvl3pPr>
            <a:lvl4pPr marL="893983" indent="-246835">
              <a:defRPr sz="1200"/>
            </a:lvl4pPr>
            <a:lvl5pPr marL="1162968" indent="-246835"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7378" y="4670567"/>
            <a:ext cx="1450504" cy="273843"/>
          </a:xfrm>
          <a:prstGeom prst="rect">
            <a:avLst/>
          </a:prstGeom>
        </p:spPr>
        <p:txBody>
          <a:bodyPr lIns="91139" tIns="45553" rIns="91139" bIns="45553"/>
          <a:lstStyle>
            <a:lvl1pPr algn="r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5790" y="4620979"/>
            <a:ext cx="5327823" cy="21570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700"/>
            </a:lvl1pPr>
          </a:lstStyle>
          <a:p>
            <a:pPr lvl="0"/>
            <a:r>
              <a:rPr lang="ru-RU" dirty="0"/>
              <a:t>Место для указания источников и сносок</a:t>
            </a:r>
          </a:p>
        </p:txBody>
      </p:sp>
    </p:spTree>
    <p:extLst>
      <p:ext uri="{BB962C8B-B14F-4D97-AF65-F5344CB8AC3E}">
        <p14:creationId xmlns:p14="http://schemas.microsoft.com/office/powerpoint/2010/main" val="147878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22338" y="1761492"/>
            <a:ext cx="4246563" cy="17823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20688" y="4099827"/>
            <a:ext cx="5976912" cy="10009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20727" y="3550253"/>
            <a:ext cx="5976937" cy="540209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413291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77" y="1545645"/>
            <a:ext cx="7416055" cy="2214227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spcBef>
                <a:spcPts val="0"/>
              </a:spcBef>
              <a:buNone/>
              <a:defRPr sz="4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endParaRPr lang="ru-RU" dirty="0"/>
          </a:p>
          <a:p>
            <a:pPr lvl="0"/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051633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7658"/>
            <a:ext cx="4114800" cy="2886968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357604" indent="-352841">
              <a:defRPr sz="1200">
                <a:solidFill>
                  <a:srgbClr val="404040"/>
                </a:solidFill>
              </a:defRPr>
            </a:lvl2pPr>
            <a:lvl3pPr marL="713610" indent="-281647">
              <a:defRPr sz="1200">
                <a:solidFill>
                  <a:srgbClr val="404040"/>
                </a:solidFill>
              </a:defRPr>
            </a:lvl3pPr>
            <a:lvl4pPr marL="1068044" indent="-281647">
              <a:defRPr sz="1200">
                <a:solidFill>
                  <a:srgbClr val="404040"/>
                </a:solidFill>
              </a:defRPr>
            </a:lvl4pPr>
            <a:lvl5pPr marL="1428794" indent="-281647">
              <a:defRPr sz="1200">
                <a:solidFill>
                  <a:srgbClr val="40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8338" y="4731993"/>
            <a:ext cx="5551462" cy="273844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Место для указания источников и сносок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4894008"/>
            <a:ext cx="2133600" cy="249492"/>
          </a:xfrm>
          <a:prstGeom prst="rect">
            <a:avLst/>
          </a:prstGeom>
        </p:spPr>
        <p:txBody>
          <a:bodyPr lIns="91139" tIns="45553" rIns="91139" bIns="45553"/>
          <a:lstStyle>
            <a:lvl1pPr algn="r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438150" y="0"/>
            <a:ext cx="8229600" cy="1005576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32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15833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62" y="1777802"/>
            <a:ext cx="4595131" cy="1439573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92"/>
            <a:ext cx="5903886" cy="360029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36"/>
            <a:ext cx="5903886" cy="750916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0622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49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60408" y="4836396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4BED844D-7D6A-410A-8E52-D00D03E2D85A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1859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08" y="4836396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93747D04-94BD-4F6B-A7C6-18031B0C19E6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520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6" y="1420691"/>
            <a:ext cx="4186808" cy="2589891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500"/>
            </a:lvl1pPr>
            <a:lvl2pPr marL="413623" indent="-361691">
              <a:defRPr sz="1500"/>
            </a:lvl2pPr>
            <a:lvl3pPr marL="734506" indent="-289350">
              <a:defRPr sz="1500"/>
            </a:lvl3pPr>
            <a:lvl4pPr marL="1047967" indent="-289350">
              <a:defRPr sz="1500"/>
            </a:lvl4pPr>
            <a:lvl5pPr marL="1363278" indent="-289350"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55" y="4670866"/>
            <a:ext cx="1450974" cy="272798"/>
          </a:xfrm>
          <a:prstGeom prst="rect">
            <a:avLst/>
          </a:prstGeom>
        </p:spPr>
        <p:txBody>
          <a:bodyPr lIns="91139" tIns="45553" rIns="91139" bIns="45553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88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49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42" y="844199"/>
            <a:ext cx="8424497" cy="3861197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08" y="4836396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FECE2EFA-98EE-4EFA-9B14-D0C38D65B8D9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6407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16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93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19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51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09" y="4836409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93747D04-94BD-4F6B-A7C6-18031B0C19E6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6524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802" y="1635961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5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9" y="246342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4198887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612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8425" indent="0">
              <a:buNone/>
              <a:defRPr sz="1500"/>
            </a:lvl2pPr>
            <a:lvl3pPr marL="776849" indent="0">
              <a:buNone/>
              <a:defRPr sz="1400"/>
            </a:lvl3pPr>
            <a:lvl4pPr marL="1165268" indent="0">
              <a:buNone/>
              <a:defRPr sz="1200"/>
            </a:lvl4pPr>
            <a:lvl5pPr marL="1553692" indent="0">
              <a:buNone/>
              <a:defRPr sz="1200"/>
            </a:lvl5pPr>
            <a:lvl6pPr marL="1942116" indent="0">
              <a:buNone/>
              <a:defRPr sz="1200"/>
            </a:lvl6pPr>
            <a:lvl7pPr marL="2330545" indent="0">
              <a:buNone/>
              <a:defRPr sz="1200"/>
            </a:lvl7pPr>
            <a:lvl8pPr marL="2718960" indent="0">
              <a:buNone/>
              <a:defRPr sz="1200"/>
            </a:lvl8pPr>
            <a:lvl9pPr marL="310738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94161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45" y="844179"/>
            <a:ext cx="4135437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202" y="844179"/>
            <a:ext cx="4137025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21950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425" indent="0">
              <a:buNone/>
              <a:defRPr sz="1700" b="1"/>
            </a:lvl2pPr>
            <a:lvl3pPr marL="776849" indent="0">
              <a:buNone/>
              <a:defRPr sz="1500" b="1"/>
            </a:lvl3pPr>
            <a:lvl4pPr marL="1165268" indent="0">
              <a:buNone/>
              <a:defRPr sz="1400" b="1"/>
            </a:lvl4pPr>
            <a:lvl5pPr marL="1553692" indent="0">
              <a:buNone/>
              <a:defRPr sz="1400" b="1"/>
            </a:lvl5pPr>
            <a:lvl6pPr marL="1942116" indent="0">
              <a:buNone/>
              <a:defRPr sz="1400" b="1"/>
            </a:lvl6pPr>
            <a:lvl7pPr marL="2330545" indent="0">
              <a:buNone/>
              <a:defRPr sz="1400" b="1"/>
            </a:lvl7pPr>
            <a:lvl8pPr marL="2718960" indent="0">
              <a:buNone/>
              <a:defRPr sz="1400" b="1"/>
            </a:lvl8pPr>
            <a:lvl9pPr marL="3107383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425" indent="0">
              <a:buNone/>
              <a:defRPr sz="1700" b="1"/>
            </a:lvl2pPr>
            <a:lvl3pPr marL="776849" indent="0">
              <a:buNone/>
              <a:defRPr sz="1500" b="1"/>
            </a:lvl3pPr>
            <a:lvl4pPr marL="1165268" indent="0">
              <a:buNone/>
              <a:defRPr sz="1400" b="1"/>
            </a:lvl4pPr>
            <a:lvl5pPr marL="1553692" indent="0">
              <a:buNone/>
              <a:defRPr sz="1400" b="1"/>
            </a:lvl5pPr>
            <a:lvl6pPr marL="1942116" indent="0">
              <a:buNone/>
              <a:defRPr sz="1400" b="1"/>
            </a:lvl6pPr>
            <a:lvl7pPr marL="2330545" indent="0">
              <a:buNone/>
              <a:defRPr sz="1400" b="1"/>
            </a:lvl7pPr>
            <a:lvl8pPr marL="2718960" indent="0">
              <a:buNone/>
              <a:defRPr sz="1400" b="1"/>
            </a:lvl8pPr>
            <a:lvl9pPr marL="3107383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4061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9172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68870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54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8425" indent="0">
              <a:buNone/>
              <a:defRPr sz="1000"/>
            </a:lvl2pPr>
            <a:lvl3pPr marL="776849" indent="0">
              <a:buNone/>
              <a:defRPr sz="900"/>
            </a:lvl3pPr>
            <a:lvl4pPr marL="1165268" indent="0">
              <a:buNone/>
              <a:defRPr sz="800"/>
            </a:lvl4pPr>
            <a:lvl5pPr marL="1553692" indent="0">
              <a:buNone/>
              <a:defRPr sz="800"/>
            </a:lvl5pPr>
            <a:lvl6pPr marL="1942116" indent="0">
              <a:buNone/>
              <a:defRPr sz="800"/>
            </a:lvl6pPr>
            <a:lvl7pPr marL="2330545" indent="0">
              <a:buNone/>
              <a:defRPr sz="800"/>
            </a:lvl7pPr>
            <a:lvl8pPr marL="2718960" indent="0">
              <a:buNone/>
              <a:defRPr sz="800"/>
            </a:lvl8pPr>
            <a:lvl9pPr marL="310738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06776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8425" indent="0">
              <a:buNone/>
              <a:defRPr sz="2400"/>
            </a:lvl2pPr>
            <a:lvl3pPr marL="776849" indent="0">
              <a:buNone/>
              <a:defRPr sz="2000"/>
            </a:lvl3pPr>
            <a:lvl4pPr marL="1165268" indent="0">
              <a:buNone/>
              <a:defRPr sz="1700"/>
            </a:lvl4pPr>
            <a:lvl5pPr marL="1553692" indent="0">
              <a:buNone/>
              <a:defRPr sz="1700"/>
            </a:lvl5pPr>
            <a:lvl6pPr marL="1942116" indent="0">
              <a:buNone/>
              <a:defRPr sz="1700"/>
            </a:lvl6pPr>
            <a:lvl7pPr marL="2330545" indent="0">
              <a:buNone/>
              <a:defRPr sz="1700"/>
            </a:lvl7pPr>
            <a:lvl8pPr marL="2718960" indent="0">
              <a:buNone/>
              <a:defRPr sz="1700"/>
            </a:lvl8pPr>
            <a:lvl9pPr marL="3107383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29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8425" indent="0">
              <a:buNone/>
              <a:defRPr sz="1000"/>
            </a:lvl2pPr>
            <a:lvl3pPr marL="776849" indent="0">
              <a:buNone/>
              <a:defRPr sz="900"/>
            </a:lvl3pPr>
            <a:lvl4pPr marL="1165268" indent="0">
              <a:buNone/>
              <a:defRPr sz="800"/>
            </a:lvl4pPr>
            <a:lvl5pPr marL="1553692" indent="0">
              <a:buNone/>
              <a:defRPr sz="800"/>
            </a:lvl5pPr>
            <a:lvl6pPr marL="1942116" indent="0">
              <a:buNone/>
              <a:defRPr sz="800"/>
            </a:lvl6pPr>
            <a:lvl7pPr marL="2330545" indent="0">
              <a:buNone/>
              <a:defRPr sz="800"/>
            </a:lvl7pPr>
            <a:lvl8pPr marL="2718960" indent="0">
              <a:buNone/>
              <a:defRPr sz="800"/>
            </a:lvl8pPr>
            <a:lvl9pPr marL="310738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29516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57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67" y="50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42" y="844203"/>
            <a:ext cx="8424497" cy="3861197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09" y="4836409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FECE2EFA-98EE-4EFA-9B14-D0C38D65B8D9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3962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63494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62" y="1777782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80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42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4852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80991" y="1777758"/>
            <a:ext cx="4595131" cy="1439572"/>
          </a:xfrm>
          <a:prstGeom prst="rect">
            <a:avLst/>
          </a:prstGeom>
        </p:spPr>
        <p:txBody>
          <a:bodyPr lIns="91104" tIns="45536" rIns="91104" bIns="45536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48" y="3778212"/>
            <a:ext cx="5903887" cy="360030"/>
          </a:xfrm>
          <a:prstGeom prst="rect">
            <a:avLst/>
          </a:prstGeom>
        </p:spPr>
        <p:txBody>
          <a:bodyPr lIns="91104" tIns="45536" rIns="91104" bIns="45536"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48" y="4194900"/>
            <a:ext cx="5903887" cy="750916"/>
          </a:xfrm>
          <a:prstGeom prst="rect">
            <a:avLst/>
          </a:prstGeom>
        </p:spPr>
        <p:txBody>
          <a:bodyPr lIns="91104" tIns="45536" rIns="91104" bIns="45536"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64853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58" y="1132974"/>
            <a:ext cx="5184775" cy="2661361"/>
          </a:xfrm>
          <a:prstGeom prst="rect">
            <a:avLst/>
          </a:prstGeom>
        </p:spPr>
        <p:txBody>
          <a:bodyPr lIns="91104" tIns="45536" rIns="91104" bIns="45536" anchor="ctr"/>
          <a:lstStyle>
            <a:lvl1pPr marL="0" indent="0">
              <a:buNone/>
              <a:defRPr sz="41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186201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104" tIns="45536" rIns="91104" bIns="45536"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2" y="1420691"/>
            <a:ext cx="4186808" cy="2589891"/>
          </a:xfrm>
          <a:prstGeom prst="rect">
            <a:avLst/>
          </a:prstGeom>
        </p:spPr>
        <p:txBody>
          <a:bodyPr lIns="91104" tIns="45536" rIns="91104" bIns="45536"/>
          <a:lstStyle>
            <a:lvl1pPr marL="0" indent="0">
              <a:buNone/>
              <a:defRPr sz="1200"/>
            </a:lvl1pPr>
            <a:lvl2pPr marL="352703" indent="-308422">
              <a:defRPr sz="1200"/>
            </a:lvl2pPr>
            <a:lvl3pPr marL="626330" indent="-246736">
              <a:defRPr sz="1200"/>
            </a:lvl3pPr>
            <a:lvl4pPr marL="893631" indent="-246736">
              <a:defRPr sz="1200"/>
            </a:lvl4pPr>
            <a:lvl5pPr marL="1162506" indent="-246736"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7378" y="4670567"/>
            <a:ext cx="1450504" cy="273843"/>
          </a:xfrm>
          <a:prstGeom prst="rect">
            <a:avLst/>
          </a:prstGeom>
        </p:spPr>
        <p:txBody>
          <a:bodyPr lIns="91104" tIns="45536" rIns="91104" bIns="45536"/>
          <a:lstStyle>
            <a:lvl1pPr algn="r">
              <a:defRPr sz="700"/>
            </a:lvl1pPr>
          </a:lstStyle>
          <a:p>
            <a:pPr defTabSz="911800"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defTabSz="911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5825" y="4620979"/>
            <a:ext cx="5327823" cy="215700"/>
          </a:xfrm>
          <a:prstGeom prst="rect">
            <a:avLst/>
          </a:prstGeom>
        </p:spPr>
        <p:txBody>
          <a:bodyPr lIns="91104" tIns="45536" rIns="91104" bIns="45536"/>
          <a:lstStyle>
            <a:lvl1pPr marL="0" indent="0">
              <a:buNone/>
              <a:defRPr sz="700"/>
            </a:lvl1pPr>
          </a:lstStyle>
          <a:p>
            <a:pPr lvl="0"/>
            <a:r>
              <a:rPr lang="ru-RU" dirty="0"/>
              <a:t>Место для указания источников и сносок</a:t>
            </a:r>
          </a:p>
        </p:txBody>
      </p:sp>
    </p:spTree>
    <p:extLst>
      <p:ext uri="{BB962C8B-B14F-4D97-AF65-F5344CB8AC3E}">
        <p14:creationId xmlns:p14="http://schemas.microsoft.com/office/powerpoint/2010/main" val="1432773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60" y="4836427"/>
            <a:ext cx="627185" cy="283369"/>
          </a:xfrm>
          <a:prstGeom prst="rect">
            <a:avLst/>
          </a:prstGeom>
        </p:spPr>
        <p:txBody>
          <a:bodyPr lIns="91104" tIns="45536" rIns="91104" bIns="45536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defTabSz="911800" fontAlgn="base">
              <a:defRPr/>
            </a:pPr>
            <a:fld id="{93747D04-94BD-4F6B-A7C6-18031B0C19E6}" type="slidenum">
              <a:rPr lang="ru-RU" sz="1600" smtClean="0">
                <a:solidFill>
                  <a:srgbClr val="0000FF"/>
                </a:solidFill>
                <a:cs typeface="Arial" pitchFamily="34" charset="0"/>
              </a:rPr>
              <a:pPr defTabSz="911800"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2230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05" y="78"/>
            <a:ext cx="7631723" cy="721519"/>
          </a:xfrm>
          <a:prstGeom prst="rect">
            <a:avLst/>
          </a:prstGeom>
        </p:spPr>
        <p:txBody>
          <a:bodyPr lIns="91104" tIns="45536" rIns="91104" bIns="45536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60460" y="4836427"/>
            <a:ext cx="627185" cy="283369"/>
          </a:xfrm>
          <a:prstGeom prst="rect">
            <a:avLst/>
          </a:prstGeom>
        </p:spPr>
        <p:txBody>
          <a:bodyPr lIns="91104" tIns="45536" rIns="91104" bIns="45536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defTabSz="911800" fontAlgn="base">
              <a:defRPr/>
            </a:pPr>
            <a:fld id="{4BED844D-7D6A-410A-8E52-D00D03E2D85A}" type="slidenum">
              <a:rPr lang="ru-RU" sz="1600" smtClean="0">
                <a:solidFill>
                  <a:srgbClr val="0000FF"/>
                </a:solidFill>
                <a:cs typeface="Arial" pitchFamily="34" charset="0"/>
              </a:rPr>
              <a:pPr defTabSz="911800"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5657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05" y="78"/>
            <a:ext cx="7631723" cy="721519"/>
          </a:xfrm>
          <a:prstGeom prst="rect">
            <a:avLst/>
          </a:prstGeom>
        </p:spPr>
        <p:txBody>
          <a:bodyPr lIns="91104" tIns="45536" rIns="91104" bIns="45536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75" y="844203"/>
            <a:ext cx="8424497" cy="3861197"/>
          </a:xfrm>
          <a:prstGeom prst="rect">
            <a:avLst/>
          </a:prstGeom>
        </p:spPr>
        <p:txBody>
          <a:bodyPr lIns="91104" tIns="45536" rIns="91104" bIns="45536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60" y="4836427"/>
            <a:ext cx="627185" cy="283369"/>
          </a:xfrm>
          <a:prstGeom prst="rect">
            <a:avLst/>
          </a:prstGeom>
        </p:spPr>
        <p:txBody>
          <a:bodyPr lIns="91104" tIns="45536" rIns="91104" bIns="45536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defTabSz="911800" fontAlgn="base">
              <a:defRPr/>
            </a:pPr>
            <a:fld id="{FECE2EFA-98EE-4EFA-9B14-D0C38D65B8D9}" type="slidenum">
              <a:rPr lang="ru-RU" sz="1600" smtClean="0">
                <a:solidFill>
                  <a:srgbClr val="0000FF"/>
                </a:solidFill>
                <a:cs typeface="Arial" pitchFamily="34" charset="0"/>
              </a:rPr>
              <a:pPr defTabSz="911800"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1540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802" y="1635961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5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4" y="246342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665876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9477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6" y="1420691"/>
            <a:ext cx="4186808" cy="2589891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500"/>
            </a:lvl1pPr>
            <a:lvl2pPr marL="413623" indent="-361691">
              <a:defRPr sz="1500"/>
            </a:lvl2pPr>
            <a:lvl3pPr marL="734506" indent="-289350">
              <a:defRPr sz="1500"/>
            </a:lvl3pPr>
            <a:lvl4pPr marL="1047967" indent="-289350">
              <a:defRPr sz="1500"/>
            </a:lvl4pPr>
            <a:lvl5pPr marL="1363278" indent="-289350"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55" y="4670878"/>
            <a:ext cx="1450974" cy="272798"/>
          </a:xfrm>
          <a:prstGeom prst="rect">
            <a:avLst/>
          </a:prstGeom>
        </p:spPr>
        <p:txBody>
          <a:bodyPr lIns="91139" tIns="45553" rIns="91139" bIns="45553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2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8646" indent="0">
              <a:buNone/>
              <a:defRPr sz="1500"/>
            </a:lvl2pPr>
            <a:lvl3pPr marL="777291" indent="0">
              <a:buNone/>
              <a:defRPr sz="1400"/>
            </a:lvl3pPr>
            <a:lvl4pPr marL="1165931" indent="0">
              <a:buNone/>
              <a:defRPr sz="1200"/>
            </a:lvl4pPr>
            <a:lvl5pPr marL="1554576" indent="0">
              <a:buNone/>
              <a:defRPr sz="1200"/>
            </a:lvl5pPr>
            <a:lvl6pPr marL="1943221" indent="0">
              <a:buNone/>
              <a:defRPr sz="1200"/>
            </a:lvl6pPr>
            <a:lvl7pPr marL="2331871" indent="0">
              <a:buNone/>
              <a:defRPr sz="1200"/>
            </a:lvl7pPr>
            <a:lvl8pPr marL="2720508" indent="0">
              <a:buNone/>
              <a:defRPr sz="1200"/>
            </a:lvl8pPr>
            <a:lvl9pPr marL="310915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97144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40" y="844174"/>
            <a:ext cx="4135437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97" y="844174"/>
            <a:ext cx="4137025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5623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646" indent="0">
              <a:buNone/>
              <a:defRPr sz="1700" b="1"/>
            </a:lvl2pPr>
            <a:lvl3pPr marL="777291" indent="0">
              <a:buNone/>
              <a:defRPr sz="1500" b="1"/>
            </a:lvl3pPr>
            <a:lvl4pPr marL="1165931" indent="0">
              <a:buNone/>
              <a:defRPr sz="1400" b="1"/>
            </a:lvl4pPr>
            <a:lvl5pPr marL="1554576" indent="0">
              <a:buNone/>
              <a:defRPr sz="1400" b="1"/>
            </a:lvl5pPr>
            <a:lvl6pPr marL="1943221" indent="0">
              <a:buNone/>
              <a:defRPr sz="1400" b="1"/>
            </a:lvl6pPr>
            <a:lvl7pPr marL="2331871" indent="0">
              <a:buNone/>
              <a:defRPr sz="1400" b="1"/>
            </a:lvl7pPr>
            <a:lvl8pPr marL="2720508" indent="0">
              <a:buNone/>
              <a:defRPr sz="1400" b="1"/>
            </a:lvl8pPr>
            <a:lvl9pPr marL="310915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646" indent="0">
              <a:buNone/>
              <a:defRPr sz="1700" b="1"/>
            </a:lvl2pPr>
            <a:lvl3pPr marL="777291" indent="0">
              <a:buNone/>
              <a:defRPr sz="1500" b="1"/>
            </a:lvl3pPr>
            <a:lvl4pPr marL="1165931" indent="0">
              <a:buNone/>
              <a:defRPr sz="1400" b="1"/>
            </a:lvl4pPr>
            <a:lvl5pPr marL="1554576" indent="0">
              <a:buNone/>
              <a:defRPr sz="1400" b="1"/>
            </a:lvl5pPr>
            <a:lvl6pPr marL="1943221" indent="0">
              <a:buNone/>
              <a:defRPr sz="1400" b="1"/>
            </a:lvl6pPr>
            <a:lvl7pPr marL="2331871" indent="0">
              <a:buNone/>
              <a:defRPr sz="1400" b="1"/>
            </a:lvl7pPr>
            <a:lvl8pPr marL="2720508" indent="0">
              <a:buNone/>
              <a:defRPr sz="1400" b="1"/>
            </a:lvl8pPr>
            <a:lvl9pPr marL="310915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16844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90780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53698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4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8646" indent="0">
              <a:buNone/>
              <a:defRPr sz="1000"/>
            </a:lvl2pPr>
            <a:lvl3pPr marL="777291" indent="0">
              <a:buNone/>
              <a:defRPr sz="900"/>
            </a:lvl3pPr>
            <a:lvl4pPr marL="1165931" indent="0">
              <a:buNone/>
              <a:defRPr sz="800"/>
            </a:lvl4pPr>
            <a:lvl5pPr marL="1554576" indent="0">
              <a:buNone/>
              <a:defRPr sz="800"/>
            </a:lvl5pPr>
            <a:lvl6pPr marL="1943221" indent="0">
              <a:buNone/>
              <a:defRPr sz="800"/>
            </a:lvl6pPr>
            <a:lvl7pPr marL="2331871" indent="0">
              <a:buNone/>
              <a:defRPr sz="800"/>
            </a:lvl7pPr>
            <a:lvl8pPr marL="2720508" indent="0">
              <a:buNone/>
              <a:defRPr sz="800"/>
            </a:lvl8pPr>
            <a:lvl9pPr marL="310915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5118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8646" indent="0">
              <a:buNone/>
              <a:defRPr sz="2400"/>
            </a:lvl2pPr>
            <a:lvl3pPr marL="777291" indent="0">
              <a:buNone/>
              <a:defRPr sz="2000"/>
            </a:lvl3pPr>
            <a:lvl4pPr marL="1165931" indent="0">
              <a:buNone/>
              <a:defRPr sz="1700"/>
            </a:lvl4pPr>
            <a:lvl5pPr marL="1554576" indent="0">
              <a:buNone/>
              <a:defRPr sz="1700"/>
            </a:lvl5pPr>
            <a:lvl6pPr marL="1943221" indent="0">
              <a:buNone/>
              <a:defRPr sz="1700"/>
            </a:lvl6pPr>
            <a:lvl7pPr marL="2331871" indent="0">
              <a:buNone/>
              <a:defRPr sz="1700"/>
            </a:lvl7pPr>
            <a:lvl8pPr marL="2720508" indent="0">
              <a:buNone/>
              <a:defRPr sz="1700"/>
            </a:lvl8pPr>
            <a:lvl9pPr marL="3109150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2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8646" indent="0">
              <a:buNone/>
              <a:defRPr sz="1000"/>
            </a:lvl2pPr>
            <a:lvl3pPr marL="777291" indent="0">
              <a:buNone/>
              <a:defRPr sz="900"/>
            </a:lvl3pPr>
            <a:lvl4pPr marL="1165931" indent="0">
              <a:buNone/>
              <a:defRPr sz="800"/>
            </a:lvl4pPr>
            <a:lvl5pPr marL="1554576" indent="0">
              <a:buNone/>
              <a:defRPr sz="800"/>
            </a:lvl5pPr>
            <a:lvl6pPr marL="1943221" indent="0">
              <a:buNone/>
              <a:defRPr sz="800"/>
            </a:lvl6pPr>
            <a:lvl7pPr marL="2331871" indent="0">
              <a:buNone/>
              <a:defRPr sz="800"/>
            </a:lvl7pPr>
            <a:lvl8pPr marL="2720508" indent="0">
              <a:buNone/>
              <a:defRPr sz="800"/>
            </a:lvl8pPr>
            <a:lvl9pPr marL="310915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55556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8037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46828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57" y="1777777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75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42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0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2" y="4564146"/>
            <a:ext cx="4014788" cy="14795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276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276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1" y="4575190"/>
            <a:ext cx="561975" cy="13692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401"/>
            <a:ext cx="6561138" cy="329894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2" y="1475022"/>
            <a:ext cx="4014788" cy="1229401"/>
          </a:xfrm>
          <a:prstGeom prst="rect">
            <a:avLst/>
          </a:prstGeom>
        </p:spPr>
        <p:txBody>
          <a:bodyPr lIns="0" tIns="0" rIns="0" bIns="0"/>
          <a:lstStyle>
            <a:lvl1pPr marL="171146" indent="-171146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53" y="1475022"/>
            <a:ext cx="3940175" cy="1229401"/>
          </a:xfrm>
          <a:prstGeom prst="rect">
            <a:avLst/>
          </a:prstGeom>
        </p:spPr>
        <p:txBody>
          <a:bodyPr lIns="0" tIns="0" rIns="0" bIns="0"/>
          <a:lstStyle>
            <a:lvl1pPr marL="171146" indent="-171146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2" y="2812727"/>
            <a:ext cx="4014788" cy="1229401"/>
          </a:xfrm>
          <a:prstGeom prst="rect">
            <a:avLst/>
          </a:prstGeom>
        </p:spPr>
        <p:txBody>
          <a:bodyPr lIns="0" tIns="0" rIns="0" bIns="0"/>
          <a:lstStyle>
            <a:lvl1pPr marL="171146" indent="-171146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53" y="2812727"/>
            <a:ext cx="3940175" cy="1229401"/>
          </a:xfrm>
          <a:prstGeom prst="rect">
            <a:avLst/>
          </a:prstGeom>
        </p:spPr>
        <p:txBody>
          <a:bodyPr lIns="0" tIns="0" rIns="0" bIns="0"/>
          <a:lstStyle>
            <a:lvl1pPr marL="171146" indent="-171146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24494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80986" y="1777758"/>
            <a:ext cx="4595131" cy="1439572"/>
          </a:xfrm>
          <a:prstGeom prst="rect">
            <a:avLst/>
          </a:prstGeom>
        </p:spPr>
        <p:txBody>
          <a:bodyPr lIns="91156" tIns="45565" rIns="91156" bIns="45565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48" y="3778212"/>
            <a:ext cx="5903887" cy="360030"/>
          </a:xfrm>
          <a:prstGeom prst="rect">
            <a:avLst/>
          </a:prstGeom>
        </p:spPr>
        <p:txBody>
          <a:bodyPr lIns="91156" tIns="45565" rIns="91156" bIns="45565"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48" y="4194900"/>
            <a:ext cx="5903887" cy="750916"/>
          </a:xfrm>
          <a:prstGeom prst="rect">
            <a:avLst/>
          </a:prstGeom>
        </p:spPr>
        <p:txBody>
          <a:bodyPr lIns="91156" tIns="45565" rIns="91156" bIns="45565"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209479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58" y="1132968"/>
            <a:ext cx="5184775" cy="2661361"/>
          </a:xfrm>
          <a:prstGeom prst="rect">
            <a:avLst/>
          </a:prstGeom>
        </p:spPr>
        <p:txBody>
          <a:bodyPr lIns="91156" tIns="45565" rIns="91156" bIns="45565" anchor="ctr"/>
          <a:lstStyle>
            <a:lvl1pPr marL="0" indent="0">
              <a:buNone/>
              <a:defRPr sz="41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936862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156" tIns="45565" rIns="91156" bIns="45565"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2" y="1420691"/>
            <a:ext cx="4186808" cy="2589891"/>
          </a:xfrm>
          <a:prstGeom prst="rect">
            <a:avLst/>
          </a:prstGeom>
        </p:spPr>
        <p:txBody>
          <a:bodyPr lIns="91156" tIns="45565" rIns="91156" bIns="45565"/>
          <a:lstStyle>
            <a:lvl1pPr marL="0" indent="0">
              <a:buNone/>
              <a:defRPr sz="1200"/>
            </a:lvl1pPr>
            <a:lvl2pPr marL="352905" indent="-308597">
              <a:defRPr sz="1200"/>
            </a:lvl2pPr>
            <a:lvl3pPr marL="626686" indent="-246876">
              <a:defRPr sz="1200"/>
            </a:lvl3pPr>
            <a:lvl4pPr marL="894140" indent="-246876">
              <a:defRPr sz="1200"/>
            </a:lvl4pPr>
            <a:lvl5pPr marL="1163169" indent="-246876"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7378" y="4670567"/>
            <a:ext cx="1450504" cy="273843"/>
          </a:xfrm>
          <a:prstGeom prst="rect">
            <a:avLst/>
          </a:prstGeom>
        </p:spPr>
        <p:txBody>
          <a:bodyPr lIns="91156" tIns="45565" rIns="91156" bIns="45565"/>
          <a:lstStyle>
            <a:lvl1pPr algn="r">
              <a:defRPr sz="700"/>
            </a:lvl1pPr>
          </a:lstStyle>
          <a:p>
            <a:pPr defTabSz="912320"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defTabSz="9123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5825" y="4620979"/>
            <a:ext cx="5327823" cy="215700"/>
          </a:xfrm>
          <a:prstGeom prst="rect">
            <a:avLst/>
          </a:prstGeom>
        </p:spPr>
        <p:txBody>
          <a:bodyPr lIns="91156" tIns="45565" rIns="91156" bIns="45565"/>
          <a:lstStyle>
            <a:lvl1pPr marL="0" indent="0">
              <a:buNone/>
              <a:defRPr sz="700"/>
            </a:lvl1pPr>
          </a:lstStyle>
          <a:p>
            <a:pPr lvl="0"/>
            <a:r>
              <a:rPr lang="ru-RU" dirty="0"/>
              <a:t>Место для указания источников и сносок</a:t>
            </a:r>
          </a:p>
        </p:txBody>
      </p:sp>
    </p:spTree>
    <p:extLst>
      <p:ext uri="{BB962C8B-B14F-4D97-AF65-F5344CB8AC3E}">
        <p14:creationId xmlns:p14="http://schemas.microsoft.com/office/powerpoint/2010/main" val="3910738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44" y="4836413"/>
            <a:ext cx="627185" cy="283369"/>
          </a:xfrm>
          <a:prstGeom prst="rect">
            <a:avLst/>
          </a:prstGeom>
        </p:spPr>
        <p:txBody>
          <a:bodyPr lIns="91156" tIns="45565" rIns="91156" bIns="45565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defTabSz="912320" fontAlgn="base">
              <a:defRPr/>
            </a:pPr>
            <a:fld id="{93747D04-94BD-4F6B-A7C6-18031B0C19E6}" type="slidenum">
              <a:rPr lang="ru-RU" sz="1600" smtClean="0">
                <a:solidFill>
                  <a:srgbClr val="0000FF"/>
                </a:solidFill>
                <a:cs typeface="Arial" pitchFamily="34" charset="0"/>
              </a:rPr>
              <a:pPr defTabSz="912320"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2835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03" y="66"/>
            <a:ext cx="7631723" cy="721519"/>
          </a:xfrm>
          <a:prstGeom prst="rect">
            <a:avLst/>
          </a:prstGeom>
        </p:spPr>
        <p:txBody>
          <a:bodyPr lIns="91156" tIns="45565" rIns="91156" bIns="4556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60444" y="4836413"/>
            <a:ext cx="627185" cy="283369"/>
          </a:xfrm>
          <a:prstGeom prst="rect">
            <a:avLst/>
          </a:prstGeom>
        </p:spPr>
        <p:txBody>
          <a:bodyPr lIns="91156" tIns="45565" rIns="91156" bIns="45565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defTabSz="912320" fontAlgn="base">
              <a:defRPr/>
            </a:pPr>
            <a:fld id="{4BED844D-7D6A-410A-8E52-D00D03E2D85A}" type="slidenum">
              <a:rPr lang="ru-RU" sz="1600" smtClean="0">
                <a:solidFill>
                  <a:srgbClr val="0000FF"/>
                </a:solidFill>
                <a:cs typeface="Arial" pitchFamily="34" charset="0"/>
              </a:rPr>
              <a:pPr defTabSz="912320"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7546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03" y="66"/>
            <a:ext cx="7631723" cy="721519"/>
          </a:xfrm>
          <a:prstGeom prst="rect">
            <a:avLst/>
          </a:prstGeom>
        </p:spPr>
        <p:txBody>
          <a:bodyPr lIns="91156" tIns="45565" rIns="91156" bIns="4556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75" y="844203"/>
            <a:ext cx="8424497" cy="3861197"/>
          </a:xfrm>
          <a:prstGeom prst="rect">
            <a:avLst/>
          </a:prstGeom>
        </p:spPr>
        <p:txBody>
          <a:bodyPr lIns="91156" tIns="45565" rIns="91156" bIns="4556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44" y="4836413"/>
            <a:ext cx="627185" cy="283369"/>
          </a:xfrm>
          <a:prstGeom prst="rect">
            <a:avLst/>
          </a:prstGeom>
        </p:spPr>
        <p:txBody>
          <a:bodyPr lIns="91156" tIns="45565" rIns="91156" bIns="45565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defTabSz="912320" fontAlgn="base">
              <a:defRPr/>
            </a:pPr>
            <a:fld id="{FECE2EFA-98EE-4EFA-9B14-D0C38D65B8D9}" type="slidenum">
              <a:rPr lang="ru-RU" sz="1600" smtClean="0">
                <a:solidFill>
                  <a:srgbClr val="0000FF"/>
                </a:solidFill>
                <a:cs typeface="Arial" pitchFamily="34" charset="0"/>
              </a:rPr>
              <a:pPr defTabSz="912320"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377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80" y="1635939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5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8" y="246342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7655494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BE240B5-EDA5-4020-A127-F986079825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831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8911" indent="0">
              <a:buNone/>
              <a:defRPr sz="1500"/>
            </a:lvl2pPr>
            <a:lvl3pPr marL="777821" indent="0">
              <a:buNone/>
              <a:defRPr sz="1400"/>
            </a:lvl3pPr>
            <a:lvl4pPr marL="1166727" indent="0">
              <a:buNone/>
              <a:defRPr sz="1200"/>
            </a:lvl4pPr>
            <a:lvl5pPr marL="1555637" indent="0">
              <a:buNone/>
              <a:defRPr sz="1200"/>
            </a:lvl5pPr>
            <a:lvl6pPr marL="1944547" indent="0">
              <a:buNone/>
              <a:defRPr sz="1200"/>
            </a:lvl6pPr>
            <a:lvl7pPr marL="2333463" indent="0">
              <a:buNone/>
              <a:defRPr sz="1200"/>
            </a:lvl7pPr>
            <a:lvl8pPr marL="2722366" indent="0">
              <a:buNone/>
              <a:defRPr sz="1200"/>
            </a:lvl8pPr>
            <a:lvl9pPr marL="311127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427CF0F-5B62-4132-B368-0FA36323F0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30939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38" y="844168"/>
            <a:ext cx="4135437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78" y="844168"/>
            <a:ext cx="4137025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CF3C262-EA1A-4A4C-A9CC-6972D6C2FA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1282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1635934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14" y="2463405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2500613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911" indent="0">
              <a:buNone/>
              <a:defRPr sz="1700" b="1"/>
            </a:lvl2pPr>
            <a:lvl3pPr marL="777821" indent="0">
              <a:buNone/>
              <a:defRPr sz="1500" b="1"/>
            </a:lvl3pPr>
            <a:lvl4pPr marL="1166727" indent="0">
              <a:buNone/>
              <a:defRPr sz="1400" b="1"/>
            </a:lvl4pPr>
            <a:lvl5pPr marL="1555637" indent="0">
              <a:buNone/>
              <a:defRPr sz="1400" b="1"/>
            </a:lvl5pPr>
            <a:lvl6pPr marL="1944547" indent="0">
              <a:buNone/>
              <a:defRPr sz="1400" b="1"/>
            </a:lvl6pPr>
            <a:lvl7pPr marL="2333463" indent="0">
              <a:buNone/>
              <a:defRPr sz="1400" b="1"/>
            </a:lvl7pPr>
            <a:lvl8pPr marL="2722366" indent="0">
              <a:buNone/>
              <a:defRPr sz="1400" b="1"/>
            </a:lvl8pPr>
            <a:lvl9pPr marL="311127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911" indent="0">
              <a:buNone/>
              <a:defRPr sz="1700" b="1"/>
            </a:lvl2pPr>
            <a:lvl3pPr marL="777821" indent="0">
              <a:buNone/>
              <a:defRPr sz="1500" b="1"/>
            </a:lvl3pPr>
            <a:lvl4pPr marL="1166727" indent="0">
              <a:buNone/>
              <a:defRPr sz="1400" b="1"/>
            </a:lvl4pPr>
            <a:lvl5pPr marL="1555637" indent="0">
              <a:buNone/>
              <a:defRPr sz="1400" b="1"/>
            </a:lvl5pPr>
            <a:lvl6pPr marL="1944547" indent="0">
              <a:buNone/>
              <a:defRPr sz="1400" b="1"/>
            </a:lvl6pPr>
            <a:lvl7pPr marL="2333463" indent="0">
              <a:buNone/>
              <a:defRPr sz="1400" b="1"/>
            </a:lvl7pPr>
            <a:lvl8pPr marL="2722366" indent="0">
              <a:buNone/>
              <a:defRPr sz="1400" b="1"/>
            </a:lvl8pPr>
            <a:lvl9pPr marL="311127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53FAF47-C454-4049-9765-0FB202BF14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6003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1A208DE-9C25-4902-B744-12640DE89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8548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17B7968-3460-4EA7-B62B-A5A55B93D1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63042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0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8911" indent="0">
              <a:buNone/>
              <a:defRPr sz="1000"/>
            </a:lvl2pPr>
            <a:lvl3pPr marL="777821" indent="0">
              <a:buNone/>
              <a:defRPr sz="900"/>
            </a:lvl3pPr>
            <a:lvl4pPr marL="1166727" indent="0">
              <a:buNone/>
              <a:defRPr sz="800"/>
            </a:lvl4pPr>
            <a:lvl5pPr marL="1555637" indent="0">
              <a:buNone/>
              <a:defRPr sz="800"/>
            </a:lvl5pPr>
            <a:lvl6pPr marL="1944547" indent="0">
              <a:buNone/>
              <a:defRPr sz="800"/>
            </a:lvl6pPr>
            <a:lvl7pPr marL="2333463" indent="0">
              <a:buNone/>
              <a:defRPr sz="800"/>
            </a:lvl7pPr>
            <a:lvl8pPr marL="2722366" indent="0">
              <a:buNone/>
              <a:defRPr sz="800"/>
            </a:lvl8pPr>
            <a:lvl9pPr marL="311127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8E03ACD-2E7F-4C1C-8EBB-69E4D9D8C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76865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8911" indent="0">
              <a:buNone/>
              <a:defRPr sz="2400"/>
            </a:lvl2pPr>
            <a:lvl3pPr marL="777821" indent="0">
              <a:buNone/>
              <a:defRPr sz="2000"/>
            </a:lvl3pPr>
            <a:lvl4pPr marL="1166727" indent="0">
              <a:buNone/>
              <a:defRPr sz="1700"/>
            </a:lvl4pPr>
            <a:lvl5pPr marL="1555637" indent="0">
              <a:buNone/>
              <a:defRPr sz="1700"/>
            </a:lvl5pPr>
            <a:lvl6pPr marL="1944547" indent="0">
              <a:buNone/>
              <a:defRPr sz="1700"/>
            </a:lvl6pPr>
            <a:lvl7pPr marL="2333463" indent="0">
              <a:buNone/>
              <a:defRPr sz="1700"/>
            </a:lvl7pPr>
            <a:lvl8pPr marL="2722366" indent="0">
              <a:buNone/>
              <a:defRPr sz="1700"/>
            </a:lvl8pPr>
            <a:lvl9pPr marL="3111274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18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8911" indent="0">
              <a:buNone/>
              <a:defRPr sz="1000"/>
            </a:lvl2pPr>
            <a:lvl3pPr marL="777821" indent="0">
              <a:buNone/>
              <a:defRPr sz="900"/>
            </a:lvl3pPr>
            <a:lvl4pPr marL="1166727" indent="0">
              <a:buNone/>
              <a:defRPr sz="800"/>
            </a:lvl4pPr>
            <a:lvl5pPr marL="1555637" indent="0">
              <a:buNone/>
              <a:defRPr sz="800"/>
            </a:lvl5pPr>
            <a:lvl6pPr marL="1944547" indent="0">
              <a:buNone/>
              <a:defRPr sz="800"/>
            </a:lvl6pPr>
            <a:lvl7pPr marL="2333463" indent="0">
              <a:buNone/>
              <a:defRPr sz="800"/>
            </a:lvl7pPr>
            <a:lvl8pPr marL="2722366" indent="0">
              <a:buNone/>
              <a:defRPr sz="800"/>
            </a:lvl8pPr>
            <a:lvl9pPr marL="311127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DEE85727-49FF-4AD1-BFEC-19C475F87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72925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F53EA12-6B6A-49DF-88AA-2F314C2A0B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22120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DB9EC8E-6416-4CFD-8CFC-978371FEB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15853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0" y="122635"/>
            <a:ext cx="8273562" cy="623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06" y="1132294"/>
            <a:ext cx="8274051" cy="3459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63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4615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85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797" r:id="rId7"/>
  </p:sldLayoutIdLst>
  <p:txStyles>
    <p:titleStyle>
      <a:lvl1pPr algn="ctr" defTabSz="99089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585" indent="-371585" algn="l" defTabSz="99089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5096" indent="-309658" algn="l" defTabSz="99089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617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4066" indent="-247713" algn="l" defTabSz="99089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9515" indent="-247713" algn="l" defTabSz="99089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4958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0411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5854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1307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444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892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341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793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7236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684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8128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582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4" y="4836361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E4004-5477-4347-A99A-6EE775E903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9" y="844182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1" y="29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35" y="79772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0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569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138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6708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277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378" indent="-18037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174" indent="-17721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58224" indent="-26740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59802" indent="-2278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66445" indent="-2278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2139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7833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33527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9218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3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84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80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77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73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64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62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58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97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</p:sldLayoutIdLst>
  <p:txStyles>
    <p:titleStyle>
      <a:lvl1pPr algn="ctr" defTabSz="113154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27" indent="-424327" algn="l" defTabSz="113154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9386" indent="-353608" algn="l" defTabSz="113154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30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218" indent="-282889" algn="l" defTabSz="113154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985" indent="-282889" algn="l" defTabSz="113154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757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529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04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082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47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23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94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866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648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25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192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78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1" r:id="rId8"/>
    <p:sldLayoutId id="2147483742" r:id="rId9"/>
    <p:sldLayoutId id="2147483743" r:id="rId10"/>
  </p:sldLayoutIdLst>
  <p:txStyles>
    <p:titleStyle>
      <a:lvl1pPr algn="ctr" defTabSz="113154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27" indent="-424327" algn="l" defTabSz="113154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9386" indent="-353608" algn="l" defTabSz="113154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30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218" indent="-282889" algn="l" defTabSz="113154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985" indent="-282889" algn="l" defTabSz="113154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757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529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04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082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47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23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94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866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648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25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192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4836385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defTabSz="911800" fontAlgn="base">
              <a:spcBef>
                <a:spcPct val="0"/>
              </a:spcBef>
              <a:spcAft>
                <a:spcPct val="0"/>
              </a:spcAft>
              <a:defRPr/>
            </a:pPr>
            <a:fld id="{5FBE4004-5477-4347-A99A-6EE775E90339}" type="slidenum">
              <a:rPr lang="ru-RU" smtClean="0"/>
              <a:pPr defTabSz="911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844179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1" y="29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47" y="79775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88425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76849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165268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553692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53756" indent="-15375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6155" indent="-151052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  <a:cs typeface="+mn-cs"/>
        </a:defRPr>
      </a:lvl2pPr>
      <a:lvl3pPr marL="987241" indent="-22792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900">
          <a:solidFill>
            <a:schemeClr val="tx1"/>
          </a:solidFill>
          <a:latin typeface="+mn-lt"/>
          <a:cs typeface="+mn-cs"/>
        </a:defRPr>
      </a:lvl3pPr>
      <a:lvl4pPr marL="1414775" indent="-194212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61390" indent="-194212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49814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8238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6658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5083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425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6849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68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3692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116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0545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8960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7383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91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txStyles>
    <p:titleStyle>
      <a:lvl1pPr algn="ctr" defTabSz="99050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36" indent="-371436" algn="l" defTabSz="99050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4775" indent="-309536" algn="l" defTabSz="99050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28" indent="-247615" algn="l" defTabSz="99050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81" indent="-247615" algn="l" defTabSz="99050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27" indent="-247615" algn="l" defTabSz="99050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77" indent="-247615" algn="l" defTabSz="9905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37" indent="-247615" algn="l" defTabSz="9905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88" indent="-247615" algn="l" defTabSz="9905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640" indent="-247615" algn="l" defTabSz="9905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50" algn="l" defTabSz="9905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503" algn="l" defTabSz="9905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55" algn="l" defTabSz="9905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14" algn="l" defTabSz="9905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51" algn="l" defTabSz="9905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8" algn="l" defTabSz="9905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60" algn="l" defTabSz="9905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2012" algn="l" defTabSz="9905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4836380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defTabSz="912320" fontAlgn="base">
              <a:spcBef>
                <a:spcPct val="0"/>
              </a:spcBef>
              <a:spcAft>
                <a:spcPct val="0"/>
              </a:spcAft>
              <a:defRPr/>
            </a:pPr>
            <a:fld id="{5FBE4004-5477-4347-A99A-6EE775E90339}" type="slidenum">
              <a:rPr lang="ru-RU" smtClean="0"/>
              <a:pPr defTabSz="91232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844174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1" y="24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42" y="79775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8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8864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7729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16593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55457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53843" indent="-15384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6328" indent="-15113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  <a:cs typeface="+mn-cs"/>
        </a:defRPr>
      </a:lvl2pPr>
      <a:lvl3pPr marL="987804" indent="-22805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900">
          <a:solidFill>
            <a:schemeClr val="tx1"/>
          </a:solidFill>
          <a:latin typeface="+mn-lt"/>
          <a:cs typeface="+mn-cs"/>
        </a:defRPr>
      </a:lvl3pPr>
      <a:lvl4pPr marL="1415580" indent="-194322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62392" indent="-194322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51036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9682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8323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6968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646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9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93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576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322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87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508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9150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1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xStyles>
    <p:titleStyle>
      <a:lvl1pPr algn="ctr" defTabSz="99106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648" indent="-371648" algn="l" defTabSz="99106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5235" indent="-309711" algn="l" defTabSz="99106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833" indent="-247758" algn="l" defTabSz="99106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4367" indent="-247758" algn="l" defTabSz="99106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9896" indent="-247758" algn="l" defTabSz="99106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427" indent="-247758" algn="l" defTabSz="9910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0967" indent="-247758" algn="l" defTabSz="9910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6500" indent="-247758" algn="l" defTabSz="9910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2035" indent="-247758" algn="l" defTabSz="9910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1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531" algn="l" defTabSz="991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1065" algn="l" defTabSz="991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600" algn="l" defTabSz="991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2139" algn="l" defTabSz="991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7660" algn="l" defTabSz="991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3199" algn="l" defTabSz="991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8732" algn="l" defTabSz="991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267" algn="l" defTabSz="991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84" y="4836351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defTabSz="912944" fontAlgn="base">
              <a:spcBef>
                <a:spcPct val="0"/>
              </a:spcBef>
              <a:spcAft>
                <a:spcPct val="0"/>
              </a:spcAft>
              <a:defRPr/>
            </a:pPr>
            <a:fld id="{06ABF667-BE4D-46FE-ADEA-1A95448B7F78}" type="slidenum">
              <a:rPr lang="ru-RU" smtClean="0"/>
              <a:pPr defTabSz="91294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9" y="844167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2" y="14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23" y="79772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9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8891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7782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16672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55563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52632" indent="-15263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5261" indent="-149931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  <a:cs typeface="+mn-cs"/>
        </a:defRPr>
      </a:lvl2pPr>
      <a:lvl3pPr marL="987373" indent="-22691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900">
          <a:solidFill>
            <a:schemeClr val="tx1"/>
          </a:solidFill>
          <a:latin typeface="+mn-lt"/>
          <a:cs typeface="+mn-cs"/>
        </a:defRPr>
      </a:lvl3pPr>
      <a:lvl4pPr marL="1415550" indent="-193152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62681" indent="-193152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52506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41416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30322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9232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911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821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6727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637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547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3463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2366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274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9512" y="1707654"/>
            <a:ext cx="7596162" cy="2428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839" tIns="53420" rIns="106839" bIns="53420" numCol="1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</a:rPr>
              <a:t>Статус проекта "Синтез сверхтяжелых элементов", выполняемого в кооперации ММО "ОИЯИ" </a:t>
            </a:r>
            <a:endParaRPr lang="en-US" sz="2200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</a:rPr>
              <a:t>с институтами ГК "</a:t>
            </a:r>
            <a:r>
              <a:rPr lang="ru-RU" sz="2200" dirty="0" err="1">
                <a:solidFill>
                  <a:srgbClr val="000000"/>
                </a:solidFill>
                <a:latin typeface="Arial" pitchFamily="34" charset="0"/>
              </a:rPr>
              <a:t>Росатом</a:t>
            </a:r>
            <a:r>
              <a:rPr lang="ru-RU" sz="2200" dirty="0">
                <a:solidFill>
                  <a:srgbClr val="000000"/>
                </a:solidFill>
                <a:latin typeface="Arial" pitchFamily="34" charset="0"/>
              </a:rPr>
              <a:t>" </a:t>
            </a:r>
            <a:endParaRPr lang="en-US" sz="2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000000"/>
                </a:solidFill>
              </a:rPr>
              <a:t>Проект реализуется при поддержке </a:t>
            </a:r>
            <a:r>
              <a:rPr lang="ru-RU" sz="1400" dirty="0" err="1">
                <a:solidFill>
                  <a:srgbClr val="000000"/>
                </a:solidFill>
              </a:rPr>
              <a:t>Госкорпорации</a:t>
            </a:r>
            <a:r>
              <a:rPr lang="ru-RU" sz="1400" dirty="0">
                <a:solidFill>
                  <a:srgbClr val="000000"/>
                </a:solidFill>
              </a:rPr>
              <a:t> «</a:t>
            </a:r>
            <a:r>
              <a:rPr lang="ru-RU" sz="1400" dirty="0" err="1">
                <a:solidFill>
                  <a:srgbClr val="000000"/>
                </a:solidFill>
              </a:rPr>
              <a:t>Росатом</a:t>
            </a:r>
            <a:r>
              <a:rPr lang="ru-RU" sz="1400" dirty="0">
                <a:solidFill>
                  <a:srgbClr val="000000"/>
                </a:solidFill>
              </a:rPr>
              <a:t>» в рамках выполнения работ по федеральному проекту «Разработка новых материалов и технологий для перспективных энергетических систем» комплексной программы «Развитие техники, технологий и научных исследований в области использования атомной энергии в Российской Федерации до 2024 года»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052" name="Текст 3"/>
          <p:cNvSpPr>
            <a:spLocks noGrp="1"/>
          </p:cNvSpPr>
          <p:nvPr>
            <p:ph type="body" sz="quarter" idx="11"/>
          </p:nvPr>
        </p:nvSpPr>
        <p:spPr bwMode="auto">
          <a:xfrm>
            <a:off x="391428" y="4329085"/>
            <a:ext cx="5976912" cy="7239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839" tIns="53420" rIns="106839" bIns="534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600" b="1" u="sng" dirty="0">
                <a:solidFill>
                  <a:schemeClr val="tx1"/>
                </a:solidFill>
              </a:rPr>
              <a:t>Завьялов Н.В.</a:t>
            </a:r>
            <a:endParaRPr lang="ru-RU" altLang="ru-RU" sz="1600" b="1" dirty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1600" b="1" dirty="0">
                <a:solidFill>
                  <a:schemeClr val="tx1"/>
                </a:solidFill>
              </a:rPr>
              <a:t>Нижний Новгород, 14.05.2024</a:t>
            </a:r>
          </a:p>
        </p:txBody>
      </p:sp>
    </p:spTree>
    <p:extLst>
      <p:ext uri="{BB962C8B-B14F-4D97-AF65-F5344CB8AC3E}">
        <p14:creationId xmlns:p14="http://schemas.microsoft.com/office/powerpoint/2010/main" val="226892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676455" y="4836333"/>
            <a:ext cx="467545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spcBef>
                <a:spcPct val="40000"/>
              </a:spcBef>
              <a:spcAft>
                <a:spcPct val="20000"/>
              </a:spcAft>
              <a:defRPr sz="1600" b="1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C8B1C58-C988-45B5-B10E-9A131A87B8E8}" type="slidenum">
              <a:rPr lang="ru-RU" altLang="ru-RU" sz="1900">
                <a:solidFill>
                  <a:srgbClr val="003274"/>
                </a:solidFill>
                <a:cs typeface="Arial"/>
              </a:rPr>
              <a:pPr eaLnBrk="1" hangingPunct="1"/>
              <a:t>10</a:t>
            </a:fld>
            <a:endParaRPr lang="ru-RU" altLang="ru-RU" sz="1900" dirty="0">
              <a:solidFill>
                <a:srgbClr val="003274"/>
              </a:solidFill>
              <a:cs typeface="Arial"/>
            </a:endParaRPr>
          </a:p>
        </p:txBody>
      </p:sp>
      <p:pic>
        <p:nvPicPr>
          <p:cNvPr id="1026" name="Picture 2" descr="D:\Новый сепаратор\2024\Совет РАН 14-18 мая\11000 22.04.2024 ред.Агапо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758506"/>
            <a:ext cx="5876810" cy="44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51472"/>
            <a:ext cx="8229600" cy="475562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Экспериментальный образец масс-сепаратора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652120" y="2246731"/>
            <a:ext cx="1008112" cy="27383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AEB3909-C68B-4F06-B22E-1E3A3F3EFC19}"/>
              </a:ext>
            </a:extLst>
          </p:cNvPr>
          <p:cNvSpPr txBox="1">
            <a:spLocks/>
          </p:cNvSpPr>
          <p:nvPr/>
        </p:nvSpPr>
        <p:spPr>
          <a:xfrm>
            <a:off x="6660238" y="2010889"/>
            <a:ext cx="2520280" cy="344837"/>
          </a:xfrm>
          <a:prstGeom prst="rect">
            <a:avLst/>
          </a:prstGeom>
        </p:spPr>
        <p:txBody>
          <a:bodyPr vert="horz" lIns="91116" tIns="45542" rIns="91116" bIns="4554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700" dirty="0">
                <a:solidFill>
                  <a:srgbClr val="002060"/>
                </a:solidFill>
              </a:rPr>
              <a:t>Приемник изотопов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355976" y="1396840"/>
            <a:ext cx="2322278" cy="90770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AEB3909-C68B-4F06-B22E-1E3A3F3EFC19}"/>
              </a:ext>
            </a:extLst>
          </p:cNvPr>
          <p:cNvSpPr txBox="1">
            <a:spLocks/>
          </p:cNvSpPr>
          <p:nvPr/>
        </p:nvSpPr>
        <p:spPr>
          <a:xfrm>
            <a:off x="6678254" y="1160995"/>
            <a:ext cx="1926194" cy="344837"/>
          </a:xfrm>
          <a:prstGeom prst="rect">
            <a:avLst/>
          </a:prstGeom>
        </p:spPr>
        <p:txBody>
          <a:bodyPr vert="horz" lIns="91116" tIns="45542" rIns="91116" bIns="4554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700" dirty="0">
                <a:solidFill>
                  <a:srgbClr val="002060"/>
                </a:solidFill>
              </a:rPr>
              <a:t>Источник ионов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>
            <a:stCxn id="22" idx="3"/>
          </p:cNvCxnSpPr>
          <p:nvPr/>
        </p:nvCxnSpPr>
        <p:spPr>
          <a:xfrm flipV="1">
            <a:off x="2258106" y="1396840"/>
            <a:ext cx="1305782" cy="7203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AEB3909-C68B-4F06-B22E-1E3A3F3EFC19}"/>
              </a:ext>
            </a:extLst>
          </p:cNvPr>
          <p:cNvSpPr txBox="1">
            <a:spLocks/>
          </p:cNvSpPr>
          <p:nvPr/>
        </p:nvSpPr>
        <p:spPr>
          <a:xfrm>
            <a:off x="331912" y="1296456"/>
            <a:ext cx="1926194" cy="344837"/>
          </a:xfrm>
          <a:prstGeom prst="rect">
            <a:avLst/>
          </a:prstGeom>
        </p:spPr>
        <p:txBody>
          <a:bodyPr vert="horz" lIns="91116" tIns="45542" rIns="91116" bIns="4554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700" dirty="0" err="1">
                <a:solidFill>
                  <a:srgbClr val="002060"/>
                </a:solidFill>
              </a:rPr>
              <a:t>Диспергирующий</a:t>
            </a:r>
            <a:r>
              <a:rPr lang="ru-RU" sz="1700" dirty="0">
                <a:solidFill>
                  <a:srgbClr val="002060"/>
                </a:solidFill>
              </a:rPr>
              <a:t> электромагнит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295009" y="2448557"/>
            <a:ext cx="1836831" cy="72008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FAEB3909-C68B-4F06-B22E-1E3A3F3EFC19}"/>
              </a:ext>
            </a:extLst>
          </p:cNvPr>
          <p:cNvSpPr txBox="1">
            <a:spLocks/>
          </p:cNvSpPr>
          <p:nvPr/>
        </p:nvSpPr>
        <p:spPr>
          <a:xfrm>
            <a:off x="107504" y="2319771"/>
            <a:ext cx="1926194" cy="344837"/>
          </a:xfrm>
          <a:prstGeom prst="rect">
            <a:avLst/>
          </a:prstGeom>
        </p:spPr>
        <p:txBody>
          <a:bodyPr vert="horz" lIns="91116" tIns="45542" rIns="91116" bIns="4554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700" dirty="0">
                <a:solidFill>
                  <a:srgbClr val="002060"/>
                </a:solidFill>
              </a:rPr>
              <a:t>Вакуумная система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928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82" y="204400"/>
            <a:ext cx="8229600" cy="475562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Преимущества разработанного источника ионов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748464" y="4836333"/>
            <a:ext cx="395536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spcBef>
                <a:spcPct val="40000"/>
              </a:spcBef>
              <a:spcAft>
                <a:spcPct val="20000"/>
              </a:spcAft>
              <a:defRPr sz="1600" b="1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C8B1C58-C988-45B5-B10E-9A131A87B8E8}" type="slidenum">
              <a:rPr lang="ru-RU" altLang="ru-RU" sz="1900" smtClean="0">
                <a:solidFill>
                  <a:srgbClr val="003274"/>
                </a:solidFill>
                <a:cs typeface="Arial"/>
              </a:rPr>
              <a:pPr eaLnBrk="1" hangingPunct="1"/>
              <a:t>11</a:t>
            </a:fld>
            <a:endParaRPr lang="ru-RU" altLang="ru-RU" sz="1900" dirty="0">
              <a:solidFill>
                <a:srgbClr val="003274"/>
              </a:solidFill>
              <a:cs typeface="Arial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AF9651D-1746-4E4D-90C1-E251DB24F9EA}"/>
              </a:ext>
            </a:extLst>
          </p:cNvPr>
          <p:cNvSpPr txBox="1">
            <a:spLocks/>
          </p:cNvSpPr>
          <p:nvPr/>
        </p:nvSpPr>
        <p:spPr bwMode="auto">
          <a:xfrm>
            <a:off x="179512" y="771550"/>
            <a:ext cx="568863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</a:rPr>
              <a:t>Малые количества высокоактивного дорогостоящего препарата</a:t>
            </a:r>
          </a:p>
          <a:p>
            <a:pPr algn="ctr">
              <a:spcAft>
                <a:spcPts val="600"/>
              </a:spcAft>
            </a:pPr>
            <a:endParaRPr lang="ru-RU" sz="1600" dirty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Высокая эффективность использования 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рабочего вещества: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объединение в один компактный блок газоразрядной камеры, тигля с рабочим веществом и плоского керамического нагревателя </a:t>
            </a:r>
            <a:r>
              <a:rPr lang="ru-RU" sz="14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позволяет</a:t>
            </a: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производить точную регулировку температуры;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зажигание разряда производится на балластном газе – аргоне, после чего рабочее вещество начинает поступать в разряд, что </a:t>
            </a:r>
            <a:r>
              <a:rPr lang="ru-RU" sz="14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позволяет</a:t>
            </a: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минимизировать потери рабочего вещества при выходе на рабочий режим. </a:t>
            </a:r>
          </a:p>
          <a:p>
            <a:pPr>
              <a:spcAft>
                <a:spcPts val="600"/>
              </a:spcAft>
            </a:pPr>
            <a:r>
              <a:rPr lang="ru-RU" sz="1200" b="0" i="1" dirty="0">
                <a:solidFill>
                  <a:srgbClr val="002060"/>
                </a:solidFill>
              </a:rPr>
              <a:t>Патент «Источник ионов для электромагнитного масс-сепаратора изотопов ТПЭ»</a:t>
            </a:r>
          </a:p>
          <a:p>
            <a:pPr>
              <a:spcAft>
                <a:spcPts val="600"/>
              </a:spcAft>
            </a:pPr>
            <a:r>
              <a:rPr lang="ru-RU" sz="1200" b="0" i="1" dirty="0">
                <a:solidFill>
                  <a:srgbClr val="002060"/>
                </a:solidFill>
              </a:rPr>
              <a:t>Ноу-хау «Способ монтажа источника ионов </a:t>
            </a:r>
            <a:r>
              <a:rPr lang="ru-RU" sz="1200" b="0" i="1" dirty="0" err="1">
                <a:solidFill>
                  <a:srgbClr val="002060"/>
                </a:solidFill>
              </a:rPr>
              <a:t>трансплутониевых</a:t>
            </a:r>
            <a:r>
              <a:rPr lang="ru-RU" sz="1200" b="0" i="1" dirty="0">
                <a:solidFill>
                  <a:srgbClr val="002060"/>
                </a:solidFill>
              </a:rPr>
              <a:t> элементов со съемной разрядной камерой с </a:t>
            </a:r>
            <a:r>
              <a:rPr lang="ru-RU" sz="1200" b="0" i="1" dirty="0" err="1">
                <a:solidFill>
                  <a:srgbClr val="002060"/>
                </a:solidFill>
              </a:rPr>
              <a:t>термокатодом</a:t>
            </a:r>
            <a:r>
              <a:rPr lang="ru-RU" sz="1200" b="0" i="1" dirty="0">
                <a:solidFill>
                  <a:srgbClr val="002060"/>
                </a:solidFill>
              </a:rPr>
              <a:t> с применением копирующих манипуляторов»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48605" y="4658037"/>
            <a:ext cx="2761262" cy="263157"/>
          </a:xfrm>
          <a:prstGeom prst="rect">
            <a:avLst/>
          </a:prstGeom>
        </p:spPr>
        <p:txBody>
          <a:bodyPr wrap="square" lIns="77739" tIns="38866" rIns="77739" bIns="38866">
            <a:spAutoFit/>
          </a:bodyPr>
          <a:lstStyle/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Источник ионов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987824" y="1275606"/>
            <a:ext cx="0" cy="432048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A07708-4E31-06E2-61F8-5B45BDE1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931" y="990757"/>
            <a:ext cx="2463936" cy="1713610"/>
          </a:xfrm>
          <a:prstGeom prst="rect">
            <a:avLst/>
          </a:prstGeom>
          <a:scene3d>
            <a:camera prst="orthographicFront">
              <a:rot lat="77549" lon="0" rev="11089810"/>
            </a:camera>
            <a:lightRig rig="threePt" dir="t"/>
          </a:scene3d>
        </p:spPr>
      </p:pic>
      <p:pic>
        <p:nvPicPr>
          <p:cNvPr id="8" name="Рисунок 7" descr="Изображение выглядит как машина, инжиниринг, труба, стальной&#10;&#10;Автоматически созданное описание">
            <a:extLst>
              <a:ext uri="{FF2B5EF4-FFF2-40B4-BE49-F238E27FC236}">
                <a16:creationId xmlns:a16="http://schemas.microsoft.com/office/drawing/2014/main" id="{2E8187CC-28A8-0CDE-B744-F6C3704E0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25833"/>
            <a:ext cx="2500644" cy="17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358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475562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</a:rPr>
              <a:t>Изготовление и испытания </a:t>
            </a:r>
            <a:r>
              <a:rPr lang="ru-RU" sz="2200" b="1" dirty="0" err="1">
                <a:solidFill>
                  <a:srgbClr val="002060"/>
                </a:solidFill>
              </a:rPr>
              <a:t>диспергирующего</a:t>
            </a:r>
            <a:r>
              <a:rPr lang="ru-RU" sz="2200" b="1" dirty="0">
                <a:solidFill>
                  <a:srgbClr val="002060"/>
                </a:solidFill>
              </a:rPr>
              <a:t> магнита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725996" y="4836333"/>
            <a:ext cx="418004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spcBef>
                <a:spcPct val="40000"/>
              </a:spcBef>
              <a:spcAft>
                <a:spcPct val="20000"/>
              </a:spcAft>
              <a:defRPr sz="1600" b="1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C8B1C58-C988-45B5-B10E-9A131A87B8E8}" type="slidenum">
              <a:rPr lang="ru-RU" altLang="ru-RU" sz="1900" smtClean="0">
                <a:solidFill>
                  <a:srgbClr val="003274"/>
                </a:solidFill>
                <a:cs typeface="Arial"/>
              </a:rPr>
              <a:pPr eaLnBrk="1" hangingPunct="1"/>
              <a:t>12</a:t>
            </a:fld>
            <a:endParaRPr lang="ru-RU" altLang="ru-RU" sz="1900" dirty="0">
              <a:solidFill>
                <a:srgbClr val="003274"/>
              </a:solidFill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95D7FB6-A272-4AB4-A90C-6CA0B5D94E3B}"/>
              </a:ext>
            </a:extLst>
          </p:cNvPr>
          <p:cNvSpPr/>
          <p:nvPr/>
        </p:nvSpPr>
        <p:spPr>
          <a:xfrm>
            <a:off x="323528" y="4301683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Магнит с центральным отсеком вакуумной камеры</a:t>
            </a:r>
          </a:p>
        </p:txBody>
      </p:sp>
      <p:pic>
        <p:nvPicPr>
          <p:cNvPr id="18" name="Picture 2" descr="F:\СТЭ\Отчетная документация\2024, 1 полугодие\НИИЭФА\92F22613-3BCB-4235-955C-EDA7B8A61CC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8078" r="2214" b="15656"/>
          <a:stretch/>
        </p:blipFill>
        <p:spPr bwMode="auto">
          <a:xfrm>
            <a:off x="199743" y="1203598"/>
            <a:ext cx="3374440" cy="3069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B16E19D-F44A-459B-AC7A-1083B5A49262}"/>
              </a:ext>
            </a:extLst>
          </p:cNvPr>
          <p:cNvGrpSpPr/>
          <p:nvPr/>
        </p:nvGrpSpPr>
        <p:grpSpPr>
          <a:xfrm>
            <a:off x="3635896" y="2974921"/>
            <a:ext cx="5420101" cy="2168579"/>
            <a:chOff x="3636000" y="2977200"/>
            <a:chExt cx="5420101" cy="2168579"/>
          </a:xfrm>
        </p:grpSpPr>
        <p:graphicFrame>
          <p:nvGraphicFramePr>
            <p:cNvPr id="26" name="Диаграмма 25">
              <a:extLst>
                <a:ext uri="{FF2B5EF4-FFF2-40B4-BE49-F238E27FC236}">
                  <a16:creationId xmlns:a16="http://schemas.microsoft.com/office/drawing/2014/main" id="{CCBE0145-30C4-060D-E72C-52CC9FE76B3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44187640"/>
                </p:ext>
              </p:extLst>
            </p:nvPr>
          </p:nvGraphicFramePr>
          <p:xfrm>
            <a:off x="3636000" y="2977200"/>
            <a:ext cx="5089997" cy="2168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51462AD6-E2A2-B6C4-913C-1CE44539D6A4}"/>
                </a:ext>
              </a:extLst>
            </p:cNvPr>
            <p:cNvCxnSpPr/>
            <p:nvPr/>
          </p:nvCxnSpPr>
          <p:spPr>
            <a:xfrm flipV="1">
              <a:off x="8028384" y="3715200"/>
              <a:ext cx="0" cy="5580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A993A5ED-3717-4DBB-3603-5EA598BB8FFF}"/>
                </a:ext>
              </a:extLst>
            </p:cNvPr>
            <p:cNvCxnSpPr/>
            <p:nvPr/>
          </p:nvCxnSpPr>
          <p:spPr>
            <a:xfrm>
              <a:off x="7812000" y="4273200"/>
              <a:ext cx="28839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7083670-2643-F4E0-5394-A90B0045A01E}"/>
                </a:ext>
              </a:extLst>
            </p:cNvPr>
            <p:cNvCxnSpPr/>
            <p:nvPr/>
          </p:nvCxnSpPr>
          <p:spPr>
            <a:xfrm>
              <a:off x="7812000" y="3715200"/>
              <a:ext cx="28839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CDF45D-7B59-82B2-20D4-072142CEFF5B}"/>
                </a:ext>
              </a:extLst>
            </p:cNvPr>
            <p:cNvSpPr txBox="1"/>
            <p:nvPr/>
          </p:nvSpPr>
          <p:spPr>
            <a:xfrm>
              <a:off x="8028384" y="3766269"/>
              <a:ext cx="1027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допустимое</a:t>
              </a:r>
            </a:p>
            <a:p>
              <a:r>
                <a:rPr lang="ru-RU" sz="1200" dirty="0"/>
                <a:t>отклонение</a:t>
              </a:r>
            </a:p>
          </p:txBody>
        </p:sp>
      </p:grp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CC90076-2BD3-A3A3-CECA-54891D6AE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978908"/>
              </p:ext>
            </p:extLst>
          </p:nvPr>
        </p:nvGraphicFramePr>
        <p:xfrm>
          <a:off x="3779912" y="987574"/>
          <a:ext cx="4248472" cy="217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A38C0B-27AB-59F3-2ECD-45CB0A822619}"/>
                  </a:ext>
                </a:extLst>
              </p:cNvPr>
              <p:cNvSpPr txBox="1"/>
              <p:nvPr/>
            </p:nvSpPr>
            <p:spPr>
              <a:xfrm>
                <a:off x="6282069" y="1426812"/>
                <a:ext cx="1530291" cy="568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𝐁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𝐫</m:t>
                          </m:r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1" i="0" smtClean="0">
                              <a:latin typeface="Cambria Math"/>
                            </a:rPr>
                            <m:t>𝐫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A38C0B-27AB-59F3-2ECD-45CB0A822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69" y="1426812"/>
                <a:ext cx="1530291" cy="568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AC658BC-0369-F054-D11F-960AA5B78C53}"/>
              </a:ext>
            </a:extLst>
          </p:cNvPr>
          <p:cNvSpPr txBox="1"/>
          <p:nvPr/>
        </p:nvSpPr>
        <p:spPr>
          <a:xfrm>
            <a:off x="7923208" y="2139702"/>
            <a:ext cx="11095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baseline="-25000" dirty="0"/>
              <a:t>0</a:t>
            </a:r>
            <a:r>
              <a:rPr lang="ru-RU" sz="1400" dirty="0"/>
              <a:t> </a:t>
            </a:r>
            <a:r>
              <a:rPr lang="en-US" sz="1400" dirty="0"/>
              <a:t>=</a:t>
            </a:r>
            <a:r>
              <a:rPr lang="ru-RU" sz="1400" dirty="0"/>
              <a:t> </a:t>
            </a:r>
            <a:r>
              <a:rPr lang="en-US" sz="1400" dirty="0"/>
              <a:t>700 </a:t>
            </a:r>
            <a:r>
              <a:rPr lang="ru-RU" sz="1400" dirty="0"/>
              <a:t>мм</a:t>
            </a:r>
            <a:endParaRPr lang="en-US" sz="1400" dirty="0"/>
          </a:p>
          <a:p>
            <a:r>
              <a:rPr lang="en-US" sz="600" dirty="0"/>
              <a:t> </a:t>
            </a:r>
            <a:endParaRPr lang="en-US" sz="1200" dirty="0"/>
          </a:p>
          <a:p>
            <a:r>
              <a:rPr lang="en-US" sz="1400" dirty="0"/>
              <a:t>B</a:t>
            </a:r>
            <a:r>
              <a:rPr lang="en-US" sz="1400" baseline="-25000" dirty="0"/>
              <a:t>0 </a:t>
            </a:r>
            <a:r>
              <a:rPr lang="en-US" sz="1400" dirty="0"/>
              <a:t>= B(r</a:t>
            </a:r>
            <a:r>
              <a:rPr lang="en-US" sz="1400" baseline="-25000" dirty="0"/>
              <a:t>0</a:t>
            </a:r>
            <a:r>
              <a:rPr lang="en-US" sz="1400" dirty="0"/>
              <a:t>)</a:t>
            </a:r>
            <a:endParaRPr lang="ru-RU" sz="140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484B256-4F7D-24EF-4F68-0B4D15B79DCE}"/>
              </a:ext>
            </a:extLst>
          </p:cNvPr>
          <p:cNvCxnSpPr/>
          <p:nvPr/>
        </p:nvCxnSpPr>
        <p:spPr>
          <a:xfrm flipV="1">
            <a:off x="6084168" y="2106000"/>
            <a:ext cx="0" cy="57606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FF2E1E-FD5D-E739-F29E-43A2C41E321B}"/>
              </a:ext>
            </a:extLst>
          </p:cNvPr>
          <p:cNvSpPr/>
          <p:nvPr/>
        </p:nvSpPr>
        <p:spPr>
          <a:xfrm>
            <a:off x="5796136" y="2355726"/>
            <a:ext cx="322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r</a:t>
            </a:r>
            <a:r>
              <a:rPr lang="en-US" sz="1400" b="1" baseline="-25000" dirty="0"/>
              <a:t>0</a:t>
            </a:r>
            <a:endParaRPr lang="ru-RU" sz="1400" b="1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E3914C3-427C-C6C1-156A-1DCCF7BAAD61}"/>
              </a:ext>
            </a:extLst>
          </p:cNvPr>
          <p:cNvCxnSpPr/>
          <p:nvPr/>
        </p:nvCxnSpPr>
        <p:spPr>
          <a:xfrm>
            <a:off x="4355976" y="2102400"/>
            <a:ext cx="1728192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1DFDF7B-464C-C07D-F626-741C5B021783}"/>
              </a:ext>
            </a:extLst>
          </p:cNvPr>
          <p:cNvSpPr/>
          <p:nvPr/>
        </p:nvSpPr>
        <p:spPr>
          <a:xfrm>
            <a:off x="4283968" y="2067694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baseline="-25000" dirty="0"/>
              <a:t>0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526716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5496" y="-18140"/>
            <a:ext cx="8517954" cy="719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39" tIns="45553" rIns="91139" bIns="45553" numCol="1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Преимущества разработанного </a:t>
            </a:r>
            <a:r>
              <a:rPr lang="ru-RU" altLang="ru-RU" sz="2000" dirty="0">
                <a:solidFill>
                  <a:srgbClr val="002060"/>
                </a:solidFill>
              </a:rPr>
              <a:t>приемника изотопов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76456" y="4803998"/>
            <a:ext cx="467548" cy="339502"/>
          </a:xfrm>
          <a:prstGeom prst="rect">
            <a:avLst/>
          </a:prstGeom>
        </p:spPr>
        <p:txBody>
          <a:bodyPr lIns="91139" tIns="45553" rIns="91139" bIns="45553"/>
          <a:lstStyle/>
          <a:p>
            <a:pPr algn="r">
              <a:defRPr/>
            </a:pPr>
            <a:fld id="{60D72371-184B-4AE4-8FA5-F602A6D1CD41}" type="slidenum">
              <a:rPr lang="ru-RU" sz="1900" b="1">
                <a:solidFill>
                  <a:srgbClr val="003274"/>
                </a:solidFill>
                <a:latin typeface="Arial" pitchFamily="34" charset="0"/>
                <a:cs typeface="Arial"/>
              </a:rPr>
              <a:pPr algn="r">
                <a:defRPr/>
              </a:pPr>
              <a:t>13</a:t>
            </a:fld>
            <a:endParaRPr lang="ru-RU" sz="1900" b="1" dirty="0">
              <a:solidFill>
                <a:srgbClr val="003274"/>
              </a:solidFill>
              <a:latin typeface="Arial" pitchFamily="34" charset="0"/>
              <a:cs typeface="Arial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588224" y="4701065"/>
            <a:ext cx="2160240" cy="2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39" tIns="45553" rIns="91139" bIns="455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Блок приемных коробок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372200" y="2810539"/>
            <a:ext cx="2448272" cy="2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39" tIns="45553" rIns="91139" bIns="455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Приемник изотопов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2872" y="915566"/>
            <a:ext cx="5859288" cy="2950036"/>
          </a:xfrm>
        </p:spPr>
        <p:txBody>
          <a:bodyPr/>
          <a:lstStyle/>
          <a:p>
            <a:pPr marL="178801" indent="-178801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1" dirty="0"/>
              <a:t>Максимальный прием (при минимальном перекрестном загрязнении) разделенных изотопов за счет движения блока приемных коробок в двух плоскостях; </a:t>
            </a:r>
          </a:p>
          <a:p>
            <a:pPr marL="178801" indent="-178801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1" dirty="0"/>
              <a:t>одновременный прием всех пучков разделенных изотопов с измерением ионного тока в каждой приемной коробке;</a:t>
            </a:r>
          </a:p>
          <a:p>
            <a:pPr marL="178801" indent="-178801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1" dirty="0"/>
              <a:t>управление в автоматическом режиме.</a:t>
            </a:r>
          </a:p>
          <a:p>
            <a:pPr marL="178801" indent="-178801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/>
            </a:pPr>
            <a:r>
              <a:rPr lang="ru-RU" sz="1400" i="1" dirty="0">
                <a:solidFill>
                  <a:srgbClr val="002060"/>
                </a:solidFill>
                <a:ea typeface="+mj-ea"/>
                <a:cs typeface="+mj-cs"/>
              </a:rPr>
              <a:t>РИД НТД «Технический проект. Приемник изотопов электромагнитного масс-сепаратора».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/>
            </a:pPr>
            <a:r>
              <a:rPr lang="ru-RU" sz="1400" i="1">
                <a:solidFill>
                  <a:srgbClr val="002060"/>
                </a:solidFill>
                <a:ea typeface="+mj-ea"/>
                <a:cs typeface="+mj-cs"/>
              </a:rPr>
              <a:t>РИД НТД </a:t>
            </a:r>
            <a:r>
              <a:rPr lang="ru-RU" sz="1400" i="1" dirty="0">
                <a:solidFill>
                  <a:srgbClr val="002060"/>
                </a:solidFill>
                <a:ea typeface="+mj-ea"/>
                <a:cs typeface="+mj-cs"/>
              </a:rPr>
              <a:t>«Технологическая инструкция. Изготовление приемника изотопов».</a:t>
            </a:r>
          </a:p>
        </p:txBody>
      </p:sp>
      <p:pic>
        <p:nvPicPr>
          <p:cNvPr id="1026" name="Picture 2" descr="F:\СТЭ\Отчетная документация\2022, 2 полугодие\Приемка НИОКР\Доклад\Фото\IMG_06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299" r="14977" b="4901"/>
          <a:stretch/>
        </p:blipFill>
        <p:spPr bwMode="auto">
          <a:xfrm>
            <a:off x="6833985" y="3117816"/>
            <a:ext cx="1668718" cy="15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СТЭ\Отчетная документация\2022, 2 полугодие\Приемка НИОКР\Доклад\Фото\IMG_06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3994" r="15882"/>
          <a:stretch/>
        </p:blipFill>
        <p:spPr bwMode="auto">
          <a:xfrm>
            <a:off x="6444208" y="912561"/>
            <a:ext cx="2304256" cy="18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8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230510" y="-20538"/>
            <a:ext cx="8517954" cy="719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39" tIns="45553" rIns="91139" bIns="45553" numCol="1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Особенности </a:t>
            </a:r>
            <a:r>
              <a:rPr lang="ru-RU" altLang="ru-RU" sz="2000" dirty="0">
                <a:solidFill>
                  <a:srgbClr val="002060"/>
                </a:solidFill>
              </a:rPr>
              <a:t>вакуумной системы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02034" y="4803998"/>
            <a:ext cx="541970" cy="365313"/>
          </a:xfrm>
          <a:prstGeom prst="rect">
            <a:avLst/>
          </a:prstGeom>
        </p:spPr>
        <p:txBody>
          <a:bodyPr lIns="91139" tIns="45553" rIns="91139" bIns="45553"/>
          <a:lstStyle/>
          <a:p>
            <a:pPr algn="r">
              <a:defRPr/>
            </a:pPr>
            <a:fld id="{60D72371-184B-4AE4-8FA5-F602A6D1CD41}" type="slidenum">
              <a:rPr lang="ru-RU" sz="1900" b="1">
                <a:solidFill>
                  <a:srgbClr val="003274"/>
                </a:solidFill>
                <a:latin typeface="Arial" pitchFamily="34" charset="0"/>
                <a:cs typeface="Arial"/>
              </a:rPr>
              <a:pPr algn="r">
                <a:defRPr/>
              </a:pPr>
              <a:t>14</a:t>
            </a:fld>
            <a:endParaRPr lang="ru-RU" sz="1900" b="1" dirty="0">
              <a:solidFill>
                <a:srgbClr val="003274"/>
              </a:solidFill>
              <a:latin typeface="Arial" pitchFamily="34" charset="0"/>
              <a:cs typeface="Arial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07510" y="768850"/>
            <a:ext cx="5040560" cy="4251172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 algn="l" defTabSz="994168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09563" algn="l" defTabSz="9941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47650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47650" algn="l" defTabSz="9941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813" indent="-247650" algn="l" defTabSz="9941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3965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1050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8133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5217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633" indent="-175633" algn="just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/>
              <a:t>Автоматическая стыковка и герметизация сменных узлов (источник, приемник) </a:t>
            </a:r>
            <a:r>
              <a:rPr lang="ru-RU" sz="1800" b="1" dirty="0"/>
              <a:t>для </a:t>
            </a:r>
            <a:r>
              <a:rPr lang="ru-RU" sz="1800" b="1" i="1" dirty="0"/>
              <a:t>дистанционной работы </a:t>
            </a:r>
            <a:r>
              <a:rPr lang="ru-RU" sz="1800" b="1" dirty="0"/>
              <a:t>с высокоактивными изотопами;</a:t>
            </a:r>
            <a:endParaRPr lang="ru-RU" altLang="ru-RU" sz="1800" b="1" dirty="0"/>
          </a:p>
          <a:p>
            <a:pPr marL="175633" indent="-175633" algn="just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/>
              <a:t>наличие внутри вакуумной камеры разборного защитного лайнера, </a:t>
            </a:r>
            <a:r>
              <a:rPr lang="ru-RU" sz="1800" b="1" i="1" dirty="0"/>
              <a:t>позволяющего</a:t>
            </a:r>
            <a:r>
              <a:rPr lang="ru-RU" sz="1800" b="1" dirty="0"/>
              <a:t> проводить регенерацию неразделенного вещества; </a:t>
            </a:r>
            <a:endParaRPr lang="ru-RU" altLang="ru-RU" sz="1800" b="1" dirty="0"/>
          </a:p>
          <a:p>
            <a:pPr marL="175633" indent="-175633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/>
              <a:t>возможность дезактивации внутренних поверхностей вакуумной камеры.</a:t>
            </a:r>
          </a:p>
          <a:p>
            <a:pPr marL="175633" indent="-175633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endParaRPr lang="ru-RU" altLang="ru-RU" b="1" dirty="0"/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defRPr/>
            </a:pPr>
            <a:r>
              <a:rPr lang="ru-RU" sz="1400" i="1" dirty="0">
                <a:solidFill>
                  <a:srgbClr val="002060"/>
                </a:solidFill>
                <a:ea typeface="+mj-ea"/>
                <a:cs typeface="+mj-cs"/>
              </a:rPr>
              <a:t>РИД НТД «Технологическая инструкция. 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defRPr/>
            </a:pPr>
            <a:r>
              <a:rPr lang="ru-RU" sz="1400" i="1" dirty="0">
                <a:solidFill>
                  <a:srgbClr val="002060"/>
                </a:solidFill>
                <a:ea typeface="+mj-ea"/>
                <a:cs typeface="+mj-cs"/>
              </a:rPr>
              <a:t>Изготовление  вакуумной системы»</a:t>
            </a:r>
          </a:p>
          <a:p>
            <a:pPr marL="175633" indent="-175633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endParaRPr lang="ru-RU" altLang="ru-RU" sz="1800" b="1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851609" y="4773306"/>
            <a:ext cx="2805964" cy="2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39" tIns="45553" rIns="91139" bIns="455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Вакуумная камера</a:t>
            </a:r>
          </a:p>
        </p:txBody>
      </p:sp>
      <p:pic>
        <p:nvPicPr>
          <p:cNvPr id="17" name="Рисунок 16" descr="C:\Users\VSPavlov\Desktop\Отчет КРИ\ВК\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44" y="3251802"/>
            <a:ext cx="324762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VSPavlov\Desktop\Отчет КРИ\ВК\Магнит приемника\МП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44" y="768850"/>
            <a:ext cx="3247620" cy="18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5968646" y="2643758"/>
            <a:ext cx="2571891" cy="461328"/>
          </a:xfrm>
          <a:prstGeom prst="rect">
            <a:avLst/>
          </a:prstGeom>
        </p:spPr>
        <p:txBody>
          <a:bodyPr wrap="none" lIns="91139" tIns="45553" rIns="91139" bIns="45553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Магнит приемника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из состава вакуумной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50522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295990"/>
            <a:ext cx="8229600" cy="475562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Особенности системы контроля и управления (СКУ)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748463" y="4836362"/>
            <a:ext cx="395537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spcBef>
                <a:spcPct val="40000"/>
              </a:spcBef>
              <a:spcAft>
                <a:spcPct val="20000"/>
              </a:spcAft>
              <a:defRPr sz="1600" b="1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C8B1C58-C988-45B5-B10E-9A131A87B8E8}" type="slidenum">
              <a:rPr lang="ru-RU" altLang="ru-RU" sz="1900">
                <a:solidFill>
                  <a:srgbClr val="003274"/>
                </a:solidFill>
                <a:cs typeface="Arial"/>
              </a:rPr>
              <a:pPr eaLnBrk="1" hangingPunct="1"/>
              <a:t>15</a:t>
            </a:fld>
            <a:endParaRPr lang="ru-RU" altLang="ru-RU" sz="1900" dirty="0">
              <a:solidFill>
                <a:srgbClr val="003274"/>
              </a:solidFill>
              <a:cs typeface="Arial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 r="-74" b="2217"/>
          <a:stretch/>
        </p:blipFill>
        <p:spPr>
          <a:xfrm>
            <a:off x="5379346" y="1191370"/>
            <a:ext cx="3733721" cy="2760759"/>
          </a:xfrm>
          <a:prstGeom prst="rect">
            <a:avLst/>
          </a:prstGeom>
          <a:ln>
            <a:noFill/>
          </a:ln>
          <a:effectLst>
            <a:outerShdw blurRad="292100" dist="139700" dir="2700000" sx="84000" sy="84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95D7FB6-A272-4AB4-A90C-6CA0B5D94E3B}"/>
              </a:ext>
            </a:extLst>
          </p:cNvPr>
          <p:cNvSpPr/>
          <p:nvPr/>
        </p:nvSpPr>
        <p:spPr>
          <a:xfrm>
            <a:off x="5301990" y="4083422"/>
            <a:ext cx="3888432" cy="276662"/>
          </a:xfrm>
          <a:prstGeom prst="rect">
            <a:avLst/>
          </a:prstGeom>
        </p:spPr>
        <p:txBody>
          <a:bodyPr wrap="square" lIns="91139" tIns="45553" rIns="91139" bIns="455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Мнемосхема управления вакуумной системой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A1C3A-4C47-DE1E-D9EB-F7FC50337678}"/>
              </a:ext>
            </a:extLst>
          </p:cNvPr>
          <p:cNvSpPr txBox="1"/>
          <p:nvPr/>
        </p:nvSpPr>
        <p:spPr>
          <a:xfrm>
            <a:off x="179512" y="905688"/>
            <a:ext cx="5122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Программное обеспечение СКУ масс-сепаратора создано в пакете </a:t>
            </a:r>
            <a:br>
              <a:rPr lang="ru-RU" b="1" dirty="0"/>
            </a:br>
            <a:r>
              <a:rPr lang="ru-RU" b="1" dirty="0"/>
              <a:t>CRW-DAQ, разработанном во ВНИИЭФ. </a:t>
            </a:r>
          </a:p>
          <a:p>
            <a:pPr algn="just"/>
            <a:r>
              <a:rPr lang="ru-RU" b="1" dirty="0"/>
              <a:t> </a:t>
            </a:r>
          </a:p>
          <a:p>
            <a:pPr algn="just"/>
            <a:r>
              <a:rPr lang="ru-RU" b="1" dirty="0"/>
              <a:t>СКУ построена как распределенная </a:t>
            </a:r>
            <a:r>
              <a:rPr lang="ru-RU" b="1"/>
              <a:t>система управления и обеспечивает </a:t>
            </a:r>
            <a:r>
              <a:rPr lang="ru-RU" b="1" dirty="0"/>
              <a:t>автоматизированное управление всеми составными частями масс-сепаратора.</a:t>
            </a:r>
          </a:p>
          <a:p>
            <a:pPr algn="l"/>
            <a:r>
              <a:rPr lang="ru-RU" b="1" dirty="0"/>
              <a:t>ПО СКУ позволяет проводить:</a:t>
            </a:r>
          </a:p>
          <a:p>
            <a:pPr algn="just"/>
            <a:r>
              <a:rPr lang="ru-RU" b="1" dirty="0"/>
              <a:t>- построение спектра масс как по ускоряющему напряжению, так и по току диспергирующего магнита;</a:t>
            </a:r>
          </a:p>
          <a:p>
            <a:pPr algn="just"/>
            <a:r>
              <a:rPr lang="ru-RU" b="1" dirty="0"/>
              <a:t>- наведение и удержание фокуса ионных пучков на пластинах приемника изотопов.</a:t>
            </a:r>
          </a:p>
        </p:txBody>
      </p:sp>
    </p:spTree>
    <p:extLst>
      <p:ext uri="{BB962C8B-B14F-4D97-AF65-F5344CB8AC3E}">
        <p14:creationId xmlns:p14="http://schemas.microsoft.com/office/powerpoint/2010/main" val="6713906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123478"/>
            <a:ext cx="8229600" cy="792088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Разработка КД, программы и методики испытаний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масс-сепаратора</a:t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748464" y="4836333"/>
            <a:ext cx="395536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spcBef>
                <a:spcPct val="40000"/>
              </a:spcBef>
              <a:spcAft>
                <a:spcPct val="20000"/>
              </a:spcAft>
              <a:defRPr sz="1600" b="1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C8B1C58-C988-45B5-B10E-9A131A87B8E8}" type="slidenum">
              <a:rPr lang="ru-RU" altLang="ru-RU" sz="1900" smtClean="0">
                <a:solidFill>
                  <a:srgbClr val="003274"/>
                </a:solidFill>
                <a:cs typeface="Arial"/>
              </a:rPr>
              <a:pPr eaLnBrk="1" hangingPunct="1"/>
              <a:t>16</a:t>
            </a:fld>
            <a:endParaRPr lang="ru-RU" altLang="ru-RU" sz="1900" dirty="0">
              <a:solidFill>
                <a:srgbClr val="003274"/>
              </a:solidFill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4" y="1018098"/>
            <a:ext cx="3476227" cy="310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AEB3909-C68B-4F06-B22E-1E3A3F3EFC19}"/>
              </a:ext>
            </a:extLst>
          </p:cNvPr>
          <p:cNvSpPr txBox="1">
            <a:spLocks/>
          </p:cNvSpPr>
          <p:nvPr/>
        </p:nvSpPr>
        <p:spPr>
          <a:xfrm>
            <a:off x="107504" y="4227933"/>
            <a:ext cx="3672409" cy="416845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Сборочный чертеж экспериментального </a:t>
            </a:r>
          </a:p>
          <a:p>
            <a:pPr algn="ctr" fontAlgn="base">
              <a:spcAft>
                <a:spcPct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образца масс-сепаратора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766917"/>
            <a:ext cx="5184576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u="sng" dirty="0">
                <a:solidFill>
                  <a:srgbClr val="000000"/>
                </a:solidFill>
              </a:rPr>
              <a:t>Разработаны: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700" dirty="0">
                <a:solidFill>
                  <a:srgbClr val="000000"/>
                </a:solidFill>
              </a:rPr>
              <a:t>комплект РКД;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700" dirty="0">
                <a:solidFill>
                  <a:srgbClr val="000000"/>
                </a:solidFill>
              </a:rPr>
              <a:t>комплект ЭД  (РЭ, формуляр, паспорт);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1700" dirty="0">
                <a:solidFill>
                  <a:srgbClr val="000000"/>
                </a:solidFill>
              </a:rPr>
              <a:t>программа и методика испытаний.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700" b="1" u="sng" dirty="0">
                <a:solidFill>
                  <a:srgbClr val="000000"/>
                </a:solidFill>
              </a:rPr>
              <a:t>ПМ испытаний включает стадии: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u="sng" dirty="0">
                <a:solidFill>
                  <a:srgbClr val="000000"/>
                </a:solidFill>
              </a:rPr>
              <a:t>этап 1:</a:t>
            </a:r>
            <a:r>
              <a:rPr lang="ru-RU" sz="1700" dirty="0">
                <a:solidFill>
                  <a:srgbClr val="000000"/>
                </a:solidFill>
              </a:rPr>
              <a:t> испытания с использованием урана-238 – имитатора калифорния по массе. </a:t>
            </a:r>
            <a:r>
              <a:rPr lang="ru-RU" sz="1700" b="1" dirty="0">
                <a:solidFill>
                  <a:srgbClr val="002060"/>
                </a:solidFill>
              </a:rPr>
              <a:t>Контролируемый параметр – </a:t>
            </a:r>
            <a:br>
              <a:rPr lang="ru-RU" sz="1700" b="1" dirty="0">
                <a:solidFill>
                  <a:srgbClr val="002060"/>
                </a:solidFill>
              </a:rPr>
            </a:br>
            <a:r>
              <a:rPr lang="ru-RU" sz="1700" b="1" dirty="0">
                <a:solidFill>
                  <a:srgbClr val="002060"/>
                </a:solidFill>
              </a:rPr>
              <a:t>КПД одного разделения (не менее 20%)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300" b="1" dirty="0">
              <a:solidFill>
                <a:srgbClr val="000000"/>
              </a:solidFill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u="sng" dirty="0">
                <a:solidFill>
                  <a:srgbClr val="000000"/>
                </a:solidFill>
              </a:rPr>
              <a:t>этап 2:</a:t>
            </a:r>
            <a:r>
              <a:rPr lang="ru-RU" sz="1700" dirty="0">
                <a:solidFill>
                  <a:srgbClr val="000000"/>
                </a:solidFill>
              </a:rPr>
              <a:t> испытания с использованием самария – имитатора калифорния по физико-химическим свойствам. </a:t>
            </a:r>
            <a:r>
              <a:rPr lang="ru-RU" sz="1700" b="1" dirty="0">
                <a:solidFill>
                  <a:srgbClr val="002060"/>
                </a:solidFill>
              </a:rPr>
              <a:t>Контролируемый параметр – коэффициент переработки вещества </a:t>
            </a:r>
            <a:br>
              <a:rPr lang="ru-RU" sz="1700" b="1" dirty="0">
                <a:solidFill>
                  <a:srgbClr val="002060"/>
                </a:solidFill>
              </a:rPr>
            </a:br>
            <a:r>
              <a:rPr lang="ru-RU" sz="1700" b="1" dirty="0">
                <a:solidFill>
                  <a:srgbClr val="002060"/>
                </a:solidFill>
              </a:rPr>
              <a:t>(не менее 40%).</a:t>
            </a:r>
          </a:p>
        </p:txBody>
      </p:sp>
    </p:spTree>
    <p:extLst>
      <p:ext uri="{BB962C8B-B14F-4D97-AF65-F5344CB8AC3E}">
        <p14:creationId xmlns:p14="http://schemas.microsoft.com/office/powerpoint/2010/main" val="7529390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267496"/>
            <a:ext cx="8229600" cy="4755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>
                <a:solidFill>
                  <a:srgbClr val="002060"/>
                </a:solidFill>
              </a:rPr>
              <a:t>Технологическая схема разделения изотопов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748463" y="4836362"/>
            <a:ext cx="395537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spcBef>
                <a:spcPct val="40000"/>
              </a:spcBef>
              <a:spcAft>
                <a:spcPct val="20000"/>
              </a:spcAft>
              <a:defRPr sz="1600" b="1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C8B1C58-C988-45B5-B10E-9A131A87B8E8}" type="slidenum">
              <a:rPr lang="ru-RU" altLang="ru-RU" sz="1900">
                <a:solidFill>
                  <a:srgbClr val="003274"/>
                </a:solidFill>
                <a:cs typeface="Arial"/>
              </a:rPr>
              <a:pPr eaLnBrk="1" hangingPunct="1"/>
              <a:t>17</a:t>
            </a:fld>
            <a:endParaRPr lang="ru-RU" altLang="ru-RU" sz="1900" dirty="0">
              <a:solidFill>
                <a:srgbClr val="003274"/>
              </a:solidFill>
              <a:cs typeface="Arial"/>
            </a:endParaRP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5940158" y="843566"/>
            <a:ext cx="3096344" cy="420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645" tIns="20823" rIns="41645" bIns="20823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altLang="ru-RU" sz="1500" b="1" u="sng" dirty="0">
                <a:solidFill>
                  <a:srgbClr val="000000"/>
                </a:solidFill>
                <a:cs typeface="Times New Roman" pitchFamily="18" charset="0"/>
              </a:rPr>
              <a:t>Созданные технологические участки:</a:t>
            </a:r>
            <a:r>
              <a:rPr lang="en-US" altLang="ru-RU" sz="1500" b="1" u="sng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500" b="1" u="sng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000000"/>
                </a:solidFill>
                <a:cs typeface="Times New Roman" pitchFamily="18" charset="0"/>
              </a:rPr>
              <a:t>1 - Подготовка исходного вещества; </a:t>
            </a: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000000"/>
                </a:solidFill>
                <a:cs typeface="Times New Roman" pitchFamily="18" charset="0"/>
              </a:rPr>
              <a:t>2 - Разделение изотопов; </a:t>
            </a: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000000"/>
                </a:solidFill>
                <a:cs typeface="Times New Roman" pitchFamily="18" charset="0"/>
              </a:rPr>
              <a:t>3 - Сбор, аттестация готовой продукции и регенерация неразделенного вещества; </a:t>
            </a: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000000"/>
                </a:solidFill>
                <a:cs typeface="Times New Roman" pitchFamily="18" charset="0"/>
              </a:rPr>
              <a:t>4 - Переработка радиоактивных отходов </a:t>
            </a:r>
            <a:br>
              <a:rPr lang="ru-RU" altLang="ru-RU" sz="1500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(в процессе разработки)</a:t>
            </a:r>
            <a:r>
              <a:rPr lang="ru-RU" altLang="ru-RU" sz="1500" b="1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ru-RU" altLang="ru-RU" sz="1500" dirty="0">
              <a:solidFill>
                <a:srgbClr val="003274"/>
              </a:solidFill>
              <a:ea typeface="Rosatom Light"/>
              <a:cs typeface="Rosatom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180" y="3780916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0" rIns="91295" bIns="45640"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" y="1195023"/>
            <a:ext cx="5823058" cy="315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5334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5" y="50"/>
            <a:ext cx="7920879" cy="72151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4" tIns="45623" rIns="91254" bIns="45623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000" b="1" dirty="0">
                <a:solidFill>
                  <a:srgbClr val="002060"/>
                </a:solidFill>
              </a:rPr>
              <a:t>Контролируемые параметры технологического процесса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76456" y="4803998"/>
            <a:ext cx="467544" cy="339502"/>
          </a:xfrm>
        </p:spPr>
        <p:txBody>
          <a:bodyPr/>
          <a:lstStyle/>
          <a:p>
            <a:pPr>
              <a:defRPr/>
            </a:pPr>
            <a:fld id="{FECE2EFA-98EE-4EFA-9B14-D0C38D65B8D9}" type="slidenum">
              <a:rPr lang="ru-RU" sz="1900" b="1">
                <a:solidFill>
                  <a:srgbClr val="003274"/>
                </a:solidFill>
                <a:latin typeface="Arial" pitchFamily="34" charset="0"/>
                <a:cs typeface="Arial"/>
              </a:rPr>
              <a:pPr>
                <a:defRPr/>
              </a:pPr>
              <a:t>18</a:t>
            </a:fld>
            <a:endParaRPr lang="ru-RU" sz="1900" b="1" dirty="0">
              <a:solidFill>
                <a:srgbClr val="003274"/>
              </a:solidFill>
              <a:latin typeface="Arial" pitchFamily="34" charset="0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67075"/>
              </p:ext>
            </p:extLst>
          </p:nvPr>
        </p:nvGraphicFramePr>
        <p:xfrm>
          <a:off x="179513" y="970004"/>
          <a:ext cx="8856984" cy="37619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7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8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Процесс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Характеристика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Требование не менее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Способ определения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Приготовление стартового вещества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Химический выход целевого элемента,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l-GR" sz="1400" dirty="0">
                          <a:effectLst/>
                        </a:rPr>
                        <a:t>ω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Химический анализ продукта хлорирования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 Разделение изотопов 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КПД одного разделения, </a:t>
                      </a:r>
                      <a:r>
                        <a:rPr lang="el-GR" sz="1400" kern="1200" dirty="0">
                          <a:effectLst/>
                        </a:rPr>
                        <a:t>η</a:t>
                      </a:r>
                      <a:endParaRPr lang="ru-RU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20%</a:t>
                      </a:r>
                      <a:endParaRPr lang="ru-RU" sz="14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Определение количества обогащенных изотопов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 Сбор, аттестация готовой продукции и регенерация неразделен-</a:t>
                      </a:r>
                      <a:r>
                        <a:rPr lang="ru-RU" sz="1400" b="1" dirty="0" err="1">
                          <a:effectLst/>
                        </a:rPr>
                        <a:t>ного</a:t>
                      </a:r>
                      <a:r>
                        <a:rPr lang="ru-RU" sz="1400" b="1" dirty="0">
                          <a:effectLst/>
                        </a:rPr>
                        <a:t> вещества 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Коэффициент регенерации, </a:t>
                      </a:r>
                      <a:r>
                        <a:rPr lang="en-US" sz="1400" dirty="0">
                          <a:effectLst/>
                        </a:rPr>
                        <a:t>R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80%</a:t>
                      </a:r>
                      <a:endParaRPr lang="ru-RU" sz="14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Определение количества возвращенного в процесс вещества</a:t>
                      </a:r>
                      <a:endParaRPr lang="ru-RU" sz="14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2208" marR="6220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Суммарная характеристика технического процесса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Коэффициент </a:t>
                      </a:r>
                      <a:r>
                        <a:rPr lang="ru-RU" sz="1400" dirty="0"/>
                        <a:t>переработки вещества, КПВ 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40%</a:t>
                      </a:r>
                      <a:endParaRPr lang="ru-RU" sz="14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2208" marR="62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Расчет на основании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пунктов</a:t>
                      </a:r>
                      <a:r>
                        <a:rPr lang="ru-RU" sz="1400" baseline="0" dirty="0">
                          <a:effectLst/>
                        </a:rPr>
                        <a:t> 1-3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2208" marR="622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C105CB7-AFD6-48AC-4314-987FEC30D7AE}"/>
                  </a:ext>
                </a:extLst>
              </p:cNvPr>
              <p:cNvSpPr/>
              <p:nvPr/>
            </p:nvSpPr>
            <p:spPr>
              <a:xfrm>
                <a:off x="6012160" y="3939902"/>
                <a:ext cx="3312368" cy="679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К</m:t>
                      </m:r>
                      <m:r>
                        <a:rPr lang="ru-RU" sz="1400" b="0" i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П</m:t>
                      </m:r>
                      <m:r>
                        <a:rPr lang="ru-RU" sz="14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В=</m:t>
                      </m:r>
                      <m:r>
                        <m:rPr>
                          <m:sty m:val="p"/>
                        </m:rPr>
                        <a:rPr lang="ru-RU" sz="14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ω</m:t>
                      </m:r>
                      <m:r>
                        <a:rPr lang="ru-RU" sz="14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η</m:t>
                      </m:r>
                      <m:r>
                        <a:rPr lang="ru-RU" sz="14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i</m:t>
                          </m:r>
                          <m:r>
                            <a:rPr lang="ru-RU" sz="14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ru-RU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R</m:t>
                                  </m:r>
                                  <m:d>
                                    <m:dPr>
                                      <m:ctrlPr>
                                        <a:rPr lang="ru-RU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1</m:t>
                                      </m:r>
                                      <m:r>
                                        <a:rPr lang="ru-RU" sz="1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14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ω</m:t>
                                      </m:r>
                                      <m:r>
                                        <a:rPr lang="ru-RU" sz="14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η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𝑛</m:t>
                              </m:r>
                              <m:r>
                                <a:rPr lang="ru-RU" sz="1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r>
                                <a:rPr lang="ru-RU" sz="14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C105CB7-AFD6-48AC-4314-987FEC30D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939902"/>
                <a:ext cx="3312368" cy="6793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5341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23478"/>
            <a:ext cx="8432992" cy="432046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Особенности разработанных радиохимических технологий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625341" y="4808690"/>
            <a:ext cx="51866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spcBef>
                <a:spcPct val="40000"/>
              </a:spcBef>
              <a:spcAft>
                <a:spcPct val="20000"/>
              </a:spcAft>
              <a:defRPr sz="1600" b="1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C8B1C58-C988-45B5-B10E-9A131A87B8E8}" type="slidenum">
              <a:rPr lang="ru-RU" altLang="ru-RU" sz="1900" smtClean="0">
                <a:solidFill>
                  <a:srgbClr val="003274"/>
                </a:solidFill>
                <a:cs typeface="Arial"/>
              </a:rPr>
              <a:pPr eaLnBrk="1" hangingPunct="1"/>
              <a:t>19</a:t>
            </a:fld>
            <a:endParaRPr lang="ru-RU" altLang="ru-RU" sz="1900" dirty="0">
              <a:solidFill>
                <a:srgbClr val="003274"/>
              </a:solidFill>
              <a:cs typeface="Arial"/>
            </a:endParaRPr>
          </a:p>
        </p:txBody>
      </p:sp>
      <p:pic>
        <p:nvPicPr>
          <p:cNvPr id="2050" name="Picture 2" descr="D:\Новый сепаратор\2024\Фото\АСУ ГК\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30" r="6911"/>
          <a:stretch/>
        </p:blipFill>
        <p:spPr bwMode="auto">
          <a:xfrm>
            <a:off x="6818627" y="2725043"/>
            <a:ext cx="2145861" cy="158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C:\Users\KBZHOG~1\AppData\Local\Temp\_tc\Фото\WhatsApp Image 2024-03-27 at 09.59.41 (1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641"/>
          <a:stretch/>
        </p:blipFill>
        <p:spPr bwMode="auto">
          <a:xfrm>
            <a:off x="5122089" y="1059582"/>
            <a:ext cx="384239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EC1323-E254-124A-AF80-4B565E4E420B}"/>
              </a:ext>
            </a:extLst>
          </p:cNvPr>
          <p:cNvSpPr txBox="1">
            <a:spLocks/>
          </p:cNvSpPr>
          <p:nvPr/>
        </p:nvSpPr>
        <p:spPr>
          <a:xfrm>
            <a:off x="5436095" y="4371950"/>
            <a:ext cx="3672409" cy="416845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«Горячие» камеры, химические боксы и системы управления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49687-50C3-CA62-EC58-D536325B99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" b="15454"/>
          <a:stretch/>
        </p:blipFill>
        <p:spPr>
          <a:xfrm>
            <a:off x="5122089" y="2727407"/>
            <a:ext cx="1610151" cy="158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9F145994-3FF0-D268-E676-2A8D6E99E574}"/>
              </a:ext>
            </a:extLst>
          </p:cNvPr>
          <p:cNvSpPr txBox="1">
            <a:spLocks/>
          </p:cNvSpPr>
          <p:nvPr/>
        </p:nvSpPr>
        <p:spPr>
          <a:xfrm>
            <a:off x="35496" y="555526"/>
            <a:ext cx="5040560" cy="4464525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 algn="l" defTabSz="994168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09563" algn="l" defTabSz="9941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47650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47650" algn="l" defTabSz="9941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813" indent="-247650" algn="l" defTabSz="9941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3965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1050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8133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5217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633" indent="-175633" algn="just">
              <a:spcBef>
                <a:spcPts val="0"/>
              </a:spcBef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/>
              <a:t>Хлорирование исходного вещества позволяет получать соединение с относительно низкой температурой испарения, высокими давлением насыщенных паров и степенью ионизации, что </a:t>
            </a:r>
            <a:r>
              <a:rPr lang="ru-RU" sz="1400" b="1" i="1" dirty="0"/>
              <a:t>обеспечивает</a:t>
            </a:r>
            <a:r>
              <a:rPr lang="ru-RU" sz="1400" b="1" dirty="0"/>
              <a:t> высокий выход ионов из источника;</a:t>
            </a:r>
            <a:endParaRPr lang="ru-RU" altLang="ru-RU" sz="1400" b="1" dirty="0"/>
          </a:p>
          <a:p>
            <a:pPr marL="175633" indent="-175633" algn="just">
              <a:spcBef>
                <a:spcPts val="600"/>
              </a:spcBef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/>
              <a:t>Оптимизация технологических процессов (минимизация количества операций) и разработка специального оборудования («горячие» камеры, хим. боксы) </a:t>
            </a:r>
            <a:r>
              <a:rPr lang="ru-RU" altLang="ru-RU" sz="1400" b="1" i="1" dirty="0"/>
              <a:t>позволяют</a:t>
            </a:r>
            <a:r>
              <a:rPr lang="ru-RU" altLang="ru-RU" sz="1400" b="1" dirty="0"/>
              <a:t> проводить все процессы дистанционно;</a:t>
            </a:r>
          </a:p>
          <a:p>
            <a:pPr marL="175633" indent="-175633" algn="just">
              <a:spcBef>
                <a:spcPts val="600"/>
              </a:spcBef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/>
              <a:t>Исключение из химических операций агрессивных реагентов </a:t>
            </a:r>
            <a:r>
              <a:rPr lang="ru-RU" sz="1400" b="1" i="1" dirty="0"/>
              <a:t>позволило</a:t>
            </a:r>
            <a:r>
              <a:rPr lang="ru-RU" sz="1400" b="1" dirty="0"/>
              <a:t> повысить радиационную безопасность за счет снижения коррозии технологического и радиационно-защитного оборудования</a:t>
            </a:r>
            <a:r>
              <a:rPr lang="ru-RU" altLang="ru-RU" sz="1400" b="1" dirty="0"/>
              <a:t>.</a:t>
            </a:r>
            <a:endParaRPr lang="ru-RU" sz="1400" b="1" dirty="0"/>
          </a:p>
          <a:p>
            <a:pPr algn="just">
              <a:spcBef>
                <a:spcPts val="600"/>
              </a:spcBef>
              <a:buClr>
                <a:srgbClr val="2E658E"/>
              </a:buClr>
              <a:defRPr/>
            </a:pPr>
            <a:r>
              <a:rPr lang="ru-RU" i="1" dirty="0">
                <a:solidFill>
                  <a:srgbClr val="002060"/>
                </a:solidFill>
                <a:ea typeface="+mj-ea"/>
                <a:cs typeface="+mj-cs"/>
              </a:rPr>
              <a:t>Ноу-хау «Способ приготовления стартового вещества для разделения изотопов трансурановых элементов».</a:t>
            </a:r>
          </a:p>
          <a:p>
            <a:pPr algn="just">
              <a:spcBef>
                <a:spcPts val="0"/>
              </a:spcBef>
              <a:buClr>
                <a:srgbClr val="2E658E"/>
              </a:buClr>
              <a:defRPr/>
            </a:pPr>
            <a:r>
              <a:rPr lang="ru-RU" i="1" dirty="0">
                <a:solidFill>
                  <a:srgbClr val="002060"/>
                </a:solidFill>
                <a:ea typeface="+mj-ea"/>
                <a:cs typeface="+mj-cs"/>
              </a:rPr>
              <a:t>Патент «Способ выделения калифорния из растворов».</a:t>
            </a:r>
          </a:p>
          <a:p>
            <a:pPr algn="just">
              <a:spcBef>
                <a:spcPts val="0"/>
              </a:spcBef>
              <a:buClr>
                <a:srgbClr val="2E658E"/>
              </a:buClr>
              <a:defRPr/>
            </a:pPr>
            <a:r>
              <a:rPr lang="ru-RU" i="1" dirty="0">
                <a:solidFill>
                  <a:srgbClr val="002060"/>
                </a:solidFill>
                <a:ea typeface="+mj-ea"/>
                <a:cs typeface="+mj-cs"/>
              </a:rPr>
              <a:t>Патент «Устройство для испарения радиоактивных растворов ротационного типа».</a:t>
            </a:r>
          </a:p>
          <a:p>
            <a:pPr algn="just">
              <a:spcBef>
                <a:spcPts val="0"/>
              </a:spcBef>
              <a:buClr>
                <a:srgbClr val="2E658E"/>
              </a:buClr>
              <a:defRPr/>
            </a:pPr>
            <a:r>
              <a:rPr lang="ru-RU" i="1" dirty="0">
                <a:solidFill>
                  <a:srgbClr val="002060"/>
                </a:solidFill>
                <a:ea typeface="+mj-ea"/>
                <a:cs typeface="+mj-cs"/>
              </a:rPr>
              <a:t>Патент «Устройство для диспергирования жидких материалов».</a:t>
            </a:r>
          </a:p>
          <a:p>
            <a:pPr marL="175633" indent="-175633">
              <a:lnSpc>
                <a:spcPct val="110000"/>
              </a:lnSpc>
              <a:spcAft>
                <a:spcPts val="300"/>
              </a:spcAft>
              <a:buClr>
                <a:srgbClr val="2E658E"/>
              </a:buClr>
              <a:buFont typeface="Arial" panose="020B0604020202020204" pitchFamily="34" charset="0"/>
              <a:buChar char="•"/>
              <a:defRPr/>
            </a:pPr>
            <a:endParaRPr lang="ru-RU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7857761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61" y="195486"/>
            <a:ext cx="7986741" cy="357504"/>
          </a:xfrm>
        </p:spPr>
        <p:txBody>
          <a:bodyPr/>
          <a:lstStyle/>
          <a:p>
            <a:r>
              <a:rPr lang="ru-RU" sz="2200" dirty="0">
                <a:solidFill>
                  <a:srgbClr val="002060"/>
                </a:solidFill>
              </a:rPr>
              <a:t>Резюме проекта</a:t>
            </a:r>
          </a:p>
        </p:txBody>
      </p:sp>
      <p:graphicFrame>
        <p:nvGraphicFramePr>
          <p:cNvPr id="3" name="Group 31">
            <a:extLst>
              <a:ext uri="{FF2B5EF4-FFF2-40B4-BE49-F238E27FC236}">
                <a16:creationId xmlns:a16="http://schemas.microsoft.com/office/drawing/2014/main" id="{76C09403-6DB8-4127-98B6-19AFB15B7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6381"/>
              </p:ext>
            </p:extLst>
          </p:nvPr>
        </p:nvGraphicFramePr>
        <p:xfrm>
          <a:off x="251522" y="756834"/>
          <a:ext cx="8712968" cy="3975156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Актуальность</a:t>
                      </a:r>
                    </a:p>
                  </a:txBody>
                  <a:tcPr marL="88621" marR="88621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Проект посвящен одной из актуальных проблем современной физики, ядерной химии и астрофизики, связанной с существованием сверхтяжелых элементов. 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8621" marR="88621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8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Цели проекта</a:t>
                      </a:r>
                    </a:p>
                  </a:txBody>
                  <a:tcPr marL="88621" marR="88621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kumimoji="0" lang="ru-RU" sz="11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ЭТАП – глубокая модернизация экспериментальной базы 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создание ускорительного комплекса, </a:t>
                      </a:r>
                      <a:r>
                        <a:rPr kumimoji="0" lang="ru-RU" alt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оснащенного 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сильноточным инжектором многозарядных ионов на базе сверхпроводящего ионного источника ЭЦР типа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создание комплекса разделения изотопов трансплутониевых элементов на базе </a:t>
                      </a:r>
                      <a:r>
                        <a:rPr kumimoji="0" lang="ru-RU" alt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электромагнитного 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масс-сепаратора нового поколения</a:t>
                      </a:r>
                    </a:p>
                    <a:p>
                      <a:pPr marR="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- создание новых реакторных и радиохимических технологий получения изотопов трансплутониевых элементов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R="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</a:pPr>
                      <a:endParaRPr kumimoji="0" lang="ru-RU" sz="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R="0" lvl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</a:pPr>
                      <a:r>
                        <a:rPr kumimoji="0" lang="ru-RU" sz="11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Montserrat"/>
                        </a:rPr>
                        <a:t>2 ЭТАП – синтез новых сверхтяжелых элементов</a:t>
                      </a:r>
                    </a:p>
                  </a:txBody>
                  <a:tcPr marL="88621" marR="88621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Источник, </a:t>
                      </a:r>
                      <a:r>
                        <a:rPr kumimoji="0" lang="ru-RU" sz="11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L="88621" marR="3489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Комплексная Программа РТТН,  2020-2024 гг. (с продолжением по 2030 г.)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Конечный бенефициар</a:t>
                      </a:r>
                    </a:p>
                  </a:txBody>
                  <a:tcPr marL="88621" marR="3489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Российская Федерация в лице ГК «Росатом»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Руководитель работ</a:t>
                      </a:r>
                    </a:p>
                  </a:txBody>
                  <a:tcPr marL="88621" marR="34890" marT="3429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Завьялов Н.В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621" marR="69780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21">
                <a:tc>
                  <a:txBody>
                    <a:bodyPr/>
                    <a:lstStyle/>
                    <a:p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Научное руководство</a:t>
                      </a:r>
                    </a:p>
                  </a:txBody>
                  <a:tcPr marL="88621" marR="88621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Академик Оганесян Ю.Ц., Академик </a:t>
                      </a:r>
                      <a:r>
                        <a:rPr kumimoji="0" lang="ru-RU" sz="11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Илькаев</a:t>
                      </a:r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Р.И.</a:t>
                      </a:r>
                    </a:p>
                  </a:txBody>
                  <a:tcPr marL="88621" marR="88621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Бюджет, </a:t>
                      </a:r>
                      <a:r>
                        <a:rPr kumimoji="0" lang="ru-RU" sz="11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kumimoji="0" lang="ru-RU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8621" marR="88621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3 142 (4 400 с 2025 по 2030 год)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21" marR="88621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099622"/>
                  </a:ext>
                </a:extLst>
              </a:tr>
              <a:tr h="36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Ожидаемые результаты </a:t>
                      </a:r>
                    </a:p>
                  </a:txBody>
                  <a:tcPr marL="88621" marR="88621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ВЕДУЩИХ ПОЗИЦИЙ РОССИИ В ОБЛАСТИ ФУНДАМЕНТАЛЬНЫХ ЯДЕРНЫХ ИССЛЕДОВАНИЙ </a:t>
                      </a:r>
                      <a:r>
                        <a:rPr lang="ru-R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БЛИЖАЙШИЕ 20-25 ЛЕТ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21" marR="88621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1AECD05D-4555-4F28-9A5E-142B79AB3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472" y="4836347"/>
            <a:ext cx="339153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777042" fontAlgn="base">
              <a:buNone/>
            </a:pPr>
            <a:fld id="{F7432941-C905-41BC-AF3B-B15C89B84684}" type="slidenum">
              <a:rPr lang="ru-RU" altLang="ru-RU" sz="1900" b="1">
                <a:solidFill>
                  <a:srgbClr val="003274"/>
                </a:solidFill>
              </a:rPr>
              <a:pPr algn="ctr" defTabSz="777042" fontAlgn="base">
                <a:buNone/>
              </a:pPr>
              <a:t>2</a:t>
            </a:fld>
            <a:endParaRPr lang="ru-RU" altLang="ru-RU" sz="1900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253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25335" y="4803998"/>
            <a:ext cx="555177" cy="327629"/>
          </a:xfrm>
        </p:spPr>
        <p:txBody>
          <a:bodyPr/>
          <a:lstStyle/>
          <a:p>
            <a:pPr algn="r">
              <a:defRPr/>
            </a:pPr>
            <a:fld id="{F17B7968-3460-4EA7-B62B-A5A55B93D1FC}" type="slidenum">
              <a:rPr lang="ru-RU" sz="1900" b="1">
                <a:solidFill>
                  <a:srgbClr val="003274"/>
                </a:solidFill>
                <a:latin typeface="Arial" pitchFamily="34" charset="0"/>
                <a:cs typeface="Arial"/>
              </a:rPr>
              <a:pPr algn="r">
                <a:defRPr/>
              </a:pPr>
              <a:t>20</a:t>
            </a:fld>
            <a:endParaRPr lang="ru-RU" sz="1900" b="1" dirty="0">
              <a:solidFill>
                <a:srgbClr val="003274"/>
              </a:solidFill>
              <a:latin typeface="Arial" pitchFamily="34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387" y="188597"/>
            <a:ext cx="7244862" cy="386453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Получение изотопов во ВНИИЭФ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052554"/>
              </p:ext>
            </p:extLst>
          </p:nvPr>
        </p:nvGraphicFramePr>
        <p:xfrm>
          <a:off x="537798" y="1185862"/>
          <a:ext cx="2457681" cy="33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34960" imgH="241200" progId="">
                  <p:embed/>
                </p:oleObj>
              </mc:Choice>
              <mc:Fallback>
                <p:oleObj r:id="rId2" imgW="14349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98" y="1185862"/>
                        <a:ext cx="2457681" cy="335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545123" y="1107283"/>
            <a:ext cx="685800" cy="4357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689028"/>
              </p:ext>
            </p:extLst>
          </p:nvPr>
        </p:nvGraphicFramePr>
        <p:xfrm>
          <a:off x="505557" y="2257425"/>
          <a:ext cx="250997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34960" imgH="241200" progId="">
                  <p:embed/>
                </p:oleObj>
              </mc:Choice>
              <mc:Fallback>
                <p:oleObj r:id="rId4" imgW="14349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57" y="2257425"/>
                        <a:ext cx="2509972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вал 7"/>
          <p:cNvSpPr/>
          <p:nvPr/>
        </p:nvSpPr>
        <p:spPr>
          <a:xfrm>
            <a:off x="474785" y="2171701"/>
            <a:ext cx="685800" cy="507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40971"/>
              </p:ext>
            </p:extLst>
          </p:nvPr>
        </p:nvGraphicFramePr>
        <p:xfrm>
          <a:off x="527538" y="3540920"/>
          <a:ext cx="240631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23880" imgH="241200" progId="">
                  <p:embed/>
                </p:oleObj>
              </mc:Choice>
              <mc:Fallback>
                <p:oleObj r:id="rId6" imgW="152388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38" y="3540920"/>
                        <a:ext cx="2406318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Овал 10"/>
          <p:cNvSpPr/>
          <p:nvPr/>
        </p:nvSpPr>
        <p:spPr>
          <a:xfrm>
            <a:off x="518746" y="3421857"/>
            <a:ext cx="826477" cy="514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70739" y="1157289"/>
            <a:ext cx="5802924" cy="909674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en-US" b="1" u="sng" dirty="0"/>
              <a:t>2026 </a:t>
            </a:r>
            <a:r>
              <a:rPr lang="ru-RU" b="1" u="sng" dirty="0"/>
              <a:t>год</a:t>
            </a:r>
            <a:r>
              <a:rPr lang="ru-RU" b="1" dirty="0"/>
              <a:t>: Разделение изотопов и получение кюрия-245 будет проведено на  имеющемся масс-сепараторе С-2 после его модернизации.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0737" y="2066963"/>
            <a:ext cx="5620044" cy="1740670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ru-RU" b="1" u="sng" dirty="0"/>
              <a:t>2029 год</a:t>
            </a:r>
            <a:r>
              <a:rPr lang="ru-RU" b="1" dirty="0"/>
              <a:t>: Разделение изотопов и получение кюрия-248. </a:t>
            </a:r>
            <a:endParaRPr lang="ru-RU" b="1" u="sng" dirty="0"/>
          </a:p>
          <a:p>
            <a:r>
              <a:rPr lang="ru-RU" b="1" dirty="0"/>
              <a:t>Активность превышает нормы, допустимые для имеющегося оборудования. Требуется новое здание для размещения в нем нового масс-сепаратора С-3.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0739" y="3811283"/>
            <a:ext cx="5802924" cy="909674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ru-RU" b="1" u="sng" dirty="0"/>
              <a:t>2030 год</a:t>
            </a:r>
            <a:r>
              <a:rPr lang="ru-RU" b="1" dirty="0"/>
              <a:t>: Разделение изотопов и получение калифорния-251. Продолжение работ в новом здании.</a:t>
            </a:r>
          </a:p>
        </p:txBody>
      </p:sp>
    </p:spTree>
    <p:extLst>
      <p:ext uri="{BB962C8B-B14F-4D97-AF65-F5344CB8AC3E}">
        <p14:creationId xmlns:p14="http://schemas.microsoft.com/office/powerpoint/2010/main" val="18728408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109">
            <a:extLst>
              <a:ext uri="{FF2B5EF4-FFF2-40B4-BE49-F238E27FC236}">
                <a16:creationId xmlns:a16="http://schemas.microsoft.com/office/drawing/2014/main" id="{50899854-48E0-6385-F863-C06E53FA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87574"/>
            <a:ext cx="8308615" cy="56069"/>
          </a:xfrm>
          <a:prstGeom prst="rect">
            <a:avLst/>
          </a:prstGeom>
          <a:solidFill>
            <a:srgbClr val="7F7F7F"/>
          </a:solidFill>
          <a:ln w="2">
            <a:solidFill>
              <a:srgbClr val="545454"/>
            </a:solidFill>
            <a:miter lim="800000"/>
            <a:headEnd/>
            <a:tailEnd/>
          </a:ln>
        </p:spPr>
        <p:txBody>
          <a:bodyPr vert="horz" wrap="square" lIns="55648" tIns="27823" rIns="55648" bIns="27823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41414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053" y="273692"/>
            <a:ext cx="6561138" cy="329894"/>
          </a:xfrm>
        </p:spPr>
        <p:txBody>
          <a:bodyPr/>
          <a:lstStyle/>
          <a:p>
            <a:pPr algn="l"/>
            <a:r>
              <a:rPr lang="ru-RU" sz="1900" spc="-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План реализации строительства здания КРИ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8649113" y="4836367"/>
            <a:ext cx="459391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0993" indent="-200993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Font typeface="Arial" pitchFamily="34" charset="0"/>
              <a:buChar char="•"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358775" indent="-1762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0463" indent="-266700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37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168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29848" indent="-22854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6934" indent="-22854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021" indent="-22854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1107" indent="-22854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  <a:defRPr/>
            </a:pPr>
            <a:fld id="{85D134EE-8B42-487F-8351-0A0C29847FB3}" type="slidenum">
              <a:rPr lang="ru-RU" sz="1900" b="1">
                <a:solidFill>
                  <a:srgbClr val="003274"/>
                </a:solidFill>
                <a:latin typeface="Arial"/>
                <a:ea typeface="+mn-ea"/>
                <a:cs typeface="+mn-cs"/>
              </a:rPr>
              <a:pPr marL="0" indent="0" algn="r">
                <a:buNone/>
                <a:defRPr/>
              </a:pPr>
              <a:t>21</a:t>
            </a:fld>
            <a:endParaRPr lang="ru-RU" sz="1900" b="1" dirty="0">
              <a:solidFill>
                <a:srgbClr val="003274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7" name="Rectangle 4" descr="КС-11 подписан, объект принят р.комиссией (веха)&#10;Пн 19.08.19"/>
          <p:cNvSpPr>
            <a:spLocks noChangeArrowheads="1"/>
          </p:cNvSpPr>
          <p:nvPr/>
        </p:nvSpPr>
        <p:spPr bwMode="auto">
          <a:xfrm>
            <a:off x="680337" y="959839"/>
            <a:ext cx="1131268" cy="3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813384" y="730287"/>
            <a:ext cx="497190" cy="263343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2023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373198" y="739260"/>
            <a:ext cx="497190" cy="263343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r>
              <a:rPr lang="ru-RU" sz="1200" b="1" dirty="0"/>
              <a:t>2024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81581" y="718362"/>
            <a:ext cx="497190" cy="263343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r>
              <a:rPr lang="ru-RU" sz="1200" b="1" dirty="0"/>
              <a:t>2026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747322" y="716632"/>
            <a:ext cx="497190" cy="263343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r>
              <a:rPr lang="ru-RU" sz="1200" b="1" dirty="0"/>
              <a:t>2027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92185" y="1109708"/>
            <a:ext cx="1619399" cy="192533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marL="146093" indent="-146093" algn="just">
              <a:buFont typeface="Wingdings" panose="05000000000000000000" pitchFamily="2" charset="2"/>
              <a:buChar char="v"/>
            </a:pPr>
            <a:r>
              <a:rPr lang="ru-RU" sz="1200" dirty="0"/>
              <a:t>Завершение разработки РД</a:t>
            </a:r>
          </a:p>
          <a:p>
            <a:pPr marL="146093" indent="-146093" algn="just">
              <a:buFont typeface="Wingdings" panose="05000000000000000000" pitchFamily="2" charset="2"/>
              <a:buChar char="v"/>
            </a:pPr>
            <a:endParaRPr lang="ru-RU" sz="1200" dirty="0"/>
          </a:p>
          <a:p>
            <a:pPr marL="146093" indent="-146093">
              <a:buFont typeface="Wingdings" panose="05000000000000000000" pitchFamily="2" charset="2"/>
              <a:buChar char="v"/>
            </a:pPr>
            <a:r>
              <a:rPr lang="ru-RU" sz="1200" dirty="0"/>
              <a:t>Заключение государственных контрактов на выполнение СМР, ПНР и поставку оборудования</a:t>
            </a:r>
          </a:p>
          <a:p>
            <a:pPr marL="146093" indent="-146093" algn="just">
              <a:buFont typeface="Wingdings" panose="05000000000000000000" pitchFamily="2" charset="2"/>
              <a:buChar char="v"/>
            </a:pPr>
            <a:endParaRPr lang="ru-RU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211584" y="1133561"/>
            <a:ext cx="1800476" cy="1556004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marL="146093" indent="-146093" algn="just">
              <a:buFont typeface="Wingdings" panose="05000000000000000000" pitchFamily="2" charset="2"/>
              <a:buChar char="v"/>
            </a:pPr>
            <a:r>
              <a:rPr lang="ru-RU" sz="1200" dirty="0"/>
              <a:t>Приемка поставленного оборудования выполнена</a:t>
            </a:r>
          </a:p>
          <a:p>
            <a:pPr marL="146093" indent="-146093" algn="just">
              <a:buFont typeface="Wingdings" panose="05000000000000000000" pitchFamily="2" charset="2"/>
              <a:buChar char="v"/>
            </a:pPr>
            <a:endParaRPr lang="ru-RU" sz="1200" dirty="0"/>
          </a:p>
          <a:p>
            <a:pPr marL="146093" indent="-146093">
              <a:buFont typeface="Wingdings" panose="05000000000000000000" pitchFamily="2" charset="2"/>
              <a:buChar char="v"/>
            </a:pPr>
            <a:r>
              <a:rPr lang="ru-RU" sz="1200" dirty="0"/>
              <a:t>Выполнение СМР и ПНР в объёме 2026 года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012062" y="1145487"/>
            <a:ext cx="1637051" cy="1371338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marL="146093" indent="-146093">
              <a:buFont typeface="Wingdings" panose="05000000000000000000" pitchFamily="2" charset="2"/>
              <a:buChar char="v"/>
            </a:pPr>
            <a:r>
              <a:rPr lang="ru-RU" sz="1200" dirty="0"/>
              <a:t>Завершение СМР и ПНР</a:t>
            </a:r>
          </a:p>
          <a:p>
            <a:pPr marL="146093" indent="-146093" algn="just">
              <a:buFont typeface="Wingdings" panose="05000000000000000000" pitchFamily="2" charset="2"/>
              <a:buChar char="v"/>
            </a:pPr>
            <a:endParaRPr lang="ru-RU" sz="1200" dirty="0"/>
          </a:p>
          <a:p>
            <a:pPr marL="146093" indent="-146093" algn="just">
              <a:buFont typeface="Wingdings" panose="05000000000000000000" pitchFamily="2" charset="2"/>
              <a:buChar char="v"/>
            </a:pPr>
            <a:r>
              <a:rPr lang="ru-RU" sz="1200" dirty="0"/>
              <a:t>Получение ЗОС</a:t>
            </a:r>
          </a:p>
          <a:p>
            <a:pPr marL="146093" indent="-146093" algn="just">
              <a:buFont typeface="Wingdings" panose="05000000000000000000" pitchFamily="2" charset="2"/>
              <a:buChar char="v"/>
            </a:pPr>
            <a:endParaRPr lang="ru-RU" sz="1200" dirty="0"/>
          </a:p>
          <a:p>
            <a:pPr marL="146093" indent="-146093" algn="just">
              <a:buFont typeface="Wingdings" panose="05000000000000000000" pitchFamily="2" charset="2"/>
              <a:buChar char="v"/>
            </a:pPr>
            <a:r>
              <a:rPr lang="ru-RU" sz="1200" b="1" dirty="0"/>
              <a:t>Ввод объекта в эксплуатацию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8" b="12483"/>
          <a:stretch/>
        </p:blipFill>
        <p:spPr>
          <a:xfrm>
            <a:off x="224944" y="2859782"/>
            <a:ext cx="3775212" cy="2031496"/>
          </a:xfrm>
          <a:prstGeom prst="rect">
            <a:avLst/>
          </a:prstGeom>
        </p:spPr>
      </p:pic>
      <p:sp>
        <p:nvSpPr>
          <p:cNvPr id="9" name="Rectangle 4" descr="КС-11 подписан, объект принят р.комиссией (веха)&#10;Пн 19.08.19">
            <a:extLst>
              <a:ext uri="{FF2B5EF4-FFF2-40B4-BE49-F238E27FC236}">
                <a16:creationId xmlns:a16="http://schemas.microsoft.com/office/drawing/2014/main" id="{9CB7F382-ED1B-3B90-6EB3-0B17AD621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50" y="1014757"/>
            <a:ext cx="1131268" cy="3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1FEF7B-3354-BA41-CF00-D0B2BEEA631D}"/>
              </a:ext>
            </a:extLst>
          </p:cNvPr>
          <p:cNvSpPr txBox="1"/>
          <p:nvPr/>
        </p:nvSpPr>
        <p:spPr>
          <a:xfrm>
            <a:off x="4221565" y="734322"/>
            <a:ext cx="497190" cy="263343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r>
              <a:rPr lang="ru-RU" sz="1200" b="1" dirty="0"/>
              <a:t>2025</a:t>
            </a:r>
          </a:p>
        </p:txBody>
      </p:sp>
      <p:sp>
        <p:nvSpPr>
          <p:cNvPr id="248" name="Rectangle 109"/>
          <p:cNvSpPr>
            <a:spLocks noChangeArrowheads="1"/>
          </p:cNvSpPr>
          <p:nvPr/>
        </p:nvSpPr>
        <p:spPr bwMode="auto">
          <a:xfrm>
            <a:off x="251520" y="987574"/>
            <a:ext cx="8308615" cy="56069"/>
          </a:xfrm>
          <a:prstGeom prst="rect">
            <a:avLst/>
          </a:prstGeom>
          <a:solidFill>
            <a:srgbClr val="7F7F7F"/>
          </a:solidFill>
          <a:ln w="2">
            <a:solidFill>
              <a:srgbClr val="545454"/>
            </a:solidFill>
            <a:miter lim="800000"/>
            <a:headEnd/>
            <a:tailEnd/>
          </a:ln>
        </p:spPr>
        <p:txBody>
          <a:bodyPr vert="horz" wrap="square" lIns="55648" tIns="27823" rIns="55648" bIns="27823" numCol="1" anchor="t" anchorCtr="0" compatLnSpc="1">
            <a:prstTxWarp prst="textNoShape">
              <a:avLst/>
            </a:prstTxWarp>
          </a:bodyPr>
          <a:lstStyle/>
          <a:p>
            <a:endParaRPr lang="ru-RU" sz="1000" dirty="0">
              <a:solidFill>
                <a:srgbClr val="414142"/>
              </a:solidFill>
            </a:endParaRPr>
          </a:p>
        </p:txBody>
      </p:sp>
      <p:sp>
        <p:nvSpPr>
          <p:cNvPr id="87" name="Блок-схема: решение 86"/>
          <p:cNvSpPr/>
          <p:nvPr/>
        </p:nvSpPr>
        <p:spPr>
          <a:xfrm>
            <a:off x="1610903" y="919671"/>
            <a:ext cx="200703" cy="166193"/>
          </a:xfrm>
          <a:prstGeom prst="flowChartDecis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86" name="Блок-схема: решение 85"/>
          <p:cNvSpPr/>
          <p:nvPr/>
        </p:nvSpPr>
        <p:spPr>
          <a:xfrm>
            <a:off x="246031" y="914569"/>
            <a:ext cx="200703" cy="166193"/>
          </a:xfrm>
          <a:prstGeom prst="flowChartDecis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324" name="Блок-схема: решение 323"/>
          <p:cNvSpPr/>
          <p:nvPr/>
        </p:nvSpPr>
        <p:spPr>
          <a:xfrm>
            <a:off x="3395273" y="926882"/>
            <a:ext cx="200703" cy="166193"/>
          </a:xfrm>
          <a:prstGeom prst="flowChartDecis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325" name="Блок-схема: решение 324"/>
          <p:cNvSpPr/>
          <p:nvPr/>
        </p:nvSpPr>
        <p:spPr>
          <a:xfrm>
            <a:off x="5111232" y="927259"/>
            <a:ext cx="200703" cy="166193"/>
          </a:xfrm>
          <a:prstGeom prst="flowChartDecis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91" name="Блок-схема: решение 90"/>
          <p:cNvSpPr/>
          <p:nvPr/>
        </p:nvSpPr>
        <p:spPr>
          <a:xfrm>
            <a:off x="6911707" y="927259"/>
            <a:ext cx="200703" cy="166193"/>
          </a:xfrm>
          <a:prstGeom prst="flowChartDecis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000">
              <a:solidFill>
                <a:srgbClr val="FFFFFF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207406" y="1093451"/>
            <a:ext cx="0" cy="13818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495622" y="1093451"/>
            <a:ext cx="0" cy="13818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054" y="1133561"/>
            <a:ext cx="1574694" cy="1556004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marL="155562" indent="-155562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B050"/>
                </a:solidFill>
              </a:rPr>
              <a:t>Заключен договор на выполнение ПИР</a:t>
            </a:r>
          </a:p>
          <a:p>
            <a:pPr marL="155562" indent="-155562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B050"/>
                </a:solidFill>
              </a:rPr>
              <a:t>Выполнены инженерные изыскания</a:t>
            </a:r>
          </a:p>
          <a:p>
            <a:pPr marL="155562" indent="-155562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B050"/>
                </a:solidFill>
              </a:rPr>
              <a:t>Разработана ПСД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778371" y="1133560"/>
            <a:ext cx="1717251" cy="1361912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marL="146093" indent="-146093" algn="just">
              <a:buFont typeface="Wingdings" panose="05000000000000000000" pitchFamily="2" charset="2"/>
              <a:buChar char="v"/>
            </a:pPr>
            <a:r>
              <a:rPr lang="ru-RU" sz="1200" dirty="0"/>
              <a:t>Получение положительного заключения на ПСД</a:t>
            </a:r>
          </a:p>
          <a:p>
            <a:pPr marL="146093" indent="-146093" algn="just">
              <a:buFont typeface="Wingdings" panose="05000000000000000000" pitchFamily="2" charset="2"/>
              <a:buChar char="v"/>
            </a:pPr>
            <a:endParaRPr lang="ru-RU" sz="1200" dirty="0"/>
          </a:p>
          <a:p>
            <a:pPr marL="146093" indent="-146093">
              <a:buFont typeface="Wingdings" panose="05000000000000000000" pitchFamily="2" charset="2"/>
              <a:buChar char="v"/>
            </a:pPr>
            <a:r>
              <a:rPr lang="ru-RU" sz="1200" dirty="0"/>
              <a:t>Заключение договора на разработку РД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11253" y="1080761"/>
            <a:ext cx="0" cy="13818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012061" y="1080761"/>
            <a:ext cx="0" cy="13818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298683" y="2844069"/>
            <a:ext cx="4556463" cy="2047209"/>
          </a:xfrm>
          <a:prstGeom prst="rect">
            <a:avLst/>
          </a:prstGeom>
        </p:spPr>
        <p:txBody>
          <a:bodyPr wrap="square" lIns="107173" tIns="53585" rIns="107173" bIns="53585">
            <a:spAutoFit/>
          </a:bodyPr>
          <a:lstStyle/>
          <a:p>
            <a:pPr marR="126524" defTabSz="1071702">
              <a:lnSpc>
                <a:spcPct val="150000"/>
              </a:lnSpc>
            </a:pPr>
            <a:r>
              <a:rPr lang="ru-RU" b="1" dirty="0"/>
              <a:t>Показатели проекта: </a:t>
            </a:r>
          </a:p>
          <a:p>
            <a:pPr marR="126524" defTabSz="1071702">
              <a:lnSpc>
                <a:spcPct val="150000"/>
              </a:lnSpc>
            </a:pPr>
            <a:r>
              <a:rPr lang="ru-RU" sz="1500" dirty="0">
                <a:solidFill>
                  <a:srgbClr val="000000"/>
                </a:solidFill>
                <a:latin typeface="+mn-lt"/>
              </a:rPr>
              <a:t>площадь здания</a:t>
            </a:r>
            <a:r>
              <a:rPr lang="ru-RU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–  5037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м</a:t>
            </a:r>
            <a:r>
              <a:rPr lang="ru-RU" sz="1500" baseline="30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2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; </a:t>
            </a:r>
          </a:p>
          <a:p>
            <a:pPr marR="126524" defTabSz="1071702">
              <a:lnSpc>
                <a:spcPct val="150000"/>
              </a:lnSpc>
            </a:pPr>
            <a:r>
              <a:rPr lang="ru-RU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строительный объем здания –  30077,4 м</a:t>
            </a:r>
            <a:r>
              <a:rPr lang="ru-RU" sz="1500" baseline="30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3</a:t>
            </a:r>
          </a:p>
          <a:p>
            <a:pPr marR="126524" defTabSz="1071702">
              <a:lnSpc>
                <a:spcPct val="150000"/>
              </a:lnSpc>
            </a:pPr>
            <a:r>
              <a:rPr lang="ru-RU" b="1" dirty="0"/>
              <a:t>Стоимость реализации проекта: </a:t>
            </a:r>
          </a:p>
          <a:p>
            <a:pPr marR="126524" defTabSz="1071702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3 </a:t>
            </a:r>
            <a:r>
              <a:rPr lang="ru-RU" b="1" dirty="0">
                <a:solidFill>
                  <a:srgbClr val="002060"/>
                </a:solidFill>
              </a:rPr>
              <a:t>700 </a:t>
            </a:r>
            <a:r>
              <a:rPr lang="ru-RU" dirty="0" err="1">
                <a:solidFill>
                  <a:srgbClr val="002060"/>
                </a:solidFill>
              </a:rPr>
              <a:t>млн.руб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FA0B93A-961E-6C22-4A6B-9BB204433BD5}"/>
              </a:ext>
            </a:extLst>
          </p:cNvPr>
          <p:cNvSpPr txBox="1"/>
          <p:nvPr/>
        </p:nvSpPr>
        <p:spPr>
          <a:xfrm>
            <a:off x="8532440" y="4157667"/>
            <a:ext cx="5760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97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289672" y="19"/>
            <a:ext cx="7349380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08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174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26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34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78013"/>
            <a:r>
              <a:rPr lang="ru-RU" altLang="ru-RU" sz="2200" kern="0" dirty="0">
                <a:solidFill>
                  <a:srgbClr val="002060"/>
                </a:solidFill>
              </a:rPr>
              <a:t>ДОРОЖНАЯ КАРТА ДО 2030 ГОДА</a:t>
            </a: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9785" y="4836343"/>
            <a:ext cx="414215" cy="2833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hlink"/>
                </a:solidFill>
                <a:latin typeface="Arial" pitchFamily="34" charset="0"/>
              </a:defRPr>
            </a:lvl1pPr>
            <a:lvl2pPr marL="632062" indent="-243099" eaLnBrk="0" hangingPunct="0">
              <a:defRPr sz="1400">
                <a:solidFill>
                  <a:schemeClr val="hlink"/>
                </a:solidFill>
                <a:latin typeface="Arial" pitchFamily="34" charset="0"/>
              </a:defRPr>
            </a:lvl2pPr>
            <a:lvl3pPr marL="972405" indent="-194476" eaLnBrk="0" hangingPunct="0">
              <a:defRPr sz="1400">
                <a:solidFill>
                  <a:schemeClr val="hlink"/>
                </a:solidFill>
                <a:latin typeface="Arial" pitchFamily="34" charset="0"/>
              </a:defRPr>
            </a:lvl3pPr>
            <a:lvl4pPr marL="1361364" indent="-194476" eaLnBrk="0" hangingPunct="0">
              <a:defRPr sz="1400">
                <a:solidFill>
                  <a:schemeClr val="hlink"/>
                </a:solidFill>
                <a:latin typeface="Arial" pitchFamily="34" charset="0"/>
              </a:defRPr>
            </a:lvl4pPr>
            <a:lvl5pPr marL="1750330" indent="-194476" eaLnBrk="0" hangingPunct="0">
              <a:defRPr sz="1400">
                <a:solidFill>
                  <a:schemeClr val="hlink"/>
                </a:solidFill>
                <a:latin typeface="Arial" pitchFamily="34" charset="0"/>
              </a:defRPr>
            </a:lvl5pPr>
            <a:lvl6pPr marL="2139289" indent="-1944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itchFamily="34" charset="0"/>
              </a:defRPr>
            </a:lvl6pPr>
            <a:lvl7pPr marL="2528249" indent="-1944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itchFamily="34" charset="0"/>
              </a:defRPr>
            </a:lvl7pPr>
            <a:lvl8pPr marL="2917212" indent="-1944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itchFamily="34" charset="0"/>
              </a:defRPr>
            </a:lvl8pPr>
            <a:lvl9pPr marL="3306174" indent="-1944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fld id="{2C8B1C58-C988-45B5-B10E-9A131A87B8E8}" type="slidenum">
              <a:rPr lang="ru-RU" altLang="ru-RU" sz="1900">
                <a:solidFill>
                  <a:srgbClr val="003274"/>
                </a:solidFill>
              </a:rPr>
              <a:pPr eaLnBrk="1" hangingPunct="1"/>
              <a:t>22</a:t>
            </a:fld>
            <a:endParaRPr lang="ru-RU" altLang="ru-RU" sz="1900" dirty="0">
              <a:solidFill>
                <a:srgbClr val="003274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52881"/>
              </p:ext>
            </p:extLst>
          </p:nvPr>
        </p:nvGraphicFramePr>
        <p:xfrm>
          <a:off x="70840" y="1018054"/>
          <a:ext cx="4524604" cy="29633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2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6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Изотоп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Год поставки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Имеется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Am-243</a:t>
                      </a:r>
                      <a:endParaRPr lang="ru-RU" sz="1000" dirty="0">
                        <a:effectLst/>
                      </a:endParaRPr>
                    </a:p>
                    <a:p>
                      <a:pPr marL="0" marR="0" indent="0" algn="l" defTabSz="77905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(НИИАР)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250 мг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(99,3 %)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Bk-249</a:t>
                      </a:r>
                      <a:endParaRPr lang="ru-RU" sz="1000" dirty="0">
                        <a:effectLst/>
                      </a:endParaRPr>
                    </a:p>
                    <a:p>
                      <a:pPr marL="0" marR="0" indent="0" algn="l" defTabSz="77905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(НИИАР)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35 мг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Cf-249</a:t>
                      </a:r>
                      <a:endParaRPr lang="ru-RU" sz="1000" dirty="0">
                        <a:effectLst/>
                      </a:endParaRPr>
                    </a:p>
                    <a:p>
                      <a:pPr marL="0" marR="0" indent="0" algn="l" defTabSz="77905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(НИИАР)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7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</a:rPr>
                        <a:t> 40 мг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Cm-245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(ВНИИЭФ)*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35 мг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Cm-248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(ВНИИЭФ)**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 мг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(94,9 %)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 мг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Ca-48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(ЭХП)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24 г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12 г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10 г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10 г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10 г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Ti-50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(ЭХП)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 г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10 г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Cr-54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(ТПУ)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40 г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8996" y="740536"/>
            <a:ext cx="5040420" cy="293991"/>
          </a:xfrm>
          <a:prstGeom prst="rect">
            <a:avLst/>
          </a:prstGeom>
          <a:noFill/>
        </p:spPr>
        <p:txBody>
          <a:bodyPr wrap="square" lIns="77791" tIns="38894" rIns="77791" bIns="38894" rtlCol="0">
            <a:spAutoFit/>
          </a:bodyPr>
          <a:lstStyle/>
          <a:p>
            <a:pPr algn="ctr" defTabSz="77801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3274"/>
                </a:solidFill>
              </a:rPr>
              <a:t>График наработки изотопов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74019"/>
              </p:ext>
            </p:extLst>
          </p:nvPr>
        </p:nvGraphicFramePr>
        <p:xfrm>
          <a:off x="4697052" y="1008123"/>
          <a:ext cx="4376615" cy="35977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2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50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Вывод ускорителя ДЦ-280 на проектные параметры</a:t>
                      </a:r>
                      <a:endParaRPr lang="ru-RU" sz="12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</a:rPr>
                        <a:t>2025 – 2026 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</a:rPr>
                        <a:t>гг</a:t>
                      </a:r>
                      <a:endParaRPr lang="ru-RU" sz="11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Получение высокоинтенсивных пучков ионов 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</a:rPr>
                        <a:t>48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Ca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</a:rPr>
                        <a:t>50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</a:rPr>
                        <a:t>Ti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</a:rPr>
                        <a:t>54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Cr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на ускорительном комплексе ДЦ-280 – ЭЦР-28</a:t>
                      </a:r>
                      <a:endParaRPr lang="ru-RU" sz="12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</a:rPr>
                        <a:t>2025 – 2027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</a:rPr>
                        <a:t>гг</a:t>
                      </a:r>
                      <a:endParaRPr lang="ru-RU" sz="11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Изготовление мишеней с изотопами ТПЭ</a:t>
                      </a:r>
                      <a:endParaRPr lang="ru-RU" sz="12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</a:rPr>
                        <a:t>2025 – 2026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</a:rPr>
                        <a:t>гг</a:t>
                      </a:r>
                      <a:endParaRPr lang="ru-RU" sz="11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Теоретические оценки, выбор наиболее перспективных реакций синтеза</a:t>
                      </a:r>
                      <a:endParaRPr lang="ru-RU" sz="12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</a:rPr>
                        <a:t>2027 – 2028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</a:rPr>
                        <a:t>гг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ru-RU" sz="11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Проведение экспериментов по синтезу изотопов элемента 119 в реакциях 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</a:rPr>
                        <a:t>243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Am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</a:rPr>
                        <a:t>54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Cr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</a:rPr>
                        <a:t>xn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), 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</a:rPr>
                        <a:t>249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Bk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</a:rPr>
                        <a:t>50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</a:rPr>
                        <a:t>Ti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</a:rPr>
                        <a:t>xn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ru-RU" sz="12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</a:rPr>
                        <a:t>2029 г</a:t>
                      </a:r>
                      <a:endParaRPr lang="ru-RU" sz="11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Проведение экспериментов по синтезу изотопов элемента 120 в реакциях </a:t>
                      </a:r>
                      <a:r>
                        <a:rPr lang="en-US" sz="1200" b="1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245</a:t>
                      </a:r>
                      <a:r>
                        <a:rPr lang="ru-RU" sz="1200" b="1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,248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Cm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</a:rPr>
                        <a:t>54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Cr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</a:rPr>
                        <a:t>xn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), 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</a:rPr>
                        <a:t>249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</a:rPr>
                        <a:t>Cf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</a:rPr>
                        <a:t>50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</a:rPr>
                        <a:t>Ti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</a:rPr>
                        <a:t>xn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ru-RU" sz="12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</a:rPr>
                        <a:t>2030 г</a:t>
                      </a:r>
                      <a:endParaRPr lang="ru-RU" sz="1100" b="1" dirty="0"/>
                    </a:p>
                  </a:txBody>
                  <a:tcPr marL="84406" marR="8440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119077" y="699548"/>
            <a:ext cx="3610708" cy="293991"/>
          </a:xfrm>
          <a:prstGeom prst="rect">
            <a:avLst/>
          </a:prstGeom>
          <a:noFill/>
        </p:spPr>
        <p:txBody>
          <a:bodyPr wrap="square" lIns="77791" tIns="38894" rIns="77791" bIns="38894" rtlCol="0">
            <a:spAutoFit/>
          </a:bodyPr>
          <a:lstStyle/>
          <a:p>
            <a:pPr algn="ctr" defTabSz="77801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3274"/>
                </a:solidFill>
              </a:rPr>
              <a:t>Программа экспериментов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908" y="4036056"/>
            <a:ext cx="4690040" cy="830835"/>
          </a:xfrm>
          <a:prstGeom prst="rect">
            <a:avLst/>
          </a:prstGeom>
        </p:spPr>
        <p:txBody>
          <a:bodyPr wrap="square" lIns="91295" tIns="45640" rIns="91295" bIns="4564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* Cm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-245 - из собственного сырья ВНИИЭФ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после получения разрешения ГК «</a:t>
            </a:r>
            <a:r>
              <a:rPr lang="ru-RU" sz="1200" b="1" dirty="0" err="1">
                <a:solidFill>
                  <a:schemeClr val="tx1">
                    <a:lumMod val="50000"/>
                  </a:schemeClr>
                </a:solidFill>
              </a:rPr>
              <a:t>Росатом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» 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**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 Наработку и поставку во ВНИИЭФ смеси изотопов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Cm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 с </a:t>
            </a:r>
            <a:r>
              <a:rPr lang="ru-RU" sz="1200" b="1" dirty="0" err="1">
                <a:solidFill>
                  <a:schemeClr val="tx1">
                    <a:lumMod val="50000"/>
                  </a:schemeClr>
                </a:solidFill>
              </a:rPr>
              <a:t>м.д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1200" b="1" baseline="30000" dirty="0">
                <a:solidFill>
                  <a:schemeClr val="tx1">
                    <a:lumMod val="50000"/>
                  </a:schemeClr>
                </a:solidFill>
              </a:rPr>
              <a:t>248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Cm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 ~8% осуществляет АО «ГНЦ НИИАР» в 2028 г.</a:t>
            </a:r>
          </a:p>
        </p:txBody>
      </p:sp>
    </p:spTree>
    <p:extLst>
      <p:ext uri="{BB962C8B-B14F-4D97-AF65-F5344CB8AC3E}">
        <p14:creationId xmlns:p14="http://schemas.microsoft.com/office/powerpoint/2010/main" val="25640455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75562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Федеральный проект «Атом».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Контрольные точки 2025-2030 годов (1)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625340" y="4836362"/>
            <a:ext cx="627185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spcBef>
                <a:spcPct val="40000"/>
              </a:spcBef>
              <a:spcAft>
                <a:spcPct val="20000"/>
              </a:spcAft>
              <a:defRPr sz="1600" b="1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C8B1C58-C988-45B5-B10E-9A131A87B8E8}" type="slidenum">
              <a:rPr lang="ru-RU" altLang="ru-RU" sz="2200">
                <a:solidFill>
                  <a:srgbClr val="003274"/>
                </a:solidFill>
                <a:cs typeface="Arial"/>
              </a:rPr>
              <a:pPr eaLnBrk="1" hangingPunct="1"/>
              <a:t>23</a:t>
            </a:fld>
            <a:endParaRPr lang="ru-RU" altLang="ru-RU" sz="2200" dirty="0">
              <a:solidFill>
                <a:srgbClr val="003274"/>
              </a:solidFill>
              <a:cs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06942"/>
              </p:ext>
            </p:extLst>
          </p:nvPr>
        </p:nvGraphicFramePr>
        <p:xfrm>
          <a:off x="35496" y="899875"/>
          <a:ext cx="9073008" cy="434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№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Наименование контрольной точки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</a:rPr>
                        <a:t>год 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err="1">
                          <a:effectLst/>
                        </a:rPr>
                        <a:t>млн.руб</a:t>
                      </a:r>
                      <a:r>
                        <a:rPr lang="ru-RU" sz="1200" b="0" dirty="0">
                          <a:effectLst/>
                        </a:rPr>
                        <a:t>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Определены оптимальные режимы получения высокоинтенсивных пучков титана и хрома на ЭЦР источнике 28 ГГц. </a:t>
                      </a:r>
                    </a:p>
                    <a:p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Проведена оптимизация режимов работы масс-сепаратора С-3 на стабильных имитаторах калифорния. </a:t>
                      </a:r>
                    </a:p>
                    <a:p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Проведены реакторные испытания мишеней с тяжелыми изотопами кюрия в кадмиевом экране. Проведено радиохимической выделение первой партии Bk-249 и калифорния.</a:t>
                      </a:r>
                    </a:p>
                  </a:txBody>
                  <a:tcPr marL="36000" marR="360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2025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180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180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effectLst/>
                        </a:rPr>
                        <a:t>180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u="sng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sym typeface="Symbol"/>
                        </a:rPr>
                        <a:t>=</a:t>
                      </a:r>
                      <a:r>
                        <a:rPr lang="ru-RU" sz="1200" b="0" dirty="0">
                          <a:effectLst/>
                        </a:rPr>
                        <a:t>540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300" b="0" kern="1200" spc="-6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 в эксплуатацию сильноточный инжектор многозарядных ионов на базе источника ЭЦР-28. </a:t>
                      </a:r>
                    </a:p>
                    <a:p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Разработана технология разделения изотопов кюрия. </a:t>
                      </a:r>
                    </a:p>
                    <a:p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Изготовлены сегменты ускорительной мишени на основе Am-243. Проведено радиохимическое выделение второй партии Bk-249 </a:t>
                      </a:r>
                      <a:r>
                        <a:rPr lang="ru-RU" sz="13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калифорния.</a:t>
                      </a: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2026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205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245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effectLst/>
                        </a:rPr>
                        <a:t>230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sym typeface="Symbol"/>
                        </a:rPr>
                        <a:t>=680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 в эксплуатацию экспериментальный зал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дубнинского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газонаполненного сепаратора для работы с высокоактивными мишенями </a:t>
                      </a:r>
                      <a:r>
                        <a:rPr lang="en-US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-243, </a:t>
                      </a:r>
                      <a:r>
                        <a:rPr lang="en-US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Bk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-249 и </a:t>
                      </a:r>
                      <a:r>
                        <a:rPr lang="en-US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-251. </a:t>
                      </a:r>
                    </a:p>
                    <a:p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Изготовлено оборудование технологического участка сбора и утилизации РАО комплекса разделения изотопов. </a:t>
                      </a:r>
                    </a:p>
                    <a:p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Изготовлены сегменты ускорительной мишени на основе Bk-249. Проведена радиохимическая очистка ТИК с содержанием Cm-248. Проведены исследования в обоснование способа изготовления и изготовлены макеты сегментов ускорительной мишени с Cm-248.</a:t>
                      </a:r>
                    </a:p>
                  </a:txBody>
                  <a:tcPr marL="36000" marR="360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2027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180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260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effectLst/>
                        </a:rPr>
                        <a:t>180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u="sng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sym typeface="Symbol"/>
                        </a:rPr>
                        <a:t>=620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22235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75562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Федеральный проект «Атом».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Контрольные точки 2025-2030 годов (2)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625340" y="4836362"/>
            <a:ext cx="627185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spcBef>
                <a:spcPct val="40000"/>
              </a:spcBef>
              <a:spcAft>
                <a:spcPct val="20000"/>
              </a:spcAft>
              <a:defRPr sz="1600" b="1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 sz="2200" dirty="0">
              <a:solidFill>
                <a:srgbClr val="003274"/>
              </a:solidFill>
              <a:cs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34772"/>
              </p:ext>
            </p:extLst>
          </p:nvPr>
        </p:nvGraphicFramePr>
        <p:xfrm>
          <a:off x="35496" y="957050"/>
          <a:ext cx="9073008" cy="400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№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Наименование контрольной точки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</a:rPr>
                        <a:t>год 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err="1">
                          <a:effectLst/>
                        </a:rPr>
                        <a:t>млн.руб</a:t>
                      </a:r>
                      <a:r>
                        <a:rPr lang="ru-RU" sz="1200" b="0" dirty="0">
                          <a:effectLst/>
                        </a:rPr>
                        <a:t>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Проведены эксперименты по синтезу элемента 119 в реакции Bk-249+Ti-50.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Проведено разделение смеси изотопов кюрия и получена первая партия Cm-248.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Проведены исследования в обоснование способа регенерации Bk-249 из сегментов ускорительной мишени. Проведена регенерация Bk-249 и выделение Cf-249 из сегментов ускорительной мишени.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</a:rPr>
                        <a:t>2028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255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effectLst/>
                        </a:rPr>
                        <a:t>230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u="sng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sym typeface="Symbol"/>
                        </a:rPr>
                        <a:t>=715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Проведены эксперименты по отработке технологии получения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элементов с Z=120.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разделение смеси изотопов кюрия и получена вторая партия Cm-248.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Изготовлены сегменты ускорительной мишени на основе Cf-249.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</a:rPr>
                        <a:t>2029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367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331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effectLst/>
                        </a:rPr>
                        <a:t>331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sym typeface="Symbol"/>
                        </a:rPr>
                        <a:t>=1030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6 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 синтез элемента 120 в реакции  Cm-248+Cr-54.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Изготовлены сегменты ускорительной мишени на основе Cm-248.</a:t>
                      </a:r>
                    </a:p>
                  </a:txBody>
                  <a:tcPr marL="36000" marR="360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2030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306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376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effectLst/>
                        </a:rPr>
                        <a:t>376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sym typeface="Symbol"/>
                        </a:rPr>
                        <a:t>=858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11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9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27" y="177847"/>
            <a:ext cx="7419311" cy="374604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002060"/>
                </a:solidFill>
              </a:rPr>
              <a:t>Структура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3774" y="781714"/>
            <a:ext cx="6976000" cy="11504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03" tIns="38848" rIns="77703" bIns="38848" rtlCol="0" anchor="ctr"/>
          <a:lstStyle/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</a:rPr>
              <a:t>ФГУП «РФЯЦ-ВНИИЭФ»</a:t>
            </a:r>
          </a:p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0000"/>
                </a:solidFill>
              </a:rPr>
              <a:t>Разработка и изготовление комплекса разделения изотопов </a:t>
            </a:r>
          </a:p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err="1">
                <a:solidFill>
                  <a:srgbClr val="000000"/>
                </a:solidFill>
              </a:rPr>
              <a:t>трансплутониевых</a:t>
            </a:r>
            <a:r>
              <a:rPr lang="ru-RU" sz="1200" i="1" dirty="0">
                <a:solidFill>
                  <a:srgbClr val="000000"/>
                </a:solidFill>
              </a:rPr>
              <a:t> элементов на основе высокоэффективного </a:t>
            </a:r>
          </a:p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0000"/>
                </a:solidFill>
              </a:rPr>
              <a:t>электромагнитного масс-сепаратора</a:t>
            </a:r>
          </a:p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1F497D"/>
                </a:solidFill>
              </a:rPr>
              <a:t>Государственный контракт от </a:t>
            </a:r>
            <a:r>
              <a:rPr lang="en-GB" sz="1200" b="1" dirty="0">
                <a:solidFill>
                  <a:srgbClr val="1F497D"/>
                </a:solidFill>
              </a:rPr>
              <a:t>20.04.2021 </a:t>
            </a:r>
            <a:r>
              <a:rPr lang="ru-RU" sz="1200" b="1" dirty="0">
                <a:solidFill>
                  <a:srgbClr val="1F497D"/>
                </a:solidFill>
              </a:rPr>
              <a:t> </a:t>
            </a:r>
            <a:r>
              <a:rPr lang="en-GB" sz="1200" b="1" dirty="0">
                <a:solidFill>
                  <a:srgbClr val="1F497D"/>
                </a:solidFill>
              </a:rPr>
              <a:t>№ Н.4</a:t>
            </a:r>
            <a:r>
              <a:rPr lang="en-US" sz="1200" b="1" dirty="0">
                <a:solidFill>
                  <a:srgbClr val="1F497D"/>
                </a:solidFill>
              </a:rPr>
              <a:t>v</a:t>
            </a:r>
            <a:r>
              <a:rPr lang="en-GB" sz="1200" b="1" dirty="0">
                <a:solidFill>
                  <a:srgbClr val="1F497D"/>
                </a:solidFill>
              </a:rPr>
              <a:t>.241.09.21.1072</a:t>
            </a:r>
            <a:r>
              <a:rPr lang="ru-RU" sz="1200" b="1" dirty="0">
                <a:solidFill>
                  <a:srgbClr val="1F497D"/>
                </a:solidFill>
              </a:rPr>
              <a:t> 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755" y="2235725"/>
            <a:ext cx="3641590" cy="104419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03" tIns="38848" rIns="77703" bIns="38848" rtlCol="0" anchor="ctr"/>
          <a:lstStyle/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0000"/>
                </a:solidFill>
              </a:rPr>
              <a:t>Лаборатория ядерных реакций ОИЯИ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200" i="1" dirty="0">
                <a:solidFill>
                  <a:srgbClr val="000000"/>
                </a:solidFill>
              </a:rPr>
              <a:t>Разработка и изготовление инжектора тяжёлых ионов с ионным ЭЦР</a:t>
            </a:r>
            <a:endParaRPr lang="ru-RU" sz="1200" i="1" dirty="0">
              <a:solidFill>
                <a:prstClr val="white"/>
              </a:solidFill>
            </a:endParaRPr>
          </a:p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0000"/>
                </a:solidFill>
              </a:rPr>
              <a:t> источником с частотой СВЧ 28ГГц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3351" y="2205145"/>
            <a:ext cx="3731766" cy="107477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03" tIns="38848" rIns="77703" bIns="38848" rtlCol="0" anchor="ctr"/>
          <a:lstStyle/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0000"/>
                </a:solidFill>
              </a:rPr>
              <a:t>ОА «ГНЦ НИИАР»</a:t>
            </a:r>
          </a:p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0000"/>
                </a:solidFill>
              </a:rPr>
              <a:t>Создание технологий радиохимического выделения и очистки изотопов </a:t>
            </a:r>
            <a:r>
              <a:rPr lang="ru-RU" sz="1200" i="1" dirty="0" err="1">
                <a:solidFill>
                  <a:srgbClr val="000000"/>
                </a:solidFill>
              </a:rPr>
              <a:t>трансплутониевых</a:t>
            </a:r>
            <a:r>
              <a:rPr lang="ru-RU" sz="1200" i="1" dirty="0">
                <a:solidFill>
                  <a:srgbClr val="000000"/>
                </a:solidFill>
              </a:rPr>
              <a:t> элементов</a:t>
            </a:r>
          </a:p>
        </p:txBody>
      </p:sp>
      <p:cxnSp>
        <p:nvCxnSpPr>
          <p:cNvPr id="11" name="Соединительная линия уступом 10"/>
          <p:cNvCxnSpPr>
            <a:stCxn id="4" idx="2"/>
            <a:endCxn id="5" idx="0"/>
          </p:cNvCxnSpPr>
          <p:nvPr/>
        </p:nvCxnSpPr>
        <p:spPr>
          <a:xfrm rot="5400000">
            <a:off x="3810430" y="1274334"/>
            <a:ext cx="303553" cy="1619224"/>
          </a:xfrm>
          <a:prstGeom prst="bentConnector3">
            <a:avLst>
              <a:gd name="adj1" fmla="val 47908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4" idx="2"/>
            <a:endCxn id="6" idx="0"/>
          </p:cNvCxnSpPr>
          <p:nvPr/>
        </p:nvCxnSpPr>
        <p:spPr>
          <a:xfrm rot="16200000" flipH="1">
            <a:off x="5809057" y="894938"/>
            <a:ext cx="272977" cy="2347455"/>
          </a:xfrm>
          <a:prstGeom prst="bentConnector3">
            <a:avLst>
              <a:gd name="adj1" fmla="val 52326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82915" y="3558125"/>
            <a:ext cx="1831445" cy="123624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03" tIns="38848" rIns="77703" bIns="38848" rtlCol="0" anchor="ctr"/>
          <a:lstStyle/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>
                <a:solidFill>
                  <a:srgbClr val="000000"/>
                </a:solidFill>
              </a:rPr>
              <a:t>ФГУП «Комбинат ЭХП» </a:t>
            </a:r>
          </a:p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100" i="1" dirty="0">
                <a:solidFill>
                  <a:srgbClr val="000000"/>
                </a:solidFill>
              </a:rPr>
              <a:t>Получение изотопов </a:t>
            </a:r>
            <a:r>
              <a:rPr lang="ru-RU" sz="1100" i="1" baseline="30000" dirty="0">
                <a:solidFill>
                  <a:srgbClr val="000000"/>
                </a:solidFill>
              </a:rPr>
              <a:t>48</a:t>
            </a:r>
            <a:r>
              <a:rPr lang="ru-RU" sz="1100" i="1" dirty="0">
                <a:solidFill>
                  <a:srgbClr val="000000"/>
                </a:solidFill>
              </a:rPr>
              <a:t>Са и </a:t>
            </a:r>
            <a:r>
              <a:rPr lang="ru-RU" sz="1100" i="1" baseline="30000" dirty="0">
                <a:solidFill>
                  <a:srgbClr val="000000"/>
                </a:solidFill>
              </a:rPr>
              <a:t>50</a:t>
            </a:r>
            <a:r>
              <a:rPr lang="en-US" sz="1100" i="1" dirty="0" err="1">
                <a:solidFill>
                  <a:srgbClr val="000000"/>
                </a:solidFill>
              </a:rPr>
              <a:t>Ti</a:t>
            </a:r>
            <a:r>
              <a:rPr lang="ru-RU" sz="1100" i="1" dirty="0">
                <a:solidFill>
                  <a:srgbClr val="000000"/>
                </a:solidFill>
              </a:rPr>
              <a:t> для создания интенсивных пучков ионов ЭЦР источника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" y="2641323"/>
            <a:ext cx="1360577" cy="263121"/>
          </a:xfrm>
          <a:prstGeom prst="rect">
            <a:avLst/>
          </a:prstGeom>
        </p:spPr>
        <p:txBody>
          <a:bodyPr wrap="square" lIns="77703" tIns="38848" rIns="77703" bIns="38848">
            <a:spAutoFit/>
          </a:bodyPr>
          <a:lstStyle/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Исполнители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" y="1318493"/>
            <a:ext cx="1303193" cy="447787"/>
          </a:xfrm>
          <a:prstGeom prst="rect">
            <a:avLst/>
          </a:prstGeom>
        </p:spPr>
        <p:txBody>
          <a:bodyPr wrap="square" lIns="77703" tIns="38848" rIns="77703" bIns="38848">
            <a:spAutoFit/>
          </a:bodyPr>
          <a:lstStyle/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Головной исполнитель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58140" y="3303696"/>
            <a:ext cx="3652140" cy="263121"/>
          </a:xfrm>
          <a:prstGeom prst="rect">
            <a:avLst/>
          </a:prstGeom>
        </p:spPr>
        <p:txBody>
          <a:bodyPr wrap="square" lIns="77703" tIns="38848" rIns="77703" bIns="38848">
            <a:spAutoFit/>
          </a:bodyPr>
          <a:lstStyle/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Соисполнители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70736" y="3553914"/>
            <a:ext cx="2577852" cy="124642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03" tIns="38848" rIns="77703" bIns="38848" rtlCol="0" anchor="ctr"/>
          <a:lstStyle/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0000"/>
                </a:solidFill>
              </a:rPr>
              <a:t>АО «НИИЭФА»</a:t>
            </a:r>
          </a:p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100" i="1" dirty="0">
                <a:solidFill>
                  <a:srgbClr val="000000"/>
                </a:solidFill>
              </a:rPr>
              <a:t>Разработка и изготовление магнита и источника ионов масс-сепаратора.</a:t>
            </a:r>
          </a:p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100" i="1" dirty="0">
                <a:solidFill>
                  <a:srgbClr val="000000"/>
                </a:solidFill>
              </a:rPr>
              <a:t>Разработка и изготовление магнитной системы и </a:t>
            </a:r>
            <a:r>
              <a:rPr lang="ru-RU" sz="1100" i="1" dirty="0" err="1">
                <a:solidFill>
                  <a:srgbClr val="000000"/>
                </a:solidFill>
              </a:rPr>
              <a:t>криооборудования</a:t>
            </a:r>
            <a:r>
              <a:rPr lang="ru-RU" sz="1100" i="1" dirty="0">
                <a:solidFill>
                  <a:srgbClr val="000000"/>
                </a:solidFill>
              </a:rPr>
              <a:t> источника ЭЦР</a:t>
            </a:r>
            <a:endParaRPr lang="ru-RU" sz="1100" b="1" dirty="0">
              <a:solidFill>
                <a:srgbClr val="1F497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9248" y="3559940"/>
            <a:ext cx="1951377" cy="123548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03" tIns="38848" rIns="77703" bIns="38848" rtlCol="0" anchor="ctr"/>
          <a:lstStyle/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0000"/>
                </a:solidFill>
              </a:rPr>
              <a:t>АО «</a:t>
            </a:r>
            <a:r>
              <a:rPr lang="ru-RU" sz="1100" b="1" dirty="0" err="1">
                <a:solidFill>
                  <a:srgbClr val="000000"/>
                </a:solidFill>
              </a:rPr>
              <a:t>СвердНИИхиммаш</a:t>
            </a:r>
            <a:r>
              <a:rPr lang="ru-RU" sz="1100" b="1" dirty="0">
                <a:solidFill>
                  <a:srgbClr val="000000"/>
                </a:solidFill>
              </a:rPr>
              <a:t>»</a:t>
            </a:r>
          </a:p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0000"/>
                </a:solidFill>
              </a:rPr>
              <a:t>Разработка КД и изготовление «горячих камер» для комплекса разделения изотопов</a:t>
            </a:r>
            <a:endParaRPr lang="ru-RU" sz="1100" dirty="0">
              <a:solidFill>
                <a:srgbClr val="1F497D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23097" y="3553944"/>
            <a:ext cx="2031714" cy="124642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03" tIns="38848" rIns="77703" bIns="38848" rtlCol="0" anchor="ctr"/>
          <a:lstStyle/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0000"/>
                </a:solidFill>
              </a:rPr>
              <a:t>Институт прикладной физики РАН</a:t>
            </a:r>
          </a:p>
          <a:p>
            <a:pPr algn="ctr" defTabSz="911800" fontAlgn="base">
              <a:spcBef>
                <a:spcPct val="0"/>
              </a:spcBef>
              <a:spcAft>
                <a:spcPct val="0"/>
              </a:spcAft>
            </a:pPr>
            <a:r>
              <a:rPr lang="ru-RU" sz="1100" i="1" dirty="0">
                <a:solidFill>
                  <a:srgbClr val="000000"/>
                </a:solidFill>
              </a:rPr>
              <a:t>Разработка и изготовление комплекса СВЧ питания сверхпроводящего ЭЦР источника.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03200" y="668874"/>
            <a:ext cx="7493000" cy="4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>
            <a:extLst>
              <a:ext uri="{FF2B5EF4-FFF2-40B4-BE49-F238E27FC236}">
                <a16:creationId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4803998"/>
            <a:ext cx="381133" cy="2674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1800" fontAlgn="base">
              <a:buNone/>
            </a:pPr>
            <a:fld id="{F7432941-C905-41BC-AF3B-B15C89B84684}" type="slidenum">
              <a:rPr lang="ru-RU" altLang="ru-RU" sz="1900" b="1">
                <a:solidFill>
                  <a:srgbClr val="003274"/>
                </a:solidFill>
              </a:rPr>
              <a:pPr algn="r" defTabSz="911800" fontAlgn="base">
                <a:buNone/>
              </a:pPr>
              <a:t>3</a:t>
            </a:fld>
            <a:endParaRPr lang="ru-RU" altLang="ru-RU" sz="1900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365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1D745-70EC-9949-82E3-3C4AC69D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002060"/>
                </a:solidFill>
              </a:rPr>
              <a:t>Направление 1: Разработка </a:t>
            </a:r>
            <a:r>
              <a:rPr lang="ru-RU" altLang="ru-RU" sz="1600" dirty="0">
                <a:solidFill>
                  <a:srgbClr val="002060"/>
                </a:solidFill>
              </a:rPr>
              <a:t>ускорительного комплекса, оснащенного новым инжектором многозарядных ионов с ионным источником типа ЭЦР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0472" y="4836380"/>
            <a:ext cx="344075" cy="283369"/>
          </a:xfrm>
        </p:spPr>
        <p:txBody>
          <a:bodyPr/>
          <a:lstStyle/>
          <a:p>
            <a:pPr>
              <a:defRPr/>
            </a:pPr>
            <a:fld id="{85D134EE-8B42-487F-8351-0A0C29847FB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D921C-EDE5-BE44-94D6-DBE554FF6C94}"/>
              </a:ext>
            </a:extLst>
          </p:cNvPr>
          <p:cNvSpPr txBox="1"/>
          <p:nvPr/>
        </p:nvSpPr>
        <p:spPr>
          <a:xfrm>
            <a:off x="3355200" y="754409"/>
            <a:ext cx="5804453" cy="1155709"/>
          </a:xfrm>
          <a:prstGeom prst="rect">
            <a:avLst/>
          </a:prstGeom>
          <a:noFill/>
        </p:spPr>
        <p:txBody>
          <a:bodyPr wrap="square" lIns="77739" tIns="38866" rIns="77739" bIns="38866" rtlCol="0">
            <a:spAutoFit/>
          </a:bodyPr>
          <a:lstStyle/>
          <a:p>
            <a:pPr defTabSz="777483" fontAlgn="base"/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2020-2023 года: </a:t>
            </a:r>
          </a:p>
          <a:p>
            <a:pPr defTabSz="777483" fontAlgn="base"/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Разработан концептуальный проект инжектора.</a:t>
            </a:r>
          </a:p>
          <a:p>
            <a:pPr defTabSz="777483" fontAlgn="base"/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Разработан полный комплект КД. </a:t>
            </a:r>
          </a:p>
          <a:p>
            <a:pPr defTabSz="777483" fontAlgn="base"/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Изготовлены подсистемы инжектора.</a:t>
            </a:r>
          </a:p>
          <a:p>
            <a:pPr defTabSz="777483" fontAlgn="base"/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Отработаны режимы получения пучков ионов </a:t>
            </a:r>
            <a:r>
              <a:rPr lang="en-US" sz="1400" b="1" dirty="0">
                <a:solidFill>
                  <a:srgbClr val="003274">
                    <a:lumMod val="75000"/>
                  </a:srgbClr>
                </a:solidFill>
              </a:rPr>
              <a:t>C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а</a:t>
            </a:r>
            <a:r>
              <a:rPr lang="en-US" sz="1400" b="1" dirty="0">
                <a:solidFill>
                  <a:srgbClr val="003274">
                    <a:lumMod val="75000"/>
                  </a:srgbClr>
                </a:solidFill>
              </a:rPr>
              <a:t>-48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,</a:t>
            </a:r>
            <a:r>
              <a:rPr lang="en-US" sz="1400" b="1" dirty="0">
                <a:solidFill>
                  <a:srgbClr val="003274">
                    <a:lumMod val="75000"/>
                  </a:srgbClr>
                </a:solidFill>
              </a:rPr>
              <a:t> Ti-50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5A6CB-D5E2-D848-8463-9829D5201B01}"/>
              </a:ext>
            </a:extLst>
          </p:cNvPr>
          <p:cNvSpPr txBox="1"/>
          <p:nvPr/>
        </p:nvSpPr>
        <p:spPr>
          <a:xfrm>
            <a:off x="3415344" y="2787782"/>
            <a:ext cx="3739347" cy="293935"/>
          </a:xfrm>
          <a:prstGeom prst="rect">
            <a:avLst/>
          </a:prstGeom>
          <a:noFill/>
        </p:spPr>
        <p:txBody>
          <a:bodyPr wrap="square" lIns="77739" tIns="38866" rIns="77739" bIns="38866" rtlCol="0">
            <a:spAutoFit/>
          </a:bodyPr>
          <a:lstStyle/>
          <a:p>
            <a:pPr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Место реализации: 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</a:rPr>
              <a:t>ЛЯР ОИЯИ, Дубна</a:t>
            </a:r>
            <a:endParaRPr lang="ru-RU" sz="14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55D135-76D5-AE41-9BAF-177DD16B0A91}"/>
              </a:ext>
            </a:extLst>
          </p:cNvPr>
          <p:cNvSpPr/>
          <p:nvPr/>
        </p:nvSpPr>
        <p:spPr>
          <a:xfrm>
            <a:off x="4657990" y="3207263"/>
            <a:ext cx="4382279" cy="15615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739" tIns="38866" rIns="77739" bIns="38866" rtlCol="0" anchor="ctr"/>
          <a:lstStyle/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Полученное превосходство:</a:t>
            </a:r>
          </a:p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</a:endParaRPr>
          </a:p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</a:rPr>
              <a:t>Чувствительность экспериментов возрастет</a:t>
            </a:r>
          </a:p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</a:rPr>
              <a:t>в 50-100 раз.</a:t>
            </a: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19683"/>
            <a:ext cx="2595067" cy="141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7028" y="683645"/>
            <a:ext cx="3021496" cy="447823"/>
          </a:xfrm>
          <a:prstGeom prst="rect">
            <a:avLst/>
          </a:prstGeom>
        </p:spPr>
        <p:txBody>
          <a:bodyPr wrap="square" lIns="77739" tIns="38866" rIns="77739" bIns="38866">
            <a:spAutoFit/>
          </a:bodyPr>
          <a:lstStyle/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Стенд для отработки оптимальных режимов получения пучков ионов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5343" y="1908891"/>
            <a:ext cx="5624925" cy="7248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7739" tIns="38866" rIns="77739" bIns="38866">
            <a:spAutoFit/>
          </a:bodyPr>
          <a:lstStyle/>
          <a:p>
            <a:pPr algn="just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</a:rPr>
              <a:t>Результат 2024 г</a:t>
            </a:r>
            <a:r>
              <a:rPr lang="ru-RU" sz="1400" dirty="0">
                <a:solidFill>
                  <a:srgbClr val="000000"/>
                </a:solidFill>
              </a:rPr>
              <a:t>.: Разработан сильноточный инжектор многозарядных ионов на базе сверхпроводящего ионного источника электронно-циклотронного резонанса. </a:t>
            </a:r>
          </a:p>
        </p:txBody>
      </p:sp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68" y="3213318"/>
            <a:ext cx="2656318" cy="154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35795" y="2975726"/>
            <a:ext cx="1719384" cy="263157"/>
          </a:xfrm>
          <a:prstGeom prst="rect">
            <a:avLst/>
          </a:prstGeom>
        </p:spPr>
        <p:txBody>
          <a:bodyPr wrap="square" lIns="77739" tIns="38866" rIns="77739" bIns="38866">
            <a:spAutoFit/>
          </a:bodyPr>
          <a:lstStyle/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Источник ионов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4" y="2743440"/>
            <a:ext cx="1288129" cy="20379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0272" y="2499742"/>
            <a:ext cx="2073456" cy="263157"/>
          </a:xfrm>
          <a:prstGeom prst="rect">
            <a:avLst/>
          </a:prstGeom>
        </p:spPr>
        <p:txBody>
          <a:bodyPr wrap="square" lIns="77739" tIns="38866" rIns="77739" bIns="38866">
            <a:spAutoFit/>
          </a:bodyPr>
          <a:lstStyle/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Стойка системы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3243667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B1EC85-3CD9-AA46-8B4B-A9E8D562E692}"/>
              </a:ext>
            </a:extLst>
          </p:cNvPr>
          <p:cNvSpPr/>
          <p:nvPr/>
        </p:nvSpPr>
        <p:spPr>
          <a:xfrm>
            <a:off x="311856" y="751990"/>
            <a:ext cx="3466572" cy="18475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7739" tIns="38866" rIns="77739" bIns="38866" rtlCol="0" anchor="ctr"/>
          <a:lstStyle/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414142">
                    <a:lumMod val="50000"/>
                  </a:srgbClr>
                </a:solidFill>
              </a:rPr>
              <a:t>Фото/изображение  результата (установка, продукт, модель и др.)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B1EC85-3CD9-AA46-8B4B-A9E8D562E692}"/>
              </a:ext>
            </a:extLst>
          </p:cNvPr>
          <p:cNvSpPr/>
          <p:nvPr/>
        </p:nvSpPr>
        <p:spPr>
          <a:xfrm>
            <a:off x="257908" y="3075808"/>
            <a:ext cx="2354376" cy="13702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7739" tIns="38866" rIns="77739" bIns="38866" rtlCol="0" anchor="ctr"/>
          <a:lstStyle/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414142">
                    <a:lumMod val="50000"/>
                  </a:srgbClr>
                </a:solidFill>
              </a:rPr>
              <a:t>Фото/изображение  результата (установка, продукт, модель и др.)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6437" y="4836380"/>
            <a:ext cx="272067" cy="2833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85D134EE-8B42-487F-8351-0A0C29847FB3}" type="slidenum">
              <a:rPr lang="ru-RU"/>
              <a:pPr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5A6CB-D5E2-D848-8463-9829D5201B01}"/>
              </a:ext>
            </a:extLst>
          </p:cNvPr>
          <p:cNvSpPr txBox="1"/>
          <p:nvPr/>
        </p:nvSpPr>
        <p:spPr>
          <a:xfrm>
            <a:off x="3870959" y="2931800"/>
            <a:ext cx="4733249" cy="293935"/>
          </a:xfrm>
          <a:prstGeom prst="rect">
            <a:avLst/>
          </a:prstGeom>
          <a:noFill/>
        </p:spPr>
        <p:txBody>
          <a:bodyPr wrap="none" lIns="77739" tIns="38866" rIns="77739" bIns="38866" rtlCol="0">
            <a:spAutoFit/>
          </a:bodyPr>
          <a:lstStyle/>
          <a:p>
            <a:pPr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Место реализации: 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</a:rPr>
              <a:t>АО «ГНЦ НИИАР», Димитровград</a:t>
            </a:r>
            <a:endParaRPr lang="ru-RU" sz="14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55D135-76D5-AE41-9BAF-177DD16B0A91}"/>
              </a:ext>
            </a:extLst>
          </p:cNvPr>
          <p:cNvSpPr/>
          <p:nvPr/>
        </p:nvSpPr>
        <p:spPr>
          <a:xfrm>
            <a:off x="4822092" y="3362692"/>
            <a:ext cx="4212492" cy="139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739" tIns="38866" rIns="77739" bIns="38866" rtlCol="0" anchor="ctr"/>
          <a:lstStyle/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Полученное превосходство:</a:t>
            </a:r>
          </a:p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</a:rPr>
              <a:t>Аналогов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в РФ нет.</a:t>
            </a:r>
            <a:endParaRPr lang="en-US" sz="1400" dirty="0">
              <a:solidFill>
                <a:srgbClr val="000000"/>
              </a:solidFill>
            </a:endParaRPr>
          </a:p>
          <a:p>
            <a:pPr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</a:rPr>
              <a:t>Получение изотопов: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25 мг Cm-248</a:t>
            </a:r>
            <a:r>
              <a:rPr lang="en-US" sz="1400" dirty="0">
                <a:solidFill>
                  <a:srgbClr val="000000"/>
                </a:solidFill>
              </a:rPr>
              <a:t>; 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250 мг Am-243</a:t>
            </a:r>
            <a:r>
              <a:rPr lang="en-US" sz="1400" dirty="0">
                <a:solidFill>
                  <a:srgbClr val="000000"/>
                </a:solidFill>
              </a:rPr>
              <a:t>; </a:t>
            </a:r>
            <a:r>
              <a:rPr lang="ru-RU" sz="1400" dirty="0">
                <a:solidFill>
                  <a:srgbClr val="000000"/>
                </a:solidFill>
              </a:rPr>
              <a:t>250 мг Pu-242</a:t>
            </a:r>
            <a:r>
              <a:rPr lang="en-US" sz="1400" dirty="0">
                <a:solidFill>
                  <a:srgbClr val="000000"/>
                </a:solidFill>
              </a:rPr>
              <a:t>; 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7 г смеси изотопов кюрия для наработки </a:t>
            </a:r>
            <a:r>
              <a:rPr lang="ru-RU" sz="1400" spc="-1" baseline="30000" dirty="0">
                <a:solidFill>
                  <a:srgbClr val="000000"/>
                </a:solidFill>
                <a:ea typeface="DejaVu Sans"/>
              </a:rPr>
              <a:t>249</a:t>
            </a:r>
            <a:r>
              <a:rPr lang="en-US" sz="1400" spc="-1" dirty="0">
                <a:solidFill>
                  <a:srgbClr val="000000"/>
                </a:solidFill>
                <a:ea typeface="DejaVu Sans"/>
              </a:rPr>
              <a:t>Bk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" name="Рисунок 5" descr="090920143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0" y="3088558"/>
            <a:ext cx="2354376" cy="13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35" y="4402436"/>
            <a:ext cx="2477477" cy="447823"/>
          </a:xfrm>
          <a:prstGeom prst="rect">
            <a:avLst/>
          </a:prstGeom>
        </p:spPr>
        <p:txBody>
          <a:bodyPr wrap="square" lIns="77739" tIns="38866" rIns="77739" bIns="38866">
            <a:spAutoFit/>
          </a:bodyPr>
          <a:lstStyle>
            <a:defPPr>
              <a:defRPr lang="ru-RU"/>
            </a:defPPr>
            <a:lvl1pPr algn="ctr" defTabSz="77748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ru-RU" altLang="ru-RU" dirty="0"/>
              <a:t>Мишенный модуль для синтеза сверхтяжелых ядер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42" y="2045538"/>
            <a:ext cx="5118475" cy="7248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7739" tIns="38866" rIns="77739" bIns="38866">
            <a:spAutoFit/>
          </a:bodyPr>
          <a:lstStyle/>
          <a:p>
            <a:pPr algn="just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</a:rPr>
              <a:t>Результат 2024 г.: </a:t>
            </a:r>
            <a:r>
              <a:rPr lang="ru-RU" sz="1400" dirty="0">
                <a:solidFill>
                  <a:srgbClr val="414142">
                    <a:lumMod val="50000"/>
                  </a:srgbClr>
                </a:solidFill>
              </a:rPr>
              <a:t>Получение </a:t>
            </a:r>
            <a:r>
              <a:rPr lang="ru-RU" sz="1400" dirty="0">
                <a:solidFill>
                  <a:srgbClr val="000000"/>
                </a:solidFill>
              </a:rPr>
              <a:t>изотопов кюрия  и и</a:t>
            </a:r>
            <a:r>
              <a:rPr lang="ru-RU" sz="1400" spc="-1" dirty="0">
                <a:solidFill>
                  <a:srgbClr val="000000"/>
                </a:solidFill>
                <a:ea typeface="DejaVu Sans"/>
              </a:rPr>
              <a:t>зготовление двух мишеней </a:t>
            </a:r>
            <a:r>
              <a:rPr lang="ru-RU" sz="1400" dirty="0">
                <a:solidFill>
                  <a:srgbClr val="000000"/>
                </a:solidFill>
              </a:rPr>
              <a:t>для наработки </a:t>
            </a:r>
            <a:r>
              <a:rPr lang="ru-RU" sz="1400" spc="-1" baseline="30000" dirty="0">
                <a:solidFill>
                  <a:srgbClr val="000000"/>
                </a:solidFill>
                <a:ea typeface="DejaVu Sans"/>
              </a:rPr>
              <a:t>249</a:t>
            </a:r>
            <a:r>
              <a:rPr lang="en-US" sz="1400" spc="-1" dirty="0">
                <a:solidFill>
                  <a:srgbClr val="000000"/>
                </a:solidFill>
                <a:ea typeface="DejaVu Sans"/>
              </a:rPr>
              <a:t>Bk</a:t>
            </a:r>
            <a:r>
              <a:rPr lang="ru-RU" sz="14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для синтеза элемента с </a:t>
            </a:r>
            <a:r>
              <a:rPr lang="en-US" sz="1400" dirty="0">
                <a:solidFill>
                  <a:srgbClr val="000000"/>
                </a:solidFill>
              </a:rPr>
              <a:t>Z</a:t>
            </a:r>
            <a:r>
              <a:rPr lang="ru-RU" sz="1400" dirty="0">
                <a:solidFill>
                  <a:srgbClr val="000000"/>
                </a:solidFill>
              </a:rPr>
              <a:t> =119. </a:t>
            </a:r>
            <a:endParaRPr lang="ru-RU" sz="1400" dirty="0">
              <a:solidFill>
                <a:srgbClr val="003274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CDF1D745-70EC-9949-82E3-3C4AC69D88BC}"/>
              </a:ext>
            </a:extLst>
          </p:cNvPr>
          <p:cNvSpPr txBox="1">
            <a:spLocks/>
          </p:cNvSpPr>
          <p:nvPr/>
        </p:nvSpPr>
        <p:spPr bwMode="auto">
          <a:xfrm>
            <a:off x="257909" y="123479"/>
            <a:ext cx="798342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08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174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26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34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77483"/>
            <a:r>
              <a:rPr lang="ru-RU" sz="1600" dirty="0">
                <a:solidFill>
                  <a:srgbClr val="002060"/>
                </a:solidFill>
              </a:rPr>
              <a:t>Направление 2: Разработка методов получения и получение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изотопов для синтеза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B2DA287E-D8CE-4253-9C0C-51D0AD3C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7" y="745640"/>
            <a:ext cx="3425837" cy="18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6" y="3314127"/>
            <a:ext cx="1618380" cy="107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7908" y="2635637"/>
            <a:ext cx="3503494" cy="447823"/>
          </a:xfrm>
          <a:prstGeom prst="rect">
            <a:avLst/>
          </a:prstGeom>
        </p:spPr>
        <p:txBody>
          <a:bodyPr wrap="square" lIns="77739" tIns="38866" rIns="77739" bIns="38866">
            <a:spAutoFit/>
          </a:bodyPr>
          <a:lstStyle/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Высокопоточный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исследовательский </a:t>
            </a:r>
          </a:p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реактор СМ-3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76212" y="4399019"/>
            <a:ext cx="2071495" cy="447823"/>
          </a:xfrm>
          <a:prstGeom prst="rect">
            <a:avLst/>
          </a:prstGeom>
        </p:spPr>
        <p:txBody>
          <a:bodyPr wrap="square" lIns="77739" tIns="38866" rIns="77739" bIns="38866">
            <a:spAutoFit/>
          </a:bodyPr>
          <a:lstStyle/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Внешний вид сегмента </a:t>
            </a:r>
            <a:b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мишени с плутонием-242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5D921C-EDE5-BE44-94D6-DBE554FF6C94}"/>
              </a:ext>
            </a:extLst>
          </p:cNvPr>
          <p:cNvSpPr txBox="1"/>
          <p:nvPr/>
        </p:nvSpPr>
        <p:spPr>
          <a:xfrm>
            <a:off x="3923942" y="745661"/>
            <a:ext cx="5118475" cy="1177181"/>
          </a:xfrm>
          <a:prstGeom prst="rect">
            <a:avLst/>
          </a:prstGeom>
          <a:noFill/>
        </p:spPr>
        <p:txBody>
          <a:bodyPr wrap="square" lIns="77739" tIns="38866" rIns="77739" bIns="38866" rtlCol="0">
            <a:spAutoFit/>
          </a:bodyPr>
          <a:lstStyle/>
          <a:p>
            <a:pPr defTabSz="777483" fontAlgn="base"/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2020-2023 года: </a:t>
            </a:r>
          </a:p>
          <a:p>
            <a:pPr defTabSz="777483" fontAlgn="base"/>
            <a:r>
              <a:rPr lang="ru-RU" sz="1400" dirty="0">
                <a:solidFill>
                  <a:srgbClr val="002060"/>
                </a:solidFill>
              </a:rPr>
              <a:t>Разработаны </a:t>
            </a:r>
            <a:r>
              <a:rPr lang="ru-RU" sz="1400" dirty="0">
                <a:solidFill>
                  <a:srgbClr val="003274"/>
                </a:solidFill>
                <a:ea typeface="Roboto" panose="02000000000000000000" pitchFamily="2" charset="0"/>
              </a:rPr>
              <a:t>методы глубокой радиохимической очистки </a:t>
            </a:r>
            <a:br>
              <a:rPr lang="ru-RU" sz="1400" dirty="0">
                <a:solidFill>
                  <a:srgbClr val="003274"/>
                </a:solidFill>
                <a:ea typeface="Roboto" panose="02000000000000000000" pitchFamily="2" charset="0"/>
              </a:rPr>
            </a:br>
            <a:r>
              <a:rPr lang="ru-RU" sz="1400" dirty="0">
                <a:solidFill>
                  <a:srgbClr val="003274"/>
                </a:solidFill>
                <a:ea typeface="Roboto" panose="02000000000000000000" pitchFamily="2" charset="0"/>
              </a:rPr>
              <a:t>и получены препараты </a:t>
            </a:r>
            <a:r>
              <a:rPr lang="en-US" sz="1400" dirty="0">
                <a:solidFill>
                  <a:srgbClr val="003274"/>
                </a:solidFill>
                <a:ea typeface="Roboto" panose="02000000000000000000" pitchFamily="2" charset="0"/>
              </a:rPr>
              <a:t>Am</a:t>
            </a:r>
            <a:r>
              <a:rPr lang="ru-RU" sz="1400" dirty="0">
                <a:solidFill>
                  <a:srgbClr val="003274"/>
                </a:solidFill>
                <a:ea typeface="Roboto" panose="02000000000000000000" pitchFamily="2" charset="0"/>
              </a:rPr>
              <a:t>-243 и </a:t>
            </a:r>
            <a:r>
              <a:rPr lang="en-US" sz="1400" dirty="0">
                <a:solidFill>
                  <a:srgbClr val="003274"/>
                </a:solidFill>
                <a:ea typeface="Roboto" panose="02000000000000000000" pitchFamily="2" charset="0"/>
              </a:rPr>
              <a:t>Cm</a:t>
            </a:r>
            <a:r>
              <a:rPr lang="ru-RU" sz="1400" dirty="0">
                <a:solidFill>
                  <a:srgbClr val="003274"/>
                </a:solidFill>
                <a:ea typeface="Roboto" panose="02000000000000000000" pitchFamily="2" charset="0"/>
              </a:rPr>
              <a:t>-248.</a:t>
            </a:r>
          </a:p>
          <a:p>
            <a:pPr defTabSz="777483" fontAlgn="base"/>
            <a:r>
              <a:rPr lang="ru-RU" altLang="ru-RU" sz="1400" dirty="0">
                <a:solidFill>
                  <a:srgbClr val="003274"/>
                </a:solidFill>
                <a:ea typeface="Roboto" panose="02000000000000000000" pitchFamily="2" charset="0"/>
              </a:rPr>
              <a:t>Разработана технология для наработки, выделения  и </a:t>
            </a:r>
          </a:p>
          <a:p>
            <a:pPr defTabSz="777483" fontAlgn="base"/>
            <a:r>
              <a:rPr lang="ru-RU" altLang="ru-RU" sz="1400" dirty="0">
                <a:solidFill>
                  <a:srgbClr val="003274"/>
                </a:solidFill>
                <a:ea typeface="Roboto" panose="02000000000000000000" pitchFamily="2" charset="0"/>
              </a:rPr>
              <a:t>очистки </a:t>
            </a:r>
            <a:r>
              <a:rPr lang="en-US" altLang="ru-RU" sz="1400" dirty="0">
                <a:solidFill>
                  <a:srgbClr val="003274"/>
                </a:solidFill>
                <a:ea typeface="Roboto" panose="02000000000000000000" pitchFamily="2" charset="0"/>
              </a:rPr>
              <a:t>Bk-249</a:t>
            </a:r>
            <a:r>
              <a:rPr lang="ru-RU" altLang="ru-RU" sz="1400" dirty="0">
                <a:solidFill>
                  <a:srgbClr val="003274"/>
                </a:solidFill>
                <a:ea typeface="Roboto" panose="02000000000000000000" pitchFamily="2" charset="0"/>
              </a:rPr>
              <a:t>.</a:t>
            </a:r>
            <a:endParaRPr lang="ru-RU" sz="1400" dirty="0">
              <a:solidFill>
                <a:srgbClr val="003274"/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126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6437" y="4822197"/>
            <a:ext cx="272067" cy="31170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85D134EE-8B42-487F-8351-0A0C29847FB3}" type="slidenum">
              <a:rPr lang="ru-RU"/>
              <a:pPr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DF1D745-70EC-9949-82E3-3C4AC69D88BC}"/>
              </a:ext>
            </a:extLst>
          </p:cNvPr>
          <p:cNvSpPr txBox="1">
            <a:spLocks/>
          </p:cNvSpPr>
          <p:nvPr/>
        </p:nvSpPr>
        <p:spPr bwMode="auto">
          <a:xfrm>
            <a:off x="279400" y="25404"/>
            <a:ext cx="8648708" cy="6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08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174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26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34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kern="0" dirty="0">
                <a:solidFill>
                  <a:srgbClr val="002060"/>
                </a:solidFill>
              </a:rPr>
              <a:t>Направление 3: </a:t>
            </a:r>
            <a:r>
              <a:rPr lang="ru-RU" sz="1600" spc="-1" dirty="0">
                <a:solidFill>
                  <a:srgbClr val="002060"/>
                </a:solidFill>
              </a:rPr>
              <a:t>Разработка комплекса разделения </a:t>
            </a:r>
          </a:p>
          <a:p>
            <a:r>
              <a:rPr lang="ru-RU" sz="1600" spc="-1" dirty="0">
                <a:solidFill>
                  <a:srgbClr val="002060"/>
                </a:solidFill>
              </a:rPr>
              <a:t>изотопов на базе высокоэффективного масс-сепаратора</a:t>
            </a:r>
            <a:endParaRPr lang="ru-RU" sz="1600" kern="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400" y="771567"/>
            <a:ext cx="8469065" cy="4055388"/>
          </a:xfrm>
          <a:prstGeom prst="rect">
            <a:avLst/>
          </a:prstGeom>
          <a:noFill/>
        </p:spPr>
        <p:txBody>
          <a:bodyPr wrap="square" lIns="91139" tIns="45553" rIns="91139" bIns="45553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Цель 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создание современного комплекса разделения изотопов </a:t>
            </a:r>
            <a:r>
              <a:rPr lang="ru-RU" sz="1700" b="1" dirty="0" err="1">
                <a:solidFill>
                  <a:schemeClr val="tx1">
                    <a:lumMod val="50000"/>
                  </a:schemeClr>
                </a:solidFill>
              </a:rPr>
              <a:t>трансплутониевых</a:t>
            </a: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 элементов 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ТПЭ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 на базе высокоэффективного электромагнитного масс-сепаратора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и получение мишенного материала для синтеза новых элементов.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Задачи:</a:t>
            </a:r>
          </a:p>
          <a:p>
            <a:pPr marL="444614" indent="-262656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Разработка, изготовление и ввод в эксплуатацию высоко-эффективного масс-сепаратора ТПЭ</a:t>
            </a:r>
          </a:p>
          <a:p>
            <a:pPr marL="444614" indent="-262656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Разработка радиохимических технологий, обеспечивающих получение необходимых изотопов</a:t>
            </a:r>
          </a:p>
          <a:p>
            <a:pPr marL="444614" indent="-262656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Размещение комплекса, создание необходимой современной  инфраструктуры</a:t>
            </a:r>
          </a:p>
          <a:p>
            <a:pPr marL="444614" indent="-262656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Разделение изотопов, получение мишенного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28874630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72040" y="843558"/>
            <a:ext cx="8703393" cy="10982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83" tIns="43491" rIns="86983" bIns="43491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295481"/>
            <a:ext cx="7514319" cy="620085"/>
          </a:xfrm>
          <a:prstGeom prst="rect">
            <a:avLst/>
          </a:prstGeom>
        </p:spPr>
        <p:txBody>
          <a:bodyPr lIns="91139" tIns="45553" rIns="91139" bIns="45553"/>
          <a:lstStyle>
            <a:lvl1pPr defTabSz="994168"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Требования к комплексу разделения изотопов</a:t>
            </a:r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333554"/>
              </p:ext>
            </p:extLst>
          </p:nvPr>
        </p:nvGraphicFramePr>
        <p:xfrm>
          <a:off x="5924377" y="3351959"/>
          <a:ext cx="3157100" cy="157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9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/>
                        <a:t>Требования к масс-сепаратору </a:t>
                      </a:r>
                      <a:endParaRPr lang="ru-RU" alt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87" marR="7428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/>
                        <a:t>КПД одного разделения</a:t>
                      </a:r>
                      <a:endParaRPr lang="ru-RU" sz="1100" b="1" i="0" kern="120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20 %</a:t>
                      </a:r>
                      <a:endParaRPr lang="ru-RU" sz="1400" b="1" i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/>
                        <a:t>Коэффициент регенерации</a:t>
                      </a:r>
                      <a:endParaRPr lang="ru-RU" sz="1100" b="1" i="0" kern="120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US" sz="1400" b="1" i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ru-RU" sz="1400" b="1" i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0 %</a:t>
                      </a:r>
                      <a:endParaRPr lang="ru-RU" sz="1400" b="1" i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/>
                        <a:t>Коэффициент переработки</a:t>
                      </a:r>
                      <a:endParaRPr lang="ru-RU" sz="1100" b="1" i="0" kern="120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720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менее 40 %</a:t>
                      </a:r>
                      <a:endParaRPr lang="ru-RU" sz="1400" b="1" i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6126756" y="2340941"/>
            <a:ext cx="2748676" cy="518719"/>
          </a:xfrm>
          <a:prstGeom prst="rect">
            <a:avLst/>
          </a:prstGeom>
          <a:noFill/>
          <a:ln w="15875" cap="sq">
            <a:noFill/>
            <a:miter lim="800000"/>
            <a:headEnd/>
            <a:tailEnd/>
          </a:ln>
        </p:spPr>
        <p:txBody>
          <a:bodyPr wrap="square" lIns="86983" tIns="43491" rIns="86983" bIns="43491" anchor="ctr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Изотопная чистота продукта С</a:t>
            </a:r>
            <a:r>
              <a:rPr lang="en-US" altLang="ru-RU" sz="1400" b="1" dirty="0">
                <a:solidFill>
                  <a:srgbClr val="000000"/>
                </a:solidFill>
                <a:latin typeface="+mn-lt"/>
              </a:rPr>
              <a:t>f-25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1 </a:t>
            </a:r>
            <a:r>
              <a:rPr lang="en-US" altLang="ru-RU" sz="1400" b="1" dirty="0">
                <a:solidFill>
                  <a:srgbClr val="0070C0"/>
                </a:solidFill>
                <a:latin typeface="+mn-lt"/>
                <a:sym typeface="Symbol"/>
              </a:rPr>
              <a:t>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  <a:sym typeface="Symbol"/>
              </a:rPr>
              <a:t> 0,9987</a:t>
            </a:r>
            <a:endParaRPr lang="ru-RU" alt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182538" y="827691"/>
            <a:ext cx="8692921" cy="1135529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  <p:txBody>
          <a:bodyPr wrap="square" lIns="86983" tIns="43491" rIns="86983" bIns="43491" anchor="ctr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378" indent="-180378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altLang="ru-RU" sz="1400" b="1" u="sng" dirty="0">
                <a:solidFill>
                  <a:srgbClr val="000000"/>
                </a:solidFill>
              </a:rPr>
              <a:t>ИСХОДНЫЕ ДАННЫЕ:</a:t>
            </a:r>
          </a:p>
          <a:p>
            <a:pPr marL="180378" indent="-180378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altLang="ru-RU" sz="1400" b="1" dirty="0">
                <a:solidFill>
                  <a:srgbClr val="000000"/>
                </a:solidFill>
              </a:rPr>
              <a:t>Содержание изотопов калифорния в смеси (НИИАР): </a:t>
            </a:r>
            <a:br>
              <a:rPr lang="ru-RU" altLang="ru-RU" sz="1400" b="1" dirty="0">
                <a:solidFill>
                  <a:srgbClr val="000000"/>
                </a:solidFill>
              </a:rPr>
            </a:br>
            <a:r>
              <a:rPr lang="ru-RU" altLang="ru-RU" sz="1400" b="1" dirty="0">
                <a:solidFill>
                  <a:srgbClr val="000000"/>
                </a:solidFill>
              </a:rPr>
              <a:t>С</a:t>
            </a:r>
            <a:r>
              <a:rPr lang="en-US" altLang="ru-RU" sz="1400" b="1" dirty="0">
                <a:solidFill>
                  <a:srgbClr val="000000"/>
                </a:solidFill>
              </a:rPr>
              <a:t>f-2</a:t>
            </a:r>
            <a:r>
              <a:rPr lang="ru-RU" altLang="ru-RU" sz="1400" b="1" dirty="0">
                <a:solidFill>
                  <a:srgbClr val="000000"/>
                </a:solidFill>
              </a:rPr>
              <a:t>49 – 42%, С</a:t>
            </a:r>
            <a:r>
              <a:rPr lang="en-US" altLang="ru-RU" sz="1400" b="1" dirty="0">
                <a:solidFill>
                  <a:srgbClr val="000000"/>
                </a:solidFill>
              </a:rPr>
              <a:t>f-2</a:t>
            </a:r>
            <a:r>
              <a:rPr lang="ru-RU" altLang="ru-RU" sz="1400" b="1" dirty="0">
                <a:solidFill>
                  <a:srgbClr val="000000"/>
                </a:solidFill>
              </a:rPr>
              <a:t>50 – 21%, С</a:t>
            </a:r>
            <a:r>
              <a:rPr lang="en-US" altLang="ru-RU" sz="1400" b="1" dirty="0">
                <a:solidFill>
                  <a:srgbClr val="000000"/>
                </a:solidFill>
              </a:rPr>
              <a:t>f-2</a:t>
            </a:r>
            <a:r>
              <a:rPr lang="ru-RU" altLang="ru-RU" sz="1400" b="1" dirty="0">
                <a:solidFill>
                  <a:srgbClr val="000000"/>
                </a:solidFill>
              </a:rPr>
              <a:t>51 – 28%, С</a:t>
            </a:r>
            <a:r>
              <a:rPr lang="en-US" altLang="ru-RU" sz="1400" b="1" dirty="0">
                <a:solidFill>
                  <a:srgbClr val="000000"/>
                </a:solidFill>
              </a:rPr>
              <a:t>f-2</a:t>
            </a:r>
            <a:r>
              <a:rPr lang="ru-RU" altLang="ru-RU" sz="1400" b="1" dirty="0">
                <a:solidFill>
                  <a:srgbClr val="000000"/>
                </a:solidFill>
              </a:rPr>
              <a:t>52  – 9%.</a:t>
            </a:r>
          </a:p>
          <a:p>
            <a:pPr marL="180378" indent="-180378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altLang="ru-RU" sz="1400" b="1" dirty="0">
                <a:solidFill>
                  <a:srgbClr val="000000"/>
                </a:solidFill>
              </a:rPr>
              <a:t>Требования к мишени (ОИЯИ): масса С</a:t>
            </a:r>
            <a:r>
              <a:rPr lang="en-US" altLang="ru-RU" sz="1400" b="1" dirty="0">
                <a:solidFill>
                  <a:srgbClr val="000000"/>
                </a:solidFill>
              </a:rPr>
              <a:t>f-25</a:t>
            </a:r>
            <a:r>
              <a:rPr lang="ru-RU" altLang="ru-RU" sz="1400" b="1" dirty="0">
                <a:solidFill>
                  <a:srgbClr val="000000"/>
                </a:solidFill>
              </a:rPr>
              <a:t>1 </a:t>
            </a:r>
            <a:r>
              <a:rPr lang="en-US" altLang="ru-RU" sz="1400" b="1" dirty="0">
                <a:solidFill>
                  <a:srgbClr val="000000"/>
                </a:solidFill>
              </a:rPr>
              <a:t>~</a:t>
            </a:r>
            <a:r>
              <a:rPr lang="ru-RU" altLang="ru-RU" sz="1400" b="1" dirty="0">
                <a:solidFill>
                  <a:srgbClr val="000000"/>
                </a:solidFill>
              </a:rPr>
              <a:t> 25 мг (содержание С</a:t>
            </a:r>
            <a:r>
              <a:rPr lang="en-US" altLang="ru-RU" sz="1400" b="1" dirty="0">
                <a:solidFill>
                  <a:srgbClr val="000000"/>
                </a:solidFill>
              </a:rPr>
              <a:t>f-25</a:t>
            </a:r>
            <a:r>
              <a:rPr lang="ru-RU" altLang="ru-RU" sz="1400" b="1" dirty="0">
                <a:solidFill>
                  <a:srgbClr val="000000"/>
                </a:solidFill>
              </a:rPr>
              <a:t>2 – не более 10 мкг)</a:t>
            </a:r>
          </a:p>
        </p:txBody>
      </p:sp>
      <p:sp>
        <p:nvSpPr>
          <p:cNvPr id="51" name="TextBox 10"/>
          <p:cNvSpPr txBox="1">
            <a:spLocks noChangeArrowheads="1"/>
          </p:cNvSpPr>
          <p:nvPr/>
        </p:nvSpPr>
        <p:spPr bwMode="auto">
          <a:xfrm>
            <a:off x="3059834" y="2295081"/>
            <a:ext cx="2880320" cy="708718"/>
          </a:xfrm>
          <a:prstGeom prst="rect">
            <a:avLst/>
          </a:prstGeom>
          <a:noFill/>
          <a:ln w="15875" cap="sq">
            <a:solidFill>
              <a:srgbClr val="000000"/>
            </a:solidFill>
            <a:miter lim="800000"/>
            <a:headEnd/>
            <a:tailEnd/>
          </a:ln>
        </p:spPr>
        <p:txBody>
          <a:bodyPr lIns="86983" tIns="43491" rIns="86983" bIns="43491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Для наработки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25</a:t>
            </a:r>
            <a:r>
              <a:rPr lang="en-US" altLang="ru-RU" sz="1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мг С</a:t>
            </a:r>
            <a:r>
              <a:rPr lang="en-US" altLang="ru-RU" sz="1400" b="1" dirty="0">
                <a:solidFill>
                  <a:srgbClr val="0070C0"/>
                </a:solidFill>
                <a:latin typeface="+mn-lt"/>
              </a:rPr>
              <a:t>f-251</a:t>
            </a:r>
            <a:endParaRPr lang="ru-RU" altLang="ru-RU" sz="1400" b="1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потребуется</a:t>
            </a:r>
            <a:r>
              <a:rPr lang="ru-RU" altLang="ru-RU" sz="1400" b="1" dirty="0">
                <a:latin typeface="+mn-lt"/>
              </a:rPr>
              <a:t> </a:t>
            </a:r>
            <a:r>
              <a:rPr lang="en-US" altLang="ru-RU" sz="1400" b="1" dirty="0">
                <a:solidFill>
                  <a:srgbClr val="0070C0"/>
                </a:solidFill>
                <a:latin typeface="+mn-lt"/>
              </a:rPr>
              <a:t>~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18</a:t>
            </a:r>
            <a:r>
              <a:rPr lang="en-US" altLang="ru-RU" sz="1400" b="1" dirty="0">
                <a:solidFill>
                  <a:srgbClr val="0070C0"/>
                </a:solidFill>
                <a:latin typeface="+mn-lt"/>
              </a:rPr>
              <a:t>0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мг смеси С</a:t>
            </a:r>
            <a:r>
              <a:rPr lang="en-US" altLang="ru-RU" sz="1400" b="1" dirty="0">
                <a:solidFill>
                  <a:srgbClr val="0070C0"/>
                </a:solidFill>
                <a:latin typeface="+mn-lt"/>
              </a:rPr>
              <a:t>f</a:t>
            </a:r>
            <a:endParaRPr lang="ru-RU" altLang="ru-RU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189573" y="2295177"/>
            <a:ext cx="2640825" cy="708622"/>
          </a:xfrm>
          <a:prstGeom prst="rect">
            <a:avLst/>
          </a:prstGeom>
          <a:noFill/>
          <a:ln w="15875" cap="sq">
            <a:solidFill>
              <a:srgbClr val="000000"/>
            </a:solidFill>
            <a:miter lim="800000"/>
            <a:headEnd/>
            <a:tailEnd/>
          </a:ln>
        </p:spPr>
        <p:txBody>
          <a:bodyPr lIns="86983" tIns="43491" rIns="86983" bIns="43491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Высокая активность в процессе разделения </a:t>
            </a:r>
            <a:br>
              <a:rPr lang="en-US" altLang="ru-RU" sz="1400" b="1" dirty="0">
                <a:solidFill>
                  <a:srgbClr val="000000"/>
                </a:solidFill>
                <a:latin typeface="+mn-lt"/>
              </a:rPr>
            </a:br>
            <a:r>
              <a:rPr lang="en-US" altLang="ru-RU" sz="1400" b="1" dirty="0">
                <a:solidFill>
                  <a:srgbClr val="000000"/>
                </a:solidFill>
                <a:latin typeface="+mn-lt"/>
                <a:sym typeface="Symbol"/>
              </a:rPr>
              <a:t>2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  <a:sym typeface="Symbol"/>
              </a:rPr>
              <a:t>,</a:t>
            </a:r>
            <a:r>
              <a:rPr lang="en-US" altLang="ru-RU" sz="1400" b="1" dirty="0">
                <a:solidFill>
                  <a:srgbClr val="000000"/>
                </a:solidFill>
                <a:latin typeface="+mn-lt"/>
                <a:sym typeface="Symbol"/>
              </a:rPr>
              <a:t>3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10</a:t>
            </a:r>
            <a:r>
              <a:rPr lang="en-US" altLang="ru-RU" sz="1400" b="1" baseline="30000" dirty="0">
                <a:solidFill>
                  <a:srgbClr val="000000"/>
                </a:solidFill>
                <a:latin typeface="+mn-lt"/>
              </a:rPr>
              <a:t>9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 н/с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ru-RU" sz="1400" b="1" dirty="0">
                <a:solidFill>
                  <a:srgbClr val="0070C0"/>
                </a:solidFill>
                <a:latin typeface="+mn-lt"/>
              </a:rPr>
              <a:t>1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мг С</a:t>
            </a:r>
            <a:r>
              <a:rPr lang="en-US" altLang="ru-RU" sz="1400" b="1" dirty="0">
                <a:solidFill>
                  <a:srgbClr val="0070C0"/>
                </a:solidFill>
                <a:latin typeface="+mn-lt"/>
              </a:rPr>
              <a:t>f-25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2)</a:t>
            </a: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41745"/>
              </p:ext>
            </p:extLst>
          </p:nvPr>
        </p:nvGraphicFramePr>
        <p:xfrm>
          <a:off x="75212" y="3360640"/>
          <a:ext cx="3158963" cy="149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4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/>
                        <a:t>Требования к технологии </a:t>
                      </a:r>
                      <a:endParaRPr lang="ru-RU" alt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14">
                <a:tc>
                  <a:txBody>
                    <a:bodyPr/>
                    <a:lstStyle/>
                    <a:p>
                      <a:pPr marL="180975" indent="-180975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100" b="1" dirty="0"/>
                        <a:t>1.  Высокоэффективная радиационная защита </a:t>
                      </a:r>
                      <a:endParaRPr lang="ru-RU" alt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15">
                <a:tc>
                  <a:txBody>
                    <a:bodyPr/>
                    <a:lstStyle/>
                    <a:p>
                      <a:pPr marL="180975" indent="-180975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100" b="1" dirty="0"/>
                        <a:t>2.  Дистанционное управление,</a:t>
                      </a:r>
                      <a:r>
                        <a:rPr lang="ru-RU" altLang="ru-RU" sz="1100" b="1" baseline="0" dirty="0"/>
                        <a:t> </a:t>
                      </a:r>
                      <a:r>
                        <a:rPr lang="ru-RU" altLang="ru-RU" sz="1100" b="1" dirty="0"/>
                        <a:t>автоматизация процессов</a:t>
                      </a:r>
                      <a:endParaRPr lang="ru-RU" alt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15">
                <a:tc>
                  <a:txBody>
                    <a:bodyPr/>
                    <a:lstStyle/>
                    <a:p>
                      <a:pPr marL="182563" indent="-182563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100" b="1" dirty="0"/>
                        <a:t>3. </a:t>
                      </a:r>
                      <a:r>
                        <a:rPr lang="ru-RU" altLang="ru-RU" sz="1100" b="1" dirty="0" err="1"/>
                        <a:t>Дезактивируемость</a:t>
                      </a:r>
                      <a:r>
                        <a:rPr lang="ru-RU" altLang="ru-RU" sz="1100" b="1" dirty="0"/>
                        <a:t> оборудования</a:t>
                      </a:r>
                      <a:endParaRPr lang="ru-RU" alt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Стрелка вправо 17"/>
          <p:cNvSpPr>
            <a:spLocks noChangeArrowheads="1"/>
          </p:cNvSpPr>
          <p:nvPr/>
        </p:nvSpPr>
        <p:spPr bwMode="auto">
          <a:xfrm rot="5400000" flipV="1">
            <a:off x="4418937" y="3047895"/>
            <a:ext cx="288030" cy="343858"/>
          </a:xfrm>
          <a:prstGeom prst="rightArrow">
            <a:avLst>
              <a:gd name="adj1" fmla="val 50000"/>
              <a:gd name="adj2" fmla="val 55382"/>
            </a:avLst>
          </a:prstGeom>
          <a:solidFill>
            <a:srgbClr val="79B2D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ru-RU" alt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392550" y="3379121"/>
            <a:ext cx="2403586" cy="1453509"/>
            <a:chOff x="3520348" y="1249426"/>
            <a:chExt cx="2919247" cy="1938012"/>
          </a:xfrm>
        </p:grpSpPr>
        <p:pic>
          <p:nvPicPr>
            <p:cNvPr id="22" name="Рисунок 21" descr="Изображение выглядит как внутренний, игрушка, стол, зел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317" y="1249426"/>
              <a:ext cx="2557311" cy="1938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5400">
              <a:solidFill>
                <a:schemeClr val="accent6">
                  <a:lumMod val="50000"/>
                </a:schemeClr>
              </a:solidFill>
            </a:ln>
            <a:effectLst/>
          </p:spPr>
        </p:pic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3520348" y="2810330"/>
              <a:ext cx="2919247" cy="352680"/>
            </a:xfrm>
            <a:prstGeom prst="rect">
              <a:avLst/>
            </a:prstGeom>
          </p:spPr>
          <p:txBody>
            <a:bodyPr lIns="91417" tIns="45708" rIns="91417" bIns="45708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+mn-lt"/>
                </a:rPr>
                <a:t>Масс-сепаратор С-3</a:t>
              </a:r>
            </a:p>
          </p:txBody>
        </p:sp>
      </p:grp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6135792" y="2283720"/>
            <a:ext cx="2757825" cy="708718"/>
          </a:xfrm>
          <a:prstGeom prst="rect">
            <a:avLst/>
          </a:prstGeom>
          <a:noFill/>
          <a:ln w="15875" cap="sq">
            <a:solidFill>
              <a:srgbClr val="000000"/>
            </a:solidFill>
            <a:miter lim="800000"/>
            <a:headEnd/>
            <a:tailEnd/>
          </a:ln>
        </p:spPr>
        <p:txBody>
          <a:bodyPr lIns="86983" tIns="43491" rIns="86983" bIns="43491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8840227" y="4880669"/>
            <a:ext cx="268277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spcBef>
                <a:spcPct val="40000"/>
              </a:spcBef>
              <a:spcAft>
                <a:spcPct val="20000"/>
              </a:spcAft>
              <a:defRPr sz="1600" b="1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C8B1C58-C988-45B5-B10E-9A131A87B8E8}" type="slidenum">
              <a:rPr lang="ru-RU" altLang="ru-RU" sz="1900">
                <a:solidFill>
                  <a:srgbClr val="003274"/>
                </a:solidFill>
                <a:cs typeface="Arial"/>
              </a:rPr>
              <a:pPr eaLnBrk="1" hangingPunct="1"/>
              <a:t>7</a:t>
            </a:fld>
            <a:endParaRPr lang="ru-RU" altLang="ru-RU" sz="1900" dirty="0">
              <a:solidFill>
                <a:srgbClr val="003274"/>
              </a:solidFill>
              <a:cs typeface="Arial"/>
            </a:endParaRPr>
          </a:p>
        </p:txBody>
      </p:sp>
      <p:sp>
        <p:nvSpPr>
          <p:cNvPr id="31" name="Стрелка вправо 17"/>
          <p:cNvSpPr>
            <a:spLocks noChangeArrowheads="1"/>
          </p:cNvSpPr>
          <p:nvPr/>
        </p:nvSpPr>
        <p:spPr bwMode="auto">
          <a:xfrm rot="5400000" flipV="1">
            <a:off x="1365970" y="3038184"/>
            <a:ext cx="288030" cy="343858"/>
          </a:xfrm>
          <a:prstGeom prst="rightArrow">
            <a:avLst>
              <a:gd name="adj1" fmla="val 50000"/>
              <a:gd name="adj2" fmla="val 55382"/>
            </a:avLst>
          </a:prstGeom>
          <a:solidFill>
            <a:srgbClr val="79B2D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ru-RU" altLang="ru-RU" dirty="0"/>
          </a:p>
        </p:txBody>
      </p:sp>
      <p:sp>
        <p:nvSpPr>
          <p:cNvPr id="32" name="Стрелка вправо 17"/>
          <p:cNvSpPr>
            <a:spLocks noChangeArrowheads="1"/>
          </p:cNvSpPr>
          <p:nvPr/>
        </p:nvSpPr>
        <p:spPr bwMode="auto">
          <a:xfrm rot="5400000" flipV="1">
            <a:off x="1365970" y="1964787"/>
            <a:ext cx="288030" cy="343858"/>
          </a:xfrm>
          <a:prstGeom prst="rightArrow">
            <a:avLst>
              <a:gd name="adj1" fmla="val 50000"/>
              <a:gd name="adj2" fmla="val 55382"/>
            </a:avLst>
          </a:prstGeom>
          <a:solidFill>
            <a:srgbClr val="79B2D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ru-RU" altLang="ru-RU" dirty="0"/>
          </a:p>
        </p:txBody>
      </p:sp>
      <p:sp>
        <p:nvSpPr>
          <p:cNvPr id="33" name="Стрелка вправо 17"/>
          <p:cNvSpPr>
            <a:spLocks noChangeArrowheads="1"/>
          </p:cNvSpPr>
          <p:nvPr/>
        </p:nvSpPr>
        <p:spPr bwMode="auto">
          <a:xfrm rot="5400000" flipV="1">
            <a:off x="4427818" y="1964787"/>
            <a:ext cx="288030" cy="343858"/>
          </a:xfrm>
          <a:prstGeom prst="rightArrow">
            <a:avLst>
              <a:gd name="adj1" fmla="val 50000"/>
              <a:gd name="adj2" fmla="val 55382"/>
            </a:avLst>
          </a:prstGeom>
          <a:solidFill>
            <a:srgbClr val="79B2D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ru-RU" altLang="ru-RU" dirty="0"/>
          </a:p>
        </p:txBody>
      </p:sp>
      <p:sp>
        <p:nvSpPr>
          <p:cNvPr id="34" name="Стрелка вправо 17"/>
          <p:cNvSpPr>
            <a:spLocks noChangeArrowheads="1"/>
          </p:cNvSpPr>
          <p:nvPr/>
        </p:nvSpPr>
        <p:spPr bwMode="auto">
          <a:xfrm rot="5400000" flipV="1">
            <a:off x="7452320" y="1964787"/>
            <a:ext cx="288030" cy="343858"/>
          </a:xfrm>
          <a:prstGeom prst="rightArrow">
            <a:avLst>
              <a:gd name="adj1" fmla="val 50000"/>
              <a:gd name="adj2" fmla="val 55382"/>
            </a:avLst>
          </a:prstGeom>
          <a:solidFill>
            <a:srgbClr val="79B2D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097520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123478"/>
            <a:ext cx="8229600" cy="475562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Кооперация по созданию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altLang="ru-RU" sz="2400" b="1" dirty="0">
                <a:solidFill>
                  <a:srgbClr val="002060"/>
                </a:solidFill>
              </a:rPr>
              <a:t>комплекса разделения изотопов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722" y="1077585"/>
            <a:ext cx="4680520" cy="88535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139" tIns="45553" rIns="91139" bIns="45553" rtlCol="0" anchor="ctr"/>
          <a:lstStyle/>
          <a:p>
            <a:pPr algn="ctr"/>
            <a:r>
              <a:rPr lang="ru-RU" sz="1900" b="1" dirty="0">
                <a:latin typeface="Основной текст"/>
              </a:rPr>
              <a:t>РФЯЦ-ВНИИЭФ </a:t>
            </a:r>
          </a:p>
          <a:p>
            <a:pPr algn="ctr"/>
            <a:r>
              <a:rPr lang="ru-RU" sz="1900" b="1" dirty="0">
                <a:latin typeface="Основной текст"/>
              </a:rPr>
              <a:t>Комплекс разделения изотопов</a:t>
            </a:r>
          </a:p>
          <a:p>
            <a:pPr algn="ctr"/>
            <a:r>
              <a:rPr lang="ru-RU" sz="1900" dirty="0">
                <a:latin typeface="Основной текст"/>
              </a:rPr>
              <a:t>Размещение и эксплуатация комплекса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970" y="2457333"/>
            <a:ext cx="3499792" cy="66378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139" tIns="45553" rIns="91139" bIns="45553" rtlCol="0" anchor="ctr"/>
          <a:lstStyle/>
          <a:p>
            <a:pPr algn="ctr"/>
            <a:r>
              <a:rPr lang="ru-RU" dirty="0"/>
              <a:t>Создание масс-сепаратора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3525885"/>
            <a:ext cx="2926049" cy="135014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884" tIns="45553" rIns="35884" bIns="45553" rtlCol="0" anchor="t" anchorCtr="0"/>
          <a:lstStyle/>
          <a:p>
            <a:pPr algn="ctr"/>
            <a:r>
              <a:rPr lang="ru-RU" sz="1600" b="1" dirty="0"/>
              <a:t>АО «</a:t>
            </a:r>
            <a:r>
              <a:rPr lang="ru-RU" sz="1600" b="1" dirty="0" err="1"/>
              <a:t>Сверд</a:t>
            </a:r>
            <a:r>
              <a:rPr lang="ru-RU" sz="1600" b="1" dirty="0"/>
              <a:t>-</a:t>
            </a:r>
          </a:p>
          <a:p>
            <a:pPr algn="ctr"/>
            <a:r>
              <a:rPr lang="ru-RU" sz="1600" b="1" dirty="0" err="1"/>
              <a:t>НИИХиммаш</a:t>
            </a:r>
            <a:r>
              <a:rPr lang="ru-RU" sz="1600" b="1" dirty="0"/>
              <a:t>»</a:t>
            </a:r>
          </a:p>
          <a:p>
            <a:pPr algn="ctr"/>
            <a:r>
              <a:rPr lang="ru-RU" sz="1600" dirty="0"/>
              <a:t>Разработка КД на «горячие» камеры и химические боксы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3525856"/>
            <a:ext cx="3024336" cy="135015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884" tIns="45553" rIns="35884" bIns="45553" rtlCol="0" anchor="t" anchorCtr="0"/>
          <a:lstStyle/>
          <a:p>
            <a:pPr algn="ctr">
              <a:spcBef>
                <a:spcPts val="600"/>
              </a:spcBef>
            </a:pPr>
            <a:r>
              <a:rPr lang="ru-RU" sz="1600" b="1" dirty="0"/>
              <a:t>АО «НИИЭФА»</a:t>
            </a:r>
          </a:p>
          <a:p>
            <a:pPr algn="ctr"/>
            <a:r>
              <a:rPr lang="ru-RU" sz="1600" dirty="0"/>
              <a:t> Источник ионов и </a:t>
            </a:r>
            <a:r>
              <a:rPr lang="ru-RU" sz="1600" dirty="0" err="1"/>
              <a:t>диспергирующий</a:t>
            </a:r>
            <a:endParaRPr lang="ru-RU" sz="1600" dirty="0"/>
          </a:p>
          <a:p>
            <a:pPr algn="ctr"/>
            <a:r>
              <a:rPr lang="ru-RU" sz="1600" dirty="0"/>
              <a:t>  электромагнит (с системами питания и управления)</a:t>
            </a:r>
          </a:p>
          <a:p>
            <a:endParaRPr lang="ru-RU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572002" y="2460069"/>
            <a:ext cx="4075856" cy="66104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139" tIns="45553" rIns="91139" bIns="45553" rtlCol="0" anchor="ctr"/>
          <a:lstStyle/>
          <a:p>
            <a:pPr algn="ctr"/>
            <a:r>
              <a:rPr lang="ru-RU" dirty="0"/>
              <a:t>Разработка </a:t>
            </a:r>
            <a:br>
              <a:rPr lang="ru-RU" dirty="0"/>
            </a:br>
            <a:r>
              <a:rPr lang="ru-RU" dirty="0"/>
              <a:t>радиохимических технологий</a:t>
            </a:r>
          </a:p>
        </p:txBody>
      </p:sp>
      <p:cxnSp>
        <p:nvCxnSpPr>
          <p:cNvPr id="64" name="Соединительная линия уступом 63"/>
          <p:cNvCxnSpPr>
            <a:stCxn id="9" idx="2"/>
          </p:cNvCxnSpPr>
          <p:nvPr/>
        </p:nvCxnSpPr>
        <p:spPr>
          <a:xfrm rot="5400000">
            <a:off x="1962494" y="3323483"/>
            <a:ext cx="404744" cy="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4" name="Соединительная линия уступом 73"/>
          <p:cNvCxnSpPr/>
          <p:nvPr/>
        </p:nvCxnSpPr>
        <p:spPr>
          <a:xfrm rot="16200000" flipH="1">
            <a:off x="5161745" y="3323514"/>
            <a:ext cx="404743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6" name="Соединительная линия уступом 75"/>
          <p:cNvCxnSpPr>
            <a:stCxn id="8" idx="2"/>
            <a:endCxn id="9" idx="0"/>
          </p:cNvCxnSpPr>
          <p:nvPr/>
        </p:nvCxnSpPr>
        <p:spPr>
          <a:xfrm rot="5400000">
            <a:off x="3031226" y="1096578"/>
            <a:ext cx="494397" cy="2227114"/>
          </a:xfrm>
          <a:prstGeom prst="bentConnector3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8" name="Соединительная линия уступом 77"/>
          <p:cNvCxnSpPr>
            <a:stCxn id="8" idx="2"/>
            <a:endCxn id="49" idx="0"/>
          </p:cNvCxnSpPr>
          <p:nvPr/>
        </p:nvCxnSpPr>
        <p:spPr>
          <a:xfrm rot="16200000" flipH="1">
            <a:off x="5252390" y="1102529"/>
            <a:ext cx="497133" cy="2217948"/>
          </a:xfrm>
          <a:prstGeom prst="bentConnector3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7466001" y="3323514"/>
            <a:ext cx="404743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444208" y="3525858"/>
            <a:ext cx="2511326" cy="131047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884" tIns="45553" rIns="35884" bIns="45553" rtlCol="0" anchor="ctr"/>
          <a:lstStyle/>
          <a:p>
            <a:pPr algn="ctr"/>
            <a:r>
              <a:rPr lang="ru-RU" sz="1600" b="1" dirty="0"/>
              <a:t>АО «Дзержинск-</a:t>
            </a:r>
            <a:r>
              <a:rPr lang="ru-RU" sz="1600" b="1" dirty="0" err="1"/>
              <a:t>химмаш</a:t>
            </a:r>
            <a:r>
              <a:rPr lang="ru-RU" sz="1600" b="1" dirty="0"/>
              <a:t>» </a:t>
            </a:r>
          </a:p>
          <a:p>
            <a:pPr algn="ctr"/>
            <a:r>
              <a:rPr lang="ru-RU" sz="1600" dirty="0"/>
              <a:t>Изготовление </a:t>
            </a:r>
            <a:br>
              <a:rPr lang="ru-RU" sz="1600" dirty="0"/>
            </a:br>
            <a:r>
              <a:rPr lang="ru-RU" sz="1600" dirty="0"/>
              <a:t>«горячих» камер и химических боксов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752031" y="4836362"/>
            <a:ext cx="428481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0" latinLnBrk="0" hangingPunct="0">
              <a:spcBef>
                <a:spcPct val="40000"/>
              </a:spcBef>
              <a:spcAft>
                <a:spcPct val="20000"/>
              </a:spcAft>
              <a:defRPr sz="1600" b="1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2C8B1C58-C988-45B5-B10E-9A131A87B8E8}" type="slidenum">
              <a:rPr lang="ru-RU" altLang="ru-RU" sz="1900">
                <a:solidFill>
                  <a:srgbClr val="003274"/>
                </a:solidFill>
                <a:cs typeface="Arial"/>
              </a:rPr>
              <a:pPr eaLnBrk="1" hangingPunct="1"/>
              <a:t>8</a:t>
            </a:fld>
            <a:endParaRPr lang="ru-RU" altLang="ru-RU" sz="1900" dirty="0">
              <a:solidFill>
                <a:srgbClr val="00327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904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74" y="195002"/>
            <a:ext cx="8079157" cy="47386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002060"/>
                </a:solidFill>
              </a:rPr>
              <a:t>Мировой опыт в области электромагнитного разделения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889074"/>
            <a:ext cx="444500" cy="2613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4400" eaLnBrk="1" fontAlgn="base" hangingPunct="1">
              <a:buNone/>
            </a:pPr>
            <a:fld id="{F7432941-C905-41BC-AF3B-B15C89B84684}" type="slidenum">
              <a:rPr lang="ru-RU" altLang="ru-RU" sz="1900" b="1">
                <a:solidFill>
                  <a:srgbClr val="003274"/>
                </a:solidFill>
                <a:cs typeface="Arial"/>
              </a:rPr>
              <a:pPr algn="r" defTabSz="914400" eaLnBrk="1" fontAlgn="base" hangingPunct="1">
                <a:buNone/>
              </a:pPr>
              <a:t>9</a:t>
            </a:fld>
            <a:endParaRPr lang="ru-RU" altLang="ru-RU" sz="1900" b="1" dirty="0">
              <a:solidFill>
                <a:srgbClr val="003274"/>
              </a:solidFill>
              <a:cs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03200" y="609603"/>
            <a:ext cx="7493000" cy="4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92C4F63-3350-6598-BBD2-10FA47BF5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45724"/>
              </p:ext>
            </p:extLst>
          </p:nvPr>
        </p:nvGraphicFramePr>
        <p:xfrm>
          <a:off x="110066" y="823814"/>
          <a:ext cx="8817214" cy="4209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2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Марка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С-2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КИ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СУ-20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ЭХП</a:t>
                      </a:r>
                      <a:endParaRPr lang="ru-RU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HERMES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AERE</a:t>
                      </a:r>
                      <a:endParaRPr lang="ru-RU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Калютрон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AERE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Калютрон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Y-12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ORNL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С-2</a:t>
                      </a:r>
                      <a:endParaRPr lang="en-US" sz="12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ВНИИЭФ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С-3</a:t>
                      </a:r>
                    </a:p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</a:rPr>
                        <a:t>ВНИИЭФ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4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Страна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Москва, Россия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Лесной, Россия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Харуэлл</a:t>
                      </a:r>
                      <a:r>
                        <a:rPr lang="ru-RU" sz="1000" b="1" dirty="0">
                          <a:effectLst/>
                        </a:rPr>
                        <a:t>,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Англия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Харуэлл</a:t>
                      </a:r>
                      <a:r>
                        <a:rPr lang="ru-RU" sz="1000" b="1" dirty="0">
                          <a:effectLst/>
                        </a:rPr>
                        <a:t>,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Англия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Ок-</a:t>
                      </a:r>
                      <a:r>
                        <a:rPr lang="ru-RU" sz="1000" b="1" dirty="0" err="1">
                          <a:effectLst/>
                        </a:rPr>
                        <a:t>Ридж</a:t>
                      </a:r>
                      <a:r>
                        <a:rPr lang="ru-RU" sz="1000" b="1" dirty="0">
                          <a:effectLst/>
                        </a:rPr>
                        <a:t>, США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Саров, Россия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Саров, Россия</a:t>
                      </a:r>
                      <a:endParaRPr lang="ru-RU" sz="10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Лабораторный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Промышленный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Лабораторный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Промышленный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Промышленный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Лабораторный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Лабораторный</a:t>
                      </a:r>
                      <a:endParaRPr lang="ru-RU" sz="10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9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поля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1/</a:t>
                      </a:r>
                      <a:r>
                        <a:rPr lang="en-US" sz="1200" b="1" dirty="0">
                          <a:effectLst/>
                        </a:rPr>
                        <a:t>R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1+</a:t>
                      </a:r>
                      <a:r>
                        <a:rPr lang="ru-RU" sz="1200" b="1" dirty="0">
                          <a:effectLst/>
                        </a:rPr>
                        <a:t>1/</a:t>
                      </a:r>
                      <a:r>
                        <a:rPr lang="en-US" sz="1200" b="1" dirty="0">
                          <a:effectLst/>
                        </a:rPr>
                        <a:t>R</a:t>
                      </a:r>
                      <a:r>
                        <a:rPr lang="en-US" sz="1200" b="1" baseline="30000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1/R</a:t>
                      </a:r>
                      <a:endParaRPr lang="ru-RU" sz="1200" b="1" dirty="0">
                        <a:effectLst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1/</a:t>
                      </a:r>
                      <a:r>
                        <a:rPr lang="en-US" sz="1200" b="1" dirty="0">
                          <a:effectLst/>
                        </a:rPr>
                        <a:t>R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1/</a:t>
                      </a:r>
                      <a:r>
                        <a:rPr lang="en-US" sz="1200" b="1" dirty="0">
                          <a:effectLst/>
                        </a:rPr>
                        <a:t>R</a:t>
                      </a:r>
                      <a:endParaRPr lang="ru-RU" sz="12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Дисперсия на 1% </a:t>
                      </a:r>
                      <a:r>
                        <a:rPr lang="en-US" sz="1200" dirty="0" err="1">
                          <a:effectLst/>
                        </a:rPr>
                        <a:t>Δm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 мм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8,4 мм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~ </a:t>
                      </a:r>
                      <a:r>
                        <a:rPr lang="ru-RU" sz="1200" b="1" dirty="0">
                          <a:effectLst/>
                        </a:rPr>
                        <a:t>7,8 мм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н/д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н/д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 мм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35</a:t>
                      </a:r>
                      <a:r>
                        <a:rPr lang="ru-RU" sz="1200" b="1" dirty="0">
                          <a:effectLst/>
                        </a:rPr>
                        <a:t> мм</a:t>
                      </a:r>
                      <a:endParaRPr lang="ru-RU" sz="12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Коэффициент разделения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200-500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50-200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~ </a:t>
                      </a:r>
                      <a:r>
                        <a:rPr lang="en-US" sz="1200" b="1" kern="1200" dirty="0">
                          <a:effectLst/>
                        </a:rPr>
                        <a:t>100-300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н/д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~ 100-500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200-500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 менее 700</a:t>
                      </a:r>
                      <a:endParaRPr lang="ru-RU" sz="12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9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КПД</a:t>
                      </a:r>
                      <a:r>
                        <a:rPr lang="en-US" sz="1200" kern="1200" dirty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одного</a:t>
                      </a:r>
                      <a:r>
                        <a:rPr lang="ru-RU" sz="1200" kern="1200" baseline="0" dirty="0">
                          <a:effectLst/>
                        </a:rPr>
                        <a:t> разделения, %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effectLst/>
                        </a:rPr>
                        <a:t>~</a:t>
                      </a:r>
                      <a:r>
                        <a:rPr lang="en-US" sz="1200" b="1" kern="1200" baseline="0" dirty="0">
                          <a:effectLst/>
                        </a:rPr>
                        <a:t> </a:t>
                      </a:r>
                      <a:r>
                        <a:rPr lang="en-US" sz="1200" b="1" kern="1200" dirty="0">
                          <a:effectLst/>
                        </a:rPr>
                        <a:t>6 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effectLst/>
                        </a:rPr>
                        <a:t>~</a:t>
                      </a:r>
                      <a:r>
                        <a:rPr lang="en-US" sz="1200" b="1" kern="1200" baseline="0" dirty="0">
                          <a:effectLst/>
                        </a:rPr>
                        <a:t> 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effectLst/>
                        </a:rPr>
                        <a:t>~</a:t>
                      </a:r>
                      <a:r>
                        <a:rPr lang="en-US" sz="1200" b="1" kern="1200" baseline="0" dirty="0">
                          <a:effectLst/>
                        </a:rPr>
                        <a:t> 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не</a:t>
                      </a:r>
                      <a:r>
                        <a:rPr lang="ru-RU" sz="1200" b="1" kern="1200" baseline="0" dirty="0">
                          <a:effectLst/>
                        </a:rPr>
                        <a:t> менее </a:t>
                      </a:r>
                      <a:r>
                        <a:rPr lang="en-US" sz="1200" b="1" kern="1200" dirty="0">
                          <a:effectLst/>
                        </a:rPr>
                        <a:t>2</a:t>
                      </a:r>
                      <a:r>
                        <a:rPr lang="ru-RU" sz="1200" b="1" kern="1200" dirty="0">
                          <a:effectLst/>
                        </a:rPr>
                        <a:t>0</a:t>
                      </a:r>
                      <a:endParaRPr lang="ru-RU" sz="1200" b="1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9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радиационной защиты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Боксы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Нет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н/д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н/д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н/д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Боксы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Горячие камеры</a:t>
                      </a:r>
                      <a:endParaRPr lang="ru-RU" sz="12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Статус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Действует с 1967 г</a:t>
                      </a:r>
                    </a:p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effectLst/>
                        </a:rPr>
                        <a:t>(сейчас на стабильных)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Действует с 1950 г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(сейчас на стабильных)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r>
                        <a:rPr lang="en-US" sz="1200" b="1" dirty="0">
                          <a:effectLst/>
                        </a:rPr>
                        <a:t>960</a:t>
                      </a:r>
                      <a:r>
                        <a:rPr lang="ru-RU" sz="1200" b="1" dirty="0">
                          <a:effectLst/>
                        </a:rPr>
                        <a:t>-1972</a:t>
                      </a:r>
                      <a:r>
                        <a:rPr lang="en-US" sz="1200" b="1" baseline="0" dirty="0">
                          <a:effectLst/>
                        </a:rPr>
                        <a:t> </a:t>
                      </a:r>
                      <a:r>
                        <a:rPr lang="ru-RU" sz="1200" b="1" baseline="0" dirty="0" err="1">
                          <a:effectLst/>
                        </a:rPr>
                        <a:t>гг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1950-1955 </a:t>
                      </a:r>
                      <a:r>
                        <a:rPr lang="ru-RU" sz="1200" b="1" dirty="0" err="1">
                          <a:effectLst/>
                        </a:rPr>
                        <a:t>гг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1943-194</a:t>
                      </a:r>
                      <a:r>
                        <a:rPr lang="ru-RU" sz="1200" b="1" dirty="0">
                          <a:effectLst/>
                        </a:rPr>
                        <a:t>6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гг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Действует с 1967 г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Разработка</a:t>
                      </a:r>
                      <a:endParaRPr lang="ru-RU" sz="1200" b="1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E857AED7-ECB5-6BA9-C62B-270F45B99F4D}"/>
              </a:ext>
            </a:extLst>
          </p:cNvPr>
          <p:cNvSpPr/>
          <p:nvPr/>
        </p:nvSpPr>
        <p:spPr>
          <a:xfrm>
            <a:off x="7812000" y="792000"/>
            <a:ext cx="1116000" cy="4248472"/>
          </a:xfrm>
          <a:prstGeom prst="roundRect">
            <a:avLst/>
          </a:prstGeom>
          <a:noFill/>
          <a:ln w="603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271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презентация_светл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презентация_светл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презентация_светл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2596</Words>
  <Application>Microsoft Office PowerPoint</Application>
  <PresentationFormat>Экран (16:9)</PresentationFormat>
  <Paragraphs>538</Paragraphs>
  <Slides>25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25</vt:i4>
      </vt:variant>
    </vt:vector>
  </HeadingPairs>
  <TitlesOfParts>
    <vt:vector size="44" baseType="lpstr">
      <vt:lpstr>Arial</vt:lpstr>
      <vt:lpstr>Calibri</vt:lpstr>
      <vt:lpstr>Cambria Math</vt:lpstr>
      <vt:lpstr>DejaVu Sans</vt:lpstr>
      <vt:lpstr>Roboto</vt:lpstr>
      <vt:lpstr>Rosatom Light</vt:lpstr>
      <vt:lpstr>Symbol</vt:lpstr>
      <vt:lpstr>Times New Roman</vt:lpstr>
      <vt:lpstr>Wingdings</vt:lpstr>
      <vt:lpstr>Основной текст</vt:lpstr>
      <vt:lpstr>презентация_светлая</vt:lpstr>
      <vt:lpstr>b-default</vt:lpstr>
      <vt:lpstr>презентация_светлая_4х3</vt:lpstr>
      <vt:lpstr>1_презентация_светлая_4х3</vt:lpstr>
      <vt:lpstr>4_b-default</vt:lpstr>
      <vt:lpstr>1_презентация_светлая</vt:lpstr>
      <vt:lpstr>5_b-default</vt:lpstr>
      <vt:lpstr>2_презентация_светлая</vt:lpstr>
      <vt:lpstr>6_b-default</vt:lpstr>
      <vt:lpstr>Презентация PowerPoint</vt:lpstr>
      <vt:lpstr>Резюме проекта</vt:lpstr>
      <vt:lpstr>Структура проекта</vt:lpstr>
      <vt:lpstr>Направление 1: Разработка ускорительного комплекса, оснащенного новым инжектором многозарядных ионов с ионным источником типа ЭЦР</vt:lpstr>
      <vt:lpstr>Презентация PowerPoint</vt:lpstr>
      <vt:lpstr>Презентация PowerPoint</vt:lpstr>
      <vt:lpstr>Презентация PowerPoint</vt:lpstr>
      <vt:lpstr>Кооперация по созданию  комплекса разделения изотопов</vt:lpstr>
      <vt:lpstr>Мировой опыт в области электромагнитного разделения</vt:lpstr>
      <vt:lpstr>Экспериментальный образец масс-сепаратора</vt:lpstr>
      <vt:lpstr>Преимущества разработанного источника ионов</vt:lpstr>
      <vt:lpstr>Изготовление и испытания диспергирующего магнита</vt:lpstr>
      <vt:lpstr>Преимущества разработанного приемника изотопов</vt:lpstr>
      <vt:lpstr>Особенности вакуумной системы</vt:lpstr>
      <vt:lpstr>Особенности системы контроля и управления (СКУ)</vt:lpstr>
      <vt:lpstr>Разработка КД, программы и методики испытаний  масс-сепаратора </vt:lpstr>
      <vt:lpstr>Технологическая схема разделения изотопов </vt:lpstr>
      <vt:lpstr>Контролируемые параметры технологического процесса </vt:lpstr>
      <vt:lpstr>Особенности разработанных радиохимических технологий</vt:lpstr>
      <vt:lpstr>Презентация PowerPoint</vt:lpstr>
      <vt:lpstr>План реализации строительства здания КРИ</vt:lpstr>
      <vt:lpstr>Презентация PowerPoint</vt:lpstr>
      <vt:lpstr>Федеральный проект «Атом». Контрольные точки 2025-2030 годов (1)</vt:lpstr>
      <vt:lpstr>Федеральный проект «Атом». Контрольные точки 2025-2030 годов (2)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Жогова Кира Борисовна</dc:creator>
  <cp:lastModifiedBy>Андрей Пуртов</cp:lastModifiedBy>
  <cp:revision>61</cp:revision>
  <dcterms:created xsi:type="dcterms:W3CDTF">2024-04-10T14:15:53Z</dcterms:created>
  <dcterms:modified xsi:type="dcterms:W3CDTF">2024-05-12T18:30:05Z</dcterms:modified>
</cp:coreProperties>
</file>