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1003" r:id="rId3"/>
    <p:sldId id="278" r:id="rId4"/>
    <p:sldId id="309" r:id="rId5"/>
    <p:sldId id="304" r:id="rId6"/>
    <p:sldId id="292" r:id="rId7"/>
    <p:sldId id="293" r:id="rId8"/>
    <p:sldId id="394" r:id="rId9"/>
    <p:sldId id="300" r:id="rId10"/>
    <p:sldId id="303" r:id="rId11"/>
    <p:sldId id="269" r:id="rId12"/>
    <p:sldId id="302" r:id="rId13"/>
    <p:sldId id="570" r:id="rId14"/>
    <p:sldId id="285" r:id="rId15"/>
    <p:sldId id="287" r:id="rId16"/>
    <p:sldId id="290" r:id="rId17"/>
    <p:sldId id="311" r:id="rId18"/>
    <p:sldId id="286" r:id="rId19"/>
    <p:sldId id="282" r:id="rId20"/>
    <p:sldId id="572" r:id="rId21"/>
    <p:sldId id="288" r:id="rId22"/>
    <p:sldId id="272" r:id="rId23"/>
    <p:sldId id="273" r:id="rId24"/>
    <p:sldId id="276" r:id="rId25"/>
    <p:sldId id="559" r:id="rId26"/>
    <p:sldId id="561" r:id="rId27"/>
    <p:sldId id="279" r:id="rId28"/>
    <p:sldId id="280" r:id="rId29"/>
    <p:sldId id="265" r:id="rId30"/>
    <p:sldId id="274" r:id="rId31"/>
    <p:sldId id="281" r:id="rId32"/>
    <p:sldId id="562" r:id="rId33"/>
    <p:sldId id="263" r:id="rId34"/>
    <p:sldId id="563" r:id="rId35"/>
    <p:sldId id="1006" r:id="rId36"/>
    <p:sldId id="310" r:id="rId37"/>
    <p:sldId id="313" r:id="rId38"/>
    <p:sldId id="326" r:id="rId39"/>
    <p:sldId id="335" r:id="rId40"/>
    <p:sldId id="316" r:id="rId41"/>
    <p:sldId id="352" r:id="rId42"/>
    <p:sldId id="396" r:id="rId43"/>
    <p:sldId id="565" r:id="rId44"/>
    <p:sldId id="332" r:id="rId45"/>
    <p:sldId id="320" r:id="rId46"/>
    <p:sldId id="371" r:id="rId47"/>
    <p:sldId id="1005" r:id="rId48"/>
    <p:sldId id="564" r:id="rId49"/>
    <p:sldId id="1004" r:id="rId50"/>
    <p:sldId id="258" r:id="rId51"/>
    <p:sldId id="27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82" autoAdjust="0"/>
    <p:restoredTop sz="86329" autoAdjust="0"/>
  </p:normalViewPr>
  <p:slideViewPr>
    <p:cSldViewPr>
      <p:cViewPr varScale="1">
        <p:scale>
          <a:sx n="60" d="100"/>
          <a:sy n="60" d="100"/>
        </p:scale>
        <p:origin x="155" y="23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wmf"/><Relationship Id="rId5" Type="http://schemas.openxmlformats.org/officeDocument/2006/relationships/image" Target="../media/image47.e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28C44-348F-4835-B34A-9B9A465DD487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729D2-2347-4C94-8392-B42EFC250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5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226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58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108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750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BAE3-A573-475D-924D-E28A9DD51C1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12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5B6C-561A-4EAB-BA52-9BAAA0567C9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46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80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CFBA1B-273E-4713-92B5-CC47CAC64C5A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18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ABAFCFD-2C8E-47F2-A5C4-93E2640C4444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view of major NICA facilities. The Nuclotron – supercoducting synchrotron with circumference</a:t>
            </a:r>
            <a:r>
              <a:rPr lang="en-US" baseline="0"/>
              <a:t> of 250 meters was put in operation 24 years ago. The beams from Nuclotron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16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40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24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5B6C-561A-4EAB-BA52-9BAAA0567C9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46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EE173-85D5-4A26-877A-E4364C92981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13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614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4A59EA-64E1-4C17-B11F-E99BFAF51BA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alt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32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23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ln w="0">
            <a:noFill/>
          </a:ln>
        </p:spPr>
      </p:sp>
      <p:sp>
        <p:nvSpPr>
          <p:cNvPr id="11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4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7D8B861-8D09-4C83-9EF6-8551FB365363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47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161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90ECE-8E19-4779-9FFB-9A5E61B7B8A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5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F065CD-FB1E-40AC-A937-E09326369276}" type="slidenum">
              <a:rPr lang="ru-RU" altLang="ru-RU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ru-RU" altLang="ru-RU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729D2-2347-4C94-8392-B42EFC25007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93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2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70E15-82A3-4025-ADC1-D4A0BBB8AF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2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C1AF7C0-A06C-43F0-96D0-CEBB9E0B6E88}" type="slidenum">
              <a:rPr lang="ru-RU" sz="1200"/>
              <a:pPr algn="r"/>
              <a:t>9</a:t>
            </a:fld>
            <a:endParaRPr lang="ru-RU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9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Текст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слайде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3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62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4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FDBA9-0D71-4FB4-959A-74385BFEC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15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FBC8-306D-4440-9370-0DA3E01923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298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BB1B04-A3FE-42C4-945A-8CDC8BD0A5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16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60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9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1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6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3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8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3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8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1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CF4D8-5FB6-47C6-BC58-3356C522ED6A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60A21-1C70-45E5-8F19-8954DF682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7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4.emf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5.emf"/><Relationship Id="rId1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5301" y="5158933"/>
            <a:ext cx="4716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сессия Совета  РАН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gj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14-17 мая, 2024 года, г. Н. Новгород, РФ.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371" y="1772816"/>
            <a:ext cx="48043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ПРОГРАММА СЕССИИ СОВЕТА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с комментариями</a:t>
            </a:r>
          </a:p>
          <a:p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28343" y="3000434"/>
            <a:ext cx="627755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Ю.Ц. Оганесян</a:t>
            </a:r>
          </a:p>
          <a:p>
            <a:pPr algn="ctr">
              <a:spcBef>
                <a:spcPts val="1200"/>
              </a:spcBef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Ядерных Реакций</a:t>
            </a:r>
          </a:p>
          <a:p>
            <a:pPr algn="ctr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Объединенного Института Ядерных Исследований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3675" y="692696"/>
            <a:ext cx="5027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Совет РАН по физике тяжелых ионов</a:t>
            </a:r>
            <a:endParaRPr lang="en-US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X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сессия </a:t>
            </a:r>
          </a:p>
        </p:txBody>
      </p:sp>
    </p:spTree>
    <p:extLst>
      <p:ext uri="{BB962C8B-B14F-4D97-AF65-F5344CB8AC3E}">
        <p14:creationId xmlns:p14="http://schemas.microsoft.com/office/powerpoint/2010/main" val="147478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80" name="Группа 133"/>
          <p:cNvGrpSpPr>
            <a:grpSpLocks/>
          </p:cNvGrpSpPr>
          <p:nvPr/>
        </p:nvGrpSpPr>
        <p:grpSpPr bwMode="auto">
          <a:xfrm>
            <a:off x="1009647" y="0"/>
            <a:ext cx="4673137" cy="6957392"/>
            <a:chOff x="5054670" y="257241"/>
            <a:chExt cx="3875018" cy="5995922"/>
          </a:xfrm>
        </p:grpSpPr>
        <p:grpSp>
          <p:nvGrpSpPr>
            <p:cNvPr id="34882" name="Группа 140"/>
            <p:cNvGrpSpPr>
              <a:grpSpLocks/>
            </p:cNvGrpSpPr>
            <p:nvPr/>
          </p:nvGrpSpPr>
          <p:grpSpPr bwMode="auto">
            <a:xfrm>
              <a:off x="5054670" y="257241"/>
              <a:ext cx="3875018" cy="5995922"/>
              <a:chOff x="5054670" y="257241"/>
              <a:chExt cx="3875018" cy="5995922"/>
            </a:xfrm>
          </p:grpSpPr>
          <p:pic>
            <p:nvPicPr>
              <p:cNvPr id="34885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959584" y="435526"/>
                <a:ext cx="2705100" cy="522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886" name="Группа 44"/>
              <p:cNvGrpSpPr>
                <a:grpSpLocks/>
              </p:cNvGrpSpPr>
              <p:nvPr/>
            </p:nvGrpSpPr>
            <p:grpSpPr bwMode="auto">
              <a:xfrm>
                <a:off x="7493000" y="2497138"/>
                <a:ext cx="219075" cy="531812"/>
                <a:chOff x="3393749" y="3429000"/>
                <a:chExt cx="220186" cy="284801"/>
              </a:xfrm>
            </p:grpSpPr>
            <p:cxnSp>
              <p:nvCxnSpPr>
                <p:cNvPr id="46" name="Прямая соединительная линия 45"/>
                <p:cNvCxnSpPr/>
                <p:nvPr/>
              </p:nvCxnSpPr>
              <p:spPr>
                <a:xfrm rot="5400000">
                  <a:off x="3370700" y="3574376"/>
                  <a:ext cx="276251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Прямая соединительная линия 46"/>
                <p:cNvCxnSpPr/>
                <p:nvPr/>
              </p:nvCxnSpPr>
              <p:spPr>
                <a:xfrm rot="10800000">
                  <a:off x="3393949" y="3436250"/>
                  <a:ext cx="216989" cy="85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 rot="10800000">
                  <a:off x="3397140" y="3713351"/>
                  <a:ext cx="216989" cy="85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8"/>
              <p:cNvSpPr>
                <a:spLocks noChangeArrowheads="1"/>
              </p:cNvSpPr>
              <p:nvPr/>
            </p:nvSpPr>
            <p:spPr bwMode="auto">
              <a:xfrm>
                <a:off x="7543805" y="266985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890" name="Группа 49"/>
              <p:cNvGrpSpPr>
                <a:grpSpLocks/>
              </p:cNvGrpSpPr>
              <p:nvPr/>
            </p:nvGrpSpPr>
            <p:grpSpPr bwMode="auto">
              <a:xfrm>
                <a:off x="7602538" y="2649538"/>
                <a:ext cx="220662" cy="352425"/>
                <a:chOff x="3393749" y="3429000"/>
                <a:chExt cx="220186" cy="284801"/>
              </a:xfrm>
            </p:grpSpPr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 rot="5400000">
                  <a:off x="3372183" y="3575730"/>
                  <a:ext cx="273207" cy="1584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единительная линия 51"/>
                <p:cNvCxnSpPr/>
                <p:nvPr/>
              </p:nvCxnSpPr>
              <p:spPr>
                <a:xfrm rot="10800000">
                  <a:off x="3393945" y="3439919"/>
                  <a:ext cx="217012" cy="1283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>
                <a:xfrm rot="10800000">
                  <a:off x="3397113" y="3713126"/>
                  <a:ext cx="217012" cy="1282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7662884" y="278034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894" name="Группа 54"/>
              <p:cNvGrpSpPr>
                <a:grpSpLocks/>
              </p:cNvGrpSpPr>
              <p:nvPr/>
            </p:nvGrpSpPr>
            <p:grpSpPr bwMode="auto">
              <a:xfrm>
                <a:off x="7880350" y="2305050"/>
                <a:ext cx="219075" cy="201613"/>
                <a:chOff x="3393749" y="3429000"/>
                <a:chExt cx="220186" cy="284801"/>
              </a:xfrm>
            </p:grpSpPr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 rot="5400000">
                  <a:off x="3357470" y="3579339"/>
                  <a:ext cx="302687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 rot="10800000">
                  <a:off x="3393938" y="3427994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>
                <a:xfrm rot="10800000">
                  <a:off x="3397129" y="3732923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Rectangle 48"/>
              <p:cNvSpPr>
                <a:spLocks noChangeArrowheads="1"/>
              </p:cNvSpPr>
              <p:nvPr/>
            </p:nvSpPr>
            <p:spPr bwMode="auto">
              <a:xfrm>
                <a:off x="7930523" y="235742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7817190" y="238028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Rectangle 48"/>
              <p:cNvSpPr>
                <a:spLocks noChangeArrowheads="1"/>
              </p:cNvSpPr>
              <p:nvPr/>
            </p:nvSpPr>
            <p:spPr bwMode="auto">
              <a:xfrm>
                <a:off x="7504768" y="282606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04" name="Группа 66"/>
              <p:cNvGrpSpPr>
                <a:grpSpLocks/>
              </p:cNvGrpSpPr>
              <p:nvPr/>
            </p:nvGrpSpPr>
            <p:grpSpPr bwMode="auto">
              <a:xfrm>
                <a:off x="7451725" y="2882900"/>
                <a:ext cx="217488" cy="263525"/>
                <a:chOff x="7215206" y="3143248"/>
                <a:chExt cx="216375" cy="350079"/>
              </a:xfrm>
            </p:grpSpPr>
            <p:cxnSp>
              <p:nvCxnSpPr>
                <p:cNvPr id="64" name="Прямая соединительная линия 63"/>
                <p:cNvCxnSpPr/>
                <p:nvPr/>
              </p:nvCxnSpPr>
              <p:spPr>
                <a:xfrm rot="5400000">
                  <a:off x="7152529" y="3319285"/>
                  <a:ext cx="350017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/>
                <p:cNvCxnSpPr/>
                <p:nvPr/>
              </p:nvCxnSpPr>
              <p:spPr>
                <a:xfrm rot="10800000">
                  <a:off x="7215405" y="3144276"/>
                  <a:ext cx="216369" cy="2108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Rectangle 48"/>
              <p:cNvSpPr>
                <a:spLocks noChangeArrowheads="1"/>
              </p:cNvSpPr>
              <p:nvPr/>
            </p:nvSpPr>
            <p:spPr bwMode="auto">
              <a:xfrm>
                <a:off x="8060063" y="245267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08" name="Группа 70"/>
              <p:cNvGrpSpPr>
                <a:grpSpLocks/>
              </p:cNvGrpSpPr>
              <p:nvPr/>
            </p:nvGrpSpPr>
            <p:grpSpPr bwMode="auto">
              <a:xfrm>
                <a:off x="8270875" y="2649538"/>
                <a:ext cx="219075" cy="409575"/>
                <a:chOff x="3393749" y="3429000"/>
                <a:chExt cx="220186" cy="284801"/>
              </a:xfrm>
            </p:grpSpPr>
            <p:cxnSp>
              <p:nvCxnSpPr>
                <p:cNvPr id="72" name="Прямая соединительная линия 71"/>
                <p:cNvCxnSpPr/>
                <p:nvPr/>
              </p:nvCxnSpPr>
              <p:spPr>
                <a:xfrm rot="5400000">
                  <a:off x="3371946" y="3575252"/>
                  <a:ext cx="273714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Прямая соединительная линия 72"/>
                <p:cNvCxnSpPr/>
                <p:nvPr/>
              </p:nvCxnSpPr>
              <p:spPr>
                <a:xfrm rot="10800000">
                  <a:off x="3393927" y="3438395"/>
                  <a:ext cx="216989" cy="1104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Прямая соединительная линия 73"/>
                <p:cNvCxnSpPr/>
                <p:nvPr/>
              </p:nvCxnSpPr>
              <p:spPr>
                <a:xfrm rot="10800000">
                  <a:off x="3397118" y="3713214"/>
                  <a:ext cx="216989" cy="1103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Rectangle 48"/>
              <p:cNvSpPr>
                <a:spLocks noChangeArrowheads="1"/>
              </p:cNvSpPr>
              <p:nvPr/>
            </p:nvSpPr>
            <p:spPr bwMode="auto">
              <a:xfrm>
                <a:off x="8323924" y="2835586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12" name="Группа 74"/>
              <p:cNvGrpSpPr>
                <a:grpSpLocks/>
              </p:cNvGrpSpPr>
              <p:nvPr/>
            </p:nvGrpSpPr>
            <p:grpSpPr bwMode="auto">
              <a:xfrm>
                <a:off x="8137525" y="2611438"/>
                <a:ext cx="220663" cy="257175"/>
                <a:chOff x="3393749" y="3429000"/>
                <a:chExt cx="220186" cy="284801"/>
              </a:xfrm>
            </p:grpSpPr>
            <p:cxnSp>
              <p:nvCxnSpPr>
                <p:cNvPr id="76" name="Прямая соединительная линия 75"/>
                <p:cNvCxnSpPr/>
                <p:nvPr/>
              </p:nvCxnSpPr>
              <p:spPr>
                <a:xfrm rot="5400000">
                  <a:off x="3374306" y="3577645"/>
                  <a:ext cx="268932" cy="1585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Прямая соединительная линия 76"/>
                <p:cNvCxnSpPr/>
                <p:nvPr/>
              </p:nvCxnSpPr>
              <p:spPr>
                <a:xfrm rot="10800000">
                  <a:off x="3393930" y="3443971"/>
                  <a:ext cx="217012" cy="1758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единительная линия 77"/>
                <p:cNvCxnSpPr/>
                <p:nvPr/>
              </p:nvCxnSpPr>
              <p:spPr>
                <a:xfrm rot="10800000">
                  <a:off x="3397098" y="3712903"/>
                  <a:ext cx="217012" cy="1757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8197223" y="268127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16" name="Группа 79"/>
              <p:cNvGrpSpPr>
                <a:grpSpLocks/>
              </p:cNvGrpSpPr>
              <p:nvPr/>
            </p:nvGrpSpPr>
            <p:grpSpPr bwMode="auto">
              <a:xfrm>
                <a:off x="8008938" y="2414588"/>
                <a:ext cx="219075" cy="184150"/>
                <a:chOff x="3393749" y="3429000"/>
                <a:chExt cx="220186" cy="284801"/>
              </a:xfrm>
            </p:grpSpPr>
            <p:cxnSp>
              <p:nvCxnSpPr>
                <p:cNvPr id="81" name="Прямая соединительная линия 80"/>
                <p:cNvCxnSpPr/>
                <p:nvPr/>
              </p:nvCxnSpPr>
              <p:spPr>
                <a:xfrm rot="5400000">
                  <a:off x="3356616" y="3580062"/>
                  <a:ext cx="304388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я соединительная линия 81"/>
                <p:cNvCxnSpPr/>
                <p:nvPr/>
              </p:nvCxnSpPr>
              <p:spPr>
                <a:xfrm rot="10800000">
                  <a:off x="3393934" y="3427868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Прямая соединительная линия 82"/>
                <p:cNvCxnSpPr/>
                <p:nvPr/>
              </p:nvCxnSpPr>
              <p:spPr>
                <a:xfrm rot="10800000">
                  <a:off x="3397125" y="3734710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17" name="Группа 83"/>
              <p:cNvGrpSpPr>
                <a:grpSpLocks/>
              </p:cNvGrpSpPr>
              <p:nvPr/>
            </p:nvGrpSpPr>
            <p:grpSpPr bwMode="auto">
              <a:xfrm>
                <a:off x="8039100" y="2439988"/>
                <a:ext cx="220663" cy="184150"/>
                <a:chOff x="3393749" y="3429000"/>
                <a:chExt cx="220186" cy="284801"/>
              </a:xfrm>
            </p:grpSpPr>
            <p:cxnSp>
              <p:nvCxnSpPr>
                <p:cNvPr id="85" name="Прямая соединительная линия 84"/>
                <p:cNvCxnSpPr/>
                <p:nvPr/>
              </p:nvCxnSpPr>
              <p:spPr>
                <a:xfrm rot="5400000">
                  <a:off x="3367626" y="3590310"/>
                  <a:ext cx="282296" cy="1585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 rot="10800000">
                  <a:off x="3393933" y="3449954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я соединительная линия 86"/>
                <p:cNvCxnSpPr/>
                <p:nvPr/>
              </p:nvCxnSpPr>
              <p:spPr>
                <a:xfrm rot="10800000">
                  <a:off x="3397101" y="3734704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18" name="Группа 87"/>
              <p:cNvGrpSpPr>
                <a:grpSpLocks/>
              </p:cNvGrpSpPr>
              <p:nvPr/>
            </p:nvGrpSpPr>
            <p:grpSpPr bwMode="auto">
              <a:xfrm>
                <a:off x="7723188" y="2324100"/>
                <a:ext cx="220662" cy="174625"/>
                <a:chOff x="3393749" y="3429000"/>
                <a:chExt cx="220186" cy="284801"/>
              </a:xfrm>
            </p:grpSpPr>
            <p:cxnSp>
              <p:nvCxnSpPr>
                <p:cNvPr id="89" name="Прямая соединительная линия 88"/>
                <p:cNvCxnSpPr/>
                <p:nvPr/>
              </p:nvCxnSpPr>
              <p:spPr>
                <a:xfrm rot="5400000">
                  <a:off x="3356054" y="3579770"/>
                  <a:ext cx="305460" cy="1584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Прямая соединительная линия 89"/>
                <p:cNvCxnSpPr/>
                <p:nvPr/>
              </p:nvCxnSpPr>
              <p:spPr>
                <a:xfrm rot="10800000">
                  <a:off x="3393942" y="3427832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Прямая соединительная линия 90"/>
                <p:cNvCxnSpPr/>
                <p:nvPr/>
              </p:nvCxnSpPr>
              <p:spPr>
                <a:xfrm rot="10800000">
                  <a:off x="3397110" y="3735881"/>
                  <a:ext cx="217012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Rectangle 48"/>
              <p:cNvSpPr>
                <a:spLocks noChangeArrowheads="1"/>
              </p:cNvSpPr>
              <p:nvPr/>
            </p:nvSpPr>
            <p:spPr bwMode="auto">
              <a:xfrm>
                <a:off x="7776232" y="2355355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9" name="Rectangle 48"/>
              <p:cNvSpPr>
                <a:spLocks noChangeArrowheads="1"/>
              </p:cNvSpPr>
              <p:nvPr/>
            </p:nvSpPr>
            <p:spPr bwMode="auto">
              <a:xfrm>
                <a:off x="8094353" y="2471728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4925" name="Группа 92"/>
              <p:cNvGrpSpPr>
                <a:grpSpLocks/>
              </p:cNvGrpSpPr>
              <p:nvPr/>
            </p:nvGrpSpPr>
            <p:grpSpPr bwMode="auto">
              <a:xfrm>
                <a:off x="6926263" y="2232025"/>
                <a:ext cx="219075" cy="217488"/>
                <a:chOff x="3393749" y="3429000"/>
                <a:chExt cx="220186" cy="284801"/>
              </a:xfrm>
            </p:grpSpPr>
            <p:cxnSp>
              <p:nvCxnSpPr>
                <p:cNvPr id="94" name="Прямая соединительная линия 93"/>
                <p:cNvCxnSpPr/>
                <p:nvPr/>
              </p:nvCxnSpPr>
              <p:spPr>
                <a:xfrm rot="5400000">
                  <a:off x="3358152" y="3578774"/>
                  <a:ext cx="30137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Прямая соединительная линия 94"/>
                <p:cNvCxnSpPr/>
                <p:nvPr/>
              </p:nvCxnSpPr>
              <p:spPr>
                <a:xfrm rot="10800000">
                  <a:off x="3393965" y="3428085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Прямая соединительная линия 95"/>
                <p:cNvCxnSpPr/>
                <p:nvPr/>
              </p:nvCxnSpPr>
              <p:spPr>
                <a:xfrm rot="10800000">
                  <a:off x="3397156" y="3731542"/>
                  <a:ext cx="216989" cy="0"/>
                </a:xfrm>
                <a:prstGeom prst="line">
                  <a:avLst/>
                </a:prstGeom>
                <a:ln w="1905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2" name="Rectangle 48"/>
              <p:cNvSpPr>
                <a:spLocks noChangeArrowheads="1"/>
              </p:cNvSpPr>
              <p:nvPr/>
            </p:nvSpPr>
            <p:spPr bwMode="auto">
              <a:xfrm>
                <a:off x="6985652" y="2289800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7" name="Rectangle 48"/>
              <p:cNvSpPr>
                <a:spLocks noChangeArrowheads="1"/>
              </p:cNvSpPr>
              <p:nvPr/>
            </p:nvSpPr>
            <p:spPr bwMode="auto">
              <a:xfrm>
                <a:off x="6164592" y="1050421"/>
                <a:ext cx="122889" cy="107801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2" name="Полилиния 161"/>
              <p:cNvSpPr/>
              <p:nvPr/>
            </p:nvSpPr>
            <p:spPr>
              <a:xfrm>
                <a:off x="7523361" y="4155036"/>
                <a:ext cx="981047" cy="1057088"/>
              </a:xfrm>
              <a:custGeom>
                <a:avLst/>
                <a:gdLst>
                  <a:gd name="connsiteX0" fmla="*/ 0 w 909320"/>
                  <a:gd name="connsiteY0" fmla="*/ 1057275 h 1057275"/>
                  <a:gd name="connsiteX1" fmla="*/ 72390 w 909320"/>
                  <a:gd name="connsiteY1" fmla="*/ 786765 h 1057275"/>
                  <a:gd name="connsiteX2" fmla="*/ 133350 w 909320"/>
                  <a:gd name="connsiteY2" fmla="*/ 542925 h 1057275"/>
                  <a:gd name="connsiteX3" fmla="*/ 175260 w 909320"/>
                  <a:gd name="connsiteY3" fmla="*/ 363855 h 1057275"/>
                  <a:gd name="connsiteX4" fmla="*/ 236220 w 909320"/>
                  <a:gd name="connsiteY4" fmla="*/ 200025 h 1057275"/>
                  <a:gd name="connsiteX5" fmla="*/ 308610 w 909320"/>
                  <a:gd name="connsiteY5" fmla="*/ 66675 h 1057275"/>
                  <a:gd name="connsiteX6" fmla="*/ 369570 w 909320"/>
                  <a:gd name="connsiteY6" fmla="*/ 13335 h 1057275"/>
                  <a:gd name="connsiteX7" fmla="*/ 426720 w 909320"/>
                  <a:gd name="connsiteY7" fmla="*/ 1905 h 1057275"/>
                  <a:gd name="connsiteX8" fmla="*/ 491490 w 909320"/>
                  <a:gd name="connsiteY8" fmla="*/ 24765 h 1057275"/>
                  <a:gd name="connsiteX9" fmla="*/ 563880 w 909320"/>
                  <a:gd name="connsiteY9" fmla="*/ 104775 h 1057275"/>
                  <a:gd name="connsiteX10" fmla="*/ 624840 w 909320"/>
                  <a:gd name="connsiteY10" fmla="*/ 200025 h 1057275"/>
                  <a:gd name="connsiteX11" fmla="*/ 701040 w 909320"/>
                  <a:gd name="connsiteY11" fmla="*/ 356235 h 1057275"/>
                  <a:gd name="connsiteX12" fmla="*/ 781050 w 909320"/>
                  <a:gd name="connsiteY12" fmla="*/ 558165 h 1057275"/>
                  <a:gd name="connsiteX13" fmla="*/ 895350 w 909320"/>
                  <a:gd name="connsiteY13" fmla="*/ 889635 h 1057275"/>
                  <a:gd name="connsiteX14" fmla="*/ 864870 w 909320"/>
                  <a:gd name="connsiteY14" fmla="*/ 897255 h 1057275"/>
                  <a:gd name="connsiteX15" fmla="*/ 895350 w 909320"/>
                  <a:gd name="connsiteY15" fmla="*/ 893445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9320" h="1057275">
                    <a:moveTo>
                      <a:pt x="0" y="1057275"/>
                    </a:moveTo>
                    <a:cubicBezTo>
                      <a:pt x="25082" y="964882"/>
                      <a:pt x="50165" y="872490"/>
                      <a:pt x="72390" y="786765"/>
                    </a:cubicBezTo>
                    <a:cubicBezTo>
                      <a:pt x="94615" y="701040"/>
                      <a:pt x="116205" y="613410"/>
                      <a:pt x="133350" y="542925"/>
                    </a:cubicBezTo>
                    <a:cubicBezTo>
                      <a:pt x="150495" y="472440"/>
                      <a:pt x="158115" y="421005"/>
                      <a:pt x="175260" y="363855"/>
                    </a:cubicBezTo>
                    <a:cubicBezTo>
                      <a:pt x="192405" y="306705"/>
                      <a:pt x="213995" y="249555"/>
                      <a:pt x="236220" y="200025"/>
                    </a:cubicBezTo>
                    <a:cubicBezTo>
                      <a:pt x="258445" y="150495"/>
                      <a:pt x="286385" y="97790"/>
                      <a:pt x="308610" y="66675"/>
                    </a:cubicBezTo>
                    <a:cubicBezTo>
                      <a:pt x="330835" y="35560"/>
                      <a:pt x="349885" y="24130"/>
                      <a:pt x="369570" y="13335"/>
                    </a:cubicBezTo>
                    <a:cubicBezTo>
                      <a:pt x="389255" y="2540"/>
                      <a:pt x="406400" y="0"/>
                      <a:pt x="426720" y="1905"/>
                    </a:cubicBezTo>
                    <a:cubicBezTo>
                      <a:pt x="447040" y="3810"/>
                      <a:pt x="468630" y="7620"/>
                      <a:pt x="491490" y="24765"/>
                    </a:cubicBezTo>
                    <a:cubicBezTo>
                      <a:pt x="514350" y="41910"/>
                      <a:pt x="541655" y="75565"/>
                      <a:pt x="563880" y="104775"/>
                    </a:cubicBezTo>
                    <a:cubicBezTo>
                      <a:pt x="586105" y="133985"/>
                      <a:pt x="601980" y="158115"/>
                      <a:pt x="624840" y="200025"/>
                    </a:cubicBezTo>
                    <a:cubicBezTo>
                      <a:pt x="647700" y="241935"/>
                      <a:pt x="675005" y="296545"/>
                      <a:pt x="701040" y="356235"/>
                    </a:cubicBezTo>
                    <a:cubicBezTo>
                      <a:pt x="727075" y="415925"/>
                      <a:pt x="748665" y="469265"/>
                      <a:pt x="781050" y="558165"/>
                    </a:cubicBezTo>
                    <a:cubicBezTo>
                      <a:pt x="813435" y="647065"/>
                      <a:pt x="881380" y="833120"/>
                      <a:pt x="895350" y="889635"/>
                    </a:cubicBezTo>
                    <a:cubicBezTo>
                      <a:pt x="909320" y="946150"/>
                      <a:pt x="864870" y="896620"/>
                      <a:pt x="864870" y="897255"/>
                    </a:cubicBezTo>
                    <a:cubicBezTo>
                      <a:pt x="864870" y="897890"/>
                      <a:pt x="880110" y="895667"/>
                      <a:pt x="895350" y="893445"/>
                    </a:cubicBezTo>
                  </a:path>
                </a:pathLst>
              </a:cu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64" name="Прямая соединительная линия 163"/>
              <p:cNvCxnSpPr/>
              <p:nvPr/>
            </p:nvCxnSpPr>
            <p:spPr>
              <a:xfrm rot="16200000" flipH="1">
                <a:off x="6130464" y="4277957"/>
                <a:ext cx="1285648" cy="121440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Прямая соединительная линия 169"/>
              <p:cNvCxnSpPr/>
              <p:nvPr/>
            </p:nvCxnSpPr>
            <p:spPr>
              <a:xfrm rot="16200000" flipH="1">
                <a:off x="5701926" y="1419362"/>
                <a:ext cx="2285597" cy="135727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935" name="TextBox 172"/>
              <p:cNvSpPr txBox="1">
                <a:spLocks noChangeArrowheads="1"/>
              </p:cNvSpPr>
              <p:nvPr/>
            </p:nvSpPr>
            <p:spPr bwMode="auto">
              <a:xfrm>
                <a:off x="5429250" y="257241"/>
                <a:ext cx="5222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6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36" name="TextBox 173"/>
              <p:cNvSpPr txBox="1">
                <a:spLocks noChangeArrowheads="1"/>
              </p:cNvSpPr>
              <p:nvPr/>
            </p:nvSpPr>
            <p:spPr bwMode="auto">
              <a:xfrm>
                <a:off x="5438775" y="1054156"/>
                <a:ext cx="522288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10</a:t>
                </a:r>
                <a:r>
                  <a:rPr lang="en-US" sz="2400" b="1" baseline="30000">
                    <a:latin typeface="Calibri" pitchFamily="34" charset="0"/>
                  </a:rPr>
                  <a:t>4</a:t>
                </a:r>
                <a:endParaRPr lang="ru-RU" sz="2400" b="1" baseline="30000">
                  <a:latin typeface="Calibri" pitchFamily="34" charset="0"/>
                </a:endParaRPr>
              </a:p>
            </p:txBody>
          </p:sp>
          <p:sp>
            <p:nvSpPr>
              <p:cNvPr id="34937" name="TextBox 174"/>
              <p:cNvSpPr txBox="1">
                <a:spLocks noChangeArrowheads="1"/>
              </p:cNvSpPr>
              <p:nvPr/>
            </p:nvSpPr>
            <p:spPr bwMode="auto">
              <a:xfrm>
                <a:off x="5441950" y="1827268"/>
                <a:ext cx="5238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2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38" name="TextBox 175"/>
              <p:cNvSpPr txBox="1">
                <a:spLocks noChangeArrowheads="1"/>
              </p:cNvSpPr>
              <p:nvPr/>
            </p:nvSpPr>
            <p:spPr bwMode="auto">
              <a:xfrm>
                <a:off x="5445125" y="2630538"/>
                <a:ext cx="523875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0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39" name="TextBox 176"/>
              <p:cNvSpPr txBox="1">
                <a:spLocks noChangeArrowheads="1"/>
              </p:cNvSpPr>
              <p:nvPr/>
            </p:nvSpPr>
            <p:spPr bwMode="auto">
              <a:xfrm>
                <a:off x="5380038" y="3414437"/>
                <a:ext cx="58578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10</a:t>
                </a:r>
                <a:r>
                  <a:rPr lang="en-US" sz="2400" b="1" baseline="30000" dirty="0">
                    <a:latin typeface="Calibri" pitchFamily="34" charset="0"/>
                  </a:rPr>
                  <a:t>-2</a:t>
                </a:r>
                <a:endParaRPr lang="ru-RU" sz="2400" b="1" baseline="30000" dirty="0">
                  <a:latin typeface="Calibri" pitchFamily="34" charset="0"/>
                </a:endParaRPr>
              </a:p>
            </p:txBody>
          </p:sp>
          <p:sp>
            <p:nvSpPr>
              <p:cNvPr id="34940" name="TextBox 190"/>
              <p:cNvSpPr txBox="1">
                <a:spLocks noChangeArrowheads="1"/>
              </p:cNvSpPr>
              <p:nvPr/>
            </p:nvSpPr>
            <p:spPr bwMode="auto">
              <a:xfrm>
                <a:off x="5707063" y="5686418"/>
                <a:ext cx="5349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100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1" name="TextBox 191"/>
              <p:cNvSpPr txBox="1">
                <a:spLocks noChangeArrowheads="1"/>
              </p:cNvSpPr>
              <p:nvPr/>
            </p:nvSpPr>
            <p:spPr bwMode="auto">
              <a:xfrm>
                <a:off x="6384925" y="5678480"/>
                <a:ext cx="5349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105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2" name="TextBox 192"/>
              <p:cNvSpPr txBox="1">
                <a:spLocks noChangeArrowheads="1"/>
              </p:cNvSpPr>
              <p:nvPr/>
            </p:nvSpPr>
            <p:spPr bwMode="auto">
              <a:xfrm>
                <a:off x="7062788" y="5678480"/>
                <a:ext cx="53498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110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3" name="TextBox 193"/>
              <p:cNvSpPr txBox="1">
                <a:spLocks noChangeArrowheads="1"/>
              </p:cNvSpPr>
              <p:nvPr/>
            </p:nvSpPr>
            <p:spPr bwMode="auto">
              <a:xfrm>
                <a:off x="7743825" y="5684830"/>
                <a:ext cx="5349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115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4" name="TextBox 194"/>
              <p:cNvSpPr txBox="1">
                <a:spLocks noChangeArrowheads="1"/>
              </p:cNvSpPr>
              <p:nvPr/>
            </p:nvSpPr>
            <p:spPr bwMode="auto">
              <a:xfrm>
                <a:off x="8394700" y="5686418"/>
                <a:ext cx="5349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Calibri" pitchFamily="34" charset="0"/>
                  </a:rPr>
                  <a:t>120</a:t>
                </a:r>
                <a:endParaRPr lang="ru-RU" b="1" baseline="30000">
                  <a:latin typeface="Calibri" pitchFamily="34" charset="0"/>
                </a:endParaRPr>
              </a:p>
            </p:txBody>
          </p:sp>
          <p:sp>
            <p:nvSpPr>
              <p:cNvPr id="34945" name="TextBox 195"/>
              <p:cNvSpPr txBox="1">
                <a:spLocks noChangeArrowheads="1"/>
              </p:cNvSpPr>
              <p:nvPr/>
            </p:nvSpPr>
            <p:spPr bwMode="auto">
              <a:xfrm>
                <a:off x="6899275" y="5883275"/>
                <a:ext cx="16414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</a:rPr>
                  <a:t>Atomic number</a:t>
                </a:r>
                <a:endParaRPr lang="ru-RU" baseline="30000" dirty="0">
                  <a:latin typeface="Calibri" pitchFamily="34" charset="0"/>
                </a:endParaRPr>
              </a:p>
            </p:txBody>
          </p:sp>
          <p:sp>
            <p:nvSpPr>
              <p:cNvPr id="34946" name="TextBox 200"/>
              <p:cNvSpPr txBox="1">
                <a:spLocks noChangeArrowheads="1"/>
              </p:cNvSpPr>
              <p:nvPr/>
            </p:nvSpPr>
            <p:spPr bwMode="auto">
              <a:xfrm>
                <a:off x="5484813" y="4024037"/>
                <a:ext cx="477837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0.0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47" name="TextBox 201"/>
              <p:cNvSpPr txBox="1">
                <a:spLocks noChangeArrowheads="1"/>
              </p:cNvSpPr>
              <p:nvPr/>
            </p:nvSpPr>
            <p:spPr bwMode="auto">
              <a:xfrm>
                <a:off x="5421313" y="4384399"/>
                <a:ext cx="547687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-0.5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48" name="TextBox 202"/>
              <p:cNvSpPr txBox="1">
                <a:spLocks noChangeArrowheads="1"/>
              </p:cNvSpPr>
              <p:nvPr/>
            </p:nvSpPr>
            <p:spPr bwMode="auto">
              <a:xfrm>
                <a:off x="5418138" y="4744758"/>
                <a:ext cx="547687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-1.0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49" name="TextBox 203"/>
              <p:cNvSpPr txBox="1">
                <a:spLocks noChangeArrowheads="1"/>
              </p:cNvSpPr>
              <p:nvPr/>
            </p:nvSpPr>
            <p:spPr bwMode="auto">
              <a:xfrm>
                <a:off x="5419725" y="5098260"/>
                <a:ext cx="54768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-1.5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0" name="TextBox 204"/>
              <p:cNvSpPr txBox="1">
                <a:spLocks noChangeArrowheads="1"/>
              </p:cNvSpPr>
              <p:nvPr/>
            </p:nvSpPr>
            <p:spPr bwMode="auto">
              <a:xfrm>
                <a:off x="5413375" y="5456236"/>
                <a:ext cx="54610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-2.0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1" name="TextBox 205"/>
              <p:cNvSpPr txBox="1">
                <a:spLocks noChangeArrowheads="1"/>
              </p:cNvSpPr>
              <p:nvPr/>
            </p:nvSpPr>
            <p:spPr bwMode="auto">
              <a:xfrm>
                <a:off x="5483225" y="3666851"/>
                <a:ext cx="47625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0.5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2" name="TextBox 206"/>
              <p:cNvSpPr txBox="1">
                <a:spLocks noChangeArrowheads="1"/>
              </p:cNvSpPr>
              <p:nvPr/>
            </p:nvSpPr>
            <p:spPr bwMode="auto">
              <a:xfrm rot="16200000">
                <a:off x="4453731" y="4371216"/>
                <a:ext cx="15890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 err="1">
                    <a:latin typeface="Calibri" pitchFamily="34" charset="0"/>
                  </a:rPr>
                  <a:t>B</a:t>
                </a:r>
                <a:r>
                  <a:rPr lang="en-US" sz="2400" b="1" baseline="-25000" dirty="0" err="1">
                    <a:latin typeface="Calibri" pitchFamily="34" charset="0"/>
                  </a:rPr>
                  <a:t>n</a:t>
                </a:r>
                <a:r>
                  <a:rPr lang="en-US" b="1" dirty="0">
                    <a:latin typeface="Calibri" pitchFamily="34" charset="0"/>
                  </a:rPr>
                  <a:t> – B</a:t>
                </a:r>
                <a:r>
                  <a:rPr lang="en-US" sz="2400" b="1" baseline="-25000" dirty="0">
                    <a:latin typeface="Calibri" pitchFamily="34" charset="0"/>
                  </a:rPr>
                  <a:t>f </a:t>
                </a:r>
                <a:r>
                  <a:rPr lang="en-US" b="1" dirty="0">
                    <a:latin typeface="Calibri" pitchFamily="34" charset="0"/>
                  </a:rPr>
                  <a:t>  (MeV)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3" name="TextBox 208"/>
              <p:cNvSpPr txBox="1">
                <a:spLocks noChangeArrowheads="1"/>
              </p:cNvSpPr>
              <p:nvPr/>
            </p:nvSpPr>
            <p:spPr bwMode="auto">
              <a:xfrm rot="16200000">
                <a:off x="4555102" y="1850233"/>
                <a:ext cx="1305390" cy="306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latin typeface="Calibri" pitchFamily="34" charset="0"/>
                  </a:rPr>
                  <a:t>Сечение </a:t>
                </a:r>
                <a:r>
                  <a:rPr lang="en-US" b="1" dirty="0">
                    <a:latin typeface="Calibri" pitchFamily="34" charset="0"/>
                  </a:rPr>
                  <a:t>(pb)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  <p:sp>
            <p:nvSpPr>
              <p:cNvPr id="34955" name="TextBox 132"/>
              <p:cNvSpPr txBox="1">
                <a:spLocks noChangeArrowheads="1"/>
              </p:cNvSpPr>
              <p:nvPr/>
            </p:nvSpPr>
            <p:spPr bwMode="auto">
              <a:xfrm>
                <a:off x="7765439" y="3083273"/>
                <a:ext cx="547688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itchFamily="34" charset="0"/>
                  </a:rPr>
                  <a:t>SHE</a:t>
                </a:r>
                <a:endParaRPr lang="ru-RU" b="1" baseline="30000" dirty="0">
                  <a:latin typeface="Calibri" pitchFamily="34" charset="0"/>
                </a:endParaRPr>
              </a:p>
            </p:txBody>
          </p:sp>
        </p:grpSp>
        <p:sp>
          <p:nvSpPr>
            <p:cNvPr id="16461" name="TextBox 136"/>
            <p:cNvSpPr txBox="1">
              <a:spLocks noChangeArrowheads="1"/>
            </p:cNvSpPr>
            <p:nvPr/>
          </p:nvSpPr>
          <p:spPr bwMode="auto">
            <a:xfrm>
              <a:off x="6156562" y="5121654"/>
              <a:ext cx="2463729" cy="368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FF"/>
                  </a:solidFill>
                  <a:latin typeface="+mn-lt"/>
                </a:rPr>
                <a:t>CN survival ~ exp(</a:t>
              </a:r>
              <a:r>
                <a:rPr lang="en-US" b="1" dirty="0" err="1">
                  <a:solidFill>
                    <a:srgbClr val="0000FF"/>
                  </a:solidFill>
                  <a:latin typeface="+mn-lt"/>
                </a:rPr>
                <a:t>B</a:t>
              </a:r>
              <a:r>
                <a:rPr lang="en-US" sz="2400" b="1" baseline="-25000" dirty="0" err="1">
                  <a:solidFill>
                    <a:srgbClr val="0000FF"/>
                  </a:solidFill>
                  <a:latin typeface="+mn-lt"/>
                </a:rPr>
                <a:t>n</a:t>
              </a:r>
              <a:r>
                <a:rPr lang="en-US" b="1" dirty="0">
                  <a:solidFill>
                    <a:srgbClr val="0000FF"/>
                  </a:solidFill>
                  <a:latin typeface="+mn-lt"/>
                </a:rPr>
                <a:t>-B</a:t>
              </a:r>
              <a:r>
                <a:rPr lang="en-US" sz="2400" b="1" baseline="-25000" dirty="0">
                  <a:solidFill>
                    <a:srgbClr val="0000FF"/>
                  </a:solidFill>
                  <a:latin typeface="+mn-lt"/>
                </a:rPr>
                <a:t>f</a:t>
              </a:r>
              <a:r>
                <a:rPr lang="en-US" b="1" dirty="0">
                  <a:solidFill>
                    <a:srgbClr val="0000FF"/>
                  </a:solidFill>
                  <a:latin typeface="+mn-lt"/>
                </a:rPr>
                <a:t>)</a:t>
              </a:r>
              <a:endParaRPr lang="ru-RU" b="1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947679" y="2960585"/>
            <a:ext cx="2624158" cy="1987922"/>
            <a:chOff x="4947679" y="2960585"/>
            <a:chExt cx="2624158" cy="1987922"/>
          </a:xfrm>
        </p:grpSpPr>
        <p:sp>
          <p:nvSpPr>
            <p:cNvPr id="7" name="TextBox 6"/>
            <p:cNvSpPr txBox="1"/>
            <p:nvPr/>
          </p:nvSpPr>
          <p:spPr>
            <a:xfrm>
              <a:off x="5035630" y="3840511"/>
              <a:ext cx="2536207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ru-RU" sz="2200" b="1" dirty="0"/>
                <a:t>Наиболее </a:t>
              </a:r>
            </a:p>
            <a:p>
              <a:pPr algn="r"/>
              <a:r>
                <a:rPr lang="ru-RU" sz="2200" b="1" dirty="0"/>
                <a:t>пессимистическое </a:t>
              </a:r>
            </a:p>
            <a:p>
              <a:pPr algn="r"/>
              <a:r>
                <a:rPr lang="ru-RU" sz="2200" b="1" dirty="0"/>
                <a:t>предсказание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4947679" y="2960585"/>
              <a:ext cx="1208496" cy="1340582"/>
              <a:chOff x="8319937" y="2711090"/>
              <a:chExt cx="1002125" cy="115551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8665235" y="3082703"/>
                <a:ext cx="476143" cy="2850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119</a:t>
                </a:r>
                <a:endParaRPr lang="ru-RU" sz="2000" b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745928" y="3487245"/>
                <a:ext cx="576134" cy="3793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120</a:t>
                </a:r>
                <a:endParaRPr lang="ru-RU" sz="2000" b="1" dirty="0"/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8319937" y="2711090"/>
                <a:ext cx="415716" cy="1005942"/>
                <a:chOff x="8319937" y="2711090"/>
                <a:chExt cx="415716" cy="1005942"/>
              </a:xfrm>
            </p:grpSpPr>
            <p:cxnSp>
              <p:nvCxnSpPr>
                <p:cNvPr id="4" name="Прямая соединительная линия 3"/>
                <p:cNvCxnSpPr>
                  <a:endCxn id="137" idx="0"/>
                </p:cNvCxnSpPr>
                <p:nvPr/>
              </p:nvCxnSpPr>
              <p:spPr>
                <a:xfrm>
                  <a:off x="8319937" y="2711090"/>
                  <a:ext cx="199692" cy="47394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Прямоугольник 1"/>
                <p:cNvSpPr/>
                <p:nvPr/>
              </p:nvSpPr>
              <p:spPr>
                <a:xfrm>
                  <a:off x="8591637" y="3573016"/>
                  <a:ext cx="144016" cy="14401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7" name="Прямоугольник 136"/>
                <p:cNvSpPr/>
                <p:nvPr/>
              </p:nvSpPr>
              <p:spPr>
                <a:xfrm>
                  <a:off x="8447621" y="3185035"/>
                  <a:ext cx="144016" cy="14401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499992" y="116632"/>
            <a:ext cx="45365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Макро-микроскопическая теория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4F3C2E-FD9E-43BA-B4AF-A79CC981F5B1}"/>
              </a:ext>
            </a:extLst>
          </p:cNvPr>
          <p:cNvSpPr txBox="1"/>
          <p:nvPr/>
        </p:nvSpPr>
        <p:spPr>
          <a:xfrm>
            <a:off x="6084168" y="1484784"/>
            <a:ext cx="23038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Г.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Адамян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(ОИЯИ)</a:t>
            </a:r>
          </a:p>
        </p:txBody>
      </p:sp>
    </p:spTree>
    <p:extLst>
      <p:ext uri="{BB962C8B-B14F-4D97-AF65-F5344CB8AC3E}">
        <p14:creationId xmlns:p14="http://schemas.microsoft.com/office/powerpoint/2010/main" val="1566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3506" y="2404338"/>
            <a:ext cx="3334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Химия СТЭ</a:t>
            </a:r>
          </a:p>
        </p:txBody>
      </p:sp>
    </p:spTree>
    <p:extLst>
      <p:ext uri="{BB962C8B-B14F-4D97-AF65-F5344CB8AC3E}">
        <p14:creationId xmlns:p14="http://schemas.microsoft.com/office/powerpoint/2010/main" val="175256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32656"/>
            <a:ext cx="9010800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		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Между тем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открытие СТЭ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 подобно открытию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«ящика Пандоры»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выплнснуло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 много неожиданных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проблнм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Calibri" panose="020F0502020204030204" pitchFamily="34" charset="0"/>
              </a:rPr>
              <a:t>Среди них: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924944"/>
            <a:ext cx="720876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Где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распологаются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 СТЭ в Таблице Менделеева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>
              <a:defRPr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Где / как кончается Таблица?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Сколько элементов может быть в ней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87450" y="1540148"/>
          <a:ext cx="6975475" cy="512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" name="CorelDRAW" r:id="rId3" imgW="8528304" imgH="6306312" progId="CorelDraw.Graphic.16">
                  <p:embed/>
                </p:oleObj>
              </mc:Choice>
              <mc:Fallback>
                <p:oleObj name="CorelDRAW" r:id="rId3" imgW="8528304" imgH="6306312" progId="CorelDraw.Graphic.16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540148"/>
                        <a:ext cx="6975475" cy="512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6"/>
          <p:cNvSpPr txBox="1">
            <a:spLocks noChangeArrowheads="1"/>
          </p:cNvSpPr>
          <p:nvPr/>
        </p:nvSpPr>
        <p:spPr bwMode="auto">
          <a:xfrm>
            <a:off x="652525" y="1917973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500</a:t>
            </a:r>
            <a:endParaRPr lang="ru-RU" b="1" dirty="0"/>
          </a:p>
        </p:txBody>
      </p:sp>
      <p:sp>
        <p:nvSpPr>
          <p:cNvPr id="1028" name="TextBox 7"/>
          <p:cNvSpPr txBox="1">
            <a:spLocks noChangeArrowheads="1"/>
          </p:cNvSpPr>
          <p:nvPr/>
        </p:nvSpPr>
        <p:spPr bwMode="auto">
          <a:xfrm>
            <a:off x="577913" y="4557985"/>
            <a:ext cx="606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-500</a:t>
            </a:r>
            <a:endParaRPr lang="ru-RU" b="1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449325" y="5902598"/>
            <a:ext cx="723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-1000</a:t>
            </a:r>
            <a:endParaRPr lang="ru-RU" b="1"/>
          </a:p>
        </p:txBody>
      </p:sp>
      <p:sp>
        <p:nvSpPr>
          <p:cNvPr id="1030" name="TextBox 9"/>
          <p:cNvSpPr txBox="1">
            <a:spLocks noChangeArrowheads="1"/>
          </p:cNvSpPr>
          <p:nvPr/>
        </p:nvSpPr>
        <p:spPr bwMode="auto">
          <a:xfrm>
            <a:off x="916050" y="323559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0</a:t>
            </a:r>
            <a:endParaRPr lang="ru-RU" b="1"/>
          </a:p>
        </p:txBody>
      </p:sp>
      <p:sp>
        <p:nvSpPr>
          <p:cNvPr id="1031" name="TextBox 14"/>
          <p:cNvSpPr txBox="1">
            <a:spLocks noChangeArrowheads="1"/>
          </p:cNvSpPr>
          <p:nvPr/>
        </p:nvSpPr>
        <p:spPr bwMode="auto">
          <a:xfrm>
            <a:off x="842963" y="1151210"/>
            <a:ext cx="850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E (</a:t>
            </a:r>
            <a:r>
              <a:rPr lang="en-US" b="1" dirty="0" err="1"/>
              <a:t>keV</a:t>
            </a:r>
            <a:r>
              <a:rPr lang="en-US" b="1" dirty="0"/>
              <a:t>)</a:t>
            </a:r>
            <a:endParaRPr lang="ru-RU" b="1" dirty="0"/>
          </a:p>
        </p:txBody>
      </p:sp>
      <p:sp>
        <p:nvSpPr>
          <p:cNvPr id="1032" name="TextBox 15"/>
          <p:cNvSpPr txBox="1">
            <a:spLocks noChangeArrowheads="1"/>
          </p:cNvSpPr>
          <p:nvPr/>
        </p:nvSpPr>
        <p:spPr bwMode="auto">
          <a:xfrm>
            <a:off x="2465388" y="3421335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50</a:t>
            </a:r>
            <a:endParaRPr lang="ru-RU" b="1" dirty="0"/>
          </a:p>
        </p:txBody>
      </p:sp>
      <p:sp>
        <p:nvSpPr>
          <p:cNvPr id="1033" name="TextBox 16"/>
          <p:cNvSpPr txBox="1">
            <a:spLocks noChangeArrowheads="1"/>
          </p:cNvSpPr>
          <p:nvPr/>
        </p:nvSpPr>
        <p:spPr bwMode="auto">
          <a:xfrm>
            <a:off x="3795713" y="3421335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100</a:t>
            </a:r>
            <a:endParaRPr lang="ru-RU" b="1"/>
          </a:p>
        </p:txBody>
      </p:sp>
      <p:sp>
        <p:nvSpPr>
          <p:cNvPr id="1034" name="TextBox 17"/>
          <p:cNvSpPr txBox="1">
            <a:spLocks noChangeArrowheads="1"/>
          </p:cNvSpPr>
          <p:nvPr/>
        </p:nvSpPr>
        <p:spPr bwMode="auto">
          <a:xfrm>
            <a:off x="5194300" y="3421335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150</a:t>
            </a:r>
            <a:endParaRPr lang="ru-RU" b="1"/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577013" y="3429273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200</a:t>
            </a:r>
            <a:endParaRPr lang="ru-RU" b="1"/>
          </a:p>
        </p:txBody>
      </p:sp>
      <p:sp>
        <p:nvSpPr>
          <p:cNvPr id="1036" name="TextBox 19"/>
          <p:cNvSpPr txBox="1">
            <a:spLocks noChangeArrowheads="1"/>
          </p:cNvSpPr>
          <p:nvPr/>
        </p:nvSpPr>
        <p:spPr bwMode="auto">
          <a:xfrm>
            <a:off x="8248650" y="3235598"/>
            <a:ext cx="29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Z</a:t>
            </a:r>
            <a:endParaRPr lang="ru-RU" b="1"/>
          </a:p>
        </p:txBody>
      </p:sp>
      <p:sp>
        <p:nvSpPr>
          <p:cNvPr id="1037" name="TextBox 21"/>
          <p:cNvSpPr txBox="1">
            <a:spLocks noChangeArrowheads="1"/>
          </p:cNvSpPr>
          <p:nvPr/>
        </p:nvSpPr>
        <p:spPr bwMode="auto">
          <a:xfrm>
            <a:off x="4427984" y="3754710"/>
            <a:ext cx="76174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Z=137</a:t>
            </a:r>
            <a:endParaRPr lang="ru-RU" b="1" dirty="0"/>
          </a:p>
        </p:txBody>
      </p:sp>
      <p:sp>
        <p:nvSpPr>
          <p:cNvPr id="1038" name="TextBox 22"/>
          <p:cNvSpPr txBox="1">
            <a:spLocks noChangeArrowheads="1"/>
          </p:cNvSpPr>
          <p:nvPr/>
        </p:nvSpPr>
        <p:spPr bwMode="auto">
          <a:xfrm>
            <a:off x="2134024" y="5016773"/>
            <a:ext cx="373813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 dirty="0" err="1"/>
              <a:t>Континиум</a:t>
            </a:r>
            <a:r>
              <a:rPr lang="ru-RU" b="1" dirty="0"/>
              <a:t> отрицательной энергии</a:t>
            </a:r>
            <a:endParaRPr lang="en-US" b="1" dirty="0"/>
          </a:p>
          <a:p>
            <a:pPr algn="r"/>
            <a:r>
              <a:rPr lang="ru-RU" b="1" dirty="0"/>
              <a:t>заполненный электронами</a:t>
            </a:r>
          </a:p>
        </p:txBody>
      </p:sp>
      <p:sp>
        <p:nvSpPr>
          <p:cNvPr id="1039" name="TextBox 23"/>
          <p:cNvSpPr txBox="1">
            <a:spLocks noChangeArrowheads="1"/>
          </p:cNvSpPr>
          <p:nvPr/>
        </p:nvSpPr>
        <p:spPr bwMode="auto">
          <a:xfrm>
            <a:off x="2482888" y="1619523"/>
            <a:ext cx="381469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err="1"/>
              <a:t>Континиум</a:t>
            </a:r>
            <a:r>
              <a:rPr lang="ru-RU" b="1" dirty="0"/>
              <a:t> положительной энергии</a:t>
            </a:r>
            <a:endParaRPr lang="en-US" b="1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1912938" y="4978673"/>
            <a:ext cx="287337" cy="5762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flipV="1">
            <a:off x="1903413" y="1378223"/>
            <a:ext cx="287337" cy="5762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2" name="TextBox 26"/>
          <p:cNvSpPr txBox="1">
            <a:spLocks noChangeArrowheads="1"/>
          </p:cNvSpPr>
          <p:nvPr/>
        </p:nvSpPr>
        <p:spPr bwMode="auto">
          <a:xfrm>
            <a:off x="2894192" y="2245166"/>
            <a:ext cx="703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1s</a:t>
            </a:r>
            <a:r>
              <a:rPr lang="en-US" sz="2200" b="1" baseline="-25000" dirty="0">
                <a:solidFill>
                  <a:srgbClr val="C00000"/>
                </a:solidFill>
              </a:rPr>
              <a:t>1/2</a:t>
            </a:r>
            <a:endParaRPr lang="ru-RU" sz="2200" b="1" baseline="-25000" dirty="0">
              <a:solidFill>
                <a:srgbClr val="C00000"/>
              </a:solidFill>
            </a:endParaRPr>
          </a:p>
        </p:txBody>
      </p:sp>
      <p:sp>
        <p:nvSpPr>
          <p:cNvPr id="1043" name="TextBox 31"/>
          <p:cNvSpPr txBox="1">
            <a:spLocks noChangeArrowheads="1"/>
          </p:cNvSpPr>
          <p:nvPr/>
        </p:nvSpPr>
        <p:spPr bwMode="auto">
          <a:xfrm>
            <a:off x="2037556" y="658706"/>
            <a:ext cx="3291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Погружение в море Дирака</a:t>
            </a:r>
          </a:p>
        </p:txBody>
      </p:sp>
      <p:sp>
        <p:nvSpPr>
          <p:cNvPr id="1044" name="Text Box 22"/>
          <p:cNvSpPr txBox="1">
            <a:spLocks noChangeArrowheads="1"/>
          </p:cNvSpPr>
          <p:nvPr/>
        </p:nvSpPr>
        <p:spPr bwMode="auto">
          <a:xfrm>
            <a:off x="6324227" y="2530748"/>
            <a:ext cx="2227726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alibri" pitchFamily="34" charset="0"/>
              </a:rPr>
              <a:t>Z</a:t>
            </a:r>
            <a:r>
              <a:rPr lang="en-US" sz="2400" b="1" baseline="-25000" dirty="0" err="1">
                <a:solidFill>
                  <a:srgbClr val="C00000"/>
                </a:solidFill>
                <a:latin typeface="Calibri" pitchFamily="34" charset="0"/>
              </a:rPr>
              <a:t>crit</a:t>
            </a:r>
            <a:r>
              <a:rPr lang="en-US" sz="2000" b="1" baseline="-250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≈ 17</a:t>
            </a:r>
            <a:r>
              <a:rPr lang="ru-RU" sz="2000" b="1" dirty="0">
                <a:solidFill>
                  <a:srgbClr val="C00000"/>
                </a:solidFill>
                <a:latin typeface="Calibri" pitchFamily="34" charset="0"/>
              </a:rPr>
              <a:t>4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  at R</a:t>
            </a:r>
            <a:r>
              <a:rPr lang="en-US" sz="2400" b="1" baseline="-25000" dirty="0">
                <a:solidFill>
                  <a:srgbClr val="C00000"/>
                </a:solidFill>
                <a:latin typeface="Calibri" pitchFamily="34" charset="0"/>
              </a:rPr>
              <a:t>N 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≠ 0</a:t>
            </a:r>
            <a:endParaRPr lang="el-GR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45" name="TextBox 27"/>
          <p:cNvSpPr txBox="1">
            <a:spLocks noChangeArrowheads="1"/>
          </p:cNvSpPr>
          <p:nvPr/>
        </p:nvSpPr>
        <p:spPr bwMode="auto">
          <a:xfrm>
            <a:off x="5184775" y="4057923"/>
            <a:ext cx="787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  </a:t>
            </a:r>
          </a:p>
          <a:p>
            <a:r>
              <a:rPr lang="en-US" b="1" dirty="0">
                <a:latin typeface="Calibri" pitchFamily="34" charset="0"/>
              </a:rPr>
              <a:t>Z = </a:t>
            </a:r>
            <a:r>
              <a:rPr lang="en-US" b="1" dirty="0" err="1">
                <a:latin typeface="Calibri" pitchFamily="34" charset="0"/>
              </a:rPr>
              <a:t>Z</a:t>
            </a:r>
            <a:r>
              <a:rPr lang="en-US" sz="2400" b="1" baseline="-25000" dirty="0" err="1">
                <a:latin typeface="Calibri" pitchFamily="34" charset="0"/>
              </a:rPr>
              <a:t>cr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046" name="Прямоугольник 28"/>
          <p:cNvSpPr>
            <a:spLocks noChangeArrowheads="1"/>
          </p:cNvSpPr>
          <p:nvPr/>
        </p:nvSpPr>
        <p:spPr bwMode="auto">
          <a:xfrm>
            <a:off x="6588125" y="4780235"/>
            <a:ext cx="17287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Z → (Ze−) + e</a:t>
            </a:r>
            <a:r>
              <a:rPr lang="en-US" sz="2400" b="1" baseline="30000">
                <a:latin typeface="Calibri" pitchFamily="34" charset="0"/>
              </a:rPr>
              <a:t>+</a:t>
            </a:r>
          </a:p>
        </p:txBody>
      </p:sp>
      <p:sp>
        <p:nvSpPr>
          <p:cNvPr id="1047" name="TextBox 29"/>
          <p:cNvSpPr txBox="1">
            <a:spLocks noChangeArrowheads="1"/>
          </p:cNvSpPr>
          <p:nvPr/>
        </p:nvSpPr>
        <p:spPr bwMode="auto">
          <a:xfrm>
            <a:off x="6904038" y="4491310"/>
            <a:ext cx="190341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alibri" pitchFamily="34" charset="0"/>
              </a:rPr>
              <a:t>“atom” + positron</a:t>
            </a:r>
            <a:endParaRPr lang="ru-RU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40738" y="2454087"/>
            <a:ext cx="158576" cy="1567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199797" y="2484569"/>
            <a:ext cx="158576" cy="1567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257665" y="2518624"/>
            <a:ext cx="158576" cy="1567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311960" y="2551488"/>
            <a:ext cx="158576" cy="1567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371019" y="2585543"/>
            <a:ext cx="158576" cy="1567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31269" y="2619598"/>
            <a:ext cx="158576" cy="15674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07904" y="2619598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Bodoni MT Black" panose="02070A03080606020203" pitchFamily="18" charset="0"/>
              </a:rPr>
              <a:t>SHE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020272" y="5579948"/>
            <a:ext cx="167225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Море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Дирака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3938269" y="4005970"/>
            <a:ext cx="10014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 R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</a:t>
            </a:r>
            <a:r>
              <a:rPr lang="en-US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≠ 0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0A7F5-632F-44B3-95CA-A99F85CC3822}"/>
              </a:ext>
            </a:extLst>
          </p:cNvPr>
          <p:cNvSpPr txBox="1"/>
          <p:nvPr/>
        </p:nvSpPr>
        <p:spPr>
          <a:xfrm>
            <a:off x="5982557" y="116632"/>
            <a:ext cx="316144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В.М.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Шабаев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(СПбГУ)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В.П. Незнамов (ВНИИЭФ)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604BF4-2018-4713-9E03-22032B3B0F0F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8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221710"/>
              </p:ext>
            </p:extLst>
          </p:nvPr>
        </p:nvGraphicFramePr>
        <p:xfrm>
          <a:off x="5126470" y="1556792"/>
          <a:ext cx="2995242" cy="325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4" name="CorelDRAW" r:id="rId4" imgW="3550320" imgH="3681360" progId="CorelDraw.Graphic.19">
                  <p:embed/>
                </p:oleObj>
              </mc:Choice>
              <mc:Fallback>
                <p:oleObj name="CorelDRAW" r:id="rId4" imgW="3550320" imgH="368136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26470" y="1556792"/>
                        <a:ext cx="2995242" cy="3258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630367"/>
              </p:ext>
            </p:extLst>
          </p:nvPr>
        </p:nvGraphicFramePr>
        <p:xfrm>
          <a:off x="4946440" y="1743199"/>
          <a:ext cx="3625896" cy="403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5" name="CorelDRAW" r:id="rId6" imgW="4371840" imgH="4866480" progId="CorelDraw.Graphic.19">
                  <p:embed/>
                </p:oleObj>
              </mc:Choice>
              <mc:Fallback>
                <p:oleObj name="CorelDRAW" r:id="rId6" imgW="4371840" imgH="48664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6440" y="1743199"/>
                        <a:ext cx="3625896" cy="4031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08846"/>
            <a:ext cx="1956301" cy="170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788024" y="4024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04758" y="4797189"/>
            <a:ext cx="288032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29390" y="4580083"/>
            <a:ext cx="6030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larendon Blk BT" panose="02040905050505020204" pitchFamily="18" charset="0"/>
              </a:rPr>
              <a:t>NR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2445" y="560329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.2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46629" y="559747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.4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48884" y="559987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.6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46377" y="560227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.8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66195" y="5604668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53446" y="560806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  <a:r>
              <a:rPr lang="en-US" sz="2000" b="1" dirty="0"/>
              <a:t>.0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01304" y="461506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98104" y="378799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2.0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06021" y="297044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3.0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02821" y="215289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4.0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77607" y="37073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larendon BT" panose="02040704040505020204" pitchFamily="18" charset="0"/>
              </a:rPr>
              <a:t>Z=118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155656" y="3982912"/>
            <a:ext cx="333026" cy="14134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203625" y="4214908"/>
            <a:ext cx="216024" cy="9233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24091" y="394186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larendon BT" panose="02040704040505020204" pitchFamily="18" charset="0"/>
              </a:rPr>
              <a:t>114</a:t>
            </a:r>
            <a:endParaRPr lang="ru-RU" b="1" baseline="30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1354" y="5991671"/>
            <a:ext cx="584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v/c</a:t>
            </a:r>
            <a:endParaRPr lang="ru-RU" sz="2400" b="1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07904" y="2531293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m/m</a:t>
            </a:r>
            <a:r>
              <a:rPr lang="en-US" sz="2400" b="1" i="1" baseline="-25000" dirty="0"/>
              <a:t>0</a:t>
            </a:r>
            <a:endParaRPr lang="ru-RU" sz="2400" b="1" i="1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24626" y="402431"/>
            <a:ext cx="8379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larendon Blk BT" panose="02040905050505020204" pitchFamily="18" charset="0"/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larendon Blk BT" panose="02040905050505020204" pitchFamily="18" charset="0"/>
              </a:rPr>
              <a:t>“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</a:rPr>
              <a:t>Релятивистский эффект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</a:rPr>
              <a:t>”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</a:rPr>
              <a:t>в электронной структуре СТЭ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rendon Blk BT" panose="0204090505050502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9434" y="4653136"/>
            <a:ext cx="118907" cy="123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426212" y="4554682"/>
            <a:ext cx="216024" cy="92333"/>
          </a:xfrm>
          <a:prstGeom prst="line">
            <a:avLst/>
          </a:prstGeom>
          <a:ln w="1905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92854" y="3970813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larendon BT" panose="02040704040505020204" pitchFamily="18" charset="0"/>
              </a:rPr>
              <a:t>Au</a:t>
            </a:r>
          </a:p>
          <a:p>
            <a:r>
              <a:rPr lang="en-US" b="1" dirty="0">
                <a:solidFill>
                  <a:srgbClr val="0070C0"/>
                </a:solidFill>
                <a:latin typeface="Clarendon BT" panose="02040704040505020204" pitchFamily="18" charset="0"/>
              </a:rPr>
              <a:t>standard</a:t>
            </a:r>
            <a:endParaRPr lang="ru-RU" b="1" baseline="30000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32955" y="3081513"/>
            <a:ext cx="118532" cy="1198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7537509" y="2922287"/>
            <a:ext cx="333026" cy="1413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35335" y="26506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larendon BT" panose="02040704040505020204" pitchFamily="18" charset="0"/>
              </a:rPr>
              <a:t>Z=174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74994" y="3417202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larendon Blk BT" panose="02040905050505020204" pitchFamily="18" charset="0"/>
              </a:rPr>
              <a:t>R</a:t>
            </a:r>
            <a:endParaRPr lang="ru-RU" sz="2000" dirty="0">
              <a:solidFill>
                <a:srgbClr val="C0000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257158" y="3143349"/>
            <a:ext cx="2880320" cy="0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54E6182-3B78-4A19-8D99-3F00D68AC607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6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12103"/>
              </p:ext>
            </p:extLst>
          </p:nvPr>
        </p:nvGraphicFramePr>
        <p:xfrm>
          <a:off x="1860277" y="804774"/>
          <a:ext cx="6456139" cy="4861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2" name="CorelDRAW" r:id="rId4" imgW="7443720" imgH="5611680" progId="CorelDraw.Graphic.19">
                  <p:embed/>
                </p:oleObj>
              </mc:Choice>
              <mc:Fallback>
                <p:oleObj name="CorelDRAW" r:id="rId4" imgW="7443720" imgH="56116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0277" y="804774"/>
                        <a:ext cx="6456139" cy="4861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72645" y="22449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26327" y="9487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63530" y="9487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n=3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15930" y="16688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56821" y="325304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52749" y="40451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n=6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260877" y="46119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larendon Blk BT" panose="02040905050505020204" pitchFamily="18" charset="0"/>
              </a:rPr>
              <a:t>n=7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23336" y="3530586"/>
            <a:ext cx="128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non</a:t>
            </a:r>
          </a:p>
          <a:p>
            <a:pPr algn="ctr"/>
            <a:r>
              <a:rPr lang="en-US" sz="2000" b="1" dirty="0"/>
              <a:t>relativistic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96381" y="103676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larendon Blk BT" panose="02040905050505020204" pitchFamily="18" charset="0"/>
              </a:rPr>
              <a:t>Z=118</a:t>
            </a:r>
            <a:endParaRPr lang="ru-RU" sz="20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1547664" y="116632"/>
            <a:ext cx="35162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Релятивистское сжатие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anose="020606030202050204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18138" y="5773326"/>
            <a:ext cx="2152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расстояние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n-US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128702" y="2680126"/>
            <a:ext cx="333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электронов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о.е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364332" y="780922"/>
            <a:ext cx="6491349" cy="4452347"/>
            <a:chOff x="2364332" y="884868"/>
            <a:chExt cx="6491349" cy="4452347"/>
          </a:xfrm>
        </p:grpSpPr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4715361"/>
                </p:ext>
              </p:extLst>
            </p:nvPr>
          </p:nvGraphicFramePr>
          <p:xfrm>
            <a:off x="2364332" y="884868"/>
            <a:ext cx="5832233" cy="4452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3" name="CorelDRAW" r:id="rId6" imgW="6672240" imgH="5099400" progId="CorelDraw.Graphic.19">
                    <p:embed/>
                  </p:oleObj>
                </mc:Choice>
                <mc:Fallback>
                  <p:oleObj name="CorelDRAW" r:id="rId6" imgW="6672240" imgH="5099400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64332" y="884868"/>
                          <a:ext cx="5832233" cy="4452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Группа 5"/>
            <p:cNvGrpSpPr/>
            <p:nvPr/>
          </p:nvGrpSpPr>
          <p:grpSpPr>
            <a:xfrm>
              <a:off x="6952749" y="3539983"/>
              <a:ext cx="1902932" cy="536856"/>
              <a:chOff x="6946348" y="3516109"/>
              <a:chExt cx="1902932" cy="536856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7235338" y="3617533"/>
                <a:ext cx="1324952" cy="435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946348" y="3516109"/>
                <a:ext cx="190293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solidFill>
                      <a:srgbClr val="C00000"/>
                    </a:solidFill>
                  </a:rPr>
                  <a:t>        </a:t>
                </a:r>
                <a:endParaRPr lang="ru-RU" sz="21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1763688" y="4880430"/>
            <a:ext cx="253332" cy="253332"/>
            <a:chOff x="2170659" y="1519484"/>
            <a:chExt cx="253332" cy="25333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2303748" y="1519484"/>
              <a:ext cx="0" cy="2533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2297325" y="1512210"/>
              <a:ext cx="0" cy="2533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480172" y="4799347"/>
            <a:ext cx="1427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Ядро</a:t>
            </a:r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D248A-7DF8-434E-8D96-C693E86A16BD}"/>
              </a:ext>
            </a:extLst>
          </p:cNvPr>
          <p:cNvSpPr txBox="1"/>
          <p:nvPr/>
        </p:nvSpPr>
        <p:spPr>
          <a:xfrm>
            <a:off x="5982557" y="116632"/>
            <a:ext cx="28889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И.И. Тупицын (СПбГУ)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245DE-2DC3-49A1-83C7-FC7F0CC2F2FA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641350"/>
            <a:ext cx="3116263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4149725"/>
            <a:ext cx="31781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72000" y="2741613"/>
            <a:ext cx="4176713" cy="1430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80063" y="2714625"/>
            <a:ext cx="240347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Distance from the nucleus</a:t>
            </a:r>
            <a:endParaRPr lang="ru-RU" sz="16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1500" y="3089275"/>
            <a:ext cx="237013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(NR) - non-relativistic</a:t>
            </a:r>
            <a:br>
              <a:rPr lang="en-US" sz="1600" b="1" dirty="0">
                <a:latin typeface="+mn-lt"/>
              </a:rPr>
            </a:br>
            <a:r>
              <a:rPr lang="en-US" sz="1600" b="1" dirty="0">
                <a:solidFill>
                  <a:srgbClr val="C00000"/>
                </a:solidFill>
                <a:latin typeface="+mn-lt"/>
              </a:rPr>
              <a:t>(SR) - scalar-relativistic </a:t>
            </a:r>
          </a:p>
          <a:p>
            <a:pPr>
              <a:defRPr/>
            </a:pPr>
            <a:r>
              <a:rPr lang="en-US" sz="1600" b="1" dirty="0">
                <a:solidFill>
                  <a:srgbClr val="004A82"/>
                </a:solidFill>
                <a:latin typeface="+mn-lt"/>
              </a:rPr>
              <a:t>(R) - Dirac- </a:t>
            </a:r>
            <a:r>
              <a:rPr lang="en-US" sz="1600" b="1" dirty="0" err="1">
                <a:solidFill>
                  <a:srgbClr val="004A82"/>
                </a:solidFill>
                <a:latin typeface="+mn-lt"/>
              </a:rPr>
              <a:t>Hartree</a:t>
            </a:r>
            <a:r>
              <a:rPr lang="en-US" sz="1600" b="1" dirty="0">
                <a:solidFill>
                  <a:srgbClr val="004A82"/>
                </a:solidFill>
                <a:latin typeface="+mn-lt"/>
              </a:rPr>
              <a:t> - </a:t>
            </a:r>
            <a:r>
              <a:rPr lang="en-US" sz="1600" b="1" dirty="0" err="1">
                <a:solidFill>
                  <a:srgbClr val="004A82"/>
                </a:solidFill>
                <a:latin typeface="+mn-lt"/>
              </a:rPr>
              <a:t>Fock</a:t>
            </a:r>
            <a:r>
              <a:rPr lang="en-US" sz="1600" b="1" dirty="0">
                <a:solidFill>
                  <a:srgbClr val="004A82"/>
                </a:solidFill>
                <a:latin typeface="+mn-lt"/>
              </a:rPr>
              <a:t> </a:t>
            </a:r>
            <a:endParaRPr lang="ru-RU" sz="1600" b="1" dirty="0">
              <a:solidFill>
                <a:srgbClr val="004A82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33788" y="3328988"/>
            <a:ext cx="28336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600" b="1" dirty="0">
                <a:latin typeface="+mn-lt"/>
              </a:rPr>
              <a:t>Electron  localization  functions</a:t>
            </a:r>
            <a:endParaRPr lang="ru-RU" sz="16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0838" y="117475"/>
            <a:ext cx="4587875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Electron Localization Functions of SHE</a:t>
            </a:r>
            <a:endParaRPr lang="ru-RU" sz="22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88913"/>
            <a:ext cx="4986338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Phys. Rev. Lett.120, 053001 (2018) </a:t>
            </a:r>
          </a:p>
          <a:p>
            <a:pPr>
              <a:defRPr/>
            </a:pPr>
            <a:r>
              <a:rPr lang="fr-BE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P. Jerabek, B. Schuetrumpf, P. Schwerdtfeger, and W. Nazarewicz 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9238" y="4860925"/>
            <a:ext cx="1095375" cy="6461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6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Fermi-gas</a:t>
            </a:r>
          </a:p>
          <a:p>
            <a:pPr algn="r">
              <a:defRPr/>
            </a:pPr>
            <a:r>
              <a:rPr lang="en-US" dirty="0">
                <a:solidFill>
                  <a:srgbClr val="006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limit </a:t>
            </a:r>
            <a:endParaRPr lang="ru-RU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5454650" y="5175250"/>
            <a:ext cx="2695575" cy="9525"/>
          </a:xfrm>
          <a:prstGeom prst="line">
            <a:avLst/>
          </a:prstGeom>
          <a:ln w="19050">
            <a:solidFill>
              <a:srgbClr val="00682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209550" y="749300"/>
            <a:ext cx="4524375" cy="5895975"/>
            <a:chOff x="209922" y="750087"/>
            <a:chExt cx="4523774" cy="5895031"/>
          </a:xfrm>
        </p:grpSpPr>
        <p:pic>
          <p:nvPicPr>
            <p:cNvPr id="368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2" y="895119"/>
              <a:ext cx="4290070" cy="574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160685" y="1862747"/>
              <a:ext cx="504758" cy="461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181CBE"/>
                  </a:solidFill>
                  <a:latin typeface="+mn-lt"/>
                </a:rPr>
                <a:t>Xe</a:t>
              </a:r>
              <a:endParaRPr lang="ru-RU" sz="2400" b="1" dirty="0">
                <a:solidFill>
                  <a:srgbClr val="181CBE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7034" y="3467452"/>
              <a:ext cx="523805" cy="4603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181CBE"/>
                  </a:solidFill>
                  <a:latin typeface="+mn-lt"/>
                </a:rPr>
                <a:t>Rn</a:t>
              </a:r>
              <a:endParaRPr lang="ru-RU" sz="2400" b="1" dirty="0">
                <a:solidFill>
                  <a:srgbClr val="181CBE"/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71796" y="5103903"/>
              <a:ext cx="538092" cy="4603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rgbClr val="181CBE"/>
                  </a:solidFill>
                  <a:latin typeface="+mn-lt"/>
                </a:rPr>
                <a:t>Og</a:t>
              </a:r>
              <a:endParaRPr lang="ru-RU" sz="2400" b="1" dirty="0">
                <a:solidFill>
                  <a:srgbClr val="181CBE"/>
                </a:solidFill>
                <a:latin typeface="+mn-lt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57539" y="750087"/>
              <a:ext cx="4176157" cy="411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54347" y="759610"/>
              <a:ext cx="1282530" cy="3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81CBE"/>
                  </a:solidFill>
                  <a:latin typeface="+mn-lt"/>
                </a:rPr>
                <a:t>relativistic</a:t>
              </a:r>
              <a:endParaRPr lang="ru-RU" sz="2000" b="1" dirty="0">
                <a:solidFill>
                  <a:srgbClr val="181CBE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7855" y="750087"/>
              <a:ext cx="1774589" cy="399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81CBE"/>
                  </a:solidFill>
                  <a:latin typeface="+mn-lt"/>
                </a:rPr>
                <a:t>non-relativistic</a:t>
              </a:r>
              <a:endParaRPr lang="ru-RU" sz="2000" b="1" dirty="0">
                <a:solidFill>
                  <a:srgbClr val="181CBE"/>
                </a:solidFill>
                <a:latin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81421" y="78263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76135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3086" y="7486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48264" y="75503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70210" y="74453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76571" y="434466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2312" y="434242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9182" y="432974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2932" y="433611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6780" y="432560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96755" y="433067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73818" y="433595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7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046465"/>
              </p:ext>
            </p:extLst>
          </p:nvPr>
        </p:nvGraphicFramePr>
        <p:xfrm>
          <a:off x="971601" y="908720"/>
          <a:ext cx="6613525" cy="463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2" name="CorelDRAW" r:id="rId4" imgW="6033600" imgH="4235400" progId="CorelDraw.Graphic.21">
                  <p:embed/>
                </p:oleObj>
              </mc:Choice>
              <mc:Fallback>
                <p:oleObj name="CorelDRAW" r:id="rId4" imgW="6033600" imgH="423540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601" y="908720"/>
                        <a:ext cx="6613525" cy="463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67808" y="4522482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56551" y="514462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He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23729" y="4442753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98754" y="3874410"/>
            <a:ext cx="414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Kr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35897" y="3802402"/>
            <a:ext cx="450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Xe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7" y="3586378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Rn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60524" y="1268760"/>
            <a:ext cx="11063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кипение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0193" y="2218226"/>
            <a:ext cx="13574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плавление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12161" y="2749744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80313" y="2369912"/>
            <a:ext cx="1573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Комнатная</a:t>
            </a:r>
          </a:p>
          <a:p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35897" y="5577994"/>
            <a:ext cx="19413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Атомный номер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335720" y="2699096"/>
            <a:ext cx="20066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емпература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(K)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4473" y="888975"/>
            <a:ext cx="44689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P. </a:t>
            </a:r>
            <a:r>
              <a:rPr lang="en-US" sz="1400" b="1" dirty="0" err="1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Schwerdtfeger</a:t>
            </a:r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, W. </a:t>
            </a:r>
            <a:r>
              <a:rPr lang="en-US" sz="1400" b="1" dirty="0" err="1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Nazarewitz</a:t>
            </a:r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 et al. (2020)</a:t>
            </a:r>
            <a:endParaRPr lang="ru-RU" sz="1400" b="1" dirty="0">
              <a:solidFill>
                <a:schemeClr val="tx2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3659" y="332656"/>
            <a:ext cx="225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Благородные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газы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00193" y="129199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0193" y="311716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NR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41689" y="3429000"/>
            <a:ext cx="37794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V. </a:t>
            </a:r>
            <a:r>
              <a:rPr lang="en-US" sz="1400" b="1" dirty="0" err="1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Pershina</a:t>
            </a:r>
            <a:r>
              <a:rPr lang="en-US" sz="1400" b="1" dirty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, V.M. Shabaev.et al.(2020)</a:t>
            </a:r>
            <a:endParaRPr lang="ru-RU" sz="1400" b="1" dirty="0">
              <a:solidFill>
                <a:schemeClr val="tx2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9D4B24-025C-45D7-A66A-2B980A09920A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079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79" y="-77966"/>
            <a:ext cx="9396537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405083">
            <a:off x="448308" y="3958144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240944" y="2780928"/>
            <a:ext cx="6499408" cy="1377468"/>
            <a:chOff x="1058015" y="2903609"/>
            <a:chExt cx="6499408" cy="1377468"/>
          </a:xfrm>
        </p:grpSpPr>
        <p:sp>
          <p:nvSpPr>
            <p:cNvPr id="8" name="5-конечная звезда 7"/>
            <p:cNvSpPr/>
            <p:nvPr/>
          </p:nvSpPr>
          <p:spPr>
            <a:xfrm>
              <a:off x="6687001" y="2903609"/>
              <a:ext cx="648072" cy="576064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 rot="21415883">
              <a:off x="1058015" y="3804023"/>
              <a:ext cx="649940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5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Будет ли элемент 118 </a:t>
              </a:r>
              <a:r>
                <a:rPr lang="ru-RU" sz="25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бдагородным</a:t>
              </a:r>
              <a:r>
                <a:rPr lang="ru-RU" sz="25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газом</a:t>
              </a:r>
              <a:r>
                <a:rPr lang="en-US" sz="25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559998"/>
              </p:ext>
            </p:extLst>
          </p:nvPr>
        </p:nvGraphicFramePr>
        <p:xfrm>
          <a:off x="5111552" y="935723"/>
          <a:ext cx="4032448" cy="4941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Z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Изотоп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Период п/р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</a:t>
                      </a:r>
                      <a:endParaRPr lang="ru-RU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283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Cn</a:t>
                      </a:r>
                      <a:endParaRPr lang="ru-RU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3.6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284</a:t>
                      </a:r>
                      <a:r>
                        <a:rPr lang="en-US" sz="2400" b="1" dirty="0"/>
                        <a:t>Nh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0.9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0.5 s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chemeClr val="tx1"/>
                          </a:solidFill>
                        </a:rPr>
                        <a:t>89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1.9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288</a:t>
                      </a:r>
                      <a:r>
                        <a:rPr lang="en-US" sz="2400" b="1" dirty="0"/>
                        <a:t>Ms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0,16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293</a:t>
                      </a:r>
                      <a:r>
                        <a:rPr lang="en-US" sz="2400" b="1" dirty="0"/>
                        <a:t>Lv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57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Ts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51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Og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0.6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80336" y="2782089"/>
            <a:ext cx="184731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64904"/>
            <a:ext cx="5144955" cy="32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67944" y="2492896"/>
            <a:ext cx="94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rotating</a:t>
            </a:r>
          </a:p>
          <a:p>
            <a:r>
              <a:rPr lang="en-US" b="1" dirty="0">
                <a:solidFill>
                  <a:schemeClr val="bg1"/>
                </a:solidFill>
              </a:rPr>
              <a:t>target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3964994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EVRs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397771">
            <a:off x="1578582" y="3093550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sp>
        <p:nvSpPr>
          <p:cNvPr id="18" name="TextBox 17"/>
          <p:cNvSpPr txBox="1"/>
          <p:nvPr/>
        </p:nvSpPr>
        <p:spPr>
          <a:xfrm rot="20397771">
            <a:off x="2013894" y="4781732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89739" y="4901617"/>
            <a:ext cx="565924" cy="234822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2299" y="1988840"/>
            <a:ext cx="4578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GeoSlab703 Md BT" panose="02060603020205020403" pitchFamily="18" charset="0"/>
              </a:rPr>
              <a:t>Новый</a:t>
            </a:r>
            <a:r>
              <a:rPr lang="en-US" sz="2400" b="1" dirty="0">
                <a:latin typeface="GeoSlab703 Md BT" panose="02060603020205020403" pitchFamily="18" charset="0"/>
              </a:rPr>
              <a:t> SC-separator GASSOL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4513" y="188640"/>
            <a:ext cx="554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GeoSlab703 Md BT" panose="02060603020205020403" pitchFamily="18" charset="0"/>
              </a:rPr>
              <a:t>Быстрая и сверхбыстрая химия СТЭ</a:t>
            </a:r>
            <a:endParaRPr lang="ru-R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FBEED-EAF5-4FA5-B52B-B29464A0DEB2}"/>
              </a:ext>
            </a:extLst>
          </p:cNvPr>
          <p:cNvSpPr txBox="1"/>
          <p:nvPr/>
        </p:nvSpPr>
        <p:spPr>
          <a:xfrm>
            <a:off x="2051720" y="5302369"/>
            <a:ext cx="3050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Сверхбыстрая химия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7F6CF-F858-4486-8413-82F0EDB822B1}"/>
              </a:ext>
            </a:extLst>
          </p:cNvPr>
          <p:cNvSpPr txBox="1"/>
          <p:nvPr/>
        </p:nvSpPr>
        <p:spPr>
          <a:xfrm>
            <a:off x="3357338" y="1479611"/>
            <a:ext cx="1689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Дубна</a:t>
            </a: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2007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07720-A32C-47EA-BDE2-61F384FDA9B2}"/>
              </a:ext>
            </a:extLst>
          </p:cNvPr>
          <p:cNvSpPr txBox="1"/>
          <p:nvPr/>
        </p:nvSpPr>
        <p:spPr>
          <a:xfrm>
            <a:off x="0" y="5949280"/>
            <a:ext cx="28200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Д.И. Соловьев (ОИЯИ)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D89894-F054-4C0B-94A9-009566219E91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593D39-EEAF-4336-9BB9-4591509DAD72}"/>
              </a:ext>
            </a:extLst>
          </p:cNvPr>
          <p:cNvSpPr/>
          <p:nvPr/>
        </p:nvSpPr>
        <p:spPr>
          <a:xfrm>
            <a:off x="5076056" y="5301208"/>
            <a:ext cx="403244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" y="1332032"/>
            <a:ext cx="9108986" cy="5121304"/>
          </a:xfrm>
          <a:prstGeom prst="rect">
            <a:avLst/>
          </a:prstGeom>
        </p:spPr>
      </p:pic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44624"/>
            <a:ext cx="1079654" cy="5318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428875" y="4640412"/>
            <a:ext cx="819150" cy="4572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1179669" y="4565217"/>
            <a:ext cx="315978" cy="265297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83F6-2472-5B4F-8819-4502EDB9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479" y="6161863"/>
            <a:ext cx="2057400" cy="273844"/>
          </a:xfrm>
        </p:spPr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B1944-25F8-435B-A208-49E20A6D4A7E}"/>
              </a:ext>
            </a:extLst>
          </p:cNvPr>
          <p:cNvSpPr txBox="1"/>
          <p:nvPr/>
        </p:nvSpPr>
        <p:spPr>
          <a:xfrm>
            <a:off x="107504" y="560874"/>
            <a:ext cx="9445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Ускорительный комплекс и коллайдер для столкновения ионов с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массой 1- 200, а также поляризованных ядер водорода и  дейтерия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B2BB0-3B20-42C3-85A9-ED3F9CFABB80}"/>
              </a:ext>
            </a:extLst>
          </p:cNvPr>
          <p:cNvSpPr txBox="1"/>
          <p:nvPr/>
        </p:nvSpPr>
        <p:spPr>
          <a:xfrm>
            <a:off x="6785167" y="2392366"/>
            <a:ext cx="925510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детектор 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MPD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23EFBA-F534-47AC-B723-899EAFD22498}"/>
              </a:ext>
            </a:extLst>
          </p:cNvPr>
          <p:cNvSpPr txBox="1"/>
          <p:nvPr/>
        </p:nvSpPr>
        <p:spPr>
          <a:xfrm>
            <a:off x="5744207" y="1553846"/>
            <a:ext cx="925510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детектор 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SPD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BEA4A-C7BB-43B5-A97B-1A769D4119D4}"/>
              </a:ext>
            </a:extLst>
          </p:cNvPr>
          <p:cNvSpPr txBox="1"/>
          <p:nvPr/>
        </p:nvSpPr>
        <p:spPr>
          <a:xfrm>
            <a:off x="7812360" y="2253645"/>
            <a:ext cx="1296895" cy="21021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E-</a:t>
            </a:r>
            <a:r>
              <a:rPr lang="ru-RU" sz="1400" b="1" dirty="0">
                <a:solidFill>
                  <a:schemeClr val="bg1"/>
                </a:solidFill>
              </a:rPr>
              <a:t>охлаждение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FAE279-B27E-488C-A043-4BD02455353D}"/>
              </a:ext>
            </a:extLst>
          </p:cNvPr>
          <p:cNvSpPr txBox="1"/>
          <p:nvPr/>
        </p:nvSpPr>
        <p:spPr>
          <a:xfrm>
            <a:off x="4560913" y="2794272"/>
            <a:ext cx="1028231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коллайдер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DAAD28-9EF0-433F-90BE-C40E8531CEE3}"/>
              </a:ext>
            </a:extLst>
          </p:cNvPr>
          <p:cNvSpPr txBox="1"/>
          <p:nvPr/>
        </p:nvSpPr>
        <p:spPr>
          <a:xfrm>
            <a:off x="2411760" y="4869160"/>
            <a:ext cx="693460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бустер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2E6699-22E9-4B08-96CB-33F0A4D62766}"/>
              </a:ext>
            </a:extLst>
          </p:cNvPr>
          <p:cNvSpPr txBox="1"/>
          <p:nvPr/>
        </p:nvSpPr>
        <p:spPr>
          <a:xfrm>
            <a:off x="1893548" y="4023134"/>
            <a:ext cx="1022268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err="1">
                <a:solidFill>
                  <a:schemeClr val="bg1"/>
                </a:solidFill>
              </a:rPr>
              <a:t>Нуклотрон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8A7682-C898-4DDD-84F0-0F9605EA1F22}"/>
              </a:ext>
            </a:extLst>
          </p:cNvPr>
          <p:cNvSpPr txBox="1"/>
          <p:nvPr/>
        </p:nvSpPr>
        <p:spPr>
          <a:xfrm>
            <a:off x="716648" y="4517504"/>
            <a:ext cx="623376" cy="30777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HILAC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E9815D-495C-43EC-AB21-0D95452DB569}"/>
              </a:ext>
            </a:extLst>
          </p:cNvPr>
          <p:cNvSpPr txBox="1"/>
          <p:nvPr/>
        </p:nvSpPr>
        <p:spPr>
          <a:xfrm>
            <a:off x="2142272" y="2590993"/>
            <a:ext cx="1518684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BM@N-</a:t>
            </a:r>
            <a:r>
              <a:rPr lang="ru-RU" sz="1400" b="1" dirty="0">
                <a:solidFill>
                  <a:schemeClr val="bg1"/>
                </a:solidFill>
              </a:rPr>
              <a:t>детектор </a:t>
            </a:r>
            <a:endParaRPr lang="en-US" sz="1400" b="1" dirty="0">
              <a:solidFill>
                <a:schemeClr val="bg1"/>
              </a:solidFill>
            </a:endParaRPr>
          </a:p>
          <a:p>
            <a:pPr algn="r"/>
            <a:r>
              <a:rPr lang="ru-RU" sz="1400" b="1" dirty="0">
                <a:solidFill>
                  <a:schemeClr val="bg1"/>
                </a:solidFill>
              </a:rPr>
              <a:t>внешний пучок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1E8952-9895-47B7-BD85-6DA546D52B73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3B9993-83D9-4934-86CA-AE193CBC2B2E}"/>
              </a:ext>
            </a:extLst>
          </p:cNvPr>
          <p:cNvSpPr txBox="1"/>
          <p:nvPr/>
        </p:nvSpPr>
        <p:spPr>
          <a:xfrm>
            <a:off x="6156176" y="116632"/>
            <a:ext cx="29338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В.Д.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Кекелидзе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(ОИЯИ)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55DEC-DF85-44D0-9E59-4012CF878E16}"/>
              </a:ext>
            </a:extLst>
          </p:cNvPr>
          <p:cNvSpPr txBox="1"/>
          <p:nvPr/>
        </p:nvSpPr>
        <p:spPr>
          <a:xfrm>
            <a:off x="35496" y="6084004"/>
            <a:ext cx="2675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В.А. Лебедев (ОИЯИ)</a:t>
            </a:r>
          </a:p>
        </p:txBody>
      </p:sp>
    </p:spTree>
    <p:extLst>
      <p:ext uri="{BB962C8B-B14F-4D97-AF65-F5344CB8AC3E}">
        <p14:creationId xmlns:p14="http://schemas.microsoft.com/office/powerpoint/2010/main" val="306866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ращение_Балансиров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315" y="2490936"/>
            <a:ext cx="7072135" cy="396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3EF682-8263-47C4-BC24-7FCC6471E08F}"/>
              </a:ext>
            </a:extLst>
          </p:cNvPr>
          <p:cNvSpPr txBox="1"/>
          <p:nvPr/>
        </p:nvSpPr>
        <p:spPr>
          <a:xfrm>
            <a:off x="5940152" y="5733256"/>
            <a:ext cx="28513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А.И.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Свирихин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(ОИЯИ)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AEFB6-B343-4697-8906-AAF862C29D01}"/>
              </a:ext>
            </a:extLst>
          </p:cNvPr>
          <p:cNvSpPr txBox="1"/>
          <p:nvPr/>
        </p:nvSpPr>
        <p:spPr>
          <a:xfrm>
            <a:off x="971600" y="191683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Испытание новой конструкции </a:t>
            </a:r>
            <a:r>
              <a:rPr lang="en-US" b="1" dirty="0">
                <a:latin typeface="Comic Sans MS" panose="030F0702030302020204" pitchFamily="66" charset="0"/>
              </a:rPr>
              <a:t>Pb-</a:t>
            </a:r>
            <a:r>
              <a:rPr lang="ru-RU" b="1" dirty="0" err="1">
                <a:latin typeface="Comic Sans MS" panose="030F0702030302020204" pitchFamily="66" charset="0"/>
              </a:rPr>
              <a:t>мишенив</a:t>
            </a:r>
            <a:r>
              <a:rPr lang="ru-RU" b="1" dirty="0">
                <a:latin typeface="Comic Sans MS" panose="030F0702030302020204" pitchFamily="66" charset="0"/>
              </a:rPr>
              <a:t> в эксперименте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F74DC-09E6-4544-871D-AAFE01E9FF6E}"/>
              </a:ext>
            </a:extLst>
          </p:cNvPr>
          <p:cNvSpPr txBox="1"/>
          <p:nvPr/>
        </p:nvSpPr>
        <p:spPr>
          <a:xfrm>
            <a:off x="1187624" y="2708920"/>
            <a:ext cx="19442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baseline="30000" dirty="0">
                <a:solidFill>
                  <a:schemeClr val="bg1"/>
                </a:solidFill>
              </a:rPr>
              <a:t>206</a:t>
            </a:r>
            <a:r>
              <a:rPr lang="en-US" sz="2400" b="1" dirty="0">
                <a:solidFill>
                  <a:schemeClr val="bg1"/>
                </a:solidFill>
              </a:rPr>
              <a:t>Pb + </a:t>
            </a:r>
            <a:r>
              <a:rPr lang="en-US" sz="2800" b="1" baseline="30000" dirty="0">
                <a:solidFill>
                  <a:schemeClr val="bg1"/>
                </a:solidFill>
              </a:rPr>
              <a:t>48</a:t>
            </a:r>
            <a:r>
              <a:rPr lang="en-US" sz="2400" b="1" dirty="0">
                <a:solidFill>
                  <a:schemeClr val="bg1"/>
                </a:solidFill>
              </a:rPr>
              <a:t>Ca 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chemeClr val="bg1"/>
                </a:solidFill>
              </a:rPr>
              <a:t>→ </a:t>
            </a:r>
            <a:r>
              <a:rPr lang="en-US" sz="2800" b="1" baseline="30000" dirty="0">
                <a:solidFill>
                  <a:schemeClr val="bg1"/>
                </a:solidFill>
              </a:rPr>
              <a:t>252</a:t>
            </a:r>
            <a:r>
              <a:rPr lang="en-US" sz="2400" b="1" dirty="0">
                <a:solidFill>
                  <a:schemeClr val="bg1"/>
                </a:solidFill>
              </a:rPr>
              <a:t>No + 2n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81305-EDAE-4B86-A230-6C1F24F25415}"/>
              </a:ext>
            </a:extLst>
          </p:cNvPr>
          <p:cNvSpPr txBox="1"/>
          <p:nvPr/>
        </p:nvSpPr>
        <p:spPr>
          <a:xfrm>
            <a:off x="5868144" y="2861320"/>
            <a:ext cx="2376264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baseline="30000" dirty="0">
                <a:solidFill>
                  <a:schemeClr val="bg1"/>
                </a:solidFill>
              </a:rPr>
              <a:t>Скорость наработки атомов </a:t>
            </a:r>
            <a:r>
              <a:rPr lang="en-US" sz="2400" b="1" baseline="30000" dirty="0">
                <a:solidFill>
                  <a:schemeClr val="bg1"/>
                </a:solidFill>
              </a:rPr>
              <a:t>252</a:t>
            </a:r>
            <a:r>
              <a:rPr lang="en-US" sz="2000" b="1" dirty="0">
                <a:solidFill>
                  <a:schemeClr val="bg1"/>
                </a:solidFill>
              </a:rPr>
              <a:t>No</a:t>
            </a:r>
            <a:r>
              <a:rPr lang="ru-RU" sz="2000" b="1" dirty="0">
                <a:solidFill>
                  <a:schemeClr val="bg1"/>
                </a:solidFill>
              </a:rPr>
              <a:t>: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2/с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8D359-409F-4950-A1A4-456A5C1D020A}"/>
              </a:ext>
            </a:extLst>
          </p:cNvPr>
          <p:cNvSpPr txBox="1"/>
          <p:nvPr/>
        </p:nvSpPr>
        <p:spPr>
          <a:xfrm>
            <a:off x="0" y="260648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Слияние и деление сложных ядер</a:t>
            </a:r>
          </a:p>
          <a:p>
            <a:pPr algn="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Вынужденное и спонтанное деление: </a:t>
            </a:r>
          </a:p>
          <a:p>
            <a:pPr algn="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характеристики и моды деления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6E55E-42B4-48B3-9807-8C79D91C6E65}"/>
              </a:ext>
            </a:extLst>
          </p:cNvPr>
          <p:cNvSpPr txBox="1"/>
          <p:nvPr/>
        </p:nvSpPr>
        <p:spPr>
          <a:xfrm>
            <a:off x="539552" y="908720"/>
            <a:ext cx="27363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Г.Н.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Княжева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(ОИЯИ)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 И.С. Рогов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(ОИЯИ)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62B333-4FC2-421E-AEE9-352123BEE36D}"/>
              </a:ext>
            </a:extLst>
          </p:cNvPr>
          <p:cNvSpPr/>
          <p:nvPr/>
        </p:nvSpPr>
        <p:spPr>
          <a:xfrm>
            <a:off x="251520" y="1772816"/>
            <a:ext cx="8712968" cy="468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6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 bwMode="auto">
          <a:xfrm>
            <a:off x="579318" y="620688"/>
            <a:ext cx="7881114" cy="4706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8097" y="260648"/>
            <a:ext cx="5914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Периодическая таблица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расчитанная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в релятивистском приближении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954852" y="3356249"/>
            <a:ext cx="453392" cy="541023"/>
            <a:chOff x="8655703" y="3650336"/>
            <a:chExt cx="453392" cy="54102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655703" y="3721796"/>
              <a:ext cx="426243" cy="4320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57227" y="3650336"/>
              <a:ext cx="45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 Narrow" panose="020B0606020202030204" pitchFamily="34" charset="0"/>
                </a:rPr>
                <a:t>118</a:t>
              </a:r>
              <a:endParaRPr lang="ru-RU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58331" y="3868194"/>
              <a:ext cx="45076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Og</a:t>
              </a:r>
              <a:endParaRPr lang="ru-RU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 flipV="1">
            <a:off x="667916" y="3862139"/>
            <a:ext cx="1709862" cy="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50428" y="3854995"/>
            <a:ext cx="1775678" cy="505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587102" y="3857376"/>
            <a:ext cx="1717380" cy="2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>
            <a:off x="539552" y="2994356"/>
            <a:ext cx="7863650" cy="1268784"/>
            <a:chOff x="132026" y="4985665"/>
            <a:chExt cx="7863650" cy="1395663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32026" y="5883780"/>
              <a:ext cx="1775678" cy="497548"/>
              <a:chOff x="132026" y="5883780"/>
              <a:chExt cx="1775678" cy="497548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204526" y="5907209"/>
                <a:ext cx="1512168" cy="4741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99764" y="5937470"/>
                <a:ext cx="435780" cy="4320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32026" y="5883780"/>
                <a:ext cx="5665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(119)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634089" y="5938613"/>
                <a:ext cx="435780" cy="4320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1068414" y="5939756"/>
                <a:ext cx="435780" cy="4320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67912" y="5889687"/>
                <a:ext cx="575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(120)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5544" y="5891615"/>
                <a:ext cx="575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 Narrow" panose="020B0606020202030204" pitchFamily="34" charset="0"/>
                  </a:rPr>
                  <a:t>(121)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24" name="Прямая со стрелкой 23"/>
              <p:cNvCxnSpPr/>
              <p:nvPr/>
            </p:nvCxnSpPr>
            <p:spPr>
              <a:xfrm>
                <a:off x="1506609" y="6016982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>
                <a:off x="1514312" y="6114173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/>
              <p:cNvCxnSpPr/>
              <p:nvPr/>
            </p:nvCxnSpPr>
            <p:spPr>
              <a:xfrm>
                <a:off x="1828009" y="6286252"/>
                <a:ext cx="7687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>
                <a:off x="1511947" y="6216572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/>
              <p:cNvSpPr/>
              <p:nvPr/>
            </p:nvSpPr>
            <p:spPr>
              <a:xfrm>
                <a:off x="1722633" y="6222334"/>
                <a:ext cx="185071" cy="147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190763" y="4985665"/>
              <a:ext cx="7804913" cy="1379981"/>
              <a:chOff x="746575" y="3190529"/>
              <a:chExt cx="7804913" cy="1379981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6814000" y="3190529"/>
                <a:ext cx="1737488" cy="970456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746575" y="3667256"/>
                <a:ext cx="877859" cy="903254"/>
              </a:xfrm>
              <a:prstGeom prst="rect">
                <a:avLst/>
              </a:prstGeom>
              <a:noFill/>
              <a:ln w="57150">
                <a:solidFill>
                  <a:srgbClr val="3789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6699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7012802" y="2714702"/>
            <a:ext cx="100219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200" b="1" u="sng" dirty="0">
                <a:solidFill>
                  <a:srgbClr val="006699"/>
                </a:solidFill>
                <a:latin typeface="Clarendon Blk BT" panose="02040905050505020204" pitchFamily="18" charset="0"/>
              </a:rPr>
              <a:t>СТЭ</a:t>
            </a:r>
            <a:endParaRPr lang="en-US" sz="2200" b="1" u="sng" dirty="0">
              <a:solidFill>
                <a:srgbClr val="006699"/>
              </a:solidFill>
              <a:latin typeface="Clarendon Blk BT" panose="02040905050505020204" pitchFamily="18" charset="0"/>
            </a:endParaRPr>
          </a:p>
          <a:p>
            <a:pPr algn="ctr"/>
            <a:r>
              <a:rPr lang="ru-RU" sz="20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</a:rPr>
              <a:t>извест</a:t>
            </a:r>
            <a:endParaRPr lang="ru-RU" sz="20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484" y="3011336"/>
            <a:ext cx="90441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3789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</a:rPr>
              <a:t>далее</a:t>
            </a:r>
            <a:endParaRPr lang="ru-RU" sz="2000" b="1" dirty="0">
              <a:solidFill>
                <a:srgbClr val="3789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453354" y="3857300"/>
            <a:ext cx="7493820" cy="466403"/>
            <a:chOff x="1446211" y="3835871"/>
            <a:chExt cx="7493820" cy="46640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446211" y="3835871"/>
              <a:ext cx="1339882" cy="435617"/>
              <a:chOff x="2046685" y="3436907"/>
              <a:chExt cx="1339882" cy="435617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2070840" y="3436907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46685" y="3481818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21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2503010" y="3439304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935058" y="3441701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442522" y="3493865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22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03743" y="3486722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23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 bwMode="auto">
            <a:xfrm>
              <a:off x="2822085" y="3902164"/>
              <a:ext cx="61179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charset="0"/>
                </a:rPr>
                <a:t>The group difference will be greatly depressed or disappear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6013" y="5341258"/>
            <a:ext cx="3124117" cy="433220"/>
            <a:chOff x="436013" y="5341258"/>
            <a:chExt cx="3124117" cy="433220"/>
          </a:xfrm>
        </p:grpSpPr>
        <p:sp>
          <p:nvSpPr>
            <p:cNvPr id="55" name="TextBox 54"/>
            <p:cNvSpPr txBox="1"/>
            <p:nvPr/>
          </p:nvSpPr>
          <p:spPr>
            <a:xfrm>
              <a:off x="1443846" y="5383772"/>
              <a:ext cx="1847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900171" y="5341258"/>
              <a:ext cx="429473" cy="4308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332219" y="5343655"/>
              <a:ext cx="429473" cy="4308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39683" y="5395819"/>
              <a:ext cx="482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22</a:t>
              </a:r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00904" y="5388676"/>
              <a:ext cx="482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23</a:t>
              </a:r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692328" y="5499987"/>
              <a:ext cx="19156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1692328" y="5609529"/>
              <a:ext cx="19156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6013" y="5363692"/>
              <a:ext cx="12939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Superactinides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29453" y="5388676"/>
              <a:ext cx="8306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 . . .</a:t>
              </a:r>
              <a:r>
                <a:rPr lang="ru-RU" sz="17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55</a:t>
              </a:r>
              <a:endParaRPr lang="ru-RU" sz="1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911720" y="3876589"/>
            <a:ext cx="7035454" cy="447753"/>
            <a:chOff x="1911720" y="3876589"/>
            <a:chExt cx="7035454" cy="447753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911720" y="3876589"/>
              <a:ext cx="849972" cy="447114"/>
              <a:chOff x="1911720" y="3876589"/>
              <a:chExt cx="849972" cy="447114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1911720" y="3876589"/>
                <a:ext cx="849972" cy="447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917876" y="4051443"/>
                <a:ext cx="1915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1917876" y="4160985"/>
                <a:ext cx="1915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Прямоугольник 65"/>
            <p:cNvSpPr/>
            <p:nvPr/>
          </p:nvSpPr>
          <p:spPr>
            <a:xfrm>
              <a:off x="2829228" y="3928712"/>
              <a:ext cx="6117946" cy="395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539552" y="5301208"/>
            <a:ext cx="3199883" cy="550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855660-723A-4CCD-836B-D82AA8312FB2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57686C-2EE7-43F6-B315-8E7606EC0D65}"/>
              </a:ext>
            </a:extLst>
          </p:cNvPr>
          <p:cNvSpPr txBox="1"/>
          <p:nvPr/>
        </p:nvSpPr>
        <p:spPr>
          <a:xfrm>
            <a:off x="6095262" y="5373216"/>
            <a:ext cx="286922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И.М Савельев (СПбГУ)</a:t>
            </a:r>
          </a:p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А.В. Дурова (СПбГУ)</a:t>
            </a:r>
          </a:p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А.М. Рыжков (СПбГУ)</a:t>
            </a:r>
          </a:p>
        </p:txBody>
      </p:sp>
    </p:spTree>
    <p:extLst>
      <p:ext uri="{BB962C8B-B14F-4D97-AF65-F5344CB8AC3E}">
        <p14:creationId xmlns:p14="http://schemas.microsoft.com/office/powerpoint/2010/main" val="39101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3506" y="2404338"/>
            <a:ext cx="4233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ФАБРИКА СТЭ</a:t>
            </a:r>
          </a:p>
        </p:txBody>
      </p:sp>
    </p:spTree>
    <p:extLst>
      <p:ext uri="{BB962C8B-B14F-4D97-AF65-F5344CB8AC3E}">
        <p14:creationId xmlns:p14="http://schemas.microsoft.com/office/powerpoint/2010/main" val="1175159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5" descr="C:\Users\Oganessian\AppData\Local\Temp\Rar$DI01.555\14735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8913"/>
            <a:ext cx="547211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/>
          <p:cNvGrpSpPr/>
          <p:nvPr/>
        </p:nvGrpSpPr>
        <p:grpSpPr>
          <a:xfrm>
            <a:off x="1043608" y="1556792"/>
            <a:ext cx="7632848" cy="4859962"/>
            <a:chOff x="1043608" y="1556792"/>
            <a:chExt cx="7632848" cy="4859962"/>
          </a:xfrm>
        </p:grpSpPr>
        <p:sp>
          <p:nvSpPr>
            <p:cNvPr id="9" name="TextBox 8"/>
            <p:cNvSpPr txBox="1"/>
            <p:nvPr/>
          </p:nvSpPr>
          <p:spPr>
            <a:xfrm>
              <a:off x="1043608" y="4293096"/>
              <a:ext cx="7632848" cy="2123658"/>
            </a:xfrm>
            <a:prstGeom prst="rect">
              <a:avLst/>
            </a:prstGeom>
            <a:noFill/>
            <a:scene3d>
              <a:camera prst="perspectiveFront"/>
              <a:lightRig rig="threePt" dir="t"/>
            </a:scene3d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400" dirty="0"/>
                <a:t>Фабрика СТЭ</a:t>
              </a:r>
              <a:endParaRPr lang="en-GB" sz="4400" dirty="0"/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4000" dirty="0"/>
                <a:t>                              </a:t>
              </a:r>
              <a:r>
                <a:rPr lang="ru-RU" sz="4400" dirty="0"/>
                <a:t>и</a:t>
              </a:r>
              <a:r>
                <a:rPr lang="en-GB" sz="4400" dirty="0"/>
                <a:t>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400" dirty="0"/>
                <a:t>её</a:t>
              </a:r>
              <a:r>
                <a:rPr lang="en-US" sz="4400" dirty="0"/>
                <a:t> </a:t>
              </a:r>
              <a:r>
                <a:rPr lang="ru-RU" sz="4400" dirty="0"/>
                <a:t>назначение</a:t>
              </a:r>
              <a:endPara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588" name="TextBox 5"/>
            <p:cNvSpPr txBox="1">
              <a:spLocks noChangeArrowheads="1"/>
            </p:cNvSpPr>
            <p:nvPr/>
          </p:nvSpPr>
          <p:spPr bwMode="auto">
            <a:xfrm>
              <a:off x="5292725" y="1700213"/>
              <a:ext cx="666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  <a:latin typeface="Comic Sans MS" pitchFamily="66" charset="0"/>
                </a:rPr>
                <a:t>SHE</a:t>
              </a:r>
              <a:endParaRPr lang="ru-RU" b="1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046" y="1556792"/>
              <a:ext cx="3117354" cy="3684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6732240" y="1556792"/>
              <a:ext cx="72008" cy="36841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63514529"/>
      </p:ext>
    </p:extLst>
  </p:cSld>
  <p:clrMapOvr>
    <a:masterClrMapping/>
  </p:clrMapOvr>
  <p:transition>
    <p:pull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3635896" y="116632"/>
            <a:ext cx="202420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Calibri" pitchFamily="34" charset="0"/>
              </a:rPr>
              <a:t>ФАБРИКА СТЭ</a:t>
            </a: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-74622" y="722684"/>
            <a:ext cx="296010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dirty="0" err="1">
                <a:latin typeface="Calibri" pitchFamily="34" charset="0"/>
              </a:rPr>
              <a:t>Прои</a:t>
            </a:r>
            <a:r>
              <a:rPr lang="ru-RU" sz="2000" b="1" dirty="0">
                <a:latin typeface="Calibri" pitchFamily="34" charset="0"/>
              </a:rPr>
              <a:t> </a:t>
            </a:r>
            <a:r>
              <a:rPr lang="ru-RU" sz="2000" b="1" dirty="0" err="1">
                <a:latin typeface="Calibri" pitchFamily="34" charset="0"/>
              </a:rPr>
              <a:t>зводство</a:t>
            </a:r>
            <a:r>
              <a:rPr lang="ru-RU" sz="2000" b="1" dirty="0">
                <a:latin typeface="Calibri" pitchFamily="34" charset="0"/>
              </a:rPr>
              <a:t> изотопов</a:t>
            </a:r>
            <a:r>
              <a:rPr lang="en-US" sz="2000" b="1" dirty="0">
                <a:latin typeface="Calibri" pitchFamily="34" charset="0"/>
              </a:rPr>
              <a:t>:</a:t>
            </a:r>
            <a:endParaRPr lang="ru-RU" sz="2000" b="1" dirty="0">
              <a:latin typeface="Calibri" pitchFamily="34" charset="0"/>
            </a:endParaRPr>
          </a:p>
          <a:p>
            <a:pPr algn="r"/>
            <a:r>
              <a:rPr lang="en-US" sz="2000" b="1" dirty="0">
                <a:latin typeface="Calibri" pitchFamily="34" charset="0"/>
              </a:rPr>
              <a:t>Pu 240-244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Cm 245-248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Bk-249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Cf-249-251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3563887" y="1298674"/>
            <a:ext cx="22684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Новый ускоритель</a:t>
            </a:r>
            <a:r>
              <a:rPr lang="en-US" sz="2000" b="1" dirty="0">
                <a:latin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</a:rPr>
              <a:t>высокие дозы</a:t>
            </a:r>
          </a:p>
          <a:p>
            <a:r>
              <a:rPr lang="ru-RU" sz="2000" b="1" dirty="0">
                <a:latin typeface="Calibri" pitchFamily="34" charset="0"/>
              </a:rPr>
              <a:t>            </a:t>
            </a:r>
            <a:r>
              <a:rPr lang="en-US" sz="2000" b="1" dirty="0">
                <a:latin typeface="Calibri" pitchFamily="34" charset="0"/>
              </a:rPr>
              <a:t>Ca-48 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Ti-50</a:t>
            </a:r>
          </a:p>
          <a:p>
            <a:pPr algn="ctr"/>
            <a:r>
              <a:rPr lang="en-US" sz="2000" b="1" dirty="0">
                <a:latin typeface="Calibri" pitchFamily="34" charset="0"/>
              </a:rPr>
              <a:t>Cr-54 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Ni-64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5940152" y="1442690"/>
            <a:ext cx="30963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сепараторы</a:t>
            </a:r>
            <a:r>
              <a:rPr lang="en-US" sz="2000" b="1" dirty="0"/>
              <a:t> </a:t>
            </a:r>
            <a:r>
              <a:rPr lang="ru-RU" sz="2000" b="1" dirty="0"/>
              <a:t>и детекторы</a:t>
            </a:r>
            <a:r>
              <a:rPr lang="en-US" sz="2000" b="1" dirty="0"/>
              <a:t> </a:t>
            </a:r>
            <a:r>
              <a:rPr lang="ru-RU" sz="2000" b="1" dirty="0"/>
              <a:t>нового поколения</a:t>
            </a:r>
            <a:endParaRPr lang="en-US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16238" y="578222"/>
            <a:ext cx="1368425" cy="57626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932363" y="506784"/>
            <a:ext cx="1799877" cy="86389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  <a:stCxn id="68610" idx="2"/>
          </p:cNvCxnSpPr>
          <p:nvPr/>
        </p:nvCxnSpPr>
        <p:spPr>
          <a:xfrm flipH="1">
            <a:off x="4572000" y="578297"/>
            <a:ext cx="76000" cy="864393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613602" y="2192377"/>
            <a:ext cx="7206871" cy="1410553"/>
            <a:chOff x="1613602" y="2192377"/>
            <a:chExt cx="7206871" cy="1410553"/>
          </a:xfrm>
        </p:grpSpPr>
        <p:sp>
          <p:nvSpPr>
            <p:cNvPr id="68619" name="TextBox 21"/>
            <p:cNvSpPr txBox="1">
              <a:spLocks noChangeArrowheads="1"/>
            </p:cNvSpPr>
            <p:nvPr/>
          </p:nvSpPr>
          <p:spPr bwMode="auto">
            <a:xfrm>
              <a:off x="1613602" y="2378794"/>
              <a:ext cx="14462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Фактор 10</a:t>
              </a:r>
            </a:p>
          </p:txBody>
        </p:sp>
        <p:sp>
          <p:nvSpPr>
            <p:cNvPr id="68620" name="TextBox 22"/>
            <p:cNvSpPr txBox="1">
              <a:spLocks noChangeArrowheads="1"/>
            </p:cNvSpPr>
            <p:nvPr/>
          </p:nvSpPr>
          <p:spPr bwMode="auto">
            <a:xfrm>
              <a:off x="3823067" y="3202820"/>
              <a:ext cx="19175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Фактор 10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-20</a:t>
              </a:r>
            </a:p>
          </p:txBody>
        </p:sp>
        <p:sp>
          <p:nvSpPr>
            <p:cNvPr id="68621" name="TextBox 23"/>
            <p:cNvSpPr txBox="1">
              <a:spLocks noChangeArrowheads="1"/>
            </p:cNvSpPr>
            <p:nvPr/>
          </p:nvSpPr>
          <p:spPr bwMode="auto">
            <a:xfrm>
              <a:off x="6300192" y="2192377"/>
              <a:ext cx="252028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Фактор 2-3</a:t>
              </a:r>
              <a:endParaRPr lang="en-US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8916" y="3562017"/>
            <a:ext cx="3532359" cy="2703305"/>
            <a:chOff x="318916" y="3562017"/>
            <a:chExt cx="3532359" cy="2703305"/>
          </a:xfrm>
        </p:grpSpPr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374151" y="3562017"/>
              <a:ext cx="34771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sz="2000" b="1" dirty="0" err="1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Высокопоточный</a:t>
              </a:r>
              <a:r>
                <a:rPr lang="ru-RU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 реактор</a:t>
              </a:r>
              <a:endParaRPr lang="en-US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  <a:p>
              <a:pPr algn="r"/>
              <a:r>
                <a:rPr lang="ru-RU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СМ</a:t>
              </a:r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-3 </a:t>
              </a:r>
              <a:r>
                <a:rPr lang="ru-RU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в Димитровграде</a:t>
              </a:r>
            </a:p>
          </p:txBody>
        </p:sp>
        <p:sp>
          <p:nvSpPr>
            <p:cNvPr id="16" name="TextBox 21"/>
            <p:cNvSpPr txBox="1">
              <a:spLocks noChangeArrowheads="1"/>
            </p:cNvSpPr>
            <p:nvPr/>
          </p:nvSpPr>
          <p:spPr bwMode="auto">
            <a:xfrm>
              <a:off x="318916" y="4737338"/>
              <a:ext cx="328153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Высоко эффективный</a:t>
              </a:r>
              <a:endParaRPr lang="en-US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r"/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Сепаратор в Сарове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1331640" y="5865212"/>
              <a:ext cx="15329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РОСАТОМ</a:t>
              </a:r>
            </a:p>
          </p:txBody>
        </p:sp>
      </p:grp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164288" y="2564904"/>
            <a:ext cx="208823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Сепараторы</a:t>
            </a:r>
          </a:p>
          <a:p>
            <a:pPr algn="ctr"/>
            <a:r>
              <a:rPr lang="ru-RU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новых элементов </a:t>
            </a:r>
            <a:endParaRPr lang="en-US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DGFRS-2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DGFRS-3</a:t>
            </a:r>
            <a:endParaRPr lang="ru-RU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endParaRPr lang="en-US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endParaRPr lang="ru-RU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endParaRPr lang="en-US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GASSOL</a:t>
            </a:r>
            <a:r>
              <a:rPr lang="ru-RU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(изготовление</a:t>
            </a:r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  <a:endParaRPr lang="ru-RU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63888" y="3602930"/>
            <a:ext cx="3674899" cy="2725372"/>
            <a:chOff x="3563888" y="3602930"/>
            <a:chExt cx="3674899" cy="2725372"/>
          </a:xfrm>
        </p:grpSpPr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4067944" y="3602930"/>
              <a:ext cx="273598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ускоритель</a:t>
              </a: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DC-280 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3 </a:t>
              </a:r>
              <a:r>
                <a:rPr lang="ru-RU" sz="2000" b="1" dirty="0" err="1">
                  <a:solidFill>
                    <a:srgbClr val="1D23A3"/>
                  </a:solidFill>
                  <a:latin typeface="Comic Sans MS" panose="030F0702030302020204" pitchFamily="66" charset="0"/>
                </a:rPr>
                <a:t>экспер</a:t>
              </a:r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. зала</a:t>
              </a: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5 </a:t>
              </a:r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каналов пучка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3563888" y="5312639"/>
              <a:ext cx="3674899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Изотопное обогащение для ускорения</a:t>
              </a:r>
            </a:p>
            <a:p>
              <a:r>
                <a:rPr lang="ru-RU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Лесной (Ульяновская обл.)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43808" y="548680"/>
            <a:ext cx="12602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МИШЕНИ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7504" y="692696"/>
            <a:ext cx="9437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ПУЧКИ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1247" y="786929"/>
            <a:ext cx="15101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37D01D9-2530-4D33-A0D2-3A3B8D1FC094}"/>
              </a:ext>
            </a:extLst>
          </p:cNvPr>
          <p:cNvGrpSpPr/>
          <p:nvPr/>
        </p:nvGrpSpPr>
        <p:grpSpPr>
          <a:xfrm>
            <a:off x="251520" y="3615046"/>
            <a:ext cx="7212946" cy="2239434"/>
            <a:chOff x="389078" y="3615046"/>
            <a:chExt cx="7212946" cy="223943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6D054F-01B6-40E1-9DA5-DD87D4F3E1C6}"/>
                </a:ext>
              </a:extLst>
            </p:cNvPr>
            <p:cNvSpPr txBox="1"/>
            <p:nvPr/>
          </p:nvSpPr>
          <p:spPr>
            <a:xfrm>
              <a:off x="389078" y="4720062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2F95E7-9CD9-48C7-BEA9-D98D25568559}"/>
                </a:ext>
              </a:extLst>
            </p:cNvPr>
            <p:cNvSpPr txBox="1"/>
            <p:nvPr/>
          </p:nvSpPr>
          <p:spPr>
            <a:xfrm>
              <a:off x="4237741" y="3615046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CB4DFE-EC7C-478B-BC13-3F6CDF0744F5}"/>
                </a:ext>
              </a:extLst>
            </p:cNvPr>
            <p:cNvSpPr txBox="1"/>
            <p:nvPr/>
          </p:nvSpPr>
          <p:spPr>
            <a:xfrm>
              <a:off x="6839332" y="4502802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6E3B29-41EC-4822-804C-33B7F4349BDF}"/>
                </a:ext>
              </a:extLst>
            </p:cNvPr>
            <p:cNvSpPr txBox="1"/>
            <p:nvPr/>
          </p:nvSpPr>
          <p:spPr>
            <a:xfrm>
              <a:off x="6842027" y="4846232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BF94FE-D9F6-491C-9F0C-AD76E25952F1}"/>
                </a:ext>
              </a:extLst>
            </p:cNvPr>
            <p:cNvSpPr txBox="1"/>
            <p:nvPr/>
          </p:nvSpPr>
          <p:spPr>
            <a:xfrm>
              <a:off x="6843483" y="5454370"/>
              <a:ext cx="758541" cy="400110"/>
            </a:xfrm>
            <a:prstGeom prst="rect">
              <a:avLst/>
            </a:prstGeom>
            <a:solidFill>
              <a:srgbClr val="00206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Clarendon Blk BT" panose="02040905050505020204" pitchFamily="18" charset="0"/>
                </a:rPr>
                <a:t>New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A4C3D95-D526-4984-86FF-9104BDA28790}"/>
              </a:ext>
            </a:extLst>
          </p:cNvPr>
          <p:cNvSpPr txBox="1"/>
          <p:nvPr/>
        </p:nvSpPr>
        <p:spPr>
          <a:xfrm>
            <a:off x="827584" y="3275692"/>
            <a:ext cx="254749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А.А. Тузов (НИИАР)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61D28-13CD-4FEB-B9EF-3E0E33853799}"/>
              </a:ext>
            </a:extLst>
          </p:cNvPr>
          <p:cNvSpPr txBox="1"/>
          <p:nvPr/>
        </p:nvSpPr>
        <p:spPr>
          <a:xfrm>
            <a:off x="323528" y="4345148"/>
            <a:ext cx="31422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Н.В. Завьялов (ВНИИЭФ)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F969C9-6798-428E-B81B-490F1362DA2E}"/>
              </a:ext>
            </a:extLst>
          </p:cNvPr>
          <p:cNvSpPr txBox="1"/>
          <p:nvPr/>
        </p:nvSpPr>
        <p:spPr>
          <a:xfrm>
            <a:off x="4071316" y="4869160"/>
            <a:ext cx="24449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В.А.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Скмин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(ОИЯИ)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4D225-2C8A-4297-817F-0D3F38BF09C0}"/>
              </a:ext>
            </a:extLst>
          </p:cNvPr>
          <p:cNvSpPr txBox="1"/>
          <p:nvPr/>
        </p:nvSpPr>
        <p:spPr>
          <a:xfrm>
            <a:off x="107504" y="5415519"/>
            <a:ext cx="32993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С.В. Федоренков (ВНИИЭФ)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DB5F6D-388E-4C66-B263-2F0A56120F10}"/>
              </a:ext>
            </a:extLst>
          </p:cNvPr>
          <p:cNvSpPr txBox="1"/>
          <p:nvPr/>
        </p:nvSpPr>
        <p:spPr>
          <a:xfrm>
            <a:off x="3851920" y="6300028"/>
            <a:ext cx="22076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Д.Г.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Ашин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(ЭХП)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AE4393-D096-425C-A09F-DF449FC36FC1}"/>
              </a:ext>
            </a:extLst>
          </p:cNvPr>
          <p:cNvSpPr txBox="1"/>
          <p:nvPr/>
        </p:nvSpPr>
        <p:spPr>
          <a:xfrm>
            <a:off x="7452320" y="4437112"/>
            <a:ext cx="174118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В.К.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Утенков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А.В. Еремин 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   ОИЯИ)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2D1348-CD02-46D7-B786-BFC842E97830}"/>
              </a:ext>
            </a:extLst>
          </p:cNvPr>
          <p:cNvSpPr txBox="1"/>
          <p:nvPr/>
        </p:nvSpPr>
        <p:spPr>
          <a:xfrm>
            <a:off x="6288501" y="6300028"/>
            <a:ext cx="28200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Д.И. Соловьев (ОИЯИ)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B836DE-AAEF-44F6-8F95-5FE3DE65E47A}"/>
              </a:ext>
            </a:extLst>
          </p:cNvPr>
          <p:cNvSpPr txBox="1"/>
          <p:nvPr/>
        </p:nvSpPr>
        <p:spPr>
          <a:xfrm>
            <a:off x="7423331" y="4437112"/>
            <a:ext cx="174118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В.К.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Утенков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А.В. Еремин 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   ОИЯИ)</a:t>
            </a:r>
          </a:p>
        </p:txBody>
      </p:sp>
    </p:spTree>
    <p:extLst>
      <p:ext uri="{BB962C8B-B14F-4D97-AF65-F5344CB8AC3E}">
        <p14:creationId xmlns:p14="http://schemas.microsoft.com/office/powerpoint/2010/main" val="24305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group.png"/>
          <p:cNvPicPr>
            <a:picLocks noChangeAspect="1"/>
          </p:cNvPicPr>
          <p:nvPr/>
        </p:nvPicPr>
        <p:blipFill>
          <a:blip r:embed="rId3" cstate="print"/>
          <a:srcRect t="15749"/>
          <a:stretch>
            <a:fillRect/>
          </a:stretch>
        </p:blipFill>
        <p:spPr bwMode="auto">
          <a:xfrm>
            <a:off x="1467268" y="2777922"/>
            <a:ext cx="7630379" cy="394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le 5"/>
          <p:cNvSpPr>
            <a:spLocks noGrp="1"/>
          </p:cNvSpPr>
          <p:nvPr>
            <p:ph type="title"/>
          </p:nvPr>
        </p:nvSpPr>
        <p:spPr>
          <a:xfrm>
            <a:off x="3000364" y="2110773"/>
            <a:ext cx="5761671" cy="722955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116F07"/>
                </a:solidFill>
                <a:latin typeface="+mn-lt"/>
              </a:rPr>
              <a:t>More than 50 ORNL of staff contributed to </a:t>
            </a:r>
            <a:br>
              <a:rPr lang="en-US" sz="2400" b="1" dirty="0">
                <a:solidFill>
                  <a:srgbClr val="116F07"/>
                </a:solidFill>
                <a:latin typeface="+mn-lt"/>
              </a:rPr>
            </a:br>
            <a:r>
              <a:rPr lang="en-US" sz="2400" b="1" dirty="0">
                <a:solidFill>
                  <a:srgbClr val="116F07"/>
                </a:solidFill>
                <a:latin typeface="+mn-lt"/>
              </a:rPr>
              <a:t>the </a:t>
            </a:r>
            <a:r>
              <a:rPr lang="en-US" sz="2400" b="1" dirty="0" err="1">
                <a:solidFill>
                  <a:srgbClr val="116F07"/>
                </a:solidFill>
                <a:latin typeface="+mn-lt"/>
              </a:rPr>
              <a:t>Bk-Cf</a:t>
            </a:r>
            <a:r>
              <a:rPr lang="en-US" sz="2400" b="1" dirty="0">
                <a:solidFill>
                  <a:srgbClr val="116F07"/>
                </a:solidFill>
                <a:latin typeface="+mn-lt"/>
              </a:rPr>
              <a:t> production and separation</a:t>
            </a:r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277812" y="333225"/>
            <a:ext cx="3379787" cy="322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Radiochemical Engineering Development Center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High-Flux Isotope Reactor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Nuclear Science and Technology Division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Chemical 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Sciences Division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Transportation and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sz="2000" b="1" dirty="0">
                <a:latin typeface="+mn-lt"/>
              </a:rPr>
              <a:t>Packaging Division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4369" y="1296363"/>
            <a:ext cx="4523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Мишенная команда в Ок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Ридже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0F4FB1-D9E2-4D4D-B46C-2C6108A91646}"/>
              </a:ext>
            </a:extLst>
          </p:cNvPr>
          <p:cNvSpPr/>
          <p:nvPr/>
        </p:nvSpPr>
        <p:spPr>
          <a:xfrm>
            <a:off x="4355976" y="332656"/>
            <a:ext cx="4112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itchFamily="18" charset="0"/>
              </a:rPr>
              <a:t>Март 2016, Ок </a:t>
            </a:r>
            <a:r>
              <a:rPr lang="ru-RU" alt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itchFamily="18" charset="0"/>
              </a:rPr>
              <a:t>Ридж</a:t>
            </a:r>
            <a:r>
              <a:rPr lang="ru-RU" alt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itchFamily="18" charset="0"/>
              </a:rPr>
              <a:t> (США)</a:t>
            </a:r>
            <a:endParaRPr lang="en-US" alt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Slab703 Md BT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4633" y="21100"/>
            <a:ext cx="9144000" cy="6858000"/>
          </a:xfrm>
          <a:prstGeom prst="rect">
            <a:avLst/>
          </a:prstGeom>
          <a:solidFill>
            <a:srgbClr val="DCEF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en-US" altLang="ru-RU" dirty="0"/>
              <a:t> </a:t>
            </a:r>
            <a:endParaRPr lang="ru-RU" altLang="ru-RU" dirty="0"/>
          </a:p>
        </p:txBody>
      </p:sp>
      <p:graphicFrame>
        <p:nvGraphicFramePr>
          <p:cNvPr id="15155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-36512" y="981075"/>
          <a:ext cx="9144000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2" name="PHOTO-PAINT" r:id="rId4" imgW="3952381" imgH="1676190" progId="CorelPHOTOPAINT.Image.13">
                  <p:embed/>
                </p:oleObj>
              </mc:Choice>
              <mc:Fallback>
                <p:oleObj name="PHOTO-PAINT" r:id="rId4" imgW="3952381" imgH="1676190" progId="CorelPHOTOPAINT.Image.13">
                  <p:embed/>
                  <p:pic>
                    <p:nvPicPr>
                      <p:cNvPr id="151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2" y="981075"/>
                        <a:ext cx="9144000" cy="387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79512" y="1111077"/>
            <a:ext cx="8927017" cy="4558371"/>
            <a:chOff x="179512" y="1111077"/>
            <a:chExt cx="8927017" cy="4558371"/>
          </a:xfrm>
        </p:grpSpPr>
        <p:grpSp>
          <p:nvGrpSpPr>
            <p:cNvPr id="151621" name="Group 69"/>
            <p:cNvGrpSpPr>
              <a:grpSpLocks/>
            </p:cNvGrpSpPr>
            <p:nvPr/>
          </p:nvGrpSpPr>
          <p:grpSpPr bwMode="auto">
            <a:xfrm>
              <a:off x="193899" y="5083026"/>
              <a:ext cx="222250" cy="195262"/>
              <a:chOff x="3888" y="3600"/>
              <a:chExt cx="140" cy="123"/>
            </a:xfrm>
          </p:grpSpPr>
          <p:sp>
            <p:nvSpPr>
              <p:cNvPr id="151622" name="Oval 70"/>
              <p:cNvSpPr>
                <a:spLocks noChangeArrowheads="1"/>
              </p:cNvSpPr>
              <p:nvPr/>
            </p:nvSpPr>
            <p:spPr bwMode="auto">
              <a:xfrm>
                <a:off x="3910" y="3608"/>
                <a:ext cx="118" cy="11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1623" name="Oval 71"/>
              <p:cNvSpPr>
                <a:spLocks noChangeArrowheads="1"/>
              </p:cNvSpPr>
              <p:nvPr/>
            </p:nvSpPr>
            <p:spPr bwMode="auto">
              <a:xfrm>
                <a:off x="3888" y="3600"/>
                <a:ext cx="118" cy="115"/>
              </a:xfrm>
              <a:prstGeom prst="ellipse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RU" altLang="ru-RU" sz="2000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151624" name="Text Box 72"/>
            <p:cNvSpPr txBox="1">
              <a:spLocks noChangeArrowheads="1"/>
            </p:cNvSpPr>
            <p:nvPr/>
          </p:nvSpPr>
          <p:spPr bwMode="auto">
            <a:xfrm>
              <a:off x="443137" y="5013176"/>
              <a:ext cx="33554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 dirty="0">
                  <a:latin typeface="Comic Sans MS" pitchFamily="66" charset="0"/>
                </a:rPr>
                <a:t>Ускорители тяжелых ионов</a:t>
              </a:r>
              <a:endParaRPr lang="ru-RU" altLang="ru-RU" dirty="0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668924" y="2100263"/>
              <a:ext cx="2711707" cy="1129368"/>
              <a:chOff x="668924" y="2100263"/>
              <a:chExt cx="2711707" cy="1129368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2036763" y="2100263"/>
                <a:ext cx="1343868" cy="516136"/>
                <a:chOff x="2036763" y="2100263"/>
                <a:chExt cx="1343868" cy="516136"/>
              </a:xfrm>
            </p:grpSpPr>
            <p:sp>
              <p:nvSpPr>
                <p:cNvPr id="190" name="Прямоугольная выноска 189"/>
                <p:cNvSpPr/>
                <p:nvPr/>
              </p:nvSpPr>
              <p:spPr>
                <a:xfrm flipV="1">
                  <a:off x="2411760" y="2372121"/>
                  <a:ext cx="836538" cy="194317"/>
                </a:xfrm>
                <a:prstGeom prst="wedgeRectCallout">
                  <a:avLst>
                    <a:gd name="adj1" fmla="val -67828"/>
                    <a:gd name="adj2" fmla="val 126179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           </a:t>
                  </a:r>
                  <a:endParaRPr lang="ru-RU" dirty="0"/>
                </a:p>
              </p:txBody>
            </p:sp>
            <p:sp>
              <p:nvSpPr>
                <p:cNvPr id="19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2369558" y="2308622"/>
                  <a:ext cx="1011073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en-US" altLang="ru-RU" sz="1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FRIB (USA)</a:t>
                  </a:r>
                  <a:endParaRPr lang="ru-RU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609" name="Group 57"/>
                <p:cNvGrpSpPr>
                  <a:grpSpLocks/>
                </p:cNvGrpSpPr>
                <p:nvPr/>
              </p:nvGrpSpPr>
              <p:grpSpPr bwMode="auto">
                <a:xfrm>
                  <a:off x="2036763" y="2100263"/>
                  <a:ext cx="222250" cy="195262"/>
                  <a:chOff x="3888" y="3600"/>
                  <a:chExt cx="140" cy="123"/>
                </a:xfrm>
              </p:grpSpPr>
              <p:sp>
                <p:nvSpPr>
                  <p:cNvPr id="151610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910" y="3608"/>
                    <a:ext cx="118" cy="11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1611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3600"/>
                    <a:ext cx="118" cy="115"/>
                  </a:xfrm>
                  <a:prstGeom prst="ellipse">
                    <a:avLst/>
                  </a:prstGeom>
                  <a:solidFill>
                    <a:srgbClr val="FF99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ru-RU" altLang="ru-RU" sz="2000">
                      <a:solidFill>
                        <a:srgbClr val="00FFFF"/>
                      </a:solidFill>
                    </a:endParaRPr>
                  </a:p>
                </p:txBody>
              </p:sp>
            </p:grpSp>
          </p:grpSp>
          <p:grpSp>
            <p:nvGrpSpPr>
              <p:cNvPr id="2" name="Группа 1"/>
              <p:cNvGrpSpPr/>
              <p:nvPr/>
            </p:nvGrpSpPr>
            <p:grpSpPr>
              <a:xfrm>
                <a:off x="668924" y="2342406"/>
                <a:ext cx="1050190" cy="887225"/>
                <a:chOff x="668924" y="2342406"/>
                <a:chExt cx="1050190" cy="887225"/>
              </a:xfrm>
            </p:grpSpPr>
            <p:grpSp>
              <p:nvGrpSpPr>
                <p:cNvPr id="151641" name="Group 89"/>
                <p:cNvGrpSpPr>
                  <a:grpSpLocks/>
                </p:cNvGrpSpPr>
                <p:nvPr/>
              </p:nvGrpSpPr>
              <p:grpSpPr bwMode="auto">
                <a:xfrm>
                  <a:off x="1510705" y="2354263"/>
                  <a:ext cx="180975" cy="168275"/>
                  <a:chOff x="894" y="1478"/>
                  <a:chExt cx="114" cy="106"/>
                </a:xfrm>
              </p:grpSpPr>
              <p:sp>
                <p:nvSpPr>
                  <p:cNvPr id="15164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488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5164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894" y="1478"/>
                    <a:ext cx="96" cy="96"/>
                  </a:xfrm>
                  <a:prstGeom prst="ellipse">
                    <a:avLst/>
                  </a:prstGeom>
                  <a:solidFill>
                    <a:srgbClr val="E6E63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3" name="Прямоугольная выноска 2"/>
                <p:cNvSpPr/>
                <p:nvPr/>
              </p:nvSpPr>
              <p:spPr>
                <a:xfrm flipV="1">
                  <a:off x="755575" y="2629418"/>
                  <a:ext cx="827013" cy="205855"/>
                </a:xfrm>
                <a:prstGeom prst="wedgeRectCallout">
                  <a:avLst>
                    <a:gd name="adj1" fmla="val 52372"/>
                    <a:gd name="adj2" fmla="val 128614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>
                  <a:solidFill>
                    <a:schemeClr val="accent1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           </a:t>
                  </a:r>
                  <a:endParaRPr lang="ru-RU" dirty="0"/>
                </a:p>
              </p:txBody>
            </p:sp>
            <p:sp>
              <p:nvSpPr>
                <p:cNvPr id="151633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668924" y="2574429"/>
                  <a:ext cx="1011073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ru-RU" sz="1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LBNL (USA)</a:t>
                  </a:r>
                  <a:endParaRPr lang="ru-RU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2" name="Group 57"/>
                <p:cNvGrpSpPr>
                  <a:grpSpLocks/>
                </p:cNvGrpSpPr>
                <p:nvPr/>
              </p:nvGrpSpPr>
              <p:grpSpPr bwMode="auto">
                <a:xfrm>
                  <a:off x="1496864" y="2342406"/>
                  <a:ext cx="222250" cy="195262"/>
                  <a:chOff x="3888" y="3600"/>
                  <a:chExt cx="140" cy="123"/>
                </a:xfrm>
              </p:grpSpPr>
              <p:sp>
                <p:nvSpPr>
                  <p:cNvPr id="193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910" y="3608"/>
                    <a:ext cx="118" cy="115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94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3600"/>
                    <a:ext cx="118" cy="115"/>
                  </a:xfrm>
                  <a:prstGeom prst="ellipse">
                    <a:avLst/>
                  </a:prstGeom>
                  <a:solidFill>
                    <a:srgbClr val="FF99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ru-RU" altLang="ru-RU" sz="2000">
                      <a:solidFill>
                        <a:srgbClr val="00FFFF"/>
                      </a:solidFill>
                    </a:endParaRP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970770" y="2891077"/>
                  <a:ext cx="288862" cy="338554"/>
                </a:xfrm>
                <a:prstGeom prst="rect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  <a:endParaRPr lang="ru-RU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9" name="Группа 8"/>
            <p:cNvGrpSpPr/>
            <p:nvPr/>
          </p:nvGrpSpPr>
          <p:grpSpPr>
            <a:xfrm>
              <a:off x="3230479" y="1111077"/>
              <a:ext cx="1908259" cy="1576313"/>
              <a:chOff x="3230479" y="1111077"/>
              <a:chExt cx="1908259" cy="1576313"/>
            </a:xfrm>
          </p:grpSpPr>
          <p:grpSp>
            <p:nvGrpSpPr>
              <p:cNvPr id="151603" name="Group 51"/>
              <p:cNvGrpSpPr>
                <a:grpSpLocks/>
              </p:cNvGrpSpPr>
              <p:nvPr/>
            </p:nvGrpSpPr>
            <p:grpSpPr bwMode="auto">
              <a:xfrm>
                <a:off x="4503738" y="1938338"/>
                <a:ext cx="222250" cy="195262"/>
                <a:chOff x="3888" y="3600"/>
                <a:chExt cx="140" cy="123"/>
              </a:xfrm>
            </p:grpSpPr>
            <p:sp>
              <p:nvSpPr>
                <p:cNvPr id="151604" name="Oval 52"/>
                <p:cNvSpPr>
                  <a:spLocks noChangeArrowheads="1"/>
                </p:cNvSpPr>
                <p:nvPr/>
              </p:nvSpPr>
              <p:spPr bwMode="auto">
                <a:xfrm>
                  <a:off x="3910" y="3608"/>
                  <a:ext cx="118" cy="11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1605" name="Oval 53"/>
                <p:cNvSpPr>
                  <a:spLocks noChangeArrowheads="1"/>
                </p:cNvSpPr>
                <p:nvPr/>
              </p:nvSpPr>
              <p:spPr bwMode="auto">
                <a:xfrm>
                  <a:off x="3888" y="3600"/>
                  <a:ext cx="118" cy="115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 altLang="ru-RU" sz="2000">
                    <a:solidFill>
                      <a:srgbClr val="00FFFF"/>
                    </a:solidFill>
                  </a:endParaRPr>
                </a:p>
              </p:txBody>
            </p:sp>
          </p:grpSp>
          <p:grpSp>
            <p:nvGrpSpPr>
              <p:cNvPr id="151606" name="Group 54"/>
              <p:cNvGrpSpPr>
                <a:grpSpLocks/>
              </p:cNvGrpSpPr>
              <p:nvPr/>
            </p:nvGrpSpPr>
            <p:grpSpPr bwMode="auto">
              <a:xfrm>
                <a:off x="4703763" y="1871663"/>
                <a:ext cx="222250" cy="195262"/>
                <a:chOff x="3888" y="3600"/>
                <a:chExt cx="140" cy="123"/>
              </a:xfrm>
            </p:grpSpPr>
            <p:sp>
              <p:nvSpPr>
                <p:cNvPr id="151607" name="Oval 55"/>
                <p:cNvSpPr>
                  <a:spLocks noChangeArrowheads="1"/>
                </p:cNvSpPr>
                <p:nvPr/>
              </p:nvSpPr>
              <p:spPr bwMode="auto">
                <a:xfrm>
                  <a:off x="3910" y="3608"/>
                  <a:ext cx="118" cy="11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1608" name="Oval 56"/>
                <p:cNvSpPr>
                  <a:spLocks noChangeArrowheads="1"/>
                </p:cNvSpPr>
                <p:nvPr/>
              </p:nvSpPr>
              <p:spPr bwMode="auto">
                <a:xfrm>
                  <a:off x="3888" y="3600"/>
                  <a:ext cx="118" cy="115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 altLang="ru-RU" sz="2000">
                    <a:solidFill>
                      <a:srgbClr val="00FFFF"/>
                    </a:solidFill>
                  </a:endParaRPr>
                </a:p>
              </p:txBody>
            </p:sp>
          </p:grpSp>
          <p:grpSp>
            <p:nvGrpSpPr>
              <p:cNvPr id="151615" name="Group 63"/>
              <p:cNvGrpSpPr>
                <a:grpSpLocks/>
              </p:cNvGrpSpPr>
              <p:nvPr/>
            </p:nvGrpSpPr>
            <p:grpSpPr bwMode="auto">
              <a:xfrm>
                <a:off x="4916488" y="2166938"/>
                <a:ext cx="222250" cy="195262"/>
                <a:chOff x="3888" y="3600"/>
                <a:chExt cx="140" cy="123"/>
              </a:xfrm>
            </p:grpSpPr>
            <p:sp>
              <p:nvSpPr>
                <p:cNvPr id="151616" name="Oval 64"/>
                <p:cNvSpPr>
                  <a:spLocks noChangeArrowheads="1"/>
                </p:cNvSpPr>
                <p:nvPr/>
              </p:nvSpPr>
              <p:spPr bwMode="auto">
                <a:xfrm>
                  <a:off x="3910" y="3608"/>
                  <a:ext cx="118" cy="11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1617" name="Oval 65"/>
                <p:cNvSpPr>
                  <a:spLocks noChangeArrowheads="1"/>
                </p:cNvSpPr>
                <p:nvPr/>
              </p:nvSpPr>
              <p:spPr bwMode="auto">
                <a:xfrm>
                  <a:off x="3888" y="3600"/>
                  <a:ext cx="118" cy="115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 altLang="ru-RU" sz="200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163" name="Прямоугольная выноска 162"/>
              <p:cNvSpPr/>
              <p:nvPr/>
            </p:nvSpPr>
            <p:spPr>
              <a:xfrm>
                <a:off x="3235567" y="1611088"/>
                <a:ext cx="1262822" cy="211362"/>
              </a:xfrm>
              <a:prstGeom prst="wedgeRectCallout">
                <a:avLst>
                  <a:gd name="adj1" fmla="val 52372"/>
                  <a:gd name="adj2" fmla="val 12861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164" name="Text Box 81"/>
              <p:cNvSpPr txBox="1">
                <a:spLocks noChangeArrowheads="1"/>
              </p:cNvSpPr>
              <p:nvPr/>
            </p:nvSpPr>
            <p:spPr bwMode="auto">
              <a:xfrm>
                <a:off x="3230479" y="1563142"/>
                <a:ext cx="136272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GANIL (France)</a:t>
                </a:r>
                <a:endParaRPr lang="ru-RU" alt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Прямоугольная выноска 166"/>
              <p:cNvSpPr/>
              <p:nvPr/>
            </p:nvSpPr>
            <p:spPr>
              <a:xfrm flipH="1">
                <a:off x="3642246" y="1184102"/>
                <a:ext cx="1122181" cy="237174"/>
              </a:xfrm>
              <a:prstGeom prst="wedgeRectCallout">
                <a:avLst>
                  <a:gd name="adj1" fmla="val -51410"/>
                  <a:gd name="adj2" fmla="val 24187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168" name="Text Box 81"/>
              <p:cNvSpPr txBox="1">
                <a:spLocks noChangeArrowheads="1"/>
              </p:cNvSpPr>
              <p:nvPr/>
            </p:nvSpPr>
            <p:spPr bwMode="auto">
              <a:xfrm>
                <a:off x="3589098" y="1138461"/>
                <a:ext cx="126868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GSI (Germany)</a:t>
                </a:r>
                <a:endParaRPr lang="ru-RU" alt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Прямоугольная выноска 175"/>
              <p:cNvSpPr/>
              <p:nvPr/>
            </p:nvSpPr>
            <p:spPr>
              <a:xfrm flipV="1">
                <a:off x="4020288" y="2444129"/>
                <a:ext cx="956202" cy="212528"/>
              </a:xfrm>
              <a:prstGeom prst="wedgeRectCallout">
                <a:avLst>
                  <a:gd name="adj1" fmla="val 52372"/>
                  <a:gd name="adj2" fmla="val 12861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177" name="Text Box 81"/>
              <p:cNvSpPr txBox="1">
                <a:spLocks noChangeArrowheads="1"/>
              </p:cNvSpPr>
              <p:nvPr/>
            </p:nvSpPr>
            <p:spPr bwMode="auto">
              <a:xfrm>
                <a:off x="3992975" y="2379613"/>
                <a:ext cx="1011073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INFN (Italy)</a:t>
                </a:r>
                <a:endParaRPr lang="ru-RU" alt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673781" y="1884948"/>
                <a:ext cx="288862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3238494" y="1111077"/>
                <a:ext cx="288862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5401747" y="1268065"/>
              <a:ext cx="2583354" cy="678205"/>
              <a:chOff x="5401747" y="1268065"/>
              <a:chExt cx="2583354" cy="678205"/>
            </a:xfrm>
          </p:grpSpPr>
          <p:sp>
            <p:nvSpPr>
              <p:cNvPr id="172" name="Прямоугольная выноска 171"/>
              <p:cNvSpPr/>
              <p:nvPr/>
            </p:nvSpPr>
            <p:spPr>
              <a:xfrm>
                <a:off x="5732804" y="1317625"/>
                <a:ext cx="1174610" cy="221696"/>
              </a:xfrm>
              <a:prstGeom prst="wedgeRectCallout">
                <a:avLst>
                  <a:gd name="adj1" fmla="val -63401"/>
                  <a:gd name="adj2" fmla="val 14079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173" name="Text Box 81"/>
              <p:cNvSpPr txBox="1">
                <a:spLocks noChangeArrowheads="1"/>
              </p:cNvSpPr>
              <p:nvPr/>
            </p:nvSpPr>
            <p:spPr bwMode="auto">
              <a:xfrm>
                <a:off x="5708377" y="1268065"/>
                <a:ext cx="130973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ОИЯИ (Дубна)</a:t>
                </a:r>
              </a:p>
            </p:txBody>
          </p:sp>
          <p:grpSp>
            <p:nvGrpSpPr>
              <p:cNvPr id="184" name="Group 63"/>
              <p:cNvGrpSpPr>
                <a:grpSpLocks/>
              </p:cNvGrpSpPr>
              <p:nvPr/>
            </p:nvGrpSpPr>
            <p:grpSpPr bwMode="auto">
              <a:xfrm>
                <a:off x="5436096" y="1707158"/>
                <a:ext cx="222250" cy="195262"/>
                <a:chOff x="3888" y="3600"/>
                <a:chExt cx="140" cy="123"/>
              </a:xfrm>
            </p:grpSpPr>
            <p:sp>
              <p:nvSpPr>
                <p:cNvPr id="185" name="Oval 64"/>
                <p:cNvSpPr>
                  <a:spLocks noChangeArrowheads="1"/>
                </p:cNvSpPr>
                <p:nvPr/>
              </p:nvSpPr>
              <p:spPr bwMode="auto">
                <a:xfrm>
                  <a:off x="3910" y="3608"/>
                  <a:ext cx="118" cy="11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6" name="Oval 65"/>
                <p:cNvSpPr>
                  <a:spLocks noChangeArrowheads="1"/>
                </p:cNvSpPr>
                <p:nvPr/>
              </p:nvSpPr>
              <p:spPr bwMode="auto">
                <a:xfrm>
                  <a:off x="3888" y="3600"/>
                  <a:ext cx="118" cy="115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 altLang="ru-RU" sz="200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14" name="Овал 13"/>
              <p:cNvSpPr/>
              <p:nvPr/>
            </p:nvSpPr>
            <p:spPr>
              <a:xfrm>
                <a:off x="5401747" y="1670075"/>
                <a:ext cx="267830" cy="267830"/>
              </a:xfrm>
              <a:prstGeom prst="ellipse">
                <a:avLst/>
              </a:prstGeom>
              <a:noFill/>
              <a:ln>
                <a:solidFill>
                  <a:srgbClr val="FEA0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506555" y="1576075"/>
                <a:ext cx="1478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Фабрика СТЭ</a:t>
                </a: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6159414" y="1607716"/>
                <a:ext cx="393056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endParaRPr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6020758" y="2151063"/>
              <a:ext cx="3085771" cy="1263079"/>
              <a:chOff x="6020758" y="2151063"/>
              <a:chExt cx="3085771" cy="1263079"/>
            </a:xfrm>
          </p:grpSpPr>
          <p:grpSp>
            <p:nvGrpSpPr>
              <p:cNvPr id="151612" name="Group 60"/>
              <p:cNvGrpSpPr>
                <a:grpSpLocks/>
              </p:cNvGrpSpPr>
              <p:nvPr/>
            </p:nvGrpSpPr>
            <p:grpSpPr bwMode="auto">
              <a:xfrm>
                <a:off x="8040688" y="2151063"/>
                <a:ext cx="222250" cy="195262"/>
                <a:chOff x="3888" y="3600"/>
                <a:chExt cx="140" cy="123"/>
              </a:xfrm>
            </p:grpSpPr>
            <p:sp>
              <p:nvSpPr>
                <p:cNvPr id="151613" name="Oval 61"/>
                <p:cNvSpPr>
                  <a:spLocks noChangeArrowheads="1"/>
                </p:cNvSpPr>
                <p:nvPr/>
              </p:nvSpPr>
              <p:spPr bwMode="auto">
                <a:xfrm>
                  <a:off x="3910" y="3608"/>
                  <a:ext cx="118" cy="11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1614" name="Oval 62"/>
                <p:cNvSpPr>
                  <a:spLocks noChangeArrowheads="1"/>
                </p:cNvSpPr>
                <p:nvPr/>
              </p:nvSpPr>
              <p:spPr bwMode="auto">
                <a:xfrm>
                  <a:off x="3888" y="3600"/>
                  <a:ext cx="118" cy="115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 altLang="ru-RU" sz="200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157" name="Прямоугольная выноска 156"/>
              <p:cNvSpPr/>
              <p:nvPr/>
            </p:nvSpPr>
            <p:spPr>
              <a:xfrm flipV="1">
                <a:off x="7931669" y="2492900"/>
                <a:ext cx="1104827" cy="194490"/>
              </a:xfrm>
              <a:prstGeom prst="wedgeRectCallout">
                <a:avLst>
                  <a:gd name="adj1" fmla="val -31310"/>
                  <a:gd name="adj2" fmla="val 12296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158" name="Text Box 81"/>
              <p:cNvSpPr txBox="1">
                <a:spLocks noChangeArrowheads="1"/>
              </p:cNvSpPr>
              <p:nvPr/>
            </p:nvSpPr>
            <p:spPr bwMode="auto">
              <a:xfrm>
                <a:off x="7850893" y="2426355"/>
                <a:ext cx="125563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RIKEN (Japan)</a:t>
                </a:r>
                <a:endParaRPr lang="ru-RU" alt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Прямоугольная выноска 178"/>
              <p:cNvSpPr/>
              <p:nvPr/>
            </p:nvSpPr>
            <p:spPr>
              <a:xfrm flipV="1">
                <a:off x="6084168" y="2930822"/>
                <a:ext cx="904620" cy="231478"/>
              </a:xfrm>
              <a:prstGeom prst="wedgeRectCallout">
                <a:avLst>
                  <a:gd name="adj1" fmla="val 54648"/>
                  <a:gd name="adj2" fmla="val 292786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180" name="Text Box 81"/>
              <p:cNvSpPr txBox="1">
                <a:spLocks noChangeArrowheads="1"/>
              </p:cNvSpPr>
              <p:nvPr/>
            </p:nvSpPr>
            <p:spPr bwMode="auto">
              <a:xfrm>
                <a:off x="6020758" y="2890922"/>
                <a:ext cx="115508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IMF (China)</a:t>
                </a:r>
                <a:endParaRPr lang="ru-RU" alt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1" name="Group 60"/>
              <p:cNvGrpSpPr>
                <a:grpSpLocks/>
              </p:cNvGrpSpPr>
              <p:nvPr/>
            </p:nvGrpSpPr>
            <p:grpSpPr bwMode="auto">
              <a:xfrm>
                <a:off x="6948264" y="2281238"/>
                <a:ext cx="222250" cy="195262"/>
                <a:chOff x="3888" y="3600"/>
                <a:chExt cx="140" cy="123"/>
              </a:xfrm>
            </p:grpSpPr>
            <p:sp>
              <p:nvSpPr>
                <p:cNvPr id="182" name="Oval 61"/>
                <p:cNvSpPr>
                  <a:spLocks noChangeArrowheads="1"/>
                </p:cNvSpPr>
                <p:nvPr/>
              </p:nvSpPr>
              <p:spPr bwMode="auto">
                <a:xfrm>
                  <a:off x="3910" y="3608"/>
                  <a:ext cx="118" cy="11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3" name="Oval 62"/>
                <p:cNvSpPr>
                  <a:spLocks noChangeArrowheads="1"/>
                </p:cNvSpPr>
                <p:nvPr/>
              </p:nvSpPr>
              <p:spPr bwMode="auto">
                <a:xfrm>
                  <a:off x="3888" y="3600"/>
                  <a:ext cx="118" cy="115"/>
                </a:xfrm>
                <a:prstGeom prst="ellipse">
                  <a:avLst/>
                </a:prstGeom>
                <a:solidFill>
                  <a:srgbClr val="FF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ru-RU" altLang="ru-RU" sz="2000">
                    <a:solidFill>
                      <a:srgbClr val="00FFFF"/>
                    </a:solidFill>
                  </a:endParaRPr>
                </a:p>
              </p:txBody>
            </p:sp>
          </p:grpSp>
          <p:sp>
            <p:nvSpPr>
              <p:cNvPr id="202" name="TextBox 201"/>
              <p:cNvSpPr txBox="1"/>
              <p:nvPr/>
            </p:nvSpPr>
            <p:spPr>
              <a:xfrm>
                <a:off x="8122804" y="2743347"/>
                <a:ext cx="288862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179512" y="5322694"/>
              <a:ext cx="288862" cy="338554"/>
            </a:xfrm>
            <a:prstGeom prst="rect">
              <a:avLst/>
            </a:prstGeom>
            <a:noFill/>
            <a:ln w="19050">
              <a:solidFill>
                <a:srgbClr val="C092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ru-RU" sz="16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Text Box 72"/>
            <p:cNvSpPr txBox="1">
              <a:spLocks noChangeArrowheads="1"/>
            </p:cNvSpPr>
            <p:nvPr/>
          </p:nvSpPr>
          <p:spPr bwMode="auto">
            <a:xfrm>
              <a:off x="503572" y="5330894"/>
              <a:ext cx="442941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600" b="1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Интенсивность пучка </a:t>
              </a:r>
              <a:r>
                <a:rPr lang="ru-RU" altLang="ru-RU" b="1" baseline="30000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48</a:t>
              </a:r>
              <a:r>
                <a:rPr lang="ru-RU" altLang="ru-RU" sz="1600" b="1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Са</a:t>
              </a:r>
              <a:r>
                <a:rPr lang="en-US" altLang="ru-RU" sz="1600" b="1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– 1</a:t>
              </a:r>
              <a:r>
                <a:rPr lang="ru-RU" altLang="ru-RU" sz="1600" b="1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мкА/частиц</a:t>
              </a:r>
              <a:endParaRPr lang="ru-RU" altLang="ru-RU" sz="1600" dirty="0">
                <a:solidFill>
                  <a:srgbClr val="C09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87400" y="980033"/>
            <a:ext cx="7367242" cy="5329287"/>
            <a:chOff x="1787400" y="980033"/>
            <a:chExt cx="7367242" cy="532928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787400" y="980033"/>
              <a:ext cx="7367242" cy="5329287"/>
              <a:chOff x="1777743" y="980033"/>
              <a:chExt cx="7367242" cy="5329287"/>
            </a:xfrm>
          </p:grpSpPr>
          <p:sp>
            <p:nvSpPr>
              <p:cNvPr id="208" name="5-конечная звезда 207"/>
              <p:cNvSpPr/>
              <p:nvPr/>
            </p:nvSpPr>
            <p:spPr>
              <a:xfrm>
                <a:off x="5464525" y="1924199"/>
                <a:ext cx="353343" cy="316196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ая выноска 210"/>
              <p:cNvSpPr/>
              <p:nvPr/>
            </p:nvSpPr>
            <p:spPr>
              <a:xfrm flipV="1">
                <a:off x="5732804" y="2276870"/>
                <a:ext cx="1129888" cy="186930"/>
              </a:xfrm>
              <a:prstGeom prst="wedgeRectCallout">
                <a:avLst>
                  <a:gd name="adj1" fmla="val -49233"/>
                  <a:gd name="adj2" fmla="val 13927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accent1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 </a:t>
                </a:r>
                <a:endParaRPr lang="ru-RU" dirty="0"/>
              </a:p>
            </p:txBody>
          </p:sp>
          <p:sp>
            <p:nvSpPr>
              <p:cNvPr id="210" name="Text Box 81"/>
              <p:cNvSpPr txBox="1">
                <a:spLocks noChangeArrowheads="1"/>
              </p:cNvSpPr>
              <p:nvPr/>
            </p:nvSpPr>
            <p:spPr bwMode="auto">
              <a:xfrm>
                <a:off x="5695553" y="2207344"/>
                <a:ext cx="1266998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СМ</a:t>
                </a:r>
                <a:r>
                  <a:rPr lang="en-US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-3 (</a:t>
                </a:r>
                <a:r>
                  <a:rPr lang="ru-RU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Россия</a:t>
                </a:r>
                <a:r>
                  <a:rPr lang="en-US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ru-RU" altLang="ru-RU" sz="1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Text Box 72"/>
              <p:cNvSpPr txBox="1">
                <a:spLocks noChangeArrowheads="1"/>
              </p:cNvSpPr>
              <p:nvPr/>
            </p:nvSpPr>
            <p:spPr bwMode="auto">
              <a:xfrm>
                <a:off x="5206468" y="5013176"/>
                <a:ext cx="340189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altLang="ru-RU" b="1" dirty="0">
                    <a:latin typeface="Comic Sans MS" pitchFamily="66" charset="0"/>
                  </a:rPr>
                  <a:t>Высоко-поточные реакторы</a:t>
                </a:r>
                <a:endParaRPr lang="ru-RU" altLang="ru-RU" dirty="0"/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1777743" y="2204864"/>
                <a:ext cx="1011073" cy="1148292"/>
                <a:chOff x="1777743" y="2204864"/>
                <a:chExt cx="1011073" cy="1148292"/>
              </a:xfrm>
            </p:grpSpPr>
            <p:sp>
              <p:nvSpPr>
                <p:cNvPr id="19" name="5-конечная звезда 18"/>
                <p:cNvSpPr/>
                <p:nvPr/>
              </p:nvSpPr>
              <p:spPr>
                <a:xfrm>
                  <a:off x="1979712" y="2204864"/>
                  <a:ext cx="353343" cy="316196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6" name="Прямоугольная выноска 205"/>
                <p:cNvSpPr/>
                <p:nvPr/>
              </p:nvSpPr>
              <p:spPr>
                <a:xfrm flipV="1">
                  <a:off x="1834678" y="2759094"/>
                  <a:ext cx="839071" cy="193656"/>
                </a:xfrm>
                <a:prstGeom prst="wedgeRectCallout">
                  <a:avLst>
                    <a:gd name="adj1" fmla="val -10052"/>
                    <a:gd name="adj2" fmla="val 193163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19050">
                  <a:solidFill>
                    <a:schemeClr val="accent1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                               </a:t>
                  </a:r>
                  <a:endParaRPr lang="ru-RU" dirty="0"/>
                </a:p>
              </p:txBody>
            </p:sp>
            <p:sp>
              <p:nvSpPr>
                <p:cNvPr id="207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777743" y="2694860"/>
                  <a:ext cx="1011073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ru-RU" sz="1400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HFIR (USA)</a:t>
                  </a:r>
                  <a:endParaRPr lang="ru-RU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2065148" y="3014602"/>
                  <a:ext cx="288862" cy="338554"/>
                </a:xfrm>
                <a:prstGeom prst="rect">
                  <a:avLst/>
                </a:prstGeom>
                <a:noFill/>
                <a:ln w="19050">
                  <a:solidFill>
                    <a:srgbClr val="FFFF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  <a:endParaRPr lang="ru-RU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5" name="TextBox 214"/>
              <p:cNvSpPr txBox="1"/>
              <p:nvPr/>
            </p:nvSpPr>
            <p:spPr>
              <a:xfrm>
                <a:off x="6227354" y="2512963"/>
                <a:ext cx="288862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5-конечная звезда 211"/>
              <p:cNvSpPr/>
              <p:nvPr/>
            </p:nvSpPr>
            <p:spPr>
              <a:xfrm>
                <a:off x="4872435" y="5028145"/>
                <a:ext cx="353343" cy="316196"/>
              </a:xfrm>
              <a:prstGeom prst="star5">
                <a:avLst/>
              </a:prstGeom>
              <a:solidFill>
                <a:srgbClr val="C0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Text Box 72"/>
              <p:cNvSpPr txBox="1">
                <a:spLocks noChangeArrowheads="1"/>
              </p:cNvSpPr>
              <p:nvPr/>
            </p:nvSpPr>
            <p:spPr bwMode="auto">
              <a:xfrm>
                <a:off x="5241352" y="5365827"/>
                <a:ext cx="3903633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altLang="ru-RU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Плотность потока </a:t>
                </a:r>
                <a:r>
                  <a:rPr lang="en-US" altLang="ru-RU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– 2.5∙10</a:t>
                </a:r>
                <a:r>
                  <a:rPr lang="en-US" altLang="ru-RU" b="1" baseline="30000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15</a:t>
                </a:r>
                <a:r>
                  <a:rPr lang="en-US" altLang="ru-RU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/c</a:t>
                </a:r>
                <a:r>
                  <a:rPr lang="ru-RU" altLang="ru-RU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м</a:t>
                </a:r>
                <a:r>
                  <a:rPr lang="en-US" altLang="ru-RU" b="1" baseline="30000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2</a:t>
                </a:r>
                <a:r>
                  <a:rPr lang="en-US" altLang="ru-RU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∙</a:t>
                </a:r>
                <a:r>
                  <a:rPr lang="ru-RU" altLang="ru-RU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с</a:t>
                </a:r>
                <a:endParaRPr lang="ru-RU" altLang="ru-RU" sz="1600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931210" y="5366566"/>
                <a:ext cx="288862" cy="338554"/>
              </a:xfrm>
              <a:prstGeom prst="rect">
                <a:avLst/>
              </a:prstGeom>
              <a:noFill/>
              <a:ln w="19050">
                <a:solidFill>
                  <a:srgbClr val="C092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ru-RU" sz="1600" b="1" dirty="0">
                  <a:solidFill>
                    <a:srgbClr val="C0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5-конечная звезда 72"/>
              <p:cNvSpPr/>
              <p:nvPr/>
            </p:nvSpPr>
            <p:spPr>
              <a:xfrm>
                <a:off x="5068646" y="1586224"/>
                <a:ext cx="353343" cy="316196"/>
              </a:xfrm>
              <a:prstGeom prst="star5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ая выноска 73"/>
              <p:cNvSpPr/>
              <p:nvPr/>
            </p:nvSpPr>
            <p:spPr>
              <a:xfrm>
                <a:off x="5465834" y="1027613"/>
                <a:ext cx="1132468" cy="221696"/>
              </a:xfrm>
              <a:prstGeom prst="wedgeRectCallout">
                <a:avLst>
                  <a:gd name="adj1" fmla="val -69437"/>
                  <a:gd name="adj2" fmla="val 249636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75" name="Text Box 81"/>
              <p:cNvSpPr txBox="1">
                <a:spLocks noChangeArrowheads="1"/>
              </p:cNvSpPr>
              <p:nvPr/>
            </p:nvSpPr>
            <p:spPr bwMode="auto">
              <a:xfrm>
                <a:off x="5420221" y="980033"/>
                <a:ext cx="1240011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ПИК (Россия)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157589" y="994569"/>
                <a:ext cx="288862" cy="338554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ru-RU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Прямоугольная выноска 88"/>
              <p:cNvSpPr/>
              <p:nvPr/>
            </p:nvSpPr>
            <p:spPr>
              <a:xfrm>
                <a:off x="6535876" y="2007410"/>
                <a:ext cx="1132468" cy="221696"/>
              </a:xfrm>
              <a:prstGeom prst="wedgeRectCallout">
                <a:avLst>
                  <a:gd name="adj1" fmla="val -91866"/>
                  <a:gd name="adj2" fmla="val 34815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                            </a:t>
                </a:r>
                <a:endParaRPr lang="ru-RU" dirty="0"/>
              </a:p>
            </p:txBody>
          </p:sp>
          <p:sp>
            <p:nvSpPr>
              <p:cNvPr id="87" name="Text Box 81"/>
              <p:cNvSpPr txBox="1">
                <a:spLocks noChangeArrowheads="1"/>
              </p:cNvSpPr>
              <p:nvPr/>
            </p:nvSpPr>
            <p:spPr bwMode="auto">
              <a:xfrm>
                <a:off x="6532502" y="1953794"/>
                <a:ext cx="114083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ЭХП </a:t>
                </a:r>
                <a:r>
                  <a:rPr lang="en-US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ru-RU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Россия</a:t>
                </a:r>
                <a:r>
                  <a:rPr lang="en-US" altLang="ru-RU" sz="1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ru-RU" altLang="ru-RU" sz="1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Text Box 72"/>
              <p:cNvSpPr txBox="1">
                <a:spLocks noChangeArrowheads="1"/>
              </p:cNvSpPr>
              <p:nvPr/>
            </p:nvSpPr>
            <p:spPr bwMode="auto">
              <a:xfrm>
                <a:off x="5358868" y="5939988"/>
                <a:ext cx="355578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altLang="ru-RU" b="1" dirty="0">
                    <a:latin typeface="Comic Sans MS" pitchFamily="66" charset="0"/>
                  </a:rPr>
                  <a:t>Сепараторы редких изотопов</a:t>
                </a:r>
                <a:endParaRPr lang="ru-RU" altLang="ru-RU" dirty="0"/>
              </a:p>
            </p:txBody>
          </p:sp>
        </p:grpSp>
        <p:sp>
          <p:nvSpPr>
            <p:cNvPr id="4" name="4-конечная звезда 3"/>
            <p:cNvSpPr/>
            <p:nvPr/>
          </p:nvSpPr>
          <p:spPr>
            <a:xfrm>
              <a:off x="5863455" y="1969764"/>
              <a:ext cx="320799" cy="288032"/>
            </a:xfrm>
            <a:prstGeom prst="star4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115201" y="210680"/>
            <a:ext cx="5069054" cy="2084845"/>
            <a:chOff x="1115201" y="210680"/>
            <a:chExt cx="5069054" cy="208484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103813" y="1539321"/>
              <a:ext cx="1080442" cy="7562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Text Box 108"/>
            <p:cNvSpPr txBox="1">
              <a:spLocks noChangeArrowheads="1"/>
            </p:cNvSpPr>
            <p:nvPr/>
          </p:nvSpPr>
          <p:spPr bwMode="auto">
            <a:xfrm>
              <a:off x="1115201" y="210680"/>
              <a:ext cx="309174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ru-RU" altLang="ru-RU" dirty="0">
                  <a:latin typeface="Comic Sans MS" pitchFamily="66" charset="0"/>
                </a:rPr>
                <a:t>Федеральный Проект Сверхтяжелые Элементы</a:t>
              </a:r>
              <a:endParaRPr lang="ru-RU" altLang="ru-RU" sz="2000" dirty="0">
                <a:latin typeface="Comic Sans MS" pitchFamily="66" charset="0"/>
              </a:endParaRPr>
            </a:p>
          </p:txBody>
        </p:sp>
        <p:sp>
          <p:nvSpPr>
            <p:cNvPr id="20" name="Выноска 1 (граница и черта) 19"/>
            <p:cNvSpPr/>
            <p:nvPr/>
          </p:nvSpPr>
          <p:spPr>
            <a:xfrm flipH="1">
              <a:off x="1259632" y="210680"/>
              <a:ext cx="2943704" cy="646331"/>
            </a:xfrm>
            <a:prstGeom prst="accentBorderCallout1">
              <a:avLst>
                <a:gd name="adj1" fmla="val 18750"/>
                <a:gd name="adj2" fmla="val -8333"/>
                <a:gd name="adj3" fmla="val 208668"/>
                <a:gd name="adj4" fmla="val -30907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4-конечная звезда 96"/>
          <p:cNvSpPr/>
          <p:nvPr/>
        </p:nvSpPr>
        <p:spPr>
          <a:xfrm>
            <a:off x="4833873" y="5949280"/>
            <a:ext cx="430466" cy="360387"/>
          </a:xfrm>
          <a:prstGeom prst="star4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C9423AB-46EC-4010-B194-7E4DC12E1A65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36" y="5844253"/>
            <a:ext cx="36847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New cyclotron DC-280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95566"/>
              </p:ext>
            </p:extLst>
          </p:nvPr>
        </p:nvGraphicFramePr>
        <p:xfrm>
          <a:off x="-2052736" y="-1539552"/>
          <a:ext cx="3672408" cy="11521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n-US" sz="2400" baseline="30000" dirty="0"/>
                        <a:t>7</a:t>
                      </a:r>
                      <a:r>
                        <a:rPr lang="en-US" sz="2400" dirty="0"/>
                        <a:t>Li – </a:t>
                      </a:r>
                      <a:r>
                        <a:rPr lang="en-US" sz="2400" baseline="30000" dirty="0"/>
                        <a:t>48</a:t>
                      </a:r>
                      <a:r>
                        <a:rPr lang="en-US" sz="2400" dirty="0"/>
                        <a:t>Ca</a:t>
                      </a:r>
                      <a:r>
                        <a:rPr lang="en-US" sz="2400" baseline="0" dirty="0"/>
                        <a:t> – </a:t>
                      </a:r>
                      <a:r>
                        <a:rPr lang="en-US" sz="2400" baseline="30000" dirty="0"/>
                        <a:t>136</a:t>
                      </a:r>
                      <a:r>
                        <a:rPr lang="en-US" sz="2400" baseline="0" dirty="0"/>
                        <a:t>Xe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 </a:t>
                      </a:r>
                      <a:r>
                        <a:rPr lang="en-US" sz="2400" dirty="0" err="1"/>
                        <a:t>pµA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en-US" sz="2400" b="1" baseline="30000" dirty="0"/>
                        <a:t>238</a:t>
                      </a:r>
                      <a:r>
                        <a:rPr lang="en-US" sz="2400" b="1" dirty="0"/>
                        <a:t>U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0.01 </a:t>
                      </a:r>
                      <a:r>
                        <a:rPr lang="en-US" sz="2400" b="1" dirty="0" err="1"/>
                        <a:t>pµA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07504" y="44624"/>
            <a:ext cx="2990850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GeoSlab703 Md BT" pitchFamily="18" charset="0"/>
              </a:rPr>
              <a:t>March 2018, </a:t>
            </a:r>
            <a:r>
              <a:rPr lang="en-US" altLang="ru-RU" sz="2400" b="1" dirty="0" err="1">
                <a:latin typeface="GeoSlab703 Md BT" pitchFamily="18" charset="0"/>
              </a:rPr>
              <a:t>Dubna</a:t>
            </a:r>
            <a:endParaRPr lang="en-US" altLang="ru-RU" sz="2400" b="1" dirty="0">
              <a:latin typeface="GeoSlab703 Md BT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6F027-E7A5-4B2E-A447-19702811B2A5}"/>
              </a:ext>
            </a:extLst>
          </p:cNvPr>
          <p:cNvSpPr txBox="1"/>
          <p:nvPr/>
        </p:nvSpPr>
        <p:spPr>
          <a:xfrm>
            <a:off x="6656864" y="0"/>
            <a:ext cx="24657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В.А. Семин (ОИЯИ)</a:t>
            </a:r>
          </a:p>
        </p:txBody>
      </p:sp>
    </p:spTree>
    <p:extLst>
      <p:ext uri="{BB962C8B-B14F-4D97-AF65-F5344CB8AC3E}">
        <p14:creationId xmlns:p14="http://schemas.microsoft.com/office/powerpoint/2010/main" val="267570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z2.bmp"/>
          <p:cNvPicPr>
            <a:picLocks noChangeAspect="1"/>
          </p:cNvPicPr>
          <p:nvPr/>
        </p:nvPicPr>
        <p:blipFill>
          <a:blip r:embed="rId2" cstate="print"/>
          <a:srcRect r="17179"/>
          <a:stretch>
            <a:fillRect/>
          </a:stretch>
        </p:blipFill>
        <p:spPr>
          <a:xfrm>
            <a:off x="22387" y="672251"/>
            <a:ext cx="9142126" cy="6211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2506" y="70781"/>
            <a:ext cx="741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Новый Дубненский сепаратор СТЭ </a:t>
            </a:r>
            <a:r>
              <a:rPr lang="ru-RU" sz="2400" b="1" dirty="0">
                <a:latin typeface="GeoSlab703 Md BT" panose="02060603020205020403" pitchFamily="18" charset="0"/>
              </a:rPr>
              <a:t>    </a:t>
            </a:r>
            <a:r>
              <a:rPr lang="en-US" sz="2800" b="1" dirty="0">
                <a:latin typeface="GeoSlab703 Md BT" panose="02060603020205020403" pitchFamily="18" charset="0"/>
              </a:rPr>
              <a:t>DGFRS-2</a:t>
            </a:r>
            <a:r>
              <a:rPr lang="ru-RU" sz="2800" b="1" dirty="0">
                <a:latin typeface="GeoSlab703 Md BT" panose="02060603020205020403" pitchFamily="18" charset="0"/>
              </a:rPr>
              <a:t> </a:t>
            </a:r>
            <a:endParaRPr lang="en-US" sz="2800" b="1" dirty="0">
              <a:latin typeface="GeoSlab703 Md BT" panose="02060603020205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93CDB-56AF-4D6C-8A72-4875465935AE}"/>
              </a:ext>
            </a:extLst>
          </p:cNvPr>
          <p:cNvSpPr txBox="1"/>
          <p:nvPr/>
        </p:nvSpPr>
        <p:spPr>
          <a:xfrm>
            <a:off x="-36512" y="6577607"/>
            <a:ext cx="92890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2521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157115"/>
            <a:ext cx="57785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8" y="1300012"/>
            <a:ext cx="79994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671513" y="613539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140</a:t>
            </a:r>
            <a:endParaRPr lang="ru-RU" sz="2000" b="1" dirty="0">
              <a:latin typeface="+mn-lt"/>
            </a:endParaRP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286000" y="613539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150</a:t>
            </a:r>
            <a:endParaRPr lang="ru-RU" sz="2000" b="1" dirty="0">
              <a:latin typeface="+mn-lt"/>
            </a:endParaRP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3844925" y="6127452"/>
            <a:ext cx="573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160</a:t>
            </a:r>
            <a:endParaRPr lang="ru-RU" sz="2000" b="1" dirty="0">
              <a:latin typeface="+mn-lt"/>
            </a:endParaRP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5402263" y="6119515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170</a:t>
            </a:r>
            <a:endParaRPr lang="ru-RU" sz="2000" b="1" dirty="0">
              <a:latin typeface="+mn-lt"/>
            </a:endParaRP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6961188" y="6119515"/>
            <a:ext cx="573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180</a:t>
            </a:r>
            <a:endParaRPr lang="ru-RU" sz="2000" b="1" dirty="0">
              <a:latin typeface="+mn-lt"/>
            </a:endParaRPr>
          </a:p>
        </p:txBody>
      </p:sp>
      <p:sp>
        <p:nvSpPr>
          <p:cNvPr id="22537" name="TextBox 11"/>
          <p:cNvSpPr txBox="1">
            <a:spLocks noChangeArrowheads="1"/>
          </p:cNvSpPr>
          <p:nvPr/>
        </p:nvSpPr>
        <p:spPr bwMode="auto">
          <a:xfrm>
            <a:off x="8534400" y="6127452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190</a:t>
            </a:r>
            <a:endParaRPr lang="ru-RU" sz="2000" b="1" dirty="0">
              <a:latin typeface="+mn-lt"/>
            </a:endParaRPr>
          </a:p>
        </p:txBody>
      </p: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463550" y="5851227"/>
            <a:ext cx="44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90</a:t>
            </a:r>
            <a:endParaRPr lang="ru-RU" sz="2000" b="1" dirty="0">
              <a:latin typeface="+mn-lt"/>
            </a:endParaRPr>
          </a:p>
        </p:txBody>
      </p:sp>
      <p:sp>
        <p:nvSpPr>
          <p:cNvPr id="22539" name="TextBox 13"/>
          <p:cNvSpPr txBox="1">
            <a:spLocks noChangeArrowheads="1"/>
          </p:cNvSpPr>
          <p:nvPr/>
        </p:nvSpPr>
        <p:spPr bwMode="auto">
          <a:xfrm>
            <a:off x="311150" y="4262140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100</a:t>
            </a:r>
            <a:endParaRPr lang="ru-RU" sz="2000" b="1" dirty="0">
              <a:latin typeface="+mn-lt"/>
            </a:endParaRPr>
          </a:p>
        </p:txBody>
      </p: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317500" y="2701627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110</a:t>
            </a:r>
            <a:endParaRPr lang="ru-RU" sz="2000" b="1" dirty="0">
              <a:latin typeface="+mn-lt"/>
            </a:endParaRPr>
          </a:p>
        </p:txBody>
      </p:sp>
      <p:sp>
        <p:nvSpPr>
          <p:cNvPr id="22541" name="TextBox 15"/>
          <p:cNvSpPr txBox="1">
            <a:spLocks noChangeArrowheads="1"/>
          </p:cNvSpPr>
          <p:nvPr/>
        </p:nvSpPr>
        <p:spPr bwMode="auto">
          <a:xfrm>
            <a:off x="323850" y="1139527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120</a:t>
            </a:r>
            <a:endParaRPr lang="ru-RU" sz="2000" b="1" dirty="0">
              <a:latin typeface="+mn-lt"/>
            </a:endParaRPr>
          </a:p>
        </p:txBody>
      </p:sp>
      <p:sp>
        <p:nvSpPr>
          <p:cNvPr id="22542" name="TextBox 16"/>
          <p:cNvSpPr txBox="1">
            <a:spLocks noChangeArrowheads="1"/>
          </p:cNvSpPr>
          <p:nvPr/>
        </p:nvSpPr>
        <p:spPr bwMode="auto">
          <a:xfrm>
            <a:off x="6451600" y="6135390"/>
            <a:ext cx="385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N</a:t>
            </a:r>
            <a:endParaRPr lang="ru-RU" sz="2400" b="1" dirty="0">
              <a:latin typeface="+mn-lt"/>
            </a:endParaRPr>
          </a:p>
        </p:txBody>
      </p:sp>
      <p:sp>
        <p:nvSpPr>
          <p:cNvPr id="55311" name="TextBox 17"/>
          <p:cNvSpPr txBox="1">
            <a:spLocks noChangeArrowheads="1"/>
          </p:cNvSpPr>
          <p:nvPr/>
        </p:nvSpPr>
        <p:spPr bwMode="auto">
          <a:xfrm>
            <a:off x="539750" y="1784052"/>
            <a:ext cx="33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b="1"/>
              <a:t>Z</a:t>
            </a:r>
            <a:endParaRPr lang="ru-RU" altLang="ru-RU" sz="2400" b="1"/>
          </a:p>
        </p:txBody>
      </p:sp>
      <p:sp>
        <p:nvSpPr>
          <p:cNvPr id="34" name="Прямоугольник 33"/>
          <p:cNvSpPr/>
          <p:nvPr/>
        </p:nvSpPr>
        <p:spPr>
          <a:xfrm>
            <a:off x="7800975" y="2234902"/>
            <a:ext cx="158750" cy="15716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824163" y="4430415"/>
            <a:ext cx="157162" cy="155575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901950" y="3798590"/>
            <a:ext cx="0" cy="140652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6200000">
            <a:off x="2890044" y="3793034"/>
            <a:ext cx="0" cy="14081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16200000">
            <a:off x="4437857" y="2542083"/>
            <a:ext cx="0" cy="140811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878763" y="1607840"/>
            <a:ext cx="0" cy="14081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164388" y="2307927"/>
            <a:ext cx="1038225" cy="158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4" name="TextBox 46"/>
          <p:cNvSpPr txBox="1">
            <a:spLocks noChangeArrowheads="1"/>
          </p:cNvSpPr>
          <p:nvPr/>
        </p:nvSpPr>
        <p:spPr bwMode="auto">
          <a:xfrm>
            <a:off x="1763713" y="4016077"/>
            <a:ext cx="769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52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Fm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55" name="TextBox 47"/>
          <p:cNvSpPr txBox="1">
            <a:spLocks noChangeArrowheads="1"/>
          </p:cNvSpPr>
          <p:nvPr/>
        </p:nvSpPr>
        <p:spPr bwMode="auto">
          <a:xfrm>
            <a:off x="3635375" y="2792115"/>
            <a:ext cx="70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70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Hs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323" name="TextBox 48"/>
          <p:cNvSpPr txBox="1">
            <a:spLocks noChangeArrowheads="1"/>
          </p:cNvSpPr>
          <p:nvPr/>
        </p:nvSpPr>
        <p:spPr bwMode="auto">
          <a:xfrm>
            <a:off x="7904163" y="1950740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b="1" baseline="30000">
                <a:solidFill>
                  <a:schemeClr val="bg1"/>
                </a:solidFill>
              </a:rPr>
              <a:t>2</a:t>
            </a:r>
            <a:r>
              <a:rPr lang="en-US" altLang="ru-RU" sz="2000" b="1" baseline="30000">
                <a:solidFill>
                  <a:schemeClr val="bg1"/>
                </a:solidFill>
              </a:rPr>
              <a:t>98</a:t>
            </a:r>
            <a:r>
              <a:rPr lang="en-US" altLang="ru-RU" sz="2000" b="1">
                <a:solidFill>
                  <a:schemeClr val="bg1"/>
                </a:solidFill>
              </a:rPr>
              <a:t>Fl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325563" y="5313065"/>
            <a:ext cx="611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baseline="30000" dirty="0">
                <a:solidFill>
                  <a:schemeClr val="bg1"/>
                </a:solidFill>
                <a:latin typeface="+mn-lt"/>
              </a:rPr>
              <a:t>238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U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70388" y="3174702"/>
            <a:ext cx="158750" cy="15716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4449763" y="2849265"/>
            <a:ext cx="1587" cy="11049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4211638" y="1598315"/>
            <a:ext cx="2659062" cy="2368550"/>
            <a:chOff x="4211638" y="1382713"/>
            <a:chExt cx="2659062" cy="2368550"/>
          </a:xfrm>
        </p:grpSpPr>
        <p:sp>
          <p:nvSpPr>
            <p:cNvPr id="53" name="TextBox 58"/>
            <p:cNvSpPr txBox="1">
              <a:spLocks noChangeArrowheads="1"/>
            </p:cNvSpPr>
            <p:nvPr/>
          </p:nvSpPr>
          <p:spPr bwMode="auto">
            <a:xfrm>
              <a:off x="6232525" y="1441450"/>
              <a:ext cx="3524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Ts</a:t>
              </a:r>
              <a:endParaRPr lang="ru-RU" sz="1600" b="1" dirty="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211638" y="1382713"/>
              <a:ext cx="2659062" cy="2368550"/>
              <a:chOff x="4211638" y="1382713"/>
              <a:chExt cx="2659062" cy="2368550"/>
            </a:xfrm>
          </p:grpSpPr>
          <p:sp>
            <p:nvSpPr>
              <p:cNvPr id="57" name="TextBox 58"/>
              <p:cNvSpPr txBox="1">
                <a:spLocks noChangeArrowheads="1"/>
              </p:cNvSpPr>
              <p:nvPr/>
            </p:nvSpPr>
            <p:spPr bwMode="auto">
              <a:xfrm>
                <a:off x="5075238" y="2065338"/>
                <a:ext cx="430212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Nh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1" name="TextBox 58"/>
              <p:cNvSpPr txBox="1">
                <a:spLocks noChangeArrowheads="1"/>
              </p:cNvSpPr>
              <p:nvPr/>
            </p:nvSpPr>
            <p:spPr bwMode="auto">
              <a:xfrm>
                <a:off x="5391150" y="1924050"/>
                <a:ext cx="328613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Fl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2" name="TextBox 58"/>
              <p:cNvSpPr txBox="1">
                <a:spLocks noChangeArrowheads="1"/>
              </p:cNvSpPr>
              <p:nvPr/>
            </p:nvSpPr>
            <p:spPr bwMode="auto">
              <a:xfrm>
                <a:off x="5532438" y="1738313"/>
                <a:ext cx="450850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Mc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8" name="TextBox 58"/>
              <p:cNvSpPr txBox="1">
                <a:spLocks noChangeArrowheads="1"/>
              </p:cNvSpPr>
              <p:nvPr/>
            </p:nvSpPr>
            <p:spPr bwMode="auto">
              <a:xfrm>
                <a:off x="5873750" y="1589088"/>
                <a:ext cx="361950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Lv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5533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1638" y="1382713"/>
                <a:ext cx="2659062" cy="2368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TextBox 58"/>
              <p:cNvSpPr txBox="1">
                <a:spLocks noChangeArrowheads="1"/>
              </p:cNvSpPr>
              <p:nvPr/>
            </p:nvSpPr>
            <p:spPr bwMode="auto">
              <a:xfrm>
                <a:off x="4933950" y="2219325"/>
                <a:ext cx="404813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Cn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5337" name="Группа 4"/>
              <p:cNvGrpSpPr>
                <a:grpSpLocks/>
              </p:cNvGrpSpPr>
              <p:nvPr/>
            </p:nvGrpSpPr>
            <p:grpSpPr bwMode="auto">
              <a:xfrm>
                <a:off x="5951538" y="1874838"/>
                <a:ext cx="301625" cy="295275"/>
                <a:chOff x="5951268" y="1874118"/>
                <a:chExt cx="301279" cy="296618"/>
              </a:xfrm>
            </p:grpSpPr>
            <p:sp>
              <p:nvSpPr>
                <p:cNvPr id="68" name="Прямоугольник 67"/>
                <p:cNvSpPr/>
                <p:nvPr/>
              </p:nvSpPr>
              <p:spPr>
                <a:xfrm>
                  <a:off x="6106665" y="1874118"/>
                  <a:ext cx="145882" cy="13395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1" name="Прямоугольник 60"/>
                <p:cNvSpPr/>
                <p:nvPr/>
              </p:nvSpPr>
              <p:spPr>
                <a:xfrm>
                  <a:off x="5951268" y="2036779"/>
                  <a:ext cx="145882" cy="13395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5" name="Группа 14"/>
          <p:cNvGrpSpPr/>
          <p:nvPr/>
        </p:nvGrpSpPr>
        <p:grpSpPr>
          <a:xfrm>
            <a:off x="4420009" y="2771218"/>
            <a:ext cx="2675264" cy="1820583"/>
            <a:chOff x="4420009" y="2771218"/>
            <a:chExt cx="2675264" cy="1820583"/>
          </a:xfrm>
        </p:grpSpPr>
        <p:grpSp>
          <p:nvGrpSpPr>
            <p:cNvPr id="4" name="Группа 3"/>
            <p:cNvGrpSpPr>
              <a:grpSpLocks/>
            </p:cNvGrpSpPr>
            <p:nvPr/>
          </p:nvGrpSpPr>
          <p:grpSpPr bwMode="auto">
            <a:xfrm>
              <a:off x="5940423" y="2771218"/>
              <a:ext cx="1154850" cy="369328"/>
              <a:chOff x="5940152" y="2555974"/>
              <a:chExt cx="1155612" cy="369787"/>
            </a:xfrm>
          </p:grpSpPr>
          <p:sp>
            <p:nvSpPr>
              <p:cNvPr id="62" name="Прямоугольник 61"/>
              <p:cNvSpPr/>
              <p:nvPr/>
            </p:nvSpPr>
            <p:spPr>
              <a:xfrm>
                <a:off x="5940152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6099007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6248330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6407185" y="2669057"/>
                <a:ext cx="146146" cy="13351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7" name="TextBox 66"/>
              <p:cNvSpPr txBox="1">
                <a:spLocks noChangeArrowheads="1"/>
              </p:cNvSpPr>
              <p:nvPr/>
            </p:nvSpPr>
            <p:spPr bwMode="auto">
              <a:xfrm>
                <a:off x="6559686" y="2555974"/>
                <a:ext cx="536078" cy="36978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b="1" dirty="0">
                    <a:solidFill>
                      <a:schemeClr val="bg1"/>
                    </a:solidFill>
                  </a:rPr>
                  <a:t>110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4420009" y="4221088"/>
              <a:ext cx="1850828" cy="370713"/>
              <a:chOff x="4420009" y="4858065"/>
              <a:chExt cx="1850828" cy="370713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420009" y="4858065"/>
                <a:ext cx="1850828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>
                    <a:solidFill>
                      <a:schemeClr val="bg1"/>
                    </a:solidFill>
                    <a:latin typeface="Clarendon Blk BT" panose="02040905050505020204" pitchFamily="18" charset="0"/>
                  </a:rPr>
                  <a:t>Новые изотопы</a:t>
                </a:r>
                <a:endParaRPr lang="ru-RU" sz="1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Прямоугольная выноска 11"/>
              <p:cNvSpPr/>
              <p:nvPr/>
            </p:nvSpPr>
            <p:spPr>
              <a:xfrm flipV="1">
                <a:off x="4427984" y="4866456"/>
                <a:ext cx="1770410" cy="362322"/>
              </a:xfrm>
              <a:prstGeom prst="wedgeRectCallout">
                <a:avLst>
                  <a:gd name="adj1" fmla="val 53774"/>
                  <a:gd name="adj2" fmla="val 382468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6575827" y="409509"/>
            <a:ext cx="2292398" cy="1480140"/>
            <a:chOff x="6575827" y="409509"/>
            <a:chExt cx="2292398" cy="148014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575827" y="1216577"/>
              <a:ext cx="1057184" cy="673072"/>
              <a:chOff x="6575827" y="1000975"/>
              <a:chExt cx="1057184" cy="673072"/>
            </a:xfrm>
          </p:grpSpPr>
          <p:sp>
            <p:nvSpPr>
              <p:cNvPr id="59" name="TextBox 58"/>
              <p:cNvSpPr txBox="1">
                <a:spLocks noChangeArrowheads="1"/>
              </p:cNvSpPr>
              <p:nvPr/>
            </p:nvSpPr>
            <p:spPr bwMode="auto">
              <a:xfrm>
                <a:off x="6967924" y="1335493"/>
                <a:ext cx="4972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118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" name="Прямоугольник 1"/>
              <p:cNvSpPr/>
              <p:nvPr/>
            </p:nvSpPr>
            <p:spPr bwMode="auto">
              <a:xfrm>
                <a:off x="6732590" y="1408113"/>
                <a:ext cx="146050" cy="1349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" name="Прямоугольник 47"/>
              <p:cNvSpPr/>
              <p:nvPr/>
            </p:nvSpPr>
            <p:spPr bwMode="auto">
              <a:xfrm>
                <a:off x="6884990" y="1411288"/>
                <a:ext cx="147638" cy="13493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4" name="Прямоугольник 53"/>
              <p:cNvSpPr/>
              <p:nvPr/>
            </p:nvSpPr>
            <p:spPr bwMode="auto">
              <a:xfrm>
                <a:off x="6575827" y="1259682"/>
                <a:ext cx="146050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5" name="Прямоугольник 54"/>
              <p:cNvSpPr/>
              <p:nvPr/>
            </p:nvSpPr>
            <p:spPr bwMode="auto">
              <a:xfrm>
                <a:off x="6719890" y="1260475"/>
                <a:ext cx="147638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 bwMode="auto">
              <a:xfrm>
                <a:off x="6867823" y="1104445"/>
                <a:ext cx="146050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 bwMode="auto">
              <a:xfrm>
                <a:off x="7020223" y="1106429"/>
                <a:ext cx="147638" cy="1349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7164288" y="1094184"/>
                <a:ext cx="432048" cy="173832"/>
              </a:xfrm>
              <a:prstGeom prst="rect">
                <a:avLst/>
              </a:prstGeom>
              <a:solidFill>
                <a:srgbClr val="2720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TextBox 70"/>
              <p:cNvSpPr txBox="1">
                <a:spLocks noChangeArrowheads="1"/>
              </p:cNvSpPr>
              <p:nvPr/>
            </p:nvSpPr>
            <p:spPr bwMode="auto">
              <a:xfrm>
                <a:off x="7048864" y="1178792"/>
                <a:ext cx="4972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119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72" name="TextBox 71"/>
              <p:cNvSpPr txBox="1">
                <a:spLocks noChangeArrowheads="1"/>
              </p:cNvSpPr>
              <p:nvPr/>
            </p:nvSpPr>
            <p:spPr bwMode="auto">
              <a:xfrm>
                <a:off x="7135759" y="1000975"/>
                <a:ext cx="49725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+mn-lt"/>
                  </a:rPr>
                  <a:t>120</a:t>
                </a:r>
                <a:endParaRPr lang="ru-RU" sz="16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886016" y="409509"/>
              <a:ext cx="198220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>
                  <a:latin typeface="Clarendon Blk BT" panose="02040905050505020204" pitchFamily="18" charset="0"/>
                </a:rPr>
                <a:t>Новые </a:t>
              </a:r>
              <a:r>
                <a:rPr lang="ru-RU" sz="1700" b="1" dirty="0" err="1">
                  <a:latin typeface="Clarendon Blk BT" panose="02040905050505020204" pitchFamily="18" charset="0"/>
                </a:rPr>
                <a:t>эдементы</a:t>
              </a:r>
              <a:endParaRPr lang="en-US" sz="1700" b="1" dirty="0">
                <a:latin typeface="Clarendon Blk BT" panose="02040905050505020204" pitchFamily="18" charset="0"/>
              </a:endParaRPr>
            </a:p>
          </p:txBody>
        </p:sp>
        <p:sp>
          <p:nvSpPr>
            <p:cNvPr id="78" name="Прямоугольная выноска 77"/>
            <p:cNvSpPr/>
            <p:nvPr/>
          </p:nvSpPr>
          <p:spPr>
            <a:xfrm>
              <a:off x="6883200" y="409509"/>
              <a:ext cx="1886400" cy="362322"/>
            </a:xfrm>
            <a:prstGeom prst="wedgeRectCallout">
              <a:avLst>
                <a:gd name="adj1" fmla="val -42791"/>
                <a:gd name="adj2" fmla="val 22746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98939" y="479272"/>
            <a:ext cx="260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: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015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7"/>
            <a:ext cx="9144000" cy="55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611188" y="476672"/>
            <a:ext cx="1912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1D23A3"/>
                </a:solidFill>
                <a:latin typeface="GeoSlab703 Md BT" pitchFamily="18" charset="0"/>
              </a:rPr>
              <a:t>201</a:t>
            </a:r>
            <a:r>
              <a:rPr lang="ru-RU" altLang="ru-RU" sz="2400" b="1" dirty="0">
                <a:solidFill>
                  <a:srgbClr val="1D23A3"/>
                </a:solidFill>
                <a:latin typeface="GeoSlab703 Md BT" pitchFamily="18" charset="0"/>
              </a:rPr>
              <a:t>8</a:t>
            </a:r>
            <a:r>
              <a:rPr lang="en-US" altLang="ru-RU" sz="2400" b="1" dirty="0">
                <a:solidFill>
                  <a:srgbClr val="1D23A3"/>
                </a:solidFill>
                <a:latin typeface="GeoSlab703 Md BT" pitchFamily="18" charset="0"/>
              </a:rPr>
              <a:t>, </a:t>
            </a:r>
            <a:r>
              <a:rPr lang="ru-RU" altLang="ru-RU" sz="2400" b="1" dirty="0">
                <a:solidFill>
                  <a:srgbClr val="1D23A3"/>
                </a:solidFill>
                <a:latin typeface="GeoSlab703 Md BT" pitchFamily="18" charset="0"/>
              </a:rPr>
              <a:t>Дубна</a:t>
            </a:r>
            <a:endParaRPr lang="en-US" altLang="ru-RU" sz="2400" b="1" dirty="0">
              <a:solidFill>
                <a:srgbClr val="1D23A3"/>
              </a:solidFill>
              <a:latin typeface="GeoSlab703 Md B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5600" y="5056188"/>
            <a:ext cx="243207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latin typeface="Verdana Pro Semibold" panose="020B0704030504040204" pitchFamily="34" charset="0"/>
                <a:cs typeface="Arial" charset="0"/>
              </a:rPr>
              <a:t>Фабрика СТЭ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9B62A-13CB-4482-838A-9002CAA102E8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25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3623697" cy="55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3555" y="4908476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0.5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0603" y="5828536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2020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62970" y="5848472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2021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83801" y="5835930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202</a:t>
            </a:r>
            <a:r>
              <a:rPr lang="ru-RU" sz="2000" b="1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7958" y="4284286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1.0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58321" y="3617840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1.5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7666" y="2310784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2.5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59755" y="2967219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2.0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2142" y="980728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3.5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54707" y="347984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4.0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42618" y="1638069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3.0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64517" y="5590870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0.0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988661" y="1997790"/>
            <a:ext cx="3295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Светимость</a:t>
            </a:r>
            <a:r>
              <a:rPr lang="en-US" sz="2200" b="1" dirty="0"/>
              <a:t> (10</a:t>
            </a:r>
            <a:r>
              <a:rPr lang="en-US" sz="2400" b="1" baseline="30000" dirty="0"/>
              <a:t>31</a:t>
            </a:r>
            <a:r>
              <a:rPr lang="en-US" sz="2200" b="1" dirty="0"/>
              <a:t>/c</a:t>
            </a:r>
            <a:r>
              <a:rPr lang="ru-RU" sz="2200" b="1" dirty="0"/>
              <a:t>м</a:t>
            </a:r>
            <a:r>
              <a:rPr lang="en-US" sz="2400" b="1" baseline="30000" dirty="0"/>
              <a:t>2</a:t>
            </a:r>
            <a:r>
              <a:rPr lang="en-US" sz="2200" b="1" dirty="0"/>
              <a:t>ˑ</a:t>
            </a:r>
            <a:r>
              <a:rPr lang="ru-RU" sz="2200" b="1" dirty="0"/>
              <a:t>с</a:t>
            </a:r>
            <a:r>
              <a:rPr lang="en-US" sz="2200" b="1" dirty="0"/>
              <a:t>)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13476" y="5631287"/>
            <a:ext cx="22787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5405154"/>
            <a:ext cx="23936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GeoSlab703 Md BT" panose="02060603020205020403" pitchFamily="18" charset="0"/>
              </a:rPr>
              <a:t>Мировой уровень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8781" y="3460938"/>
            <a:ext cx="18036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GeoSlab703 Md BT" panose="02060603020205020403" pitchFamily="18" charset="0"/>
              </a:rPr>
              <a:t>Фабрика СТЭ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86709" y="331495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GeoSlab703 Md BT" panose="02060603020205020403" pitchFamily="18" charset="0"/>
              </a:rPr>
              <a:t>проект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525" y="1267599"/>
            <a:ext cx="1762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Comic Sans MS" panose="030F0702030302020204" pitchFamily="66" charset="0"/>
              </a:rPr>
              <a:t>Светимость</a:t>
            </a:r>
            <a:endParaRPr lang="en-US" sz="22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5909" y="1627639"/>
            <a:ext cx="2214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мищень</a:t>
            </a: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30 mg)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3789040"/>
            <a:ext cx="24940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DC-280 + DGFRS-2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8677" y="5818503"/>
            <a:ext cx="79066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200" b="1" dirty="0"/>
              <a:t>годы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04" y="44624"/>
            <a:ext cx="3669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Прогресс на Фабрике СТЭ</a:t>
            </a:r>
            <a:endParaRPr lang="ru-RU" sz="22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545" y="582472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</a:t>
            </a:r>
            <a:r>
              <a:rPr lang="ru-RU" sz="2000" b="1" dirty="0"/>
              <a:t>0</a:t>
            </a:r>
            <a:r>
              <a:rPr lang="en-US" sz="2000" b="1" dirty="0"/>
              <a:t>0</a:t>
            </a:r>
            <a:endParaRPr lang="ru-RU" sz="2000" b="1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3568" y="6121825"/>
            <a:ext cx="396044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D852ED-7A3C-400A-A563-F60576B5017A}"/>
              </a:ext>
            </a:extLst>
          </p:cNvPr>
          <p:cNvSpPr txBox="1"/>
          <p:nvPr/>
        </p:nvSpPr>
        <p:spPr>
          <a:xfrm>
            <a:off x="149884" y="2960945"/>
            <a:ext cx="391806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FLNR JINR (</a:t>
            </a:r>
            <a:r>
              <a:rPr lang="en-US" b="1" dirty="0" err="1">
                <a:solidFill>
                  <a:srgbClr val="0033CC"/>
                </a:solidFill>
                <a:latin typeface="GeoSlab703 Md BT" panose="02060603020205020403" pitchFamily="18" charset="0"/>
              </a:rPr>
              <a:t>Dubna</a:t>
            </a:r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, RF)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then…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LRNL (Berkeley, USA)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   GSI (Darmstadt, Germany)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      RIKEN (Tokyo, Japan)</a:t>
            </a:r>
          </a:p>
          <a:p>
            <a:r>
              <a:rPr lang="en-US" b="1" dirty="0">
                <a:solidFill>
                  <a:srgbClr val="0033CC"/>
                </a:solidFill>
                <a:latin typeface="GeoSlab703 Md BT" panose="02060603020205020403" pitchFamily="18" charset="0"/>
              </a:rPr>
              <a:t>                   GANIL (Caen, France)</a:t>
            </a:r>
            <a:endParaRPr lang="ru-RU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6B98E7C6-6E26-4C21-9044-5D5B44839BE0}"/>
              </a:ext>
            </a:extLst>
          </p:cNvPr>
          <p:cNvSpPr/>
          <p:nvPr/>
        </p:nvSpPr>
        <p:spPr>
          <a:xfrm>
            <a:off x="395536" y="4941168"/>
            <a:ext cx="576064" cy="50405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473A7C-08CE-4FF4-AFCA-066E8D803714}"/>
              </a:ext>
            </a:extLst>
          </p:cNvPr>
          <p:cNvSpPr txBox="1"/>
          <p:nvPr/>
        </p:nvSpPr>
        <p:spPr>
          <a:xfrm>
            <a:off x="6740624" y="2420888"/>
            <a:ext cx="7360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2023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A9D38C0-43D7-442D-BF3B-6619A49B335D}"/>
              </a:ext>
            </a:extLst>
          </p:cNvPr>
          <p:cNvGrpSpPr/>
          <p:nvPr/>
        </p:nvGrpSpPr>
        <p:grpSpPr>
          <a:xfrm>
            <a:off x="6876256" y="908720"/>
            <a:ext cx="1152128" cy="760150"/>
            <a:chOff x="6876256" y="908720"/>
            <a:chExt cx="1152128" cy="760150"/>
          </a:xfrm>
        </p:grpSpPr>
        <p:sp>
          <p:nvSpPr>
            <p:cNvPr id="33" name="Стрелка: вниз 32">
              <a:extLst>
                <a:ext uri="{FF2B5EF4-FFF2-40B4-BE49-F238E27FC236}">
                  <a16:creationId xmlns:a16="http://schemas.microsoft.com/office/drawing/2014/main" id="{5F7B089E-73B2-41A9-902C-31FEA44C5D9D}"/>
                </a:ext>
              </a:extLst>
            </p:cNvPr>
            <p:cNvSpPr/>
            <p:nvPr/>
          </p:nvSpPr>
          <p:spPr>
            <a:xfrm>
              <a:off x="6876256" y="908720"/>
              <a:ext cx="576064" cy="504056"/>
            </a:xfrm>
            <a:prstGeom prst="downArrow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1B24C8-95EF-4143-90BB-047F23F4936F}"/>
                </a:ext>
              </a:extLst>
            </p:cNvPr>
            <p:cNvSpPr txBox="1"/>
            <p:nvPr/>
          </p:nvSpPr>
          <p:spPr>
            <a:xfrm>
              <a:off x="7292285" y="1268760"/>
              <a:ext cx="7360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2024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4504233-EC1D-42FF-9F30-DD1A270628C1}"/>
              </a:ext>
            </a:extLst>
          </p:cNvPr>
          <p:cNvSpPr txBox="1"/>
          <p:nvPr/>
        </p:nvSpPr>
        <p:spPr>
          <a:xfrm>
            <a:off x="7028940" y="764704"/>
            <a:ext cx="2214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мищень</a:t>
            </a: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75</a:t>
            </a:r>
            <a:r>
              <a:rPr lang="en-GB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mg)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2D1244-8953-4AD3-AF27-BD7BAC0247DC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q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4579" y="332656"/>
            <a:ext cx="4937160" cy="3456439"/>
          </a:xfrm>
          <a:prstGeom prst="rect">
            <a:avLst/>
          </a:prstGeom>
        </p:spPr>
      </p:pic>
      <p:pic>
        <p:nvPicPr>
          <p:cNvPr id="10" name="Рисунок 9" descr="q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2717" y="332656"/>
            <a:ext cx="4937160" cy="3456439"/>
          </a:xfrm>
          <a:prstGeom prst="rect">
            <a:avLst/>
          </a:prstGeom>
        </p:spPr>
      </p:pic>
      <p:pic>
        <p:nvPicPr>
          <p:cNvPr id="11" name="Рисунок 10" descr="q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476672"/>
            <a:ext cx="8022757" cy="5616624"/>
          </a:xfrm>
          <a:prstGeom prst="rect">
            <a:avLst/>
          </a:prstGeom>
          <a:ln>
            <a:noFill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384844" y="332656"/>
            <a:ext cx="449141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altLang="ja-JP" sz="2000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T" panose="02040704040505020204" pitchFamily="18" charset="0"/>
                <a:ea typeface="+mj-ea"/>
                <a:cs typeface="Calibri" pitchFamily="34" charset="0"/>
              </a:rPr>
              <a:t>Синтез элемента 120 и следствия</a:t>
            </a:r>
            <a:endParaRPr kumimoji="0" lang="ru-RU" sz="2000" i="0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4293095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399292" y="4523927"/>
            <a:ext cx="2488290" cy="769441"/>
            <a:chOff x="5688632" y="4307903"/>
            <a:chExt cx="2488290" cy="769441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5688632" y="4552328"/>
              <a:ext cx="1115616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597644" y="4307903"/>
              <a:ext cx="157927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событие</a:t>
              </a:r>
            </a:p>
            <a:p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/100 дней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8024" y="1743199"/>
            <a:ext cx="10775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  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3680" y="3454261"/>
            <a:ext cx="432048" cy="112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948" y="4137939"/>
            <a:ext cx="1911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Фабрике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→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3078" y="3161874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 </a:t>
            </a:r>
            <a:r>
              <a:rPr lang="en-US" sz="3200" b="1" dirty="0">
                <a:latin typeface="Times New Roman"/>
                <a:cs typeface="Times New Roman"/>
              </a:rPr>
              <a:t>→</a:t>
            </a:r>
            <a:endParaRPr lang="ru-RU" sz="3200" b="1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8050439-52C9-4263-B296-049474CC9B2B}"/>
              </a:ext>
            </a:extLst>
          </p:cNvPr>
          <p:cNvSpPr/>
          <p:nvPr/>
        </p:nvSpPr>
        <p:spPr>
          <a:xfrm>
            <a:off x="6300192" y="5373216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549ACB4-411A-499E-9DDE-800379B55C8C}"/>
              </a:ext>
            </a:extLst>
          </p:cNvPr>
          <p:cNvGrpSpPr/>
          <p:nvPr/>
        </p:nvGrpSpPr>
        <p:grpSpPr>
          <a:xfrm>
            <a:off x="6437361" y="5417841"/>
            <a:ext cx="1632292" cy="571509"/>
            <a:chOff x="6437361" y="5417841"/>
            <a:chExt cx="1632292" cy="571509"/>
          </a:xfrm>
        </p:grpSpPr>
        <p:sp>
          <p:nvSpPr>
            <p:cNvPr id="16" name="TextBox 15"/>
            <p:cNvSpPr txBox="1"/>
            <p:nvPr/>
          </p:nvSpPr>
          <p:spPr>
            <a:xfrm>
              <a:off x="6706779" y="5589240"/>
              <a:ext cx="1362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0.5 – 0.7 fb</a:t>
              </a:r>
              <a:endPara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79A33AB-667B-482C-9FAB-DABE8A8366BD}"/>
                </a:ext>
              </a:extLst>
            </p:cNvPr>
            <p:cNvGrpSpPr/>
            <p:nvPr/>
          </p:nvGrpSpPr>
          <p:grpSpPr>
            <a:xfrm>
              <a:off x="6437361" y="5417841"/>
              <a:ext cx="163855" cy="432048"/>
              <a:chOff x="6071833" y="5445224"/>
              <a:chExt cx="163855" cy="432048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CA1F12B0-F128-40FE-9E7E-CF0FC9AFFF36}"/>
                  </a:ext>
                </a:extLst>
              </p:cNvPr>
              <p:cNvCxnSpPr/>
              <p:nvPr/>
            </p:nvCxnSpPr>
            <p:spPr>
              <a:xfrm>
                <a:off x="6156176" y="5445224"/>
                <a:ext cx="0" cy="432048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79DC6F7F-78FB-4F32-964D-724996951C94}"/>
                  </a:ext>
                </a:extLst>
              </p:cNvPr>
              <p:cNvSpPr/>
              <p:nvPr/>
            </p:nvSpPr>
            <p:spPr>
              <a:xfrm>
                <a:off x="6084168" y="55582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91D2B758-2175-40F8-822B-98A700A08F1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151952" y="5791769"/>
                <a:ext cx="50" cy="160288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E5041510-D5B0-4B17-A465-317E5145994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155519" y="5374105"/>
                <a:ext cx="50" cy="160288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72ACBFA-4C9A-48CE-B625-64CA6A0D101F}"/>
              </a:ext>
            </a:extLst>
          </p:cNvPr>
          <p:cNvSpPr txBox="1"/>
          <p:nvPr/>
        </p:nvSpPr>
        <p:spPr>
          <a:xfrm>
            <a:off x="4580000" y="2209916"/>
            <a:ext cx="129234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СТЭ</a:t>
            </a:r>
          </a:p>
          <a:p>
            <a:pPr algn="ctr"/>
            <a:r>
              <a:rPr lang="en-US" sz="2000" b="1" dirty="0"/>
              <a:t>Z=114-115</a:t>
            </a:r>
            <a:endParaRPr lang="ru-RU" sz="2000" b="1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D750C8AA-505A-4B47-9C21-25D6FC05729C}"/>
              </a:ext>
            </a:extLst>
          </p:cNvPr>
          <p:cNvCxnSpPr>
            <a:cxnSpLocks/>
          </p:cNvCxnSpPr>
          <p:nvPr/>
        </p:nvCxnSpPr>
        <p:spPr>
          <a:xfrm flipH="1">
            <a:off x="6441721" y="3311153"/>
            <a:ext cx="5159" cy="53022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28BD74F5-7A82-4806-B81A-AD8FB4AC1AF6}"/>
              </a:ext>
            </a:extLst>
          </p:cNvPr>
          <p:cNvCxnSpPr>
            <a:cxnSpLocks/>
          </p:cNvCxnSpPr>
          <p:nvPr/>
        </p:nvCxnSpPr>
        <p:spPr>
          <a:xfrm flipH="1">
            <a:off x="6844857" y="3023121"/>
            <a:ext cx="5159" cy="53022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8F6FE49-AAE7-44BB-BEF7-1B60DB5B0B8B}"/>
              </a:ext>
            </a:extLst>
          </p:cNvPr>
          <p:cNvCxnSpPr>
            <a:cxnSpLocks/>
          </p:cNvCxnSpPr>
          <p:nvPr/>
        </p:nvCxnSpPr>
        <p:spPr>
          <a:xfrm flipH="1">
            <a:off x="7638740" y="2420888"/>
            <a:ext cx="5159" cy="53022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120BCB5-C213-4055-9366-B594C3ED75A8}"/>
              </a:ext>
            </a:extLst>
          </p:cNvPr>
          <p:cNvCxnSpPr>
            <a:cxnSpLocks/>
          </p:cNvCxnSpPr>
          <p:nvPr/>
        </p:nvCxnSpPr>
        <p:spPr>
          <a:xfrm flipH="1">
            <a:off x="7244379" y="2735089"/>
            <a:ext cx="5159" cy="53022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0794E43-819A-4E07-856C-6FC6001AE53B}"/>
              </a:ext>
            </a:extLst>
          </p:cNvPr>
          <p:cNvSpPr txBox="1"/>
          <p:nvPr/>
        </p:nvSpPr>
        <p:spPr>
          <a:xfrm>
            <a:off x="6156176" y="2895988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120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E586F4-F074-474F-81A4-58E314D75988}"/>
              </a:ext>
            </a:extLst>
          </p:cNvPr>
          <p:cNvSpPr txBox="1"/>
          <p:nvPr/>
        </p:nvSpPr>
        <p:spPr>
          <a:xfrm>
            <a:off x="6570152" y="2586000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122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1EE3EB-DA73-43B8-804C-0146BCB566D4}"/>
              </a:ext>
            </a:extLst>
          </p:cNvPr>
          <p:cNvSpPr txBox="1"/>
          <p:nvPr/>
        </p:nvSpPr>
        <p:spPr>
          <a:xfrm>
            <a:off x="6962720" y="2305789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124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58B0A7-3645-4B19-AA17-2F546D30AE5D}"/>
              </a:ext>
            </a:extLst>
          </p:cNvPr>
          <p:cNvSpPr txBox="1"/>
          <p:nvPr/>
        </p:nvSpPr>
        <p:spPr>
          <a:xfrm>
            <a:off x="7354733" y="1948533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126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9C2DF9-64BF-474F-BE44-D056960393B2}"/>
              </a:ext>
            </a:extLst>
          </p:cNvPr>
          <p:cNvSpPr txBox="1"/>
          <p:nvPr/>
        </p:nvSpPr>
        <p:spPr>
          <a:xfrm>
            <a:off x="7164288" y="3356992"/>
            <a:ext cx="87075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N=184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8B87AC-F20B-4A20-BA3E-35C1EFCED2EB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4CFB9D-5AAE-409D-AE5B-F6E08102AE47}"/>
              </a:ext>
            </a:extLst>
          </p:cNvPr>
          <p:cNvSpPr txBox="1"/>
          <p:nvPr/>
        </p:nvSpPr>
        <p:spPr>
          <a:xfrm>
            <a:off x="-1404664" y="-675456"/>
            <a:ext cx="26353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А.В. Еремин (ОИЯИ)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586655-DC1D-4909-84CE-108D71D85202}"/>
              </a:ext>
            </a:extLst>
          </p:cNvPr>
          <p:cNvSpPr txBox="1"/>
          <p:nvPr/>
        </p:nvSpPr>
        <p:spPr>
          <a:xfrm>
            <a:off x="6444208" y="44624"/>
            <a:ext cx="25922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В.К.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Утенков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(ОИЯИ)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F3336C-A45B-4052-8DB2-2B267C977443}"/>
              </a:ext>
            </a:extLst>
          </p:cNvPr>
          <p:cNvSpPr txBox="1"/>
          <p:nvPr/>
        </p:nvSpPr>
        <p:spPr>
          <a:xfrm>
            <a:off x="4643990" y="3632242"/>
            <a:ext cx="9701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  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9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 bwMode="auto">
          <a:xfrm>
            <a:off x="795342" y="1034000"/>
            <a:ext cx="7881114" cy="4706456"/>
          </a:xfrm>
          <a:prstGeom prst="rect">
            <a:avLst/>
          </a:prstGeom>
          <a:noFill/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0908" y="908720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7B4"/>
                </a:solidFill>
                <a:latin typeface="+mn-lt"/>
              </a:rPr>
              <a:t>Пучки ионов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236917" y="2535317"/>
            <a:ext cx="429473" cy="43082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12762" y="2527846"/>
            <a:ext cx="479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</a:t>
            </a:r>
            <a:endParaRPr lang="ru-RU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3843592" y="2520751"/>
            <a:ext cx="4770380" cy="453283"/>
            <a:chOff x="3630527" y="2520751"/>
            <a:chExt cx="4770380" cy="453283"/>
          </a:xfrm>
        </p:grpSpPr>
        <p:sp>
          <p:nvSpPr>
            <p:cNvPr id="76" name="Прямоугольник 75"/>
            <p:cNvSpPr/>
            <p:nvPr/>
          </p:nvSpPr>
          <p:spPr>
            <a:xfrm>
              <a:off x="3630527" y="2535349"/>
              <a:ext cx="429473" cy="430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654384" y="2527878"/>
              <a:ext cx="4539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Fe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4490084" y="2528222"/>
              <a:ext cx="429473" cy="430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75845" y="2520751"/>
              <a:ext cx="4154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Ni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5371202" y="2539280"/>
              <a:ext cx="429473" cy="430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95059" y="2531809"/>
              <a:ext cx="4539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Fe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6230759" y="2532153"/>
              <a:ext cx="429473" cy="430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216520" y="2524682"/>
              <a:ext cx="4924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Ge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7097591" y="2543211"/>
              <a:ext cx="429473" cy="430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077994" y="253574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Zn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7971434" y="2536084"/>
              <a:ext cx="429473" cy="43082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57195" y="2528613"/>
              <a:ext cx="4411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Kr</a:t>
              </a:r>
              <a:endPara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0872" y="2963287"/>
            <a:ext cx="1303369" cy="923330"/>
          </a:xfrm>
          <a:prstGeom prst="rect">
            <a:avLst/>
          </a:prstGeom>
          <a:solidFill>
            <a:schemeClr val="bg1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7.5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pµA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target </a:t>
            </a:r>
          </a:p>
          <a:p>
            <a:pPr algn="r">
              <a:spcAft>
                <a:spcPts val="600"/>
              </a:spcAft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1.5 mg/h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61553" y="1052736"/>
            <a:ext cx="1795862" cy="1915801"/>
            <a:chOff x="1648488" y="1052736"/>
            <a:chExt cx="1795862" cy="1915801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1648488" y="1354809"/>
              <a:ext cx="1795862" cy="1613728"/>
              <a:chOff x="1648488" y="1354809"/>
              <a:chExt cx="1795862" cy="1613728"/>
            </a:xfrm>
          </p:grpSpPr>
          <p:sp>
            <p:nvSpPr>
              <p:cNvPr id="68" name="Прямоугольник 67"/>
              <p:cNvSpPr/>
              <p:nvPr/>
            </p:nvSpPr>
            <p:spPr>
              <a:xfrm>
                <a:off x="1903337" y="2537714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C00000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927194" y="2530243"/>
                <a:ext cx="42446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Ti</a:t>
                </a:r>
                <a:endParaRPr lang="ru-RU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2762894" y="2530587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C00000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748655" y="2523116"/>
                <a:ext cx="4411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Cr</a:t>
                </a:r>
                <a:endParaRPr lang="ru-RU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2139425" y="1772816"/>
                <a:ext cx="0" cy="53191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1648488" y="1440751"/>
                <a:ext cx="9268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1670</a:t>
                </a:r>
                <a:r>
                  <a:rPr lang="ru-RU" sz="2000" b="1" baseline="30000" dirty="0"/>
                  <a:t>0</a:t>
                </a:r>
                <a:r>
                  <a:rPr lang="ru-RU" sz="2000" b="1" dirty="0"/>
                  <a:t>С</a:t>
                </a:r>
              </a:p>
            </p:txBody>
          </p:sp>
          <p:cxnSp>
            <p:nvCxnSpPr>
              <p:cNvPr id="94" name="Прямая соединительная линия 93"/>
              <p:cNvCxnSpPr/>
              <p:nvPr/>
            </p:nvCxnSpPr>
            <p:spPr>
              <a:xfrm>
                <a:off x="2983374" y="1970455"/>
                <a:ext cx="0" cy="53191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/>
              <p:cNvSpPr txBox="1"/>
              <p:nvPr/>
            </p:nvSpPr>
            <p:spPr>
              <a:xfrm>
                <a:off x="2493015" y="1660738"/>
                <a:ext cx="9268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1455</a:t>
                </a:r>
                <a:r>
                  <a:rPr lang="ru-RU" sz="2000" b="1" baseline="30000" dirty="0"/>
                  <a:t>0</a:t>
                </a:r>
                <a:r>
                  <a:rPr lang="ru-RU" sz="2000" b="1" dirty="0"/>
                  <a:t>С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531921" y="1354809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melting</a:t>
                </a:r>
                <a:endParaRPr lang="ru-RU" b="1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979712" y="1052736"/>
              <a:ext cx="925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/>
                <a:t>2.5 </a:t>
              </a:r>
              <a:r>
                <a:rPr lang="en-US" b="1" dirty="0" err="1"/>
                <a:t>pµA</a:t>
              </a:r>
              <a:endParaRPr lang="en-US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696833" y="3391817"/>
            <a:ext cx="4629225" cy="2672687"/>
            <a:chOff x="2483768" y="3391817"/>
            <a:chExt cx="4629225" cy="267268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2764494" y="3391817"/>
              <a:ext cx="4348499" cy="2322616"/>
              <a:chOff x="2764494" y="3391817"/>
              <a:chExt cx="4348499" cy="2322616"/>
            </a:xfrm>
          </p:grpSpPr>
          <p:grpSp>
            <p:nvGrpSpPr>
              <p:cNvPr id="53" name="Группа 52"/>
              <p:cNvGrpSpPr/>
              <p:nvPr/>
            </p:nvGrpSpPr>
            <p:grpSpPr>
              <a:xfrm>
                <a:off x="2764494" y="3391817"/>
                <a:ext cx="4348499" cy="2322616"/>
                <a:chOff x="2764494" y="3391817"/>
                <a:chExt cx="4348499" cy="2322616"/>
              </a:xfrm>
            </p:grpSpPr>
            <p:sp>
              <p:nvSpPr>
                <p:cNvPr id="88" name="Прямоугольник 87"/>
                <p:cNvSpPr/>
                <p:nvPr/>
              </p:nvSpPr>
              <p:spPr>
                <a:xfrm>
                  <a:off x="6219209" y="3401653"/>
                  <a:ext cx="429473" cy="430823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8100">
                  <a:solidFill>
                    <a:schemeClr val="bg1"/>
                  </a:solidFill>
                </a:ln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 prst="angle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6199612" y="3394182"/>
                  <a:ext cx="479618" cy="43088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dirty="0" err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rPr>
                    <a:t>Pb</a:t>
                  </a:r>
                  <a:endParaRPr lang="ru-RU" sz="2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0" name="Прямоугольник 89"/>
                <p:cNvSpPr/>
                <p:nvPr/>
              </p:nvSpPr>
              <p:spPr>
                <a:xfrm>
                  <a:off x="6683520" y="3399288"/>
                  <a:ext cx="429473" cy="430823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8100">
                  <a:solidFill>
                    <a:schemeClr val="bg1"/>
                  </a:solidFill>
                </a:ln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 prst="angle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6669281" y="3391817"/>
                  <a:ext cx="415498" cy="43088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rPr>
                    <a:t>Bi</a:t>
                  </a:r>
                  <a:endParaRPr lang="ru-RU" sz="2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29" name="Группа 28"/>
                <p:cNvGrpSpPr/>
                <p:nvPr/>
              </p:nvGrpSpPr>
              <p:grpSpPr>
                <a:xfrm>
                  <a:off x="2764494" y="5269677"/>
                  <a:ext cx="429473" cy="444756"/>
                  <a:chOff x="2614491" y="5877272"/>
                  <a:chExt cx="429473" cy="444756"/>
                </a:xfrm>
              </p:grpSpPr>
              <p:sp>
                <p:nvSpPr>
                  <p:cNvPr id="92" name="Прямоугольник 91"/>
                  <p:cNvSpPr/>
                  <p:nvPr/>
                </p:nvSpPr>
                <p:spPr>
                  <a:xfrm>
                    <a:off x="2614491" y="5877272"/>
                    <a:ext cx="429473" cy="430823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38100">
                    <a:solidFill>
                      <a:schemeClr val="bg1"/>
                    </a:solidFill>
                  </a:ln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 prst="angle"/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2653538" y="5891141"/>
                    <a:ext cx="351378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rPr>
                      <a:t>U</a:t>
                    </a:r>
                    <a:endParaRPr lang="ru-RU" sz="2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endParaRPr>
                  </a:p>
                </p:txBody>
              </p:sp>
            </p:grpSp>
          </p:grpSp>
          <p:cxnSp>
            <p:nvCxnSpPr>
              <p:cNvPr id="6" name="Прямая соединительная линия 5"/>
              <p:cNvCxnSpPr/>
              <p:nvPr/>
            </p:nvCxnSpPr>
            <p:spPr>
              <a:xfrm flipV="1">
                <a:off x="3154919" y="3822704"/>
                <a:ext cx="3044693" cy="15505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132255" y="4221088"/>
                <a:ext cx="1269771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28 GHz ECR</a:t>
                </a:r>
              </a:p>
              <a:p>
                <a:pPr algn="r"/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Ion source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483768" y="5695172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/>
                <a:t>1-3 </a:t>
              </a:r>
              <a:r>
                <a:rPr lang="en-US" b="1" dirty="0" err="1"/>
                <a:t>pµA</a:t>
              </a:r>
              <a:endParaRPr lang="en-US" b="1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9B4E10F-E9BF-4682-9D67-84C2C51B96DC}"/>
              </a:ext>
            </a:extLst>
          </p:cNvPr>
          <p:cNvSpPr txBox="1"/>
          <p:nvPr/>
        </p:nvSpPr>
        <p:spPr>
          <a:xfrm>
            <a:off x="5724128" y="107340"/>
            <a:ext cx="32464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О.А. Ковальчук (НИИЭФА)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8BC34-D576-4A2A-9969-8F4D7202CCE3}"/>
              </a:ext>
            </a:extLst>
          </p:cNvPr>
          <p:cNvSpPr txBox="1"/>
          <p:nvPr/>
        </p:nvSpPr>
        <p:spPr>
          <a:xfrm>
            <a:off x="107504" y="188640"/>
            <a:ext cx="47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ЭЦР источник ионов 28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Ггц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324FD8-89F0-4C19-AA56-88C57C8103DF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8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542065"/>
              </p:ext>
            </p:extLst>
          </p:nvPr>
        </p:nvGraphicFramePr>
        <p:xfrm>
          <a:off x="5056879" y="966376"/>
          <a:ext cx="2227263" cy="190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" name="CorelDRAW" r:id="rId4" imgW="2226520" imgH="1900139" progId="CorelDraw.Graphic.19">
                  <p:embed/>
                </p:oleObj>
              </mc:Choice>
              <mc:Fallback>
                <p:oleObj name="CorelDRAW" r:id="rId4" imgW="2226520" imgH="190013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56879" y="966376"/>
                        <a:ext cx="2227263" cy="190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936401"/>
            <a:ext cx="395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50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Ti + </a:t>
            </a:r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249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Bk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Times New Roman"/>
              </a:rPr>
              <a:t>→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3n + </a:t>
            </a:r>
            <a:r>
              <a:rPr lang="en-US" sz="28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296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119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8184" y="488384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54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Cr + </a:t>
            </a:r>
            <a:r>
              <a:rPr lang="en-US" sz="28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248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Cm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Times New Roman"/>
              </a:rPr>
              <a:t>→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3n + </a:t>
            </a:r>
            <a:r>
              <a:rPr lang="en-US" sz="28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299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120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5978826" y="693195"/>
            <a:ext cx="1130424" cy="457200"/>
          </a:xfrm>
          <a:prstGeom prst="bentConnector3">
            <a:avLst>
              <a:gd name="adj1" fmla="val 5021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5353511" y="1150207"/>
            <a:ext cx="1130424" cy="300608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7089003" y="1123648"/>
            <a:ext cx="45720" cy="4572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57155" y="1426764"/>
            <a:ext cx="45720" cy="4572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53438" y="1030663"/>
            <a:ext cx="309562" cy="2758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7596608" y="1593463"/>
            <a:ext cx="309562" cy="2758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456078" y="2807642"/>
            <a:ext cx="300360" cy="311253"/>
          </a:xfrm>
          <a:prstGeom prst="rect">
            <a:avLst/>
          </a:prstGeom>
          <a:solidFill>
            <a:schemeClr val="bg2">
              <a:lumMod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439827" y="281953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Geometr415 Blk BT" panose="020B0802020204020303" pitchFamily="34" charset="0"/>
              </a:rPr>
              <a:t>Fl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15875" y="2769834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eometr415 Blk BT" panose="020B0802020204020303" pitchFamily="34" charset="0"/>
              </a:rPr>
              <a:t>298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1429589" y="2112868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lk BT" panose="02040905050505020204" pitchFamily="18" charset="0"/>
                <a:cs typeface="Arial" charset="0"/>
              </a:rPr>
              <a:t>новые элементы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rendon Blk BT" panose="02040905050505020204" pitchFamily="18" charset="0"/>
              <a:cs typeface="Arial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423069" y="1566903"/>
            <a:ext cx="5237163" cy="4670425"/>
            <a:chOff x="2515166" y="1710903"/>
            <a:chExt cx="5237163" cy="4670425"/>
          </a:xfrm>
        </p:grpSpPr>
        <p:graphicFrame>
          <p:nvGraphicFramePr>
            <p:cNvPr id="6" name="Объект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657095"/>
                </p:ext>
              </p:extLst>
            </p:nvPr>
          </p:nvGraphicFramePr>
          <p:xfrm>
            <a:off x="2515166" y="1710903"/>
            <a:ext cx="5237163" cy="467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81" name="CorelDRAW" r:id="rId6" imgW="4777920" imgH="4266360" progId="CorelDraw.Graphic.19">
                    <p:embed/>
                  </p:oleObj>
                </mc:Choice>
                <mc:Fallback>
                  <p:oleObj name="CorelDRAW" r:id="rId6" imgW="4777920" imgH="4266360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15166" y="1710903"/>
                          <a:ext cx="5237163" cy="4670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 rot="18921413">
              <a:off x="4807231" y="3156828"/>
              <a:ext cx="2335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Известные ядра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2E3B675-862F-4F51-98DC-29F58ED8F22F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" y="548680"/>
            <a:ext cx="8895844" cy="61175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176" name="TextBox 50175"/>
          <p:cNvSpPr txBox="1"/>
          <p:nvPr/>
        </p:nvSpPr>
        <p:spPr>
          <a:xfrm>
            <a:off x="1693060" y="75982"/>
            <a:ext cx="6052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Барьеры деления  изотопов с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Z =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110, 114 и 120 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77" name="Прямоугольник 50176"/>
          <p:cNvSpPr/>
          <p:nvPr/>
        </p:nvSpPr>
        <p:spPr>
          <a:xfrm>
            <a:off x="1331640" y="764704"/>
            <a:ext cx="2232248" cy="1048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5DAEEFD-8C9D-4968-897C-39C3125469BC}"/>
              </a:ext>
            </a:extLst>
          </p:cNvPr>
          <p:cNvGrpSpPr/>
          <p:nvPr/>
        </p:nvGrpSpPr>
        <p:grpSpPr>
          <a:xfrm>
            <a:off x="5652120" y="3501008"/>
            <a:ext cx="2672057" cy="1584176"/>
            <a:chOff x="5652120" y="3501008"/>
            <a:chExt cx="2672057" cy="158417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652120" y="3501008"/>
              <a:ext cx="2396400" cy="1152128"/>
              <a:chOff x="5652120" y="3501008"/>
              <a:chExt cx="2396400" cy="1152128"/>
            </a:xfrm>
          </p:grpSpPr>
          <p:sp>
            <p:nvSpPr>
              <p:cNvPr id="6" name="Блок-схема: объединение 5"/>
              <p:cNvSpPr/>
              <p:nvPr/>
            </p:nvSpPr>
            <p:spPr>
              <a:xfrm>
                <a:off x="5652120" y="3501008"/>
                <a:ext cx="288032" cy="216024"/>
              </a:xfrm>
              <a:prstGeom prst="flowChartMerg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ая выноска 57"/>
              <p:cNvSpPr/>
              <p:nvPr/>
            </p:nvSpPr>
            <p:spPr>
              <a:xfrm>
                <a:off x="6492984" y="4149080"/>
                <a:ext cx="1512168" cy="504056"/>
              </a:xfrm>
              <a:prstGeom prst="wedgeRectCallout">
                <a:avLst>
                  <a:gd name="adj1" fmla="val -88868"/>
                  <a:gd name="adj2" fmla="val -14604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63818" y="4185664"/>
                <a:ext cx="14847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baseline="30000" dirty="0"/>
                  <a:t>2</a:t>
                </a:r>
                <a:r>
                  <a:rPr lang="ru-RU" sz="2200" b="1" baseline="30000" dirty="0"/>
                  <a:t>32</a:t>
                </a:r>
                <a:r>
                  <a:rPr lang="en-US" sz="2200" b="1" dirty="0" err="1"/>
                  <a:t>Th</a:t>
                </a:r>
                <a:r>
                  <a:rPr lang="en-US" sz="2200" b="1" dirty="0"/>
                  <a:t> +</a:t>
                </a:r>
                <a:r>
                  <a:rPr lang="en-US" sz="2200" b="1" baseline="30000" dirty="0"/>
                  <a:t> 48</a:t>
                </a:r>
                <a:r>
                  <a:rPr lang="en-US" sz="2200" b="1" dirty="0"/>
                  <a:t>Ca</a:t>
                </a:r>
                <a:endParaRPr lang="ru-RU" sz="2200" b="1" dirty="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DE7670-1E21-4EAF-B6D3-ADEC4F4DCF04}"/>
                </a:ext>
              </a:extLst>
            </p:cNvPr>
            <p:cNvSpPr txBox="1"/>
            <p:nvPr/>
          </p:nvSpPr>
          <p:spPr>
            <a:xfrm>
              <a:off x="7307552" y="4654297"/>
              <a:ext cx="10166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Z = </a:t>
              </a:r>
              <a:r>
                <a:rPr lang="ru-RU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110</a:t>
              </a:r>
              <a:endPara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25E70F6-C738-4157-B195-02535085CB64}"/>
              </a:ext>
            </a:extLst>
          </p:cNvPr>
          <p:cNvGrpSpPr/>
          <p:nvPr/>
        </p:nvGrpSpPr>
        <p:grpSpPr>
          <a:xfrm>
            <a:off x="2411760" y="1484784"/>
            <a:ext cx="4482942" cy="1530532"/>
            <a:chOff x="2411760" y="1484784"/>
            <a:chExt cx="4482942" cy="153053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3563888" y="1484784"/>
              <a:ext cx="3330814" cy="1530532"/>
              <a:chOff x="3563888" y="1484784"/>
              <a:chExt cx="3330814" cy="1530532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6653676" y="2794809"/>
                <a:ext cx="224383" cy="2205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6492984" y="2793411"/>
                <a:ext cx="224383" cy="2205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6339435" y="2792013"/>
                <a:ext cx="224383" cy="2205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6188267" y="2783415"/>
                <a:ext cx="224383" cy="2205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6653676" y="2420888"/>
                <a:ext cx="241026" cy="2410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6497621" y="2425314"/>
                <a:ext cx="241026" cy="2410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6171616" y="2439305"/>
                <a:ext cx="241026" cy="2410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8" name="Группа 37"/>
              <p:cNvGrpSpPr/>
              <p:nvPr/>
            </p:nvGrpSpPr>
            <p:grpSpPr>
              <a:xfrm>
                <a:off x="3563888" y="1484784"/>
                <a:ext cx="1947444" cy="1152128"/>
                <a:chOff x="9396544" y="4518523"/>
                <a:chExt cx="1947444" cy="1152128"/>
              </a:xfrm>
            </p:grpSpPr>
            <p:sp>
              <p:nvSpPr>
                <p:cNvPr id="39" name="Прямоугольная выноска 38"/>
                <p:cNvSpPr/>
                <p:nvPr/>
              </p:nvSpPr>
              <p:spPr>
                <a:xfrm>
                  <a:off x="9756584" y="4518523"/>
                  <a:ext cx="1587404" cy="504056"/>
                </a:xfrm>
                <a:prstGeom prst="wedgeRectCallout">
                  <a:avLst>
                    <a:gd name="adj1" fmla="val 93504"/>
                    <a:gd name="adj2" fmla="val 156775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9714218" y="4570084"/>
                  <a:ext cx="1593706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baseline="30000" dirty="0"/>
                    <a:t>245</a:t>
                  </a:r>
                  <a:r>
                    <a:rPr lang="en-US" sz="2200" b="1" dirty="0"/>
                    <a:t>Cm + </a:t>
                  </a:r>
                  <a:r>
                    <a:rPr lang="en-US" sz="2200" b="1" baseline="30000" dirty="0"/>
                    <a:t>48</a:t>
                  </a:r>
                  <a:r>
                    <a:rPr lang="en-US" sz="2200" b="1" dirty="0"/>
                    <a:t>Ca</a:t>
                  </a:r>
                  <a:endParaRPr lang="ru-RU" sz="2200" b="1" dirty="0"/>
                </a:p>
              </p:txBody>
            </p:sp>
            <p:sp>
              <p:nvSpPr>
                <p:cNvPr id="41" name="Прямоугольная выноска 40"/>
                <p:cNvSpPr/>
                <p:nvPr/>
              </p:nvSpPr>
              <p:spPr>
                <a:xfrm flipV="1">
                  <a:off x="9396544" y="5166595"/>
                  <a:ext cx="1537098" cy="504056"/>
                </a:xfrm>
                <a:prstGeom prst="wedgeRectCallout">
                  <a:avLst>
                    <a:gd name="adj1" fmla="val 117280"/>
                    <a:gd name="adj2" fmla="val -100339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9399198" y="5195403"/>
                  <a:ext cx="151676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baseline="30000" dirty="0"/>
                    <a:t>240</a:t>
                  </a:r>
                  <a:r>
                    <a:rPr lang="en-US" sz="2200" b="1" dirty="0"/>
                    <a:t>Pu + </a:t>
                  </a:r>
                  <a:r>
                    <a:rPr lang="en-US" sz="2200" b="1" baseline="30000" dirty="0"/>
                    <a:t>48</a:t>
                  </a:r>
                  <a:r>
                    <a:rPr lang="en-US" sz="2200" b="1" dirty="0"/>
                    <a:t>Ca</a:t>
                  </a:r>
                  <a:endParaRPr lang="ru-RU" sz="2200" b="1" dirty="0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C5035E-1994-4D03-8807-63552DBFBADF}"/>
                </a:ext>
              </a:extLst>
            </p:cNvPr>
            <p:cNvSpPr txBox="1"/>
            <p:nvPr/>
          </p:nvSpPr>
          <p:spPr>
            <a:xfrm>
              <a:off x="2411760" y="2132856"/>
              <a:ext cx="108074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Z = </a:t>
              </a:r>
              <a:r>
                <a:rPr lang="ru-RU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ru-RU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627D3F-2E43-42C9-BEEF-663E9CA921CC}"/>
                </a:ext>
              </a:extLst>
            </p:cNvPr>
            <p:cNvSpPr txBox="1"/>
            <p:nvPr/>
          </p:nvSpPr>
          <p:spPr>
            <a:xfrm>
              <a:off x="2843808" y="1556792"/>
              <a:ext cx="10166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Z = </a:t>
              </a:r>
              <a:r>
                <a:rPr lang="ru-RU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662E126-E87B-4C35-89D5-EC8AB6957EED}"/>
              </a:ext>
            </a:extLst>
          </p:cNvPr>
          <p:cNvGrpSpPr/>
          <p:nvPr/>
        </p:nvGrpSpPr>
        <p:grpSpPr>
          <a:xfrm>
            <a:off x="2996208" y="836712"/>
            <a:ext cx="6206538" cy="1176753"/>
            <a:chOff x="2996208" y="836712"/>
            <a:chExt cx="6206538" cy="1176753"/>
          </a:xfrm>
        </p:grpSpPr>
        <p:sp>
          <p:nvSpPr>
            <p:cNvPr id="36" name="5-конечная звезда 35"/>
            <p:cNvSpPr/>
            <p:nvPr/>
          </p:nvSpPr>
          <p:spPr>
            <a:xfrm>
              <a:off x="6823296" y="1681045"/>
              <a:ext cx="373748" cy="332420"/>
            </a:xfrm>
            <a:prstGeom prst="star5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5-конечная звезда 8"/>
            <p:cNvSpPr/>
            <p:nvPr/>
          </p:nvSpPr>
          <p:spPr>
            <a:xfrm>
              <a:off x="6715573" y="1676798"/>
              <a:ext cx="373748" cy="332420"/>
            </a:xfrm>
            <a:prstGeom prst="star5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B7AFDFF-1A22-47C1-8432-C3973DF6499F}"/>
                </a:ext>
              </a:extLst>
            </p:cNvPr>
            <p:cNvGrpSpPr/>
            <p:nvPr/>
          </p:nvGrpSpPr>
          <p:grpSpPr>
            <a:xfrm>
              <a:off x="2996208" y="836712"/>
              <a:ext cx="6206538" cy="1172474"/>
              <a:chOff x="2996208" y="836712"/>
              <a:chExt cx="6206538" cy="1172474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7066089" y="1052736"/>
                <a:ext cx="2136657" cy="956450"/>
                <a:chOff x="7066089" y="1052736"/>
                <a:chExt cx="2136657" cy="956450"/>
              </a:xfrm>
            </p:grpSpPr>
            <p:sp>
              <p:nvSpPr>
                <p:cNvPr id="2" name="5-конечная звезда 1"/>
                <p:cNvSpPr/>
                <p:nvPr/>
              </p:nvSpPr>
              <p:spPr>
                <a:xfrm>
                  <a:off x="7066089" y="1676766"/>
                  <a:ext cx="373748" cy="332420"/>
                </a:xfrm>
                <a:prstGeom prst="star5">
                  <a:avLst/>
                </a:prstGeom>
                <a:solidFill>
                  <a:schemeClr val="bg1"/>
                </a:solidFill>
                <a:ln w="28575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13" name="Группа 12"/>
                <p:cNvGrpSpPr/>
                <p:nvPr/>
              </p:nvGrpSpPr>
              <p:grpSpPr>
                <a:xfrm>
                  <a:off x="7668344" y="1052736"/>
                  <a:ext cx="1534402" cy="504056"/>
                  <a:chOff x="9468544" y="1772816"/>
                  <a:chExt cx="1534402" cy="504056"/>
                </a:xfrm>
              </p:grpSpPr>
              <p:sp>
                <p:nvSpPr>
                  <p:cNvPr id="12" name="Прямоугольная выноска 11"/>
                  <p:cNvSpPr/>
                  <p:nvPr/>
                </p:nvSpPr>
                <p:spPr>
                  <a:xfrm>
                    <a:off x="9468544" y="1772816"/>
                    <a:ext cx="1512168" cy="504056"/>
                  </a:xfrm>
                  <a:prstGeom prst="wedgeRectCallout">
                    <a:avLst>
                      <a:gd name="adj1" fmla="val -69346"/>
                      <a:gd name="adj2" fmla="val 109638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9468552" y="1809179"/>
                    <a:ext cx="153439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200" b="1" baseline="30000" dirty="0"/>
                      <a:t>248</a:t>
                    </a:r>
                    <a:r>
                      <a:rPr lang="en-US" sz="2200" b="1" dirty="0"/>
                      <a:t>Cm +</a:t>
                    </a:r>
                    <a:r>
                      <a:rPr lang="en-US" sz="2200" b="1" baseline="30000" dirty="0"/>
                      <a:t> 54</a:t>
                    </a:r>
                    <a:r>
                      <a:rPr lang="en-US" sz="2200" b="1" dirty="0"/>
                      <a:t>Cr</a:t>
                    </a:r>
                    <a:endParaRPr lang="ru-RU" sz="2200" b="1" dirty="0"/>
                  </a:p>
                </p:txBody>
              </p:sp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4081823" y="836712"/>
                <a:ext cx="1933564" cy="432048"/>
                <a:chOff x="9554439" y="4450714"/>
                <a:chExt cx="1933564" cy="432048"/>
              </a:xfrm>
            </p:grpSpPr>
            <p:sp>
              <p:nvSpPr>
                <p:cNvPr id="19" name="Прямоугольная выноска 18"/>
                <p:cNvSpPr/>
                <p:nvPr/>
              </p:nvSpPr>
              <p:spPr>
                <a:xfrm>
                  <a:off x="9612568" y="4450714"/>
                  <a:ext cx="1875435" cy="426001"/>
                </a:xfrm>
                <a:prstGeom prst="wedgeRectCallout">
                  <a:avLst>
                    <a:gd name="adj1" fmla="val 98085"/>
                    <a:gd name="adj2" fmla="val 173994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9554439" y="4451875"/>
                  <a:ext cx="193033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baseline="30000" dirty="0"/>
                    <a:t>245,246</a:t>
                  </a:r>
                  <a:r>
                    <a:rPr lang="en-US" sz="2200" b="1" dirty="0"/>
                    <a:t>Cm + </a:t>
                  </a:r>
                  <a:r>
                    <a:rPr lang="en-US" sz="2200" b="1" baseline="30000" dirty="0"/>
                    <a:t>54</a:t>
                  </a:r>
                  <a:r>
                    <a:rPr lang="en-US" sz="2200" b="1" dirty="0"/>
                    <a:t>Cr</a:t>
                  </a:r>
                  <a:endParaRPr lang="ru-RU" sz="2200" b="1" dirty="0"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9988386-FF80-4DE5-B182-B2066DFB52DA}"/>
                  </a:ext>
                </a:extLst>
              </p:cNvPr>
              <p:cNvSpPr txBox="1"/>
              <p:nvPr/>
            </p:nvSpPr>
            <p:spPr>
              <a:xfrm>
                <a:off x="2996208" y="864722"/>
                <a:ext cx="10166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Z = </a:t>
                </a:r>
                <a:r>
                  <a:rPr lang="ru-RU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  <a:endPara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9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3"/>
          <p:cNvGrpSpPr>
            <a:grpSpLocks/>
          </p:cNvGrpSpPr>
          <p:nvPr/>
        </p:nvGrpSpPr>
        <p:grpSpPr bwMode="auto">
          <a:xfrm>
            <a:off x="751656" y="2028185"/>
            <a:ext cx="7917575" cy="4353143"/>
            <a:chOff x="590550" y="1260475"/>
            <a:chExt cx="8160241" cy="4640124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7760183" y="1260475"/>
              <a:ext cx="42703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251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Cf</a:t>
              </a: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958685" y="1834115"/>
              <a:ext cx="646315" cy="42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36%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8067780" y="1260475"/>
              <a:ext cx="42703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252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Cf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121065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245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467312" y="1260475"/>
              <a:ext cx="42703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250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Cf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7156442" y="1260475"/>
              <a:ext cx="446670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250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Bk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63570" y="1260475"/>
              <a:ext cx="446671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249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Bk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542884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249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6225469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248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5908055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247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5543193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246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635126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244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149189" y="1260475"/>
              <a:ext cx="484302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244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Am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679611" y="1260475"/>
              <a:ext cx="484302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243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Am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213308" y="1260475"/>
              <a:ext cx="451579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243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2724097" y="1260475"/>
              <a:ext cx="45321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242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120356" y="1260475"/>
              <a:ext cx="453215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241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1542792" y="1260475"/>
              <a:ext cx="45321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240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590550" y="1260475"/>
              <a:ext cx="45321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239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2315596" y="2045635"/>
              <a:ext cx="601707" cy="39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26%</a:t>
              </a: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385413" y="1471994"/>
              <a:ext cx="601707" cy="39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10%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2616110" y="3313060"/>
              <a:ext cx="1071508" cy="570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Продукты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деления</a:t>
              </a:r>
              <a:endPara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636054" y="5211659"/>
              <a:ext cx="1289391" cy="6889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Продукты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деления</a:t>
              </a:r>
              <a:endPara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5121704" y="2253168"/>
              <a:ext cx="963459" cy="51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Продукты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деления</a:t>
              </a:r>
              <a:endPara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6086498" y="1845961"/>
              <a:ext cx="852039" cy="60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0.8%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Продукты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деления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7941873" y="1845961"/>
              <a:ext cx="748747" cy="541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000" b="1" dirty="0">
                  <a:solidFill>
                    <a:srgbClr val="000000"/>
                  </a:solidFill>
                  <a:ea typeface="+mn-ea"/>
                </a:rPr>
                <a:t>0.4%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Продукты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ru-RU" sz="1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деления</a:t>
              </a:r>
              <a:endPara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958685" y="3164150"/>
              <a:ext cx="601707" cy="39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64%</a:t>
              </a: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8294472" y="1448304"/>
              <a:ext cx="456319" cy="262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rgbClr val="000000"/>
                  </a:solidFill>
                  <a:ea typeface="+mn-ea"/>
                </a:rPr>
                <a:t>0.3%</a:t>
              </a: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693010" y="2741111"/>
              <a:ext cx="395950" cy="438269"/>
            </a:xfrm>
            <a:custGeom>
              <a:avLst/>
              <a:gdLst>
                <a:gd name="T0" fmla="*/ 5 w 46"/>
                <a:gd name="T1" fmla="*/ 23 h 51"/>
                <a:gd name="T2" fmla="*/ 46 w 46"/>
                <a:gd name="T3" fmla="*/ 0 h 51"/>
                <a:gd name="T4" fmla="*/ 42 w 46"/>
                <a:gd name="T5" fmla="*/ 28 h 51"/>
                <a:gd name="T6" fmla="*/ 0 w 46"/>
                <a:gd name="T7" fmla="*/ 51 h 51"/>
                <a:gd name="T8" fmla="*/ 5 w 46"/>
                <a:gd name="T9" fmla="*/ 23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51"/>
                <a:gd name="T17" fmla="*/ 46 w 46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51">
                  <a:moveTo>
                    <a:pt x="5" y="23"/>
                  </a:moveTo>
                  <a:lnTo>
                    <a:pt x="46" y="0"/>
                  </a:lnTo>
                  <a:lnTo>
                    <a:pt x="42" y="28"/>
                  </a:lnTo>
                  <a:lnTo>
                    <a:pt x="0" y="51"/>
                  </a:lnTo>
                  <a:lnTo>
                    <a:pt x="5" y="23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227106" y="1697051"/>
              <a:ext cx="96533" cy="294435"/>
            </a:xfrm>
            <a:custGeom>
              <a:avLst/>
              <a:gdLst>
                <a:gd name="T0" fmla="*/ 4 w 11"/>
                <a:gd name="T1" fmla="*/ 7 h 34"/>
                <a:gd name="T2" fmla="*/ 11 w 11"/>
                <a:gd name="T3" fmla="*/ 0 h 34"/>
                <a:gd name="T4" fmla="*/ 7 w 11"/>
                <a:gd name="T5" fmla="*/ 26 h 34"/>
                <a:gd name="T6" fmla="*/ 0 w 11"/>
                <a:gd name="T7" fmla="*/ 34 h 34"/>
                <a:gd name="T8" fmla="*/ 4 w 11"/>
                <a:gd name="T9" fmla="*/ 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4"/>
                <a:gd name="T17" fmla="*/ 11 w 11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4">
                  <a:moveTo>
                    <a:pt x="4" y="7"/>
                  </a:moveTo>
                  <a:lnTo>
                    <a:pt x="11" y="0"/>
                  </a:lnTo>
                  <a:lnTo>
                    <a:pt x="7" y="26"/>
                  </a:lnTo>
                  <a:lnTo>
                    <a:pt x="0" y="34"/>
                  </a:lnTo>
                  <a:lnTo>
                    <a:pt x="4" y="7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8251030" y="1578600"/>
              <a:ext cx="85080" cy="299511"/>
            </a:xfrm>
            <a:custGeom>
              <a:avLst/>
              <a:gdLst>
                <a:gd name="T0" fmla="*/ 4 w 10"/>
                <a:gd name="T1" fmla="*/ 6 h 35"/>
                <a:gd name="T2" fmla="*/ 10 w 10"/>
                <a:gd name="T3" fmla="*/ 0 h 35"/>
                <a:gd name="T4" fmla="*/ 6 w 10"/>
                <a:gd name="T5" fmla="*/ 29 h 35"/>
                <a:gd name="T6" fmla="*/ 0 w 10"/>
                <a:gd name="T7" fmla="*/ 35 h 35"/>
                <a:gd name="T8" fmla="*/ 4 w 10"/>
                <a:gd name="T9" fmla="*/ 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5"/>
                <a:gd name="T17" fmla="*/ 10 w 1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5">
                  <a:moveTo>
                    <a:pt x="4" y="6"/>
                  </a:moveTo>
                  <a:lnTo>
                    <a:pt x="10" y="0"/>
                  </a:lnTo>
                  <a:lnTo>
                    <a:pt x="6" y="29"/>
                  </a:lnTo>
                  <a:lnTo>
                    <a:pt x="0" y="35"/>
                  </a:lnTo>
                  <a:lnTo>
                    <a:pt x="4" y="6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35057" y="1681821"/>
              <a:ext cx="86717" cy="238595"/>
            </a:xfrm>
            <a:custGeom>
              <a:avLst/>
              <a:gdLst>
                <a:gd name="T0" fmla="*/ 4 w 10"/>
                <a:gd name="T1" fmla="*/ 6 h 28"/>
                <a:gd name="T2" fmla="*/ 10 w 10"/>
                <a:gd name="T3" fmla="*/ 0 h 28"/>
                <a:gd name="T4" fmla="*/ 6 w 10"/>
                <a:gd name="T5" fmla="*/ 21 h 28"/>
                <a:gd name="T6" fmla="*/ 0 w 10"/>
                <a:gd name="T7" fmla="*/ 28 h 28"/>
                <a:gd name="T8" fmla="*/ 4 w 10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8"/>
                <a:gd name="T17" fmla="*/ 10 w 1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8">
                  <a:moveTo>
                    <a:pt x="4" y="6"/>
                  </a:moveTo>
                  <a:lnTo>
                    <a:pt x="10" y="0"/>
                  </a:lnTo>
                  <a:lnTo>
                    <a:pt x="6" y="21"/>
                  </a:lnTo>
                  <a:lnTo>
                    <a:pt x="0" y="28"/>
                  </a:lnTo>
                  <a:lnTo>
                    <a:pt x="4" y="6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5523559" y="1935645"/>
              <a:ext cx="222517" cy="335047"/>
            </a:xfrm>
            <a:custGeom>
              <a:avLst/>
              <a:gdLst>
                <a:gd name="T0" fmla="*/ 5 w 26"/>
                <a:gd name="T1" fmla="*/ 11 h 39"/>
                <a:gd name="T2" fmla="*/ 26 w 26"/>
                <a:gd name="T3" fmla="*/ 0 h 39"/>
                <a:gd name="T4" fmla="*/ 21 w 26"/>
                <a:gd name="T5" fmla="*/ 27 h 39"/>
                <a:gd name="T6" fmla="*/ 0 w 26"/>
                <a:gd name="T7" fmla="*/ 39 h 39"/>
                <a:gd name="T8" fmla="*/ 5 w 26"/>
                <a:gd name="T9" fmla="*/ 1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9"/>
                <a:gd name="T17" fmla="*/ 26 w 26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9">
                  <a:moveTo>
                    <a:pt x="5" y="11"/>
                  </a:moveTo>
                  <a:lnTo>
                    <a:pt x="26" y="0"/>
                  </a:lnTo>
                  <a:lnTo>
                    <a:pt x="21" y="27"/>
                  </a:lnTo>
                  <a:lnTo>
                    <a:pt x="0" y="39"/>
                  </a:lnTo>
                  <a:lnTo>
                    <a:pt x="5" y="11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339601" y="2741111"/>
              <a:ext cx="397585" cy="438269"/>
            </a:xfrm>
            <a:custGeom>
              <a:avLst/>
              <a:gdLst>
                <a:gd name="T0" fmla="*/ 46 w 46"/>
                <a:gd name="T1" fmla="*/ 23 h 51"/>
                <a:gd name="T2" fmla="*/ 4 w 46"/>
                <a:gd name="T3" fmla="*/ 0 h 51"/>
                <a:gd name="T4" fmla="*/ 0 w 46"/>
                <a:gd name="T5" fmla="*/ 28 h 51"/>
                <a:gd name="T6" fmla="*/ 41 w 46"/>
                <a:gd name="T7" fmla="*/ 51 h 51"/>
                <a:gd name="T8" fmla="*/ 46 w 46"/>
                <a:gd name="T9" fmla="*/ 23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51"/>
                <a:gd name="T17" fmla="*/ 46 w 46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51">
                  <a:moveTo>
                    <a:pt x="46" y="23"/>
                  </a:moveTo>
                  <a:lnTo>
                    <a:pt x="4" y="0"/>
                  </a:lnTo>
                  <a:lnTo>
                    <a:pt x="0" y="28"/>
                  </a:lnTo>
                  <a:lnTo>
                    <a:pt x="41" y="51"/>
                  </a:lnTo>
                  <a:lnTo>
                    <a:pt x="46" y="23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169840" y="1697051"/>
              <a:ext cx="93261" cy="294435"/>
            </a:xfrm>
            <a:custGeom>
              <a:avLst/>
              <a:gdLst>
                <a:gd name="T0" fmla="*/ 11 w 11"/>
                <a:gd name="T1" fmla="*/ 7 h 34"/>
                <a:gd name="T2" fmla="*/ 4 w 11"/>
                <a:gd name="T3" fmla="*/ 0 h 34"/>
                <a:gd name="T4" fmla="*/ 0 w 11"/>
                <a:gd name="T5" fmla="*/ 26 h 34"/>
                <a:gd name="T6" fmla="*/ 7 w 11"/>
                <a:gd name="T7" fmla="*/ 34 h 34"/>
                <a:gd name="T8" fmla="*/ 11 w 11"/>
                <a:gd name="T9" fmla="*/ 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4"/>
                <a:gd name="T17" fmla="*/ 11 w 11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4">
                  <a:moveTo>
                    <a:pt x="11" y="7"/>
                  </a:moveTo>
                  <a:lnTo>
                    <a:pt x="4" y="0"/>
                  </a:lnTo>
                  <a:lnTo>
                    <a:pt x="0" y="26"/>
                  </a:lnTo>
                  <a:lnTo>
                    <a:pt x="7" y="34"/>
                  </a:lnTo>
                  <a:lnTo>
                    <a:pt x="11" y="7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7985973" y="1681821"/>
              <a:ext cx="83444" cy="231826"/>
            </a:xfrm>
            <a:custGeom>
              <a:avLst/>
              <a:gdLst>
                <a:gd name="T0" fmla="*/ 58 w 58"/>
                <a:gd name="T1" fmla="*/ 36 h 162"/>
                <a:gd name="T2" fmla="*/ 22 w 58"/>
                <a:gd name="T3" fmla="*/ 0 h 162"/>
                <a:gd name="T4" fmla="*/ 0 w 58"/>
                <a:gd name="T5" fmla="*/ 127 h 162"/>
                <a:gd name="T6" fmla="*/ 34 w 58"/>
                <a:gd name="T7" fmla="*/ 162 h 162"/>
                <a:gd name="T8" fmla="*/ 58 w 58"/>
                <a:gd name="T9" fmla="*/ 36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62"/>
                <a:gd name="T17" fmla="*/ 58 w 58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62">
                  <a:moveTo>
                    <a:pt x="58" y="36"/>
                  </a:moveTo>
                  <a:lnTo>
                    <a:pt x="22" y="0"/>
                  </a:lnTo>
                  <a:lnTo>
                    <a:pt x="0" y="127"/>
                  </a:lnTo>
                  <a:lnTo>
                    <a:pt x="34" y="162"/>
                  </a:lnTo>
                  <a:lnTo>
                    <a:pt x="58" y="36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5341945" y="1922108"/>
              <a:ext cx="224154" cy="348584"/>
            </a:xfrm>
            <a:custGeom>
              <a:avLst/>
              <a:gdLst>
                <a:gd name="T0" fmla="*/ 156 w 156"/>
                <a:gd name="T1" fmla="*/ 74 h 242"/>
                <a:gd name="T2" fmla="*/ 30 w 156"/>
                <a:gd name="T3" fmla="*/ 0 h 242"/>
                <a:gd name="T4" fmla="*/ 0 w 156"/>
                <a:gd name="T5" fmla="*/ 170 h 242"/>
                <a:gd name="T6" fmla="*/ 126 w 156"/>
                <a:gd name="T7" fmla="*/ 242 h 242"/>
                <a:gd name="T8" fmla="*/ 156 w 156"/>
                <a:gd name="T9" fmla="*/ 74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242"/>
                <a:gd name="T17" fmla="*/ 156 w 15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242">
                  <a:moveTo>
                    <a:pt x="156" y="74"/>
                  </a:moveTo>
                  <a:lnTo>
                    <a:pt x="30" y="0"/>
                  </a:lnTo>
                  <a:lnTo>
                    <a:pt x="0" y="170"/>
                  </a:lnTo>
                  <a:lnTo>
                    <a:pt x="126" y="242"/>
                  </a:lnTo>
                  <a:lnTo>
                    <a:pt x="156" y="74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981592" y="2590510"/>
              <a:ext cx="1503626" cy="272437"/>
            </a:xfrm>
            <a:custGeom>
              <a:avLst/>
              <a:gdLst>
                <a:gd name="T0" fmla="*/ 0 w 948"/>
                <a:gd name="T1" fmla="*/ 19 h 171"/>
                <a:gd name="T2" fmla="*/ 543 w 948"/>
                <a:gd name="T3" fmla="*/ 171 h 171"/>
                <a:gd name="T4" fmla="*/ 867 w 948"/>
                <a:gd name="T5" fmla="*/ 170 h 171"/>
                <a:gd name="T6" fmla="*/ 878 w 948"/>
                <a:gd name="T7" fmla="*/ 95 h 171"/>
                <a:gd name="T8" fmla="*/ 948 w 948"/>
                <a:gd name="T9" fmla="*/ 95 h 171"/>
                <a:gd name="T10" fmla="*/ 878 w 948"/>
                <a:gd name="T11" fmla="*/ 19 h 171"/>
                <a:gd name="T12" fmla="*/ 872 w 948"/>
                <a:gd name="T13" fmla="*/ 19 h 171"/>
                <a:gd name="T14" fmla="*/ 0 w 948"/>
                <a:gd name="T15" fmla="*/ 19 h 1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8"/>
                <a:gd name="T25" fmla="*/ 0 h 171"/>
                <a:gd name="T26" fmla="*/ 948 w 948"/>
                <a:gd name="T27" fmla="*/ 171 h 1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8" h="171">
                  <a:moveTo>
                    <a:pt x="0" y="19"/>
                  </a:moveTo>
                  <a:cubicBezTo>
                    <a:pt x="293" y="0"/>
                    <a:pt x="482" y="105"/>
                    <a:pt x="543" y="171"/>
                  </a:cubicBezTo>
                  <a:cubicBezTo>
                    <a:pt x="688" y="171"/>
                    <a:pt x="867" y="170"/>
                    <a:pt x="867" y="170"/>
                  </a:cubicBezTo>
                  <a:lnTo>
                    <a:pt x="878" y="95"/>
                  </a:lnTo>
                  <a:lnTo>
                    <a:pt x="948" y="95"/>
                  </a:lnTo>
                  <a:cubicBezTo>
                    <a:pt x="948" y="51"/>
                    <a:pt x="915" y="19"/>
                    <a:pt x="878" y="19"/>
                  </a:cubicBezTo>
                  <a:lnTo>
                    <a:pt x="872" y="19"/>
                  </a:lnTo>
                  <a:lnTo>
                    <a:pt x="0" y="19"/>
                  </a:ln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2375596" y="1864574"/>
              <a:ext cx="3069428" cy="250439"/>
            </a:xfrm>
            <a:custGeom>
              <a:avLst/>
              <a:gdLst>
                <a:gd name="T0" fmla="*/ 350 w 357"/>
                <a:gd name="T1" fmla="*/ 0 h 29"/>
                <a:gd name="T2" fmla="*/ 0 w 357"/>
                <a:gd name="T3" fmla="*/ 0 h 29"/>
                <a:gd name="T4" fmla="*/ 56 w 357"/>
                <a:gd name="T5" fmla="*/ 29 h 29"/>
                <a:gd name="T6" fmla="*/ 347 w 357"/>
                <a:gd name="T7" fmla="*/ 29 h 29"/>
                <a:gd name="T8" fmla="*/ 350 w 357"/>
                <a:gd name="T9" fmla="*/ 7 h 29"/>
                <a:gd name="T10" fmla="*/ 357 w 357"/>
                <a:gd name="T11" fmla="*/ 7 h 29"/>
                <a:gd name="T12" fmla="*/ 350 w 357"/>
                <a:gd name="T13" fmla="*/ 0 h 29"/>
                <a:gd name="T14" fmla="*/ 350 w 357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7"/>
                <a:gd name="T25" fmla="*/ 0 h 29"/>
                <a:gd name="T26" fmla="*/ 357 w 357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7" h="29">
                  <a:moveTo>
                    <a:pt x="350" y="0"/>
                  </a:moveTo>
                  <a:lnTo>
                    <a:pt x="0" y="0"/>
                  </a:lnTo>
                  <a:cubicBezTo>
                    <a:pt x="23" y="0"/>
                    <a:pt x="43" y="11"/>
                    <a:pt x="56" y="29"/>
                  </a:cubicBezTo>
                  <a:lnTo>
                    <a:pt x="347" y="29"/>
                  </a:lnTo>
                  <a:lnTo>
                    <a:pt x="350" y="7"/>
                  </a:lnTo>
                  <a:lnTo>
                    <a:pt x="357" y="7"/>
                  </a:lnTo>
                  <a:cubicBezTo>
                    <a:pt x="357" y="3"/>
                    <a:pt x="354" y="0"/>
                    <a:pt x="350" y="0"/>
                  </a:cubicBez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5445024" y="1627672"/>
              <a:ext cx="791899" cy="250439"/>
            </a:xfrm>
            <a:custGeom>
              <a:avLst/>
              <a:gdLst>
                <a:gd name="T0" fmla="*/ 510 w 552"/>
                <a:gd name="T1" fmla="*/ 175 h 175"/>
                <a:gd name="T2" fmla="*/ 210 w 552"/>
                <a:gd name="T3" fmla="*/ 175 h 175"/>
                <a:gd name="T4" fmla="*/ 168 w 552"/>
                <a:gd name="T5" fmla="*/ 175 h 175"/>
                <a:gd name="T6" fmla="*/ 0 w 552"/>
                <a:gd name="T7" fmla="*/ 1 h 175"/>
                <a:gd name="T8" fmla="*/ 534 w 552"/>
                <a:gd name="T9" fmla="*/ 1 h 175"/>
                <a:gd name="T10" fmla="*/ 540 w 552"/>
                <a:gd name="T11" fmla="*/ 1 h 175"/>
                <a:gd name="T12" fmla="*/ 552 w 552"/>
                <a:gd name="T13" fmla="*/ 8 h 175"/>
                <a:gd name="T14" fmla="*/ 552 w 552"/>
                <a:gd name="T15" fmla="*/ 49 h 175"/>
                <a:gd name="T16" fmla="*/ 528 w 552"/>
                <a:gd name="T17" fmla="*/ 49 h 175"/>
                <a:gd name="T18" fmla="*/ 510 w 552"/>
                <a:gd name="T19" fmla="*/ 175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2"/>
                <a:gd name="T31" fmla="*/ 0 h 175"/>
                <a:gd name="T32" fmla="*/ 552 w 552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2" h="175">
                  <a:moveTo>
                    <a:pt x="510" y="175"/>
                  </a:moveTo>
                  <a:lnTo>
                    <a:pt x="210" y="175"/>
                  </a:lnTo>
                  <a:lnTo>
                    <a:pt x="168" y="175"/>
                  </a:lnTo>
                  <a:cubicBezTo>
                    <a:pt x="168" y="79"/>
                    <a:pt x="90" y="1"/>
                    <a:pt x="0" y="1"/>
                  </a:cubicBezTo>
                  <a:lnTo>
                    <a:pt x="534" y="1"/>
                  </a:lnTo>
                  <a:lnTo>
                    <a:pt x="540" y="1"/>
                  </a:lnTo>
                  <a:cubicBezTo>
                    <a:pt x="546" y="1"/>
                    <a:pt x="550" y="0"/>
                    <a:pt x="552" y="8"/>
                  </a:cubicBezTo>
                  <a:lnTo>
                    <a:pt x="552" y="49"/>
                  </a:lnTo>
                  <a:lnTo>
                    <a:pt x="528" y="49"/>
                  </a:lnTo>
                  <a:lnTo>
                    <a:pt x="510" y="175"/>
                  </a:ln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12380" y="1585369"/>
              <a:ext cx="1839039" cy="257208"/>
            </a:xfrm>
            <a:custGeom>
              <a:avLst/>
              <a:gdLst>
                <a:gd name="T0" fmla="*/ 0 w 214"/>
                <a:gd name="T1" fmla="*/ 2 h 30"/>
                <a:gd name="T2" fmla="*/ 206 w 214"/>
                <a:gd name="T3" fmla="*/ 2 h 30"/>
                <a:gd name="T4" fmla="*/ 207 w 214"/>
                <a:gd name="T5" fmla="*/ 2 h 30"/>
                <a:gd name="T6" fmla="*/ 214 w 214"/>
                <a:gd name="T7" fmla="*/ 6 h 30"/>
                <a:gd name="T8" fmla="*/ 214 w 214"/>
                <a:gd name="T9" fmla="*/ 11 h 30"/>
                <a:gd name="T10" fmla="*/ 210 w 214"/>
                <a:gd name="T11" fmla="*/ 11 h 30"/>
                <a:gd name="T12" fmla="*/ 207 w 214"/>
                <a:gd name="T13" fmla="*/ 30 h 30"/>
                <a:gd name="T14" fmla="*/ 11 w 214"/>
                <a:gd name="T15" fmla="*/ 30 h 30"/>
                <a:gd name="T16" fmla="*/ 13 w 214"/>
                <a:gd name="T17" fmla="*/ 12 h 30"/>
                <a:gd name="T18" fmla="*/ 10 w 214"/>
                <a:gd name="T19" fmla="*/ 12 h 30"/>
                <a:gd name="T20" fmla="*/ 10 w 214"/>
                <a:gd name="T21" fmla="*/ 10 h 30"/>
                <a:gd name="T22" fmla="*/ 0 w 214"/>
                <a:gd name="T23" fmla="*/ 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4"/>
                <a:gd name="T37" fmla="*/ 0 h 30"/>
                <a:gd name="T38" fmla="*/ 214 w 21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4" h="30">
                  <a:moveTo>
                    <a:pt x="0" y="2"/>
                  </a:moveTo>
                  <a:lnTo>
                    <a:pt x="206" y="2"/>
                  </a:lnTo>
                  <a:lnTo>
                    <a:pt x="207" y="2"/>
                  </a:lnTo>
                  <a:cubicBezTo>
                    <a:pt x="213" y="1"/>
                    <a:pt x="214" y="3"/>
                    <a:pt x="214" y="6"/>
                  </a:cubicBezTo>
                  <a:lnTo>
                    <a:pt x="214" y="11"/>
                  </a:lnTo>
                  <a:lnTo>
                    <a:pt x="210" y="11"/>
                  </a:lnTo>
                  <a:lnTo>
                    <a:pt x="207" y="30"/>
                  </a:lnTo>
                  <a:lnTo>
                    <a:pt x="11" y="30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0"/>
                  </a:lnTo>
                  <a:cubicBezTo>
                    <a:pt x="11" y="4"/>
                    <a:pt x="3" y="0"/>
                    <a:pt x="0" y="2"/>
                  </a:cubicBez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8000699" y="1578600"/>
              <a:ext cx="283054" cy="274129"/>
            </a:xfrm>
            <a:custGeom>
              <a:avLst/>
              <a:gdLst>
                <a:gd name="T0" fmla="*/ 33 w 33"/>
                <a:gd name="T1" fmla="*/ 3 h 32"/>
                <a:gd name="T2" fmla="*/ 33 w 33"/>
                <a:gd name="T3" fmla="*/ 1 h 32"/>
                <a:gd name="T4" fmla="*/ 0 w 33"/>
                <a:gd name="T5" fmla="*/ 1 h 32"/>
                <a:gd name="T6" fmla="*/ 10 w 33"/>
                <a:gd name="T7" fmla="*/ 5 h 32"/>
                <a:gd name="T8" fmla="*/ 10 w 33"/>
                <a:gd name="T9" fmla="*/ 8 h 32"/>
                <a:gd name="T10" fmla="*/ 10 w 33"/>
                <a:gd name="T11" fmla="*/ 12 h 32"/>
                <a:gd name="T12" fmla="*/ 14 w 33"/>
                <a:gd name="T13" fmla="*/ 12 h 32"/>
                <a:gd name="T14" fmla="*/ 11 w 33"/>
                <a:gd name="T15" fmla="*/ 29 h 32"/>
                <a:gd name="T16" fmla="*/ 29 w 33"/>
                <a:gd name="T17" fmla="*/ 29 h 32"/>
                <a:gd name="T18" fmla="*/ 29 w 33"/>
                <a:gd name="T19" fmla="*/ 32 h 32"/>
                <a:gd name="T20" fmla="*/ 33 w 33"/>
                <a:gd name="T21" fmla="*/ 3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32"/>
                <a:gd name="T35" fmla="*/ 33 w 33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32">
                  <a:moveTo>
                    <a:pt x="33" y="3"/>
                  </a:moveTo>
                  <a:lnTo>
                    <a:pt x="33" y="1"/>
                  </a:lnTo>
                  <a:lnTo>
                    <a:pt x="0" y="1"/>
                  </a:lnTo>
                  <a:cubicBezTo>
                    <a:pt x="2" y="1"/>
                    <a:pt x="7" y="0"/>
                    <a:pt x="10" y="5"/>
                  </a:cubicBezTo>
                  <a:lnTo>
                    <a:pt x="10" y="8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1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33" y="3"/>
                  </a:ln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827793" y="1568447"/>
              <a:ext cx="945698" cy="1052521"/>
            </a:xfrm>
            <a:custGeom>
              <a:avLst/>
              <a:gdLst>
                <a:gd name="T0" fmla="*/ 0 w 110"/>
                <a:gd name="T1" fmla="*/ 0 h 90"/>
                <a:gd name="T2" fmla="*/ 110 w 110"/>
                <a:gd name="T3" fmla="*/ 0 h 90"/>
                <a:gd name="T4" fmla="*/ 110 w 110"/>
                <a:gd name="T5" fmla="*/ 90 h 90"/>
                <a:gd name="T6" fmla="*/ 18 w 110"/>
                <a:gd name="T7" fmla="*/ 9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"/>
                <a:gd name="T13" fmla="*/ 0 h 90"/>
                <a:gd name="T14" fmla="*/ 110 w 110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" h="90">
                  <a:moveTo>
                    <a:pt x="0" y="0"/>
                  </a:moveTo>
                  <a:lnTo>
                    <a:pt x="110" y="0"/>
                  </a:lnTo>
                  <a:lnTo>
                    <a:pt x="110" y="90"/>
                  </a:lnTo>
                  <a:lnTo>
                    <a:pt x="18" y="9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 bwMode="auto">
            <a:xfrm>
              <a:off x="1773491" y="1568447"/>
              <a:ext cx="584107" cy="1052521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 bwMode="auto">
            <a:xfrm>
              <a:off x="2357598" y="1568447"/>
              <a:ext cx="610286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 bwMode="auto">
            <a:xfrm>
              <a:off x="2967884" y="1568447"/>
              <a:ext cx="481030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 bwMode="auto">
            <a:xfrm>
              <a:off x="3448914" y="1568447"/>
              <a:ext cx="482665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3931579" y="1568447"/>
              <a:ext cx="474485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4406065" y="1568447"/>
              <a:ext cx="481030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4887094" y="1568447"/>
              <a:ext cx="481030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5376305" y="1568447"/>
              <a:ext cx="422128" cy="60918"/>
            </a:xfrm>
            <a:custGeom>
              <a:avLst/>
              <a:gdLst>
                <a:gd name="T0" fmla="*/ 0 w 49"/>
                <a:gd name="T1" fmla="*/ 0 h 7"/>
                <a:gd name="T2" fmla="*/ 49 w 49"/>
                <a:gd name="T3" fmla="*/ 0 h 7"/>
                <a:gd name="T4" fmla="*/ 49 w 49"/>
                <a:gd name="T5" fmla="*/ 7 h 7"/>
                <a:gd name="T6" fmla="*/ 8 w 49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7"/>
                <a:gd name="T14" fmla="*/ 49 w 49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7">
                  <a:moveTo>
                    <a:pt x="0" y="0"/>
                  </a:moveTo>
                  <a:lnTo>
                    <a:pt x="49" y="0"/>
                  </a:lnTo>
                  <a:lnTo>
                    <a:pt x="49" y="7"/>
                  </a:lnTo>
                  <a:lnTo>
                    <a:pt x="8" y="7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 bwMode="auto">
            <a:xfrm>
              <a:off x="5798433" y="1568447"/>
              <a:ext cx="377951" cy="60918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184566" y="1568447"/>
              <a:ext cx="302688" cy="35535"/>
            </a:xfrm>
            <a:custGeom>
              <a:avLst/>
              <a:gdLst>
                <a:gd name="T0" fmla="*/ 0 w 35"/>
                <a:gd name="T1" fmla="*/ 0 h 4"/>
                <a:gd name="T2" fmla="*/ 35 w 35"/>
                <a:gd name="T3" fmla="*/ 0 h 4"/>
                <a:gd name="T4" fmla="*/ 35 w 35"/>
                <a:gd name="T5" fmla="*/ 4 h 4"/>
                <a:gd name="T6" fmla="*/ 3 w 3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4"/>
                <a:gd name="T14" fmla="*/ 35 w 3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4">
                  <a:moveTo>
                    <a:pt x="0" y="0"/>
                  </a:moveTo>
                  <a:lnTo>
                    <a:pt x="35" y="0"/>
                  </a:lnTo>
                  <a:lnTo>
                    <a:pt x="35" y="4"/>
                  </a:lnTo>
                  <a:lnTo>
                    <a:pt x="3" y="4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6487254" y="1568447"/>
              <a:ext cx="291236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6788307" y="1568447"/>
              <a:ext cx="291236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 bwMode="auto">
            <a:xfrm>
              <a:off x="7087724" y="1568447"/>
              <a:ext cx="284691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 bwMode="auto">
            <a:xfrm>
              <a:off x="7382232" y="1568447"/>
              <a:ext cx="291236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 bwMode="auto">
            <a:xfrm>
              <a:off x="7681648" y="1568447"/>
              <a:ext cx="292872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3" name="Freeform 60"/>
            <p:cNvSpPr>
              <a:spLocks noEditPoints="1"/>
            </p:cNvSpPr>
            <p:nvPr/>
          </p:nvSpPr>
          <p:spPr bwMode="auto">
            <a:xfrm>
              <a:off x="7984337" y="1568447"/>
              <a:ext cx="299416" cy="16922"/>
            </a:xfrm>
            <a:custGeom>
              <a:avLst/>
              <a:gdLst>
                <a:gd name="T0" fmla="*/ 2 w 35"/>
                <a:gd name="T1" fmla="*/ 2 h 2"/>
                <a:gd name="T2" fmla="*/ 35 w 35"/>
                <a:gd name="T3" fmla="*/ 2 h 2"/>
                <a:gd name="T4" fmla="*/ 35 w 35"/>
                <a:gd name="T5" fmla="*/ 0 h 2"/>
                <a:gd name="T6" fmla="*/ 0 w 3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2"/>
                <a:gd name="T14" fmla="*/ 35 w 3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2">
                  <a:moveTo>
                    <a:pt x="2" y="2"/>
                  </a:moveTo>
                  <a:lnTo>
                    <a:pt x="35" y="2"/>
                  </a:lnTo>
                  <a:moveTo>
                    <a:pt x="35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2375596" y="1864574"/>
              <a:ext cx="598833" cy="873153"/>
            </a:xfrm>
            <a:custGeom>
              <a:avLst/>
              <a:gdLst>
                <a:gd name="T0" fmla="*/ 378 w 378"/>
                <a:gd name="T1" fmla="*/ 550 h 550"/>
                <a:gd name="T2" fmla="*/ 0 w 378"/>
                <a:gd name="T3" fmla="*/ 0 h 550"/>
                <a:gd name="T4" fmla="*/ 0 60000 65536"/>
                <a:gd name="T5" fmla="*/ 0 60000 65536"/>
                <a:gd name="T6" fmla="*/ 0 w 378"/>
                <a:gd name="T7" fmla="*/ 0 h 550"/>
                <a:gd name="T8" fmla="*/ 378 w 378"/>
                <a:gd name="T9" fmla="*/ 550 h 5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550">
                  <a:moveTo>
                    <a:pt x="378" y="550"/>
                  </a:moveTo>
                  <a:cubicBezTo>
                    <a:pt x="378" y="142"/>
                    <a:pt x="252" y="22"/>
                    <a:pt x="0" y="0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 flipH="1">
              <a:off x="2976065" y="2741111"/>
              <a:ext cx="112895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 flipH="1">
              <a:off x="2375596" y="2741111"/>
              <a:ext cx="109622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2375596" y="2741111"/>
              <a:ext cx="713364" cy="197983"/>
            </a:xfrm>
            <a:custGeom>
              <a:avLst/>
              <a:gdLst>
                <a:gd name="T0" fmla="*/ 0 w 83"/>
                <a:gd name="T1" fmla="*/ 0 h 23"/>
                <a:gd name="T2" fmla="*/ 42 w 83"/>
                <a:gd name="T3" fmla="*/ 23 h 23"/>
                <a:gd name="T4" fmla="*/ 83 w 83"/>
                <a:gd name="T5" fmla="*/ 0 h 23"/>
                <a:gd name="T6" fmla="*/ 0 60000 65536"/>
                <a:gd name="T7" fmla="*/ 0 60000 65536"/>
                <a:gd name="T8" fmla="*/ 0 60000 65536"/>
                <a:gd name="T9" fmla="*/ 0 w 83"/>
                <a:gd name="T10" fmla="*/ 0 h 23"/>
                <a:gd name="T11" fmla="*/ 83 w 83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23">
                  <a:moveTo>
                    <a:pt x="0" y="0"/>
                  </a:moveTo>
                  <a:lnTo>
                    <a:pt x="42" y="23"/>
                  </a:lnTo>
                  <a:lnTo>
                    <a:pt x="83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2339601" y="2741111"/>
              <a:ext cx="749359" cy="438269"/>
            </a:xfrm>
            <a:custGeom>
              <a:avLst/>
              <a:gdLst>
                <a:gd name="T0" fmla="*/ 4 w 87"/>
                <a:gd name="T1" fmla="*/ 0 h 51"/>
                <a:gd name="T2" fmla="*/ 0 w 87"/>
                <a:gd name="T3" fmla="*/ 28 h 51"/>
                <a:gd name="T4" fmla="*/ 41 w 87"/>
                <a:gd name="T5" fmla="*/ 51 h 51"/>
                <a:gd name="T6" fmla="*/ 83 w 87"/>
                <a:gd name="T7" fmla="*/ 28 h 51"/>
                <a:gd name="T8" fmla="*/ 87 w 87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1"/>
                <a:gd name="T17" fmla="*/ 87 w 87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1">
                  <a:moveTo>
                    <a:pt x="4" y="0"/>
                  </a:moveTo>
                  <a:lnTo>
                    <a:pt x="0" y="28"/>
                  </a:lnTo>
                  <a:lnTo>
                    <a:pt x="41" y="51"/>
                  </a:lnTo>
                  <a:lnTo>
                    <a:pt x="83" y="28"/>
                  </a:ln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2367415" y="2620969"/>
              <a:ext cx="117803" cy="120143"/>
            </a:xfrm>
            <a:custGeom>
              <a:avLst/>
              <a:gdLst>
                <a:gd name="T0" fmla="*/ 0 w 14"/>
                <a:gd name="T1" fmla="*/ 0 h 14"/>
                <a:gd name="T2" fmla="*/ 1 w 14"/>
                <a:gd name="T3" fmla="*/ 0 h 14"/>
                <a:gd name="T4" fmla="*/ 14 w 14"/>
                <a:gd name="T5" fmla="*/ 14 h 14"/>
                <a:gd name="T6" fmla="*/ 0 60000 65536"/>
                <a:gd name="T7" fmla="*/ 0 60000 65536"/>
                <a:gd name="T8" fmla="*/ 0 60000 65536"/>
                <a:gd name="T9" fmla="*/ 0 w 14"/>
                <a:gd name="T10" fmla="*/ 0 h 14"/>
                <a:gd name="T11" fmla="*/ 14 w 1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4">
                  <a:moveTo>
                    <a:pt x="0" y="0"/>
                  </a:moveTo>
                  <a:lnTo>
                    <a:pt x="1" y="0"/>
                  </a:lnTo>
                  <a:cubicBezTo>
                    <a:pt x="8" y="0"/>
                    <a:pt x="14" y="6"/>
                    <a:pt x="14" y="14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>
              <a:off x="2693010" y="2939094"/>
              <a:ext cx="44176" cy="240286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1" name="Freeform 69"/>
            <p:cNvSpPr>
              <a:spLocks noEditPoints="1"/>
            </p:cNvSpPr>
            <p:nvPr/>
          </p:nvSpPr>
          <p:spPr bwMode="auto">
            <a:xfrm>
              <a:off x="7990882" y="1585369"/>
              <a:ext cx="130892" cy="147217"/>
            </a:xfrm>
            <a:custGeom>
              <a:avLst/>
              <a:gdLst>
                <a:gd name="T0" fmla="*/ 4 w 15"/>
                <a:gd name="T1" fmla="*/ 0 h 17"/>
                <a:gd name="T2" fmla="*/ 11 w 15"/>
                <a:gd name="T3" fmla="*/ 7 h 17"/>
                <a:gd name="T4" fmla="*/ 11 w 15"/>
                <a:gd name="T5" fmla="*/ 11 h 17"/>
                <a:gd name="T6" fmla="*/ 15 w 15"/>
                <a:gd name="T7" fmla="*/ 11 h 17"/>
                <a:gd name="T8" fmla="*/ 3 w 15"/>
                <a:gd name="T9" fmla="*/ 11 h 17"/>
                <a:gd name="T10" fmla="*/ 9 w 15"/>
                <a:gd name="T11" fmla="*/ 17 h 17"/>
                <a:gd name="T12" fmla="*/ 15 w 15"/>
                <a:gd name="T13" fmla="*/ 11 h 17"/>
                <a:gd name="T14" fmla="*/ 3 w 15"/>
                <a:gd name="T15" fmla="*/ 11 h 17"/>
                <a:gd name="T16" fmla="*/ 7 w 15"/>
                <a:gd name="T17" fmla="*/ 11 h 17"/>
                <a:gd name="T18" fmla="*/ 7 w 15"/>
                <a:gd name="T19" fmla="*/ 6 h 17"/>
                <a:gd name="T20" fmla="*/ 4 w 15"/>
                <a:gd name="T21" fmla="*/ 2 h 17"/>
                <a:gd name="T22" fmla="*/ 0 w 15"/>
                <a:gd name="T23" fmla="*/ 2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17"/>
                <a:gd name="T38" fmla="*/ 15 w 15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17">
                  <a:moveTo>
                    <a:pt x="4" y="0"/>
                  </a:moveTo>
                  <a:cubicBezTo>
                    <a:pt x="8" y="0"/>
                    <a:pt x="11" y="3"/>
                    <a:pt x="11" y="7"/>
                  </a:cubicBezTo>
                  <a:lnTo>
                    <a:pt x="11" y="11"/>
                  </a:lnTo>
                  <a:lnTo>
                    <a:pt x="15" y="11"/>
                  </a:lnTo>
                  <a:moveTo>
                    <a:pt x="3" y="11"/>
                  </a:moveTo>
                  <a:lnTo>
                    <a:pt x="9" y="17"/>
                  </a:lnTo>
                  <a:lnTo>
                    <a:pt x="15" y="11"/>
                  </a:lnTo>
                  <a:moveTo>
                    <a:pt x="3" y="11"/>
                  </a:moveTo>
                  <a:lnTo>
                    <a:pt x="7" y="11"/>
                  </a:lnTo>
                  <a:lnTo>
                    <a:pt x="7" y="6"/>
                  </a:lnTo>
                  <a:cubicBezTo>
                    <a:pt x="7" y="3"/>
                    <a:pt x="5" y="2"/>
                    <a:pt x="4" y="2"/>
                  </a:cubicBez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Freeform 70"/>
            <p:cNvSpPr>
              <a:spLocks noEditPoints="1"/>
            </p:cNvSpPr>
            <p:nvPr/>
          </p:nvSpPr>
          <p:spPr bwMode="auto">
            <a:xfrm>
              <a:off x="8283753" y="1526143"/>
              <a:ext cx="52357" cy="103222"/>
            </a:xfrm>
            <a:custGeom>
              <a:avLst/>
              <a:gdLst>
                <a:gd name="T0" fmla="*/ 0 w 6"/>
                <a:gd name="T1" fmla="*/ 5 h 12"/>
                <a:gd name="T2" fmla="*/ 0 w 6"/>
                <a:gd name="T3" fmla="*/ 0 h 12"/>
                <a:gd name="T4" fmla="*/ 0 w 6"/>
                <a:gd name="T5" fmla="*/ 12 h 12"/>
                <a:gd name="T6" fmla="*/ 6 w 6"/>
                <a:gd name="T7" fmla="*/ 6 h 12"/>
                <a:gd name="T8" fmla="*/ 0 w 6"/>
                <a:gd name="T9" fmla="*/ 0 h 12"/>
                <a:gd name="T10" fmla="*/ 0 w 6"/>
                <a:gd name="T11" fmla="*/ 12 h 12"/>
                <a:gd name="T12" fmla="*/ 0 w 6"/>
                <a:gd name="T13" fmla="*/ 7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2"/>
                <a:gd name="T23" fmla="*/ 6 w 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2">
                  <a:moveTo>
                    <a:pt x="0" y="5"/>
                  </a:moveTo>
                  <a:lnTo>
                    <a:pt x="0" y="0"/>
                  </a:lnTo>
                  <a:moveTo>
                    <a:pt x="0" y="12"/>
                  </a:moveTo>
                  <a:lnTo>
                    <a:pt x="6" y="6"/>
                  </a:lnTo>
                  <a:lnTo>
                    <a:pt x="0" y="0"/>
                  </a:lnTo>
                  <a:moveTo>
                    <a:pt x="0" y="12"/>
                  </a:move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5445024" y="1629365"/>
              <a:ext cx="297780" cy="297819"/>
            </a:xfrm>
            <a:custGeom>
              <a:avLst/>
              <a:gdLst>
                <a:gd name="T0" fmla="*/ 188 w 188"/>
                <a:gd name="T1" fmla="*/ 188 h 188"/>
                <a:gd name="T2" fmla="*/ 154 w 188"/>
                <a:gd name="T3" fmla="*/ 188 h 188"/>
                <a:gd name="T4" fmla="*/ 0 w 188"/>
                <a:gd name="T5" fmla="*/ 0 h 188"/>
                <a:gd name="T6" fmla="*/ 0 60000 65536"/>
                <a:gd name="T7" fmla="*/ 0 60000 65536"/>
                <a:gd name="T8" fmla="*/ 0 60000 65536"/>
                <a:gd name="T9" fmla="*/ 0 w 188"/>
                <a:gd name="T10" fmla="*/ 0 h 188"/>
                <a:gd name="T11" fmla="*/ 188 w 188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88">
                  <a:moveTo>
                    <a:pt x="188" y="188"/>
                  </a:moveTo>
                  <a:lnTo>
                    <a:pt x="154" y="188"/>
                  </a:lnTo>
                  <a:cubicBezTo>
                    <a:pt x="157" y="59"/>
                    <a:pt x="81" y="0"/>
                    <a:pt x="0" y="0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6236923" y="1603982"/>
              <a:ext cx="86716" cy="84608"/>
            </a:xfrm>
            <a:custGeom>
              <a:avLst/>
              <a:gdLst>
                <a:gd name="T0" fmla="*/ 10 w 10"/>
                <a:gd name="T1" fmla="*/ 10 h 10"/>
                <a:gd name="T2" fmla="*/ 7 w 10"/>
                <a:gd name="T3" fmla="*/ 10 h 10"/>
                <a:gd name="T4" fmla="*/ 7 w 10"/>
                <a:gd name="T5" fmla="*/ 7 h 10"/>
                <a:gd name="T6" fmla="*/ 0 w 10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0"/>
                <a:gd name="T14" fmla="*/ 10 w 10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0">
                  <a:moveTo>
                    <a:pt x="10" y="10"/>
                  </a:moveTo>
                  <a:lnTo>
                    <a:pt x="7" y="10"/>
                  </a:lnTo>
                  <a:lnTo>
                    <a:pt x="7" y="7"/>
                  </a:lnTo>
                  <a:cubicBezTo>
                    <a:pt x="7" y="3"/>
                    <a:pt x="4" y="0"/>
                    <a:pt x="0" y="0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5368124" y="1862883"/>
              <a:ext cx="68719" cy="62609"/>
            </a:xfrm>
            <a:custGeom>
              <a:avLst/>
              <a:gdLst>
                <a:gd name="T0" fmla="*/ 14 w 48"/>
                <a:gd name="T1" fmla="*/ 44 h 45"/>
                <a:gd name="T2" fmla="*/ 48 w 48"/>
                <a:gd name="T3" fmla="*/ 45 h 45"/>
                <a:gd name="T4" fmla="*/ 7 w 48"/>
                <a:gd name="T5" fmla="*/ 0 h 45"/>
                <a:gd name="T6" fmla="*/ 0 w 48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5"/>
                <a:gd name="T14" fmla="*/ 48 w 48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5">
                  <a:moveTo>
                    <a:pt x="14" y="44"/>
                  </a:moveTo>
                  <a:lnTo>
                    <a:pt x="48" y="45"/>
                  </a:lnTo>
                  <a:cubicBezTo>
                    <a:pt x="48" y="19"/>
                    <a:pt x="27" y="0"/>
                    <a:pt x="7" y="0"/>
                  </a:cubicBez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6184566" y="1629365"/>
              <a:ext cx="52357" cy="67686"/>
            </a:xfrm>
            <a:custGeom>
              <a:avLst/>
              <a:gdLst>
                <a:gd name="T0" fmla="*/ 2 w 6"/>
                <a:gd name="T1" fmla="*/ 8 h 8"/>
                <a:gd name="T2" fmla="*/ 6 w 6"/>
                <a:gd name="T3" fmla="*/ 8 h 8"/>
                <a:gd name="T4" fmla="*/ 6 w 6"/>
                <a:gd name="T5" fmla="*/ 3 h 8"/>
                <a:gd name="T6" fmla="*/ 4 w 6"/>
                <a:gd name="T7" fmla="*/ 0 h 8"/>
                <a:gd name="T8" fmla="*/ 0 w 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2" y="8"/>
                  </a:moveTo>
                  <a:lnTo>
                    <a:pt x="6" y="8"/>
                  </a:lnTo>
                  <a:lnTo>
                    <a:pt x="6" y="3"/>
                  </a:lnTo>
                  <a:cubicBezTo>
                    <a:pt x="6" y="1"/>
                    <a:pt x="5" y="0"/>
                    <a:pt x="4" y="0"/>
                  </a:cubicBez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5384485" y="1925492"/>
              <a:ext cx="361591" cy="103222"/>
            </a:xfrm>
            <a:custGeom>
              <a:avLst/>
              <a:gdLst>
                <a:gd name="T0" fmla="*/ 0 w 42"/>
                <a:gd name="T1" fmla="*/ 0 h 12"/>
                <a:gd name="T2" fmla="*/ 21 w 42"/>
                <a:gd name="T3" fmla="*/ 12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0"/>
                  </a:moveTo>
                  <a:lnTo>
                    <a:pt x="21" y="12"/>
                  </a:lnTo>
                  <a:lnTo>
                    <a:pt x="4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8" name="Freeform 76"/>
            <p:cNvSpPr>
              <a:spLocks noEditPoints="1"/>
            </p:cNvSpPr>
            <p:nvPr/>
          </p:nvSpPr>
          <p:spPr bwMode="auto">
            <a:xfrm>
              <a:off x="6169840" y="1697051"/>
              <a:ext cx="153799" cy="294435"/>
            </a:xfrm>
            <a:custGeom>
              <a:avLst/>
              <a:gdLst>
                <a:gd name="T0" fmla="*/ 4 w 18"/>
                <a:gd name="T1" fmla="*/ 0 h 34"/>
                <a:gd name="T2" fmla="*/ 11 w 18"/>
                <a:gd name="T3" fmla="*/ 7 h 34"/>
                <a:gd name="T4" fmla="*/ 18 w 18"/>
                <a:gd name="T5" fmla="*/ 0 h 34"/>
                <a:gd name="T6" fmla="*/ 4 w 18"/>
                <a:gd name="T7" fmla="*/ 0 h 34"/>
                <a:gd name="T8" fmla="*/ 0 w 18"/>
                <a:gd name="T9" fmla="*/ 26 h 34"/>
                <a:gd name="T10" fmla="*/ 7 w 18"/>
                <a:gd name="T11" fmla="*/ 34 h 34"/>
                <a:gd name="T12" fmla="*/ 14 w 18"/>
                <a:gd name="T13" fmla="*/ 26 h 34"/>
                <a:gd name="T14" fmla="*/ 18 w 18"/>
                <a:gd name="T15" fmla="*/ 0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34"/>
                <a:gd name="T26" fmla="*/ 18 w 18"/>
                <a:gd name="T27" fmla="*/ 34 h 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34">
                  <a:moveTo>
                    <a:pt x="4" y="0"/>
                  </a:moveTo>
                  <a:lnTo>
                    <a:pt x="11" y="7"/>
                  </a:lnTo>
                  <a:lnTo>
                    <a:pt x="18" y="0"/>
                  </a:lnTo>
                  <a:moveTo>
                    <a:pt x="4" y="0"/>
                  </a:moveTo>
                  <a:lnTo>
                    <a:pt x="0" y="26"/>
                  </a:lnTo>
                  <a:lnTo>
                    <a:pt x="7" y="34"/>
                  </a:lnTo>
                  <a:lnTo>
                    <a:pt x="14" y="26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5341945" y="1925492"/>
              <a:ext cx="404131" cy="345200"/>
            </a:xfrm>
            <a:custGeom>
              <a:avLst/>
              <a:gdLst>
                <a:gd name="T0" fmla="*/ 5 w 47"/>
                <a:gd name="T1" fmla="*/ 0 h 40"/>
                <a:gd name="T2" fmla="*/ 0 w 47"/>
                <a:gd name="T3" fmla="*/ 28 h 40"/>
                <a:gd name="T4" fmla="*/ 21 w 47"/>
                <a:gd name="T5" fmla="*/ 40 h 40"/>
                <a:gd name="T6" fmla="*/ 42 w 47"/>
                <a:gd name="T7" fmla="*/ 28 h 40"/>
                <a:gd name="T8" fmla="*/ 47 w 47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40"/>
                <a:gd name="T17" fmla="*/ 47 w 47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40">
                  <a:moveTo>
                    <a:pt x="5" y="0"/>
                  </a:moveTo>
                  <a:lnTo>
                    <a:pt x="0" y="28"/>
                  </a:lnTo>
                  <a:lnTo>
                    <a:pt x="21" y="40"/>
                  </a:lnTo>
                  <a:lnTo>
                    <a:pt x="42" y="28"/>
                  </a:lnTo>
                  <a:lnTo>
                    <a:pt x="47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7984337" y="1681821"/>
              <a:ext cx="137437" cy="231826"/>
            </a:xfrm>
            <a:custGeom>
              <a:avLst/>
              <a:gdLst>
                <a:gd name="T0" fmla="*/ 4 w 16"/>
                <a:gd name="T1" fmla="*/ 0 h 27"/>
                <a:gd name="T2" fmla="*/ 0 w 16"/>
                <a:gd name="T3" fmla="*/ 21 h 27"/>
                <a:gd name="T4" fmla="*/ 6 w 16"/>
                <a:gd name="T5" fmla="*/ 27 h 27"/>
                <a:gd name="T6" fmla="*/ 12 w 16"/>
                <a:gd name="T7" fmla="*/ 21 h 27"/>
                <a:gd name="T8" fmla="*/ 16 w 16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7"/>
                <a:gd name="T17" fmla="*/ 16 w 1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7">
                  <a:moveTo>
                    <a:pt x="4" y="0"/>
                  </a:moveTo>
                  <a:lnTo>
                    <a:pt x="0" y="21"/>
                  </a:lnTo>
                  <a:lnTo>
                    <a:pt x="6" y="27"/>
                  </a:lnTo>
                  <a:lnTo>
                    <a:pt x="12" y="21"/>
                  </a:lnTo>
                  <a:lnTo>
                    <a:pt x="16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>
              <a:off x="2856626" y="2115013"/>
              <a:ext cx="2495137" cy="1693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auto">
            <a:xfrm>
              <a:off x="6305641" y="1842577"/>
              <a:ext cx="1678695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auto">
            <a:xfrm flipH="1">
              <a:off x="5523559" y="2028714"/>
              <a:ext cx="42540" cy="2419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auto">
            <a:xfrm flipH="1">
              <a:off x="8035057" y="1732586"/>
              <a:ext cx="34360" cy="181061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8251030" y="1578600"/>
              <a:ext cx="85080" cy="299511"/>
            </a:xfrm>
            <a:custGeom>
              <a:avLst/>
              <a:gdLst>
                <a:gd name="T0" fmla="*/ 10 w 10"/>
                <a:gd name="T1" fmla="*/ 0 h 35"/>
                <a:gd name="T2" fmla="*/ 6 w 10"/>
                <a:gd name="T3" fmla="*/ 29 h 35"/>
                <a:gd name="T4" fmla="*/ 0 w 10"/>
                <a:gd name="T5" fmla="*/ 35 h 35"/>
                <a:gd name="T6" fmla="*/ 0 w 10"/>
                <a:gd name="T7" fmla="*/ 29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35"/>
                <a:gd name="T14" fmla="*/ 10 w 10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35">
                  <a:moveTo>
                    <a:pt x="10" y="0"/>
                  </a:moveTo>
                  <a:lnTo>
                    <a:pt x="6" y="29"/>
                  </a:lnTo>
                  <a:lnTo>
                    <a:pt x="0" y="35"/>
                  </a:lnTo>
                  <a:lnTo>
                    <a:pt x="0" y="29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auto">
            <a:xfrm flipH="1">
              <a:off x="8251030" y="1629365"/>
              <a:ext cx="32723" cy="248746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auto">
            <a:xfrm>
              <a:off x="8093959" y="1827347"/>
              <a:ext cx="157071" cy="1693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auto">
            <a:xfrm flipV="1">
              <a:off x="5687175" y="1879804"/>
              <a:ext cx="489210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auto">
            <a:xfrm flipH="1">
              <a:off x="6227106" y="1754585"/>
              <a:ext cx="35995" cy="231825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5356671" y="1646287"/>
              <a:ext cx="42540" cy="1522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1" name="Text Box 91"/>
            <p:cNvSpPr txBox="1">
              <a:spLocks noChangeArrowheads="1"/>
            </p:cNvSpPr>
            <p:nvPr/>
          </p:nvSpPr>
          <p:spPr bwMode="auto">
            <a:xfrm>
              <a:off x="5062163" y="1532912"/>
              <a:ext cx="563708" cy="328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ea typeface="+mn-ea"/>
                </a:rPr>
                <a:t>8.5%</a:t>
              </a: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5736259" y="1595522"/>
              <a:ext cx="307597" cy="1269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3" name="Text Box 93"/>
            <p:cNvSpPr txBox="1">
              <a:spLocks noChangeArrowheads="1"/>
            </p:cNvSpPr>
            <p:nvPr/>
          </p:nvSpPr>
          <p:spPr bwMode="auto">
            <a:xfrm>
              <a:off x="5646270" y="1532912"/>
              <a:ext cx="456320" cy="262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rgbClr val="000000"/>
                  </a:solidFill>
                  <a:ea typeface="+mn-ea"/>
                </a:rPr>
                <a:t>1.5%</a:t>
              </a:r>
            </a:p>
          </p:txBody>
        </p:sp>
        <p:sp>
          <p:nvSpPr>
            <p:cNvPr id="94" name="Freeform 118"/>
            <p:cNvSpPr>
              <a:spLocks/>
            </p:cNvSpPr>
            <p:nvPr/>
          </p:nvSpPr>
          <p:spPr bwMode="auto">
            <a:xfrm>
              <a:off x="755802" y="1566755"/>
              <a:ext cx="53993" cy="3186331"/>
            </a:xfrm>
            <a:custGeom>
              <a:avLst/>
              <a:gdLst>
                <a:gd name="T0" fmla="*/ 1 w 34"/>
                <a:gd name="T1" fmla="*/ 174 h 2007"/>
                <a:gd name="T2" fmla="*/ 31 w 34"/>
                <a:gd name="T3" fmla="*/ 0 h 2007"/>
                <a:gd name="T4" fmla="*/ 34 w 34"/>
                <a:gd name="T5" fmla="*/ 1831 h 2007"/>
                <a:gd name="T6" fmla="*/ 0 w 34"/>
                <a:gd name="T7" fmla="*/ 2007 h 2007"/>
                <a:gd name="T8" fmla="*/ 1 w 34"/>
                <a:gd name="T9" fmla="*/ 174 h 20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07"/>
                <a:gd name="T17" fmla="*/ 34 w 34"/>
                <a:gd name="T18" fmla="*/ 2007 h 20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07">
                  <a:moveTo>
                    <a:pt x="1" y="174"/>
                  </a:moveTo>
                  <a:lnTo>
                    <a:pt x="31" y="0"/>
                  </a:lnTo>
                  <a:lnTo>
                    <a:pt x="34" y="1831"/>
                  </a:lnTo>
                  <a:lnTo>
                    <a:pt x="0" y="2007"/>
                  </a:lnTo>
                  <a:lnTo>
                    <a:pt x="1" y="174"/>
                  </a:lnTo>
                  <a:close/>
                </a:path>
              </a:pathLst>
            </a:custGeom>
            <a:solidFill>
              <a:srgbClr val="6F737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5" name="Freeform 120"/>
            <p:cNvSpPr>
              <a:spLocks/>
            </p:cNvSpPr>
            <p:nvPr/>
          </p:nvSpPr>
          <p:spPr bwMode="auto">
            <a:xfrm>
              <a:off x="752530" y="1566755"/>
              <a:ext cx="53993" cy="3186331"/>
            </a:xfrm>
            <a:custGeom>
              <a:avLst/>
              <a:gdLst>
                <a:gd name="T0" fmla="*/ 3 w 34"/>
                <a:gd name="T1" fmla="*/ 174 h 2007"/>
                <a:gd name="T2" fmla="*/ 33 w 34"/>
                <a:gd name="T3" fmla="*/ 0 h 2007"/>
                <a:gd name="T4" fmla="*/ 34 w 34"/>
                <a:gd name="T5" fmla="*/ 1835 h 2007"/>
                <a:gd name="T6" fmla="*/ 0 w 34"/>
                <a:gd name="T7" fmla="*/ 2007 h 2007"/>
                <a:gd name="T8" fmla="*/ 3 w 34"/>
                <a:gd name="T9" fmla="*/ 174 h 20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07"/>
                <a:gd name="T17" fmla="*/ 34 w 34"/>
                <a:gd name="T18" fmla="*/ 2007 h 20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07">
                  <a:moveTo>
                    <a:pt x="3" y="174"/>
                  </a:moveTo>
                  <a:lnTo>
                    <a:pt x="33" y="0"/>
                  </a:lnTo>
                  <a:lnTo>
                    <a:pt x="34" y="1835"/>
                  </a:lnTo>
                  <a:lnTo>
                    <a:pt x="0" y="2007"/>
                  </a:lnTo>
                  <a:lnTo>
                    <a:pt x="3" y="174"/>
                  </a:lnTo>
                  <a:close/>
                </a:path>
              </a:pathLst>
            </a:custGeom>
            <a:noFill/>
            <a:ln w="635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" name="Freeform 119"/>
            <p:cNvSpPr>
              <a:spLocks/>
            </p:cNvSpPr>
            <p:nvPr/>
          </p:nvSpPr>
          <p:spPr bwMode="auto">
            <a:xfrm>
              <a:off x="757438" y="4475572"/>
              <a:ext cx="333776" cy="275821"/>
            </a:xfrm>
            <a:custGeom>
              <a:avLst/>
              <a:gdLst>
                <a:gd name="T0" fmla="*/ 23 w 35"/>
                <a:gd name="T1" fmla="*/ 14 h 29"/>
                <a:gd name="T2" fmla="*/ 35 w 35"/>
                <a:gd name="T3" fmla="*/ 14 h 29"/>
                <a:gd name="T4" fmla="*/ 22 w 35"/>
                <a:gd name="T5" fmla="*/ 0 h 29"/>
                <a:gd name="T6" fmla="*/ 5 w 35"/>
                <a:gd name="T7" fmla="*/ 0 h 29"/>
                <a:gd name="T8" fmla="*/ 0 w 35"/>
                <a:gd name="T9" fmla="*/ 29 h 29"/>
                <a:gd name="T10" fmla="*/ 21 w 35"/>
                <a:gd name="T11" fmla="*/ 29 h 29"/>
                <a:gd name="T12" fmla="*/ 23 w 35"/>
                <a:gd name="T13" fmla="*/ 14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29"/>
                <a:gd name="T23" fmla="*/ 35 w 35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29">
                  <a:moveTo>
                    <a:pt x="23" y="14"/>
                  </a:moveTo>
                  <a:lnTo>
                    <a:pt x="35" y="14"/>
                  </a:lnTo>
                  <a:cubicBezTo>
                    <a:pt x="35" y="6"/>
                    <a:pt x="29" y="0"/>
                    <a:pt x="22" y="0"/>
                  </a:cubicBezTo>
                  <a:lnTo>
                    <a:pt x="5" y="0"/>
                  </a:lnTo>
                  <a:lnTo>
                    <a:pt x="0" y="29"/>
                  </a:lnTo>
                  <a:lnTo>
                    <a:pt x="21" y="29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6F737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7" name="Line 121"/>
            <p:cNvSpPr>
              <a:spLocks noChangeShapeType="1"/>
            </p:cNvSpPr>
            <p:nvPr/>
          </p:nvSpPr>
          <p:spPr bwMode="auto">
            <a:xfrm>
              <a:off x="757438" y="4751393"/>
              <a:ext cx="209428" cy="1693"/>
            </a:xfrm>
            <a:prstGeom prst="line">
              <a:avLst/>
            </a:prstGeom>
            <a:noFill/>
            <a:ln w="635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48236" name="Group 129"/>
            <p:cNvGrpSpPr>
              <a:grpSpLocks/>
            </p:cNvGrpSpPr>
            <p:nvPr/>
          </p:nvGrpSpPr>
          <p:grpSpPr bwMode="auto">
            <a:xfrm>
              <a:off x="928688" y="4608513"/>
              <a:ext cx="1335087" cy="701675"/>
              <a:chOff x="585" y="2903"/>
              <a:chExt cx="948" cy="468"/>
            </a:xfrm>
          </p:grpSpPr>
          <p:sp>
            <p:nvSpPr>
              <p:cNvPr id="102" name="Freeform 115"/>
              <p:cNvSpPr>
                <a:spLocks/>
              </p:cNvSpPr>
              <p:nvPr/>
            </p:nvSpPr>
            <p:spPr bwMode="auto">
              <a:xfrm>
                <a:off x="585" y="2903"/>
                <a:ext cx="948" cy="463"/>
              </a:xfrm>
              <a:custGeom>
                <a:avLst/>
                <a:gdLst>
                  <a:gd name="T0" fmla="*/ 158 w 158"/>
                  <a:gd name="T1" fmla="*/ 0 h 78"/>
                  <a:gd name="T2" fmla="*/ 153 w 158"/>
                  <a:gd name="T3" fmla="*/ 29 h 78"/>
                  <a:gd name="T4" fmla="*/ 77 w 158"/>
                  <a:gd name="T5" fmla="*/ 78 h 78"/>
                  <a:gd name="T6" fmla="*/ 0 w 158"/>
                  <a:gd name="T7" fmla="*/ 29 h 78"/>
                  <a:gd name="T8" fmla="*/ 5 w 158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158" y="0"/>
                    </a:moveTo>
                    <a:lnTo>
                      <a:pt x="153" y="29"/>
                    </a:lnTo>
                    <a:lnTo>
                      <a:pt x="77" y="78"/>
                    </a:lnTo>
                    <a:lnTo>
                      <a:pt x="0" y="29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103" name="Freeform 116"/>
              <p:cNvSpPr>
                <a:spLocks/>
              </p:cNvSpPr>
              <p:nvPr/>
            </p:nvSpPr>
            <p:spPr bwMode="auto">
              <a:xfrm>
                <a:off x="1049" y="2903"/>
                <a:ext cx="488" cy="463"/>
              </a:xfrm>
              <a:custGeom>
                <a:avLst/>
                <a:gdLst>
                  <a:gd name="T0" fmla="*/ 4 w 81"/>
                  <a:gd name="T1" fmla="*/ 49 h 78"/>
                  <a:gd name="T2" fmla="*/ 81 w 81"/>
                  <a:gd name="T3" fmla="*/ 0 h 78"/>
                  <a:gd name="T4" fmla="*/ 76 w 81"/>
                  <a:gd name="T5" fmla="*/ 29 h 78"/>
                  <a:gd name="T6" fmla="*/ 0 w 81"/>
                  <a:gd name="T7" fmla="*/ 78 h 78"/>
                  <a:gd name="T8" fmla="*/ 4 w 81"/>
                  <a:gd name="T9" fmla="*/ 4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78"/>
                  <a:gd name="T17" fmla="*/ 81 w 8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78">
                    <a:moveTo>
                      <a:pt x="4" y="49"/>
                    </a:moveTo>
                    <a:lnTo>
                      <a:pt x="81" y="0"/>
                    </a:lnTo>
                    <a:lnTo>
                      <a:pt x="76" y="29"/>
                    </a:lnTo>
                    <a:lnTo>
                      <a:pt x="0" y="78"/>
                    </a:lnTo>
                    <a:lnTo>
                      <a:pt x="4" y="49"/>
                    </a:lnTo>
                    <a:close/>
                  </a:path>
                </a:pathLst>
              </a:custGeom>
              <a:solidFill>
                <a:srgbClr val="DFDFE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104" name="Freeform 117"/>
              <p:cNvSpPr>
                <a:spLocks/>
              </p:cNvSpPr>
              <p:nvPr/>
            </p:nvSpPr>
            <p:spPr bwMode="auto">
              <a:xfrm>
                <a:off x="585" y="2903"/>
                <a:ext cx="486" cy="463"/>
              </a:xfrm>
              <a:custGeom>
                <a:avLst/>
                <a:gdLst>
                  <a:gd name="T0" fmla="*/ 81 w 81"/>
                  <a:gd name="T1" fmla="*/ 49 h 78"/>
                  <a:gd name="T2" fmla="*/ 5 w 81"/>
                  <a:gd name="T3" fmla="*/ 0 h 78"/>
                  <a:gd name="T4" fmla="*/ 0 w 81"/>
                  <a:gd name="T5" fmla="*/ 29 h 78"/>
                  <a:gd name="T6" fmla="*/ 77 w 81"/>
                  <a:gd name="T7" fmla="*/ 78 h 78"/>
                  <a:gd name="T8" fmla="*/ 81 w 81"/>
                  <a:gd name="T9" fmla="*/ 4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78"/>
                  <a:gd name="T17" fmla="*/ 81 w 8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78">
                    <a:moveTo>
                      <a:pt x="81" y="49"/>
                    </a:moveTo>
                    <a:lnTo>
                      <a:pt x="5" y="0"/>
                    </a:lnTo>
                    <a:lnTo>
                      <a:pt x="0" y="29"/>
                    </a:lnTo>
                    <a:lnTo>
                      <a:pt x="77" y="78"/>
                    </a:lnTo>
                    <a:lnTo>
                      <a:pt x="81" y="49"/>
                    </a:lnTo>
                    <a:close/>
                  </a:path>
                </a:pathLst>
              </a:custGeom>
              <a:solidFill>
                <a:srgbClr val="939598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105" name="Line 122"/>
              <p:cNvSpPr>
                <a:spLocks noChangeShapeType="1"/>
              </p:cNvSpPr>
              <p:nvPr/>
            </p:nvSpPr>
            <p:spPr bwMode="auto">
              <a:xfrm flipH="1">
                <a:off x="1049" y="3197"/>
                <a:ext cx="22" cy="174"/>
              </a:xfrm>
              <a:prstGeom prst="line">
                <a:avLst/>
              </a:prstGeom>
              <a:noFill/>
              <a:ln w="635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99" name="Freeform 123"/>
            <p:cNvSpPr>
              <a:spLocks/>
            </p:cNvSpPr>
            <p:nvPr/>
          </p:nvSpPr>
          <p:spPr bwMode="auto">
            <a:xfrm>
              <a:off x="808159" y="2619276"/>
              <a:ext cx="1457814" cy="2428245"/>
            </a:xfrm>
            <a:custGeom>
              <a:avLst/>
              <a:gdLst>
                <a:gd name="T0" fmla="*/ 0 w 918"/>
                <a:gd name="T1" fmla="*/ 1169 h 1530"/>
                <a:gd name="T2" fmla="*/ 106 w 918"/>
                <a:gd name="T3" fmla="*/ 1169 h 1530"/>
                <a:gd name="T4" fmla="*/ 178 w 918"/>
                <a:gd name="T5" fmla="*/ 1253 h 1530"/>
                <a:gd name="T6" fmla="*/ 102 w 918"/>
                <a:gd name="T7" fmla="*/ 1253 h 1530"/>
                <a:gd name="T8" fmla="*/ 510 w 918"/>
                <a:gd name="T9" fmla="*/ 1530 h 1530"/>
                <a:gd name="T10" fmla="*/ 918 w 918"/>
                <a:gd name="T11" fmla="*/ 1251 h 1530"/>
                <a:gd name="T12" fmla="*/ 847 w 918"/>
                <a:gd name="T13" fmla="*/ 1251 h 1530"/>
                <a:gd name="T14" fmla="*/ 847 w 918"/>
                <a:gd name="T15" fmla="*/ 1200 h 1530"/>
                <a:gd name="T16" fmla="*/ 285 w 918"/>
                <a:gd name="T17" fmla="*/ 2 h 1530"/>
                <a:gd name="T18" fmla="*/ 112 w 918"/>
                <a:gd name="T19" fmla="*/ 0 h 1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8"/>
                <a:gd name="T31" fmla="*/ 0 h 1530"/>
                <a:gd name="T32" fmla="*/ 918 w 918"/>
                <a:gd name="T33" fmla="*/ 1530 h 1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8" h="1530">
                  <a:moveTo>
                    <a:pt x="0" y="1169"/>
                  </a:moveTo>
                  <a:lnTo>
                    <a:pt x="106" y="1169"/>
                  </a:lnTo>
                  <a:cubicBezTo>
                    <a:pt x="171" y="1175"/>
                    <a:pt x="179" y="1239"/>
                    <a:pt x="178" y="1253"/>
                  </a:cubicBezTo>
                  <a:lnTo>
                    <a:pt x="102" y="1253"/>
                  </a:lnTo>
                  <a:lnTo>
                    <a:pt x="510" y="1530"/>
                  </a:lnTo>
                  <a:lnTo>
                    <a:pt x="918" y="1251"/>
                  </a:lnTo>
                  <a:lnTo>
                    <a:pt x="847" y="1251"/>
                  </a:lnTo>
                  <a:lnTo>
                    <a:pt x="847" y="1200"/>
                  </a:lnTo>
                  <a:cubicBezTo>
                    <a:pt x="850" y="330"/>
                    <a:pt x="766" y="65"/>
                    <a:pt x="285" y="2"/>
                  </a:cubicBezTo>
                  <a:lnTo>
                    <a:pt x="11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0" name="Line 131"/>
            <p:cNvSpPr>
              <a:spLocks noChangeShapeType="1"/>
            </p:cNvSpPr>
            <p:nvPr/>
          </p:nvSpPr>
          <p:spPr bwMode="auto">
            <a:xfrm>
              <a:off x="1837300" y="2862946"/>
              <a:ext cx="52357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4" name="Группа 117"/>
          <p:cNvGrpSpPr>
            <a:grpSpLocks/>
          </p:cNvGrpSpPr>
          <p:nvPr/>
        </p:nvGrpSpPr>
        <p:grpSpPr bwMode="auto">
          <a:xfrm>
            <a:off x="827088" y="840487"/>
            <a:ext cx="7759350" cy="965202"/>
            <a:chOff x="827584" y="779072"/>
            <a:chExt cx="7758917" cy="965478"/>
          </a:xfrm>
        </p:grpSpPr>
        <p:sp>
          <p:nvSpPr>
            <p:cNvPr id="106" name="TextBox 105"/>
            <p:cNvSpPr txBox="1"/>
            <p:nvPr/>
          </p:nvSpPr>
          <p:spPr>
            <a:xfrm>
              <a:off x="1638465" y="816957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239-24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3</a:t>
              </a:r>
            </a:p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Pu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574313" y="779072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43</a:t>
              </a: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-24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4</a:t>
              </a:r>
            </a:p>
            <a:p>
              <a:pPr algn="ctr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Am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249219" y="779072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44</a:t>
              </a: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-24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9</a:t>
              </a:r>
            </a:p>
            <a:p>
              <a:pPr algn="ctr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Cm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701363" y="825235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49</a:t>
              </a: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-2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50</a:t>
              </a:r>
            </a:p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Bk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597183" y="818763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50</a:t>
              </a:r>
              <a:r>
                <a:rPr lang="ru-RU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-2</a:t>
              </a:r>
              <a:r>
                <a:rPr lang="en-US" sz="28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52</a:t>
              </a:r>
            </a:p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rPr>
                <a:t>Cf</a:t>
              </a:r>
              <a:endPara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827584" y="1528584"/>
              <a:ext cx="2879564" cy="2159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3734134" y="1528584"/>
              <a:ext cx="963559" cy="2159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4719917" y="1528584"/>
              <a:ext cx="2168404" cy="2159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907370" y="1528584"/>
              <a:ext cx="595279" cy="21596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7524872" y="1528584"/>
              <a:ext cx="863552" cy="21596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827088" y="1927445"/>
            <a:ext cx="7561262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39D6353-1C77-43AE-88A8-60ED2833EBCE}"/>
              </a:ext>
            </a:extLst>
          </p:cNvPr>
          <p:cNvSpPr txBox="1"/>
          <p:nvPr/>
        </p:nvSpPr>
        <p:spPr>
          <a:xfrm>
            <a:off x="755576" y="70781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Мишени из трансурановых элементов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ru-RU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Рактор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rPr>
              <a:t>SM-3</a:t>
            </a:r>
            <a:endParaRPr lang="en-US" sz="2800" b="1" dirty="0">
              <a:latin typeface="GeoSlab703 Md BT" panose="02060603020205020403" pitchFamily="18" charset="0"/>
            </a:endParaRPr>
          </a:p>
        </p:txBody>
      </p: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8266C472-03F1-44E5-AC4B-7BDDD2151CD4}"/>
              </a:ext>
            </a:extLst>
          </p:cNvPr>
          <p:cNvGrpSpPr/>
          <p:nvPr/>
        </p:nvGrpSpPr>
        <p:grpSpPr>
          <a:xfrm>
            <a:off x="2699792" y="1531397"/>
            <a:ext cx="6120896" cy="4509796"/>
            <a:chOff x="2699792" y="1531397"/>
            <a:chExt cx="6120896" cy="4509796"/>
          </a:xfrm>
        </p:grpSpPr>
        <p:sp>
          <p:nvSpPr>
            <p:cNvPr id="2" name="5-конечная звезда 1"/>
            <p:cNvSpPr/>
            <p:nvPr/>
          </p:nvSpPr>
          <p:spPr>
            <a:xfrm>
              <a:off x="4877831" y="1561541"/>
              <a:ext cx="291306" cy="263269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5-конечная звезда 117"/>
            <p:cNvSpPr/>
            <p:nvPr/>
          </p:nvSpPr>
          <p:spPr>
            <a:xfrm>
              <a:off x="6444208" y="1531397"/>
              <a:ext cx="291306" cy="263269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  <a:endParaRPr lang="ru-RU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55622" y="1846145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245</a:t>
              </a:r>
              <a:endParaRPr lang="ru-RU" b="1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340532" y="1819437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248</a:t>
              </a:r>
              <a:endParaRPr lang="ru-RU" b="1" dirty="0"/>
            </a:p>
          </p:txBody>
        </p:sp>
        <p:sp>
          <p:nvSpPr>
            <p:cNvPr id="120" name="5-конечная звезда 1">
              <a:extLst>
                <a:ext uri="{FF2B5EF4-FFF2-40B4-BE49-F238E27FC236}">
                  <a16:creationId xmlns:a16="http://schemas.microsoft.com/office/drawing/2014/main" id="{34412070-C4FD-49EA-B8EB-8369021AA107}"/>
                </a:ext>
              </a:extLst>
            </p:cNvPr>
            <p:cNvSpPr/>
            <p:nvPr/>
          </p:nvSpPr>
          <p:spPr>
            <a:xfrm>
              <a:off x="4256216" y="1544641"/>
              <a:ext cx="291306" cy="263269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0A6178B-0004-4F7D-9EB1-E4FFE71CDDA2}"/>
                </a:ext>
              </a:extLst>
            </p:cNvPr>
            <p:cNvSpPr txBox="1"/>
            <p:nvPr/>
          </p:nvSpPr>
          <p:spPr>
            <a:xfrm>
              <a:off x="4134007" y="1829245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24</a:t>
              </a:r>
              <a:r>
                <a:rPr lang="ru-RU" b="1" dirty="0"/>
                <a:t>3</a:t>
              </a:r>
            </a:p>
          </p:txBody>
        </p: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E5BCE1E3-91EB-4E4B-9913-AC0C52D6F9D4}"/>
                </a:ext>
              </a:extLst>
            </p:cNvPr>
            <p:cNvCxnSpPr>
              <a:cxnSpLocks/>
              <a:stCxn id="121" idx="2"/>
            </p:cNvCxnSpPr>
            <p:nvPr/>
          </p:nvCxnSpPr>
          <p:spPr>
            <a:xfrm>
              <a:off x="4401869" y="2198577"/>
              <a:ext cx="314147" cy="23211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83CFFCEC-F9E5-42B5-949D-AB548095AF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016" y="2173904"/>
              <a:ext cx="296418" cy="2345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29" name="TextBox 48128">
              <a:extLst>
                <a:ext uri="{FF2B5EF4-FFF2-40B4-BE49-F238E27FC236}">
                  <a16:creationId xmlns:a16="http://schemas.microsoft.com/office/drawing/2014/main" id="{C927B22B-90AF-4A67-BD2A-18C655C75D8C}"/>
                </a:ext>
              </a:extLst>
            </p:cNvPr>
            <p:cNvSpPr txBox="1"/>
            <p:nvPr/>
          </p:nvSpPr>
          <p:spPr>
            <a:xfrm>
              <a:off x="4355976" y="3583629"/>
              <a:ext cx="33329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Мишени до 75 - 100 мг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E920547-99A0-4B31-B81D-5F8C6BBE479B}"/>
                </a:ext>
              </a:extLst>
            </p:cNvPr>
            <p:cNvSpPr txBox="1"/>
            <p:nvPr/>
          </p:nvSpPr>
          <p:spPr>
            <a:xfrm>
              <a:off x="4389508" y="4231701"/>
              <a:ext cx="29299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Эксперимент</a:t>
              </a:r>
            </a:p>
            <a:p>
              <a:pPr algn="r"/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лаборатории </a:t>
              </a:r>
              <a:r>
                <a:rPr lang="en-US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ru-RU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класса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4126912-FB1C-4431-9800-F23A109CBB51}"/>
                </a:ext>
              </a:extLst>
            </p:cNvPr>
            <p:cNvSpPr txBox="1"/>
            <p:nvPr/>
          </p:nvSpPr>
          <p:spPr>
            <a:xfrm>
              <a:off x="6156176" y="5671861"/>
              <a:ext cx="266451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  <a:latin typeface="Comic Sans MS" panose="030F0702030302020204" pitchFamily="66" charset="0"/>
                </a:rPr>
                <a:t>Н.В. Аксенов (ОИЯИ)</a:t>
              </a:r>
            </a:p>
          </p:txBody>
        </p:sp>
        <p:sp>
          <p:nvSpPr>
            <p:cNvPr id="127" name="5-конечная звезда 1">
              <a:extLst>
                <a:ext uri="{FF2B5EF4-FFF2-40B4-BE49-F238E27FC236}">
                  <a16:creationId xmlns:a16="http://schemas.microsoft.com/office/drawing/2014/main" id="{1F970298-C73A-4BA5-B22C-BB4E341274F2}"/>
                </a:ext>
              </a:extLst>
            </p:cNvPr>
            <p:cNvSpPr/>
            <p:nvPr/>
          </p:nvSpPr>
          <p:spPr>
            <a:xfrm>
              <a:off x="2840534" y="1543455"/>
              <a:ext cx="291306" cy="263269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A6F7AB3-10FE-4201-B4FD-82EBF1C394A2}"/>
                </a:ext>
              </a:extLst>
            </p:cNvPr>
            <p:cNvSpPr txBox="1"/>
            <p:nvPr/>
          </p:nvSpPr>
          <p:spPr>
            <a:xfrm>
              <a:off x="2699792" y="184482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242</a:t>
              </a:r>
              <a:endParaRPr lang="ru-RU" b="1" dirty="0"/>
            </a:p>
          </p:txBody>
        </p: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8F37B422-AB71-49CB-B9D8-8EA9841D7B9E}"/>
                </a:ext>
              </a:extLst>
            </p:cNvPr>
            <p:cNvCxnSpPr>
              <a:cxnSpLocks/>
            </p:cNvCxnSpPr>
            <p:nvPr/>
          </p:nvCxnSpPr>
          <p:spPr>
            <a:xfrm>
              <a:off x="2987824" y="2132856"/>
              <a:ext cx="1728192" cy="23762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5-конечная звезда 1">
              <a:extLst>
                <a:ext uri="{FF2B5EF4-FFF2-40B4-BE49-F238E27FC236}">
                  <a16:creationId xmlns:a16="http://schemas.microsoft.com/office/drawing/2014/main" id="{DF5AF82C-E579-4974-9497-EB08755A06A8}"/>
                </a:ext>
              </a:extLst>
            </p:cNvPr>
            <p:cNvSpPr/>
            <p:nvPr/>
          </p:nvSpPr>
          <p:spPr>
            <a:xfrm>
              <a:off x="5432822" y="1553221"/>
              <a:ext cx="291306" cy="263269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7D7643B-70AC-4F7A-BEF8-EC35E261C632}"/>
                </a:ext>
              </a:extLst>
            </p:cNvPr>
            <p:cNvSpPr txBox="1"/>
            <p:nvPr/>
          </p:nvSpPr>
          <p:spPr>
            <a:xfrm>
              <a:off x="5308041" y="1858048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24</a:t>
              </a:r>
              <a:r>
                <a:rPr lang="ru-RU" b="1" dirty="0"/>
                <a:t>6</a:t>
              </a:r>
            </a:p>
          </p:txBody>
        </p:sp>
        <p:cxnSp>
          <p:nvCxnSpPr>
            <p:cNvPr id="135" name="Прямая соединительная линия 134">
              <a:extLst>
                <a:ext uri="{FF2B5EF4-FFF2-40B4-BE49-F238E27FC236}">
                  <a16:creationId xmlns:a16="http://schemas.microsoft.com/office/drawing/2014/main" id="{3931924E-7B53-42ED-B4B8-E1C9532CF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016" y="2132856"/>
              <a:ext cx="872482" cy="24482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031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11760" y="2276872"/>
            <a:ext cx="5447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Нейтронные ядра</a:t>
            </a:r>
          </a:p>
        </p:txBody>
      </p:sp>
    </p:spTree>
    <p:extLst>
      <p:ext uri="{BB962C8B-B14F-4D97-AF65-F5344CB8AC3E}">
        <p14:creationId xmlns:p14="http://schemas.microsoft.com/office/powerpoint/2010/main" val="2396730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547664" y="943968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61752" y="1556792"/>
            <a:ext cx="432048" cy="4320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583264" y="891991"/>
            <a:ext cx="4078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b="1" dirty="0"/>
              <a:t> </a:t>
            </a:r>
            <a:r>
              <a:rPr lang="en-US" sz="2400" dirty="0"/>
              <a:t>    </a:t>
            </a:r>
            <a:r>
              <a:rPr lang="en-US" sz="2400" dirty="0">
                <a:latin typeface="Times New Roman"/>
                <a:cs typeface="Times New Roman"/>
              </a:rPr>
              <a:t>→   p</a:t>
            </a:r>
            <a:r>
              <a:rPr lang="ru-RU" sz="2400" dirty="0">
                <a:latin typeface="Times New Roman"/>
                <a:cs typeface="Times New Roman"/>
              </a:rPr>
              <a:t> + </a:t>
            </a:r>
            <a:r>
              <a:rPr lang="en-US" sz="2400" dirty="0">
                <a:latin typeface="Times New Roman"/>
                <a:cs typeface="Times New Roman"/>
              </a:rPr>
              <a:t>e</a:t>
            </a:r>
            <a:r>
              <a:rPr lang="en-US" sz="2400" baseline="30000" dirty="0">
                <a:latin typeface="Times New Roman"/>
                <a:cs typeface="Times New Roman"/>
              </a:rPr>
              <a:t>-</a:t>
            </a:r>
            <a:r>
              <a:rPr lang="en-US" sz="2400" dirty="0">
                <a:latin typeface="Times New Roman"/>
                <a:cs typeface="Times New Roman"/>
              </a:rPr>
              <a:t> + </a:t>
            </a:r>
            <a:r>
              <a:rPr lang="el-GR" sz="2400" dirty="0">
                <a:latin typeface="Times New Roman"/>
                <a:cs typeface="Times New Roman"/>
              </a:rPr>
              <a:t>ν</a:t>
            </a:r>
            <a:r>
              <a:rPr lang="en-US" sz="2400" dirty="0">
                <a:latin typeface="Times New Roman"/>
                <a:cs typeface="Times New Roman"/>
              </a:rPr>
              <a:t>    </a:t>
            </a:r>
            <a:r>
              <a:rPr lang="en-US" sz="2400" dirty="0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1/2</a:t>
            </a:r>
            <a:r>
              <a:rPr lang="en-US" sz="2400" dirty="0">
                <a:latin typeface="Calibri"/>
                <a:cs typeface="Calibri"/>
              </a:rPr>
              <a:t> = </a:t>
            </a:r>
            <a:r>
              <a:rPr lang="ru-RU" sz="2400" dirty="0">
                <a:latin typeface="Calibri"/>
                <a:cs typeface="Calibri"/>
              </a:rPr>
              <a:t>611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ru-RU" sz="2400" dirty="0">
                <a:latin typeface="Calibri"/>
                <a:cs typeface="Calibri"/>
              </a:rPr>
              <a:t>с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97566" y="1520032"/>
            <a:ext cx="717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="1" dirty="0"/>
              <a:t> </a:t>
            </a:r>
            <a:r>
              <a:rPr lang="en-US" sz="2400" dirty="0"/>
              <a:t>    </a:t>
            </a:r>
            <a:r>
              <a:rPr lang="en-US" sz="2400" dirty="0">
                <a:latin typeface="Times New Roman"/>
                <a:cs typeface="Times New Roman"/>
              </a:rPr>
              <a:t>→  </a:t>
            </a:r>
            <a:r>
              <a:rPr lang="en-US" sz="2400" dirty="0">
                <a:cs typeface="Calibri"/>
              </a:rPr>
              <a:t>T</a:t>
            </a:r>
            <a:r>
              <a:rPr lang="en-US" sz="2400" baseline="-25000" dirty="0">
                <a:cs typeface="Calibri"/>
              </a:rPr>
              <a:t>1/2</a:t>
            </a:r>
            <a:r>
              <a:rPr lang="en-US" sz="2400" dirty="0">
                <a:cs typeface="Calibri"/>
              </a:rPr>
              <a:t>  ≥ 10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30-32</a:t>
            </a:r>
            <a:r>
              <a:rPr lang="en-US" sz="2400" dirty="0">
                <a:cs typeface="Calibri"/>
              </a:rPr>
              <a:t> </a:t>
            </a:r>
            <a:r>
              <a:rPr lang="ru-RU" sz="2400" dirty="0">
                <a:cs typeface="Calibri"/>
              </a:rPr>
              <a:t>лет </a:t>
            </a:r>
            <a:r>
              <a:rPr lang="ru-RU" sz="2200" dirty="0">
                <a:cs typeface="Calibri"/>
              </a:rPr>
              <a:t>(</a:t>
            </a:r>
            <a:r>
              <a:rPr lang="ru-RU" sz="2200" dirty="0"/>
              <a:t>в зависимости от типа распада)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80559" y="260648"/>
            <a:ext cx="6513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Ядерное поведение 1-2 нуклонных систем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623268" y="7460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_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486419" y="2361916"/>
            <a:ext cx="8630131" cy="4102421"/>
            <a:chOff x="486419" y="2361916"/>
            <a:chExt cx="8630131" cy="4102421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486419" y="2361916"/>
              <a:ext cx="8630131" cy="4102421"/>
              <a:chOff x="854843" y="2361916"/>
              <a:chExt cx="8630131" cy="410242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854843" y="2361916"/>
                <a:ext cx="171072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dirty="0" err="1"/>
                  <a:t>ди</a:t>
                </a:r>
                <a:r>
                  <a:rPr lang="en-US" sz="2400" dirty="0"/>
                  <a:t>-</a:t>
                </a:r>
                <a:r>
                  <a:rPr lang="ru-RU" sz="2400" dirty="0"/>
                  <a:t>нейтрон</a:t>
                </a:r>
                <a:endParaRPr lang="en-US" sz="2400" dirty="0"/>
              </a:p>
              <a:p>
                <a:pPr algn="ctr"/>
                <a:r>
                  <a:rPr lang="en-US" sz="2400" dirty="0"/>
                  <a:t>S= 0</a:t>
                </a:r>
                <a:endParaRPr lang="ru-RU" sz="2400" dirty="0"/>
              </a:p>
            </p:txBody>
          </p:sp>
          <p:sp>
            <p:nvSpPr>
              <p:cNvPr id="7" name="Овал 6"/>
              <p:cNvSpPr/>
              <p:nvPr/>
            </p:nvSpPr>
            <p:spPr>
              <a:xfrm>
                <a:off x="1234104" y="4063971"/>
                <a:ext cx="432048" cy="4320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>
              <a:xfrm>
                <a:off x="1665489" y="4051635"/>
                <a:ext cx="432048" cy="4320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4227570" y="4064549"/>
                <a:ext cx="432048" cy="4320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4659618" y="4051635"/>
                <a:ext cx="432048" cy="43204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69704" y="4012347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</a:t>
                </a:r>
                <a:endParaRPr lang="ru-RU" sz="2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281270" y="4005220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</a:t>
                </a:r>
                <a:endParaRPr lang="ru-RU" sz="2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10205" y="4014744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</a:t>
                </a:r>
                <a:endParaRPr lang="ru-RU" sz="2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700754" y="3993299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endParaRPr lang="ru-RU" sz="2400" dirty="0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62076" y="4050299"/>
                <a:ext cx="432048" cy="43204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503212" y="3991963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endParaRPr lang="ru-RU" sz="2400" dirty="0"/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7030028" y="4045553"/>
                <a:ext cx="432048" cy="43204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71164" y="3987217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endParaRPr lang="ru-RU" sz="2400" dirty="0"/>
              </a:p>
            </p:txBody>
          </p:sp>
          <p:grpSp>
            <p:nvGrpSpPr>
              <p:cNvPr id="33" name="Группа 32"/>
              <p:cNvGrpSpPr/>
              <p:nvPr/>
            </p:nvGrpSpPr>
            <p:grpSpPr>
              <a:xfrm>
                <a:off x="4144316" y="3337738"/>
                <a:ext cx="576064" cy="828092"/>
                <a:chOff x="3779912" y="3717032"/>
                <a:chExt cx="576064" cy="828092"/>
              </a:xfrm>
            </p:grpSpPr>
            <p:sp>
              <p:nvSpPr>
                <p:cNvPr id="27" name="Дуга 26"/>
                <p:cNvSpPr/>
                <p:nvPr/>
              </p:nvSpPr>
              <p:spPr>
                <a:xfrm>
                  <a:off x="3779912" y="4077072"/>
                  <a:ext cx="576064" cy="185366"/>
                </a:xfrm>
                <a:prstGeom prst="arc">
                  <a:avLst>
                    <a:gd name="adj1" fmla="val 16200000"/>
                    <a:gd name="adj2" fmla="val 13009930"/>
                  </a:avLst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2" name="Прямая соединительная линия 31"/>
                <p:cNvCxnSpPr/>
                <p:nvPr/>
              </p:nvCxnSpPr>
              <p:spPr>
                <a:xfrm>
                  <a:off x="4067944" y="3717032"/>
                  <a:ext cx="0" cy="828092"/>
                </a:xfrm>
                <a:prstGeom prst="line">
                  <a:avLst/>
                </a:prstGeom>
                <a:ln w="19050"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Группа 33"/>
              <p:cNvGrpSpPr/>
              <p:nvPr/>
            </p:nvGrpSpPr>
            <p:grpSpPr>
              <a:xfrm>
                <a:off x="1162096" y="3343891"/>
                <a:ext cx="576064" cy="828092"/>
                <a:chOff x="3779912" y="3717032"/>
                <a:chExt cx="576064" cy="828092"/>
              </a:xfrm>
            </p:grpSpPr>
            <p:sp>
              <p:nvSpPr>
                <p:cNvPr id="35" name="Дуга 34"/>
                <p:cNvSpPr/>
                <p:nvPr/>
              </p:nvSpPr>
              <p:spPr>
                <a:xfrm>
                  <a:off x="3779912" y="4077072"/>
                  <a:ext cx="576064" cy="185366"/>
                </a:xfrm>
                <a:prstGeom prst="arc">
                  <a:avLst>
                    <a:gd name="adj1" fmla="val 16200000"/>
                    <a:gd name="adj2" fmla="val 13009930"/>
                  </a:avLst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>
                  <a:off x="4067944" y="3717032"/>
                  <a:ext cx="0" cy="828092"/>
                </a:xfrm>
                <a:prstGeom prst="line">
                  <a:avLst/>
                </a:prstGeom>
                <a:ln w="19050"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Группа 36"/>
              <p:cNvGrpSpPr/>
              <p:nvPr/>
            </p:nvGrpSpPr>
            <p:grpSpPr>
              <a:xfrm flipV="1">
                <a:off x="1581576" y="4435916"/>
                <a:ext cx="576064" cy="828092"/>
                <a:chOff x="3779912" y="3717032"/>
                <a:chExt cx="576064" cy="828092"/>
              </a:xfrm>
            </p:grpSpPr>
            <p:sp>
              <p:nvSpPr>
                <p:cNvPr id="38" name="Дуга 37"/>
                <p:cNvSpPr/>
                <p:nvPr/>
              </p:nvSpPr>
              <p:spPr>
                <a:xfrm>
                  <a:off x="3779912" y="4077072"/>
                  <a:ext cx="576064" cy="185366"/>
                </a:xfrm>
                <a:prstGeom prst="arc">
                  <a:avLst>
                    <a:gd name="adj1" fmla="val 16200000"/>
                    <a:gd name="adj2" fmla="val 13009930"/>
                  </a:avLst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9" name="Прямая соединительная линия 38"/>
                <p:cNvCxnSpPr/>
                <p:nvPr/>
              </p:nvCxnSpPr>
              <p:spPr>
                <a:xfrm>
                  <a:off x="4067944" y="3717032"/>
                  <a:ext cx="0" cy="828092"/>
                </a:xfrm>
                <a:prstGeom prst="line">
                  <a:avLst/>
                </a:prstGeom>
                <a:ln w="19050"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Группа 39"/>
              <p:cNvGrpSpPr/>
              <p:nvPr/>
            </p:nvGrpSpPr>
            <p:grpSpPr>
              <a:xfrm>
                <a:off x="4587610" y="3335357"/>
                <a:ext cx="576064" cy="828092"/>
                <a:chOff x="3779912" y="3717032"/>
                <a:chExt cx="576064" cy="828092"/>
              </a:xfrm>
            </p:grpSpPr>
            <p:sp>
              <p:nvSpPr>
                <p:cNvPr id="41" name="Дуга 40"/>
                <p:cNvSpPr/>
                <p:nvPr/>
              </p:nvSpPr>
              <p:spPr>
                <a:xfrm>
                  <a:off x="3779912" y="4077072"/>
                  <a:ext cx="576064" cy="185366"/>
                </a:xfrm>
                <a:prstGeom prst="arc">
                  <a:avLst>
                    <a:gd name="adj1" fmla="val 16200000"/>
                    <a:gd name="adj2" fmla="val 13009930"/>
                  </a:avLst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42" name="Прямая соединительная линия 41"/>
                <p:cNvCxnSpPr/>
                <p:nvPr/>
              </p:nvCxnSpPr>
              <p:spPr>
                <a:xfrm>
                  <a:off x="4067944" y="3717032"/>
                  <a:ext cx="0" cy="828092"/>
                </a:xfrm>
                <a:prstGeom prst="line">
                  <a:avLst/>
                </a:prstGeom>
                <a:ln w="19050"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Группа 42"/>
              <p:cNvGrpSpPr/>
              <p:nvPr/>
            </p:nvGrpSpPr>
            <p:grpSpPr>
              <a:xfrm>
                <a:off x="6949045" y="3359662"/>
                <a:ext cx="576064" cy="828092"/>
                <a:chOff x="3779912" y="3717032"/>
                <a:chExt cx="576064" cy="828092"/>
              </a:xfrm>
            </p:grpSpPr>
            <p:sp>
              <p:nvSpPr>
                <p:cNvPr id="44" name="Дуга 43"/>
                <p:cNvSpPr/>
                <p:nvPr/>
              </p:nvSpPr>
              <p:spPr>
                <a:xfrm>
                  <a:off x="3779912" y="4077072"/>
                  <a:ext cx="576064" cy="185366"/>
                </a:xfrm>
                <a:prstGeom prst="arc">
                  <a:avLst>
                    <a:gd name="adj1" fmla="val 16200000"/>
                    <a:gd name="adj2" fmla="val 13009930"/>
                  </a:avLst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>
                  <a:off x="4067944" y="3717032"/>
                  <a:ext cx="0" cy="828092"/>
                </a:xfrm>
                <a:prstGeom prst="line">
                  <a:avLst/>
                </a:prstGeom>
                <a:ln w="19050"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Группа 45"/>
              <p:cNvGrpSpPr/>
              <p:nvPr/>
            </p:nvGrpSpPr>
            <p:grpSpPr>
              <a:xfrm flipV="1">
                <a:off x="7387573" y="4435020"/>
                <a:ext cx="576064" cy="828092"/>
                <a:chOff x="3779912" y="3717032"/>
                <a:chExt cx="576064" cy="828092"/>
              </a:xfrm>
            </p:grpSpPr>
            <p:sp>
              <p:nvSpPr>
                <p:cNvPr id="47" name="Дуга 46"/>
                <p:cNvSpPr/>
                <p:nvPr/>
              </p:nvSpPr>
              <p:spPr>
                <a:xfrm>
                  <a:off x="3779912" y="4077072"/>
                  <a:ext cx="576064" cy="185366"/>
                </a:xfrm>
                <a:prstGeom prst="arc">
                  <a:avLst>
                    <a:gd name="adj1" fmla="val 16200000"/>
                    <a:gd name="adj2" fmla="val 13009930"/>
                  </a:avLst>
                </a:prstGeom>
                <a:ln w="19050"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>
                  <a:off x="4067944" y="3717032"/>
                  <a:ext cx="0" cy="828092"/>
                </a:xfrm>
                <a:prstGeom prst="line">
                  <a:avLst/>
                </a:prstGeom>
                <a:ln w="19050"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959013" y="5435099"/>
                <a:ext cx="22244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2400" dirty="0"/>
                  <a:t>Не связан лишь</a:t>
                </a:r>
              </a:p>
              <a:p>
                <a:pPr algn="r"/>
                <a:r>
                  <a:rPr lang="ru-RU" sz="2400" dirty="0"/>
                  <a:t>на </a:t>
                </a:r>
                <a:r>
                  <a:rPr lang="en-US" sz="2400" dirty="0"/>
                  <a:t>70-100 </a:t>
                </a:r>
                <a:r>
                  <a:rPr lang="en-US" sz="2400" dirty="0" err="1"/>
                  <a:t>keV</a:t>
                </a:r>
                <a:endParaRPr lang="ru-RU" sz="2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867530" y="4673135"/>
                <a:ext cx="1856598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dirty="0"/>
                  <a:t>Связан </a:t>
                </a:r>
                <a:endParaRPr lang="en-US" sz="2400" dirty="0"/>
              </a:p>
              <a:p>
                <a:pPr algn="ctr"/>
                <a:r>
                  <a:rPr lang="el-GR" sz="2800" dirty="0"/>
                  <a:t>ε</a:t>
                </a:r>
                <a:r>
                  <a:rPr lang="en-US" sz="2800" dirty="0"/>
                  <a:t> </a:t>
                </a:r>
                <a:r>
                  <a:rPr lang="en-US" sz="2400" dirty="0"/>
                  <a:t>= 2.21 M</a:t>
                </a:r>
                <a:r>
                  <a:rPr lang="ru-RU" sz="2400" dirty="0"/>
                  <a:t>эВ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644326" y="2366404"/>
                <a:ext cx="154151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dirty="0" err="1"/>
                  <a:t>ди</a:t>
                </a:r>
                <a:r>
                  <a:rPr lang="en-US" sz="2400" dirty="0"/>
                  <a:t>-</a:t>
                </a:r>
                <a:r>
                  <a:rPr lang="ru-RU" sz="2400" dirty="0"/>
                  <a:t>протон</a:t>
                </a:r>
                <a:endParaRPr lang="en-US" sz="2400" dirty="0"/>
              </a:p>
              <a:p>
                <a:pPr algn="ctr"/>
                <a:r>
                  <a:rPr lang="en-US" sz="2400" dirty="0"/>
                  <a:t>S=0</a:t>
                </a:r>
                <a:endParaRPr lang="ru-RU" sz="24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970115" y="2375530"/>
                <a:ext cx="12814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dirty="0"/>
                  <a:t>дейтрон</a:t>
                </a:r>
                <a:endParaRPr lang="en-US" sz="2400" dirty="0"/>
              </a:p>
              <a:p>
                <a:pPr algn="ctr"/>
                <a:r>
                  <a:rPr lang="en-US" sz="2400" dirty="0"/>
                  <a:t>S=1</a:t>
                </a:r>
                <a:endParaRPr lang="ru-RU" sz="24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482912" y="3243998"/>
                <a:ext cx="697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+</a:t>
                </a:r>
                <a:r>
                  <a:rPr lang="en-US" sz="2000" dirty="0"/>
                  <a:t>1/2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439377" y="3228913"/>
                <a:ext cx="697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+</a:t>
                </a:r>
                <a:r>
                  <a:rPr lang="en-US" sz="2000" dirty="0"/>
                  <a:t>1/2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882517" y="3236381"/>
                <a:ext cx="697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+</a:t>
                </a:r>
                <a:r>
                  <a:rPr lang="en-US" sz="2000" dirty="0"/>
                  <a:t>1/2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242271" y="3267849"/>
                <a:ext cx="697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+</a:t>
                </a:r>
                <a:r>
                  <a:rPr lang="en-US" sz="2000" dirty="0"/>
                  <a:t>1/2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678100" y="4903968"/>
                <a:ext cx="6383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-</a:t>
                </a:r>
                <a:r>
                  <a:rPr lang="en-US" sz="2000" dirty="0"/>
                  <a:t>1/2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886136" y="4933968"/>
                <a:ext cx="6383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-</a:t>
                </a:r>
                <a:r>
                  <a:rPr lang="en-US" sz="2000" dirty="0"/>
                  <a:t>1/2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5372472" y="5264008"/>
                <a:ext cx="403244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2400" dirty="0"/>
                  <a:t>Для связи в ядро</a:t>
                </a:r>
                <a:r>
                  <a:rPr lang="en-US" sz="2400" dirty="0"/>
                  <a:t> </a:t>
                </a:r>
                <a:r>
                  <a:rPr lang="en-US" sz="2800" baseline="30000" dirty="0"/>
                  <a:t>2</a:t>
                </a:r>
                <a:r>
                  <a:rPr lang="en-US" sz="2400" dirty="0"/>
                  <a:t>He, </a:t>
                </a:r>
                <a:endParaRPr lang="ru-RU" sz="2400" dirty="0"/>
              </a:p>
              <a:p>
                <a:pPr algn="r"/>
                <a:r>
                  <a:rPr lang="ru-RU" sz="2400" dirty="0"/>
                  <a:t>не хватило только </a:t>
                </a:r>
                <a:r>
                  <a:rPr lang="en-US" sz="2400" dirty="0"/>
                  <a:t>2% </a:t>
                </a:r>
                <a:r>
                  <a:rPr lang="ru-RU" sz="2400" dirty="0"/>
                  <a:t>сильного взаимодействия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8295609" y="4023143"/>
                <a:ext cx="11893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540 </a:t>
                </a:r>
                <a:r>
                  <a:rPr lang="en-US" sz="2400" b="1" dirty="0" err="1">
                    <a:solidFill>
                      <a:srgbClr val="0070C0"/>
                    </a:solidFill>
                  </a:rPr>
                  <a:t>keV</a:t>
                </a:r>
                <a:endParaRPr lang="ru-RU" sz="2400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70" name="Прямая со стрелкой 69"/>
            <p:cNvCxnSpPr/>
            <p:nvPr/>
          </p:nvCxnSpPr>
          <p:spPr>
            <a:xfrm>
              <a:off x="7596365" y="4245576"/>
              <a:ext cx="32352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/>
            <p:nvPr/>
          </p:nvCxnSpPr>
          <p:spPr>
            <a:xfrm flipH="1">
              <a:off x="6292992" y="4253976"/>
              <a:ext cx="32352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FC828B8-F910-410E-A457-1761DF753B08}"/>
              </a:ext>
            </a:extLst>
          </p:cNvPr>
          <p:cNvGrpSpPr/>
          <p:nvPr/>
        </p:nvGrpSpPr>
        <p:grpSpPr>
          <a:xfrm>
            <a:off x="978325" y="4653136"/>
            <a:ext cx="585010" cy="648072"/>
            <a:chOff x="98558" y="4437112"/>
            <a:chExt cx="585010" cy="648072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1A26EA40-4B32-405E-89DE-46B3F5E29C05}"/>
                </a:ext>
              </a:extLst>
            </p:cNvPr>
            <p:cNvSpPr/>
            <p:nvPr/>
          </p:nvSpPr>
          <p:spPr>
            <a:xfrm>
              <a:off x="98558" y="4509120"/>
              <a:ext cx="585010" cy="5760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6413A12-622E-42E0-9A6D-7F5715CCBA9A}"/>
                </a:ext>
              </a:extLst>
            </p:cNvPr>
            <p:cNvSpPr txBox="1"/>
            <p:nvPr/>
          </p:nvSpPr>
          <p:spPr>
            <a:xfrm>
              <a:off x="152984" y="4437112"/>
              <a:ext cx="530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600" b="1" dirty="0">
                  <a:solidFill>
                    <a:schemeClr val="bg1"/>
                  </a:solidFill>
                </a:rPr>
                <a:t>α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02B022E-3C6E-4934-8887-5D0BD7AA35A4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8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43" y="548681"/>
            <a:ext cx="8026169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6372200" y="548680"/>
            <a:ext cx="1130124" cy="1531332"/>
            <a:chOff x="6192469" y="1212424"/>
            <a:chExt cx="1130124" cy="153133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6372200" y="1801750"/>
              <a:ext cx="515839" cy="9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6642566" y="1806585"/>
              <a:ext cx="0" cy="8227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60232" y="1932504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4 </a:t>
              </a:r>
              <a:r>
                <a:rPr lang="en-US" sz="2000" b="1" dirty="0" err="1"/>
                <a:t>fm</a:t>
              </a:r>
              <a:endParaRPr lang="ru-RU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28184" y="1212424"/>
              <a:ext cx="848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~ 2 </a:t>
              </a:r>
              <a:r>
                <a:rPr lang="en-US" sz="2000" b="1" dirty="0" err="1"/>
                <a:t>fm</a:t>
              </a:r>
              <a:endParaRPr lang="ru-RU" sz="2000" b="1" dirty="0"/>
            </a:p>
          </p:txBody>
        </p:sp>
        <p:sp>
          <p:nvSpPr>
            <p:cNvPr id="5" name="Овал 4"/>
            <p:cNvSpPr/>
            <p:nvPr/>
          </p:nvSpPr>
          <p:spPr>
            <a:xfrm>
              <a:off x="6435262" y="2292544"/>
              <a:ext cx="414608" cy="4146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6228184" y="1667405"/>
              <a:ext cx="288032" cy="2880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 rot="17597051">
              <a:off x="6744023" y="1657734"/>
              <a:ext cx="288032" cy="2880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92469" y="1557128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n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32240" y="1548918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n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59650" y="2220536"/>
              <a:ext cx="388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solidFill>
                    <a:srgbClr val="C00000"/>
                  </a:solidFill>
                </a:rPr>
                <a:t>α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049224" y="1293156"/>
            <a:ext cx="1584176" cy="983716"/>
            <a:chOff x="3024006" y="1077132"/>
            <a:chExt cx="1584176" cy="983716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3321056" y="1379906"/>
              <a:ext cx="981888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3600070" y="1165399"/>
              <a:ext cx="414608" cy="41460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1881" y="1660738"/>
              <a:ext cx="848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~ 5 </a:t>
              </a:r>
              <a:r>
                <a:rPr lang="en-US" sz="2000" b="1" dirty="0" err="1"/>
                <a:t>fm</a:t>
              </a:r>
              <a:endParaRPr lang="ru-RU" sz="2000" b="1" dirty="0"/>
            </a:p>
          </p:txBody>
        </p:sp>
        <p:sp>
          <p:nvSpPr>
            <p:cNvPr id="7" name="Овал 6"/>
            <p:cNvSpPr/>
            <p:nvPr/>
          </p:nvSpPr>
          <p:spPr>
            <a:xfrm rot="17597051">
              <a:off x="3069206" y="1242013"/>
              <a:ext cx="288032" cy="2880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597051">
              <a:off x="4263725" y="1246776"/>
              <a:ext cx="288032" cy="28803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24006" y="112323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n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61612" y="113883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n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00070" y="1077132"/>
              <a:ext cx="388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solidFill>
                    <a:srgbClr val="C00000"/>
                  </a:solidFill>
                </a:rPr>
                <a:t>α</a:t>
              </a:r>
              <a:endParaRPr lang="ru-RU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516216" y="2175247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-нейтрон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7824" y="758020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«Сигара»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9512" y="5877272"/>
            <a:ext cx="4177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EUROPHYSICS LETTERS</a:t>
            </a:r>
          </a:p>
          <a:p>
            <a:r>
              <a:rPr lang="fr-FR" b="1" dirty="0"/>
              <a:t>Europhys. Lett., 13 (8), pp. 703-707 (1990</a:t>
            </a:r>
            <a:r>
              <a:rPr lang="fr-FR" dirty="0"/>
              <a:t>)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79512" y="116632"/>
            <a:ext cx="4124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Необычная структура ядра </a:t>
            </a:r>
            <a:r>
              <a:rPr lang="en-US" sz="2400" b="1" baseline="30000" dirty="0">
                <a:latin typeface="Comic Sans MS" panose="030F0702030302020204" pitchFamily="66" charset="0"/>
              </a:rPr>
              <a:t>6</a:t>
            </a:r>
            <a:r>
              <a:rPr lang="en-US" sz="2000" b="1" dirty="0">
                <a:latin typeface="Comic Sans MS" panose="030F0702030302020204" pitchFamily="66" charset="0"/>
              </a:rPr>
              <a:t>He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309532D-2A49-4FA5-B688-A9B958B6EEBA}"/>
              </a:ext>
            </a:extLst>
          </p:cNvPr>
          <p:cNvSpPr/>
          <p:nvPr/>
        </p:nvSpPr>
        <p:spPr>
          <a:xfrm>
            <a:off x="5796136" y="188640"/>
            <a:ext cx="3024336" cy="295232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0BCD9A-6A5E-4ECC-8A3C-ACAA1D46BE4D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74165031"/>
              </p:ext>
            </p:extLst>
          </p:nvPr>
        </p:nvGraphicFramePr>
        <p:xfrm>
          <a:off x="397570" y="170941"/>
          <a:ext cx="8423275" cy="581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2" name="CorelDRAW" r:id="rId4" imgW="8804160" imgH="6078240" progId="CorelDRAW.Graphic.13">
                  <p:embed/>
                </p:oleObj>
              </mc:Choice>
              <mc:Fallback>
                <p:oleObj name="CorelDRAW" r:id="rId4" imgW="8804160" imgH="6078240" progId="CorelDRAW.Graphic.13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570" y="170941"/>
                        <a:ext cx="8423275" cy="581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086038"/>
              </p:ext>
            </p:extLst>
          </p:nvPr>
        </p:nvGraphicFramePr>
        <p:xfrm>
          <a:off x="4621908" y="1916199"/>
          <a:ext cx="539750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3" name="CorelDRAW" r:id="rId6" imgW="460150" imgH="1737950" progId="CorelDRAW.Graphic.13">
                  <p:embed/>
                </p:oleObj>
              </mc:Choice>
              <mc:Fallback>
                <p:oleObj name="CorelDRAW" r:id="rId6" imgW="460150" imgH="1737950" progId="CorelDRAW.Graphic.13">
                  <p:embed/>
                  <p:pic>
                    <p:nvPicPr>
                      <p:cNvPr id="1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908" y="1916199"/>
                        <a:ext cx="539750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50303571"/>
              </p:ext>
            </p:extLst>
          </p:nvPr>
        </p:nvGraphicFramePr>
        <p:xfrm>
          <a:off x="4621908" y="4365711"/>
          <a:ext cx="5334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4" name="CorelDRAW" r:id="rId8" imgW="460150" imgH="464279" progId="CorelDRAW.Graphic.13">
                  <p:embed/>
                </p:oleObj>
              </mc:Choice>
              <mc:Fallback>
                <p:oleObj name="CorelDRAW" r:id="rId8" imgW="460150" imgH="464279" progId="CorelDRAW.Graphic.13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908" y="4365711"/>
                        <a:ext cx="5334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223528"/>
              </p:ext>
            </p:extLst>
          </p:nvPr>
        </p:nvGraphicFramePr>
        <p:xfrm>
          <a:off x="3651945" y="4365711"/>
          <a:ext cx="5334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5" name="CorelDRAW" r:id="rId10" imgW="460150" imgH="464279" progId="CorelDRAW.Graphic.13">
                  <p:embed/>
                </p:oleObj>
              </mc:Choice>
              <mc:Fallback>
                <p:oleObj name="CorelDRAW" r:id="rId10" imgW="460150" imgH="464279" progId="CorelDRAW.Graphic.13">
                  <p:embed/>
                  <p:pic>
                    <p:nvPicPr>
                      <p:cNvPr id="102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945" y="4365711"/>
                        <a:ext cx="53340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8"/>
          <p:cNvSpPr>
            <a:spLocks noChangeArrowheads="1"/>
          </p:cNvSpPr>
          <p:nvPr/>
        </p:nvSpPr>
        <p:spPr bwMode="auto">
          <a:xfrm>
            <a:off x="2735958" y="4391111"/>
            <a:ext cx="471487" cy="477838"/>
          </a:xfrm>
          <a:prstGeom prst="rect">
            <a:avLst/>
          </a:prstGeom>
          <a:solidFill>
            <a:srgbClr val="D9EF0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10251" name="Rectangle 9"/>
          <p:cNvSpPr>
            <a:spLocks noChangeArrowheads="1"/>
          </p:cNvSpPr>
          <p:nvPr/>
        </p:nvSpPr>
        <p:spPr bwMode="auto">
          <a:xfrm>
            <a:off x="4650483" y="3924386"/>
            <a:ext cx="471487" cy="479425"/>
          </a:xfrm>
          <a:prstGeom prst="rect">
            <a:avLst/>
          </a:prstGeom>
          <a:solidFill>
            <a:srgbClr val="D9EF0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5598220" y="3429086"/>
            <a:ext cx="471488" cy="477838"/>
          </a:xfrm>
          <a:prstGeom prst="rect">
            <a:avLst/>
          </a:prstGeom>
          <a:solidFill>
            <a:srgbClr val="D9EF0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/>
              <a:t> </a:t>
            </a:r>
            <a:endParaRPr lang="ru-RU" altLang="ru-RU"/>
          </a:p>
        </p:txBody>
      </p:sp>
      <p:sp>
        <p:nvSpPr>
          <p:cNvPr id="10253" name="Rectangle 11"/>
          <p:cNvSpPr>
            <a:spLocks noChangeArrowheads="1"/>
          </p:cNvSpPr>
          <p:nvPr/>
        </p:nvSpPr>
        <p:spPr bwMode="auto">
          <a:xfrm>
            <a:off x="2747070" y="4872124"/>
            <a:ext cx="460375" cy="5111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254" name="Rectangle 12"/>
          <p:cNvSpPr>
            <a:spLocks noChangeArrowheads="1"/>
          </p:cNvSpPr>
          <p:nvPr/>
        </p:nvSpPr>
        <p:spPr bwMode="auto">
          <a:xfrm>
            <a:off x="3213795" y="4875299"/>
            <a:ext cx="460375" cy="5111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255" name="Rectangle 13"/>
          <p:cNvSpPr>
            <a:spLocks noChangeArrowheads="1"/>
          </p:cNvSpPr>
          <p:nvPr/>
        </p:nvSpPr>
        <p:spPr bwMode="auto">
          <a:xfrm>
            <a:off x="3688458" y="4878474"/>
            <a:ext cx="460375" cy="5111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461070" y="492211"/>
            <a:ext cx="3687763" cy="3889375"/>
            <a:chOff x="389062" y="869950"/>
            <a:chExt cx="3687763" cy="3889375"/>
          </a:xfrm>
        </p:grpSpPr>
        <p:grpSp>
          <p:nvGrpSpPr>
            <p:cNvPr id="10256" name="Group 14"/>
            <p:cNvGrpSpPr>
              <a:grpSpLocks/>
            </p:cNvGrpSpPr>
            <p:nvPr/>
          </p:nvGrpSpPr>
          <p:grpSpPr bwMode="auto">
            <a:xfrm>
              <a:off x="389062" y="3806832"/>
              <a:ext cx="1849438" cy="744539"/>
              <a:chOff x="494" y="2160"/>
              <a:chExt cx="1165" cy="469"/>
            </a:xfrm>
          </p:grpSpPr>
          <p:sp>
            <p:nvSpPr>
              <p:cNvPr id="10275" name="Rectangle 15"/>
              <p:cNvSpPr>
                <a:spLocks noChangeArrowheads="1"/>
              </p:cNvSpPr>
              <p:nvPr/>
            </p:nvSpPr>
            <p:spPr bwMode="auto">
              <a:xfrm>
                <a:off x="1338" y="2160"/>
                <a:ext cx="297" cy="302"/>
              </a:xfrm>
              <a:prstGeom prst="rect">
                <a:avLst/>
              </a:prstGeom>
              <a:solidFill>
                <a:srgbClr val="A157A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76" name="Text Box 16"/>
              <p:cNvSpPr txBox="1">
                <a:spLocks noChangeArrowheads="1"/>
              </p:cNvSpPr>
              <p:nvPr/>
            </p:nvSpPr>
            <p:spPr bwMode="auto">
              <a:xfrm>
                <a:off x="1338" y="2205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ru-RU" sz="2000" b="1">
                    <a:solidFill>
                      <a:schemeClr val="bg1"/>
                    </a:solidFill>
                  </a:rPr>
                  <a:t>Be</a:t>
                </a:r>
                <a:endParaRPr lang="ru-RU" altLang="ru-RU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277" name="Text Box 17"/>
              <p:cNvSpPr txBox="1">
                <a:spLocks noChangeArrowheads="1"/>
              </p:cNvSpPr>
              <p:nvPr/>
            </p:nvSpPr>
            <p:spPr bwMode="auto">
              <a:xfrm>
                <a:off x="494" y="2202"/>
                <a:ext cx="866" cy="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ru-RU" b="1" dirty="0">
                    <a:solidFill>
                      <a:srgbClr val="660066"/>
                    </a:solidFill>
                    <a:latin typeface="Comic Sans MS" pitchFamily="66" charset="0"/>
                  </a:rPr>
                  <a:t>2p-</a:t>
                </a:r>
                <a:r>
                  <a:rPr lang="ru-RU" altLang="ru-RU" b="1" dirty="0">
                    <a:solidFill>
                      <a:srgbClr val="660066"/>
                    </a:solidFill>
                    <a:latin typeface="Comic Sans MS" pitchFamily="66" charset="0"/>
                  </a:rPr>
                  <a:t>распад</a:t>
                </a:r>
                <a:endParaRPr lang="en-US" altLang="ru-RU" b="1" dirty="0">
                  <a:solidFill>
                    <a:srgbClr val="660066"/>
                  </a:solidFill>
                  <a:latin typeface="Comic Sans MS" pitchFamily="66" charset="0"/>
                </a:endParaRPr>
              </a:p>
              <a:p>
                <a:r>
                  <a:rPr lang="en-US" altLang="ru-RU" sz="2000" b="1" dirty="0">
                    <a:solidFill>
                      <a:srgbClr val="660066"/>
                    </a:solidFill>
                    <a:latin typeface="Comic Sans MS" pitchFamily="66" charset="0"/>
                  </a:rPr>
                  <a:t> 1984</a:t>
                </a:r>
              </a:p>
            </p:txBody>
          </p:sp>
        </p:grp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255837" y="869950"/>
              <a:ext cx="2820988" cy="3889375"/>
              <a:chOff x="1040" y="310"/>
              <a:chExt cx="1777" cy="2450"/>
            </a:xfrm>
          </p:grpSpPr>
          <p:sp>
            <p:nvSpPr>
              <p:cNvPr id="10265" name="Rectangle 19"/>
              <p:cNvSpPr>
                <a:spLocks noChangeArrowheads="1"/>
              </p:cNvSpPr>
              <p:nvPr/>
            </p:nvSpPr>
            <p:spPr bwMode="auto">
              <a:xfrm>
                <a:off x="1346" y="1866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66" name="Rectangle 20"/>
              <p:cNvSpPr>
                <a:spLocks noChangeArrowheads="1"/>
              </p:cNvSpPr>
              <p:nvPr/>
            </p:nvSpPr>
            <p:spPr bwMode="auto">
              <a:xfrm>
                <a:off x="1346" y="1560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67" name="Rectangle 21"/>
              <p:cNvSpPr>
                <a:spLocks noChangeArrowheads="1"/>
              </p:cNvSpPr>
              <p:nvPr/>
            </p:nvSpPr>
            <p:spPr bwMode="auto">
              <a:xfrm>
                <a:off x="1945" y="1253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68" name="Rectangle 22"/>
              <p:cNvSpPr>
                <a:spLocks noChangeArrowheads="1"/>
              </p:cNvSpPr>
              <p:nvPr/>
            </p:nvSpPr>
            <p:spPr bwMode="auto">
              <a:xfrm>
                <a:off x="1945" y="947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69" name="Rectangle 23"/>
              <p:cNvSpPr>
                <a:spLocks noChangeArrowheads="1"/>
              </p:cNvSpPr>
              <p:nvPr/>
            </p:nvSpPr>
            <p:spPr bwMode="auto">
              <a:xfrm>
                <a:off x="1642" y="1253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70" name="Rectangle 24"/>
              <p:cNvSpPr>
                <a:spLocks noChangeArrowheads="1"/>
              </p:cNvSpPr>
              <p:nvPr/>
            </p:nvSpPr>
            <p:spPr bwMode="auto">
              <a:xfrm>
                <a:off x="2536" y="616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0271" name="Rectangle 25"/>
              <p:cNvSpPr>
                <a:spLocks noChangeArrowheads="1"/>
              </p:cNvSpPr>
              <p:nvPr/>
            </p:nvSpPr>
            <p:spPr bwMode="auto">
              <a:xfrm>
                <a:off x="2536" y="310"/>
                <a:ext cx="281" cy="2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endParaRPr lang="ru-RU" altLang="ru-RU"/>
              </a:p>
            </p:txBody>
          </p:sp>
          <p:grpSp>
            <p:nvGrpSpPr>
              <p:cNvPr id="10272" name="Group 26"/>
              <p:cNvGrpSpPr>
                <a:grpSpLocks/>
              </p:cNvGrpSpPr>
              <p:nvPr/>
            </p:nvGrpSpPr>
            <p:grpSpPr bwMode="auto">
              <a:xfrm rot="-5400000">
                <a:off x="1192" y="2325"/>
                <a:ext cx="283" cy="587"/>
                <a:chOff x="-205" y="1697"/>
                <a:chExt cx="283" cy="587"/>
              </a:xfrm>
            </p:grpSpPr>
            <p:sp>
              <p:nvSpPr>
                <p:cNvPr id="10273" name="Rectangle 27"/>
                <p:cNvSpPr>
                  <a:spLocks noChangeArrowheads="1"/>
                </p:cNvSpPr>
                <p:nvPr/>
              </p:nvSpPr>
              <p:spPr bwMode="auto">
                <a:xfrm rot="-5400000">
                  <a:off x="-204" y="2002"/>
                  <a:ext cx="281" cy="28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66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endParaRPr lang="ru-RU" altLang="ru-RU"/>
                </a:p>
              </p:txBody>
            </p:sp>
            <p:sp>
              <p:nvSpPr>
                <p:cNvPr id="10274" name="Rectangle 28"/>
                <p:cNvSpPr>
                  <a:spLocks noChangeArrowheads="1"/>
                </p:cNvSpPr>
                <p:nvPr/>
              </p:nvSpPr>
              <p:spPr bwMode="auto">
                <a:xfrm rot="-5400000">
                  <a:off x="-204" y="1696"/>
                  <a:ext cx="281" cy="28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66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endParaRPr lang="ru-RU" altLang="ru-RU"/>
                </a:p>
              </p:txBody>
            </p:sp>
          </p:grpSp>
        </p:grpSp>
      </p:grpSp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3673631" y="459296"/>
            <a:ext cx="471488" cy="479425"/>
          </a:xfrm>
          <a:prstGeom prst="rect">
            <a:avLst/>
          </a:prstGeom>
          <a:solidFill>
            <a:srgbClr val="A157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3673631" y="530734"/>
            <a:ext cx="509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000" b="1" dirty="0">
                <a:solidFill>
                  <a:schemeClr val="bg1"/>
                </a:solidFill>
              </a:rPr>
              <a:t>Ne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3478368" y="98933"/>
            <a:ext cx="81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b="1" dirty="0">
                <a:solidFill>
                  <a:srgbClr val="7F4583"/>
                </a:solidFill>
                <a:latin typeface="Comic Sans MS" pitchFamily="66" charset="0"/>
              </a:rPr>
              <a:t>0.11s</a:t>
            </a:r>
            <a:endParaRPr lang="ru-RU" altLang="ru-RU" b="1" dirty="0">
              <a:solidFill>
                <a:srgbClr val="7F4583"/>
              </a:solidFill>
              <a:latin typeface="Comic Sans MS" pitchFamily="66" charset="0"/>
            </a:endParaRP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23528" y="41325"/>
            <a:ext cx="3784600" cy="1789112"/>
            <a:chOff x="431" y="255"/>
            <a:chExt cx="2384" cy="1127"/>
          </a:xfrm>
        </p:grpSpPr>
        <p:grpSp>
          <p:nvGrpSpPr>
            <p:cNvPr id="10259" name="Group 30"/>
            <p:cNvGrpSpPr>
              <a:grpSpLocks/>
            </p:cNvGrpSpPr>
            <p:nvPr/>
          </p:nvGrpSpPr>
          <p:grpSpPr bwMode="auto">
            <a:xfrm>
              <a:off x="431" y="255"/>
              <a:ext cx="2236" cy="1127"/>
              <a:chOff x="431" y="255"/>
              <a:chExt cx="2236" cy="1127"/>
            </a:xfrm>
          </p:grpSpPr>
          <p:sp>
            <p:nvSpPr>
              <p:cNvPr id="10264" name="Text Box 34"/>
              <p:cNvSpPr txBox="1">
                <a:spLocks noChangeArrowheads="1"/>
              </p:cNvSpPr>
              <p:nvPr/>
            </p:nvSpPr>
            <p:spPr bwMode="auto">
              <a:xfrm>
                <a:off x="1480" y="567"/>
                <a:ext cx="118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l-GR" altLang="ru-RU" b="1" dirty="0">
                    <a:solidFill>
                      <a:srgbClr val="660066"/>
                    </a:solidFill>
                    <a:latin typeface="Comic Sans MS" pitchFamily="66" charset="0"/>
                  </a:rPr>
                  <a:t>β</a:t>
                </a:r>
                <a:r>
                  <a:rPr lang="en-US" altLang="ru-RU" sz="2000" b="1" baseline="30000" dirty="0">
                    <a:solidFill>
                      <a:srgbClr val="660066"/>
                    </a:solidFill>
                    <a:latin typeface="Comic Sans MS" pitchFamily="66" charset="0"/>
                  </a:rPr>
                  <a:t>+</a:t>
                </a:r>
                <a:r>
                  <a:rPr lang="en-US" altLang="ru-RU" b="1" dirty="0">
                    <a:solidFill>
                      <a:srgbClr val="660066"/>
                    </a:solidFill>
                    <a:latin typeface="Comic Sans MS" pitchFamily="66" charset="0"/>
                  </a:rPr>
                  <a:t>-2p </a:t>
                </a:r>
                <a:r>
                  <a:rPr lang="ru-RU" altLang="ru-RU" b="1" dirty="0">
                    <a:solidFill>
                      <a:srgbClr val="660066"/>
                    </a:solidFill>
                    <a:latin typeface="Comic Sans MS" pitchFamily="66" charset="0"/>
                  </a:rPr>
                  <a:t>распад</a:t>
                </a:r>
              </a:p>
            </p:txBody>
          </p:sp>
          <p:graphicFrame>
            <p:nvGraphicFramePr>
              <p:cNvPr id="10248" name="Object 8"/>
              <p:cNvGraphicFramePr>
                <a:graphicFrameLocks noChangeAspect="1"/>
              </p:cNvGraphicFramePr>
              <p:nvPr/>
            </p:nvGraphicFramePr>
            <p:xfrm>
              <a:off x="431" y="255"/>
              <a:ext cx="1216" cy="1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6" name="CorelDRAW" r:id="rId11" imgW="2365560" imgH="2171160" progId="CorelDRAW.Graphic.13">
                      <p:embed/>
                    </p:oleObj>
                  </mc:Choice>
                  <mc:Fallback>
                    <p:oleObj name="CorelDRAW" r:id="rId11" imgW="2365560" imgH="2171160" progId="CorelDRAW.Graphic.13">
                      <p:embed/>
                      <p:pic>
                        <p:nvPicPr>
                          <p:cNvPr id="10248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1" y="255"/>
                            <a:ext cx="1216" cy="1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260" name="Text Box 37"/>
            <p:cNvSpPr txBox="1">
              <a:spLocks noChangeArrowheads="1"/>
            </p:cNvSpPr>
            <p:nvPr/>
          </p:nvSpPr>
          <p:spPr bwMode="auto">
            <a:xfrm>
              <a:off x="2699" y="300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ru-RU" altLang="ru-RU" b="1" dirty="0">
                <a:solidFill>
                  <a:srgbClr val="7F4583"/>
                </a:solidFill>
                <a:latin typeface="Comic Sans MS" pitchFamily="66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3532" y="-27384"/>
            <a:ext cx="2008188" cy="1926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5B2386-60D2-4965-9DBD-B5419C46C833}"/>
              </a:ext>
            </a:extLst>
          </p:cNvPr>
          <p:cNvGrpSpPr/>
          <p:nvPr/>
        </p:nvGrpSpPr>
        <p:grpSpPr>
          <a:xfrm>
            <a:off x="6156176" y="3483309"/>
            <a:ext cx="3048889" cy="2606998"/>
            <a:chOff x="6106668" y="3789040"/>
            <a:chExt cx="3048889" cy="260699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106668" y="3789040"/>
              <a:ext cx="3048889" cy="2606998"/>
              <a:chOff x="5899353" y="3789040"/>
              <a:chExt cx="3048889" cy="2606998"/>
            </a:xfrm>
          </p:grpSpPr>
          <p:sp>
            <p:nvSpPr>
              <p:cNvPr id="10249" name="Text Box 6"/>
              <p:cNvSpPr txBox="1">
                <a:spLocks noChangeArrowheads="1"/>
              </p:cNvSpPr>
              <p:nvPr/>
            </p:nvSpPr>
            <p:spPr bwMode="auto">
              <a:xfrm>
                <a:off x="5899353" y="3789040"/>
                <a:ext cx="2993127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r"/>
                <a:r>
                  <a:rPr lang="ru-RU" altLang="ru-RU" b="1" dirty="0">
                    <a:latin typeface="Comic Sans MS" pitchFamily="66" charset="0"/>
                  </a:rPr>
                  <a:t>открытие</a:t>
                </a:r>
                <a:r>
                  <a:rPr lang="en-US" altLang="ru-RU" b="1" dirty="0">
                    <a:latin typeface="Comic Sans MS" pitchFamily="66" charset="0"/>
                  </a:rPr>
                  <a:t> “</a:t>
                </a:r>
                <a:r>
                  <a:rPr lang="ru-RU" altLang="ru-RU" b="1" dirty="0" err="1">
                    <a:latin typeface="Comic Sans MS" pitchFamily="66" charset="0"/>
                  </a:rPr>
                  <a:t>ди</a:t>
                </a:r>
                <a:r>
                  <a:rPr lang="en-US" altLang="ru-RU" b="1" dirty="0">
                    <a:latin typeface="Comic Sans MS" pitchFamily="66" charset="0"/>
                  </a:rPr>
                  <a:t>-</a:t>
                </a:r>
                <a:r>
                  <a:rPr lang="ru-RU" altLang="ru-RU" b="1" dirty="0">
                    <a:latin typeface="Comic Sans MS" pitchFamily="66" charset="0"/>
                  </a:rPr>
                  <a:t>нейтрона</a:t>
                </a:r>
                <a:r>
                  <a:rPr lang="en-US" altLang="ru-RU" b="1" dirty="0">
                    <a:latin typeface="Comic Sans MS" pitchFamily="66" charset="0"/>
                  </a:rPr>
                  <a:t>”</a:t>
                </a:r>
              </a:p>
              <a:p>
                <a:pPr algn="r"/>
                <a:r>
                  <a:rPr lang="ru-RU" altLang="ru-RU" b="1" dirty="0">
                    <a:latin typeface="Comic Sans MS" pitchFamily="66" charset="0"/>
                  </a:rPr>
                  <a:t>в ядре-гало </a:t>
                </a:r>
                <a:r>
                  <a:rPr lang="en-US" altLang="ru-RU" b="1" baseline="30000" dirty="0">
                    <a:latin typeface="Comic Sans MS" pitchFamily="66" charset="0"/>
                  </a:rPr>
                  <a:t>6</a:t>
                </a:r>
                <a:r>
                  <a:rPr lang="en-US" altLang="ru-RU" b="1" dirty="0">
                    <a:latin typeface="Comic Sans MS" pitchFamily="66" charset="0"/>
                  </a:rPr>
                  <a:t>He</a:t>
                </a:r>
              </a:p>
            </p:txBody>
          </p:sp>
          <p:grpSp>
            <p:nvGrpSpPr>
              <p:cNvPr id="7" name="Группа 6"/>
              <p:cNvGrpSpPr/>
              <p:nvPr/>
            </p:nvGrpSpPr>
            <p:grpSpPr>
              <a:xfrm>
                <a:off x="6113339" y="4450235"/>
                <a:ext cx="1930400" cy="1945803"/>
                <a:chOff x="5796539" y="4651835"/>
                <a:chExt cx="1930400" cy="1945803"/>
              </a:xfrm>
            </p:grpSpPr>
            <p:graphicFrame>
              <p:nvGraphicFramePr>
                <p:cNvPr id="10246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6498907"/>
                    </p:ext>
                  </p:extLst>
                </p:nvPr>
              </p:nvGraphicFramePr>
              <p:xfrm>
                <a:off x="5796539" y="4808525"/>
                <a:ext cx="1930400" cy="17891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847" name="CorelDRAW" r:id="rId13" imgW="1938233" imgH="1778950" progId="CorelDRAW.Graphic.13">
                        <p:embed/>
                      </p:oleObj>
                    </mc:Choice>
                    <mc:Fallback>
                      <p:oleObj name="CorelDRAW" r:id="rId13" imgW="1938233" imgH="1778950" progId="CorelDRAW.Graphic.13">
                        <p:embed/>
                        <p:pic>
                          <p:nvPicPr>
                            <p:cNvPr id="10246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96539" y="4808525"/>
                              <a:ext cx="1930400" cy="178911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8" name="TextBox 47"/>
                <p:cNvSpPr txBox="1"/>
                <p:nvPr/>
              </p:nvSpPr>
              <p:spPr>
                <a:xfrm>
                  <a:off x="6948264" y="4651835"/>
                  <a:ext cx="184731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2000" b="1" dirty="0"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7452320" y="4581128"/>
                <a:ext cx="149592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b="1" dirty="0">
                    <a:latin typeface="Comic Sans MS" panose="030F0702030302020204" pitchFamily="66" charset="0"/>
                  </a:rPr>
                  <a:t>ЛЯР ОИЯИ</a:t>
                </a:r>
                <a:r>
                  <a:rPr lang="en-US" b="1" dirty="0">
                    <a:latin typeface="Comic Sans MS" panose="030F0702030302020204" pitchFamily="66" charset="0"/>
                  </a:rPr>
                  <a:t> </a:t>
                </a:r>
                <a:endParaRPr lang="ru-RU" b="1" dirty="0">
                  <a:latin typeface="Comic Sans MS" panose="030F0702030302020204" pitchFamily="66" charset="0"/>
                </a:endParaRPr>
              </a:p>
              <a:p>
                <a:pPr algn="r"/>
                <a:r>
                  <a:rPr lang="en-US" b="1" dirty="0">
                    <a:latin typeface="Comic Sans MS" panose="030F0702030302020204" pitchFamily="66" charset="0"/>
                  </a:rPr>
                  <a:t>1999</a:t>
                </a:r>
                <a:endParaRPr lang="ru-RU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466708" y="5462923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>
                  <a:latin typeface="Comic Sans MS" panose="030F0702030302020204" pitchFamily="66" charset="0"/>
                </a:rPr>
                <a:t>4</a:t>
              </a:r>
              <a:r>
                <a:rPr lang="en-US" b="1" dirty="0">
                  <a:latin typeface="Comic Sans MS" panose="030F0702030302020204" pitchFamily="66" charset="0"/>
                </a:rPr>
                <a:t>He</a:t>
              </a:r>
              <a:endParaRPr lang="ru-RU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6873144" y="4781925"/>
              <a:ext cx="309563" cy="8096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7016842" y="4793523"/>
              <a:ext cx="184547" cy="68222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F504188-23B8-49AF-91AE-713C511F321F}"/>
              </a:ext>
            </a:extLst>
          </p:cNvPr>
          <p:cNvSpPr txBox="1"/>
          <p:nvPr/>
        </p:nvSpPr>
        <p:spPr>
          <a:xfrm>
            <a:off x="-36511" y="6132753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5580063" y="1454200"/>
            <a:ext cx="2944812" cy="1060450"/>
            <a:chOff x="3515" y="799"/>
            <a:chExt cx="1855" cy="668"/>
          </a:xfrm>
        </p:grpSpPr>
        <p:sp>
          <p:nvSpPr>
            <p:cNvPr id="11408" name="Text Box 3"/>
            <p:cNvSpPr txBox="1">
              <a:spLocks noChangeArrowheads="1"/>
            </p:cNvSpPr>
            <p:nvPr/>
          </p:nvSpPr>
          <p:spPr bwMode="auto">
            <a:xfrm>
              <a:off x="4377" y="799"/>
              <a:ext cx="993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Island of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         Stability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ru-RU" sz="160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409" name="Text Box 4"/>
            <p:cNvSpPr txBox="1">
              <a:spLocks noChangeArrowheads="1"/>
            </p:cNvSpPr>
            <p:nvPr/>
          </p:nvSpPr>
          <p:spPr bwMode="auto">
            <a:xfrm>
              <a:off x="3515" y="1253"/>
              <a:ext cx="42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shoal</a:t>
              </a:r>
            </a:p>
          </p:txBody>
        </p:sp>
      </p:grpSp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1042988" y="3038525"/>
            <a:ext cx="3300412" cy="1276350"/>
            <a:chOff x="657" y="1797"/>
            <a:chExt cx="2079" cy="804"/>
          </a:xfrm>
        </p:grpSpPr>
        <p:sp>
          <p:nvSpPr>
            <p:cNvPr id="11406" name="Text Box 6"/>
            <p:cNvSpPr txBox="1">
              <a:spLocks noChangeArrowheads="1"/>
            </p:cNvSpPr>
            <p:nvPr/>
          </p:nvSpPr>
          <p:spPr bwMode="auto">
            <a:xfrm>
              <a:off x="2076" y="1797"/>
              <a:ext cx="66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peninsula</a:t>
              </a:r>
            </a:p>
          </p:txBody>
        </p:sp>
        <p:sp>
          <p:nvSpPr>
            <p:cNvPr id="11407" name="Text Box 7"/>
            <p:cNvSpPr txBox="1">
              <a:spLocks noChangeArrowheads="1"/>
            </p:cNvSpPr>
            <p:nvPr/>
          </p:nvSpPr>
          <p:spPr bwMode="auto">
            <a:xfrm>
              <a:off x="657" y="2387"/>
              <a:ext cx="68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600">
                  <a:solidFill>
                    <a:schemeClr val="bg1"/>
                  </a:solidFill>
                  <a:latin typeface="Comic Sans MS" pitchFamily="66" charset="0"/>
                </a:rPr>
                <a:t>continent</a:t>
              </a:r>
            </a:p>
          </p:txBody>
        </p:sp>
      </p:grp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827088" y="590600"/>
            <a:ext cx="1411287" cy="417513"/>
            <a:chOff x="521" y="255"/>
            <a:chExt cx="889" cy="263"/>
          </a:xfrm>
        </p:grpSpPr>
        <p:sp>
          <p:nvSpPr>
            <p:cNvPr id="11404" name="Text Box 9"/>
            <p:cNvSpPr txBox="1">
              <a:spLocks noChangeArrowheads="1"/>
            </p:cNvSpPr>
            <p:nvPr/>
          </p:nvSpPr>
          <p:spPr bwMode="auto">
            <a:xfrm>
              <a:off x="530" y="266"/>
              <a:ext cx="8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>
                  <a:solidFill>
                    <a:schemeClr val="bg1"/>
                  </a:solidFill>
                  <a:latin typeface="Comic Sans MS" pitchFamily="66" charset="0"/>
                </a:rPr>
                <a:t>New lands</a:t>
              </a:r>
            </a:p>
          </p:txBody>
        </p:sp>
        <p:sp>
          <p:nvSpPr>
            <p:cNvPr id="11405" name="Text Box 10"/>
            <p:cNvSpPr txBox="1">
              <a:spLocks noChangeArrowheads="1"/>
            </p:cNvSpPr>
            <p:nvPr/>
          </p:nvSpPr>
          <p:spPr bwMode="auto">
            <a:xfrm>
              <a:off x="521" y="255"/>
              <a:ext cx="8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>
                  <a:solidFill>
                    <a:srgbClr val="808080"/>
                  </a:solidFill>
                  <a:latin typeface="Comic Sans MS" pitchFamily="66" charset="0"/>
                </a:rPr>
                <a:t>New lands</a:t>
              </a:r>
            </a:p>
          </p:txBody>
        </p:sp>
      </p:grpSp>
      <p:grpSp>
        <p:nvGrpSpPr>
          <p:cNvPr id="11269" name="Group 11"/>
          <p:cNvGrpSpPr>
            <a:grpSpLocks noChangeAspect="1"/>
          </p:cNvGrpSpPr>
          <p:nvPr/>
        </p:nvGrpSpPr>
        <p:grpSpPr bwMode="auto">
          <a:xfrm>
            <a:off x="-20638" y="-30112"/>
            <a:ext cx="9224963" cy="6899275"/>
            <a:chOff x="2" y="0"/>
            <a:chExt cx="5755" cy="4320"/>
          </a:xfrm>
        </p:grpSpPr>
        <p:sp>
          <p:nvSpPr>
            <p:cNvPr id="11309" name="AutoShape 12"/>
            <p:cNvSpPr>
              <a:spLocks noChangeAspect="1" noChangeArrowheads="1" noTextEdit="1"/>
            </p:cNvSpPr>
            <p:nvPr/>
          </p:nvSpPr>
          <p:spPr bwMode="auto">
            <a:xfrm>
              <a:off x="2" y="0"/>
              <a:ext cx="575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10" name="Rectangle 13"/>
            <p:cNvSpPr>
              <a:spLocks noChangeArrowheads="1"/>
            </p:cNvSpPr>
            <p:nvPr/>
          </p:nvSpPr>
          <p:spPr bwMode="auto">
            <a:xfrm>
              <a:off x="9" y="94"/>
              <a:ext cx="5741" cy="412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pic>
          <p:nvPicPr>
            <p:cNvPr id="113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700"/>
              <a:ext cx="509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2" name="Rectangle 15"/>
            <p:cNvSpPr>
              <a:spLocks noChangeArrowheads="1"/>
            </p:cNvSpPr>
            <p:nvPr/>
          </p:nvSpPr>
          <p:spPr bwMode="auto">
            <a:xfrm>
              <a:off x="2822" y="3872"/>
              <a:ext cx="99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rgbClr val="FFFFFF"/>
                  </a:solidFill>
                  <a:latin typeface="Comic Sans MS" pitchFamily="66" charset="0"/>
                </a:rPr>
                <a:t>Число нейтронов</a:t>
              </a:r>
              <a:endParaRPr lang="ru-RU" altLang="ru-RU" sz="2000" dirty="0">
                <a:latin typeface="Comic Sans MS" pitchFamily="66" charset="0"/>
              </a:endParaRPr>
            </a:p>
          </p:txBody>
        </p:sp>
        <p:sp>
          <p:nvSpPr>
            <p:cNvPr id="11313" name="Rectangle 16"/>
            <p:cNvSpPr>
              <a:spLocks noChangeArrowheads="1"/>
            </p:cNvSpPr>
            <p:nvPr/>
          </p:nvSpPr>
          <p:spPr bwMode="auto">
            <a:xfrm rot="16200000">
              <a:off x="-364" y="1539"/>
              <a:ext cx="93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rgbClr val="FFFFFF"/>
                  </a:solidFill>
                  <a:latin typeface="Comic Sans MS" pitchFamily="66" charset="0"/>
                </a:rPr>
                <a:t>Число протонов</a:t>
              </a:r>
              <a:endParaRPr lang="ru-RU" altLang="ru-RU" sz="2000" dirty="0">
                <a:latin typeface="Comic Sans MS" pitchFamily="66" charset="0"/>
              </a:endParaRPr>
            </a:p>
          </p:txBody>
        </p:sp>
        <p:sp>
          <p:nvSpPr>
            <p:cNvPr id="11314" name="Rectangle 18"/>
            <p:cNvSpPr>
              <a:spLocks noChangeArrowheads="1"/>
            </p:cNvSpPr>
            <p:nvPr/>
          </p:nvSpPr>
          <p:spPr bwMode="auto">
            <a:xfrm rot="-5400000">
              <a:off x="105" y="1810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15" name="Rectangle 19"/>
            <p:cNvSpPr>
              <a:spLocks noChangeArrowheads="1"/>
            </p:cNvSpPr>
            <p:nvPr/>
          </p:nvSpPr>
          <p:spPr bwMode="auto">
            <a:xfrm rot="-5400000">
              <a:off x="106" y="1754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16" name="Rectangle 21"/>
            <p:cNvSpPr>
              <a:spLocks noChangeArrowheads="1"/>
            </p:cNvSpPr>
            <p:nvPr/>
          </p:nvSpPr>
          <p:spPr bwMode="auto">
            <a:xfrm rot="-5400000">
              <a:off x="107" y="1623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17" name="Rectangle 22"/>
            <p:cNvSpPr>
              <a:spLocks noChangeArrowheads="1"/>
            </p:cNvSpPr>
            <p:nvPr/>
          </p:nvSpPr>
          <p:spPr bwMode="auto">
            <a:xfrm rot="-5400000">
              <a:off x="88" y="1592"/>
              <a:ext cx="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18" name="Rectangle 23"/>
            <p:cNvSpPr>
              <a:spLocks noChangeArrowheads="1"/>
            </p:cNvSpPr>
            <p:nvPr/>
          </p:nvSpPr>
          <p:spPr bwMode="auto">
            <a:xfrm rot="-5400000">
              <a:off x="88" y="1557"/>
              <a:ext cx="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19" name="Rectangle 25"/>
            <p:cNvSpPr>
              <a:spLocks noChangeArrowheads="1"/>
            </p:cNvSpPr>
            <p:nvPr/>
          </p:nvSpPr>
          <p:spPr bwMode="auto">
            <a:xfrm rot="-5400000">
              <a:off x="105" y="1407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0" name="Rectangle 26"/>
            <p:cNvSpPr>
              <a:spLocks noChangeArrowheads="1"/>
            </p:cNvSpPr>
            <p:nvPr/>
          </p:nvSpPr>
          <p:spPr bwMode="auto">
            <a:xfrm rot="-5400000">
              <a:off x="105" y="1315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1" name="Rectangle 28"/>
            <p:cNvSpPr>
              <a:spLocks noChangeArrowheads="1"/>
            </p:cNvSpPr>
            <p:nvPr/>
          </p:nvSpPr>
          <p:spPr bwMode="auto">
            <a:xfrm rot="-5400000">
              <a:off x="105" y="1154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2" name="Rectangle 29"/>
            <p:cNvSpPr>
              <a:spLocks noChangeArrowheads="1"/>
            </p:cNvSpPr>
            <p:nvPr/>
          </p:nvSpPr>
          <p:spPr bwMode="auto">
            <a:xfrm rot="-5400000">
              <a:off x="105" y="1096"/>
              <a:ext cx="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2000">
                <a:latin typeface="Comic Sans MS" pitchFamily="66" charset="0"/>
              </a:endParaRPr>
            </a:p>
          </p:txBody>
        </p:sp>
        <p:sp>
          <p:nvSpPr>
            <p:cNvPr id="11323" name="Rectangle 30"/>
            <p:cNvSpPr>
              <a:spLocks noChangeArrowheads="1"/>
            </p:cNvSpPr>
            <p:nvPr/>
          </p:nvSpPr>
          <p:spPr bwMode="auto">
            <a:xfrm>
              <a:off x="458" y="3640"/>
              <a:ext cx="5003" cy="18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24" name="Rectangle 31"/>
            <p:cNvSpPr>
              <a:spLocks noChangeArrowheads="1"/>
            </p:cNvSpPr>
            <p:nvPr/>
          </p:nvSpPr>
          <p:spPr bwMode="auto">
            <a:xfrm>
              <a:off x="472" y="526"/>
              <a:ext cx="5004" cy="18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25" name="Rectangle 32"/>
            <p:cNvSpPr>
              <a:spLocks noChangeArrowheads="1"/>
            </p:cNvSpPr>
            <p:nvPr/>
          </p:nvSpPr>
          <p:spPr bwMode="auto">
            <a:xfrm>
              <a:off x="276" y="650"/>
              <a:ext cx="196" cy="314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26" name="Rectangle 33"/>
            <p:cNvSpPr>
              <a:spLocks noChangeArrowheads="1"/>
            </p:cNvSpPr>
            <p:nvPr/>
          </p:nvSpPr>
          <p:spPr bwMode="auto">
            <a:xfrm>
              <a:off x="401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100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27" name="Rectangle 34"/>
            <p:cNvSpPr>
              <a:spLocks noChangeArrowheads="1"/>
            </p:cNvSpPr>
            <p:nvPr/>
          </p:nvSpPr>
          <p:spPr bwMode="auto">
            <a:xfrm>
              <a:off x="902" y="3684"/>
              <a:ext cx="1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110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28" name="Rectangle 35"/>
            <p:cNvSpPr>
              <a:spLocks noChangeArrowheads="1"/>
            </p:cNvSpPr>
            <p:nvPr/>
          </p:nvSpPr>
          <p:spPr bwMode="auto">
            <a:xfrm>
              <a:off x="1427" y="3685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120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29" name="Rectangle 36"/>
            <p:cNvSpPr>
              <a:spLocks noChangeArrowheads="1"/>
            </p:cNvSpPr>
            <p:nvPr/>
          </p:nvSpPr>
          <p:spPr bwMode="auto">
            <a:xfrm>
              <a:off x="1951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130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0" name="Rectangle 37"/>
            <p:cNvSpPr>
              <a:spLocks noChangeArrowheads="1"/>
            </p:cNvSpPr>
            <p:nvPr/>
          </p:nvSpPr>
          <p:spPr bwMode="auto">
            <a:xfrm>
              <a:off x="2459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140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1" name="Rectangle 38"/>
            <p:cNvSpPr>
              <a:spLocks noChangeArrowheads="1"/>
            </p:cNvSpPr>
            <p:nvPr/>
          </p:nvSpPr>
          <p:spPr bwMode="auto">
            <a:xfrm>
              <a:off x="2989" y="3682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150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2" name="Rectangle 39"/>
            <p:cNvSpPr>
              <a:spLocks noChangeArrowheads="1"/>
            </p:cNvSpPr>
            <p:nvPr/>
          </p:nvSpPr>
          <p:spPr bwMode="auto">
            <a:xfrm>
              <a:off x="3508" y="3685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160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3" name="Rectangle 40"/>
            <p:cNvSpPr>
              <a:spLocks noChangeArrowheads="1"/>
            </p:cNvSpPr>
            <p:nvPr/>
          </p:nvSpPr>
          <p:spPr bwMode="auto">
            <a:xfrm>
              <a:off x="4029" y="3682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170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4" name="Rectangle 41"/>
            <p:cNvSpPr>
              <a:spLocks noChangeArrowheads="1"/>
            </p:cNvSpPr>
            <p:nvPr/>
          </p:nvSpPr>
          <p:spPr bwMode="auto">
            <a:xfrm>
              <a:off x="4554" y="3685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180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5" name="Rectangle 42"/>
            <p:cNvSpPr>
              <a:spLocks noChangeArrowheads="1"/>
            </p:cNvSpPr>
            <p:nvPr/>
          </p:nvSpPr>
          <p:spPr bwMode="auto">
            <a:xfrm>
              <a:off x="5080" y="3684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190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6" name="Rectangle 43"/>
            <p:cNvSpPr>
              <a:spLocks noChangeArrowheads="1"/>
            </p:cNvSpPr>
            <p:nvPr/>
          </p:nvSpPr>
          <p:spPr bwMode="auto">
            <a:xfrm>
              <a:off x="234" y="928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120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7" name="Rectangle 44"/>
            <p:cNvSpPr>
              <a:spLocks noChangeArrowheads="1"/>
            </p:cNvSpPr>
            <p:nvPr/>
          </p:nvSpPr>
          <p:spPr bwMode="auto">
            <a:xfrm>
              <a:off x="236" y="1447"/>
              <a:ext cx="1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110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8" name="Rectangle 45"/>
            <p:cNvSpPr>
              <a:spLocks noChangeArrowheads="1"/>
            </p:cNvSpPr>
            <p:nvPr/>
          </p:nvSpPr>
          <p:spPr bwMode="auto">
            <a:xfrm>
              <a:off x="232" y="1976"/>
              <a:ext cx="20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100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39" name="Rectangle 46"/>
            <p:cNvSpPr>
              <a:spLocks noChangeArrowheads="1"/>
            </p:cNvSpPr>
            <p:nvPr/>
          </p:nvSpPr>
          <p:spPr bwMode="auto">
            <a:xfrm>
              <a:off x="287" y="2493"/>
              <a:ext cx="1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90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40" name="Rectangle 47"/>
            <p:cNvSpPr>
              <a:spLocks noChangeArrowheads="1"/>
            </p:cNvSpPr>
            <p:nvPr/>
          </p:nvSpPr>
          <p:spPr bwMode="auto">
            <a:xfrm>
              <a:off x="289" y="3020"/>
              <a:ext cx="1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80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41" name="Rectangle 48"/>
            <p:cNvSpPr>
              <a:spLocks noChangeArrowheads="1"/>
            </p:cNvSpPr>
            <p:nvPr/>
          </p:nvSpPr>
          <p:spPr bwMode="auto">
            <a:xfrm>
              <a:off x="285" y="3548"/>
              <a:ext cx="1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rgbClr val="FFFFFF"/>
                  </a:solidFill>
                  <a:latin typeface="Comic Sans MS" pitchFamily="66" charset="0"/>
                </a:rPr>
                <a:t>70</a:t>
              </a:r>
              <a:endParaRPr lang="ru-RU" altLang="ru-RU" sz="2000">
                <a:latin typeface="Comic Sans MS" pitchFamily="66" charset="0"/>
              </a:endParaRPr>
            </a:p>
          </p:txBody>
        </p:sp>
        <p:sp>
          <p:nvSpPr>
            <p:cNvPr id="11342" name="Rectangle 49"/>
            <p:cNvSpPr>
              <a:spLocks noChangeArrowheads="1"/>
            </p:cNvSpPr>
            <p:nvPr/>
          </p:nvSpPr>
          <p:spPr bwMode="auto">
            <a:xfrm>
              <a:off x="5134" y="3574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3" name="Rectangle 50"/>
            <p:cNvSpPr>
              <a:spLocks noChangeArrowheads="1"/>
            </p:cNvSpPr>
            <p:nvPr/>
          </p:nvSpPr>
          <p:spPr bwMode="auto">
            <a:xfrm>
              <a:off x="5134" y="3574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4" name="Rectangle 51"/>
            <p:cNvSpPr>
              <a:spLocks noChangeArrowheads="1"/>
            </p:cNvSpPr>
            <p:nvPr/>
          </p:nvSpPr>
          <p:spPr bwMode="auto">
            <a:xfrm>
              <a:off x="4614" y="3574"/>
              <a:ext cx="43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5" name="Rectangle 52"/>
            <p:cNvSpPr>
              <a:spLocks noChangeArrowheads="1"/>
            </p:cNvSpPr>
            <p:nvPr/>
          </p:nvSpPr>
          <p:spPr bwMode="auto">
            <a:xfrm>
              <a:off x="4614" y="3574"/>
              <a:ext cx="43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6" name="Rectangle 53"/>
            <p:cNvSpPr>
              <a:spLocks noChangeArrowheads="1"/>
            </p:cNvSpPr>
            <p:nvPr/>
          </p:nvSpPr>
          <p:spPr bwMode="auto">
            <a:xfrm>
              <a:off x="4091" y="3574"/>
              <a:ext cx="43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7" name="Rectangle 54"/>
            <p:cNvSpPr>
              <a:spLocks noChangeArrowheads="1"/>
            </p:cNvSpPr>
            <p:nvPr/>
          </p:nvSpPr>
          <p:spPr bwMode="auto">
            <a:xfrm>
              <a:off x="4091" y="3574"/>
              <a:ext cx="43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8" name="Rectangle 55"/>
            <p:cNvSpPr>
              <a:spLocks noChangeArrowheads="1"/>
            </p:cNvSpPr>
            <p:nvPr/>
          </p:nvSpPr>
          <p:spPr bwMode="auto">
            <a:xfrm>
              <a:off x="3570" y="3574"/>
              <a:ext cx="44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49" name="Rectangle 56"/>
            <p:cNvSpPr>
              <a:spLocks noChangeArrowheads="1"/>
            </p:cNvSpPr>
            <p:nvPr/>
          </p:nvSpPr>
          <p:spPr bwMode="auto">
            <a:xfrm>
              <a:off x="3570" y="3574"/>
              <a:ext cx="44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0" name="Rectangle 57"/>
            <p:cNvSpPr>
              <a:spLocks noChangeArrowheads="1"/>
            </p:cNvSpPr>
            <p:nvPr/>
          </p:nvSpPr>
          <p:spPr bwMode="auto">
            <a:xfrm>
              <a:off x="3046" y="3574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1" name="Rectangle 58"/>
            <p:cNvSpPr>
              <a:spLocks noChangeArrowheads="1"/>
            </p:cNvSpPr>
            <p:nvPr/>
          </p:nvSpPr>
          <p:spPr bwMode="auto">
            <a:xfrm>
              <a:off x="3046" y="3574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2" name="Rectangle 59"/>
            <p:cNvSpPr>
              <a:spLocks noChangeArrowheads="1"/>
            </p:cNvSpPr>
            <p:nvPr/>
          </p:nvSpPr>
          <p:spPr bwMode="auto">
            <a:xfrm>
              <a:off x="2525" y="3574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3" name="Rectangle 60"/>
            <p:cNvSpPr>
              <a:spLocks noChangeArrowheads="1"/>
            </p:cNvSpPr>
            <p:nvPr/>
          </p:nvSpPr>
          <p:spPr bwMode="auto">
            <a:xfrm>
              <a:off x="2525" y="3574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4" name="Rectangle 61"/>
            <p:cNvSpPr>
              <a:spLocks noChangeArrowheads="1"/>
            </p:cNvSpPr>
            <p:nvPr/>
          </p:nvSpPr>
          <p:spPr bwMode="auto">
            <a:xfrm>
              <a:off x="490" y="2012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5" name="Rectangle 62"/>
            <p:cNvSpPr>
              <a:spLocks noChangeArrowheads="1"/>
            </p:cNvSpPr>
            <p:nvPr/>
          </p:nvSpPr>
          <p:spPr bwMode="auto">
            <a:xfrm>
              <a:off x="490" y="2012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6" name="Rectangle 63"/>
            <p:cNvSpPr>
              <a:spLocks noChangeArrowheads="1"/>
            </p:cNvSpPr>
            <p:nvPr/>
          </p:nvSpPr>
          <p:spPr bwMode="auto">
            <a:xfrm>
              <a:off x="5405" y="2012"/>
              <a:ext cx="43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7" name="Rectangle 64"/>
            <p:cNvSpPr>
              <a:spLocks noChangeArrowheads="1"/>
            </p:cNvSpPr>
            <p:nvPr/>
          </p:nvSpPr>
          <p:spPr bwMode="auto">
            <a:xfrm>
              <a:off x="5405" y="2012"/>
              <a:ext cx="43" cy="4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8" name="Rectangle 65"/>
            <p:cNvSpPr>
              <a:spLocks noChangeArrowheads="1"/>
            </p:cNvSpPr>
            <p:nvPr/>
          </p:nvSpPr>
          <p:spPr bwMode="auto">
            <a:xfrm>
              <a:off x="488" y="1491"/>
              <a:ext cx="46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59" name="Rectangle 66"/>
            <p:cNvSpPr>
              <a:spLocks noChangeArrowheads="1"/>
            </p:cNvSpPr>
            <p:nvPr/>
          </p:nvSpPr>
          <p:spPr bwMode="auto">
            <a:xfrm>
              <a:off x="488" y="1491"/>
              <a:ext cx="46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0" name="Rectangle 67"/>
            <p:cNvSpPr>
              <a:spLocks noChangeArrowheads="1"/>
            </p:cNvSpPr>
            <p:nvPr/>
          </p:nvSpPr>
          <p:spPr bwMode="auto">
            <a:xfrm>
              <a:off x="5403" y="1490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1" name="Rectangle 68"/>
            <p:cNvSpPr>
              <a:spLocks noChangeArrowheads="1"/>
            </p:cNvSpPr>
            <p:nvPr/>
          </p:nvSpPr>
          <p:spPr bwMode="auto">
            <a:xfrm>
              <a:off x="5403" y="1490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2" name="Rectangle 69"/>
            <p:cNvSpPr>
              <a:spLocks noChangeArrowheads="1"/>
            </p:cNvSpPr>
            <p:nvPr/>
          </p:nvSpPr>
          <p:spPr bwMode="auto">
            <a:xfrm>
              <a:off x="487" y="971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3" name="Rectangle 70"/>
            <p:cNvSpPr>
              <a:spLocks noChangeArrowheads="1"/>
            </p:cNvSpPr>
            <p:nvPr/>
          </p:nvSpPr>
          <p:spPr bwMode="auto">
            <a:xfrm>
              <a:off x="487" y="971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4" name="Rectangle 71"/>
            <p:cNvSpPr>
              <a:spLocks noChangeArrowheads="1"/>
            </p:cNvSpPr>
            <p:nvPr/>
          </p:nvSpPr>
          <p:spPr bwMode="auto">
            <a:xfrm>
              <a:off x="5401" y="971"/>
              <a:ext cx="46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5" name="Rectangle 72"/>
            <p:cNvSpPr>
              <a:spLocks noChangeArrowheads="1"/>
            </p:cNvSpPr>
            <p:nvPr/>
          </p:nvSpPr>
          <p:spPr bwMode="auto">
            <a:xfrm>
              <a:off x="5401" y="971"/>
              <a:ext cx="46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6" name="Rectangle 73"/>
            <p:cNvSpPr>
              <a:spLocks noChangeArrowheads="1"/>
            </p:cNvSpPr>
            <p:nvPr/>
          </p:nvSpPr>
          <p:spPr bwMode="auto">
            <a:xfrm>
              <a:off x="488" y="2535"/>
              <a:ext cx="46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7" name="Rectangle 74"/>
            <p:cNvSpPr>
              <a:spLocks noChangeArrowheads="1"/>
            </p:cNvSpPr>
            <p:nvPr/>
          </p:nvSpPr>
          <p:spPr bwMode="auto">
            <a:xfrm>
              <a:off x="488" y="2535"/>
              <a:ext cx="46" cy="4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8" name="Rectangle 75"/>
            <p:cNvSpPr>
              <a:spLocks noChangeArrowheads="1"/>
            </p:cNvSpPr>
            <p:nvPr/>
          </p:nvSpPr>
          <p:spPr bwMode="auto">
            <a:xfrm>
              <a:off x="5403" y="2533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69" name="Rectangle 76"/>
            <p:cNvSpPr>
              <a:spLocks noChangeArrowheads="1"/>
            </p:cNvSpPr>
            <p:nvPr/>
          </p:nvSpPr>
          <p:spPr bwMode="auto">
            <a:xfrm>
              <a:off x="5403" y="2533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0" name="Rectangle 77"/>
            <p:cNvSpPr>
              <a:spLocks noChangeArrowheads="1"/>
            </p:cNvSpPr>
            <p:nvPr/>
          </p:nvSpPr>
          <p:spPr bwMode="auto">
            <a:xfrm>
              <a:off x="490" y="3055"/>
              <a:ext cx="44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1" name="Rectangle 78"/>
            <p:cNvSpPr>
              <a:spLocks noChangeArrowheads="1"/>
            </p:cNvSpPr>
            <p:nvPr/>
          </p:nvSpPr>
          <p:spPr bwMode="auto">
            <a:xfrm>
              <a:off x="490" y="3055"/>
              <a:ext cx="44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2" name="Rectangle 79"/>
            <p:cNvSpPr>
              <a:spLocks noChangeArrowheads="1"/>
            </p:cNvSpPr>
            <p:nvPr/>
          </p:nvSpPr>
          <p:spPr bwMode="auto">
            <a:xfrm>
              <a:off x="5403" y="3055"/>
              <a:ext cx="45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3" name="Rectangle 80"/>
            <p:cNvSpPr>
              <a:spLocks noChangeArrowheads="1"/>
            </p:cNvSpPr>
            <p:nvPr/>
          </p:nvSpPr>
          <p:spPr bwMode="auto">
            <a:xfrm>
              <a:off x="5403" y="3055"/>
              <a:ext cx="45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4" name="Rectangle 81"/>
            <p:cNvSpPr>
              <a:spLocks noChangeArrowheads="1"/>
            </p:cNvSpPr>
            <p:nvPr/>
          </p:nvSpPr>
          <p:spPr bwMode="auto">
            <a:xfrm>
              <a:off x="2004" y="3574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5" name="Rectangle 82"/>
            <p:cNvSpPr>
              <a:spLocks noChangeArrowheads="1"/>
            </p:cNvSpPr>
            <p:nvPr/>
          </p:nvSpPr>
          <p:spPr bwMode="auto">
            <a:xfrm>
              <a:off x="2004" y="3574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6" name="Rectangle 83"/>
            <p:cNvSpPr>
              <a:spLocks noChangeArrowheads="1"/>
            </p:cNvSpPr>
            <p:nvPr/>
          </p:nvSpPr>
          <p:spPr bwMode="auto">
            <a:xfrm>
              <a:off x="1481" y="3574"/>
              <a:ext cx="46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7" name="Rectangle 84"/>
            <p:cNvSpPr>
              <a:spLocks noChangeArrowheads="1"/>
            </p:cNvSpPr>
            <p:nvPr/>
          </p:nvSpPr>
          <p:spPr bwMode="auto">
            <a:xfrm>
              <a:off x="1481" y="3574"/>
              <a:ext cx="46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8" name="Rectangle 85"/>
            <p:cNvSpPr>
              <a:spLocks noChangeArrowheads="1"/>
            </p:cNvSpPr>
            <p:nvPr/>
          </p:nvSpPr>
          <p:spPr bwMode="auto">
            <a:xfrm>
              <a:off x="960" y="3574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79" name="Rectangle 86"/>
            <p:cNvSpPr>
              <a:spLocks noChangeArrowheads="1"/>
            </p:cNvSpPr>
            <p:nvPr/>
          </p:nvSpPr>
          <p:spPr bwMode="auto">
            <a:xfrm>
              <a:off x="960" y="3574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0" name="Rectangle 87"/>
            <p:cNvSpPr>
              <a:spLocks noChangeArrowheads="1"/>
            </p:cNvSpPr>
            <p:nvPr/>
          </p:nvSpPr>
          <p:spPr bwMode="auto">
            <a:xfrm>
              <a:off x="487" y="3582"/>
              <a:ext cx="43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1" name="Rectangle 88"/>
            <p:cNvSpPr>
              <a:spLocks noChangeArrowheads="1"/>
            </p:cNvSpPr>
            <p:nvPr/>
          </p:nvSpPr>
          <p:spPr bwMode="auto">
            <a:xfrm>
              <a:off x="487" y="3582"/>
              <a:ext cx="43" cy="4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2" name="Rectangle 89"/>
            <p:cNvSpPr>
              <a:spLocks noChangeArrowheads="1"/>
            </p:cNvSpPr>
            <p:nvPr/>
          </p:nvSpPr>
          <p:spPr bwMode="auto">
            <a:xfrm>
              <a:off x="5136" y="720"/>
              <a:ext cx="44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3" name="Rectangle 90"/>
            <p:cNvSpPr>
              <a:spLocks noChangeArrowheads="1"/>
            </p:cNvSpPr>
            <p:nvPr/>
          </p:nvSpPr>
          <p:spPr bwMode="auto">
            <a:xfrm>
              <a:off x="5136" y="720"/>
              <a:ext cx="44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4" name="Rectangle 91"/>
            <p:cNvSpPr>
              <a:spLocks noChangeArrowheads="1"/>
            </p:cNvSpPr>
            <p:nvPr/>
          </p:nvSpPr>
          <p:spPr bwMode="auto">
            <a:xfrm>
              <a:off x="4614" y="720"/>
              <a:ext cx="45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5" name="Rectangle 92"/>
            <p:cNvSpPr>
              <a:spLocks noChangeArrowheads="1"/>
            </p:cNvSpPr>
            <p:nvPr/>
          </p:nvSpPr>
          <p:spPr bwMode="auto">
            <a:xfrm>
              <a:off x="4614" y="720"/>
              <a:ext cx="45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6" name="Rectangle 93"/>
            <p:cNvSpPr>
              <a:spLocks noChangeArrowheads="1"/>
            </p:cNvSpPr>
            <p:nvPr/>
          </p:nvSpPr>
          <p:spPr bwMode="auto">
            <a:xfrm>
              <a:off x="4093" y="718"/>
              <a:ext cx="43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7" name="Rectangle 94"/>
            <p:cNvSpPr>
              <a:spLocks noChangeArrowheads="1"/>
            </p:cNvSpPr>
            <p:nvPr/>
          </p:nvSpPr>
          <p:spPr bwMode="auto">
            <a:xfrm>
              <a:off x="4093" y="718"/>
              <a:ext cx="43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8" name="Rectangle 95"/>
            <p:cNvSpPr>
              <a:spLocks noChangeArrowheads="1"/>
            </p:cNvSpPr>
            <p:nvPr/>
          </p:nvSpPr>
          <p:spPr bwMode="auto">
            <a:xfrm>
              <a:off x="3570" y="720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89" name="Rectangle 96"/>
            <p:cNvSpPr>
              <a:spLocks noChangeArrowheads="1"/>
            </p:cNvSpPr>
            <p:nvPr/>
          </p:nvSpPr>
          <p:spPr bwMode="auto">
            <a:xfrm>
              <a:off x="3570" y="720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0" name="Rectangle 97"/>
            <p:cNvSpPr>
              <a:spLocks noChangeArrowheads="1"/>
            </p:cNvSpPr>
            <p:nvPr/>
          </p:nvSpPr>
          <p:spPr bwMode="auto">
            <a:xfrm>
              <a:off x="3047" y="720"/>
              <a:ext cx="44" cy="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1" name="Rectangle 98"/>
            <p:cNvSpPr>
              <a:spLocks noChangeArrowheads="1"/>
            </p:cNvSpPr>
            <p:nvPr/>
          </p:nvSpPr>
          <p:spPr bwMode="auto">
            <a:xfrm>
              <a:off x="3047" y="720"/>
              <a:ext cx="44" cy="4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2" name="Rectangle 99"/>
            <p:cNvSpPr>
              <a:spLocks noChangeArrowheads="1"/>
            </p:cNvSpPr>
            <p:nvPr/>
          </p:nvSpPr>
          <p:spPr bwMode="auto">
            <a:xfrm>
              <a:off x="2527" y="718"/>
              <a:ext cx="43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3" name="Rectangle 100"/>
            <p:cNvSpPr>
              <a:spLocks noChangeArrowheads="1"/>
            </p:cNvSpPr>
            <p:nvPr/>
          </p:nvSpPr>
          <p:spPr bwMode="auto">
            <a:xfrm>
              <a:off x="2527" y="718"/>
              <a:ext cx="43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4" name="Rectangle 101"/>
            <p:cNvSpPr>
              <a:spLocks noChangeArrowheads="1"/>
            </p:cNvSpPr>
            <p:nvPr/>
          </p:nvSpPr>
          <p:spPr bwMode="auto">
            <a:xfrm>
              <a:off x="2006" y="720"/>
              <a:ext cx="43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5" name="Rectangle 102"/>
            <p:cNvSpPr>
              <a:spLocks noChangeArrowheads="1"/>
            </p:cNvSpPr>
            <p:nvPr/>
          </p:nvSpPr>
          <p:spPr bwMode="auto">
            <a:xfrm>
              <a:off x="2006" y="720"/>
              <a:ext cx="43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6" name="Rectangle 103"/>
            <p:cNvSpPr>
              <a:spLocks noChangeArrowheads="1"/>
            </p:cNvSpPr>
            <p:nvPr/>
          </p:nvSpPr>
          <p:spPr bwMode="auto">
            <a:xfrm>
              <a:off x="1483" y="720"/>
              <a:ext cx="44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7" name="Rectangle 104"/>
            <p:cNvSpPr>
              <a:spLocks noChangeArrowheads="1"/>
            </p:cNvSpPr>
            <p:nvPr/>
          </p:nvSpPr>
          <p:spPr bwMode="auto">
            <a:xfrm>
              <a:off x="1483" y="720"/>
              <a:ext cx="44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8" name="Rectangle 105"/>
            <p:cNvSpPr>
              <a:spLocks noChangeArrowheads="1"/>
            </p:cNvSpPr>
            <p:nvPr/>
          </p:nvSpPr>
          <p:spPr bwMode="auto">
            <a:xfrm>
              <a:off x="962" y="718"/>
              <a:ext cx="44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399" name="Rectangle 106"/>
            <p:cNvSpPr>
              <a:spLocks noChangeArrowheads="1"/>
            </p:cNvSpPr>
            <p:nvPr/>
          </p:nvSpPr>
          <p:spPr bwMode="auto">
            <a:xfrm>
              <a:off x="962" y="718"/>
              <a:ext cx="44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0" name="Rectangle 107"/>
            <p:cNvSpPr>
              <a:spLocks noChangeArrowheads="1"/>
            </p:cNvSpPr>
            <p:nvPr/>
          </p:nvSpPr>
          <p:spPr bwMode="auto">
            <a:xfrm>
              <a:off x="487" y="713"/>
              <a:ext cx="45" cy="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1" name="Rectangle 108"/>
            <p:cNvSpPr>
              <a:spLocks noChangeArrowheads="1"/>
            </p:cNvSpPr>
            <p:nvPr/>
          </p:nvSpPr>
          <p:spPr bwMode="auto">
            <a:xfrm>
              <a:off x="487" y="713"/>
              <a:ext cx="45" cy="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2" name="Rectangle 109"/>
            <p:cNvSpPr>
              <a:spLocks noChangeArrowheads="1"/>
            </p:cNvSpPr>
            <p:nvPr/>
          </p:nvSpPr>
          <p:spPr bwMode="auto">
            <a:xfrm>
              <a:off x="5454" y="555"/>
              <a:ext cx="276" cy="1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  <p:sp>
          <p:nvSpPr>
            <p:cNvPr id="11403" name="Rectangle 110"/>
            <p:cNvSpPr>
              <a:spLocks noChangeArrowheads="1"/>
            </p:cNvSpPr>
            <p:nvPr/>
          </p:nvSpPr>
          <p:spPr bwMode="auto">
            <a:xfrm>
              <a:off x="5380" y="3636"/>
              <a:ext cx="370" cy="1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Comic Sans MS" pitchFamily="66" charset="0"/>
              </a:endParaRPr>
            </a:p>
          </p:txBody>
        </p:sp>
      </p:grpSp>
      <p:grpSp>
        <p:nvGrpSpPr>
          <p:cNvPr id="11270" name="Group 111"/>
          <p:cNvGrpSpPr>
            <a:grpSpLocks/>
          </p:cNvGrpSpPr>
          <p:nvPr/>
        </p:nvGrpSpPr>
        <p:grpSpPr bwMode="auto">
          <a:xfrm>
            <a:off x="5562600" y="1277988"/>
            <a:ext cx="2859088" cy="1066800"/>
            <a:chOff x="3515" y="799"/>
            <a:chExt cx="1801" cy="666"/>
          </a:xfrm>
        </p:grpSpPr>
        <p:sp>
          <p:nvSpPr>
            <p:cNvPr id="11307" name="Text Box 112"/>
            <p:cNvSpPr txBox="1">
              <a:spLocks noChangeArrowheads="1"/>
            </p:cNvSpPr>
            <p:nvPr/>
          </p:nvSpPr>
          <p:spPr bwMode="auto">
            <a:xfrm>
              <a:off x="4211" y="799"/>
              <a:ext cx="110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chemeClr val="bg1"/>
                  </a:solidFill>
                  <a:latin typeface="Comic Sans MS" pitchFamily="66" charset="0"/>
                </a:rPr>
                <a:t>Остров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chemeClr val="bg1"/>
                  </a:solidFill>
                  <a:latin typeface="Comic Sans MS" pitchFamily="66" charset="0"/>
                </a:rPr>
                <a:t>Стабильности</a:t>
              </a:r>
              <a:endParaRPr lang="en-US" altLang="ru-RU" sz="1600" dirty="0">
                <a:solidFill>
                  <a:schemeClr val="bg1"/>
                </a:solidFill>
                <a:latin typeface="Comic Sans MS" pitchFamily="66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ru-RU" sz="16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308" name="Text Box 113"/>
            <p:cNvSpPr txBox="1">
              <a:spLocks noChangeArrowheads="1"/>
            </p:cNvSpPr>
            <p:nvPr/>
          </p:nvSpPr>
          <p:spPr bwMode="auto">
            <a:xfrm>
              <a:off x="3515" y="1253"/>
              <a:ext cx="56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chemeClr val="bg1"/>
                  </a:solidFill>
                  <a:latin typeface="Comic Sans MS" pitchFamily="66" charset="0"/>
                </a:rPr>
                <a:t>отмель</a:t>
              </a:r>
              <a:endParaRPr lang="en-US" altLang="ru-RU" sz="16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11271" name="Text Box 116"/>
          <p:cNvSpPr txBox="1">
            <a:spLocks noChangeArrowheads="1"/>
          </p:cNvSpPr>
          <p:nvPr/>
        </p:nvSpPr>
        <p:spPr bwMode="auto">
          <a:xfrm>
            <a:off x="839788" y="215950"/>
            <a:ext cx="18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2000">
              <a:solidFill>
                <a:srgbClr val="808080"/>
              </a:solidFill>
              <a:latin typeface="Comic Sans MS" pitchFamily="66" charset="0"/>
            </a:endParaRPr>
          </a:p>
        </p:txBody>
      </p:sp>
      <p:grpSp>
        <p:nvGrpSpPr>
          <p:cNvPr id="11273" name="Group 120"/>
          <p:cNvGrpSpPr>
            <a:grpSpLocks/>
          </p:cNvGrpSpPr>
          <p:nvPr/>
        </p:nvGrpSpPr>
        <p:grpSpPr bwMode="auto">
          <a:xfrm>
            <a:off x="990600" y="2952800"/>
            <a:ext cx="3290891" cy="1276350"/>
            <a:chOff x="657" y="1797"/>
            <a:chExt cx="2073" cy="804"/>
          </a:xfrm>
        </p:grpSpPr>
        <p:sp>
          <p:nvSpPr>
            <p:cNvPr id="11305" name="Text Box 121"/>
            <p:cNvSpPr txBox="1">
              <a:spLocks noChangeArrowheads="1"/>
            </p:cNvSpPr>
            <p:nvPr/>
          </p:nvSpPr>
          <p:spPr bwMode="auto">
            <a:xfrm>
              <a:off x="1886" y="1797"/>
              <a:ext cx="84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chemeClr val="bg1"/>
                  </a:solidFill>
                  <a:latin typeface="Comic Sans MS" pitchFamily="66" charset="0"/>
                </a:rPr>
                <a:t>полуостров</a:t>
              </a:r>
              <a:endParaRPr lang="en-US" altLang="ru-RU" sz="16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306" name="Text Box 122"/>
            <p:cNvSpPr txBox="1">
              <a:spLocks noChangeArrowheads="1"/>
            </p:cNvSpPr>
            <p:nvPr/>
          </p:nvSpPr>
          <p:spPr bwMode="auto">
            <a:xfrm>
              <a:off x="657" y="2387"/>
              <a:ext cx="75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chemeClr val="bg1"/>
                  </a:solidFill>
                  <a:latin typeface="Comic Sans MS" pitchFamily="66" charset="0"/>
                </a:rPr>
                <a:t>континент</a:t>
              </a:r>
              <a:endParaRPr lang="en-US" altLang="ru-RU" sz="16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11274" name="Text Box 123"/>
          <p:cNvSpPr txBox="1">
            <a:spLocks noChangeArrowheads="1"/>
          </p:cNvSpPr>
          <p:nvPr/>
        </p:nvSpPr>
        <p:spPr bwMode="auto">
          <a:xfrm>
            <a:off x="5973763" y="3654475"/>
            <a:ext cx="18053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Comic Sans MS" pitchFamily="66" charset="0"/>
              </a:rPr>
              <a:t>Море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Comic Sans MS" pitchFamily="66" charset="0"/>
              </a:rPr>
              <a:t>Нестабильности</a:t>
            </a:r>
          </a:p>
        </p:txBody>
      </p:sp>
      <p:grpSp>
        <p:nvGrpSpPr>
          <p:cNvPr id="11275" name="Группа 132"/>
          <p:cNvGrpSpPr>
            <a:grpSpLocks/>
          </p:cNvGrpSpPr>
          <p:nvPr/>
        </p:nvGrpSpPr>
        <p:grpSpPr bwMode="auto">
          <a:xfrm>
            <a:off x="641350" y="227063"/>
            <a:ext cx="4357688" cy="1179512"/>
            <a:chOff x="641352" y="399068"/>
            <a:chExt cx="4357689" cy="1178907"/>
          </a:xfrm>
        </p:grpSpPr>
        <p:sp>
          <p:nvSpPr>
            <p:cNvPr id="11291" name="Text Box 115"/>
            <p:cNvSpPr txBox="1">
              <a:spLocks noChangeArrowheads="1"/>
            </p:cNvSpPr>
            <p:nvPr/>
          </p:nvSpPr>
          <p:spPr bwMode="auto">
            <a:xfrm>
              <a:off x="855988" y="399068"/>
              <a:ext cx="2401812" cy="36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 dirty="0">
                  <a:solidFill>
                    <a:schemeClr val="bg1"/>
                  </a:solidFill>
                </a:rPr>
                <a:t>Периоды полураспада</a:t>
              </a:r>
              <a:endParaRPr lang="en-US" altLang="ru-RU" sz="1800" dirty="0">
                <a:solidFill>
                  <a:schemeClr val="bg1"/>
                </a:solidFill>
              </a:endParaRPr>
            </a:p>
          </p:txBody>
        </p:sp>
        <p:grpSp>
          <p:nvGrpSpPr>
            <p:cNvPr id="11292" name="Group 125"/>
            <p:cNvGrpSpPr>
              <a:grpSpLocks/>
            </p:cNvGrpSpPr>
            <p:nvPr/>
          </p:nvGrpSpPr>
          <p:grpSpPr bwMode="auto">
            <a:xfrm>
              <a:off x="641352" y="661988"/>
              <a:ext cx="4357689" cy="915987"/>
              <a:chOff x="2875" y="104"/>
              <a:chExt cx="2745" cy="577"/>
            </a:xfrm>
          </p:grpSpPr>
          <p:graphicFrame>
            <p:nvGraphicFramePr>
              <p:cNvPr id="11293" name="Object 126"/>
              <p:cNvGraphicFramePr>
                <a:graphicFrameLocks noChangeAspect="1"/>
              </p:cNvGraphicFramePr>
              <p:nvPr/>
            </p:nvGraphicFramePr>
            <p:xfrm>
              <a:off x="2928" y="144"/>
              <a:ext cx="2544" cy="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43" name="CorelDRAW" r:id="rId5" imgW="8108280" imgH="1635480" progId="">
                      <p:embed/>
                    </p:oleObj>
                  </mc:Choice>
                  <mc:Fallback>
                    <p:oleObj name="CorelDRAW" r:id="rId5" imgW="8108280" imgH="163548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" y="144"/>
                            <a:ext cx="2544" cy="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94" name="Text Box 127"/>
              <p:cNvSpPr txBox="1">
                <a:spLocks noChangeArrowheads="1"/>
              </p:cNvSpPr>
              <p:nvPr/>
            </p:nvSpPr>
            <p:spPr bwMode="auto">
              <a:xfrm>
                <a:off x="2986" y="124"/>
                <a:ext cx="24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-5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5" name="Text Box 128"/>
              <p:cNvSpPr txBox="1">
                <a:spLocks noChangeArrowheads="1"/>
              </p:cNvSpPr>
              <p:nvPr/>
            </p:nvSpPr>
            <p:spPr bwMode="auto">
              <a:xfrm>
                <a:off x="3461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6" name="Text Box 129"/>
              <p:cNvSpPr txBox="1">
                <a:spLocks noChangeArrowheads="1"/>
              </p:cNvSpPr>
              <p:nvPr/>
            </p:nvSpPr>
            <p:spPr bwMode="auto">
              <a:xfrm>
                <a:off x="3900" y="124"/>
                <a:ext cx="19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7" name="Text Box 130"/>
              <p:cNvSpPr txBox="1">
                <a:spLocks noChangeArrowheads="1"/>
              </p:cNvSpPr>
              <p:nvPr/>
            </p:nvSpPr>
            <p:spPr bwMode="auto">
              <a:xfrm>
                <a:off x="429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10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8" name="Text Box 131"/>
              <p:cNvSpPr txBox="1">
                <a:spLocks noChangeArrowheads="1"/>
              </p:cNvSpPr>
              <p:nvPr/>
            </p:nvSpPr>
            <p:spPr bwMode="auto">
              <a:xfrm>
                <a:off x="4726" y="124"/>
                <a:ext cx="25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15</a:t>
                </a:r>
                <a:endParaRPr lang="ru-RU" altLang="ru-RU" sz="160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299" name="Text Box 132"/>
              <p:cNvSpPr txBox="1">
                <a:spLocks noChangeArrowheads="1"/>
              </p:cNvSpPr>
              <p:nvPr/>
            </p:nvSpPr>
            <p:spPr bwMode="auto">
              <a:xfrm>
                <a:off x="4943" y="104"/>
                <a:ext cx="67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 dirty="0">
                    <a:solidFill>
                      <a:schemeClr val="bg1"/>
                    </a:solidFill>
                    <a:latin typeface="Comic Sans MS" pitchFamily="66" charset="0"/>
                  </a:rPr>
                  <a:t>LogT</a:t>
                </a:r>
                <a:r>
                  <a:rPr lang="en-US" altLang="ru-RU" sz="2000" baseline="-25000" dirty="0">
                    <a:solidFill>
                      <a:schemeClr val="bg1"/>
                    </a:solidFill>
                    <a:latin typeface="Comic Sans MS" pitchFamily="66" charset="0"/>
                  </a:rPr>
                  <a:t>1/2 </a:t>
                </a:r>
                <a:r>
                  <a:rPr lang="ru-RU" altLang="ru-RU" sz="1600" dirty="0">
                    <a:solidFill>
                      <a:schemeClr val="bg1"/>
                    </a:solidFill>
                    <a:latin typeface="Comic Sans MS" pitchFamily="66" charset="0"/>
                  </a:rPr>
                  <a:t>с</a:t>
                </a:r>
              </a:p>
            </p:txBody>
          </p:sp>
          <p:sp>
            <p:nvSpPr>
              <p:cNvPr id="11300" name="Text Box 133"/>
              <p:cNvSpPr txBox="1">
                <a:spLocks noChangeArrowheads="1"/>
              </p:cNvSpPr>
              <p:nvPr/>
            </p:nvSpPr>
            <p:spPr bwMode="auto">
              <a:xfrm>
                <a:off x="2875" y="460"/>
                <a:ext cx="305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1</a:t>
                </a:r>
                <a:r>
                  <a:rPr lang="el-GR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μ</a:t>
                </a:r>
                <a:r>
                  <a:rPr lang="en-US" altLang="ru-RU" sz="1600">
                    <a:solidFill>
                      <a:schemeClr val="bg1"/>
                    </a:solidFill>
                    <a:latin typeface="Comic Sans MS" pitchFamily="66" charset="0"/>
                  </a:rPr>
                  <a:t>s</a:t>
                </a:r>
              </a:p>
            </p:txBody>
          </p:sp>
          <p:sp>
            <p:nvSpPr>
              <p:cNvPr id="11301" name="Text Box 134"/>
              <p:cNvSpPr txBox="1">
                <a:spLocks noChangeArrowheads="1"/>
              </p:cNvSpPr>
              <p:nvPr/>
            </p:nvSpPr>
            <p:spPr bwMode="auto">
              <a:xfrm>
                <a:off x="3429" y="464"/>
                <a:ext cx="317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solidFill>
                      <a:schemeClr val="bg1"/>
                    </a:solidFill>
                    <a:latin typeface="Comic Sans MS" pitchFamily="66" charset="0"/>
                  </a:rPr>
                  <a:t>сек</a:t>
                </a:r>
                <a:endParaRPr lang="en-US" altLang="ru-RU" sz="16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302" name="Text Box 135"/>
              <p:cNvSpPr txBox="1">
                <a:spLocks noChangeArrowheads="1"/>
              </p:cNvSpPr>
              <p:nvPr/>
            </p:nvSpPr>
            <p:spPr bwMode="auto">
              <a:xfrm>
                <a:off x="3738" y="464"/>
                <a:ext cx="31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solidFill>
                      <a:schemeClr val="bg1"/>
                    </a:solidFill>
                    <a:latin typeface="Comic Sans MS" pitchFamily="66" charset="0"/>
                  </a:rPr>
                  <a:t>час</a:t>
                </a:r>
                <a:endParaRPr lang="en-US" altLang="ru-RU" sz="16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303" name="Text Box 136"/>
              <p:cNvSpPr txBox="1">
                <a:spLocks noChangeArrowheads="1"/>
              </p:cNvSpPr>
              <p:nvPr/>
            </p:nvSpPr>
            <p:spPr bwMode="auto">
              <a:xfrm>
                <a:off x="4078" y="468"/>
                <a:ext cx="40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 dirty="0">
                    <a:solidFill>
                      <a:schemeClr val="bg1"/>
                    </a:solidFill>
                    <a:latin typeface="Comic Sans MS" pitchFamily="66" charset="0"/>
                  </a:rPr>
                  <a:t>день</a:t>
                </a:r>
                <a:endParaRPr lang="en-US" altLang="ru-RU" sz="16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304" name="Text Box 137"/>
              <p:cNvSpPr txBox="1">
                <a:spLocks noChangeArrowheads="1"/>
              </p:cNvSpPr>
              <p:nvPr/>
            </p:nvSpPr>
            <p:spPr bwMode="auto">
              <a:xfrm>
                <a:off x="4554" y="464"/>
                <a:ext cx="70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600" dirty="0">
                    <a:solidFill>
                      <a:schemeClr val="bg1"/>
                    </a:solidFill>
                    <a:latin typeface="Comic Sans MS" pitchFamily="66" charset="0"/>
                  </a:rPr>
                  <a:t>1</a:t>
                </a:r>
                <a:r>
                  <a:rPr lang="ru-RU" altLang="ru-RU" sz="1600" dirty="0" err="1">
                    <a:solidFill>
                      <a:schemeClr val="bg1"/>
                    </a:solidFill>
                    <a:latin typeface="Comic Sans MS" pitchFamily="66" charset="0"/>
                  </a:rPr>
                  <a:t>Мегалет</a:t>
                </a:r>
                <a:endParaRPr lang="en-US" altLang="ru-RU" sz="1600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6516688" y="522338"/>
            <a:ext cx="184150" cy="40163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ru-RU" sz="2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6795C52-F634-4667-8FED-3A6DDCCCA7CD}"/>
              </a:ext>
            </a:extLst>
          </p:cNvPr>
          <p:cNvSpPr txBox="1"/>
          <p:nvPr/>
        </p:nvSpPr>
        <p:spPr>
          <a:xfrm>
            <a:off x="-36511" y="6577607"/>
            <a:ext cx="928903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32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9712" y="476672"/>
            <a:ext cx="50002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/>
              <a:t>Основные состояния атомов</a:t>
            </a:r>
            <a:r>
              <a:rPr lang="en-US" sz="2400" dirty="0"/>
              <a:t>  (T≈ 0)</a:t>
            </a:r>
            <a:r>
              <a:rPr lang="ru-RU" sz="2400" dirty="0"/>
              <a:t>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934142" y="1916832"/>
            <a:ext cx="7238258" cy="4145134"/>
            <a:chOff x="934142" y="1916832"/>
            <a:chExt cx="7238258" cy="4145134"/>
          </a:xfrm>
        </p:grpSpPr>
        <p:pic>
          <p:nvPicPr>
            <p:cNvPr id="1026" name="Picture 2" descr="https://media.geeksforgeeks.org/wp-content/uploads/20210718181009/UntitledDiagram1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092" y="1916832"/>
              <a:ext cx="6972301" cy="353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934142" y="4893290"/>
              <a:ext cx="7238258" cy="1168676"/>
              <a:chOff x="934142" y="4893290"/>
              <a:chExt cx="7238258" cy="116867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128092" y="4925494"/>
                <a:ext cx="315150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Атомы лежат один на другом</a:t>
                </a:r>
              </a:p>
              <a:p>
                <a:endParaRPr lang="ru-RU" b="1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834049" y="4893290"/>
                <a:ext cx="3338351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dirty="0"/>
                  <a:t>Атомы всегда в пространстве, </a:t>
                </a:r>
              </a:p>
              <a:p>
                <a:pPr algn="ctr"/>
                <a:r>
                  <a:rPr lang="ru-RU" b="1" dirty="0"/>
                  <a:t>как следует из принципа Паули</a:t>
                </a:r>
              </a:p>
            </p:txBody>
          </p:sp>
          <p:grpSp>
            <p:nvGrpSpPr>
              <p:cNvPr id="5" name="Группа 4"/>
              <p:cNvGrpSpPr/>
              <p:nvPr/>
            </p:nvGrpSpPr>
            <p:grpSpPr>
              <a:xfrm>
                <a:off x="934142" y="5661248"/>
                <a:ext cx="7166250" cy="400718"/>
                <a:chOff x="934142" y="5476554"/>
                <a:chExt cx="7166250" cy="400718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4851810" y="5477162"/>
                  <a:ext cx="3248582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2000" b="1" dirty="0">
                      <a:solidFill>
                        <a:srgbClr val="0070C0"/>
                      </a:solidFill>
                    </a:rPr>
                    <a:t>Статистика Ферми - Дирака</a:t>
                  </a: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934142" y="5476554"/>
                  <a:ext cx="34105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2000" b="1" dirty="0">
                      <a:solidFill>
                        <a:srgbClr val="0070C0"/>
                      </a:solidFill>
                    </a:rPr>
                    <a:t>Статистика </a:t>
                  </a:r>
                  <a:r>
                    <a:rPr lang="ru-RU" sz="2000" b="1" dirty="0" err="1">
                      <a:solidFill>
                        <a:srgbClr val="0070C0"/>
                      </a:solidFill>
                    </a:rPr>
                    <a:t>Бозе</a:t>
                  </a:r>
                  <a:r>
                    <a:rPr lang="ru-RU" sz="2000" b="1" dirty="0">
                      <a:solidFill>
                        <a:srgbClr val="0070C0"/>
                      </a:solidFill>
                    </a:rPr>
                    <a:t> - Эйнштейна</a:t>
                  </a:r>
                </a:p>
              </p:txBody>
            </p:sp>
          </p:grpSp>
        </p:grpSp>
      </p:grpSp>
      <p:sp>
        <p:nvSpPr>
          <p:cNvPr id="9" name="TextBox 8"/>
          <p:cNvSpPr txBox="1"/>
          <p:nvPr/>
        </p:nvSpPr>
        <p:spPr>
          <a:xfrm>
            <a:off x="1672317" y="1288560"/>
            <a:ext cx="18197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Спины 0, 1, 2,..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850" y="213608"/>
            <a:ext cx="1367169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фотоны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W </a:t>
            </a:r>
            <a:r>
              <a:rPr lang="ru-RU" sz="2000" b="1" dirty="0">
                <a:solidFill>
                  <a:srgbClr val="0070C0"/>
                </a:solidFill>
              </a:rPr>
              <a:t>и</a:t>
            </a:r>
            <a:r>
              <a:rPr lang="en-US" sz="2000" b="1" dirty="0">
                <a:solidFill>
                  <a:srgbClr val="0070C0"/>
                </a:solidFill>
              </a:rPr>
              <a:t> Z</a:t>
            </a:r>
          </a:p>
          <a:p>
            <a:pPr algn="ctr"/>
            <a:r>
              <a:rPr lang="ru-RU" sz="2000" b="1" dirty="0" err="1">
                <a:solidFill>
                  <a:srgbClr val="0070C0"/>
                </a:solidFill>
              </a:rPr>
              <a:t>глюоны</a:t>
            </a:r>
            <a:endParaRPr lang="ru-RU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Higgs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гравитоны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81797" y="366008"/>
            <a:ext cx="1380955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электроны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мюоны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нейтрино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протоны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кварки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6134" y="1268760"/>
            <a:ext cx="204735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Спины 1/2, 3/2,..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7773" y="1613616"/>
            <a:ext cx="114967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 Бозоны </a:t>
            </a:r>
          </a:p>
          <a:p>
            <a:pPr algn="ctr"/>
            <a:r>
              <a:rPr lang="ru-RU" sz="2000" b="1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5946" y="1614408"/>
            <a:ext cx="148149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 Фермионы</a:t>
            </a:r>
          </a:p>
          <a:p>
            <a:pPr algn="ctr"/>
            <a:r>
              <a:rPr lang="ru-RU" sz="2000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C452BF-C79D-4244-B58A-93F6745C00AF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13760" y="1628800"/>
            <a:ext cx="8030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Конденсатом </a:t>
            </a:r>
            <a:r>
              <a:rPr lang="ru-RU" dirty="0" err="1"/>
              <a:t>Бозе</a:t>
            </a:r>
            <a:r>
              <a:rPr lang="ru-RU" dirty="0"/>
              <a:t> — Эйнштейна - пятое </a:t>
            </a:r>
            <a:r>
              <a:rPr lang="ru-RU" b="1" dirty="0"/>
              <a:t>агрегатное состояние вещества, </a:t>
            </a:r>
          </a:p>
          <a:p>
            <a:r>
              <a:rPr lang="ru-RU" b="1" dirty="0"/>
              <a:t>при котором заметная доля атомов находится в самом низкоэнергетическом </a:t>
            </a:r>
          </a:p>
          <a:p>
            <a:r>
              <a:rPr lang="ru-RU" b="1" dirty="0"/>
              <a:t>квантовом (основном) состоянии</a:t>
            </a:r>
            <a:r>
              <a:rPr lang="ru-RU" dirty="0"/>
              <a:t>. При этом атомы ведут себя как единый </a:t>
            </a:r>
          </a:p>
          <a:p>
            <a:r>
              <a:rPr lang="ru-RU" dirty="0"/>
              <a:t>квантовый объект с общей волновой функцией.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42" y="2060848"/>
            <a:ext cx="7997017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5241394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наблюдается только для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</a:rPr>
              <a:t>бозонов с температурой около 0 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1800" y="4437112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170 n</a:t>
            </a:r>
            <a:r>
              <a:rPr lang="ru-RU" sz="2000" b="1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2865" y="2564904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20 n</a:t>
            </a:r>
            <a:r>
              <a:rPr lang="ru-RU" sz="2000" b="1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04909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		</a:t>
            </a:r>
            <a:r>
              <a:rPr lang="ru-RU" sz="2400" b="1" dirty="0">
                <a:solidFill>
                  <a:srgbClr val="0070C0"/>
                </a:solidFill>
              </a:rPr>
              <a:t>Конденсат </a:t>
            </a:r>
            <a:r>
              <a:rPr lang="ru-RU" sz="2400" b="1" dirty="0" err="1">
                <a:solidFill>
                  <a:srgbClr val="0070C0"/>
                </a:solidFill>
              </a:rPr>
              <a:t>Бозе</a:t>
            </a:r>
            <a:r>
              <a:rPr lang="ru-RU" sz="2400" b="1" dirty="0">
                <a:solidFill>
                  <a:srgbClr val="0070C0"/>
                </a:solidFill>
              </a:rPr>
              <a:t> — Эйнштейна</a:t>
            </a:r>
            <a:r>
              <a:rPr lang="ru-RU" sz="2400" dirty="0"/>
              <a:t> - пятое агрегатное состояние вещества,  при котором заметная доля атомов находится в самом низкоэнергетическом </a:t>
            </a:r>
          </a:p>
          <a:p>
            <a:pPr algn="just"/>
            <a:r>
              <a:rPr lang="ru-RU" sz="2400" dirty="0"/>
              <a:t>квантовом состоянии. При этом атомы ведут себя как единый квантовый объект с общей волновой функцией.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B230C7-6B63-43AE-B2F9-536A2753E65A}"/>
              </a:ext>
            </a:extLst>
          </p:cNvPr>
          <p:cNvSpPr/>
          <p:nvPr/>
        </p:nvSpPr>
        <p:spPr>
          <a:xfrm>
            <a:off x="2195736" y="208713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0FD9A-0A27-4CFF-ABCD-B0611B8CA505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36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504" y="1674955"/>
            <a:ext cx="8785696" cy="3724856"/>
            <a:chOff x="395536" y="158669"/>
            <a:chExt cx="8093912" cy="31683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907" y="531962"/>
              <a:ext cx="2616546" cy="260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5616" y="438362"/>
              <a:ext cx="3888432" cy="448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3923928" y="670594"/>
              <a:ext cx="4565520" cy="2656427"/>
              <a:chOff x="4139952" y="670594"/>
              <a:chExt cx="4565520" cy="2656427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670594"/>
                <a:ext cx="4565520" cy="2656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Овал 13"/>
              <p:cNvSpPr/>
              <p:nvPr/>
            </p:nvSpPr>
            <p:spPr>
              <a:xfrm>
                <a:off x="4932040" y="69269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8316416" y="1124744"/>
                <a:ext cx="389056" cy="936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95536" y="158669"/>
              <a:ext cx="2188888" cy="602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Квазичастица </a:t>
              </a:r>
              <a:r>
                <a:rPr lang="en-US" sz="2000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4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He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  <a:p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j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=0, бозон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52320" y="1167135"/>
              <a:ext cx="667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baseline="30000" dirty="0">
                  <a:latin typeface="Comic Sans MS" panose="030F0702030302020204" pitchFamily="66" charset="0"/>
                </a:rPr>
                <a:t>12</a:t>
              </a:r>
              <a:r>
                <a:rPr lang="en-US" sz="2400" b="1" dirty="0">
                  <a:latin typeface="Comic Sans MS" panose="030F0702030302020204" pitchFamily="66" charset="0"/>
                </a:rPr>
                <a:t>C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96208" y="1071049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baseline="30000" dirty="0">
                  <a:latin typeface="Comic Sans MS" panose="030F0702030302020204" pitchFamily="66" charset="0"/>
                </a:rPr>
                <a:t>4</a:t>
              </a:r>
              <a:r>
                <a:rPr lang="en-US" sz="2400" b="1" dirty="0">
                  <a:latin typeface="Comic Sans MS" panose="030F0702030302020204" pitchFamily="66" charset="0"/>
                </a:rPr>
                <a:t>He</a:t>
              </a:r>
              <a:endParaRPr lang="ru-RU" sz="24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644008" y="836712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α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- конденсат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897442-D961-480A-AD72-6FBB7CAC3EFC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FD4E51-48C6-423E-99AE-C0AE60EB1152}"/>
              </a:ext>
            </a:extLst>
          </p:cNvPr>
          <p:cNvSpPr/>
          <p:nvPr/>
        </p:nvSpPr>
        <p:spPr>
          <a:xfrm>
            <a:off x="0" y="188640"/>
            <a:ext cx="90742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Может ли быть подобное «агрегатное состояние» в ядерном веществе?</a:t>
            </a:r>
            <a:endParaRPr lang="ru-RU" sz="2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A10CCB-DF42-4116-A285-2A65CF053663}"/>
              </a:ext>
            </a:extLst>
          </p:cNvPr>
          <p:cNvSpPr/>
          <p:nvPr/>
        </p:nvSpPr>
        <p:spPr>
          <a:xfrm>
            <a:off x="5076056" y="2271766"/>
            <a:ext cx="295232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4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779912" y="476672"/>
            <a:ext cx="996589" cy="996588"/>
            <a:chOff x="5262304" y="900175"/>
            <a:chExt cx="996589" cy="996588"/>
          </a:xfrm>
        </p:grpSpPr>
        <p:sp>
          <p:nvSpPr>
            <p:cNvPr id="29" name="Овал 28"/>
            <p:cNvSpPr/>
            <p:nvPr/>
          </p:nvSpPr>
          <p:spPr>
            <a:xfrm>
              <a:off x="5262304" y="900175"/>
              <a:ext cx="996589" cy="9965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24526" y="980728"/>
              <a:ext cx="487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b="1" dirty="0">
                  <a:solidFill>
                    <a:srgbClr val="C00000"/>
                  </a:solidFill>
                </a:rPr>
                <a:t>α</a:t>
              </a:r>
              <a:endParaRPr lang="ru-RU" sz="4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231637" y="3650357"/>
            <a:ext cx="1770864" cy="2620906"/>
            <a:chOff x="2332451" y="3434333"/>
            <a:chExt cx="1770864" cy="2620906"/>
          </a:xfrm>
        </p:grpSpPr>
        <p:sp>
          <p:nvSpPr>
            <p:cNvPr id="28" name="TextBox 27"/>
            <p:cNvSpPr txBox="1"/>
            <p:nvPr/>
          </p:nvSpPr>
          <p:spPr>
            <a:xfrm rot="17427723">
              <a:off x="2120638" y="4263821"/>
              <a:ext cx="10647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</a:rPr>
                <a:t>R</a:t>
              </a:r>
              <a:r>
                <a:rPr lang="el-GR" sz="4000" baseline="-25000" dirty="0">
                  <a:solidFill>
                    <a:schemeClr val="tx2"/>
                  </a:solidFill>
                </a:rPr>
                <a:t>α</a:t>
              </a:r>
              <a:r>
                <a:rPr lang="en-US" sz="4000" b="1" baseline="-25000" dirty="0">
                  <a:solidFill>
                    <a:schemeClr val="tx2"/>
                  </a:solidFill>
                </a:rPr>
                <a:t>-</a:t>
              </a:r>
              <a:r>
                <a:rPr lang="en-US" sz="4000" b="1" baseline="-25000" dirty="0" err="1">
                  <a:solidFill>
                    <a:schemeClr val="tx2"/>
                  </a:solidFill>
                </a:rPr>
                <a:t>nn</a:t>
              </a:r>
              <a:endParaRPr lang="ru-RU" sz="4000" b="1" baseline="-25000" dirty="0">
                <a:solidFill>
                  <a:schemeClr val="tx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180061">
              <a:off x="3171481" y="4677117"/>
              <a:ext cx="7665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tx2"/>
                  </a:solidFill>
                </a:rPr>
                <a:t>R</a:t>
              </a:r>
              <a:r>
                <a:rPr lang="en-US" sz="4000" baseline="-25000" dirty="0" err="1">
                  <a:solidFill>
                    <a:schemeClr val="tx2"/>
                  </a:solidFill>
                </a:rPr>
                <a:t>nn</a:t>
              </a:r>
              <a:endParaRPr lang="ru-RU" sz="4000" baseline="-25000" dirty="0">
                <a:solidFill>
                  <a:schemeClr val="tx2"/>
                </a:solidFill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2946989" y="4053468"/>
              <a:ext cx="382051" cy="100518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859417" y="3861048"/>
              <a:ext cx="1127919" cy="4324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2583500" y="3496693"/>
              <a:ext cx="692339" cy="6923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07007" y="3434333"/>
              <a:ext cx="4603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>
                      <a:lumMod val="75000"/>
                    </a:schemeClr>
                  </a:solidFill>
                </a:rPr>
                <a:t>n</a:t>
              </a:r>
              <a:endParaRPr lang="ru-RU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 rot="17597051">
              <a:off x="3410976" y="3825677"/>
              <a:ext cx="692339" cy="6923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26954" y="3767503"/>
              <a:ext cx="4603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>
                      <a:lumMod val="75000"/>
                    </a:schemeClr>
                  </a:solidFill>
                </a:rPr>
                <a:t>n</a:t>
              </a:r>
              <a:endParaRPr lang="ru-RU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2332451" y="5058651"/>
              <a:ext cx="996589" cy="9965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92539" y="5150313"/>
              <a:ext cx="487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b="1" dirty="0">
                  <a:solidFill>
                    <a:srgbClr val="C00000"/>
                  </a:solidFill>
                </a:rPr>
                <a:t>α</a:t>
              </a:r>
              <a:endParaRPr lang="ru-RU" sz="4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643825" y="254496"/>
            <a:ext cx="2936287" cy="4626657"/>
            <a:chOff x="2643825" y="254496"/>
            <a:chExt cx="2936287" cy="4626657"/>
          </a:xfrm>
        </p:grpSpPr>
        <p:sp>
          <p:nvSpPr>
            <p:cNvPr id="5" name="Овал 4"/>
            <p:cNvSpPr/>
            <p:nvPr/>
          </p:nvSpPr>
          <p:spPr>
            <a:xfrm rot="17357854">
              <a:off x="1409515" y="1488806"/>
              <a:ext cx="4626657" cy="215803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15397" y="1628800"/>
              <a:ext cx="1064715" cy="7078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000" baseline="30000" dirty="0">
                  <a:solidFill>
                    <a:srgbClr val="0070C0"/>
                  </a:solidFill>
                </a:rPr>
                <a:t>10</a:t>
              </a:r>
              <a:r>
                <a:rPr lang="en-US" sz="4000" dirty="0">
                  <a:solidFill>
                    <a:srgbClr val="0070C0"/>
                  </a:solidFill>
                </a:rPr>
                <a:t>Be</a:t>
              </a:r>
              <a:endParaRPr lang="ru-RU" sz="4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211960" y="5229200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Пучок ионов </a:t>
            </a:r>
            <a:r>
              <a:rPr lang="en-US" sz="4000" baseline="30000" dirty="0"/>
              <a:t>10</a:t>
            </a:r>
            <a:r>
              <a:rPr lang="en-US" sz="3600" dirty="0"/>
              <a:t>Be </a:t>
            </a:r>
            <a:r>
              <a:rPr lang="en-US" sz="2800" dirty="0"/>
              <a:t>(1.4</a:t>
            </a:r>
            <a:r>
              <a:rPr lang="en-US" sz="2800" dirty="0">
                <a:cs typeface="Calibri"/>
              </a:rPr>
              <a:t>ˑ10</a:t>
            </a:r>
            <a:r>
              <a:rPr lang="en-US" sz="3600" baseline="30000" dirty="0">
                <a:cs typeface="Calibri"/>
              </a:rPr>
              <a:t>6 </a:t>
            </a:r>
            <a:r>
              <a:rPr lang="en-US" sz="2800" dirty="0">
                <a:cs typeface="Calibri"/>
              </a:rPr>
              <a:t>y)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C046C9-C189-4C41-92AF-1D141279D0FA}"/>
              </a:ext>
            </a:extLst>
          </p:cNvPr>
          <p:cNvSpPr txBox="1"/>
          <p:nvPr/>
        </p:nvSpPr>
        <p:spPr>
          <a:xfrm>
            <a:off x="179512" y="1628800"/>
            <a:ext cx="2448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Пучок ионов</a:t>
            </a:r>
            <a:endParaRPr lang="ru-RU" sz="4000" baseline="30000" dirty="0"/>
          </a:p>
          <a:p>
            <a:r>
              <a:rPr lang="ru-RU" sz="4000" baseline="30000" dirty="0"/>
              <a:t>6</a:t>
            </a:r>
            <a:r>
              <a:rPr lang="en-US" sz="3600" dirty="0"/>
              <a:t>He </a:t>
            </a:r>
            <a:r>
              <a:rPr lang="en-US" sz="2800" dirty="0"/>
              <a:t>(0.8 s</a:t>
            </a:r>
            <a:r>
              <a:rPr lang="en-US" sz="2800" dirty="0">
                <a:cs typeface="Calibri"/>
              </a:rPr>
              <a:t>)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AF7FC3-2FC2-4FF6-B531-DF0C33960ADF}"/>
              </a:ext>
            </a:extLst>
          </p:cNvPr>
          <p:cNvSpPr txBox="1"/>
          <p:nvPr/>
        </p:nvSpPr>
        <p:spPr>
          <a:xfrm>
            <a:off x="5004048" y="40466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Мишень</a:t>
            </a:r>
            <a:r>
              <a:rPr lang="ru-RU" sz="4000" baseline="30000" dirty="0"/>
              <a:t>4</a:t>
            </a:r>
            <a:r>
              <a:rPr lang="en-US" sz="3600" dirty="0"/>
              <a:t>He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6732BB-D03B-44EF-BE1E-53227DCC0546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401D46A-103C-4022-88A3-03808602ADFE}"/>
              </a:ext>
            </a:extLst>
          </p:cNvPr>
          <p:cNvSpPr/>
          <p:nvPr/>
        </p:nvSpPr>
        <p:spPr>
          <a:xfrm>
            <a:off x="5436096" y="2996952"/>
            <a:ext cx="31452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Может ли </a:t>
            </a:r>
            <a:r>
              <a:rPr lang="ru-RU" sz="2400" b="1" dirty="0" err="1">
                <a:solidFill>
                  <a:srgbClr val="0070C0"/>
                </a:solidFill>
              </a:rPr>
              <a:t>динейтрон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быть «конденсатом»?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80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012E-6 L 0.04566 -0.233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116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800576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3272" y="2031231"/>
            <a:ext cx="146065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0.3–0.5 </a:t>
            </a:r>
            <a:r>
              <a:rPr lang="el-GR" sz="2400" b="1" dirty="0"/>
              <a:t>ρ</a:t>
            </a:r>
            <a:r>
              <a:rPr lang="en-US" sz="2400" b="1" baseline="-25000" dirty="0"/>
              <a:t>0</a:t>
            </a:r>
            <a:endParaRPr lang="ru-RU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548680"/>
            <a:ext cx="469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Нейтронная звезда в сечении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7C14F-BB97-4E36-BDFB-D47F104E2EC8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402674" y="3832430"/>
            <a:ext cx="1770864" cy="2620906"/>
            <a:chOff x="2332451" y="3434333"/>
            <a:chExt cx="1770864" cy="2620906"/>
          </a:xfrm>
        </p:grpSpPr>
        <p:sp>
          <p:nvSpPr>
            <p:cNvPr id="28" name="TextBox 27"/>
            <p:cNvSpPr txBox="1"/>
            <p:nvPr/>
          </p:nvSpPr>
          <p:spPr>
            <a:xfrm rot="17427723">
              <a:off x="2120638" y="4263821"/>
              <a:ext cx="10647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2"/>
                  </a:solidFill>
                </a:rPr>
                <a:t>R</a:t>
              </a:r>
              <a:r>
                <a:rPr lang="el-GR" sz="4000" baseline="-25000" dirty="0">
                  <a:solidFill>
                    <a:schemeClr val="tx2"/>
                  </a:solidFill>
                </a:rPr>
                <a:t>α</a:t>
              </a:r>
              <a:r>
                <a:rPr lang="en-US" sz="4000" b="1" baseline="-25000" dirty="0">
                  <a:solidFill>
                    <a:schemeClr val="tx2"/>
                  </a:solidFill>
                </a:rPr>
                <a:t>-</a:t>
              </a:r>
              <a:r>
                <a:rPr lang="en-US" sz="4000" b="1" baseline="-25000" dirty="0" err="1">
                  <a:solidFill>
                    <a:schemeClr val="tx2"/>
                  </a:solidFill>
                </a:rPr>
                <a:t>nn</a:t>
              </a:r>
              <a:endParaRPr lang="ru-RU" sz="4000" b="1" baseline="-25000" dirty="0">
                <a:solidFill>
                  <a:schemeClr val="tx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180061">
              <a:off x="3171481" y="4677117"/>
              <a:ext cx="7665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chemeClr val="tx2"/>
                  </a:solidFill>
                </a:rPr>
                <a:t>R</a:t>
              </a:r>
              <a:r>
                <a:rPr lang="en-US" sz="4000" baseline="-25000" dirty="0" err="1">
                  <a:solidFill>
                    <a:schemeClr val="tx2"/>
                  </a:solidFill>
                </a:rPr>
                <a:t>nn</a:t>
              </a:r>
              <a:endParaRPr lang="ru-RU" sz="4000" baseline="-25000" dirty="0">
                <a:solidFill>
                  <a:schemeClr val="tx2"/>
                </a:solidFill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2946989" y="4053468"/>
              <a:ext cx="382051" cy="100518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859417" y="3861048"/>
              <a:ext cx="1127919" cy="4324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2583500" y="3496693"/>
              <a:ext cx="692339" cy="6923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07007" y="3434333"/>
              <a:ext cx="4603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>
                      <a:lumMod val="75000"/>
                    </a:schemeClr>
                  </a:solidFill>
                </a:rPr>
                <a:t>n</a:t>
              </a:r>
              <a:endParaRPr lang="ru-RU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 rot="17597051">
              <a:off x="3410976" y="3825677"/>
              <a:ext cx="692339" cy="6923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26954" y="3767503"/>
              <a:ext cx="4603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2">
                      <a:lumMod val="75000"/>
                    </a:schemeClr>
                  </a:solidFill>
                </a:rPr>
                <a:t>n</a:t>
              </a:r>
              <a:endParaRPr lang="ru-RU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2332451" y="5058651"/>
              <a:ext cx="996589" cy="9965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92539" y="5150313"/>
              <a:ext cx="487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b="1" dirty="0">
                  <a:solidFill>
                    <a:srgbClr val="C00000"/>
                  </a:solidFill>
                </a:rPr>
                <a:t>α</a:t>
              </a:r>
              <a:endParaRPr lang="ru-RU" sz="4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622225" y="1687452"/>
            <a:ext cx="2936287" cy="4626657"/>
            <a:chOff x="2643825" y="254496"/>
            <a:chExt cx="2936287" cy="4626657"/>
          </a:xfrm>
        </p:grpSpPr>
        <p:sp>
          <p:nvSpPr>
            <p:cNvPr id="5" name="Овал 4"/>
            <p:cNvSpPr/>
            <p:nvPr/>
          </p:nvSpPr>
          <p:spPr>
            <a:xfrm rot="17357854">
              <a:off x="1409515" y="1488806"/>
              <a:ext cx="4626657" cy="215803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15397" y="1347972"/>
              <a:ext cx="1064715" cy="7078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000" baseline="30000" dirty="0">
                  <a:solidFill>
                    <a:srgbClr val="0070C0"/>
                  </a:solidFill>
                </a:rPr>
                <a:t>1</a:t>
              </a:r>
              <a:r>
                <a:rPr lang="ru-RU" sz="4000" baseline="30000" dirty="0">
                  <a:solidFill>
                    <a:srgbClr val="0070C0"/>
                  </a:solidFill>
                </a:rPr>
                <a:t>2</a:t>
              </a:r>
              <a:r>
                <a:rPr lang="en-US" sz="4000" dirty="0">
                  <a:solidFill>
                    <a:srgbClr val="0070C0"/>
                  </a:solidFill>
                </a:rPr>
                <a:t>Be</a:t>
              </a:r>
              <a:endParaRPr lang="ru-RU" sz="4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0" y="5013176"/>
            <a:ext cx="453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Пучок ионов</a:t>
            </a:r>
            <a:r>
              <a:rPr lang="en-US" sz="3200" dirty="0"/>
              <a:t> </a:t>
            </a:r>
            <a:r>
              <a:rPr lang="en-US" sz="4000" baseline="30000" dirty="0"/>
              <a:t>12</a:t>
            </a:r>
            <a:r>
              <a:rPr lang="en-US" sz="3600" dirty="0"/>
              <a:t>Be </a:t>
            </a:r>
            <a:r>
              <a:rPr lang="en-US" sz="2800" dirty="0"/>
              <a:t>(24 </a:t>
            </a:r>
            <a:r>
              <a:rPr lang="en-US" sz="2800" dirty="0" err="1"/>
              <a:t>ms</a:t>
            </a:r>
            <a:r>
              <a:rPr lang="en-US" sz="2800" dirty="0"/>
              <a:t>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066575" y="1566483"/>
            <a:ext cx="1770864" cy="2558546"/>
            <a:chOff x="201078" y="2347772"/>
            <a:chExt cx="1770864" cy="2558546"/>
          </a:xfrm>
        </p:grpSpPr>
        <p:grpSp>
          <p:nvGrpSpPr>
            <p:cNvPr id="24" name="Группа 23"/>
            <p:cNvGrpSpPr/>
            <p:nvPr/>
          </p:nvGrpSpPr>
          <p:grpSpPr>
            <a:xfrm flipH="1" flipV="1">
              <a:off x="201078" y="2347772"/>
              <a:ext cx="1770864" cy="2558546"/>
              <a:chOff x="2332451" y="3496693"/>
              <a:chExt cx="1770864" cy="2558546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2946989" y="4053468"/>
                <a:ext cx="382051" cy="100518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2859417" y="3861048"/>
                <a:ext cx="1127919" cy="4324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Овал 32"/>
              <p:cNvSpPr/>
              <p:nvPr/>
            </p:nvSpPr>
            <p:spPr>
              <a:xfrm>
                <a:off x="2583500" y="3496693"/>
                <a:ext cx="692339" cy="6923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flipV="1">
                <a:off x="2707007" y="3542333"/>
                <a:ext cx="4603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2">
                        <a:lumMod val="75000"/>
                      </a:schemeClr>
                    </a:solidFill>
                  </a:rPr>
                  <a:t>n</a:t>
                </a:r>
                <a:endParaRPr lang="ru-RU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7597051">
                <a:off x="3410976" y="3825677"/>
                <a:ext cx="692339" cy="6923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flipV="1">
                <a:off x="3526954" y="3875503"/>
                <a:ext cx="4603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2">
                        <a:lumMod val="75000"/>
                      </a:schemeClr>
                    </a:solidFill>
                  </a:rPr>
                  <a:t>n</a:t>
                </a:r>
                <a:endParaRPr lang="ru-RU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2332451" y="5058651"/>
                <a:ext cx="996589" cy="99658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895442" y="5150313"/>
                <a:ext cx="1847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ru-RU" sz="40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201159" y="2420888"/>
              <a:ext cx="487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b="1" dirty="0">
                  <a:solidFill>
                    <a:srgbClr val="C00000"/>
                  </a:solidFill>
                </a:rPr>
                <a:t>α</a:t>
              </a:r>
              <a:endParaRPr lang="ru-RU" sz="4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0265" y="116632"/>
            <a:ext cx="4384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Поиски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модекулярных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ядре 12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71579" y="1013827"/>
            <a:ext cx="9014411" cy="2847221"/>
            <a:chOff x="71579" y="1013827"/>
            <a:chExt cx="9014411" cy="2847221"/>
          </a:xfrm>
        </p:grpSpPr>
        <p:sp>
          <p:nvSpPr>
            <p:cNvPr id="42" name="TextBox 41"/>
            <p:cNvSpPr txBox="1"/>
            <p:nvPr/>
          </p:nvSpPr>
          <p:spPr>
            <a:xfrm>
              <a:off x="3833142" y="1013827"/>
              <a:ext cx="52528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Подобный эксперимент </a:t>
              </a: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мы поставим </a:t>
              </a:r>
            </a:p>
            <a:p>
              <a:pPr algn="r"/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 </a:t>
              </a:r>
              <a:r>
                <a:rPr lang="ru-RU" sz="24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скпараторе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ACCULINA-2</a:t>
              </a:r>
              <a:endPara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579" y="2137499"/>
              <a:ext cx="3026598" cy="172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Варианты структуры:</a:t>
              </a:r>
            </a:p>
            <a:p>
              <a:pPr algn="ctr"/>
              <a:r>
                <a:rPr lang="ru-RU" sz="2800" baseline="30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 + </a:t>
              </a:r>
              <a:r>
                <a:rPr lang="ru-RU" sz="2800" baseline="30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</a:t>
              </a:r>
            </a:p>
            <a:p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</a:t>
              </a:r>
              <a:r>
                <a:rPr lang="el-GR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</a:t>
              </a:r>
              <a:r>
                <a:rPr lang="ru-RU" sz="2800" baseline="30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l-GR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 </a:t>
              </a: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sz="28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r>
                <a:rPr lang="en-US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</a:t>
              </a:r>
              <a:r>
                <a:rPr lang="el-GR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  <a:r>
                <a:rPr lang="ru-RU" sz="2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1233A88-371B-4CB6-9F6C-C261D25EEB09}"/>
              </a:ext>
            </a:extLst>
          </p:cNvPr>
          <p:cNvSpPr txBox="1"/>
          <p:nvPr/>
        </p:nvSpPr>
        <p:spPr>
          <a:xfrm>
            <a:off x="5985046" y="116632"/>
            <a:ext cx="313258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А.С. Фомичев (ОИЯИ)</a:t>
            </a:r>
          </a:p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А.А. Юхимчук (ВНИИЭФ)</a:t>
            </a:r>
          </a:p>
        </p:txBody>
      </p:sp>
    </p:spTree>
    <p:extLst>
      <p:ext uri="{BB962C8B-B14F-4D97-AF65-F5344CB8AC3E}">
        <p14:creationId xmlns:p14="http://schemas.microsoft.com/office/powerpoint/2010/main" val="24578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1584399" y="1375494"/>
          <a:ext cx="4392613" cy="437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2" name="CorelDRAW" r:id="rId3" imgW="7315920" imgH="7305480" progId="CorelDraw.Graphic.16">
                  <p:embed/>
                </p:oleObj>
              </mc:Choice>
              <mc:Fallback>
                <p:oleObj name="CorelDRAW" r:id="rId3" imgW="7315920" imgH="7305480" progId="CorelDraw.Graphic.16">
                  <p:embed/>
                  <p:pic>
                    <p:nvPicPr>
                      <p:cNvPr id="102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399" y="1375494"/>
                        <a:ext cx="4392613" cy="437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Box 7"/>
          <p:cNvSpPr txBox="1">
            <a:spLocks noChangeArrowheads="1"/>
          </p:cNvSpPr>
          <p:nvPr/>
        </p:nvSpPr>
        <p:spPr bwMode="auto">
          <a:xfrm>
            <a:off x="2638499" y="5737944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20</a:t>
            </a:r>
            <a:endParaRPr lang="ru-RU" altLang="ru-RU" b="1"/>
          </a:p>
        </p:txBody>
      </p:sp>
      <p:sp>
        <p:nvSpPr>
          <p:cNvPr id="10244" name="TextBox 10"/>
          <p:cNvSpPr txBox="1">
            <a:spLocks noChangeArrowheads="1"/>
          </p:cNvSpPr>
          <p:nvPr/>
        </p:nvSpPr>
        <p:spPr bwMode="auto">
          <a:xfrm>
            <a:off x="3235399" y="5736357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22</a:t>
            </a:r>
            <a:endParaRPr lang="ru-RU" altLang="ru-RU" b="1"/>
          </a:p>
        </p:txBody>
      </p:sp>
      <p:sp>
        <p:nvSpPr>
          <p:cNvPr id="10245" name="TextBox 11"/>
          <p:cNvSpPr txBox="1">
            <a:spLocks noChangeArrowheads="1"/>
          </p:cNvSpPr>
          <p:nvPr/>
        </p:nvSpPr>
        <p:spPr bwMode="auto">
          <a:xfrm>
            <a:off x="3873574" y="5734769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24</a:t>
            </a:r>
            <a:endParaRPr lang="ru-RU" altLang="ru-RU" b="1"/>
          </a:p>
        </p:txBody>
      </p:sp>
      <p:sp>
        <p:nvSpPr>
          <p:cNvPr id="10246" name="TextBox 12"/>
          <p:cNvSpPr txBox="1">
            <a:spLocks noChangeArrowheads="1"/>
          </p:cNvSpPr>
          <p:nvPr/>
        </p:nvSpPr>
        <p:spPr bwMode="auto">
          <a:xfrm>
            <a:off x="4465712" y="5733182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26</a:t>
            </a:r>
            <a:endParaRPr lang="ru-RU" altLang="ru-RU" b="1"/>
          </a:p>
        </p:txBody>
      </p:sp>
      <p:sp>
        <p:nvSpPr>
          <p:cNvPr id="10247" name="TextBox 13"/>
          <p:cNvSpPr txBox="1">
            <a:spLocks noChangeArrowheads="1"/>
          </p:cNvSpPr>
          <p:nvPr/>
        </p:nvSpPr>
        <p:spPr bwMode="auto">
          <a:xfrm>
            <a:off x="5103887" y="5734769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28</a:t>
            </a:r>
            <a:endParaRPr lang="ru-RU" altLang="ru-RU" b="1"/>
          </a:p>
        </p:txBody>
      </p:sp>
      <p:sp>
        <p:nvSpPr>
          <p:cNvPr id="10248" name="TextBox 14"/>
          <p:cNvSpPr txBox="1">
            <a:spLocks noChangeArrowheads="1"/>
          </p:cNvSpPr>
          <p:nvPr/>
        </p:nvSpPr>
        <p:spPr bwMode="auto">
          <a:xfrm>
            <a:off x="5743649" y="5736357"/>
            <a:ext cx="439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30</a:t>
            </a:r>
            <a:endParaRPr lang="ru-RU" altLang="ru-RU" b="1"/>
          </a:p>
        </p:txBody>
      </p:sp>
      <p:sp>
        <p:nvSpPr>
          <p:cNvPr id="10249" name="TextBox 15"/>
          <p:cNvSpPr txBox="1">
            <a:spLocks noChangeArrowheads="1"/>
          </p:cNvSpPr>
          <p:nvPr/>
        </p:nvSpPr>
        <p:spPr bwMode="auto">
          <a:xfrm>
            <a:off x="2005087" y="5737944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18</a:t>
            </a:r>
            <a:endParaRPr lang="ru-RU" altLang="ru-RU" b="1"/>
          </a:p>
        </p:txBody>
      </p:sp>
      <p:sp>
        <p:nvSpPr>
          <p:cNvPr id="10250" name="TextBox 16"/>
          <p:cNvSpPr txBox="1">
            <a:spLocks noChangeArrowheads="1"/>
          </p:cNvSpPr>
          <p:nvPr/>
        </p:nvSpPr>
        <p:spPr bwMode="auto">
          <a:xfrm>
            <a:off x="1376437" y="5737944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/>
              <a:t>16</a:t>
            </a:r>
            <a:endParaRPr lang="ru-RU" altLang="ru-RU" b="1" dirty="0"/>
          </a:p>
        </p:txBody>
      </p:sp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1087512" y="4658444"/>
            <a:ext cx="50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3.4</a:t>
            </a:r>
            <a:endParaRPr lang="ru-RU" altLang="ru-RU" b="1"/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1081162" y="3639269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3.5</a:t>
            </a:r>
            <a:endParaRPr lang="ru-RU" altLang="ru-RU" b="1"/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081162" y="2639144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/>
              <a:t>3.6</a:t>
            </a:r>
            <a:endParaRPr lang="ru-RU" altLang="ru-RU" b="1"/>
          </a:p>
        </p:txBody>
      </p:sp>
      <p:sp>
        <p:nvSpPr>
          <p:cNvPr id="10254" name="TextBox 21"/>
          <p:cNvSpPr txBox="1">
            <a:spLocks noChangeArrowheads="1"/>
          </p:cNvSpPr>
          <p:nvPr/>
        </p:nvSpPr>
        <p:spPr bwMode="auto">
          <a:xfrm>
            <a:off x="1087512" y="1607269"/>
            <a:ext cx="506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/>
              <a:t>3.7</a:t>
            </a:r>
            <a:endParaRPr lang="ru-RU" altLang="ru-RU" b="1" dirty="0"/>
          </a:p>
        </p:txBody>
      </p:sp>
      <p:sp>
        <p:nvSpPr>
          <p:cNvPr id="10255" name="TextBox 22"/>
          <p:cNvSpPr txBox="1">
            <a:spLocks noChangeArrowheads="1"/>
          </p:cNvSpPr>
          <p:nvPr/>
        </p:nvSpPr>
        <p:spPr bwMode="auto">
          <a:xfrm>
            <a:off x="2089224" y="1691407"/>
            <a:ext cx="2526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/>
              <a:t>Ca – </a:t>
            </a:r>
            <a:r>
              <a:rPr lang="ru-RU" altLang="ru-RU" b="1" dirty="0"/>
              <a:t>изотопы</a:t>
            </a:r>
            <a:r>
              <a:rPr lang="en-US" altLang="ru-RU" b="1" dirty="0"/>
              <a:t>  (Z=20)</a:t>
            </a:r>
            <a:endParaRPr lang="ru-RU" altLang="ru-RU" b="1" dirty="0"/>
          </a:p>
        </p:txBody>
      </p:sp>
      <p:sp>
        <p:nvSpPr>
          <p:cNvPr id="10256" name="TextBox 23"/>
          <p:cNvSpPr txBox="1">
            <a:spLocks noChangeArrowheads="1"/>
          </p:cNvSpPr>
          <p:nvPr/>
        </p:nvSpPr>
        <p:spPr bwMode="auto">
          <a:xfrm>
            <a:off x="3232146" y="4067894"/>
            <a:ext cx="15634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Зарядовый </a:t>
            </a:r>
          </a:p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</a:rPr>
              <a:t>радиус</a:t>
            </a:r>
            <a:r>
              <a:rPr lang="ru-RU" altLang="ru-RU" dirty="0">
                <a:solidFill>
                  <a:srgbClr val="C00000"/>
                </a:solidFill>
              </a:rPr>
              <a:t>,</a:t>
            </a:r>
            <a:endParaRPr lang="en-US" altLang="ru-RU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ru-RU" b="1" dirty="0"/>
              <a:t>/</a:t>
            </a:r>
            <a:r>
              <a:rPr lang="ru-RU" altLang="ru-RU" b="1" dirty="0"/>
              <a:t>экс</a:t>
            </a:r>
            <a:r>
              <a:rPr lang="en-US" altLang="ru-RU" b="1" dirty="0"/>
              <a:t>/</a:t>
            </a:r>
            <a:endParaRPr lang="ru-RU" altLang="ru-RU" b="1" dirty="0"/>
          </a:p>
        </p:txBody>
      </p:sp>
      <p:sp>
        <p:nvSpPr>
          <p:cNvPr id="10257" name="TextBox 24"/>
          <p:cNvSpPr txBox="1">
            <a:spLocks noChangeArrowheads="1"/>
          </p:cNvSpPr>
          <p:nvPr/>
        </p:nvSpPr>
        <p:spPr bwMode="auto">
          <a:xfrm>
            <a:off x="2730574" y="2401019"/>
            <a:ext cx="1327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/>
              <a:t>R ~ r</a:t>
            </a:r>
            <a:r>
              <a:rPr lang="en-US" altLang="ru-RU" sz="2000" b="1" baseline="-25000" dirty="0"/>
              <a:t>0</a:t>
            </a:r>
            <a:r>
              <a:rPr lang="en-US" altLang="ru-RU" b="1" dirty="0"/>
              <a:t>·A</a:t>
            </a:r>
            <a:r>
              <a:rPr lang="en-US" altLang="ru-RU" sz="2400" b="1" baseline="30000" dirty="0"/>
              <a:t>1/3</a:t>
            </a:r>
            <a:endParaRPr lang="en-US" altLang="ru-RU" b="1" dirty="0"/>
          </a:p>
        </p:txBody>
      </p:sp>
      <p:sp>
        <p:nvSpPr>
          <p:cNvPr id="10258" name="TextBox 25"/>
          <p:cNvSpPr txBox="1">
            <a:spLocks noChangeArrowheads="1"/>
          </p:cNvSpPr>
          <p:nvPr/>
        </p:nvSpPr>
        <p:spPr bwMode="auto">
          <a:xfrm rot="16200000">
            <a:off x="-746726" y="3277597"/>
            <a:ext cx="3160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/>
              <a:t>Ядерные радиусы</a:t>
            </a:r>
            <a:r>
              <a:rPr lang="en-US" altLang="ru-RU" b="1" dirty="0"/>
              <a:t>,  R (</a:t>
            </a:r>
            <a:r>
              <a:rPr lang="en-US" altLang="ru-RU" b="1" dirty="0" err="1"/>
              <a:t>fm</a:t>
            </a:r>
            <a:r>
              <a:rPr lang="en-US" altLang="ru-RU" b="1" dirty="0"/>
              <a:t>)</a:t>
            </a:r>
            <a:endParaRPr lang="ru-RU" altLang="ru-RU" b="1" dirty="0"/>
          </a:p>
        </p:txBody>
      </p:sp>
      <p:sp>
        <p:nvSpPr>
          <p:cNvPr id="10259" name="TextBox 26"/>
          <p:cNvSpPr txBox="1">
            <a:spLocks noChangeArrowheads="1"/>
          </p:cNvSpPr>
          <p:nvPr/>
        </p:nvSpPr>
        <p:spPr bwMode="auto">
          <a:xfrm>
            <a:off x="4032324" y="6155457"/>
            <a:ext cx="2195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/>
              <a:t>Число нейтронов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854399" y="4207594"/>
            <a:ext cx="0" cy="254000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324549" y="4212357"/>
            <a:ext cx="0" cy="255587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83300" y="848325"/>
            <a:ext cx="47506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G.D.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Alkhazov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et al.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Nucl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. Phys. A274 (1976) 443</a:t>
            </a:r>
            <a:endParaRPr lang="ru-RU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755086" y="1691407"/>
            <a:ext cx="144462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764611" y="2050182"/>
            <a:ext cx="142875" cy="1444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65" name="TextBox 21"/>
          <p:cNvSpPr txBox="1">
            <a:spLocks noChangeArrowheads="1"/>
          </p:cNvSpPr>
          <p:nvPr/>
        </p:nvSpPr>
        <p:spPr bwMode="auto">
          <a:xfrm>
            <a:off x="6902152" y="1596157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/>
              <a:t>&lt;e,e’&gt;</a:t>
            </a:r>
            <a:endParaRPr lang="ru-RU" altLang="ru-RU"/>
          </a:p>
        </p:txBody>
      </p:sp>
      <p:sp>
        <p:nvSpPr>
          <p:cNvPr id="10266" name="TextBox 21"/>
          <p:cNvSpPr txBox="1">
            <a:spLocks noChangeArrowheads="1"/>
          </p:cNvSpPr>
          <p:nvPr/>
        </p:nvSpPr>
        <p:spPr bwMode="auto">
          <a:xfrm>
            <a:off x="6913265" y="1935882"/>
            <a:ext cx="827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/>
              <a:t>&lt;p,p’&gt;</a:t>
            </a:r>
            <a:endParaRPr lang="ru-RU" alt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5214156" y="2564904"/>
            <a:ext cx="752032" cy="505200"/>
            <a:chOff x="6833332" y="2564904"/>
            <a:chExt cx="752032" cy="505200"/>
          </a:xfrm>
        </p:grpSpPr>
        <p:sp>
          <p:nvSpPr>
            <p:cNvPr id="35" name="Овал 34"/>
            <p:cNvSpPr/>
            <p:nvPr/>
          </p:nvSpPr>
          <p:spPr>
            <a:xfrm>
              <a:off x="6871494" y="2726164"/>
              <a:ext cx="144462" cy="14287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6943725" y="2564904"/>
              <a:ext cx="4539" cy="50520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838160" y="2564904"/>
              <a:ext cx="220786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833332" y="3068960"/>
              <a:ext cx="220786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24"/>
            <p:cNvSpPr txBox="1">
              <a:spLocks noChangeArrowheads="1"/>
            </p:cNvSpPr>
            <p:nvPr/>
          </p:nvSpPr>
          <p:spPr bwMode="auto">
            <a:xfrm>
              <a:off x="7092280" y="2627620"/>
              <a:ext cx="4930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b="1" dirty="0"/>
                <a:t>R</a:t>
              </a:r>
              <a:r>
                <a:rPr lang="en-US" altLang="ru-RU" b="1" baseline="-25000" dirty="0"/>
                <a:t>W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3901" y="3172964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62599" y="2564904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</a:rPr>
              <a:t>r</a:t>
            </a:r>
            <a:r>
              <a:rPr lang="en-US" sz="3200" b="1" baseline="-25000" dirty="0" err="1">
                <a:solidFill>
                  <a:schemeClr val="tx2"/>
                </a:solidFill>
              </a:rPr>
              <a:t>skin</a:t>
            </a:r>
            <a:r>
              <a:rPr lang="en-US" sz="2400" b="1" dirty="0">
                <a:solidFill>
                  <a:schemeClr val="tx2"/>
                </a:solidFill>
              </a:rPr>
              <a:t> = </a:t>
            </a:r>
            <a:r>
              <a:rPr lang="ru-RU" sz="2200" b="1" dirty="0">
                <a:solidFill>
                  <a:schemeClr val="tx2"/>
                </a:solidFill>
              </a:rPr>
              <a:t>0.</a:t>
            </a:r>
            <a:r>
              <a:rPr lang="en-US" sz="2200" b="1" dirty="0">
                <a:solidFill>
                  <a:schemeClr val="tx2"/>
                </a:solidFill>
              </a:rPr>
              <a:t>12</a:t>
            </a:r>
            <a:r>
              <a:rPr lang="ru-RU" sz="2200" b="1" dirty="0">
                <a:solidFill>
                  <a:schemeClr val="tx2"/>
                </a:solidFill>
              </a:rPr>
              <a:t> ± 0.0</a:t>
            </a:r>
            <a:r>
              <a:rPr lang="en-US" sz="2200" b="1" dirty="0">
                <a:solidFill>
                  <a:schemeClr val="tx2"/>
                </a:solidFill>
              </a:rPr>
              <a:t>26 </a:t>
            </a:r>
            <a:r>
              <a:rPr lang="en-US" sz="2200" b="1" dirty="0" err="1">
                <a:solidFill>
                  <a:schemeClr val="tx2"/>
                </a:solidFill>
              </a:rPr>
              <a:t>fm</a:t>
            </a:r>
            <a:r>
              <a:rPr lang="en-US" sz="2200" b="1" dirty="0">
                <a:solidFill>
                  <a:schemeClr val="tx2"/>
                </a:solidFill>
              </a:rPr>
              <a:t>  </a:t>
            </a:r>
            <a:endParaRPr lang="ru-RU" sz="2200" b="1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4E92C0-3BA4-4F66-879F-35BDD189D451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Рисунок 6"/>
          <p:cNvPicPr/>
          <p:nvPr/>
        </p:nvPicPr>
        <p:blipFill>
          <a:blip r:embed="rId3"/>
          <a:stretch/>
        </p:blipFill>
        <p:spPr>
          <a:xfrm rot="16200000">
            <a:off x="2095147" y="-1258434"/>
            <a:ext cx="4953707" cy="9144001"/>
          </a:xfrm>
          <a:prstGeom prst="rect">
            <a:avLst/>
          </a:prstGeom>
          <a:ln w="0">
            <a:noFill/>
          </a:ln>
        </p:spPr>
      </p:pic>
      <p:sp>
        <p:nvSpPr>
          <p:cNvPr id="802" name="Прямоугольник 8"/>
          <p:cNvSpPr/>
          <p:nvPr/>
        </p:nvSpPr>
        <p:spPr>
          <a:xfrm>
            <a:off x="-36512" y="188640"/>
            <a:ext cx="9433048" cy="3903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1570" tIns="25650" rIns="51570" bIns="256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ru-RU" sz="2200" b="1" spc="-1" dirty="0">
                <a:solidFill>
                  <a:srgbClr val="002060"/>
                </a:solidFill>
                <a:latin typeface="Comic Sans MS" panose="030F0702030302020204" pitchFamily="66" charset="0"/>
              </a:rPr>
              <a:t>Ускоритель тяжелых ионов средних энергий (до 50 МэВ/нуклон)</a:t>
            </a:r>
            <a:endParaRPr lang="en-US" sz="2200" spc="-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72A0531C-AEEA-4D9E-8EE7-0D8D673F242D}"/>
              </a:ext>
            </a:extLst>
          </p:cNvPr>
          <p:cNvSpPr/>
          <p:nvPr/>
        </p:nvSpPr>
        <p:spPr>
          <a:xfrm>
            <a:off x="0" y="5918965"/>
            <a:ext cx="5976664" cy="3903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1570" tIns="25650" rIns="51570" bIns="256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ru-RU" sz="2200" b="1" spc="-1" dirty="0">
                <a:solidFill>
                  <a:srgbClr val="002060"/>
                </a:solidFill>
                <a:latin typeface="Comic Sans MS" panose="030F0702030302020204" pitchFamily="66" charset="0"/>
              </a:rPr>
              <a:t>после модернизации в стадии пуска…</a:t>
            </a:r>
            <a:endParaRPr lang="en-US" sz="2200" spc="-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AEAE0-48A4-4305-965B-BDDB584C2FC8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2E5BF-68FF-45ED-8130-820E6AE4F395}"/>
              </a:ext>
            </a:extLst>
          </p:cNvPr>
          <p:cNvSpPr txBox="1"/>
          <p:nvPr/>
        </p:nvSpPr>
        <p:spPr>
          <a:xfrm>
            <a:off x="6599714" y="908720"/>
            <a:ext cx="24609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В.А. Семин (ОИЯИ)</a:t>
            </a:r>
          </a:p>
        </p:txBody>
      </p:sp>
    </p:spTree>
    <p:extLst>
      <p:ext uri="{BB962C8B-B14F-4D97-AF65-F5344CB8AC3E}">
        <p14:creationId xmlns:p14="http://schemas.microsoft.com/office/powerpoint/2010/main" val="3059404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2492896"/>
            <a:ext cx="8159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Ускорительные технологии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D9F56-3FFB-4EEF-A87B-2A05275C80A0}"/>
              </a:ext>
            </a:extLst>
          </p:cNvPr>
          <p:cNvSpPr txBox="1"/>
          <p:nvPr/>
        </p:nvSpPr>
        <p:spPr>
          <a:xfrm>
            <a:off x="3851920" y="116632"/>
            <a:ext cx="4187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>
                <a:latin typeface="Comic Sans MS" panose="030F0702030302020204" pitchFamily="66" charset="0"/>
              </a:rPr>
              <a:t>Прикладные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18306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Объект 3"/>
          <p:cNvPicPr/>
          <p:nvPr/>
        </p:nvPicPr>
        <p:blipFill>
          <a:blip r:embed="rId2"/>
          <a:stretch/>
        </p:blipFill>
        <p:spPr>
          <a:xfrm>
            <a:off x="6406560" y="1617342"/>
            <a:ext cx="2646270" cy="1764450"/>
          </a:xfrm>
          <a:prstGeom prst="rect">
            <a:avLst/>
          </a:prstGeom>
          <a:ln w="0">
            <a:noFill/>
          </a:ln>
        </p:spPr>
      </p:pic>
      <p:sp>
        <p:nvSpPr>
          <p:cNvPr id="817" name="TextBox 4"/>
          <p:cNvSpPr/>
          <p:nvPr/>
        </p:nvSpPr>
        <p:spPr>
          <a:xfrm>
            <a:off x="6406560" y="3413652"/>
            <a:ext cx="2646270" cy="275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en-US" sz="1350" spc="-1">
                <a:solidFill>
                  <a:srgbClr val="002060"/>
                </a:solidFill>
                <a:latin typeface="Arial"/>
              </a:rPr>
              <a:t>Engineering systems hall</a:t>
            </a:r>
            <a:endParaRPr lang="en-US" sz="135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8" name="Рисунок 5"/>
          <p:cNvPicPr/>
          <p:nvPr/>
        </p:nvPicPr>
        <p:blipFill>
          <a:blip r:embed="rId3"/>
          <a:stretch/>
        </p:blipFill>
        <p:spPr>
          <a:xfrm>
            <a:off x="90180" y="1617342"/>
            <a:ext cx="3040470" cy="1764450"/>
          </a:xfrm>
          <a:prstGeom prst="rect">
            <a:avLst/>
          </a:prstGeom>
          <a:ln w="0">
            <a:noFill/>
          </a:ln>
        </p:spPr>
      </p:pic>
      <p:sp>
        <p:nvSpPr>
          <p:cNvPr id="819" name="TextBox 6"/>
          <p:cNvSpPr/>
          <p:nvPr/>
        </p:nvSpPr>
        <p:spPr>
          <a:xfrm>
            <a:off x="90180" y="3413652"/>
            <a:ext cx="3040470" cy="275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en-US" sz="1350" spc="-1">
                <a:solidFill>
                  <a:srgbClr val="002060"/>
                </a:solidFill>
                <a:latin typeface="Arial"/>
              </a:rPr>
              <a:t>General layout of the DC-140 facility</a:t>
            </a:r>
            <a:endParaRPr lang="en-US" sz="135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0" name="Рисунок 7"/>
          <p:cNvPicPr/>
          <p:nvPr/>
        </p:nvPicPr>
        <p:blipFill>
          <a:blip r:embed="rId4"/>
          <a:stretch/>
        </p:blipFill>
        <p:spPr>
          <a:xfrm>
            <a:off x="3228390" y="1622472"/>
            <a:ext cx="3080700" cy="1764450"/>
          </a:xfrm>
          <a:prstGeom prst="rect">
            <a:avLst/>
          </a:prstGeom>
          <a:ln w="0">
            <a:noFill/>
          </a:ln>
        </p:spPr>
      </p:pic>
      <p:pic>
        <p:nvPicPr>
          <p:cNvPr id="821" name="Рисунок 9"/>
          <p:cNvPicPr/>
          <p:nvPr/>
        </p:nvPicPr>
        <p:blipFill>
          <a:blip r:embed="rId5"/>
          <a:stretch/>
        </p:blipFill>
        <p:spPr>
          <a:xfrm>
            <a:off x="431460" y="3786252"/>
            <a:ext cx="1488510" cy="1367010"/>
          </a:xfrm>
          <a:prstGeom prst="rect">
            <a:avLst/>
          </a:prstGeom>
          <a:ln w="0">
            <a:noFill/>
          </a:ln>
        </p:spPr>
      </p:pic>
      <p:pic>
        <p:nvPicPr>
          <p:cNvPr id="822" name="Рисунок 10"/>
          <p:cNvPicPr/>
          <p:nvPr/>
        </p:nvPicPr>
        <p:blipFill>
          <a:blip r:embed="rId6"/>
          <a:stretch/>
        </p:blipFill>
        <p:spPr>
          <a:xfrm>
            <a:off x="2119230" y="3786252"/>
            <a:ext cx="2177820" cy="1362690"/>
          </a:xfrm>
          <a:prstGeom prst="rect">
            <a:avLst/>
          </a:prstGeom>
          <a:ln w="0">
            <a:noFill/>
          </a:ln>
        </p:spPr>
      </p:pic>
      <p:sp>
        <p:nvSpPr>
          <p:cNvPr id="823" name="TextBox 11"/>
          <p:cNvSpPr/>
          <p:nvPr/>
        </p:nvSpPr>
        <p:spPr>
          <a:xfrm>
            <a:off x="2131110" y="4897842"/>
            <a:ext cx="1722009" cy="252825"/>
          </a:xfrm>
          <a:prstGeom prst="rect">
            <a:avLst/>
          </a:prstGeom>
          <a:solidFill>
            <a:schemeClr val="bg1">
              <a:alpha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en-US" sz="1200" b="1" spc="-1">
                <a:solidFill>
                  <a:srgbClr val="000000"/>
                </a:solidFill>
                <a:latin typeface="Arial"/>
              </a:rPr>
              <a:t>Vacuum chamber test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4" name="Рисунок 13"/>
          <p:cNvPicPr/>
          <p:nvPr/>
        </p:nvPicPr>
        <p:blipFill>
          <a:blip r:embed="rId7"/>
          <a:stretch/>
        </p:blipFill>
        <p:spPr>
          <a:xfrm>
            <a:off x="4782240" y="3786252"/>
            <a:ext cx="1791720" cy="1196910"/>
          </a:xfrm>
          <a:prstGeom prst="rect">
            <a:avLst/>
          </a:prstGeom>
          <a:ln w="0">
            <a:noFill/>
          </a:ln>
        </p:spPr>
      </p:pic>
      <p:sp>
        <p:nvSpPr>
          <p:cNvPr id="825" name="TextBox 14"/>
          <p:cNvSpPr/>
          <p:nvPr/>
        </p:nvSpPr>
        <p:spPr>
          <a:xfrm>
            <a:off x="3228390" y="3426882"/>
            <a:ext cx="3080700" cy="275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en-US" sz="1350" spc="-1">
                <a:solidFill>
                  <a:srgbClr val="002060"/>
                </a:solidFill>
                <a:latin typeface="Arial"/>
              </a:rPr>
              <a:t>Main magnet mounting</a:t>
            </a:r>
            <a:endParaRPr lang="en-US" sz="135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6" name="Рисунок 15"/>
          <p:cNvPicPr/>
          <p:nvPr/>
        </p:nvPicPr>
        <p:blipFill>
          <a:blip r:embed="rId8"/>
          <a:stretch/>
        </p:blipFill>
        <p:spPr>
          <a:xfrm>
            <a:off x="4782240" y="5050392"/>
            <a:ext cx="1796310" cy="1186920"/>
          </a:xfrm>
          <a:prstGeom prst="rect">
            <a:avLst/>
          </a:prstGeom>
          <a:ln w="0">
            <a:noFill/>
          </a:ln>
        </p:spPr>
      </p:pic>
      <p:sp>
        <p:nvSpPr>
          <p:cNvPr id="827" name="TextBox 16"/>
          <p:cNvSpPr/>
          <p:nvPr/>
        </p:nvSpPr>
        <p:spPr>
          <a:xfrm>
            <a:off x="4773600" y="5050392"/>
            <a:ext cx="871560" cy="252825"/>
          </a:xfrm>
          <a:prstGeom prst="rect">
            <a:avLst/>
          </a:prstGeom>
          <a:solidFill>
            <a:schemeClr val="bg1">
              <a:alpha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en-US" sz="1200" b="1" spc="-1">
                <a:solidFill>
                  <a:srgbClr val="000000"/>
                </a:solidFill>
                <a:latin typeface="Arial"/>
              </a:rPr>
              <a:t>Deflector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8" name="Рисунок 17"/>
          <p:cNvPicPr/>
          <p:nvPr/>
        </p:nvPicPr>
        <p:blipFill>
          <a:blip r:embed="rId9"/>
          <a:stretch/>
        </p:blipFill>
        <p:spPr>
          <a:xfrm>
            <a:off x="6734070" y="3792462"/>
            <a:ext cx="1801440" cy="1196910"/>
          </a:xfrm>
          <a:prstGeom prst="rect">
            <a:avLst/>
          </a:prstGeom>
          <a:ln w="0">
            <a:noFill/>
          </a:ln>
        </p:spPr>
      </p:pic>
      <p:sp>
        <p:nvSpPr>
          <p:cNvPr id="829" name="TextBox 18"/>
          <p:cNvSpPr/>
          <p:nvPr/>
        </p:nvSpPr>
        <p:spPr>
          <a:xfrm>
            <a:off x="6734070" y="3792462"/>
            <a:ext cx="1371060" cy="252825"/>
          </a:xfrm>
          <a:prstGeom prst="rect">
            <a:avLst/>
          </a:prstGeom>
          <a:solidFill>
            <a:schemeClr val="bg1">
              <a:alpha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en-US" sz="1200" b="1" spc="-1">
                <a:solidFill>
                  <a:srgbClr val="000000"/>
                </a:solidFill>
                <a:latin typeface="Arial"/>
              </a:rPr>
              <a:t>Pole assembling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TextBox 12"/>
          <p:cNvSpPr/>
          <p:nvPr/>
        </p:nvSpPr>
        <p:spPr>
          <a:xfrm>
            <a:off x="5833890" y="4730172"/>
            <a:ext cx="742703" cy="252825"/>
          </a:xfrm>
          <a:prstGeom prst="rect">
            <a:avLst/>
          </a:prstGeom>
          <a:solidFill>
            <a:schemeClr val="bg1">
              <a:alpha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en-US" sz="1200" b="1" spc="-1">
                <a:solidFill>
                  <a:srgbClr val="000000"/>
                </a:solidFill>
                <a:latin typeface="Arial"/>
              </a:rPr>
              <a:t>Inflector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TextBox 8"/>
          <p:cNvSpPr/>
          <p:nvPr/>
        </p:nvSpPr>
        <p:spPr>
          <a:xfrm>
            <a:off x="705240" y="4908372"/>
            <a:ext cx="1229246" cy="252825"/>
          </a:xfrm>
          <a:prstGeom prst="rect">
            <a:avLst/>
          </a:prstGeom>
          <a:solidFill>
            <a:schemeClr val="bg1">
              <a:alpha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en-US" sz="1200" b="1" spc="-1">
                <a:solidFill>
                  <a:srgbClr val="000000"/>
                </a:solidFill>
                <a:latin typeface="Arial"/>
              </a:rPr>
              <a:t>Ion source test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Прямоугольник 19"/>
          <p:cNvSpPr/>
          <p:nvPr/>
        </p:nvSpPr>
        <p:spPr>
          <a:xfrm>
            <a:off x="499413" y="5174862"/>
            <a:ext cx="3630865" cy="3913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en-US" sz="2100" b="1" spc="-1" dirty="0">
                <a:solidFill>
                  <a:srgbClr val="002060"/>
                </a:solidFill>
                <a:latin typeface="Arial"/>
              </a:rPr>
              <a:t>Cyclotron DC-140</a:t>
            </a:r>
            <a:r>
              <a:rPr lang="ru-RU" sz="2100" b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100" b="1" spc="-1" dirty="0">
                <a:solidFill>
                  <a:srgbClr val="002060"/>
                </a:solidFill>
                <a:latin typeface="Arial"/>
              </a:rPr>
              <a:t>elements</a:t>
            </a:r>
            <a:endParaRPr lang="en-US" sz="21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TextBox 20"/>
          <p:cNvSpPr/>
          <p:nvPr/>
        </p:nvSpPr>
        <p:spPr>
          <a:xfrm>
            <a:off x="1131930" y="5500395"/>
            <a:ext cx="3313081" cy="483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r" defTabSz="685800">
              <a:tabLst>
                <a:tab pos="0" algn="l"/>
              </a:tabLst>
            </a:pPr>
            <a:r>
              <a:rPr lang="en-US" sz="1350" spc="-1" dirty="0">
                <a:solidFill>
                  <a:srgbClr val="002060"/>
                </a:solidFill>
                <a:latin typeface="Arial"/>
              </a:rPr>
              <a:t>90% of the equipment has been manufactured and delivered at FLNR</a:t>
            </a:r>
            <a:endParaRPr lang="en-US" sz="135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Прямоугольник 21"/>
          <p:cNvSpPr/>
          <p:nvPr/>
        </p:nvSpPr>
        <p:spPr>
          <a:xfrm>
            <a:off x="2051720" y="332656"/>
            <a:ext cx="5653085" cy="7452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 anchor="t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ru-RU" sz="2400" b="1" spc="-1" dirty="0">
                <a:latin typeface="Comic Sans MS" panose="030F0702030302020204" pitchFamily="66" charset="0"/>
              </a:rPr>
              <a:t>Циклотрон тяжелых ионов </a:t>
            </a:r>
            <a:r>
              <a:rPr lang="en-US" sz="2400" b="1" spc="-1" dirty="0">
                <a:latin typeface="Comic Sans MS" panose="030F0702030302020204" pitchFamily="66" charset="0"/>
              </a:rPr>
              <a:t>DC-140 </a:t>
            </a:r>
          </a:p>
          <a:p>
            <a:pPr algn="ctr" defTabSz="685800">
              <a:tabLst>
                <a:tab pos="0" algn="l"/>
              </a:tabLst>
            </a:pPr>
            <a:r>
              <a:rPr lang="ru-RU" sz="2000" b="1" spc="-1" dirty="0">
                <a:latin typeface="Comic Sans MS" panose="030F0702030302020204" pitchFamily="66" charset="0"/>
              </a:rPr>
              <a:t>сборка</a:t>
            </a:r>
            <a:r>
              <a:rPr lang="en-US" sz="2000" b="1" spc="-1" dirty="0">
                <a:latin typeface="Comic Sans MS" panose="030F0702030302020204" pitchFamily="66" charset="0"/>
              </a:rPr>
              <a:t> – </a:t>
            </a:r>
            <a:r>
              <a:rPr lang="ru-RU" sz="2000" b="1" spc="-1" dirty="0">
                <a:latin typeface="Comic Sans MS" panose="030F0702030302020204" pitchFamily="66" charset="0"/>
              </a:rPr>
              <a:t>конец </a:t>
            </a:r>
            <a:r>
              <a:rPr lang="en-US" sz="2000" b="1" spc="-1" dirty="0">
                <a:latin typeface="Comic Sans MS" panose="030F0702030302020204" pitchFamily="66" charset="0"/>
              </a:rPr>
              <a:t>2024</a:t>
            </a:r>
            <a:r>
              <a:rPr lang="ru-RU" sz="2000" b="1" spc="-1" dirty="0">
                <a:latin typeface="Comic Sans MS" panose="030F0702030302020204" pitchFamily="66" charset="0"/>
              </a:rPr>
              <a:t> года</a:t>
            </a:r>
            <a:endParaRPr lang="en-US" sz="2000" b="1" spc="-1" dirty="0">
              <a:latin typeface="Comic Sans MS" panose="030F0702030302020204" pitchFamily="66" charset="0"/>
            </a:endParaRPr>
          </a:p>
        </p:txBody>
      </p:sp>
      <p:pic>
        <p:nvPicPr>
          <p:cNvPr id="835" name="Рисунок 22"/>
          <p:cNvPicPr/>
          <p:nvPr/>
        </p:nvPicPr>
        <p:blipFill>
          <a:blip r:embed="rId10"/>
          <a:stretch/>
        </p:blipFill>
        <p:spPr>
          <a:xfrm>
            <a:off x="6734070" y="5050392"/>
            <a:ext cx="1801440" cy="1186920"/>
          </a:xfrm>
          <a:prstGeom prst="rect">
            <a:avLst/>
          </a:prstGeom>
          <a:ln w="0">
            <a:noFill/>
          </a:ln>
        </p:spPr>
      </p:pic>
      <p:sp>
        <p:nvSpPr>
          <p:cNvPr id="836" name="TextBox 23"/>
          <p:cNvSpPr/>
          <p:nvPr/>
        </p:nvSpPr>
        <p:spPr>
          <a:xfrm>
            <a:off x="8040870" y="5984052"/>
            <a:ext cx="494910" cy="252825"/>
          </a:xfrm>
          <a:prstGeom prst="rect">
            <a:avLst/>
          </a:prstGeom>
          <a:solidFill>
            <a:schemeClr val="bg1">
              <a:alpha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en-US" sz="1200" b="1" spc="-1">
                <a:solidFill>
                  <a:srgbClr val="000000"/>
                </a:solidFill>
                <a:latin typeface="Arial"/>
              </a:rPr>
              <a:t>PMQ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633013B6-4BE6-477B-884C-70D07F9E7AB0}"/>
              </a:ext>
            </a:extLst>
          </p:cNvPr>
          <p:cNvSpPr/>
          <p:nvPr/>
        </p:nvSpPr>
        <p:spPr>
          <a:xfrm>
            <a:off x="179513" y="5236493"/>
            <a:ext cx="4536504" cy="99148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ru-RU" sz="2000" b="1" spc="-1" dirty="0">
                <a:solidFill>
                  <a:srgbClr val="0070C0"/>
                </a:solidFill>
                <a:latin typeface="Comic Sans MS" panose="030F0702030302020204" pitchFamily="66" charset="0"/>
              </a:rPr>
              <a:t>Для исследования и испытаний </a:t>
            </a:r>
          </a:p>
          <a:p>
            <a:pPr defTabSz="685800">
              <a:tabLst>
                <a:tab pos="0" algn="l"/>
              </a:tabLst>
            </a:pPr>
            <a:r>
              <a:rPr lang="ru-RU" sz="2000" b="1" spc="-1" dirty="0">
                <a:solidFill>
                  <a:srgbClr val="0070C0"/>
                </a:solidFill>
                <a:latin typeface="Comic Sans MS" panose="030F0702030302020204" pitchFamily="66" charset="0"/>
              </a:rPr>
              <a:t>материалов/устройств наземного и космического предназначения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EB11BA-F373-405A-ADF4-62F0BD95F59A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1B2DC-FB58-4911-864B-02C8093A9E82}"/>
              </a:ext>
            </a:extLst>
          </p:cNvPr>
          <p:cNvSpPr txBox="1"/>
          <p:nvPr/>
        </p:nvSpPr>
        <p:spPr>
          <a:xfrm>
            <a:off x="6599954" y="1187460"/>
            <a:ext cx="23615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В.А Семин (ОИЯИ)</a:t>
            </a:r>
          </a:p>
        </p:txBody>
      </p:sp>
    </p:spTree>
    <p:extLst>
      <p:ext uri="{BB962C8B-B14F-4D97-AF65-F5344CB8AC3E}">
        <p14:creationId xmlns:p14="http://schemas.microsoft.com/office/powerpoint/2010/main" val="424383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48" y="565150"/>
            <a:ext cx="7199313" cy="5295900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357946" y="971550"/>
            <a:ext cx="160800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 err="1"/>
              <a:t>Fiset</a:t>
            </a:r>
            <a:r>
              <a:rPr lang="en-GB" altLang="ru-RU" sz="2000" b="1" dirty="0"/>
              <a:t> and Nix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/>
              <a:t>(1972)</a:t>
            </a:r>
            <a:endParaRPr lang="ru-RU" altLang="ru-RU" sz="2000" b="1" dirty="0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191637" y="3810000"/>
            <a:ext cx="174586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 err="1"/>
              <a:t>Randrup</a:t>
            </a:r>
            <a:r>
              <a:rPr lang="en-GB" altLang="ru-RU" sz="2000" b="1" dirty="0"/>
              <a:t> et al.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000" b="1" dirty="0"/>
              <a:t>(1974) </a:t>
            </a:r>
            <a:endParaRPr lang="ru-RU" altLang="ru-RU" sz="2000" b="1" dirty="0"/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4051877" y="1839913"/>
            <a:ext cx="181626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Возраст Земли</a:t>
            </a:r>
            <a:endParaRPr lang="en-GB" altLang="ru-RU" sz="20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60525" y="2049463"/>
            <a:ext cx="1962150" cy="1587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892550" y="3317875"/>
            <a:ext cx="977900" cy="4763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98913" y="4210050"/>
            <a:ext cx="977900" cy="4763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102100" y="5008563"/>
            <a:ext cx="977900" cy="4762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298" name="TextBox 16"/>
          <p:cNvSpPr txBox="1">
            <a:spLocks noChangeArrowheads="1"/>
          </p:cNvSpPr>
          <p:nvPr/>
        </p:nvSpPr>
        <p:spPr bwMode="auto">
          <a:xfrm>
            <a:off x="7104063" y="4829175"/>
            <a:ext cx="9493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Z=114</a:t>
            </a:r>
            <a:endParaRPr lang="en-GB" altLang="ru-RU" sz="2400" b="1"/>
          </a:p>
        </p:txBody>
      </p:sp>
      <p:sp>
        <p:nvSpPr>
          <p:cNvPr id="12299" name="TextBox 17"/>
          <p:cNvSpPr txBox="1">
            <a:spLocks noChangeArrowheads="1"/>
          </p:cNvSpPr>
          <p:nvPr/>
        </p:nvSpPr>
        <p:spPr bwMode="auto">
          <a:xfrm>
            <a:off x="4667751" y="4021138"/>
            <a:ext cx="73609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1 сек</a:t>
            </a:r>
            <a:endParaRPr lang="en-GB" altLang="ru-RU" sz="2000" b="1" dirty="0"/>
          </a:p>
        </p:txBody>
      </p:sp>
      <p:sp>
        <p:nvSpPr>
          <p:cNvPr id="12300" name="TextBox 18"/>
          <p:cNvSpPr txBox="1">
            <a:spLocks noChangeArrowheads="1"/>
          </p:cNvSpPr>
          <p:nvPr/>
        </p:nvSpPr>
        <p:spPr bwMode="auto">
          <a:xfrm>
            <a:off x="5110163" y="4799013"/>
            <a:ext cx="6143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1 </a:t>
            </a:r>
            <a:r>
              <a:rPr lang="el-GR" altLang="ru-RU" sz="2000"/>
              <a:t>μ</a:t>
            </a:r>
            <a:r>
              <a:rPr lang="en-US" altLang="ru-RU" sz="2000"/>
              <a:t>s</a:t>
            </a:r>
            <a:endParaRPr lang="en-GB" altLang="ru-RU" sz="2000"/>
          </a:p>
        </p:txBody>
      </p:sp>
      <p:sp>
        <p:nvSpPr>
          <p:cNvPr id="12301" name="TextBox 19"/>
          <p:cNvSpPr txBox="1">
            <a:spLocks noChangeArrowheads="1"/>
          </p:cNvSpPr>
          <p:nvPr/>
        </p:nvSpPr>
        <p:spPr bwMode="auto">
          <a:xfrm>
            <a:off x="4745038" y="5995988"/>
            <a:ext cx="21018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Число нейтронов</a:t>
            </a:r>
          </a:p>
        </p:txBody>
      </p:sp>
      <p:sp>
        <p:nvSpPr>
          <p:cNvPr id="12302" name="TextBox 20"/>
          <p:cNvSpPr txBox="1">
            <a:spLocks noChangeArrowheads="1"/>
          </p:cNvSpPr>
          <p:nvPr/>
        </p:nvSpPr>
        <p:spPr bwMode="auto">
          <a:xfrm rot="-5400000">
            <a:off x="-1909239" y="3022570"/>
            <a:ext cx="57171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Логарифм периодов спонтанного деления</a:t>
            </a:r>
            <a:r>
              <a:rPr lang="en-US" altLang="ru-RU" sz="2000" b="1" dirty="0"/>
              <a:t> (</a:t>
            </a:r>
            <a:r>
              <a:rPr lang="ru-RU" altLang="ru-RU" sz="2000" b="1" dirty="0"/>
              <a:t>годы</a:t>
            </a:r>
            <a:r>
              <a:rPr lang="en-US" altLang="ru-RU" sz="2000" b="1" dirty="0"/>
              <a:t>)</a:t>
            </a:r>
            <a:endParaRPr lang="ru-RU" altLang="ru-RU" sz="2000" b="1" dirty="0"/>
          </a:p>
        </p:txBody>
      </p:sp>
      <p:sp>
        <p:nvSpPr>
          <p:cNvPr id="12303" name="TextBox 21"/>
          <p:cNvSpPr txBox="1">
            <a:spLocks noChangeArrowheads="1"/>
          </p:cNvSpPr>
          <p:nvPr/>
        </p:nvSpPr>
        <p:spPr bwMode="auto">
          <a:xfrm>
            <a:off x="4627055" y="3106738"/>
            <a:ext cx="74187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1 год</a:t>
            </a:r>
            <a:endParaRPr lang="en-GB" altLang="ru-RU" sz="2000" b="1" dirty="0"/>
          </a:p>
        </p:txBody>
      </p:sp>
      <p:sp>
        <p:nvSpPr>
          <p:cNvPr id="31" name="TextBox 18"/>
          <p:cNvSpPr txBox="1">
            <a:spLocks noChangeArrowheads="1"/>
          </p:cNvSpPr>
          <p:nvPr/>
        </p:nvSpPr>
        <p:spPr bwMode="auto">
          <a:xfrm>
            <a:off x="4731371" y="4799013"/>
            <a:ext cx="200086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1 микросекунда</a:t>
            </a:r>
            <a:endParaRPr lang="en-GB" altLang="ru-RU" sz="20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745719" y="3067334"/>
            <a:ext cx="2692934" cy="2523062"/>
            <a:chOff x="3745719" y="3067334"/>
            <a:chExt cx="2692934" cy="2523062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3745719" y="3067334"/>
              <a:ext cx="2593147" cy="2523062"/>
              <a:chOff x="3745719" y="3067334"/>
              <a:chExt cx="2593147" cy="2523062"/>
            </a:xfrm>
          </p:grpSpPr>
          <p:grpSp>
            <p:nvGrpSpPr>
              <p:cNvPr id="70" name="Группа 69"/>
              <p:cNvGrpSpPr/>
              <p:nvPr/>
            </p:nvGrpSpPr>
            <p:grpSpPr>
              <a:xfrm>
                <a:off x="3745719" y="3376040"/>
                <a:ext cx="2447316" cy="2214356"/>
                <a:chOff x="3745719" y="3376040"/>
                <a:chExt cx="2447316" cy="2214356"/>
              </a:xfrm>
            </p:grpSpPr>
            <p:sp>
              <p:nvSpPr>
                <p:cNvPr id="6" name="Овал 5"/>
                <p:cNvSpPr/>
                <p:nvPr/>
              </p:nvSpPr>
              <p:spPr>
                <a:xfrm>
                  <a:off x="3745719" y="5446380"/>
                  <a:ext cx="144016" cy="144016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4539888" y="4646502"/>
                  <a:ext cx="144016" cy="144016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```````````````````````````</a:t>
                  </a:r>
                  <a:endParaRPr lang="ru-RU" dirty="0"/>
                </a:p>
              </p:txBody>
            </p:sp>
            <p:sp>
              <p:nvSpPr>
                <p:cNvPr id="42" name="Овал 41"/>
                <p:cNvSpPr/>
                <p:nvPr/>
              </p:nvSpPr>
              <p:spPr>
                <a:xfrm>
                  <a:off x="5059389" y="4452485"/>
                  <a:ext cx="144016" cy="144016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Овал 45"/>
                <p:cNvSpPr/>
                <p:nvPr/>
              </p:nvSpPr>
              <p:spPr>
                <a:xfrm>
                  <a:off x="5546778" y="4077072"/>
                  <a:ext cx="144016" cy="158418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 flipH="1">
                  <a:off x="5629002" y="3867150"/>
                  <a:ext cx="209823" cy="27062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 flipH="1">
                  <a:off x="4788024" y="4205797"/>
                  <a:ext cx="793670" cy="623378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Овал 53"/>
                <p:cNvSpPr/>
                <p:nvPr/>
              </p:nvSpPr>
              <p:spPr>
                <a:xfrm>
                  <a:off x="5331842" y="4287141"/>
                  <a:ext cx="144016" cy="158418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55" name="Прямая соединительная линия 54"/>
                <p:cNvCxnSpPr/>
                <p:nvPr/>
              </p:nvCxnSpPr>
              <p:spPr>
                <a:xfrm flipH="1">
                  <a:off x="3817728" y="4999038"/>
                  <a:ext cx="610256" cy="51398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единительная линия 50"/>
                <p:cNvCxnSpPr/>
                <p:nvPr/>
              </p:nvCxnSpPr>
              <p:spPr>
                <a:xfrm flipV="1">
                  <a:off x="4427984" y="4646502"/>
                  <a:ext cx="111904" cy="35253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>
                <a:xfrm>
                  <a:off x="4539888" y="4646502"/>
                  <a:ext cx="248136" cy="182673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 flipH="1">
                  <a:off x="5838825" y="3436144"/>
                  <a:ext cx="283369" cy="431006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Овал 46"/>
                <p:cNvSpPr/>
                <p:nvPr/>
              </p:nvSpPr>
              <p:spPr>
                <a:xfrm>
                  <a:off x="6049019" y="3376040"/>
                  <a:ext cx="144016" cy="14401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6046798" y="3067334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Bodoni MT Black" panose="02070A03080606020203" pitchFamily="18" charset="0"/>
                  </a:rPr>
                  <a:t>?</a:t>
                </a:r>
                <a:endParaRPr lang="ru-R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069182" y="5157192"/>
                <a:ext cx="7540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Franklin Gothic Demi Cond" panose="020B0706030402020204" pitchFamily="34" charset="0"/>
                  </a:rPr>
                  <a:t>Z=110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  <p:grpSp>
          <p:nvGrpSpPr>
            <p:cNvPr id="66" name="Группа 65"/>
            <p:cNvGrpSpPr/>
            <p:nvPr/>
          </p:nvGrpSpPr>
          <p:grpSpPr>
            <a:xfrm>
              <a:off x="5460875" y="3815231"/>
              <a:ext cx="977778" cy="1036900"/>
              <a:chOff x="5460875" y="3815231"/>
              <a:chExt cx="977778" cy="1036900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5460875" y="3815231"/>
                <a:ext cx="626866" cy="839096"/>
                <a:chOff x="5460875" y="3815231"/>
                <a:chExt cx="626866" cy="839096"/>
              </a:xfrm>
            </p:grpSpPr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>
                  <a:off x="6015733" y="3815231"/>
                  <a:ext cx="6003" cy="17020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Прямоугольник 1"/>
                <p:cNvSpPr/>
                <p:nvPr/>
              </p:nvSpPr>
              <p:spPr>
                <a:xfrm>
                  <a:off x="5460875" y="4510311"/>
                  <a:ext cx="144016" cy="144016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5712615" y="4253352"/>
                  <a:ext cx="144016" cy="144016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5943725" y="3991963"/>
                  <a:ext cx="144016" cy="144016"/>
                </a:xfrm>
                <a:prstGeom prst="rect">
                  <a:avLst/>
                </a:prstGeom>
                <a:ln w="19050">
                  <a:solidFill>
                    <a:schemeClr val="bg2"/>
                  </a:solidFill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5684600" y="4482799"/>
                <a:ext cx="75405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  <a:latin typeface="Franklin Gothic Demi Cond" panose="020B0706030402020204" pitchFamily="34" charset="0"/>
                  </a:rPr>
                  <a:t>Z=114</a:t>
                </a:r>
                <a:endParaRPr lang="ru-RU" b="1" dirty="0">
                  <a:solidFill>
                    <a:schemeClr val="accent6">
                      <a:lumMod val="50000"/>
                    </a:schemeClr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8F2CA6E-07CA-4336-9430-E1DA713DD567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295F3-F4EC-4223-AE49-E1719CC065D8}"/>
              </a:ext>
            </a:extLst>
          </p:cNvPr>
          <p:cNvSpPr txBox="1">
            <a:spLocks/>
          </p:cNvSpPr>
          <p:nvPr/>
        </p:nvSpPr>
        <p:spPr>
          <a:xfrm>
            <a:off x="0" y="17929"/>
            <a:ext cx="9144000" cy="107576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388" tIns="45694" rIns="91388" bIns="45694" rtlCol="0" anchor="ctr">
            <a:normAutofit fontScale="97500" lnSpcReduction="10000"/>
          </a:bodyPr>
          <a:lstStyle>
            <a:defPPr>
              <a:defRPr lang="ru-RU"/>
            </a:defPPr>
            <a:lvl1pPr marL="0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41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882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828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769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710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654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592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538" algn="l" defTabSz="9138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Сверхпроводящий циклотрон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MSC-230 – </a:t>
            </a:r>
            <a:r>
              <a:rPr lang="ru-RU" sz="25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новая установка ОИЯИ для медицины</a:t>
            </a:r>
            <a:endParaRPr lang="ru-RU" sz="2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B07183-23BD-4A92-92D3-03130DE9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66262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A0B795E-B0C4-4818-8AB3-6C7574433607}"/>
              </a:ext>
            </a:extLst>
          </p:cNvPr>
          <p:cNvSpPr/>
          <p:nvPr/>
        </p:nvSpPr>
        <p:spPr>
          <a:xfrm>
            <a:off x="6156176" y="620688"/>
            <a:ext cx="2775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</a:rPr>
              <a:t>Компьютерная модель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950AF-BBB7-4C36-AC47-96BE25C4E8EB}"/>
              </a:ext>
            </a:extLst>
          </p:cNvPr>
          <p:cNvSpPr txBox="1"/>
          <p:nvPr/>
        </p:nvSpPr>
        <p:spPr>
          <a:xfrm>
            <a:off x="6300192" y="1124744"/>
            <a:ext cx="26613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С.Л Яковенко (ОИЯИ)</a:t>
            </a:r>
          </a:p>
        </p:txBody>
      </p:sp>
    </p:spTree>
    <p:extLst>
      <p:ext uri="{BB962C8B-B14F-4D97-AF65-F5344CB8AC3E}">
        <p14:creationId xmlns:p14="http://schemas.microsoft.com/office/powerpoint/2010/main" val="4041180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6" y="0"/>
            <a:ext cx="91805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C289D9-83BE-44B2-A80F-52707AD1BC59}"/>
              </a:ext>
            </a:extLst>
          </p:cNvPr>
          <p:cNvSpPr/>
          <p:nvPr/>
        </p:nvSpPr>
        <p:spPr>
          <a:xfrm>
            <a:off x="0" y="188640"/>
            <a:ext cx="8905002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latin typeface="Comic Sans MS" panose="030F0702030302020204" pitchFamily="66" charset="0"/>
              </a:rPr>
              <a:t>Напоминаю: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r>
              <a:rPr lang="ru-RU" sz="2400" b="1" dirty="0">
                <a:latin typeface="Comic Sans MS" panose="030F0702030302020204" pitchFamily="66" charset="0"/>
              </a:rPr>
              <a:t>В пятницу 17 мая 2024 г. приглашаем всех посетить 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Институт прикладной физики РАН с 9:30 до 11:45 где: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latin typeface="Comic Sans MS" panose="030F0702030302020204" pitchFamily="66" charset="0"/>
              </a:rPr>
              <a:t>Послушаем доклады об основных направлениях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    исследований этого известного института,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r>
              <a:rPr lang="ru-RU" sz="2400" b="1" dirty="0">
                <a:latin typeface="Comic Sans MS" panose="030F0702030302020204" pitchFamily="66" charset="0"/>
              </a:rPr>
              <a:t>2. Закроем нашу сессию,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r>
              <a:rPr lang="ru-RU" sz="2400" b="1" dirty="0">
                <a:latin typeface="Comic Sans MS" panose="030F0702030302020204" pitchFamily="66" charset="0"/>
              </a:rPr>
              <a:t>3. Выпьем прощальный кофе,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r>
              <a:rPr lang="ru-RU" sz="2400" b="1" dirty="0">
                <a:latin typeface="Comic Sans MS" panose="030F0702030302020204" pitchFamily="66" charset="0"/>
              </a:rPr>
              <a:t>4. Отбудем на вокзал 12:30 – 12:50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FFBAB1-D979-4CBA-8633-AF513B67D2EC}"/>
              </a:ext>
            </a:extLst>
          </p:cNvPr>
          <p:cNvSpPr txBox="1"/>
          <p:nvPr/>
        </p:nvSpPr>
        <p:spPr>
          <a:xfrm>
            <a:off x="2267744" y="5445224"/>
            <a:ext cx="4706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Спасибо за внимание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5756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1971675" y="2971205"/>
            <a:ext cx="1079500" cy="739775"/>
            <a:chOff x="1971835" y="2924945"/>
            <a:chExt cx="1079089" cy="739133"/>
          </a:xfrm>
        </p:grpSpPr>
        <p:grpSp>
          <p:nvGrpSpPr>
            <p:cNvPr id="17445" name="Группа 28"/>
            <p:cNvGrpSpPr>
              <a:grpSpLocks/>
            </p:cNvGrpSpPr>
            <p:nvPr/>
          </p:nvGrpSpPr>
          <p:grpSpPr bwMode="auto">
            <a:xfrm>
              <a:off x="1971835" y="2924945"/>
              <a:ext cx="715260" cy="739133"/>
              <a:chOff x="1539787" y="2780926"/>
              <a:chExt cx="715260" cy="739131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582634" y="2815821"/>
                <a:ext cx="649040" cy="6471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448" name="TextBox 23"/>
              <p:cNvSpPr txBox="1">
                <a:spLocks noChangeArrowheads="1"/>
              </p:cNvSpPr>
              <p:nvPr/>
            </p:nvSpPr>
            <p:spPr bwMode="auto">
              <a:xfrm>
                <a:off x="1648791" y="2996838"/>
                <a:ext cx="606256" cy="523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800" b="1">
                    <a:solidFill>
                      <a:schemeClr val="bg1"/>
                    </a:solidFill>
                    <a:latin typeface="Comic Sans MS" pitchFamily="66" charset="0"/>
                  </a:rPr>
                  <a:t>Ca</a:t>
                </a:r>
                <a:endParaRPr lang="ru-RU" altLang="ru-RU" sz="28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7449" name="TextBox 27"/>
              <p:cNvSpPr txBox="1">
                <a:spLocks noChangeArrowheads="1"/>
              </p:cNvSpPr>
              <p:nvPr/>
            </p:nvSpPr>
            <p:spPr bwMode="auto">
              <a:xfrm>
                <a:off x="1539787" y="2780926"/>
                <a:ext cx="498855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000" b="1">
                    <a:solidFill>
                      <a:schemeClr val="bg1"/>
                    </a:solidFill>
                    <a:latin typeface="Comic Sans MS" pitchFamily="66" charset="0"/>
                  </a:rPr>
                  <a:t>48</a:t>
                </a:r>
                <a:endParaRPr lang="ru-RU" altLang="ru-RU" sz="20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5" name="Стрелка вправо 14"/>
            <p:cNvSpPr/>
            <p:nvPr/>
          </p:nvSpPr>
          <p:spPr>
            <a:xfrm>
              <a:off x="2728785" y="3177139"/>
              <a:ext cx="322139" cy="2506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7831" y="3128368"/>
            <a:ext cx="214866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GeoSlab703 Md BT" panose="02060603020205020403" pitchFamily="18" charset="0"/>
                <a:cs typeface="Arial" charset="0"/>
              </a:rPr>
              <a:t>к сепаратору</a:t>
            </a:r>
            <a:endParaRPr lang="ru-RU" sz="2400" b="1" dirty="0">
              <a:solidFill>
                <a:srgbClr val="C00000"/>
              </a:solidFill>
              <a:cs typeface="Arial" charset="0"/>
            </a:endParaRPr>
          </a:p>
        </p:txBody>
      </p:sp>
      <p:grpSp>
        <p:nvGrpSpPr>
          <p:cNvPr id="2" name="Группа 20"/>
          <p:cNvGrpSpPr>
            <a:grpSpLocks/>
          </p:cNvGrpSpPr>
          <p:nvPr/>
        </p:nvGrpSpPr>
        <p:grpSpPr bwMode="auto">
          <a:xfrm>
            <a:off x="3573463" y="1767928"/>
            <a:ext cx="2665413" cy="3166646"/>
            <a:chOff x="3591319" y="1951144"/>
            <a:chExt cx="1913936" cy="2259701"/>
          </a:xfrm>
        </p:grpSpPr>
        <p:cxnSp>
          <p:nvCxnSpPr>
            <p:cNvPr id="9" name="Прямая со стрелкой 8"/>
            <p:cNvCxnSpPr/>
            <p:nvPr/>
          </p:nvCxnSpPr>
          <p:spPr>
            <a:xfrm flipV="1">
              <a:off x="5033326" y="2276232"/>
              <a:ext cx="360217" cy="4327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 flipV="1">
              <a:off x="3842103" y="2247910"/>
              <a:ext cx="360217" cy="4316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4918193" y="3568789"/>
              <a:ext cx="360217" cy="4327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H="1">
              <a:off x="3910499" y="3591446"/>
              <a:ext cx="360217" cy="4327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3986874" y="2441625"/>
              <a:ext cx="166429" cy="1687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91319" y="1951144"/>
              <a:ext cx="250784" cy="3296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cs typeface="Arial" charset="0"/>
                </a:rPr>
                <a:t>n</a:t>
              </a:r>
              <a:endParaRPr lang="ru-RU" sz="2400" b="1" dirty="0">
                <a:latin typeface="+mn-lt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4471" y="3872387"/>
              <a:ext cx="250784" cy="3296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cs typeface="Arial" charset="0"/>
                </a:rPr>
                <a:t>n</a:t>
              </a:r>
              <a:endParaRPr lang="ru-RU" sz="2400" b="1" dirty="0">
                <a:latin typeface="+mn-lt"/>
                <a:cs typeface="Arial" charset="0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5082343" y="2471078"/>
              <a:ext cx="166429" cy="1687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049570" y="3666212"/>
              <a:ext cx="166429" cy="1699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977470" y="3671877"/>
              <a:ext cx="166429" cy="1699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66197" y="3881191"/>
              <a:ext cx="250784" cy="3296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+mn-lt"/>
                  <a:cs typeface="Arial" charset="0"/>
                </a:rPr>
                <a:t>n</a:t>
              </a:r>
              <a:endParaRPr lang="ru-RU" sz="2400" b="1" dirty="0">
                <a:latin typeface="+mn-lt"/>
                <a:cs typeface="Arial" charset="0"/>
              </a:endParaRPr>
            </a:p>
          </p:txBody>
        </p:sp>
      </p:grpSp>
      <p:grpSp>
        <p:nvGrpSpPr>
          <p:cNvPr id="17413" name="Группа 29"/>
          <p:cNvGrpSpPr>
            <a:grpSpLocks/>
          </p:cNvGrpSpPr>
          <p:nvPr/>
        </p:nvGrpSpPr>
        <p:grpSpPr bwMode="auto">
          <a:xfrm>
            <a:off x="4422775" y="2947393"/>
            <a:ext cx="869950" cy="863600"/>
            <a:chOff x="3271282" y="2708920"/>
            <a:chExt cx="868670" cy="864096"/>
          </a:xfrm>
        </p:grpSpPr>
        <p:sp>
          <p:nvSpPr>
            <p:cNvPr id="4" name="Овал 3"/>
            <p:cNvSpPr/>
            <p:nvPr/>
          </p:nvSpPr>
          <p:spPr>
            <a:xfrm>
              <a:off x="3276038" y="2708920"/>
              <a:ext cx="863914" cy="8640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433" name="TextBox 25"/>
            <p:cNvSpPr txBox="1">
              <a:spLocks noChangeArrowheads="1"/>
            </p:cNvSpPr>
            <p:nvPr/>
          </p:nvSpPr>
          <p:spPr bwMode="auto">
            <a:xfrm>
              <a:off x="3568636" y="3004076"/>
              <a:ext cx="5613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>
                  <a:solidFill>
                    <a:schemeClr val="bg1"/>
                  </a:solidFill>
                  <a:latin typeface="Comic Sans MS" pitchFamily="66" charset="0"/>
                </a:rPr>
                <a:t>Pu</a:t>
              </a:r>
              <a:endParaRPr lang="ru-RU" altLang="ru-RU"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7434" name="TextBox 26"/>
            <p:cNvSpPr txBox="1">
              <a:spLocks noChangeArrowheads="1"/>
            </p:cNvSpPr>
            <p:nvPr/>
          </p:nvSpPr>
          <p:spPr bwMode="auto">
            <a:xfrm>
              <a:off x="3271282" y="2762261"/>
              <a:ext cx="6559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chemeClr val="bg1"/>
                  </a:solidFill>
                  <a:latin typeface="Comic Sans MS" pitchFamily="66" charset="0"/>
                </a:rPr>
                <a:t>244</a:t>
              </a:r>
              <a:endParaRPr lang="ru-RU" altLang="ru-RU" sz="20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Группа 34"/>
          <p:cNvGrpSpPr>
            <a:grpSpLocks/>
          </p:cNvGrpSpPr>
          <p:nvPr/>
        </p:nvGrpSpPr>
        <p:grpSpPr bwMode="auto">
          <a:xfrm>
            <a:off x="4652963" y="2887068"/>
            <a:ext cx="998537" cy="1000125"/>
            <a:chOff x="4088536" y="3725416"/>
            <a:chExt cx="999728" cy="999728"/>
          </a:xfrm>
        </p:grpSpPr>
        <p:sp>
          <p:nvSpPr>
            <p:cNvPr id="7" name="Овал 6"/>
            <p:cNvSpPr/>
            <p:nvPr/>
          </p:nvSpPr>
          <p:spPr>
            <a:xfrm>
              <a:off x="4088536" y="3725416"/>
              <a:ext cx="999728" cy="9997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17430" name="TextBox 32"/>
            <p:cNvSpPr txBox="1">
              <a:spLocks noChangeArrowheads="1"/>
            </p:cNvSpPr>
            <p:nvPr/>
          </p:nvSpPr>
          <p:spPr bwMode="auto">
            <a:xfrm>
              <a:off x="4575598" y="4129916"/>
              <a:ext cx="5004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>
                  <a:solidFill>
                    <a:schemeClr val="bg1"/>
                  </a:solidFill>
                  <a:latin typeface="Comic Sans MS" pitchFamily="66" charset="0"/>
                </a:rPr>
                <a:t>Fl</a:t>
              </a:r>
              <a:endParaRPr lang="ru-RU" altLang="ru-RU"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7431" name="TextBox 33"/>
            <p:cNvSpPr txBox="1">
              <a:spLocks noChangeArrowheads="1"/>
            </p:cNvSpPr>
            <p:nvPr/>
          </p:nvSpPr>
          <p:spPr bwMode="auto">
            <a:xfrm>
              <a:off x="4139952" y="3820980"/>
              <a:ext cx="6559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>
                  <a:solidFill>
                    <a:schemeClr val="bg1"/>
                  </a:solidFill>
                  <a:latin typeface="Comic Sans MS" pitchFamily="66" charset="0"/>
                </a:rPr>
                <a:t>292</a:t>
              </a:r>
              <a:endParaRPr lang="ru-RU" altLang="ru-RU" sz="20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89441" y="3056930"/>
            <a:ext cx="169027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GeoSlab703 Md BT" panose="02060603020205020403" pitchFamily="18" charset="0"/>
                <a:cs typeface="Arial" charset="0"/>
              </a:rPr>
              <a:t>из</a:t>
            </a:r>
          </a:p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cs typeface="Arial" charset="0"/>
              </a:rPr>
              <a:t>ускорителя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58888" y="3955703"/>
            <a:ext cx="7986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ион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27984" y="1609636"/>
            <a:ext cx="14959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мишень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4747791"/>
            <a:ext cx="24300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редкий и дорогой</a:t>
            </a:r>
          </a:p>
          <a:p>
            <a:pPr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изотоп Са-48 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GeoSlab703 Md BT" panose="02060603020205020403" pitchFamily="18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96634" y="548680"/>
            <a:ext cx="3295518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искусственныеэлементы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GeoSlab703 Md BT" panose="02060603020205020403" pitchFamily="18" charset="0"/>
              <a:cs typeface="Arial" charset="0"/>
            </a:endParaRPr>
          </a:p>
          <a:p>
            <a:pPr algn="r">
              <a:defRPr/>
            </a:pP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244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Pu, 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248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Cm, 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249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GeoSlab703 Md BT" panose="02060603020205020403" pitchFamily="18" charset="0"/>
                <a:cs typeface="Arial" charset="0"/>
              </a:rPr>
              <a:t>Bk …</a:t>
            </a:r>
          </a:p>
        </p:txBody>
      </p:sp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4868863" y="2875955"/>
            <a:ext cx="1416050" cy="1000125"/>
            <a:chOff x="4868416" y="2780927"/>
            <a:chExt cx="1417159" cy="999728"/>
          </a:xfrm>
        </p:grpSpPr>
        <p:grpSp>
          <p:nvGrpSpPr>
            <p:cNvPr id="17424" name="Группа 55"/>
            <p:cNvGrpSpPr>
              <a:grpSpLocks/>
            </p:cNvGrpSpPr>
            <p:nvPr/>
          </p:nvGrpSpPr>
          <p:grpSpPr bwMode="auto">
            <a:xfrm>
              <a:off x="4868416" y="2780927"/>
              <a:ext cx="999728" cy="999728"/>
              <a:chOff x="4088536" y="3725416"/>
              <a:chExt cx="999728" cy="99972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4088536" y="3725416"/>
                <a:ext cx="999319" cy="9997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427" name="TextBox 57"/>
              <p:cNvSpPr txBox="1">
                <a:spLocks noChangeArrowheads="1"/>
              </p:cNvSpPr>
              <p:nvPr/>
            </p:nvSpPr>
            <p:spPr bwMode="auto">
              <a:xfrm>
                <a:off x="4575598" y="4129916"/>
                <a:ext cx="50045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800" b="1">
                    <a:latin typeface="Comic Sans MS" pitchFamily="66" charset="0"/>
                  </a:rPr>
                  <a:t>Fl</a:t>
                </a:r>
                <a:endParaRPr lang="ru-RU" altLang="ru-RU" sz="2800" b="1">
                  <a:latin typeface="Comic Sans MS" pitchFamily="66" charset="0"/>
                </a:endParaRPr>
              </a:p>
            </p:txBody>
          </p:sp>
          <p:sp>
            <p:nvSpPr>
              <p:cNvPr id="17428" name="TextBox 58"/>
              <p:cNvSpPr txBox="1">
                <a:spLocks noChangeArrowheads="1"/>
              </p:cNvSpPr>
              <p:nvPr/>
            </p:nvSpPr>
            <p:spPr bwMode="auto">
              <a:xfrm>
                <a:off x="4139952" y="3820980"/>
                <a:ext cx="65594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000" b="1" dirty="0">
                    <a:latin typeface="Comic Sans MS" pitchFamily="66" charset="0"/>
                  </a:rPr>
                  <a:t>288</a:t>
                </a:r>
                <a:endParaRPr lang="ru-RU" altLang="ru-RU" sz="2000" b="1" dirty="0">
                  <a:latin typeface="Comic Sans MS" pitchFamily="66" charset="0"/>
                </a:endParaRPr>
              </a:p>
            </p:txBody>
          </p:sp>
        </p:grpSp>
        <p:sp>
          <p:nvSpPr>
            <p:cNvPr id="16" name="Стрелка вправо 15"/>
            <p:cNvSpPr/>
            <p:nvPr/>
          </p:nvSpPr>
          <p:spPr>
            <a:xfrm>
              <a:off x="5943995" y="3049109"/>
              <a:ext cx="341580" cy="52049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563888" y="4922243"/>
            <a:ext cx="39589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  <a:cs typeface="Arial" charset="0"/>
              </a:rPr>
              <a:t>слияние и охлаждение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663" y="333375"/>
            <a:ext cx="269586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GeoSlab703 Md BT" panose="02060603020205020403" pitchFamily="18" charset="0"/>
                <a:cs typeface="Arial" charset="0"/>
              </a:rPr>
              <a:t>Реакции синтеза</a:t>
            </a:r>
            <a:endParaRPr lang="ru-RU" sz="2400" b="1" dirty="0">
              <a:cs typeface="Arial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162D13-4026-4D01-AF14-D963FA01F019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26962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5 -1.11111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3" name="Picture 5" descr="C:\My Documents\My articles\Journal of Physics\PAPER\Gotov_8 JPG\Figures\Figure1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671013"/>
            <a:ext cx="5544615" cy="56808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640445"/>
            <a:ext cx="1982269" cy="122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3102131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θ</a:t>
            </a:r>
            <a:r>
              <a:rPr lang="en-US" sz="2000" b="1" baseline="-25000" dirty="0">
                <a:solidFill>
                  <a:srgbClr val="C00000"/>
                </a:solidFill>
              </a:rPr>
              <a:t>R </a:t>
            </a:r>
            <a:r>
              <a:rPr lang="en-US" sz="2000" b="1" dirty="0">
                <a:solidFill>
                  <a:srgbClr val="C00000"/>
                </a:solidFill>
              </a:rPr>
              <a:t>= 0</a:t>
            </a:r>
            <a:r>
              <a:rPr lang="en-US" sz="2000" b="1" baseline="30000" dirty="0">
                <a:solidFill>
                  <a:srgbClr val="C00000"/>
                </a:solidFill>
              </a:rPr>
              <a:t>0 </a:t>
            </a:r>
            <a:r>
              <a:rPr lang="en-US" sz="2000" b="1" dirty="0">
                <a:solidFill>
                  <a:srgbClr val="C00000"/>
                </a:solidFill>
                <a:cs typeface="Arial"/>
              </a:rPr>
              <a:t>± 2.5</a:t>
            </a:r>
            <a:r>
              <a:rPr lang="en-US" sz="2000" b="1" baseline="30000" dirty="0">
                <a:solidFill>
                  <a:srgbClr val="C00000"/>
                </a:solidFill>
                <a:cs typeface="Arial"/>
              </a:rPr>
              <a:t>0</a:t>
            </a:r>
            <a:endParaRPr lang="ru-RU" sz="2000" b="1" baseline="30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2238035"/>
            <a:ext cx="4026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  <a:r>
              <a:rPr lang="en-US" sz="2000" b="1" baseline="-25000" dirty="0">
                <a:solidFill>
                  <a:srgbClr val="C00000"/>
                </a:solidFill>
              </a:rPr>
              <a:t>R</a:t>
            </a:r>
            <a:endParaRPr lang="ru-RU" sz="2000" b="1" baseline="-25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1680" y="1085907"/>
            <a:ext cx="5909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TOF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1618" y="5711114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188640"/>
            <a:ext cx="4907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Clarendon Blk BT" panose="02040905050505020204" pitchFamily="18" charset="0"/>
              </a:rPr>
              <a:t>D</a:t>
            </a:r>
            <a:r>
              <a:rPr lang="en-US" sz="2000" dirty="0" err="1">
                <a:latin typeface="Clarendon Blk BT" panose="02040905050505020204" pitchFamily="18" charset="0"/>
              </a:rPr>
              <a:t>ubna</a:t>
            </a:r>
            <a:r>
              <a:rPr lang="en-US" sz="2000" dirty="0">
                <a:latin typeface="Clarendon Blk BT" panose="020409050505050202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G</a:t>
            </a:r>
            <a:r>
              <a:rPr lang="en-US" sz="2000" dirty="0">
                <a:latin typeface="Clarendon Blk BT" panose="02040905050505020204" pitchFamily="18" charset="0"/>
              </a:rPr>
              <a:t>as-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F</a:t>
            </a:r>
            <a:r>
              <a:rPr lang="en-US" sz="2000" dirty="0">
                <a:latin typeface="Clarendon Blk BT" panose="02040905050505020204" pitchFamily="18" charset="0"/>
              </a:rPr>
              <a:t>illed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R</a:t>
            </a:r>
            <a:r>
              <a:rPr lang="en-US" sz="2000" dirty="0">
                <a:latin typeface="Clarendon Blk BT" panose="02040905050505020204" pitchFamily="18" charset="0"/>
              </a:rPr>
              <a:t>ecoil </a:t>
            </a:r>
            <a:r>
              <a:rPr lang="en-US" sz="2000" b="1" dirty="0">
                <a:solidFill>
                  <a:srgbClr val="C00000"/>
                </a:solidFill>
                <a:latin typeface="Clarendon Blk BT" panose="02040905050505020204" pitchFamily="18" charset="0"/>
              </a:rPr>
              <a:t>S</a:t>
            </a:r>
            <a:r>
              <a:rPr lang="en-US" sz="2000" dirty="0">
                <a:latin typeface="Clarendon Blk BT" panose="02040905050505020204" pitchFamily="18" charset="0"/>
              </a:rPr>
              <a:t>eparator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66" y="4904896"/>
            <a:ext cx="133722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b="1" baseline="30000" dirty="0">
                <a:solidFill>
                  <a:srgbClr val="0000FF"/>
                </a:solidFill>
                <a:latin typeface="Calibri" pitchFamily="34" charset="0"/>
              </a:rPr>
              <a:t>48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Ca-beam</a:t>
            </a:r>
          </a:p>
          <a:p>
            <a:pPr algn="r"/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5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cs typeface="Arial"/>
              </a:rPr>
              <a:t>·10</a:t>
            </a:r>
            <a:r>
              <a:rPr lang="en-US" sz="2400" b="1" baseline="30000" dirty="0">
                <a:solidFill>
                  <a:srgbClr val="0000FF"/>
                </a:solidFill>
                <a:latin typeface="Calibri" pitchFamily="34" charset="0"/>
                <a:cs typeface="Arial"/>
              </a:rPr>
              <a:t>12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cs typeface="Arial"/>
              </a:rPr>
              <a:t>/s</a:t>
            </a:r>
            <a:endParaRPr lang="ru-RU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518" y="5778213"/>
            <a:ext cx="147950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b="1" baseline="30000" dirty="0">
                <a:latin typeface="Calibri" pitchFamily="34" charset="0"/>
              </a:rPr>
              <a:t>249</a:t>
            </a:r>
            <a:r>
              <a:rPr lang="en-US" sz="2000" b="1" dirty="0">
                <a:latin typeface="Calibri" pitchFamily="34" charset="0"/>
              </a:rPr>
              <a:t>Bk-target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350 </a:t>
            </a:r>
            <a:r>
              <a:rPr lang="el-GR" sz="2000" b="1" dirty="0">
                <a:latin typeface="Calibri" pitchFamily="34" charset="0"/>
              </a:rPr>
              <a:t>μ</a:t>
            </a:r>
            <a:r>
              <a:rPr lang="en-US" sz="2000" b="1" dirty="0">
                <a:latin typeface="Calibri" pitchFamily="34" charset="0"/>
              </a:rPr>
              <a:t>g</a:t>
            </a:r>
            <a:r>
              <a:rPr lang="en-US" sz="2000" b="1" dirty="0">
                <a:latin typeface="Calibri" pitchFamily="34" charset="0"/>
                <a:cs typeface="Arial"/>
              </a:rPr>
              <a:t>/cm</a:t>
            </a:r>
            <a:r>
              <a:rPr lang="en-US" sz="2400" b="1" baseline="30000" dirty="0">
                <a:latin typeface="Calibri" pitchFamily="34" charset="0"/>
                <a:cs typeface="Arial"/>
              </a:rPr>
              <a:t>2</a:t>
            </a:r>
            <a:endParaRPr lang="ru-RU" sz="2400" b="1" baseline="3000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4722" y="3101127"/>
            <a:ext cx="650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5</a:t>
            </a:r>
            <a:r>
              <a:rPr lang="en-US" sz="2000" b="1" dirty="0">
                <a:solidFill>
                  <a:srgbClr val="0000FF"/>
                </a:solidFill>
                <a:latin typeface="Calibri" pitchFamily="34" charset="0"/>
                <a:cs typeface="Arial"/>
              </a:rPr>
              <a:t>0/s</a:t>
            </a:r>
            <a:endParaRPr lang="ru-RU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2" name="Группа 44"/>
          <p:cNvGrpSpPr/>
          <p:nvPr/>
        </p:nvGrpSpPr>
        <p:grpSpPr>
          <a:xfrm>
            <a:off x="4120587" y="844941"/>
            <a:ext cx="5049782" cy="5493240"/>
            <a:chOff x="4120587" y="844941"/>
            <a:chExt cx="5049782" cy="5493240"/>
          </a:xfrm>
        </p:grpSpPr>
        <p:graphicFrame>
          <p:nvGraphicFramePr>
            <p:cNvPr id="642052" name="Object 4"/>
            <p:cNvGraphicFramePr>
              <a:graphicFrameLocks noChangeAspect="1"/>
            </p:cNvGraphicFramePr>
            <p:nvPr/>
          </p:nvGraphicFramePr>
          <p:xfrm>
            <a:off x="5784748" y="844941"/>
            <a:ext cx="3385621" cy="5092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0" name="CorelDRAW" r:id="rId4" imgW="1861920" imgH="2806920" progId="CorelDraw.Graphic.16">
                    <p:embed/>
                  </p:oleObj>
                </mc:Choice>
                <mc:Fallback>
                  <p:oleObj name="CorelDRAW" r:id="rId4" imgW="1861920" imgH="2806920" progId="CorelDraw.Graphic.1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84748" y="844941"/>
                          <a:ext cx="3385621" cy="50928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4120587" y="6030404"/>
              <a:ext cx="4060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sz="1400" b="1" dirty="0">
                  <a:solidFill>
                    <a:srgbClr val="004A82"/>
                  </a:solidFill>
                  <a:latin typeface="Calibri" pitchFamily="34" charset="0"/>
                </a:rPr>
                <a:t>Adam </a:t>
              </a:r>
              <a:r>
                <a:rPr lang="pl-PL" sz="1400" b="1" dirty="0">
                  <a:solidFill>
                    <a:srgbClr val="004A82"/>
                  </a:solidFill>
                  <a:latin typeface="Calibri" pitchFamily="34" charset="0"/>
                </a:rPr>
                <a:t>Sobiczewski, Acta Phys. Pol. B 41, 157 (2010). </a:t>
              </a:r>
              <a:endParaRPr lang="ru-RU" sz="1400" b="1" dirty="0">
                <a:solidFill>
                  <a:srgbClr val="004A82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Группа 21"/>
          <p:cNvGrpSpPr/>
          <p:nvPr/>
        </p:nvGrpSpPr>
        <p:grpSpPr>
          <a:xfrm>
            <a:off x="6427470" y="868680"/>
            <a:ext cx="2659846" cy="476250"/>
            <a:chOff x="6427470" y="868680"/>
            <a:chExt cx="2659846" cy="476250"/>
          </a:xfrm>
        </p:grpSpPr>
        <p:sp>
          <p:nvSpPr>
            <p:cNvPr id="16" name="Прямоугольник 15"/>
            <p:cNvSpPr/>
            <p:nvPr/>
          </p:nvSpPr>
          <p:spPr bwMode="auto">
            <a:xfrm>
              <a:off x="7219950" y="868680"/>
              <a:ext cx="480060" cy="47244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8557260" y="872490"/>
              <a:ext cx="480060" cy="47244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54330" y="893105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E</a:t>
              </a:r>
              <a:r>
                <a:rPr lang="en-US" sz="2000" b="1" baseline="-25000" dirty="0">
                  <a:solidFill>
                    <a:srgbClr val="C00000"/>
                  </a:solidFill>
                </a:rPr>
                <a:t>R</a:t>
              </a:r>
              <a:endParaRPr lang="ru-RU" sz="2000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 bwMode="auto">
            <a:xfrm flipH="1">
              <a:off x="7821930" y="967740"/>
              <a:ext cx="262890" cy="266700"/>
            </a:xfrm>
            <a:prstGeom prst="rightArrow">
              <a:avLst/>
            </a:prstGeom>
            <a:solidFill>
              <a:schemeClr val="bg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7470" y="899160"/>
              <a:ext cx="736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</a:rPr>
                <a:t>A</a:t>
              </a:r>
              <a:r>
                <a:rPr lang="en-US" sz="2000" baseline="-25000" dirty="0">
                  <a:solidFill>
                    <a:schemeClr val="tx1"/>
                  </a:solidFill>
                  <a:latin typeface="Calibri" pitchFamily="34" charset="0"/>
                </a:rPr>
                <a:t>CN</a:t>
              </a:r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</a:rPr>
                <a:t>-x</a:t>
              </a:r>
              <a:endParaRPr lang="ru-RU" sz="20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81060" y="873995"/>
              <a:ext cx="60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Calibri" pitchFamily="34" charset="0"/>
                </a:rPr>
                <a:t>EVR</a:t>
              </a:r>
              <a:endParaRPr lang="ru-RU" sz="2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5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Arial" charset="0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8" y="-1"/>
            <a:ext cx="916184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1043178">
            <a:off x="-593823" y="4757269"/>
            <a:ext cx="8510663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isometricLeftDown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ru-RU" sz="5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реациях</a:t>
            </a: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с ядрами</a:t>
            </a:r>
            <a:r>
              <a:rPr lang="ru-RU" sz="54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48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</a:t>
            </a:r>
            <a:endParaRPr lang="ru-RU" sz="5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480560" y="3276600"/>
            <a:ext cx="1508760" cy="47244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840480" y="4526280"/>
            <a:ext cx="1706880" cy="6096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02920" y="1958340"/>
            <a:ext cx="8682990" cy="28117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620" y="3139440"/>
            <a:ext cx="9147810" cy="32689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912987" y="3246120"/>
            <a:ext cx="605788" cy="13182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559690" y="3717032"/>
            <a:ext cx="460618" cy="143789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7342100" y="4240530"/>
            <a:ext cx="262890" cy="15163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9136380" y="4758690"/>
            <a:ext cx="7620" cy="168783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2414200" y="2780928"/>
            <a:ext cx="712116" cy="12119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971600" y="2348880"/>
            <a:ext cx="807720" cy="111252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0" y="1950720"/>
            <a:ext cx="510540" cy="5715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DE7CBC4-C2BF-4F28-8540-7D3A993A7ADE}"/>
              </a:ext>
            </a:extLst>
          </p:cNvPr>
          <p:cNvSpPr txBox="1"/>
          <p:nvPr/>
        </p:nvSpPr>
        <p:spPr>
          <a:xfrm>
            <a:off x="-108520" y="0"/>
            <a:ext cx="932452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Редкое явление,</a:t>
            </a:r>
          </a:p>
          <a:p>
            <a:pPr algn="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атом на </a:t>
            </a: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10</a:t>
            </a:r>
            <a:r>
              <a:rPr lang="ru-RU" sz="3600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12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взаимодействий</a:t>
            </a:r>
          </a:p>
          <a:p>
            <a:pPr algn="r">
              <a:spcAft>
                <a:spcPts val="1200"/>
              </a:spcAft>
            </a:pP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Это в 100 раз меньше, чем бозон </a:t>
            </a:r>
            <a:r>
              <a:rPr lang="ru-RU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Хиггса</a:t>
            </a:r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на БАК</a:t>
            </a:r>
          </a:p>
        </p:txBody>
      </p:sp>
    </p:spTree>
    <p:extLst>
      <p:ext uri="{BB962C8B-B14F-4D97-AF65-F5344CB8AC3E}">
        <p14:creationId xmlns:p14="http://schemas.microsoft.com/office/powerpoint/2010/main" val="32209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6921314" y="5360733"/>
            <a:ext cx="15808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нейтроны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→</a:t>
            </a:r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 rot="16200000">
            <a:off x="59290" y="1747802"/>
            <a:ext cx="1460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протоны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→</a:t>
            </a:r>
          </a:p>
        </p:txBody>
      </p:sp>
      <p:grpSp>
        <p:nvGrpSpPr>
          <p:cNvPr id="2" name="Группа 42"/>
          <p:cNvGrpSpPr>
            <a:grpSpLocks/>
          </p:cNvGrpSpPr>
          <p:nvPr/>
        </p:nvGrpSpPr>
        <p:grpSpPr bwMode="auto">
          <a:xfrm>
            <a:off x="179512" y="836712"/>
            <a:ext cx="7632700" cy="5519737"/>
            <a:chOff x="202138" y="573842"/>
            <a:chExt cx="7632700" cy="5519454"/>
          </a:xfrm>
        </p:grpSpPr>
        <p:graphicFrame>
          <p:nvGraphicFramePr>
            <p:cNvPr id="29698" name="Object 2"/>
            <p:cNvGraphicFramePr>
              <a:graphicFrameLocks noChangeAspect="1"/>
            </p:cNvGraphicFramePr>
            <p:nvPr/>
          </p:nvGraphicFramePr>
          <p:xfrm>
            <a:off x="202138" y="1597496"/>
            <a:ext cx="7632700" cy="449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76" name="CorelDRAW" r:id="rId4" imgW="7626096" imgH="4501896" progId="">
                    <p:embed/>
                  </p:oleObj>
                </mc:Choice>
                <mc:Fallback>
                  <p:oleObj name="CorelDRAW" r:id="rId4" imgW="7626096" imgH="450189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138" y="1597496"/>
                          <a:ext cx="7632700" cy="4495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Группа 38"/>
            <p:cNvGrpSpPr>
              <a:grpSpLocks/>
            </p:cNvGrpSpPr>
            <p:nvPr/>
          </p:nvGrpSpPr>
          <p:grpSpPr bwMode="auto">
            <a:xfrm>
              <a:off x="6278625" y="573842"/>
              <a:ext cx="828675" cy="1316038"/>
              <a:chOff x="6278625" y="573842"/>
              <a:chExt cx="828675" cy="1316038"/>
            </a:xfrm>
          </p:grpSpPr>
          <p:sp>
            <p:nvSpPr>
              <p:cNvPr id="29723" name="Line 23"/>
              <p:cNvSpPr>
                <a:spLocks noChangeShapeType="1"/>
              </p:cNvSpPr>
              <p:nvPr/>
            </p:nvSpPr>
            <p:spPr bwMode="auto">
              <a:xfrm>
                <a:off x="6372288" y="738942"/>
                <a:ext cx="0" cy="1150938"/>
              </a:xfrm>
              <a:prstGeom prst="line">
                <a:avLst/>
              </a:prstGeom>
              <a:noFill/>
              <a:ln w="1905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724" name="AutoShape 21"/>
              <p:cNvSpPr>
                <a:spLocks noChangeArrowheads="1"/>
              </p:cNvSpPr>
              <p:nvPr/>
            </p:nvSpPr>
            <p:spPr bwMode="auto">
              <a:xfrm>
                <a:off x="6388163" y="683380"/>
                <a:ext cx="719137" cy="720725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CCFF"/>
              </a:solidFill>
              <a:ln w="9525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25" name="AutoShape 21"/>
              <p:cNvSpPr>
                <a:spLocks noChangeArrowheads="1"/>
              </p:cNvSpPr>
              <p:nvPr/>
            </p:nvSpPr>
            <p:spPr bwMode="auto">
              <a:xfrm>
                <a:off x="6296088" y="573842"/>
                <a:ext cx="719137" cy="720725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CCFF"/>
              </a:solidFill>
              <a:ln w="9525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26" name="WordArt 22"/>
              <p:cNvSpPr>
                <a:spLocks noChangeArrowheads="1" noChangeShapeType="1" noTextEdit="1"/>
              </p:cNvSpPr>
              <p:nvPr/>
            </p:nvSpPr>
            <p:spPr bwMode="auto">
              <a:xfrm rot="1146064">
                <a:off x="6362763" y="707192"/>
                <a:ext cx="646112" cy="349250"/>
              </a:xfrm>
              <a:prstGeom prst="rect">
                <a:avLst/>
              </a:prstGeom>
            </p:spPr>
            <p:txBody>
              <a:bodyPr wrap="none" fromWordArt="1">
                <a:prstTxWarp prst="textCanDown">
                  <a:avLst>
                    <a:gd name="adj" fmla="val 33333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Batang"/>
                    <a:ea typeface="Batang"/>
                  </a:rPr>
                  <a:t>A=294</a:t>
                </a:r>
                <a:endParaRPr lang="ru-RU" sz="36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Batang"/>
                  <a:ea typeface="Batang"/>
                </a:endParaRPr>
              </a:p>
            </p:txBody>
          </p:sp>
          <p:sp>
            <p:nvSpPr>
              <p:cNvPr id="29727" name="Line 23"/>
              <p:cNvSpPr>
                <a:spLocks noChangeShapeType="1"/>
              </p:cNvSpPr>
              <p:nvPr/>
            </p:nvSpPr>
            <p:spPr bwMode="auto">
              <a:xfrm>
                <a:off x="6278625" y="634167"/>
                <a:ext cx="0" cy="1150938"/>
              </a:xfrm>
              <a:prstGeom prst="line">
                <a:avLst/>
              </a:prstGeom>
              <a:noFill/>
              <a:ln w="1905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Группа 41"/>
            <p:cNvGrpSpPr>
              <a:grpSpLocks/>
            </p:cNvGrpSpPr>
            <p:nvPr/>
          </p:nvGrpSpPr>
          <p:grpSpPr bwMode="auto">
            <a:xfrm>
              <a:off x="3981975" y="2026423"/>
              <a:ext cx="739313" cy="1477944"/>
              <a:chOff x="3981975" y="2026423"/>
              <a:chExt cx="739313" cy="1477944"/>
            </a:xfrm>
          </p:grpSpPr>
          <p:sp>
            <p:nvSpPr>
              <p:cNvPr id="29720" name="AutoShape 21"/>
              <p:cNvSpPr>
                <a:spLocks noChangeArrowheads="1"/>
              </p:cNvSpPr>
              <p:nvPr/>
            </p:nvSpPr>
            <p:spPr bwMode="auto">
              <a:xfrm>
                <a:off x="4002150" y="2026423"/>
                <a:ext cx="719138" cy="720725"/>
              </a:xfrm>
              <a:prstGeom prst="wave">
                <a:avLst>
                  <a:gd name="adj1" fmla="val 13005"/>
                  <a:gd name="adj2" fmla="val 0"/>
                </a:avLst>
              </a:prstGeom>
              <a:solidFill>
                <a:srgbClr val="FFCCFF"/>
              </a:solidFill>
              <a:ln w="9525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721" name="WordArt 22"/>
              <p:cNvSpPr>
                <a:spLocks noChangeArrowheads="1" noChangeShapeType="1" noTextEdit="1"/>
              </p:cNvSpPr>
              <p:nvPr/>
            </p:nvSpPr>
            <p:spPr bwMode="auto">
              <a:xfrm rot="1146064">
                <a:off x="4052950" y="2198190"/>
                <a:ext cx="646113" cy="349250"/>
              </a:xfrm>
              <a:prstGeom prst="rect">
                <a:avLst/>
              </a:prstGeom>
            </p:spPr>
            <p:txBody>
              <a:bodyPr wrap="none" fromWordArt="1">
                <a:prstTxWarp prst="textCanDown">
                  <a:avLst>
                    <a:gd name="adj" fmla="val 33333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Batang"/>
                    <a:ea typeface="Batang"/>
                  </a:rPr>
                  <a:t>A=254</a:t>
                </a:r>
                <a:endParaRPr lang="ru-RU" sz="36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Batang"/>
                  <a:ea typeface="Batang"/>
                </a:endParaRPr>
              </a:p>
            </p:txBody>
          </p:sp>
          <p:sp>
            <p:nvSpPr>
              <p:cNvPr id="29722" name="Line 23"/>
              <p:cNvSpPr>
                <a:spLocks noChangeShapeType="1"/>
              </p:cNvSpPr>
              <p:nvPr/>
            </p:nvSpPr>
            <p:spPr bwMode="auto">
              <a:xfrm>
                <a:off x="3981975" y="2122845"/>
                <a:ext cx="2713" cy="1381522"/>
              </a:xfrm>
              <a:prstGeom prst="line">
                <a:avLst/>
              </a:prstGeom>
              <a:noFill/>
              <a:ln w="19050">
                <a:solidFill>
                  <a:srgbClr val="CC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5" name="Группа 31"/>
          <p:cNvGrpSpPr/>
          <p:nvPr/>
        </p:nvGrpSpPr>
        <p:grpSpPr>
          <a:xfrm>
            <a:off x="1266827" y="1092906"/>
            <a:ext cx="7837288" cy="2120070"/>
            <a:chOff x="1266825" y="815112"/>
            <a:chExt cx="7837288" cy="2120069"/>
          </a:xfrm>
        </p:grpSpPr>
        <p:grpSp>
          <p:nvGrpSpPr>
            <p:cNvPr id="6" name="Группа 43"/>
            <p:cNvGrpSpPr>
              <a:grpSpLocks/>
            </p:cNvGrpSpPr>
            <p:nvPr/>
          </p:nvGrpSpPr>
          <p:grpSpPr bwMode="auto">
            <a:xfrm>
              <a:off x="1266825" y="883663"/>
              <a:ext cx="7529189" cy="2051518"/>
              <a:chOff x="1082648" y="806678"/>
              <a:chExt cx="7530288" cy="2052910"/>
            </a:xfrm>
          </p:grpSpPr>
          <p:grpSp>
            <p:nvGrpSpPr>
              <p:cNvPr id="7" name="Группа 42"/>
              <p:cNvGrpSpPr>
                <a:grpSpLocks/>
              </p:cNvGrpSpPr>
              <p:nvPr/>
            </p:nvGrpSpPr>
            <p:grpSpPr bwMode="auto">
              <a:xfrm>
                <a:off x="1082648" y="806678"/>
                <a:ext cx="7530288" cy="2041110"/>
                <a:chOff x="1082648" y="815931"/>
                <a:chExt cx="7530288" cy="2041110"/>
              </a:xfrm>
            </p:grpSpPr>
            <p:sp>
              <p:nvSpPr>
                <p:cNvPr id="29715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1082648" y="2476746"/>
                  <a:ext cx="184758" cy="369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ru-RU" b="1" dirty="0">
                    <a:latin typeface="Calibri" pitchFamily="34" charset="0"/>
                  </a:endParaRPr>
                </a:p>
              </p:txBody>
            </p:sp>
            <p:sp>
              <p:nvSpPr>
                <p:cNvPr id="40" name="Выноска 1 (граница и черта) 39"/>
                <p:cNvSpPr/>
                <p:nvPr/>
              </p:nvSpPr>
              <p:spPr>
                <a:xfrm flipH="1">
                  <a:off x="3701966" y="815931"/>
                  <a:ext cx="1398863" cy="360609"/>
                </a:xfrm>
                <a:prstGeom prst="accentBorderCallout1">
                  <a:avLst>
                    <a:gd name="adj1" fmla="val 18750"/>
                    <a:gd name="adj2" fmla="val -8333"/>
                    <a:gd name="adj3" fmla="val 266812"/>
                    <a:gd name="adj4" fmla="val -68472"/>
                  </a:avLst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41" name="Выноска 1 (граница и черта) 40"/>
                <p:cNvSpPr/>
                <p:nvPr/>
              </p:nvSpPr>
              <p:spPr>
                <a:xfrm flipV="1">
                  <a:off x="7160841" y="2496432"/>
                  <a:ext cx="1452095" cy="360609"/>
                </a:xfrm>
                <a:prstGeom prst="accentBorderCallout1">
                  <a:avLst>
                    <a:gd name="adj1" fmla="val 18750"/>
                    <a:gd name="adj2" fmla="val -8333"/>
                    <a:gd name="adj3" fmla="val 266812"/>
                    <a:gd name="adj4" fmla="val -68472"/>
                  </a:avLst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latin typeface="Calibri" pitchFamily="34" charset="0"/>
                  </a:endParaRPr>
                </a:p>
              </p:txBody>
            </p:sp>
          </p:grpSp>
          <p:sp>
            <p:nvSpPr>
              <p:cNvPr id="29714" name="TextBox 41"/>
              <p:cNvSpPr txBox="1">
                <a:spLocks noChangeArrowheads="1"/>
              </p:cNvSpPr>
              <p:nvPr/>
            </p:nvSpPr>
            <p:spPr bwMode="auto">
              <a:xfrm>
                <a:off x="7278258" y="2459205"/>
                <a:ext cx="184758" cy="40038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ru-RU" sz="2000" dirty="0">
                  <a:latin typeface="Calibri" pitchFamily="34" charset="0"/>
                </a:endParaRPr>
              </a:p>
            </p:txBody>
          </p:sp>
        </p:grpSp>
        <p:grpSp>
          <p:nvGrpSpPr>
            <p:cNvPr id="8" name="Группа 49"/>
            <p:cNvGrpSpPr>
              <a:grpSpLocks/>
            </p:cNvGrpSpPr>
            <p:nvPr/>
          </p:nvGrpSpPr>
          <p:grpSpPr bwMode="auto">
            <a:xfrm>
              <a:off x="3770240" y="815112"/>
              <a:ext cx="5333873" cy="2104396"/>
              <a:chOff x="3688403" y="934386"/>
              <a:chExt cx="5335128" cy="2104107"/>
            </a:xfrm>
          </p:grpSpPr>
          <p:sp>
            <p:nvSpPr>
              <p:cNvPr id="29705" name="Text Box 29"/>
              <p:cNvSpPr txBox="1">
                <a:spLocks noChangeArrowheads="1"/>
              </p:cNvSpPr>
              <p:nvPr/>
            </p:nvSpPr>
            <p:spPr bwMode="auto">
              <a:xfrm>
                <a:off x="7366918" y="2638438"/>
                <a:ext cx="1656613" cy="4000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T</a:t>
                </a:r>
                <a:r>
                  <a:rPr lang="en-US" sz="2400" b="1" baseline="-25000" dirty="0">
                    <a:latin typeface="GeoSlab703 Md BT" panose="02060603020205020403" pitchFamily="18" charset="0"/>
                    <a:ea typeface="Gungsuh" pitchFamily="18" charset="-127"/>
                  </a:rPr>
                  <a:t>1/2</a:t>
                </a:r>
                <a:r>
                  <a:rPr lang="en-US" sz="2000" b="1" baseline="-25000" dirty="0">
                    <a:latin typeface="GeoSlab703 Md BT" panose="02060603020205020403" pitchFamily="18" charset="0"/>
                    <a:ea typeface="Gungsuh" pitchFamily="18" charset="-127"/>
                  </a:rPr>
                  <a:t> </a:t>
                </a:r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= 50 ms</a:t>
                </a:r>
                <a:endParaRPr lang="ru-RU" sz="2000" b="1" dirty="0">
                  <a:latin typeface="Calibri" pitchFamily="34" charset="0"/>
                  <a:ea typeface="Gungsuh" pitchFamily="18" charset="-127"/>
                </a:endParaRPr>
              </a:p>
            </p:txBody>
          </p:sp>
          <p:sp>
            <p:nvSpPr>
              <p:cNvPr id="29709" name="Text Box 29"/>
              <p:cNvSpPr txBox="1">
                <a:spLocks noChangeArrowheads="1"/>
              </p:cNvSpPr>
              <p:nvPr/>
            </p:nvSpPr>
            <p:spPr bwMode="auto">
              <a:xfrm>
                <a:off x="3688403" y="934386"/>
                <a:ext cx="1735178" cy="4000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T</a:t>
                </a:r>
                <a:r>
                  <a:rPr lang="en-US" sz="2400" b="1" baseline="-25000" dirty="0">
                    <a:latin typeface="GeoSlab703 Md BT" panose="02060603020205020403" pitchFamily="18" charset="0"/>
                    <a:ea typeface="Gungsuh" pitchFamily="18" charset="-127"/>
                  </a:rPr>
                  <a:t>1/2 </a:t>
                </a:r>
                <a:r>
                  <a:rPr lang="en-US" sz="2000" b="1" dirty="0">
                    <a:latin typeface="GeoSlab703 Md BT" panose="02060603020205020403" pitchFamily="18" charset="0"/>
                    <a:ea typeface="Gungsuh" pitchFamily="18" charset="-127"/>
                  </a:rPr>
                  <a:t>= 0.7 ms</a:t>
                </a:r>
                <a:endParaRPr lang="ru-RU" sz="2000" b="1" dirty="0">
                  <a:latin typeface="Calibri" pitchFamily="34" charset="0"/>
                  <a:ea typeface="Gungsuh" pitchFamily="18" charset="-127"/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5724128" y="116632"/>
            <a:ext cx="3184420" cy="1798724"/>
            <a:chOff x="5724128" y="116632"/>
            <a:chExt cx="3184420" cy="1798724"/>
          </a:xfrm>
        </p:grpSpPr>
        <p:sp>
          <p:nvSpPr>
            <p:cNvPr id="10" name="TextBox 9"/>
            <p:cNvSpPr txBox="1"/>
            <p:nvPr/>
          </p:nvSpPr>
          <p:spPr>
            <a:xfrm>
              <a:off x="5724128" y="116632"/>
              <a:ext cx="31844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Могут быть ядра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Slab703 Md BT" panose="02060603020205020403" pitchFamily="18" charset="0"/>
              </a:endParaRPr>
            </a:p>
            <a:p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    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с 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Z ≥ 120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и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A ≥ 300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!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</a:t>
              </a:r>
            </a:p>
            <a:p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Slab703 Md BT" panose="02060603020205020403" pitchFamily="18" charset="0"/>
                </a:rPr>
                <a:t>                       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Штриховая стрелка вправо 10"/>
            <p:cNvSpPr/>
            <p:nvPr/>
          </p:nvSpPr>
          <p:spPr>
            <a:xfrm rot="18720035">
              <a:off x="6446166" y="1566215"/>
              <a:ext cx="365880" cy="332402"/>
            </a:xfrm>
            <a:prstGeom prst="stripedRightArrow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E66685-9835-479A-A326-6CBEED1C7F31}"/>
              </a:ext>
            </a:extLst>
          </p:cNvPr>
          <p:cNvSpPr txBox="1"/>
          <p:nvPr/>
        </p:nvSpPr>
        <p:spPr>
          <a:xfrm>
            <a:off x="-36511" y="6510492"/>
            <a:ext cx="928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Ю. Оганесян «Программа сессии Совета РАН с комментариями» 14-17 мая,2024г. Н. Новгород РФ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32560</TotalTime>
  <Words>3062</Words>
  <Application>Microsoft Office PowerPoint</Application>
  <PresentationFormat>Экран (4:3)</PresentationFormat>
  <Paragraphs>926</Paragraphs>
  <Slides>51</Slides>
  <Notes>28</Notes>
  <HiddenSlides>1</HiddenSlides>
  <MMClips>1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8" baseType="lpstr">
      <vt:lpstr>Batang</vt:lpstr>
      <vt:lpstr>Arial</vt:lpstr>
      <vt:lpstr>Arial Narrow</vt:lpstr>
      <vt:lpstr>Arial Rounded MT Bold</vt:lpstr>
      <vt:lpstr>Bodoni MT Black</vt:lpstr>
      <vt:lpstr>Calibri</vt:lpstr>
      <vt:lpstr>Clarendon Blk BT</vt:lpstr>
      <vt:lpstr>Clarendon BT</vt:lpstr>
      <vt:lpstr>Comic Sans MS</vt:lpstr>
      <vt:lpstr>Franklin Gothic Demi Cond</vt:lpstr>
      <vt:lpstr>Geometr415 Blk BT</vt:lpstr>
      <vt:lpstr>GeoSlab703 Md BT</vt:lpstr>
      <vt:lpstr>Times New Roman</vt:lpstr>
      <vt:lpstr>Verdana Pro Semibold</vt:lpstr>
      <vt:lpstr>Тема Office</vt:lpstr>
      <vt:lpstr>CorelDRAW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More than 50 ORNL of staff contributed to  the Bk-Cf production and separation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Oganessian</dc:creator>
  <cp:lastModifiedBy>user</cp:lastModifiedBy>
  <cp:revision>218</cp:revision>
  <dcterms:created xsi:type="dcterms:W3CDTF">2024-02-19T08:18:13Z</dcterms:created>
  <dcterms:modified xsi:type="dcterms:W3CDTF">2024-05-12T11:45:26Z</dcterms:modified>
</cp:coreProperties>
</file>