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8"/>
  </p:notesMasterIdLst>
  <p:handoutMasterIdLst>
    <p:handoutMasterId r:id="rId19"/>
  </p:handoutMasterIdLst>
  <p:sldIdLst>
    <p:sldId id="264" r:id="rId8"/>
    <p:sldId id="283" r:id="rId9"/>
    <p:sldId id="287" r:id="rId10"/>
    <p:sldId id="286" r:id="rId11"/>
    <p:sldId id="289" r:id="rId12"/>
    <p:sldId id="290" r:id="rId13"/>
    <p:sldId id="293" r:id="rId14"/>
    <p:sldId id="291" r:id="rId15"/>
    <p:sldId id="277" r:id="rId16"/>
    <p:sldId id="292" r:id="rId17"/>
  </p:sldIdLst>
  <p:sldSz cx="9144000" cy="514826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72">
          <p15:clr>
            <a:srgbClr val="A4A3A4"/>
          </p15:clr>
        </p15:guide>
        <p15:guide id="2" orient="horz" pos="2971">
          <p15:clr>
            <a:srgbClr val="A4A3A4"/>
          </p15:clr>
        </p15:guide>
        <p15:guide id="3" orient="horz" pos="930">
          <p15:clr>
            <a:srgbClr val="A4A3A4"/>
          </p15:clr>
        </p15:guide>
        <p15:guide id="4" orient="horz" pos="1337">
          <p15:clr>
            <a:srgbClr val="A4A3A4"/>
          </p15:clr>
        </p15:guide>
        <p15:guide id="5" orient="horz" pos="2086">
          <p15:clr>
            <a:srgbClr val="A4A3A4"/>
          </p15:clr>
        </p15:guide>
        <p15:guide id="6" orient="horz" pos="729">
          <p15:clr>
            <a:srgbClr val="A4A3A4"/>
          </p15:clr>
        </p15:guide>
        <p15:guide id="7" orient="horz" pos="435">
          <p15:clr>
            <a:srgbClr val="A4A3A4"/>
          </p15:clr>
        </p15:guide>
        <p15:guide id="8" orient="horz" pos="228">
          <p15:clr>
            <a:srgbClr val="A4A3A4"/>
          </p15:clr>
        </p15:guide>
        <p15:guide id="9" pos="2331">
          <p15:clr>
            <a:srgbClr val="A4A3A4"/>
          </p15:clr>
        </p15:guide>
        <p15:guide id="10" pos="551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2F7FC"/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15" autoAdjust="0"/>
    <p:restoredTop sz="86419" autoAdjust="0"/>
  </p:normalViewPr>
  <p:slideViewPr>
    <p:cSldViewPr snapToGrid="0">
      <p:cViewPr varScale="1">
        <p:scale>
          <a:sx n="90" d="100"/>
          <a:sy n="90" d="100"/>
        </p:scale>
        <p:origin x="276" y="40"/>
      </p:cViewPr>
      <p:guideLst>
        <p:guide orient="horz" pos="272"/>
        <p:guide orient="horz" pos="2971"/>
        <p:guide orient="horz" pos="930"/>
        <p:guide orient="horz" pos="1337"/>
        <p:guide orient="horz" pos="2086"/>
        <p:guide orient="horz" pos="729"/>
        <p:guide orient="horz" pos="435"/>
        <p:guide orient="horz" pos="228"/>
        <p:guide pos="2331"/>
        <p:guide pos="5511"/>
        <p:guide pos="726"/>
        <p:guide pos="875"/>
        <p:guide pos="1260"/>
        <p:guide pos="1410"/>
        <p:guide pos="1796"/>
        <p:guide pos="19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B9CB42-22CC-4446-9FCB-20BD4C06344E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23261DF-FE24-4ACA-B4CC-DA85380C2B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7228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DD8840-7FF1-4F73-AD7D-E53185CEBBBA}" type="datetimeFigureOut">
              <a:rPr lang="ru-RU"/>
              <a:pPr>
                <a:defRPr/>
              </a:pPr>
              <a:t>14.05.2024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D1DD90C-AD89-4E44-BEC3-870F490A32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28618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2225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186738" y="4579938"/>
            <a:ext cx="561975" cy="136525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497C32A-B6BB-488C-9DF8-7E9D4C6F7003}" type="slidenum">
              <a:rPr lang="en-US" altLang="ru-RU" sz="700"/>
              <a:pPr algn="r" eaLnBrk="1" hangingPunct="1"/>
              <a:t>‹#›</a:t>
            </a:fld>
            <a:endParaRPr lang="en-US" altLang="ru-RU" sz="70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601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9299"/>
            <a:ext cx="7772400" cy="110354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7349"/>
            <a:ext cx="6400800" cy="1315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72025"/>
            <a:ext cx="2133600" cy="2730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72025"/>
            <a:ext cx="2895600" cy="2730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72025"/>
            <a:ext cx="2133600" cy="2730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ABD340E-257F-4A76-B0B1-C555B52F29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178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186738" y="4579938"/>
            <a:ext cx="561975" cy="136525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8D0C9B7-EE4B-496A-B302-617AA7C7B10E}" type="slidenum">
              <a:rPr lang="en-US" altLang="ru-RU" sz="700"/>
              <a:pPr algn="r" eaLnBrk="1" hangingPunct="1"/>
              <a:t>‹#›</a:t>
            </a:fld>
            <a:endParaRPr lang="en-US" altLang="ru-RU" sz="700"/>
          </a:p>
        </p:txBody>
      </p:sp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3318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186738" y="4579938"/>
            <a:ext cx="561975" cy="136525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B3CAE000-D867-477C-BD3E-28AB9A533583}" type="slidenum">
              <a:rPr lang="en-US" altLang="ru-RU" sz="700"/>
              <a:pPr algn="r" eaLnBrk="1" hangingPunct="1"/>
              <a:t>‹#›</a:t>
            </a:fld>
            <a:endParaRPr lang="en-US" altLang="ru-RU" sz="700"/>
          </a:p>
        </p:txBody>
      </p:sp>
      <p:sp>
        <p:nvSpPr>
          <p:cNvPr id="8" name="Content Placeholder 2"/>
          <p:cNvSpPr>
            <a:spLocks noGrp="1"/>
          </p:cNvSpPr>
          <p:nvPr>
            <p:ph idx="18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6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186738" y="4579938"/>
            <a:ext cx="561975" cy="136525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0D6C5D0-2335-4CB5-B88D-70BB3EA0EE52}" type="slidenum">
              <a:rPr lang="en-US" altLang="ru-RU" sz="700"/>
              <a:pPr algn="r" eaLnBrk="1" hangingPunct="1"/>
              <a:t>‹#›</a:t>
            </a:fld>
            <a:endParaRPr lang="en-US" altLang="ru-RU" sz="700"/>
          </a:p>
        </p:txBody>
      </p:sp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9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3068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361950"/>
            <a:ext cx="165893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327025"/>
            <a:ext cx="88423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327025"/>
            <a:ext cx="88423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327025"/>
            <a:ext cx="88423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038" y="327025"/>
            <a:ext cx="88423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sz="quarter" idx="10"/>
          </p:nvPr>
        </p:nvSpPr>
        <p:spPr bwMode="auto">
          <a:xfrm>
            <a:off x="406400" y="3817938"/>
            <a:ext cx="5575300" cy="1011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z="1200" dirty="0">
                <a:solidFill>
                  <a:srgbClr val="002060"/>
                </a:solidFill>
                <a:cs typeface="Arial" charset="0"/>
              </a:rPr>
              <a:t>Совет РАН по физике тяжелых ионов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1200" dirty="0">
                <a:solidFill>
                  <a:srgbClr val="002060"/>
                </a:solidFill>
                <a:cs typeface="Arial" charset="0"/>
              </a:rPr>
              <a:t>г. Нижний Новгород</a:t>
            </a:r>
          </a:p>
          <a:p>
            <a:pPr eaLnBrk="1" hangingPunct="1"/>
            <a:r>
              <a:rPr lang="ru-RU" altLang="ru-RU" sz="1200" dirty="0">
                <a:solidFill>
                  <a:srgbClr val="002060"/>
                </a:solidFill>
                <a:cs typeface="Arial" charset="0"/>
              </a:rPr>
              <a:t>14 мая 2024 г.</a:t>
            </a:r>
          </a:p>
        </p:txBody>
      </p:sp>
      <p:sp>
        <p:nvSpPr>
          <p:cNvPr id="15363" name="Текст 3"/>
          <p:cNvSpPr>
            <a:spLocks noGrp="1"/>
          </p:cNvSpPr>
          <p:nvPr>
            <p:ph type="body" sz="quarter" idx="11"/>
          </p:nvPr>
        </p:nvSpPr>
        <p:spPr bwMode="auto">
          <a:xfrm>
            <a:off x="396875" y="3068638"/>
            <a:ext cx="5711825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0">
                <a:solidFill>
                  <a:srgbClr val="002060"/>
                </a:solidFill>
                <a:cs typeface="Arial" charset="0"/>
              </a:rPr>
              <a:t>Тузов Александр Александрович</a:t>
            </a:r>
          </a:p>
        </p:txBody>
      </p:sp>
      <p:sp>
        <p:nvSpPr>
          <p:cNvPr id="15364" name="Текст 4"/>
          <p:cNvSpPr>
            <a:spLocks noGrp="1"/>
          </p:cNvSpPr>
          <p:nvPr>
            <p:ph type="body" sz="quarter" idx="12"/>
          </p:nvPr>
        </p:nvSpPr>
        <p:spPr bwMode="auto">
          <a:xfrm>
            <a:off x="415925" y="3313113"/>
            <a:ext cx="5711825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2060"/>
                </a:solidFill>
                <a:cs typeface="Arial" charset="0"/>
              </a:rPr>
              <a:t>директор АО «ГНЦ НИИАР»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58775" y="1917700"/>
            <a:ext cx="7156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002060"/>
                </a:solidFill>
              </a:rPr>
              <a:t>Разработка технологий и получение изотопов ТПЭ </a:t>
            </a:r>
          </a:p>
          <a:p>
            <a:pPr eaLnBrk="1" hangingPunct="1"/>
            <a:r>
              <a:rPr lang="ru-RU" altLang="ru-RU" sz="2000">
                <a:solidFill>
                  <a:srgbClr val="002060"/>
                </a:solidFill>
              </a:rPr>
              <a:t>для синтеза сверхтяжелых элементов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808038"/>
          <a:ext cx="8642348" cy="401478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0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2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i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ru-RU" sz="1500" i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5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5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5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5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2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2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51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14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endParaRPr lang="ru-RU" sz="15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2025-2028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14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lang="ru-RU" sz="15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2025-2028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2025-2028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84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ru-RU" sz="15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14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  <a:endParaRPr lang="ru-RU" sz="15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2025-2030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14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ru-RU" sz="15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2025-2028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14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ru-RU" sz="15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2025-2030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84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</a:t>
                      </a:r>
                      <a:endParaRPr lang="ru-RU" sz="15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ru-RU" sz="15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384" marR="45384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203575" y="1401763"/>
            <a:ext cx="27305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881063" y="941388"/>
            <a:ext cx="27305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59113" y="1563688"/>
            <a:ext cx="0" cy="2460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55650" y="1100138"/>
            <a:ext cx="0" cy="24447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63" name="TextBox 10"/>
          <p:cNvSpPr txBox="1">
            <a:spLocks noChangeArrowheads="1"/>
          </p:cNvSpPr>
          <p:nvPr/>
        </p:nvSpPr>
        <p:spPr bwMode="auto">
          <a:xfrm>
            <a:off x="141288" y="114300"/>
            <a:ext cx="765651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Проект плана экспериментов по синтезу СТЭ на 2025–2030 гг.</a:t>
            </a:r>
          </a:p>
          <a:p>
            <a:pPr algn="ctr" eaLnBrk="1" hangingPunct="1"/>
            <a:r>
              <a:rPr lang="ru-RU" altLang="ru-RU" sz="1600" b="1"/>
              <a:t> </a:t>
            </a:r>
            <a:r>
              <a:rPr lang="ru-RU" altLang="ru-RU" sz="1200" b="1"/>
              <a:t>(по данным доклада ОИЯИ на НТС №7 от 30.11.2023)</a:t>
            </a:r>
          </a:p>
        </p:txBody>
      </p:sp>
      <p:sp>
        <p:nvSpPr>
          <p:cNvPr id="24664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8558213" y="4875213"/>
            <a:ext cx="366712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52D526F-1E9A-4803-8BC4-D1029855E0CC}" type="slidenum">
              <a:rPr lang="ru-RU" altLang="ru-RU" sz="1100"/>
              <a:pPr/>
              <a:t>10</a:t>
            </a:fld>
            <a:endParaRPr lang="ru-RU" altLang="ru-RU"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01075" y="4600575"/>
            <a:ext cx="2095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6387" name="Заголовок 2"/>
          <p:cNvSpPr>
            <a:spLocks noGrp="1"/>
          </p:cNvSpPr>
          <p:nvPr>
            <p:ph type="title"/>
          </p:nvPr>
        </p:nvSpPr>
        <p:spPr bwMode="auto">
          <a:xfrm>
            <a:off x="238125" y="431800"/>
            <a:ext cx="7394575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z="2000" b="0">
                <a:solidFill>
                  <a:srgbClr val="2F5597"/>
                </a:solidFill>
              </a:rPr>
              <a:t>Роль ГНЦ НИИАР в проекте «Фабрика СТЭ»</a:t>
            </a:r>
          </a:p>
        </p:txBody>
      </p:sp>
      <p:sp>
        <p:nvSpPr>
          <p:cNvPr id="16388" name="Текст 4"/>
          <p:cNvSpPr txBox="1">
            <a:spLocks/>
          </p:cNvSpPr>
          <p:nvPr/>
        </p:nvSpPr>
        <p:spPr bwMode="auto">
          <a:xfrm>
            <a:off x="8801100" y="4918075"/>
            <a:ext cx="200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2060"/>
                </a:solidFill>
              </a:rPr>
              <a:t>2</a:t>
            </a:r>
          </a:p>
        </p:txBody>
      </p:sp>
      <p:graphicFrame>
        <p:nvGraphicFramePr>
          <p:cNvPr id="6" name="Group 31"/>
          <p:cNvGraphicFramePr>
            <a:graphicFrameLocks noGrp="1"/>
          </p:cNvGraphicFramePr>
          <p:nvPr/>
        </p:nvGraphicFramePr>
        <p:xfrm>
          <a:off x="238125" y="1628775"/>
          <a:ext cx="8562975" cy="1630458"/>
        </p:xfrm>
        <a:graphic>
          <a:graphicData uri="http://schemas.openxmlformats.org/drawingml/2006/table">
            <a:tbl>
              <a:tblPr/>
              <a:tblGrid>
                <a:gridCol w="198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5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Заказчик работ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567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ФГУП «РФЯЦ–ВНИИЭФ»</a:t>
                      </a: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85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Цель и задачи работ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indent="-171450" algn="l" defTabSz="914174" fontAlgn="auto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Создание новых реакторных и радиохимических технологий получения изотопов трансплутониевых элементов для синтеза сверхтяжелых ядер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  <a:p>
                      <a:pPr marL="171450" indent="-171450" algn="l" defTabSz="914174" fontAlgn="auto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Получение </a:t>
                      </a:r>
                      <a:r>
                        <a:rPr kumimoji="0" lang="en-US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Bk-249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, </a:t>
                      </a:r>
                      <a:r>
                        <a:rPr kumimoji="0" lang="en-US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Cf-249, Cf-251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,</a:t>
                      </a:r>
                      <a:r>
                        <a:rPr kumimoji="0" lang="en-US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Cm-248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, </a:t>
                      </a:r>
                      <a:r>
                        <a:rPr kumimoji="0" lang="en-US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Am-243, Pu-242</a:t>
                      </a: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в количествах, обеспечивающих проведение экспериментов по синтезу новых элементов</a:t>
                      </a:r>
                    </a:p>
                    <a:p>
                      <a:pPr marL="171450" indent="-171450" algn="l" defTabSz="914174" fontAlgn="auto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defRPr/>
                      </a:pPr>
                      <a:r>
                        <a:rPr kumimoji="0" lang="ru-RU" alt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Изготовление сегментов мишеней для ускорительных экспериментов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0" name="Прямоугольник 1"/>
          <p:cNvSpPr>
            <a:spLocks noChangeArrowheads="1"/>
          </p:cNvSpPr>
          <p:nvPr/>
        </p:nvSpPr>
        <p:spPr bwMode="auto">
          <a:xfrm>
            <a:off x="238125" y="819150"/>
            <a:ext cx="8467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/>
          <a:p>
            <a:pPr defTabSz="887413" eaLnBrk="1" hangingPunct="1">
              <a:spcBef>
                <a:spcPts val="200"/>
              </a:spcBef>
            </a:pPr>
            <a:r>
              <a:rPr lang="ru-RU" altLang="ru-RU" sz="1400" dirty="0">
                <a:solidFill>
                  <a:srgbClr val="002060"/>
                </a:solidFill>
              </a:rPr>
              <a:t>В проекте «Фабрика СТЭ» институт выполняет НИОКР в рамках государственного контракта </a:t>
            </a:r>
            <a:r>
              <a:rPr lang="en-GB" altLang="ru-RU" sz="1400" dirty="0">
                <a:solidFill>
                  <a:srgbClr val="002060"/>
                </a:solidFill>
              </a:rPr>
              <a:t>№Н.4</a:t>
            </a:r>
            <a:r>
              <a:rPr lang="en-US" altLang="ru-RU" sz="1400" dirty="0">
                <a:solidFill>
                  <a:srgbClr val="002060"/>
                </a:solidFill>
              </a:rPr>
              <a:t>v</a:t>
            </a:r>
            <a:r>
              <a:rPr lang="en-GB" altLang="ru-RU" sz="1400" dirty="0">
                <a:solidFill>
                  <a:srgbClr val="002060"/>
                </a:solidFill>
              </a:rPr>
              <a:t>.241.09.21.1072</a:t>
            </a:r>
            <a:r>
              <a:rPr lang="ru-RU" altLang="ru-RU" sz="1400" dirty="0">
                <a:solidFill>
                  <a:srgbClr val="002060"/>
                </a:solidFill>
              </a:rPr>
              <a:t> от</a:t>
            </a:r>
            <a:r>
              <a:rPr lang="en-GB" altLang="ru-RU" sz="1400" dirty="0">
                <a:solidFill>
                  <a:srgbClr val="002060"/>
                </a:solidFill>
              </a:rPr>
              <a:t> 20.04.2021</a:t>
            </a:r>
            <a:r>
              <a:rPr lang="ru-RU" altLang="ru-RU" sz="1400" dirty="0">
                <a:solidFill>
                  <a:srgbClr val="002060"/>
                </a:solidFill>
              </a:rPr>
              <a:t> «Разработка комплекса по синтезу сверхтяжелых элементов, включая разработку технологий и получение изотопов для синтеза. Этапы</a:t>
            </a:r>
            <a:r>
              <a:rPr lang="en-GB" altLang="ru-RU" sz="1400" dirty="0">
                <a:solidFill>
                  <a:srgbClr val="002060"/>
                </a:solidFill>
              </a:rPr>
              <a:t> 2021</a:t>
            </a:r>
            <a:r>
              <a:rPr lang="ru-RU" altLang="ru-RU" sz="1400" dirty="0">
                <a:solidFill>
                  <a:srgbClr val="002060"/>
                </a:solidFill>
              </a:rPr>
              <a:t>–</a:t>
            </a:r>
            <a:r>
              <a:rPr lang="en-GB" altLang="ru-RU" sz="1400" dirty="0">
                <a:solidFill>
                  <a:srgbClr val="002060"/>
                </a:solidFill>
              </a:rPr>
              <a:t>2024 г</a:t>
            </a:r>
            <a:r>
              <a:rPr lang="ru-RU" altLang="ru-RU" sz="1400" dirty="0">
                <a:solidFill>
                  <a:srgbClr val="002060"/>
                </a:solidFill>
              </a:rPr>
              <a:t>г.»</a:t>
            </a:r>
          </a:p>
        </p:txBody>
      </p:sp>
      <p:sp>
        <p:nvSpPr>
          <p:cNvPr id="16401" name="Прямоугольник 6"/>
          <p:cNvSpPr>
            <a:spLocks noChangeArrowheads="1"/>
          </p:cNvSpPr>
          <p:nvPr/>
        </p:nvSpPr>
        <p:spPr bwMode="auto">
          <a:xfrm>
            <a:off x="238125" y="3349625"/>
            <a:ext cx="84677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/>
          <a:p>
            <a:pPr marL="171450" indent="-171450" defTabSz="887413" eaLnBrk="1" hangingPunct="1">
              <a:buFont typeface="Wingdings" pitchFamily="2" charset="2"/>
              <a:buChar char="ü"/>
            </a:pPr>
            <a:r>
              <a:rPr lang="ru-RU" altLang="ru-RU" sz="1400" dirty="0">
                <a:solidFill>
                  <a:srgbClr val="002060"/>
                </a:solidFill>
              </a:rPr>
              <a:t>Полный цикл обращения с ТПЭ с использованием технологий собственной разработки</a:t>
            </a:r>
          </a:p>
          <a:p>
            <a:pPr marL="171450" indent="-171450" defTabSz="887413"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400" dirty="0">
                <a:solidFill>
                  <a:srgbClr val="002060"/>
                </a:solidFill>
              </a:rPr>
              <a:t>Успешно проведенная реконструкция СМ-3 – модернизированная нейтронная ловушка позволяет одновременно облучать до 20 мишеней с ТПЭ</a:t>
            </a:r>
          </a:p>
          <a:p>
            <a:pPr marL="171450" indent="-171450" defTabSz="887413"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400" dirty="0">
                <a:solidFill>
                  <a:srgbClr val="002060"/>
                </a:solidFill>
              </a:rPr>
              <a:t>Развитая инфраструктура обращения с РАО позволяет работать с высокоактивными материалами</a:t>
            </a:r>
          </a:p>
          <a:p>
            <a:pPr marL="171450" indent="-171450" defTabSz="887413"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ru-RU" altLang="ru-RU" sz="1400" dirty="0">
                <a:solidFill>
                  <a:srgbClr val="002060"/>
                </a:solidFill>
              </a:rPr>
              <a:t>Наработка мишенных радионуклидов ведется на собственных производственных мощностях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01075" y="4600575"/>
            <a:ext cx="2095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7411" name="Текст 4"/>
          <p:cNvSpPr txBox="1">
            <a:spLocks/>
          </p:cNvSpPr>
          <p:nvPr/>
        </p:nvSpPr>
        <p:spPr bwMode="auto">
          <a:xfrm>
            <a:off x="8801100" y="4918075"/>
            <a:ext cx="200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238125" y="887413"/>
            <a:ext cx="8763000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400"/>
              </a:spcBef>
              <a:buFontTx/>
              <a:buNone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В период с 1998 по 2014 гг. изготовлены сегменты ускорительных мишеней:</a:t>
            </a:r>
          </a:p>
          <a:p>
            <a:pPr marL="285750" indent="-285750" eaLnBrk="1" hangingPunct="1">
              <a:spcBef>
                <a:spcPts val="400"/>
              </a:spcBef>
              <a:buFont typeface="Wingdings" pitchFamily="2" charset="2"/>
              <a:buChar char="ü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Ra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-226 для синтеза 108 элемента </a:t>
            </a:r>
          </a:p>
          <a:p>
            <a:pPr marL="285750" indent="-285750" eaLnBrk="1" hangingPunct="1">
              <a:spcBef>
                <a:spcPts val="400"/>
              </a:spcBef>
              <a:buFont typeface="Wingdings" pitchFamily="2" charset="2"/>
              <a:buChar char="ü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Am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-243 для синтеза 115 элемента</a:t>
            </a:r>
          </a:p>
          <a:p>
            <a:pPr marL="285750" indent="-285750" eaLnBrk="1" hangingPunct="1">
              <a:spcBef>
                <a:spcPts val="400"/>
              </a:spcBef>
              <a:buFont typeface="Wingdings" pitchFamily="2" charset="2"/>
              <a:buChar char="ü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Cm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-248 для синтеза 116 элемента</a:t>
            </a:r>
          </a:p>
          <a:p>
            <a:pPr marL="285750" indent="-285750" eaLnBrk="1" hangingPunct="1">
              <a:spcBef>
                <a:spcPts val="400"/>
              </a:spcBef>
              <a:buFont typeface="Wingdings" pitchFamily="2" charset="2"/>
              <a:buChar char="ü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 err="1">
                <a:solidFill>
                  <a:srgbClr val="002060"/>
                </a:solidFill>
                <a:latin typeface="Arial" charset="0"/>
              </a:rPr>
              <a:t>Bk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-249 для синтеза 117 элемента</a:t>
            </a:r>
          </a:p>
          <a:p>
            <a:pPr marL="285750" indent="-285750" eaLnBrk="1" hangingPunct="1">
              <a:spcBef>
                <a:spcPts val="400"/>
              </a:spcBef>
              <a:buFont typeface="Wingdings" pitchFamily="2" charset="2"/>
              <a:buChar char="ü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 err="1">
                <a:solidFill>
                  <a:srgbClr val="002060"/>
                </a:solidFill>
                <a:latin typeface="Arial" charset="0"/>
              </a:rPr>
              <a:t>Cf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-249 для синтеза 118 элемента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400"/>
              </a:spcBef>
              <a:buFontTx/>
              <a:buNone/>
              <a:defRPr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Для экспериментов на новом ускорительном комплексе требуются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</a:rPr>
              <a:t>новые мишени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</a:rPr>
              <a:t>: </a:t>
            </a:r>
            <a:endParaRPr lang="ru-RU" altLang="ru-RU" sz="1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Am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-243 – для изучения свойств </a:t>
            </a:r>
            <a:r>
              <a:rPr lang="ru-RU" altLang="ru-RU" sz="1400" dirty="0" err="1">
                <a:solidFill>
                  <a:srgbClr val="002060"/>
                </a:solidFill>
                <a:latin typeface="Arial" charset="0"/>
              </a:rPr>
              <a:t>московия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: </a:t>
            </a:r>
            <a:r>
              <a:rPr lang="ru-RU" altLang="ru-RU" sz="1400" baseline="30000" dirty="0">
                <a:solidFill>
                  <a:srgbClr val="002060"/>
                </a:solidFill>
                <a:latin typeface="Arial" charset="0"/>
              </a:rPr>
              <a:t>243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Am + 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48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Ca → M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с (115)</a:t>
            </a:r>
          </a:p>
          <a:p>
            <a:pPr marL="342900" indent="-342900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 err="1">
                <a:solidFill>
                  <a:srgbClr val="002060"/>
                </a:solidFill>
                <a:latin typeface="Arial" charset="0"/>
              </a:rPr>
              <a:t>Pu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-242 – для изучения свойств </a:t>
            </a:r>
            <a:r>
              <a:rPr lang="ru-RU" altLang="ru-RU" sz="1400" dirty="0" err="1">
                <a:solidFill>
                  <a:srgbClr val="002060"/>
                </a:solidFill>
                <a:latin typeface="Arial" charset="0"/>
              </a:rPr>
              <a:t>флеровия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: </a:t>
            </a:r>
            <a:r>
              <a:rPr lang="ru-RU" altLang="ru-RU" sz="1400" baseline="30000" dirty="0">
                <a:solidFill>
                  <a:srgbClr val="002060"/>
                </a:solidFill>
                <a:latin typeface="Arial" charset="0"/>
              </a:rPr>
              <a:t>242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Pu+ 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48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Ca → </a:t>
            </a:r>
            <a:r>
              <a:rPr lang="en-US" altLang="ru-RU" sz="1400" dirty="0" err="1">
                <a:solidFill>
                  <a:srgbClr val="002060"/>
                </a:solidFill>
                <a:latin typeface="Arial" charset="0"/>
              </a:rPr>
              <a:t>Fl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 (114)</a:t>
            </a:r>
          </a:p>
          <a:p>
            <a:pPr marL="342900" indent="-342900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 err="1">
                <a:solidFill>
                  <a:srgbClr val="002060"/>
                </a:solidFill>
                <a:latin typeface="Arial" charset="0"/>
              </a:rPr>
              <a:t>Bk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-249 – для получения элемента 119: </a:t>
            </a:r>
            <a:r>
              <a:rPr lang="ru-RU" altLang="ru-RU" sz="1400" baseline="30000" dirty="0">
                <a:solidFill>
                  <a:srgbClr val="002060"/>
                </a:solidFill>
                <a:latin typeface="Arial" charset="0"/>
              </a:rPr>
              <a:t>24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9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Bk + 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50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Ti → 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элемент 119</a:t>
            </a:r>
            <a:endParaRPr lang="en-US" altLang="ru-RU" sz="1400" dirty="0">
              <a:solidFill>
                <a:srgbClr val="002060"/>
              </a:solidFill>
              <a:latin typeface="Arial" charset="0"/>
            </a:endParaRPr>
          </a:p>
          <a:p>
            <a:pPr marL="342900" indent="-342900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С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f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-249 – для получения элемента 120:   </a:t>
            </a:r>
            <a:r>
              <a:rPr lang="ru-RU" altLang="ru-RU" sz="1400" baseline="30000" dirty="0">
                <a:solidFill>
                  <a:srgbClr val="002060"/>
                </a:solidFill>
                <a:latin typeface="Arial" charset="0"/>
              </a:rPr>
              <a:t>24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9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Cf + 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50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Ti → 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элемент 1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20</a:t>
            </a:r>
            <a:endParaRPr lang="ru-RU" altLang="ru-RU" sz="1400" dirty="0">
              <a:solidFill>
                <a:srgbClr val="002060"/>
              </a:solidFill>
              <a:latin typeface="Arial" charset="0"/>
            </a:endParaRPr>
          </a:p>
          <a:p>
            <a:pPr marL="342900" indent="-342900" eaLnBrk="1" hangingPunct="1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на основе 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Cm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-248 ­ – для получения элемента 120: </a:t>
            </a:r>
            <a:r>
              <a:rPr lang="ru-RU" altLang="ru-RU" sz="1400" baseline="30000" dirty="0">
                <a:solidFill>
                  <a:srgbClr val="002060"/>
                </a:solidFill>
                <a:latin typeface="Arial" charset="0"/>
              </a:rPr>
              <a:t>2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48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Cm + </a:t>
            </a:r>
            <a:r>
              <a:rPr lang="en-US" altLang="ru-RU" sz="1400" baseline="30000" dirty="0">
                <a:solidFill>
                  <a:srgbClr val="002060"/>
                </a:solidFill>
                <a:latin typeface="Arial" charset="0"/>
              </a:rPr>
              <a:t>54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Cr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altLang="ru-RU" sz="1400" dirty="0">
                <a:solidFill>
                  <a:srgbClr val="002060"/>
                </a:solidFill>
                <a:latin typeface="Arial" charset="0"/>
              </a:rPr>
              <a:t>→ </a:t>
            </a:r>
            <a:r>
              <a:rPr lang="ru-RU" altLang="ru-RU" sz="1400" dirty="0">
                <a:solidFill>
                  <a:srgbClr val="002060"/>
                </a:solidFill>
                <a:latin typeface="Arial" charset="0"/>
              </a:rPr>
              <a:t>элемент 120</a:t>
            </a:r>
            <a:endParaRPr lang="ru-RU" altLang="ru-RU" sz="14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3025" y="2165350"/>
            <a:ext cx="23510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200" i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Мишенный модуль для синтеза сверхтяжелых ядер</a:t>
            </a:r>
          </a:p>
        </p:txBody>
      </p:sp>
      <p:pic>
        <p:nvPicPr>
          <p:cNvPr id="1741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976313"/>
            <a:ext cx="127952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Заголовок 2"/>
          <p:cNvSpPr txBox="1">
            <a:spLocks/>
          </p:cNvSpPr>
          <p:nvPr/>
        </p:nvSpPr>
        <p:spPr bwMode="auto">
          <a:xfrm>
            <a:off x="238125" y="431800"/>
            <a:ext cx="7394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>
                <a:solidFill>
                  <a:srgbClr val="2F5597"/>
                </a:solidFill>
              </a:rPr>
              <a:t>Сотрудничество ГНЦ НИИАР с ЛЯР им. Г. Н. Флерова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01075" y="4600575"/>
            <a:ext cx="2095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8435" name="Текст 4"/>
          <p:cNvSpPr txBox="1">
            <a:spLocks/>
          </p:cNvSpPr>
          <p:nvPr/>
        </p:nvSpPr>
        <p:spPr bwMode="auto">
          <a:xfrm>
            <a:off x="8801100" y="4918075"/>
            <a:ext cx="200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2060"/>
                </a:solidFill>
              </a:rPr>
              <a:t>4</a:t>
            </a:r>
          </a:p>
        </p:txBody>
      </p:sp>
      <p:pic>
        <p:nvPicPr>
          <p:cNvPr id="18436" name="Рисунок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1319213"/>
            <a:ext cx="2722563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35675" y="847725"/>
            <a:ext cx="302101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pPr algn="ctr" eaLnBrk="1" hangingPunct="1"/>
            <a:r>
              <a:rPr lang="ru-RU" altLang="ru-RU" sz="1200" i="1">
                <a:solidFill>
                  <a:srgbClr val="002060"/>
                </a:solidFill>
              </a:rPr>
              <a:t>Картограмма загрузки мишеней </a:t>
            </a:r>
          </a:p>
          <a:p>
            <a:pPr algn="ctr" eaLnBrk="1" hangingPunct="1"/>
            <a:r>
              <a:rPr lang="ru-RU" altLang="ru-RU" sz="1200" i="1">
                <a:solidFill>
                  <a:srgbClr val="002060"/>
                </a:solidFill>
              </a:rPr>
              <a:t>с ТПЭ в реакторе СМ-3</a:t>
            </a: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233363" y="806450"/>
            <a:ext cx="5576887" cy="418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0" eaLnBrk="1" hangingPunct="1">
              <a:spcBef>
                <a:spcPts val="0"/>
              </a:spcBef>
              <a:defRPr/>
            </a:pPr>
            <a:r>
              <a:rPr lang="ru-RU" altLang="ru-RU" sz="1400" b="1" dirty="0">
                <a:solidFill>
                  <a:srgbClr val="002060"/>
                </a:solidFill>
              </a:rPr>
              <a:t>1.</a:t>
            </a:r>
            <a:r>
              <a:rPr lang="ru-RU" altLang="ru-RU" sz="1400" dirty="0">
                <a:solidFill>
                  <a:srgbClr val="002060"/>
                </a:solidFill>
              </a:rPr>
              <a:t> Разработана технология глубокой очистки препаратов </a:t>
            </a:r>
            <a:r>
              <a:rPr lang="en-US" altLang="ru-RU" sz="1400" dirty="0">
                <a:solidFill>
                  <a:srgbClr val="002060"/>
                </a:solidFill>
              </a:rPr>
              <a:t>Am</a:t>
            </a:r>
            <a:r>
              <a:rPr lang="ru-RU" altLang="ru-RU" sz="1400" dirty="0">
                <a:solidFill>
                  <a:srgbClr val="002060"/>
                </a:solidFill>
              </a:rPr>
              <a:t>-243, </a:t>
            </a:r>
            <a:r>
              <a:rPr lang="en-US" altLang="ru-RU" sz="1400" dirty="0">
                <a:solidFill>
                  <a:srgbClr val="002060"/>
                </a:solidFill>
              </a:rPr>
              <a:t>Cm</a:t>
            </a:r>
            <a:r>
              <a:rPr lang="ru-RU" altLang="ru-RU" sz="1400" dirty="0">
                <a:solidFill>
                  <a:srgbClr val="002060"/>
                </a:solidFill>
              </a:rPr>
              <a:t>-248. </a:t>
            </a:r>
            <a:r>
              <a:rPr lang="ru-RU" sz="1400" dirty="0">
                <a:solidFill>
                  <a:srgbClr val="002060"/>
                </a:solidFill>
              </a:rPr>
              <a:t>Получены препараты в форме нитратов с характеристиками, полностью соответствующими требованиям технического задания:</a:t>
            </a:r>
            <a:endParaRPr lang="ru-RU" altLang="ru-RU" sz="1400" dirty="0">
              <a:solidFill>
                <a:srgbClr val="002060"/>
              </a:solidFill>
            </a:endParaRPr>
          </a:p>
          <a:p>
            <a:pPr marL="533400" indent="-26670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rgbClr val="002060"/>
                </a:solidFill>
              </a:rPr>
              <a:t>250 мг </a:t>
            </a:r>
            <a:r>
              <a:rPr lang="en-US" sz="1400" b="1" dirty="0">
                <a:solidFill>
                  <a:srgbClr val="002060"/>
                </a:solidFill>
              </a:rPr>
              <a:t>Am</a:t>
            </a:r>
            <a:r>
              <a:rPr lang="ru-RU" sz="1400" b="1" dirty="0">
                <a:solidFill>
                  <a:srgbClr val="002060"/>
                </a:solidFill>
              </a:rPr>
              <a:t>-243 </a:t>
            </a:r>
            <a:r>
              <a:rPr lang="ru-RU" sz="1400" dirty="0">
                <a:solidFill>
                  <a:srgbClr val="002060"/>
                </a:solidFill>
              </a:rPr>
              <a:t>(массовая доля в смеси 99,31%);</a:t>
            </a:r>
            <a:endParaRPr lang="ru-RU" sz="1400" b="1" dirty="0">
              <a:solidFill>
                <a:srgbClr val="002060"/>
              </a:solidFill>
            </a:endParaRPr>
          </a:p>
          <a:p>
            <a:pPr marL="533400" indent="-26670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rgbClr val="002060"/>
                </a:solidFill>
              </a:rPr>
              <a:t>250 мг </a:t>
            </a:r>
            <a:r>
              <a:rPr lang="en-US" sz="1400" b="1" dirty="0">
                <a:solidFill>
                  <a:srgbClr val="002060"/>
                </a:solidFill>
              </a:rPr>
              <a:t>Pu-242</a:t>
            </a:r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(массовая доля в смеси 95,74%);</a:t>
            </a:r>
            <a:endParaRPr lang="ru-RU" sz="1400" b="1" dirty="0">
              <a:solidFill>
                <a:srgbClr val="002060"/>
              </a:solidFill>
            </a:endParaRPr>
          </a:p>
          <a:p>
            <a:pPr marL="533400" indent="-266700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1400" b="1" dirty="0">
                <a:solidFill>
                  <a:srgbClr val="002060"/>
                </a:solidFill>
              </a:rPr>
              <a:t>25 мг </a:t>
            </a:r>
            <a:r>
              <a:rPr lang="en-US" sz="1400" b="1" dirty="0">
                <a:solidFill>
                  <a:srgbClr val="002060"/>
                </a:solidFill>
              </a:rPr>
              <a:t>Cm</a:t>
            </a:r>
            <a:r>
              <a:rPr lang="ru-RU" sz="1400" b="1" dirty="0">
                <a:solidFill>
                  <a:srgbClr val="002060"/>
                </a:solidFill>
              </a:rPr>
              <a:t>-248</a:t>
            </a:r>
            <a:r>
              <a:rPr lang="ru-RU" sz="1400" dirty="0">
                <a:solidFill>
                  <a:srgbClr val="002060"/>
                </a:solidFill>
              </a:rPr>
              <a:t> (массовая доля в смеси 94,99%).</a:t>
            </a:r>
          </a:p>
          <a:p>
            <a:pPr indent="0" eaLnBrk="1" hangingPunct="1">
              <a:spcBef>
                <a:spcPts val="600"/>
              </a:spcBef>
              <a:defRPr/>
            </a:pPr>
            <a:r>
              <a:rPr lang="ru-RU" altLang="ru-RU" sz="1400" b="1" dirty="0">
                <a:solidFill>
                  <a:srgbClr val="002060"/>
                </a:solidFill>
              </a:rPr>
              <a:t>2.</a:t>
            </a:r>
            <a:r>
              <a:rPr lang="ru-RU" altLang="ru-RU" sz="1400" dirty="0">
                <a:solidFill>
                  <a:srgbClr val="002060"/>
                </a:solidFill>
              </a:rPr>
              <a:t> Выполнены нейтронно-физические расчеты и расчеты трансмутации ядер, разработаны программы испытаний мишеней с ТПЭ. Проведены три этапа реакторных испытаний, окончание испытаний планируется в июне 2024 года. Всего изготовлено, облучено и переработано </a:t>
            </a:r>
            <a:r>
              <a:rPr lang="ru-RU" altLang="ru-RU" sz="1400" b="1" dirty="0">
                <a:solidFill>
                  <a:srgbClr val="002060"/>
                </a:solidFill>
              </a:rPr>
              <a:t>17 мишеней </a:t>
            </a:r>
            <a:r>
              <a:rPr lang="ru-RU" altLang="ru-RU" sz="1400" dirty="0">
                <a:solidFill>
                  <a:srgbClr val="002060"/>
                </a:solidFill>
              </a:rPr>
              <a:t>с тяжелыми изотопами плутония, </a:t>
            </a:r>
            <a:r>
              <a:rPr lang="ru-RU" altLang="ru-RU" sz="1400" b="1" dirty="0">
                <a:solidFill>
                  <a:srgbClr val="002060"/>
                </a:solidFill>
              </a:rPr>
              <a:t>8 мишеней </a:t>
            </a:r>
            <a:r>
              <a:rPr lang="ru-RU" altLang="ru-RU" sz="1400" dirty="0">
                <a:solidFill>
                  <a:srgbClr val="002060"/>
                </a:solidFill>
              </a:rPr>
              <a:t>с плутонием-242, </a:t>
            </a:r>
            <a:r>
              <a:rPr lang="ru-RU" altLang="ru-RU" sz="1400" b="1" dirty="0">
                <a:solidFill>
                  <a:srgbClr val="002060"/>
                </a:solidFill>
              </a:rPr>
              <a:t>11 мишеней </a:t>
            </a:r>
            <a:r>
              <a:rPr lang="ru-RU" altLang="ru-RU" sz="1400" dirty="0">
                <a:solidFill>
                  <a:srgbClr val="002060"/>
                </a:solidFill>
              </a:rPr>
              <a:t>с америцием и кюрием-244, </a:t>
            </a:r>
            <a:r>
              <a:rPr lang="ru-RU" altLang="ru-RU" sz="1400" b="1" dirty="0">
                <a:solidFill>
                  <a:srgbClr val="002060"/>
                </a:solidFill>
              </a:rPr>
              <a:t>10 мишеней </a:t>
            </a:r>
            <a:r>
              <a:rPr lang="ru-RU" altLang="ru-RU" sz="1400" dirty="0">
                <a:solidFill>
                  <a:srgbClr val="002060"/>
                </a:solidFill>
              </a:rPr>
              <a:t>с тяжелыми изотопами кюрия.</a:t>
            </a:r>
          </a:p>
          <a:p>
            <a:pPr indent="0" eaLnBrk="1" hangingPunct="1">
              <a:spcBef>
                <a:spcPts val="600"/>
              </a:spcBef>
              <a:defRPr/>
            </a:pPr>
            <a:r>
              <a:rPr lang="ru-RU" altLang="ru-RU" sz="1400" b="1" dirty="0">
                <a:solidFill>
                  <a:srgbClr val="002060"/>
                </a:solidFill>
              </a:rPr>
              <a:t>3.</a:t>
            </a:r>
            <a:r>
              <a:rPr lang="ru-RU" altLang="ru-RU" sz="1400" dirty="0">
                <a:solidFill>
                  <a:srgbClr val="002060"/>
                </a:solidFill>
              </a:rPr>
              <a:t> Разработана конструкция, определены нейтронно-физические и теплофизические параметры мишени-накопителя ТПЭ </a:t>
            </a:r>
          </a:p>
          <a:p>
            <a:pPr indent="0" eaLnBrk="1" hangingPunct="1">
              <a:spcBef>
                <a:spcPts val="0"/>
              </a:spcBef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с кадмиевым экраном, предназначенной для накопления берклия. </a:t>
            </a:r>
          </a:p>
        </p:txBody>
      </p: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350" y="4062413"/>
            <a:ext cx="28860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Заголовок 2"/>
          <p:cNvSpPr txBox="1">
            <a:spLocks/>
          </p:cNvSpPr>
          <p:nvPr/>
        </p:nvSpPr>
        <p:spPr bwMode="auto">
          <a:xfrm>
            <a:off x="238125" y="431800"/>
            <a:ext cx="7394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>
                <a:solidFill>
                  <a:srgbClr val="2F5597"/>
                </a:solidFill>
              </a:rPr>
              <a:t>Основные результаты работ, выполненных с 2020 года (1/4)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01075" y="4600575"/>
            <a:ext cx="2095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459" name="Текст 4"/>
          <p:cNvSpPr txBox="1">
            <a:spLocks/>
          </p:cNvSpPr>
          <p:nvPr/>
        </p:nvSpPr>
        <p:spPr bwMode="auto">
          <a:xfrm>
            <a:off x="8801100" y="4918075"/>
            <a:ext cx="200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233363" y="806450"/>
            <a:ext cx="5878512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4. Проведен реакторный эксперимент, моделирующий полномасштабную наработку берклия. Для эксперимента были изготовлены две опытные мишени (Б01-Б02) с ТИК и имитатор мишени (Б03) без ТИК, разработана методика радиохимической переработки опытных мишеней с кадмиевым экраном. Получены уникальные экспериментальные данные по выходам изотопов берклия и калифорния при облучении кюрия в резонансном спектре нейтронов: </a:t>
            </a:r>
          </a:p>
          <a:p>
            <a:pPr marL="762000" lvl="1" eaLnBrk="1" hangingPunct="1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выход берклия после выдержки и переработки облученных мишеней в течение 70 суток составит ~80 мг</a:t>
            </a:r>
            <a:r>
              <a:rPr lang="en-US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400" dirty="0">
                <a:solidFill>
                  <a:srgbClr val="002060"/>
                </a:solidFill>
              </a:rPr>
              <a:t>/</a:t>
            </a:r>
            <a:r>
              <a:rPr lang="en-US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400" dirty="0">
                <a:solidFill>
                  <a:srgbClr val="002060"/>
                </a:solidFill>
              </a:rPr>
              <a:t>(г </a:t>
            </a:r>
            <a:r>
              <a:rPr lang="en-US" altLang="ru-RU" sz="1400" dirty="0">
                <a:solidFill>
                  <a:srgbClr val="002060"/>
                </a:solidFill>
              </a:rPr>
              <a:t>Cm</a:t>
            </a:r>
            <a:r>
              <a:rPr lang="ru-RU" altLang="ru-RU" sz="1400" dirty="0">
                <a:solidFill>
                  <a:srgbClr val="002060"/>
                </a:solidFill>
              </a:rPr>
              <a:t>-248), выход калифорния ~40 мг</a:t>
            </a:r>
            <a:r>
              <a:rPr lang="en-US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400" dirty="0">
                <a:solidFill>
                  <a:srgbClr val="002060"/>
                </a:solidFill>
              </a:rPr>
              <a:t>/</a:t>
            </a:r>
            <a:r>
              <a:rPr lang="en-US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400" dirty="0">
                <a:solidFill>
                  <a:srgbClr val="002060"/>
                </a:solidFill>
              </a:rPr>
              <a:t>(г </a:t>
            </a:r>
            <a:r>
              <a:rPr lang="en-US" altLang="ru-RU" sz="1400" dirty="0">
                <a:solidFill>
                  <a:srgbClr val="002060"/>
                </a:solidFill>
              </a:rPr>
              <a:t>Cm</a:t>
            </a:r>
            <a:r>
              <a:rPr lang="ru-RU" altLang="ru-RU" sz="1400" dirty="0">
                <a:solidFill>
                  <a:srgbClr val="002060"/>
                </a:solidFill>
              </a:rPr>
              <a:t>-248) при изотопном составе смеси: </a:t>
            </a:r>
            <a:r>
              <a:rPr lang="en-US" altLang="ru-RU" sz="1400" dirty="0" err="1">
                <a:solidFill>
                  <a:srgbClr val="002060"/>
                </a:solidFill>
              </a:rPr>
              <a:t>Cf</a:t>
            </a:r>
            <a:r>
              <a:rPr lang="ru-RU" altLang="ru-RU" sz="1400" dirty="0">
                <a:solidFill>
                  <a:srgbClr val="002060"/>
                </a:solidFill>
              </a:rPr>
              <a:t>-249 </a:t>
            </a:r>
            <a:r>
              <a:rPr lang="en-US" altLang="ru-RU" sz="1400" dirty="0">
                <a:solidFill>
                  <a:srgbClr val="002060"/>
                </a:solidFill>
              </a:rPr>
              <a:t>(</a:t>
            </a:r>
            <a:r>
              <a:rPr lang="ru-RU" altLang="ru-RU" sz="1400" dirty="0">
                <a:solidFill>
                  <a:srgbClr val="002060"/>
                </a:solidFill>
              </a:rPr>
              <a:t>42%</a:t>
            </a:r>
            <a:r>
              <a:rPr lang="en-US" altLang="ru-RU" sz="1400" dirty="0">
                <a:solidFill>
                  <a:srgbClr val="002060"/>
                </a:solidFill>
              </a:rPr>
              <a:t>)</a:t>
            </a:r>
            <a:r>
              <a:rPr lang="ru-RU" altLang="ru-RU" sz="1400" dirty="0">
                <a:solidFill>
                  <a:srgbClr val="002060"/>
                </a:solidFill>
              </a:rPr>
              <a:t>, </a:t>
            </a:r>
            <a:r>
              <a:rPr lang="en-US" altLang="ru-RU" sz="1400" dirty="0" err="1">
                <a:solidFill>
                  <a:srgbClr val="002060"/>
                </a:solidFill>
              </a:rPr>
              <a:t>Cf</a:t>
            </a:r>
            <a:r>
              <a:rPr lang="ru-RU" altLang="ru-RU" sz="1400" dirty="0">
                <a:solidFill>
                  <a:srgbClr val="002060"/>
                </a:solidFill>
              </a:rPr>
              <a:t>-250 (21%), </a:t>
            </a:r>
            <a:r>
              <a:rPr lang="en-US" altLang="ru-RU" sz="1400" dirty="0">
                <a:solidFill>
                  <a:srgbClr val="002060"/>
                </a:solidFill>
              </a:rPr>
              <a:t>Cf</a:t>
            </a:r>
            <a:r>
              <a:rPr lang="ru-RU" altLang="ru-RU" sz="1400" dirty="0">
                <a:solidFill>
                  <a:srgbClr val="002060"/>
                </a:solidFill>
              </a:rPr>
              <a:t>-251 (28%), </a:t>
            </a:r>
            <a:r>
              <a:rPr lang="en-US" altLang="ru-RU" sz="1400" dirty="0">
                <a:solidFill>
                  <a:srgbClr val="002060"/>
                </a:solidFill>
              </a:rPr>
              <a:t>Cf</a:t>
            </a:r>
            <a:r>
              <a:rPr lang="ru-RU" altLang="ru-RU" sz="1400" dirty="0">
                <a:solidFill>
                  <a:srgbClr val="002060"/>
                </a:solidFill>
              </a:rPr>
              <a:t>-252 (9%).</a:t>
            </a:r>
          </a:p>
          <a:p>
            <a:pPr indent="1588" eaLnBrk="1" hangingPunct="1">
              <a:spcBef>
                <a:spcPts val="600"/>
              </a:spcBef>
              <a:defRPr/>
            </a:pPr>
            <a:r>
              <a:rPr lang="ru-RU" altLang="ru-RU" sz="1400" dirty="0">
                <a:solidFill>
                  <a:srgbClr val="002060"/>
                </a:solidFill>
              </a:rPr>
              <a:t>Определены параметры полномасштабного облучения кюрия для наработки берклия. Результат эксперимента показал, что </a:t>
            </a:r>
            <a:r>
              <a:rPr lang="ru-RU" altLang="ru-RU" sz="1400" b="1" dirty="0">
                <a:solidFill>
                  <a:srgbClr val="002060"/>
                </a:solidFill>
              </a:rPr>
              <a:t>выход </a:t>
            </a:r>
            <a:r>
              <a:rPr lang="en-US" altLang="ru-RU" sz="1400" b="1" dirty="0">
                <a:solidFill>
                  <a:srgbClr val="002060"/>
                </a:solidFill>
              </a:rPr>
              <a:t>Bk-249</a:t>
            </a:r>
            <a:r>
              <a:rPr lang="ru-RU" altLang="ru-RU" sz="1400" b="1" dirty="0">
                <a:solidFill>
                  <a:srgbClr val="002060"/>
                </a:solidFill>
              </a:rPr>
              <a:t> оказался </a:t>
            </a:r>
            <a:r>
              <a:rPr lang="ru-RU" altLang="ru-RU" sz="1400" b="1" i="1" dirty="0">
                <a:solidFill>
                  <a:srgbClr val="002060"/>
                </a:solidFill>
              </a:rPr>
              <a:t>в 8 раз выше</a:t>
            </a:r>
            <a:r>
              <a:rPr lang="ru-RU" altLang="ru-RU" sz="1400" dirty="0">
                <a:solidFill>
                  <a:srgbClr val="002060"/>
                </a:solidFill>
              </a:rPr>
              <a:t>, чем при облучении кюрия в тепловом спектре нейтронов.</a:t>
            </a:r>
          </a:p>
        </p:txBody>
      </p:sp>
      <p:pic>
        <p:nvPicPr>
          <p:cNvPr id="19461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63" y="884238"/>
            <a:ext cx="21590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211888" y="2282825"/>
            <a:ext cx="25209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1000" b="1" i="1">
                <a:solidFill>
                  <a:srgbClr val="002060"/>
                </a:solidFill>
              </a:rPr>
              <a:t> </a:t>
            </a:r>
            <a:r>
              <a:rPr lang="ru-RU" altLang="ru-RU" sz="1200" i="1">
                <a:solidFill>
                  <a:srgbClr val="002060"/>
                </a:solidFill>
              </a:rPr>
              <a:t>Реакторная мишень </a:t>
            </a:r>
            <a:endParaRPr lang="en-US" altLang="ru-RU" sz="1200" i="1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1200" i="1">
                <a:solidFill>
                  <a:srgbClr val="002060"/>
                </a:solidFill>
              </a:rPr>
              <a:t>и кадмиевая капсула </a:t>
            </a:r>
            <a:endParaRPr lang="en-US" altLang="ru-RU" sz="1200" i="1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1200" i="1">
                <a:solidFill>
                  <a:srgbClr val="002060"/>
                </a:solidFill>
              </a:rPr>
              <a:t>со стартовой композицией</a:t>
            </a: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2921000"/>
            <a:ext cx="2562225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6249988" y="4521200"/>
            <a:ext cx="24447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1200" i="1">
                <a:solidFill>
                  <a:srgbClr val="002060"/>
                </a:solidFill>
              </a:rPr>
              <a:t> Зависимости выхода </a:t>
            </a:r>
            <a:r>
              <a:rPr lang="en-US" altLang="ru-RU" sz="1200" i="1">
                <a:solidFill>
                  <a:srgbClr val="002060"/>
                </a:solidFill>
              </a:rPr>
              <a:t>Bk</a:t>
            </a:r>
            <a:r>
              <a:rPr lang="ru-RU" altLang="ru-RU" sz="1200" i="1">
                <a:solidFill>
                  <a:srgbClr val="002060"/>
                </a:solidFill>
              </a:rPr>
              <a:t>-249 </a:t>
            </a:r>
            <a:endParaRPr lang="en-US" altLang="ru-RU" sz="1200" i="1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ru-RU" altLang="ru-RU" sz="1200" i="1">
                <a:solidFill>
                  <a:srgbClr val="002060"/>
                </a:solidFill>
              </a:rPr>
              <a:t>и </a:t>
            </a:r>
            <a:r>
              <a:rPr lang="en-US" altLang="ru-RU" sz="1200" i="1">
                <a:solidFill>
                  <a:srgbClr val="002060"/>
                </a:solidFill>
              </a:rPr>
              <a:t>Cf </a:t>
            </a:r>
            <a:r>
              <a:rPr lang="ru-RU" altLang="ru-RU" sz="1200" i="1">
                <a:solidFill>
                  <a:srgbClr val="002060"/>
                </a:solidFill>
              </a:rPr>
              <a:t>от времени облучения</a:t>
            </a:r>
          </a:p>
        </p:txBody>
      </p:sp>
      <p:sp>
        <p:nvSpPr>
          <p:cNvPr id="19465" name="Заголовок 2"/>
          <p:cNvSpPr txBox="1">
            <a:spLocks/>
          </p:cNvSpPr>
          <p:nvPr/>
        </p:nvSpPr>
        <p:spPr bwMode="auto">
          <a:xfrm>
            <a:off x="238125" y="431800"/>
            <a:ext cx="7394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>
                <a:solidFill>
                  <a:srgbClr val="2F5597"/>
                </a:solidFill>
              </a:rPr>
              <a:t>Основные результаты работ, выполненных с 2020 года (2/4)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01075" y="4600575"/>
            <a:ext cx="2095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0483" name="Текст 4"/>
          <p:cNvSpPr txBox="1">
            <a:spLocks/>
          </p:cNvSpPr>
          <p:nvPr/>
        </p:nvSpPr>
        <p:spPr bwMode="auto">
          <a:xfrm>
            <a:off x="8801100" y="4918075"/>
            <a:ext cx="200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20484" name="Прямоугольник 2"/>
          <p:cNvSpPr>
            <a:spLocks noChangeArrowheads="1"/>
          </p:cNvSpPr>
          <p:nvPr/>
        </p:nvSpPr>
        <p:spPr bwMode="auto">
          <a:xfrm>
            <a:off x="233363" y="806450"/>
            <a:ext cx="8577262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</a:pPr>
            <a:r>
              <a:rPr lang="ru-RU" altLang="ru-RU" sz="1400" b="1" dirty="0">
                <a:solidFill>
                  <a:srgbClr val="002060"/>
                </a:solidFill>
              </a:rPr>
              <a:t>5.</a:t>
            </a:r>
            <a:r>
              <a:rPr lang="ru-RU" altLang="ru-RU" sz="1400" dirty="0">
                <a:solidFill>
                  <a:srgbClr val="002060"/>
                </a:solidFill>
              </a:rPr>
              <a:t> Для изготовления сегментов ускорительной мишени с Pu-242 разработан метод молекулярного осаждения из спиртовых растворов под действием постоянного электрического тока. 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1400" b="1" dirty="0">
                <a:solidFill>
                  <a:srgbClr val="002060"/>
                </a:solidFill>
              </a:rPr>
              <a:t>6.</a:t>
            </a:r>
            <a:r>
              <a:rPr lang="ru-RU" altLang="ru-RU" sz="1400" dirty="0">
                <a:solidFill>
                  <a:srgbClr val="002060"/>
                </a:solidFill>
              </a:rPr>
              <a:t> Изготовлены три опытных образца сегментов для проведения исследований на ускорительном комплексе ЛЯР ОИЯИ. 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sz="1400" b="1" dirty="0">
                <a:solidFill>
                  <a:srgbClr val="002060"/>
                </a:solidFill>
              </a:rPr>
              <a:t>7.</a:t>
            </a:r>
            <a:r>
              <a:rPr lang="ru-RU" altLang="ru-RU" sz="1400" dirty="0">
                <a:solidFill>
                  <a:srgbClr val="002060"/>
                </a:solidFill>
              </a:rPr>
              <a:t> Сегмент ускорительной мишени представляет собой титановую фольгу толщиной 1,5 мкм 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1400" dirty="0">
                <a:solidFill>
                  <a:srgbClr val="002060"/>
                </a:solidFill>
              </a:rPr>
              <a:t>в форме сектора кольца, ограниченного дугами окружностей радиусами 131 и 109 мм и углом 30°. Площадь радиоактивной части сегмента 5,76 см</a:t>
            </a:r>
            <a:r>
              <a:rPr lang="ru-RU" altLang="ru-RU" sz="1400" baseline="30000" dirty="0">
                <a:solidFill>
                  <a:srgbClr val="002060"/>
                </a:solidFill>
              </a:rPr>
              <a:t>2 </a:t>
            </a:r>
            <a:r>
              <a:rPr lang="ru-RU" altLang="ru-RU" sz="1400" dirty="0">
                <a:solidFill>
                  <a:srgbClr val="002060"/>
                </a:solidFill>
              </a:rPr>
              <a:t>. Опытные образцы сегментов имеют удельную толщину покрытия из оксида плутония </a:t>
            </a:r>
            <a:r>
              <a:rPr lang="ru-RU" altLang="ru-RU" sz="1400" dirty="0">
                <a:solidFill>
                  <a:srgbClr val="002060"/>
                </a:solidFill>
                <a:sym typeface="Symbol" pitchFamily="18" charset="2"/>
              </a:rPr>
              <a:t></a:t>
            </a:r>
            <a:r>
              <a:rPr lang="ru-RU" altLang="ru-RU" sz="1400" dirty="0">
                <a:solidFill>
                  <a:srgbClr val="002060"/>
                </a:solidFill>
              </a:rPr>
              <a:t>700 мкг/см</a:t>
            </a:r>
            <a:r>
              <a:rPr lang="ru-RU" altLang="ru-RU" sz="1400" baseline="30000" dirty="0">
                <a:solidFill>
                  <a:srgbClr val="002060"/>
                </a:solidFill>
              </a:rPr>
              <a:t>2</a:t>
            </a:r>
            <a:r>
              <a:rPr lang="ru-RU" altLang="ru-RU" sz="1400" dirty="0">
                <a:solidFill>
                  <a:srgbClr val="002060"/>
                </a:solidFill>
              </a:rPr>
              <a:t> при массе Pu-242 в диапазоне 4÷5 мг. Характеристики изготовленных сегментов соответствуют требованиям заказчика.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57725" y="4341813"/>
            <a:ext cx="4343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1200" i="1" dirty="0">
                <a:solidFill>
                  <a:srgbClr val="002060"/>
                </a:solidFill>
              </a:rPr>
              <a:t> Внешний вид сегмента с плутонием после осаждения</a:t>
            </a:r>
          </a:p>
        </p:txBody>
      </p:sp>
      <p:grpSp>
        <p:nvGrpSpPr>
          <p:cNvPr id="20486" name="Группа 2"/>
          <p:cNvGrpSpPr>
            <a:grpSpLocks/>
          </p:cNvGrpSpPr>
          <p:nvPr/>
        </p:nvGrpSpPr>
        <p:grpSpPr bwMode="auto">
          <a:xfrm>
            <a:off x="4948238" y="3097213"/>
            <a:ext cx="3762375" cy="1146175"/>
            <a:chOff x="463550" y="3212783"/>
            <a:chExt cx="3762375" cy="1146175"/>
          </a:xfrm>
        </p:grpSpPr>
        <p:pic>
          <p:nvPicPr>
            <p:cNvPr id="20489" name="Рисунок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550" y="3212783"/>
              <a:ext cx="1138238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0" name="Рисунок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1325" y="3212783"/>
              <a:ext cx="1116012" cy="1141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1" name="Рисунок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6875" y="3212783"/>
              <a:ext cx="1289050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7" name="Заголовок 2"/>
          <p:cNvSpPr txBox="1">
            <a:spLocks/>
          </p:cNvSpPr>
          <p:nvPr/>
        </p:nvSpPr>
        <p:spPr bwMode="auto">
          <a:xfrm>
            <a:off x="238125" y="431800"/>
            <a:ext cx="7394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>
                <a:solidFill>
                  <a:srgbClr val="2F5597"/>
                </a:solidFill>
              </a:rPr>
              <a:t>Основные результаты работ, выполненных с 2020 года (3/4)</a:t>
            </a:r>
          </a:p>
        </p:txBody>
      </p:sp>
      <p:sp>
        <p:nvSpPr>
          <p:cNvPr id="20488" name="TextBox 1"/>
          <p:cNvSpPr txBox="1">
            <a:spLocks noChangeArrowheads="1"/>
          </p:cNvSpPr>
          <p:nvPr/>
        </p:nvSpPr>
        <p:spPr bwMode="auto">
          <a:xfrm>
            <a:off x="233363" y="2990850"/>
            <a:ext cx="45958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2060"/>
                </a:solidFill>
              </a:rPr>
              <a:t>8.</a:t>
            </a:r>
            <a:r>
              <a:rPr lang="ru-RU" altLang="ru-RU" sz="1400" dirty="0">
                <a:solidFill>
                  <a:srgbClr val="002060"/>
                </a:solidFill>
              </a:rPr>
              <a:t> Разработана технология изготовления сегментов ускорительных мишеней с </a:t>
            </a:r>
            <a:r>
              <a:rPr lang="ru-RU" altLang="ru-RU" sz="1400" baseline="30000" dirty="0">
                <a:solidFill>
                  <a:srgbClr val="002060"/>
                </a:solidFill>
              </a:rPr>
              <a:t>249</a:t>
            </a:r>
            <a:r>
              <a:rPr lang="en-US" altLang="ru-RU" sz="1400" dirty="0" err="1">
                <a:solidFill>
                  <a:srgbClr val="002060"/>
                </a:solidFill>
              </a:rPr>
              <a:t>Bk</a:t>
            </a:r>
            <a:r>
              <a:rPr lang="ru-RU" altLang="ru-RU" sz="1400" dirty="0">
                <a:solidFill>
                  <a:srgbClr val="002060"/>
                </a:solidFill>
              </a:rPr>
              <a:t>. </a:t>
            </a:r>
            <a:r>
              <a:rPr lang="ru-RU" altLang="ru-RU" sz="1400" dirty="0" err="1">
                <a:solidFill>
                  <a:srgbClr val="002060"/>
                </a:solidFill>
              </a:rPr>
              <a:t>Электроосаждением</a:t>
            </a:r>
            <a:r>
              <a:rPr lang="ru-RU" altLang="ru-RU" sz="1400" dirty="0">
                <a:solidFill>
                  <a:srgbClr val="002060"/>
                </a:solidFill>
              </a:rPr>
              <a:t> в изопропиловом спирте изготовлен макет сегмента ускорительной мишени </a:t>
            </a:r>
          </a:p>
          <a:p>
            <a:pPr eaLnBrk="1" hangingPunct="1"/>
            <a:r>
              <a:rPr lang="ru-RU" altLang="ru-RU" sz="1400" dirty="0">
                <a:solidFill>
                  <a:srgbClr val="002060"/>
                </a:solidFill>
              </a:rPr>
              <a:t>с </a:t>
            </a:r>
            <a:r>
              <a:rPr lang="ru-RU" altLang="ru-RU" sz="1400" baseline="30000" dirty="0">
                <a:solidFill>
                  <a:srgbClr val="002060"/>
                </a:solidFill>
              </a:rPr>
              <a:t>49</a:t>
            </a:r>
            <a:r>
              <a:rPr lang="en-US" altLang="ru-RU" sz="1400" dirty="0" err="1">
                <a:solidFill>
                  <a:srgbClr val="002060"/>
                </a:solidFill>
              </a:rPr>
              <a:t>Bk</a:t>
            </a:r>
            <a:r>
              <a:rPr lang="ru-RU" altLang="ru-RU" sz="1400" dirty="0">
                <a:solidFill>
                  <a:srgbClr val="002060"/>
                </a:solidFill>
              </a:rPr>
              <a:t> с выходом целевого продукта 91 % </a:t>
            </a:r>
          </a:p>
          <a:p>
            <a:pPr eaLnBrk="1" hangingPunct="1"/>
            <a:r>
              <a:rPr lang="ru-RU" altLang="ru-RU" sz="1400" dirty="0">
                <a:solidFill>
                  <a:srgbClr val="002060"/>
                </a:solidFill>
              </a:rPr>
              <a:t>(по металлу). Макет сегмента имеет удельную толщину покрытия из диоксида берклия 0,19 мг/см</a:t>
            </a:r>
            <a:r>
              <a:rPr lang="ru-RU" altLang="ru-RU" sz="1400" baseline="30000" dirty="0">
                <a:solidFill>
                  <a:srgbClr val="002060"/>
                </a:solidFill>
              </a:rPr>
              <a:t>2 </a:t>
            </a:r>
            <a:r>
              <a:rPr lang="ru-RU" altLang="ru-RU" sz="1400" dirty="0">
                <a:solidFill>
                  <a:srgbClr val="002060"/>
                </a:solidFill>
              </a:rPr>
              <a:t>при массе </a:t>
            </a:r>
            <a:r>
              <a:rPr lang="ru-RU" altLang="ru-RU" sz="1400" baseline="30000" dirty="0">
                <a:solidFill>
                  <a:srgbClr val="002060"/>
                </a:solidFill>
              </a:rPr>
              <a:t>249</a:t>
            </a:r>
            <a:r>
              <a:rPr lang="en-US" altLang="ru-RU" sz="1400" dirty="0" err="1">
                <a:solidFill>
                  <a:srgbClr val="002060"/>
                </a:solidFill>
              </a:rPr>
              <a:t>Bk</a:t>
            </a:r>
            <a:r>
              <a:rPr lang="ru-RU" altLang="ru-RU" sz="1400" dirty="0">
                <a:solidFill>
                  <a:srgbClr val="002060"/>
                </a:solidFill>
              </a:rPr>
              <a:t> на сегменте 0,955 мг.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01075" y="4600575"/>
            <a:ext cx="2095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1507" name="Текст 4"/>
          <p:cNvSpPr txBox="1">
            <a:spLocks/>
          </p:cNvSpPr>
          <p:nvPr/>
        </p:nvSpPr>
        <p:spPr bwMode="auto">
          <a:xfrm>
            <a:off x="8801100" y="4918075"/>
            <a:ext cx="200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7412" name="Прямоугольник 2"/>
          <p:cNvSpPr>
            <a:spLocks noChangeArrowheads="1"/>
          </p:cNvSpPr>
          <p:nvPr/>
        </p:nvSpPr>
        <p:spPr bwMode="auto">
          <a:xfrm>
            <a:off x="233363" y="806450"/>
            <a:ext cx="8577262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2698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>
              <a:defRPr/>
            </a:pPr>
            <a:r>
              <a:rPr lang="ru-RU" sz="1400" b="1" dirty="0">
                <a:solidFill>
                  <a:srgbClr val="002060"/>
                </a:solidFill>
              </a:rPr>
              <a:t>9.</a:t>
            </a:r>
            <a:r>
              <a:rPr lang="ru-RU" sz="1400" dirty="0">
                <a:solidFill>
                  <a:srgbClr val="002060"/>
                </a:solidFill>
              </a:rPr>
              <a:t> Разработана технология глубокой очистки берклия от изотопов кюрия, калифорния и химических примесей. Технология включает две стадии: метод анионообменной хроматографии 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с использованием  анионита </a:t>
            </a:r>
            <a:r>
              <a:rPr lang="ru-RU" sz="1400" dirty="0" err="1">
                <a:solidFill>
                  <a:srgbClr val="002060"/>
                </a:solidFill>
              </a:rPr>
              <a:t>BioRad</a:t>
            </a:r>
            <a:r>
              <a:rPr lang="ru-RU" sz="1400" dirty="0">
                <a:solidFill>
                  <a:srgbClr val="002060"/>
                </a:solidFill>
              </a:rPr>
              <a:t> AG-1X8 (первая стадия процесса) и экстракционной хроматографии с использованием хроматографической смолы </a:t>
            </a:r>
            <a:r>
              <a:rPr lang="ru-RU" sz="1400" dirty="0" err="1">
                <a:solidFill>
                  <a:srgbClr val="002060"/>
                </a:solidFill>
              </a:rPr>
              <a:t>Ln-Resin</a:t>
            </a:r>
            <a:r>
              <a:rPr lang="ru-RU" sz="1400" dirty="0">
                <a:solidFill>
                  <a:srgbClr val="002060"/>
                </a:solidFill>
              </a:rPr>
              <a:t> (вторая стадия процесса). Апробация на реальных растворах облученных материалов показала, что разработанная технология позволяет достичь требуемых параметров очистки:</a:t>
            </a:r>
          </a:p>
          <a:p>
            <a:pPr marL="15875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Содержание кюрия-244, доля от активности берклия-249, %                     </a:t>
            </a:r>
            <a:r>
              <a:rPr lang="ru-RU" sz="1400" dirty="0">
                <a:solidFill>
                  <a:srgbClr val="002060"/>
                </a:solidFill>
                <a:sym typeface="Symbol"/>
              </a:rPr>
              <a:t> 0,5</a:t>
            </a:r>
            <a:endParaRPr lang="ru-RU" sz="1400" dirty="0">
              <a:solidFill>
                <a:srgbClr val="002060"/>
              </a:solidFill>
            </a:endParaRPr>
          </a:p>
          <a:p>
            <a:pPr marL="15875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Содержание калифорния-252, доля от активности берклия-249, %           </a:t>
            </a:r>
            <a:r>
              <a:rPr lang="ru-RU" sz="1400" dirty="0">
                <a:solidFill>
                  <a:srgbClr val="002060"/>
                </a:solidFill>
                <a:sym typeface="Symbol"/>
              </a:rPr>
              <a:t> 0,05</a:t>
            </a:r>
            <a:endParaRPr lang="ru-RU" sz="1400" dirty="0">
              <a:solidFill>
                <a:srgbClr val="002060"/>
              </a:solidFill>
            </a:endParaRPr>
          </a:p>
          <a:p>
            <a:pPr marL="15875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Массовая доля нерадиоактивных примесей, %                                            </a:t>
            </a:r>
            <a:r>
              <a:rPr lang="ru-RU" sz="1400" dirty="0">
                <a:solidFill>
                  <a:srgbClr val="002060"/>
                </a:solidFill>
                <a:sym typeface="Symbol"/>
              </a:rPr>
              <a:t> 10,0</a:t>
            </a:r>
            <a:endParaRPr lang="ru-RU" sz="1400" dirty="0">
              <a:solidFill>
                <a:srgbClr val="002060"/>
              </a:solidFill>
            </a:endParaRPr>
          </a:p>
          <a:p>
            <a:pPr marL="0">
              <a:defRPr/>
            </a:pPr>
            <a:r>
              <a:rPr lang="ru-RU" sz="1400" b="1" dirty="0">
                <a:solidFill>
                  <a:srgbClr val="002060"/>
                </a:solidFill>
              </a:rPr>
              <a:t>10.</a:t>
            </a:r>
            <a:r>
              <a:rPr lang="ru-RU" sz="1400" dirty="0">
                <a:solidFill>
                  <a:srgbClr val="002060"/>
                </a:solidFill>
              </a:rPr>
              <a:t> Разработана схема радиохимического выделения берклия из облученных опытных мишеней 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с кадмиевым экраном с граммовыми количествами тяжелых изотопов кюрия, включающая стадии: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- растворение кадмия в растворах нитрата аммония;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- растворения алюминия в смеси гидроксида и нитрата натрия;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- растворения оксидов кюрия, берклия и калифорния в азотной кислоте;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- соосаждение </a:t>
            </a:r>
            <a:r>
              <a:rPr lang="ru-RU" sz="1400" dirty="0" err="1">
                <a:solidFill>
                  <a:srgbClr val="002060"/>
                </a:solidFill>
              </a:rPr>
              <a:t>иодата</a:t>
            </a:r>
            <a:r>
              <a:rPr lang="ru-RU" sz="1400" dirty="0">
                <a:solidFill>
                  <a:srgbClr val="002060"/>
                </a:solidFill>
              </a:rPr>
              <a:t> берклия(</a:t>
            </a:r>
            <a:r>
              <a:rPr lang="en-US" sz="1400" dirty="0">
                <a:solidFill>
                  <a:srgbClr val="002060"/>
                </a:solidFill>
              </a:rPr>
              <a:t>IV</a:t>
            </a:r>
            <a:r>
              <a:rPr lang="ru-RU" sz="1400" dirty="0">
                <a:solidFill>
                  <a:srgbClr val="002060"/>
                </a:solidFill>
              </a:rPr>
              <a:t>) с </a:t>
            </a:r>
            <a:r>
              <a:rPr lang="ru-RU" sz="1400" dirty="0" err="1">
                <a:solidFill>
                  <a:srgbClr val="002060"/>
                </a:solidFill>
              </a:rPr>
              <a:t>иодатом</a:t>
            </a:r>
            <a:r>
              <a:rPr lang="ru-RU" sz="1400" dirty="0">
                <a:solidFill>
                  <a:srgbClr val="002060"/>
                </a:solidFill>
              </a:rPr>
              <a:t> церия (</a:t>
            </a:r>
            <a:r>
              <a:rPr lang="en-US" sz="1400" dirty="0">
                <a:solidFill>
                  <a:srgbClr val="002060"/>
                </a:solidFill>
              </a:rPr>
              <a:t>IV</a:t>
            </a:r>
            <a:r>
              <a:rPr lang="ru-RU" sz="1400" dirty="0">
                <a:solidFill>
                  <a:srgbClr val="002060"/>
                </a:solidFill>
              </a:rPr>
              <a:t>);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- очистка берклия от церия;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- очистка берклия от следов кюрия, калифорния и продуктов деления.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Химический выход берклия для данной методики составляет от 86,2 до 93,8%, а выходы кюрия </a:t>
            </a:r>
          </a:p>
          <a:p>
            <a:pPr marL="0">
              <a:defRPr/>
            </a:pPr>
            <a:r>
              <a:rPr lang="ru-RU" sz="1400" dirty="0">
                <a:solidFill>
                  <a:srgbClr val="002060"/>
                </a:solidFill>
              </a:rPr>
              <a:t>и калифорния составляют от 97,3 до 96,4% (соответствует п.3.1.8 технического задания). </a:t>
            </a:r>
            <a:endParaRPr lang="ru-RU" altLang="ru-RU" sz="1400" dirty="0">
              <a:solidFill>
                <a:srgbClr val="002060"/>
              </a:solidFill>
            </a:endParaRPr>
          </a:p>
        </p:txBody>
      </p:sp>
      <p:sp>
        <p:nvSpPr>
          <p:cNvPr id="21509" name="Заголовок 2"/>
          <p:cNvSpPr txBox="1">
            <a:spLocks/>
          </p:cNvSpPr>
          <p:nvPr/>
        </p:nvSpPr>
        <p:spPr bwMode="auto">
          <a:xfrm>
            <a:off x="238125" y="431800"/>
            <a:ext cx="7394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>
                <a:solidFill>
                  <a:srgbClr val="2F5597"/>
                </a:solidFill>
              </a:rPr>
              <a:t>Основные результаты работ, выполненных с 2020 года (4/4)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01075" y="4600575"/>
            <a:ext cx="20955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graphicFrame>
        <p:nvGraphicFramePr>
          <p:cNvPr id="4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2832"/>
              </p:ext>
            </p:extLst>
          </p:nvPr>
        </p:nvGraphicFramePr>
        <p:xfrm>
          <a:off x="233363" y="806450"/>
          <a:ext cx="8667750" cy="3986326"/>
        </p:xfrm>
        <a:graphic>
          <a:graphicData uri="http://schemas.openxmlformats.org/drawingml/2006/table">
            <a:tbl>
              <a:tblPr/>
              <a:tblGrid>
                <a:gridCol w="741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6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2024 г.</a:t>
                      </a:r>
                    </a:p>
                  </a:txBody>
                  <a:tcPr marL="91447" marR="91447" marT="45690" marB="4569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Завершен</a:t>
                      </a:r>
                      <a:r>
                        <a:rPr lang="ru-RU" sz="1400" b="0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3-й этап облучения (не менее 70 эф. суток) мишеней с </a:t>
                      </a:r>
                      <a:r>
                        <a:rPr lang="en-US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-244 и ТИК. Проведены выделение, очистка и паспортизация ТИК.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Изготовлены две мишени с ТИК в кадмиевом экране для наработки </a:t>
                      </a:r>
                      <a:r>
                        <a:rPr lang="en-US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Bk</a:t>
                      </a: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-249.</a:t>
                      </a:r>
                    </a:p>
                  </a:txBody>
                  <a:tcPr marL="91447" marR="91447" marT="45690" marB="4569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2025 г.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Проведены реакторные испытания мишеней с ТИК  в кадмиевом экране.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Проведено радиохимической выделение первой партии Bk-249 и калифорния.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г.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Проведены реакторные испытания мишеней с тяжелыми изотопами кюрия в кадмиевом экране.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Проведено радиохимической выделение второй партии Bk-249 и калифорния.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5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2027 г.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Изготовлены сегменты ускорительной мишени на основе Bk-249.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2028 г.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Проведена регенерация Bk-249 и выделение Cf-249 из сегментов ускорительной мишени.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2029 г.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Изготовлены сегменты ускорительной мишени на основе Cf-249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2030 г.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Проведены исследования в обоснование способов регенерации изотопов ТПЭ из ускорительных мишеней.</a:t>
                      </a:r>
                    </a:p>
                  </a:txBody>
                  <a:tcPr marL="91447" marR="91447" marT="45687" marB="4568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54" name="Текст 4"/>
          <p:cNvSpPr txBox="1">
            <a:spLocks/>
          </p:cNvSpPr>
          <p:nvPr/>
        </p:nvSpPr>
        <p:spPr bwMode="auto">
          <a:xfrm>
            <a:off x="8801100" y="4918075"/>
            <a:ext cx="2000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10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2555" name="Заголовок 2"/>
          <p:cNvSpPr txBox="1">
            <a:spLocks/>
          </p:cNvSpPr>
          <p:nvPr/>
        </p:nvSpPr>
        <p:spPr bwMode="auto">
          <a:xfrm>
            <a:off x="238125" y="431800"/>
            <a:ext cx="7394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2000">
                <a:solidFill>
                  <a:srgbClr val="2F5597"/>
                </a:solidFill>
              </a:rPr>
              <a:t>Ожидаемые результаты перспективных работ до 2030 года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1"/>
          <p:cNvSpPr>
            <a:spLocks noGrp="1"/>
          </p:cNvSpPr>
          <p:nvPr>
            <p:ph type="body" sz="quarter" idx="11"/>
          </p:nvPr>
        </p:nvSpPr>
        <p:spPr bwMode="auto">
          <a:xfrm>
            <a:off x="539750" y="1476375"/>
            <a:ext cx="6013450" cy="127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775"/>
              </a:lnSpc>
              <a:spcBef>
                <a:spcPct val="0"/>
              </a:spcBef>
            </a:pPr>
            <a:r>
              <a:rPr lang="ru-RU" altLang="ru-RU" sz="2800" b="0">
                <a:solidFill>
                  <a:srgbClr val="002060"/>
                </a:solidFill>
              </a:rPr>
              <a:t>Спасибо</a:t>
            </a:r>
            <a:r>
              <a:rPr lang="en-US" altLang="ru-RU" sz="2800" b="0">
                <a:solidFill>
                  <a:srgbClr val="002060"/>
                </a:solidFill>
              </a:rPr>
              <a:t> </a:t>
            </a:r>
            <a:r>
              <a:rPr lang="ru-RU" altLang="ru-RU" sz="2800" b="0">
                <a:solidFill>
                  <a:srgbClr val="002060"/>
                </a:solidFill>
              </a:rPr>
              <a:t>за внимание!</a:t>
            </a:r>
          </a:p>
        </p:txBody>
      </p:sp>
      <p:sp>
        <p:nvSpPr>
          <p:cNvPr id="23555" name="Текст 4"/>
          <p:cNvSpPr>
            <a:spLocks noGrp="1"/>
          </p:cNvSpPr>
          <p:nvPr>
            <p:ph type="body" sz="quarter" idx="14"/>
          </p:nvPr>
        </p:nvSpPr>
        <p:spPr bwMode="auto">
          <a:xfrm>
            <a:off x="539750" y="3082925"/>
            <a:ext cx="486092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0"/>
              </a:spcBef>
            </a:pPr>
            <a:r>
              <a:rPr lang="ru-RU" altLang="ru-RU" b="0">
                <a:solidFill>
                  <a:srgbClr val="002060"/>
                </a:solidFill>
                <a:latin typeface="Arial" charset="0"/>
                <a:cs typeface="Arial" charset="0"/>
              </a:rPr>
              <a:t>Тузов Александр Александрович</a:t>
            </a:r>
          </a:p>
          <a:p>
            <a:pPr eaLnBrk="1" hangingPunct="1">
              <a:spcBef>
                <a:spcPts val="600"/>
              </a:spcBef>
            </a:pPr>
            <a:r>
              <a:rPr lang="ru-RU" altLang="ru-RU" b="0">
                <a:solidFill>
                  <a:srgbClr val="002060"/>
                </a:solidFill>
                <a:latin typeface="Arial" charset="0"/>
                <a:cs typeface="Arial" charset="0"/>
              </a:rPr>
              <a:t>директор АО «ГНЦ НИИАР»</a:t>
            </a:r>
          </a:p>
          <a:p>
            <a:pPr eaLnBrk="1" hangingPunct="1">
              <a:spcBef>
                <a:spcPts val="600"/>
              </a:spcBef>
            </a:pPr>
            <a:r>
              <a:rPr lang="en-US" altLang="ru-RU" b="0">
                <a:solidFill>
                  <a:srgbClr val="002060"/>
                </a:solidFill>
                <a:latin typeface="Arial" charset="0"/>
                <a:cs typeface="Arial" charset="0"/>
              </a:rPr>
              <a:t>niiar@niiar.ru </a:t>
            </a:r>
            <a:endParaRPr lang="ru-RU" altLang="ru-RU" b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4628</TotalTime>
  <Words>1380</Words>
  <Application>Microsoft Office PowerPoint</Application>
  <PresentationFormat>Произвольный</PresentationFormat>
  <Paragraphs>191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Презентация PowerPoint</vt:lpstr>
      <vt:lpstr>Роль ГНЦ НИИАР в проекте «Фабрика СТЭ»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Директор</cp:lastModifiedBy>
  <cp:revision>234</cp:revision>
  <dcterms:created xsi:type="dcterms:W3CDTF">2019-09-24T12:37:05Z</dcterms:created>
  <dcterms:modified xsi:type="dcterms:W3CDTF">2024-05-14T06:05:00Z</dcterms:modified>
</cp:coreProperties>
</file>