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7" r:id="rId1"/>
  </p:sldMasterIdLst>
  <p:notesMasterIdLst>
    <p:notesMasterId r:id="rId54"/>
  </p:notesMasterIdLst>
  <p:sldIdLst>
    <p:sldId id="619" r:id="rId2"/>
    <p:sldId id="739" r:id="rId3"/>
    <p:sldId id="740" r:id="rId4"/>
    <p:sldId id="741" r:id="rId5"/>
    <p:sldId id="742" r:id="rId6"/>
    <p:sldId id="614" r:id="rId7"/>
    <p:sldId id="617" r:id="rId8"/>
    <p:sldId id="738" r:id="rId9"/>
    <p:sldId id="743" r:id="rId10"/>
    <p:sldId id="575" r:id="rId11"/>
    <p:sldId id="641" r:id="rId12"/>
    <p:sldId id="668" r:id="rId13"/>
    <p:sldId id="645" r:id="rId14"/>
    <p:sldId id="646" r:id="rId15"/>
    <p:sldId id="667" r:id="rId16"/>
    <p:sldId id="673" r:id="rId17"/>
    <p:sldId id="674" r:id="rId18"/>
    <p:sldId id="649" r:id="rId19"/>
    <p:sldId id="699" r:id="rId20"/>
    <p:sldId id="650" r:id="rId21"/>
    <p:sldId id="675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09" r:id="rId32"/>
    <p:sldId id="680" r:id="rId33"/>
    <p:sldId id="723" r:id="rId34"/>
    <p:sldId id="736" r:id="rId35"/>
    <p:sldId id="737" r:id="rId36"/>
    <p:sldId id="681" r:id="rId37"/>
    <p:sldId id="682" r:id="rId38"/>
    <p:sldId id="683" r:id="rId39"/>
    <p:sldId id="684" r:id="rId40"/>
    <p:sldId id="731" r:id="rId41"/>
    <p:sldId id="732" r:id="rId42"/>
    <p:sldId id="686" r:id="rId43"/>
    <p:sldId id="689" r:id="rId44"/>
    <p:sldId id="721" r:id="rId45"/>
    <p:sldId id="665" r:id="rId46"/>
    <p:sldId id="663" r:id="rId47"/>
    <p:sldId id="666" r:id="rId48"/>
    <p:sldId id="664" r:id="rId49"/>
    <p:sldId id="698" r:id="rId50"/>
    <p:sldId id="644" r:id="rId51"/>
    <p:sldId id="734" r:id="rId52"/>
    <p:sldId id="688" r:id="rId53"/>
  </p:sldIdLst>
  <p:sldSz cx="12192000" cy="6858000"/>
  <p:notesSz cx="12192000" cy="6858000"/>
  <p:embeddedFontLst>
    <p:embeddedFont>
      <p:font typeface="Rosatom Light" panose="020B0604020202020204" charset="-52"/>
      <p:regular r:id="rId55"/>
    </p:embeddedFont>
    <p:embeddedFont>
      <p:font typeface="Cambria Math" panose="02040503050406030204" pitchFamily="18" charset="0"/>
      <p:regular r:id="rId56"/>
    </p:embeddedFont>
    <p:embeddedFont>
      <p:font typeface="Arial Narrow" panose="020B0606020202030204" pitchFamily="34" charset="0"/>
      <p:regular r:id="rId57"/>
      <p:bold r:id="rId58"/>
      <p:italic r:id="rId59"/>
      <p:boldItalic r:id="rId60"/>
    </p:embeddedFont>
    <p:embeddedFont>
      <p:font typeface="Rosatom" panose="020B0604020202020204" charset="-52"/>
      <p:regular r:id="rId61"/>
      <p:bold r:id="rId62"/>
      <p:italic r:id="rId63"/>
    </p:embeddedFont>
    <p:embeddedFont>
      <p:font typeface="Times" panose="02020603050405020304" pitchFamily="18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onstantia" panose="02030602050306030303" pitchFamily="18" charset="0"/>
      <p:regular r:id="rId72"/>
      <p:bold r:id="rId73"/>
      <p:italic r:id="rId74"/>
      <p:boldItalic r:id="rId75"/>
    </p:embeddedFont>
    <p:embeddedFont>
      <p:font typeface="Tahoma" panose="020B0604030504040204" pitchFamily="34" charset="0"/>
      <p:regular r:id="rId76"/>
      <p:bold r:id="rId77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.shulyarenko" initials="e" lastIdx="7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BB4"/>
    <a:srgbClr val="025EA1"/>
    <a:srgbClr val="3E89BF"/>
    <a:srgbClr val="DE7F44"/>
    <a:srgbClr val="2EA82E"/>
    <a:srgbClr val="003274"/>
    <a:srgbClr val="007DC9"/>
    <a:srgbClr val="009999"/>
    <a:srgbClr val="3269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40" autoAdjust="0"/>
    <p:restoredTop sz="96201" autoAdjust="0"/>
  </p:normalViewPr>
  <p:slideViewPr>
    <p:cSldViewPr>
      <p:cViewPr>
        <p:scale>
          <a:sx n="54" d="100"/>
          <a:sy n="54" d="100"/>
        </p:scale>
        <p:origin x="-1208" y="-3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D68E65-C2E8-4EA3-9619-3B5544294DF7}" type="datetimeFigureOut">
              <a:rPr lang="ru-RU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0548E9-9717-446B-9689-4748F62675EF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6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DB3DE5-8093-43B8-832C-483B7B61850D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669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9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76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76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6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8B18B-E07D-BE4E-ADB7-B15E98E6117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265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3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9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9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6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8B18B-E07D-BE4E-ADB7-B15E98E6117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26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2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2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21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9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10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9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6AE7-A19F-4E07-BD25-A9D9E7DCFE0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08C1156-9B1E-A5EF-A921-2AB1DFDF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53359"/>
            <a:ext cx="875016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8D77FB-9C8B-3B33-2171-22795946C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271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0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0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8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08C1156-9B1E-A5EF-A921-2AB1DFDF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53359"/>
            <a:ext cx="875016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8D77FB-9C8B-3B33-2171-22795946C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954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8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1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8D77FB-9C8B-3B33-2171-22795946C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7513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8D77FB-9C8B-3B33-2171-22795946C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60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5802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3677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16252-836E-4349-AED7-197783D2EF38}" type="datetimeFigureOut">
              <a:rPr lang="ru-RU"/>
              <a:pPr>
                <a:defRPr/>
              </a:pPr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8098D-3FA1-4A3B-AB00-2CBB3F2DE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2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814CA-1D6A-497B-82A9-A46BFCFA1704}" type="datetimeFigureOut">
              <a:rPr lang="ru-RU"/>
              <a:pPr>
                <a:defRPr/>
              </a:pPr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5D7E1-E5B1-43DF-B966-5AB05D88E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3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 userDrawn="1"/>
        </p:nvSpPr>
        <p:spPr>
          <a:xfrm flipV="1">
            <a:off x="478699" y="0"/>
            <a:ext cx="11665973" cy="6741368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8424" h="6237312">
                <a:moveTo>
                  <a:pt x="0" y="216024"/>
                </a:moveTo>
                <a:lnTo>
                  <a:pt x="2736304" y="6237312"/>
                </a:lnTo>
                <a:lnTo>
                  <a:pt x="8388424" y="6237312"/>
                </a:lnTo>
                <a:lnTo>
                  <a:pt x="0" y="0"/>
                </a:lnTo>
                <a:lnTo>
                  <a:pt x="0" y="216024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 userDrawn="1"/>
        </p:nvSpPr>
        <p:spPr>
          <a:xfrm flipV="1">
            <a:off x="431370" y="-27384"/>
            <a:ext cx="6432715" cy="685800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  <a:gd name="connsiteX0" fmla="*/ 0 w 6969846"/>
              <a:gd name="connsiteY0" fmla="*/ 266300 h 6287588"/>
              <a:gd name="connsiteX1" fmla="*/ 1997251 w 6969846"/>
              <a:gd name="connsiteY1" fmla="*/ 6287588 h 6287588"/>
              <a:gd name="connsiteX2" fmla="*/ 6969846 w 6969846"/>
              <a:gd name="connsiteY2" fmla="*/ 6287588 h 6287588"/>
              <a:gd name="connsiteX3" fmla="*/ 438417 w 6969846"/>
              <a:gd name="connsiteY3" fmla="*/ 0 h 6287588"/>
              <a:gd name="connsiteX4" fmla="*/ 0 w 6969846"/>
              <a:gd name="connsiteY4" fmla="*/ 266300 h 6287588"/>
              <a:gd name="connsiteX0" fmla="*/ 0 w 6969846"/>
              <a:gd name="connsiteY0" fmla="*/ 216024 h 6237312"/>
              <a:gd name="connsiteX1" fmla="*/ 1997251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6969846"/>
              <a:gd name="connsiteY0" fmla="*/ 216024 h 6237312"/>
              <a:gd name="connsiteX1" fmla="*/ 2736304 w 6969846"/>
              <a:gd name="connsiteY1" fmla="*/ 6237312 h 6237312"/>
              <a:gd name="connsiteX2" fmla="*/ 6969846 w 6969846"/>
              <a:gd name="connsiteY2" fmla="*/ 6237312 h 6237312"/>
              <a:gd name="connsiteX3" fmla="*/ 0 w 6969846"/>
              <a:gd name="connsiteY3" fmla="*/ 0 h 6237312"/>
              <a:gd name="connsiteX4" fmla="*/ 0 w 6969846"/>
              <a:gd name="connsiteY4" fmla="*/ 216024 h 6237312"/>
              <a:gd name="connsiteX0" fmla="*/ 0 w 8388424"/>
              <a:gd name="connsiteY0" fmla="*/ 216024 h 6237312"/>
              <a:gd name="connsiteX1" fmla="*/ 2736304 w 8388424"/>
              <a:gd name="connsiteY1" fmla="*/ 6237312 h 6237312"/>
              <a:gd name="connsiteX2" fmla="*/ 8388424 w 8388424"/>
              <a:gd name="connsiteY2" fmla="*/ 6237312 h 6237312"/>
              <a:gd name="connsiteX3" fmla="*/ 0 w 8388424"/>
              <a:gd name="connsiteY3" fmla="*/ 0 h 6237312"/>
              <a:gd name="connsiteX4" fmla="*/ 0 w 8388424"/>
              <a:gd name="connsiteY4" fmla="*/ 216024 h 6237312"/>
              <a:gd name="connsiteX0" fmla="*/ 440432 w 8828856"/>
              <a:gd name="connsiteY0" fmla="*/ 216024 h 6237312"/>
              <a:gd name="connsiteX1" fmla="*/ 0 w 8828856"/>
              <a:gd name="connsiteY1" fmla="*/ 6084912 h 6237312"/>
              <a:gd name="connsiteX2" fmla="*/ 8828856 w 8828856"/>
              <a:gd name="connsiteY2" fmla="*/ 6237312 h 6237312"/>
              <a:gd name="connsiteX3" fmla="*/ 440432 w 8828856"/>
              <a:gd name="connsiteY3" fmla="*/ 0 h 6237312"/>
              <a:gd name="connsiteX4" fmla="*/ 440432 w 8828856"/>
              <a:gd name="connsiteY4" fmla="*/ 216024 h 6237312"/>
              <a:gd name="connsiteX0" fmla="*/ 440432 w 3600400"/>
              <a:gd name="connsiteY0" fmla="*/ 216024 h 6084912"/>
              <a:gd name="connsiteX1" fmla="*/ 0 w 3600400"/>
              <a:gd name="connsiteY1" fmla="*/ 6084912 h 6084912"/>
              <a:gd name="connsiteX2" fmla="*/ 3600400 w 3600400"/>
              <a:gd name="connsiteY2" fmla="*/ 6084912 h 6084912"/>
              <a:gd name="connsiteX3" fmla="*/ 440432 w 3600400"/>
              <a:gd name="connsiteY3" fmla="*/ 0 h 6084912"/>
              <a:gd name="connsiteX4" fmla="*/ 440432 w 3600400"/>
              <a:gd name="connsiteY4" fmla="*/ 216024 h 6084912"/>
              <a:gd name="connsiteX0" fmla="*/ 440432 w 5184576"/>
              <a:gd name="connsiteY0" fmla="*/ 216024 h 6084912"/>
              <a:gd name="connsiteX1" fmla="*/ 0 w 5184576"/>
              <a:gd name="connsiteY1" fmla="*/ 6084912 h 6084912"/>
              <a:gd name="connsiteX2" fmla="*/ 5184576 w 5184576"/>
              <a:gd name="connsiteY2" fmla="*/ 6084912 h 6084912"/>
              <a:gd name="connsiteX3" fmla="*/ 440432 w 5184576"/>
              <a:gd name="connsiteY3" fmla="*/ 0 h 6084912"/>
              <a:gd name="connsiteX4" fmla="*/ 440432 w 5184576"/>
              <a:gd name="connsiteY4" fmla="*/ 216024 h 6084912"/>
              <a:gd name="connsiteX0" fmla="*/ 144016 w 5184576"/>
              <a:gd name="connsiteY0" fmla="*/ 0 h 6165304"/>
              <a:gd name="connsiteX1" fmla="*/ 0 w 5184576"/>
              <a:gd name="connsiteY1" fmla="*/ 6165304 h 6165304"/>
              <a:gd name="connsiteX2" fmla="*/ 5184576 w 5184576"/>
              <a:gd name="connsiteY2" fmla="*/ 6165304 h 6165304"/>
              <a:gd name="connsiteX3" fmla="*/ 440432 w 5184576"/>
              <a:gd name="connsiteY3" fmla="*/ 80392 h 6165304"/>
              <a:gd name="connsiteX4" fmla="*/ 144016 w 5184576"/>
              <a:gd name="connsiteY4" fmla="*/ 0 h 6165304"/>
              <a:gd name="connsiteX0" fmla="*/ 144016 w 5184576"/>
              <a:gd name="connsiteY0" fmla="*/ 144016 h 6309320"/>
              <a:gd name="connsiteX1" fmla="*/ 0 w 5184576"/>
              <a:gd name="connsiteY1" fmla="*/ 6309320 h 6309320"/>
              <a:gd name="connsiteX2" fmla="*/ 5184576 w 5184576"/>
              <a:gd name="connsiteY2" fmla="*/ 6309320 h 6309320"/>
              <a:gd name="connsiteX3" fmla="*/ 216024 w 5184576"/>
              <a:gd name="connsiteY3" fmla="*/ 0 h 6309320"/>
              <a:gd name="connsiteX4" fmla="*/ 144016 w 5184576"/>
              <a:gd name="connsiteY4" fmla="*/ 144016 h 6309320"/>
              <a:gd name="connsiteX0" fmla="*/ 72008 w 5184576"/>
              <a:gd name="connsiteY0" fmla="*/ 0 h 6453336"/>
              <a:gd name="connsiteX1" fmla="*/ 0 w 5184576"/>
              <a:gd name="connsiteY1" fmla="*/ 6453336 h 6453336"/>
              <a:gd name="connsiteX2" fmla="*/ 5184576 w 5184576"/>
              <a:gd name="connsiteY2" fmla="*/ 6453336 h 6453336"/>
              <a:gd name="connsiteX3" fmla="*/ 216024 w 5184576"/>
              <a:gd name="connsiteY3" fmla="*/ 144016 h 6453336"/>
              <a:gd name="connsiteX4" fmla="*/ 72008 w 5184576"/>
              <a:gd name="connsiteY4" fmla="*/ 0 h 6453336"/>
              <a:gd name="connsiteX0" fmla="*/ 72008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72008 w 4320480"/>
              <a:gd name="connsiteY4" fmla="*/ 0 h 6453336"/>
              <a:gd name="connsiteX0" fmla="*/ 216024 w 4320480"/>
              <a:gd name="connsiteY0" fmla="*/ 0 h 6453336"/>
              <a:gd name="connsiteX1" fmla="*/ 0 w 4320480"/>
              <a:gd name="connsiteY1" fmla="*/ 6453336 h 6453336"/>
              <a:gd name="connsiteX2" fmla="*/ 4320480 w 4320480"/>
              <a:gd name="connsiteY2" fmla="*/ 6453336 h 6453336"/>
              <a:gd name="connsiteX3" fmla="*/ 216024 w 4320480"/>
              <a:gd name="connsiteY3" fmla="*/ 144016 h 6453336"/>
              <a:gd name="connsiteX4" fmla="*/ 216024 w 4320480"/>
              <a:gd name="connsiteY4" fmla="*/ 0 h 6453336"/>
              <a:gd name="connsiteX0" fmla="*/ 0 w 4104456"/>
              <a:gd name="connsiteY0" fmla="*/ 0 h 6453336"/>
              <a:gd name="connsiteX1" fmla="*/ 504056 w 4104456"/>
              <a:gd name="connsiteY1" fmla="*/ 6453336 h 6453336"/>
              <a:gd name="connsiteX2" fmla="*/ 4104456 w 4104456"/>
              <a:gd name="connsiteY2" fmla="*/ 6453336 h 6453336"/>
              <a:gd name="connsiteX3" fmla="*/ 0 w 4104456"/>
              <a:gd name="connsiteY3" fmla="*/ 144016 h 6453336"/>
              <a:gd name="connsiteX4" fmla="*/ 0 w 4104456"/>
              <a:gd name="connsiteY4" fmla="*/ 0 h 645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6453336">
                <a:moveTo>
                  <a:pt x="0" y="0"/>
                </a:moveTo>
                <a:lnTo>
                  <a:pt x="504056" y="6453336"/>
                </a:lnTo>
                <a:lnTo>
                  <a:pt x="4104456" y="645333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2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 userDrawn="1"/>
        </p:nvSpPr>
        <p:spPr>
          <a:xfrm flipV="1">
            <a:off x="431371" y="0"/>
            <a:ext cx="9409045" cy="6669360"/>
          </a:xfrm>
          <a:custGeom>
            <a:avLst/>
            <a:gdLst>
              <a:gd name="connsiteX0" fmla="*/ 0 w 6609806"/>
              <a:gd name="connsiteY0" fmla="*/ 104503 h 6287588"/>
              <a:gd name="connsiteX1" fmla="*/ 1637211 w 6609806"/>
              <a:gd name="connsiteY1" fmla="*/ 6287588 h 6287588"/>
              <a:gd name="connsiteX2" fmla="*/ 6609806 w 6609806"/>
              <a:gd name="connsiteY2" fmla="*/ 6287588 h 6287588"/>
              <a:gd name="connsiteX3" fmla="*/ 78377 w 6609806"/>
              <a:gd name="connsiteY3" fmla="*/ 0 h 6287588"/>
              <a:gd name="connsiteX4" fmla="*/ 0 w 6609806"/>
              <a:gd name="connsiteY4" fmla="*/ 104503 h 62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9806" h="6287588">
                <a:moveTo>
                  <a:pt x="0" y="104503"/>
                </a:moveTo>
                <a:lnTo>
                  <a:pt x="1637211" y="6287588"/>
                </a:lnTo>
                <a:lnTo>
                  <a:pt x="6609806" y="6287588"/>
                </a:lnTo>
                <a:lnTo>
                  <a:pt x="78377" y="0"/>
                </a:lnTo>
                <a:lnTo>
                  <a:pt x="0" y="104503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2">
                  <a:lumMod val="40000"/>
                  <a:lumOff val="60000"/>
                  <a:alpha val="3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-48683" y="6452241"/>
            <a:ext cx="122406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-48683" y="6525344"/>
            <a:ext cx="12240683" cy="332656"/>
          </a:xfrm>
          <a:prstGeom prst="rect">
            <a:avLst/>
          </a:prstGeom>
          <a:solidFill>
            <a:srgbClr val="315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56394" y="6597352"/>
            <a:ext cx="6751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www.iapras.ru</a:t>
            </a: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 userDrawn="1"/>
        </p:nvSpPr>
        <p:spPr>
          <a:xfrm>
            <a:off x="2" y="6510260"/>
            <a:ext cx="1679508" cy="353987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618330">
                <a:moveTo>
                  <a:pt x="0" y="0"/>
                </a:moveTo>
                <a:lnTo>
                  <a:pt x="9525" y="590550"/>
                </a:lnTo>
                <a:cubicBezTo>
                  <a:pt x="1282500" y="618330"/>
                  <a:pt x="2042244" y="284435"/>
                  <a:pt x="220027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 userDrawn="1"/>
        </p:nvSpPr>
        <p:spPr>
          <a:xfrm>
            <a:off x="0" y="6487999"/>
            <a:ext cx="1132679" cy="361748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648" h="597717">
                <a:moveTo>
                  <a:pt x="0" y="0"/>
                </a:moveTo>
                <a:lnTo>
                  <a:pt x="9525" y="590550"/>
                </a:lnTo>
                <a:cubicBezTo>
                  <a:pt x="661043" y="597717"/>
                  <a:pt x="1100410" y="300013"/>
                  <a:pt x="1403648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 userDrawn="1"/>
        </p:nvSpPr>
        <p:spPr>
          <a:xfrm>
            <a:off x="-48682" y="6525346"/>
            <a:ext cx="602292" cy="332655"/>
          </a:xfrm>
          <a:custGeom>
            <a:avLst/>
            <a:gdLst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1466131 w 2190750"/>
              <a:gd name="connsiteY2" fmla="*/ 423714 h 609600"/>
              <a:gd name="connsiteX3" fmla="*/ 2190750 w 2190750"/>
              <a:gd name="connsiteY3" fmla="*/ 19050 h 609600"/>
              <a:gd name="connsiteX4" fmla="*/ 0 w 2190750"/>
              <a:gd name="connsiteY4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190750"/>
              <a:gd name="connsiteY0" fmla="*/ 0 h 609600"/>
              <a:gd name="connsiteX1" fmla="*/ 0 w 2190750"/>
              <a:gd name="connsiteY1" fmla="*/ 609600 h 609600"/>
              <a:gd name="connsiteX2" fmla="*/ 2190750 w 2190750"/>
              <a:gd name="connsiteY2" fmla="*/ 19050 h 609600"/>
              <a:gd name="connsiteX3" fmla="*/ 0 w 2190750"/>
              <a:gd name="connsiteY3" fmla="*/ 0 h 60960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590550"/>
              <a:gd name="connsiteX1" fmla="*/ 9525 w 2200275"/>
              <a:gd name="connsiteY1" fmla="*/ 590550 h 590550"/>
              <a:gd name="connsiteX2" fmla="*/ 2200275 w 2200275"/>
              <a:gd name="connsiteY2" fmla="*/ 0 h 590550"/>
              <a:gd name="connsiteX3" fmla="*/ 0 w 2200275"/>
              <a:gd name="connsiteY3" fmla="*/ 0 h 590550"/>
              <a:gd name="connsiteX0" fmla="*/ 0 w 2200275"/>
              <a:gd name="connsiteY0" fmla="*/ 0 h 618330"/>
              <a:gd name="connsiteX1" fmla="*/ 9525 w 2200275"/>
              <a:gd name="connsiteY1" fmla="*/ 590550 h 618330"/>
              <a:gd name="connsiteX2" fmla="*/ 2200275 w 2200275"/>
              <a:gd name="connsiteY2" fmla="*/ 0 h 618330"/>
              <a:gd name="connsiteX3" fmla="*/ 0 w 2200275"/>
              <a:gd name="connsiteY3" fmla="*/ 0 h 618330"/>
              <a:gd name="connsiteX0" fmla="*/ 0 w 1282500"/>
              <a:gd name="connsiteY0" fmla="*/ 0 h 618330"/>
              <a:gd name="connsiteX1" fmla="*/ 9525 w 1282500"/>
              <a:gd name="connsiteY1" fmla="*/ 590550 h 618330"/>
              <a:gd name="connsiteX2" fmla="*/ 1115616 w 1282500"/>
              <a:gd name="connsiteY2" fmla="*/ 0 h 618330"/>
              <a:gd name="connsiteX3" fmla="*/ 0 w 1282500"/>
              <a:gd name="connsiteY3" fmla="*/ 0 h 618330"/>
              <a:gd name="connsiteX0" fmla="*/ 0 w 1115616"/>
              <a:gd name="connsiteY0" fmla="*/ 0 h 597717"/>
              <a:gd name="connsiteX1" fmla="*/ 9525 w 1115616"/>
              <a:gd name="connsiteY1" fmla="*/ 590550 h 597717"/>
              <a:gd name="connsiteX2" fmla="*/ 1115616 w 1115616"/>
              <a:gd name="connsiteY2" fmla="*/ 0 h 597717"/>
              <a:gd name="connsiteX3" fmla="*/ 0 w 1115616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1403648"/>
              <a:gd name="connsiteY0" fmla="*/ 0 h 597717"/>
              <a:gd name="connsiteX1" fmla="*/ 9525 w 1403648"/>
              <a:gd name="connsiteY1" fmla="*/ 590550 h 597717"/>
              <a:gd name="connsiteX2" fmla="*/ 1403648 w 1403648"/>
              <a:gd name="connsiteY2" fmla="*/ 1 h 597717"/>
              <a:gd name="connsiteX3" fmla="*/ 0 w 1403648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7717"/>
              <a:gd name="connsiteX1" fmla="*/ 9525 w 948237"/>
              <a:gd name="connsiteY1" fmla="*/ 590550 h 597717"/>
              <a:gd name="connsiteX2" fmla="*/ 948237 w 948237"/>
              <a:gd name="connsiteY2" fmla="*/ 0 h 597717"/>
              <a:gd name="connsiteX3" fmla="*/ 0 w 948237"/>
              <a:gd name="connsiteY3" fmla="*/ 0 h 597717"/>
              <a:gd name="connsiteX0" fmla="*/ 0 w 948237"/>
              <a:gd name="connsiteY0" fmla="*/ 0 h 590550"/>
              <a:gd name="connsiteX1" fmla="*/ 9525 w 948237"/>
              <a:gd name="connsiteY1" fmla="*/ 590550 h 590550"/>
              <a:gd name="connsiteX2" fmla="*/ 948237 w 948237"/>
              <a:gd name="connsiteY2" fmla="*/ 0 h 590550"/>
              <a:gd name="connsiteX3" fmla="*/ 0 w 948237"/>
              <a:gd name="connsiteY3" fmla="*/ 0 h 590550"/>
              <a:gd name="connsiteX0" fmla="*/ 0 w 872335"/>
              <a:gd name="connsiteY0" fmla="*/ 0 h 590550"/>
              <a:gd name="connsiteX1" fmla="*/ 9525 w 872335"/>
              <a:gd name="connsiteY1" fmla="*/ 590550 h 590550"/>
              <a:gd name="connsiteX2" fmla="*/ 872335 w 872335"/>
              <a:gd name="connsiteY2" fmla="*/ 0 h 590550"/>
              <a:gd name="connsiteX3" fmla="*/ 0 w 872335"/>
              <a:gd name="connsiteY3" fmla="*/ 0 h 590550"/>
              <a:gd name="connsiteX0" fmla="*/ 0 w 872335"/>
              <a:gd name="connsiteY0" fmla="*/ 0 h 609449"/>
              <a:gd name="connsiteX1" fmla="*/ 9525 w 872335"/>
              <a:gd name="connsiteY1" fmla="*/ 590550 h 609449"/>
              <a:gd name="connsiteX2" fmla="*/ 872335 w 872335"/>
              <a:gd name="connsiteY2" fmla="*/ 0 h 609449"/>
              <a:gd name="connsiteX3" fmla="*/ 0 w 872335"/>
              <a:gd name="connsiteY3" fmla="*/ 0 h 6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335" h="609449">
                <a:moveTo>
                  <a:pt x="0" y="0"/>
                </a:moveTo>
                <a:lnTo>
                  <a:pt x="9525" y="590550"/>
                </a:lnTo>
                <a:cubicBezTo>
                  <a:pt x="401491" y="609449"/>
                  <a:pt x="747752" y="287014"/>
                  <a:pt x="87233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11424" y="6536378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 Narrow" pitchFamily="34" charset="0"/>
              </a:rPr>
              <a:t>Institute of Applied Physics of the Russian Academy of Sciences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14" name="Рисунок 13" descr="logo_b_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6552000"/>
            <a:ext cx="480053" cy="2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7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olsToo_Slide" descr="ToolsToo_Slide">
            <a:extLst>
              <a:ext uri="{FF2B5EF4-FFF2-40B4-BE49-F238E27FC236}">
                <a16:creationId xmlns="" xmlns:a16="http://schemas.microsoft.com/office/drawing/2014/main" id="{93C1CD3B-63F9-6F6F-F649-54F31BD562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91" r:id="rId3"/>
    <p:sldLayoutId id="2147483993" r:id="rId4"/>
    <p:sldLayoutId id="2147483990" r:id="rId5"/>
    <p:sldLayoutId id="2147483992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4003" r:id="rId12"/>
    <p:sldLayoutId id="2147484004" r:id="rId13"/>
    <p:sldLayoutId id="2147484005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6" r:id="rId20"/>
    <p:sldLayoutId id="2147484017" r:id="rId21"/>
    <p:sldLayoutId id="2147484018" r:id="rId22"/>
    <p:sldLayoutId id="2147484019" r:id="rId23"/>
    <p:sldLayoutId id="2147484028" r:id="rId24"/>
    <p:sldLayoutId id="214748404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11" Type="http://schemas.openxmlformats.org/officeDocument/2006/relationships/image" Target="../media/image30.emf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3.bin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emf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emf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4BA0A60C-A4E0-79C2-CC7E-E3D7CE3279CB}"/>
              </a:ext>
            </a:extLst>
          </p:cNvPr>
          <p:cNvSpPr/>
          <p:nvPr/>
        </p:nvSpPr>
        <p:spPr>
          <a:xfrm>
            <a:off x="-24680" y="-16586"/>
            <a:ext cx="9041524" cy="6027075"/>
          </a:xfrm>
          <a:custGeom>
            <a:avLst/>
            <a:gdLst>
              <a:gd name="connsiteX0" fmla="*/ 0 w 9041524"/>
              <a:gd name="connsiteY0" fmla="*/ 0 h 6027075"/>
              <a:gd name="connsiteX1" fmla="*/ 9041524 w 9041524"/>
              <a:gd name="connsiteY1" fmla="*/ 0 h 6027075"/>
              <a:gd name="connsiteX2" fmla="*/ 8843473 w 9041524"/>
              <a:gd name="connsiteY2" fmla="*/ 78089 h 6027075"/>
              <a:gd name="connsiteX3" fmla="*/ 6042026 w 9041524"/>
              <a:gd name="connsiteY3" fmla="*/ 4304491 h 6027075"/>
              <a:gd name="connsiteX4" fmla="*/ 6248242 w 9041524"/>
              <a:gd name="connsiteY4" fmla="*/ 5668483 h 6027075"/>
              <a:gd name="connsiteX5" fmla="*/ 6379488 w 9041524"/>
              <a:gd name="connsiteY5" fmla="*/ 6027075 h 6027075"/>
              <a:gd name="connsiteX6" fmla="*/ 0 w 9041524"/>
              <a:gd name="connsiteY6" fmla="*/ 6027075 h 60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1524" h="6027075">
                <a:moveTo>
                  <a:pt x="0" y="0"/>
                </a:moveTo>
                <a:lnTo>
                  <a:pt x="9041524" y="0"/>
                </a:lnTo>
                <a:lnTo>
                  <a:pt x="8843473" y="78089"/>
                </a:lnTo>
                <a:cubicBezTo>
                  <a:pt x="7197180" y="774413"/>
                  <a:pt x="6042026" y="2404552"/>
                  <a:pt x="6042026" y="4304491"/>
                </a:cubicBezTo>
                <a:cubicBezTo>
                  <a:pt x="6042026" y="4779476"/>
                  <a:pt x="6114223" y="5237599"/>
                  <a:pt x="6248242" y="5668483"/>
                </a:cubicBezTo>
                <a:lnTo>
                  <a:pt x="6379488" y="6027075"/>
                </a:lnTo>
                <a:lnTo>
                  <a:pt x="0" y="60270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5" name="Дуга 4">
            <a:extLst>
              <a:ext uri="{FF2B5EF4-FFF2-40B4-BE49-F238E27FC236}">
                <a16:creationId xmlns="" xmlns:a16="http://schemas.microsoft.com/office/drawing/2014/main" id="{D90F3AEA-0D22-809C-8C8F-384B06C3D3EC}"/>
              </a:ext>
            </a:extLst>
          </p:cNvPr>
          <p:cNvSpPr/>
          <p:nvPr/>
        </p:nvSpPr>
        <p:spPr bwMode="auto">
          <a:xfrm>
            <a:off x="6042025" y="-282370"/>
            <a:ext cx="9173722" cy="9173720"/>
          </a:xfrm>
          <a:prstGeom prst="arc">
            <a:avLst>
              <a:gd name="adj1" fmla="val 10499189"/>
              <a:gd name="adj2" fmla="val 15055655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377FC810-8BB2-8711-6AE2-07C0DBA81DC0}"/>
              </a:ext>
            </a:extLst>
          </p:cNvPr>
          <p:cNvSpPr/>
          <p:nvPr/>
        </p:nvSpPr>
        <p:spPr bwMode="auto">
          <a:xfrm>
            <a:off x="6400159" y="1870542"/>
            <a:ext cx="430408" cy="43096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E22F45E-01D7-C7ED-6062-2CC1EC1F30B8}"/>
              </a:ext>
            </a:extLst>
          </p:cNvPr>
          <p:cNvSpPr/>
          <p:nvPr/>
        </p:nvSpPr>
        <p:spPr>
          <a:xfrm>
            <a:off x="-28713" y="4865644"/>
            <a:ext cx="12213436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Совет по физике тяжелых ионов, Нижний Новгород 15.05.24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ED1D197E-B288-E1A8-9A31-F85D18390ECC}"/>
              </a:ext>
            </a:extLst>
          </p:cNvPr>
          <p:cNvCxnSpPr>
            <a:cxnSpLocks/>
          </p:cNvCxnSpPr>
          <p:nvPr/>
        </p:nvCxnSpPr>
        <p:spPr>
          <a:xfrm>
            <a:off x="-9525" y="4941168"/>
            <a:ext cx="1219828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BC2FC5-ACFE-534E-6B33-95D3E6EB725B}"/>
              </a:ext>
            </a:extLst>
          </p:cNvPr>
          <p:cNvSpPr txBox="1"/>
          <p:nvPr/>
        </p:nvSpPr>
        <p:spPr>
          <a:xfrm>
            <a:off x="6168008" y="931937"/>
            <a:ext cx="6495207" cy="39333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	Национальный центр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	физики и математики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(создание, становление, будущее)</a:t>
            </a:r>
          </a:p>
          <a:p>
            <a:pPr>
              <a:lnSpc>
                <a:spcPct val="90000"/>
              </a:lnSpc>
              <a:defRPr/>
            </a:pPr>
            <a:endParaRPr lang="ru-RU" sz="3200" b="1" dirty="0">
              <a:solidFill>
                <a:srgbClr val="002060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	      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А.М.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Сергеев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368C7E0F-A719-43BF-7B0C-39D692F6C901}"/>
              </a:ext>
            </a:extLst>
          </p:cNvPr>
          <p:cNvGrpSpPr/>
          <p:nvPr/>
        </p:nvGrpSpPr>
        <p:grpSpPr>
          <a:xfrm>
            <a:off x="-24680" y="584612"/>
            <a:ext cx="5976210" cy="3321316"/>
            <a:chOff x="1332095" y="1715833"/>
            <a:chExt cx="5976210" cy="3321316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CCE03FC8-0B85-7E83-6416-571A7207F62D}"/>
                </a:ext>
              </a:extLst>
            </p:cNvPr>
            <p:cNvSpPr/>
            <p:nvPr/>
          </p:nvSpPr>
          <p:spPr>
            <a:xfrm>
              <a:off x="3347864" y="2446664"/>
              <a:ext cx="1907900" cy="1954444"/>
            </a:xfrm>
            <a:prstGeom prst="ellipse">
              <a:avLst/>
            </a:prstGeom>
            <a:noFill/>
            <a:ln w="123825" cmpd="tri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 descr="Изображение выглядит как Графика, графический дизайн, Красочность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B8F4EF1-4B22-CF74-47A8-E71951545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32095" y="1717778"/>
              <a:ext cx="3025734" cy="3319371"/>
            </a:xfrm>
            <a:prstGeom prst="rect">
              <a:avLst/>
            </a:prstGeom>
          </p:spPr>
        </p:pic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xmlns="" id="{E2808430-BEF5-5F4B-78F2-12C95BE4C758}"/>
                </a:ext>
              </a:extLst>
            </p:cNvPr>
            <p:cNvGrpSpPr/>
            <p:nvPr/>
          </p:nvGrpSpPr>
          <p:grpSpPr>
            <a:xfrm>
              <a:off x="4165727" y="1715833"/>
              <a:ext cx="3142578" cy="3250966"/>
              <a:chOff x="4165726" y="1732845"/>
              <a:chExt cx="3202395" cy="3233953"/>
            </a:xfrm>
          </p:grpSpPr>
          <p:sp>
            <p:nvSpPr>
              <p:cNvPr id="41" name="Трапеция 40">
                <a:extLst>
                  <a:ext uri="{FF2B5EF4-FFF2-40B4-BE49-F238E27FC236}">
                    <a16:creationId xmlns:a16="http://schemas.microsoft.com/office/drawing/2014/main" xmlns="" id="{58A516A3-E15D-ED42-EA49-CD39F8D19114}"/>
                  </a:ext>
                </a:extLst>
              </p:cNvPr>
              <p:cNvSpPr/>
              <p:nvPr/>
            </p:nvSpPr>
            <p:spPr>
              <a:xfrm rot="14311921" flipH="1">
                <a:off x="5139579" y="2137701"/>
                <a:ext cx="132573" cy="1676913"/>
              </a:xfrm>
              <a:prstGeom prst="trapezoi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582A46A0-77CD-B9EC-83C7-52D1D900B905}"/>
                  </a:ext>
                </a:extLst>
              </p:cNvPr>
              <p:cNvSpPr/>
              <p:nvPr/>
            </p:nvSpPr>
            <p:spPr>
              <a:xfrm>
                <a:off x="5891602" y="2477270"/>
                <a:ext cx="487996" cy="1460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Стрелка влево 42">
                <a:extLst>
                  <a:ext uri="{FF2B5EF4-FFF2-40B4-BE49-F238E27FC236}">
                    <a16:creationId xmlns:a16="http://schemas.microsoft.com/office/drawing/2014/main" xmlns="" id="{68B5F252-D0DB-C3A5-837D-5F97C686211B}"/>
                  </a:ext>
                </a:extLst>
              </p:cNvPr>
              <p:cNvSpPr/>
              <p:nvPr/>
            </p:nvSpPr>
            <p:spPr>
              <a:xfrm>
                <a:off x="6290431" y="2296446"/>
                <a:ext cx="1077690" cy="511093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E8E6A168-65A2-434F-0F19-00AA1B81BE70}"/>
                  </a:ext>
                </a:extLst>
              </p:cNvPr>
              <p:cNvSpPr/>
              <p:nvPr/>
            </p:nvSpPr>
            <p:spPr>
              <a:xfrm>
                <a:off x="5868144" y="1914774"/>
                <a:ext cx="487996" cy="1460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Стрелка влево 44">
                <a:extLst>
                  <a:ext uri="{FF2B5EF4-FFF2-40B4-BE49-F238E27FC236}">
                    <a16:creationId xmlns:a16="http://schemas.microsoft.com/office/drawing/2014/main" xmlns="" id="{AF6199B1-C0A1-9F07-BBB5-CE54CF7B5E26}"/>
                  </a:ext>
                </a:extLst>
              </p:cNvPr>
              <p:cNvSpPr/>
              <p:nvPr/>
            </p:nvSpPr>
            <p:spPr>
              <a:xfrm>
                <a:off x="6267188" y="1732845"/>
                <a:ext cx="1077690" cy="511093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Трапеция 45">
                <a:extLst>
                  <a:ext uri="{FF2B5EF4-FFF2-40B4-BE49-F238E27FC236}">
                    <a16:creationId xmlns:a16="http://schemas.microsoft.com/office/drawing/2014/main" xmlns="" id="{229F03A6-0717-EC33-F831-7BEA74CEFFE8}"/>
                  </a:ext>
                </a:extLst>
              </p:cNvPr>
              <p:cNvSpPr/>
              <p:nvPr/>
            </p:nvSpPr>
            <p:spPr>
              <a:xfrm rot="13515063" flipH="1">
                <a:off x="5130344" y="1652364"/>
                <a:ext cx="110119" cy="2039356"/>
              </a:xfrm>
              <a:prstGeom prst="trapezoi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30CF8ED8-D4F8-A3CA-01D7-6299DB77C5BC}"/>
                  </a:ext>
                </a:extLst>
              </p:cNvPr>
              <p:cNvSpPr/>
              <p:nvPr/>
            </p:nvSpPr>
            <p:spPr>
              <a:xfrm>
                <a:off x="5898102" y="3051742"/>
                <a:ext cx="487996" cy="1460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Стрелка влево 47">
                <a:extLst>
                  <a:ext uri="{FF2B5EF4-FFF2-40B4-BE49-F238E27FC236}">
                    <a16:creationId xmlns:a16="http://schemas.microsoft.com/office/drawing/2014/main" xmlns="" id="{5BF59E3D-AFC0-4660-FD81-B8620085FC93}"/>
                  </a:ext>
                </a:extLst>
              </p:cNvPr>
              <p:cNvSpPr/>
              <p:nvPr/>
            </p:nvSpPr>
            <p:spPr>
              <a:xfrm>
                <a:off x="6290431" y="2860406"/>
                <a:ext cx="1077690" cy="511093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Трапеция 48">
                <a:extLst>
                  <a:ext uri="{FF2B5EF4-FFF2-40B4-BE49-F238E27FC236}">
                    <a16:creationId xmlns:a16="http://schemas.microsoft.com/office/drawing/2014/main" xmlns="" id="{102595E2-639C-3EFB-314E-2B34208615EA}"/>
                  </a:ext>
                </a:extLst>
              </p:cNvPr>
              <p:cNvSpPr/>
              <p:nvPr/>
            </p:nvSpPr>
            <p:spPr>
              <a:xfrm rot="15609184" flipH="1">
                <a:off x="5097873" y="2476129"/>
                <a:ext cx="148083" cy="1565132"/>
              </a:xfrm>
              <a:prstGeom prst="trapezoi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xmlns="" id="{51808012-86C4-56DB-0F89-496924CA6431}"/>
                  </a:ext>
                </a:extLst>
              </p:cNvPr>
              <p:cNvGrpSpPr/>
              <p:nvPr/>
            </p:nvGrpSpPr>
            <p:grpSpPr>
              <a:xfrm>
                <a:off x="4165726" y="3328144"/>
                <a:ext cx="3202395" cy="1638654"/>
                <a:chOff x="4165726" y="1732845"/>
                <a:chExt cx="3202395" cy="1638654"/>
              </a:xfrm>
              <a:scene3d>
                <a:camera prst="orthographicFront">
                  <a:rot lat="9600000" lon="0" rev="0"/>
                </a:camera>
                <a:lightRig rig="threePt" dir="t"/>
              </a:scene3d>
            </p:grpSpPr>
            <p:sp>
              <p:nvSpPr>
                <p:cNvPr id="51" name="Трапеция 50">
                  <a:extLst>
                    <a:ext uri="{FF2B5EF4-FFF2-40B4-BE49-F238E27FC236}">
                      <a16:creationId xmlns:a16="http://schemas.microsoft.com/office/drawing/2014/main" xmlns="" id="{B5C7039E-1458-1055-EFA2-C344CD172E20}"/>
                    </a:ext>
                  </a:extLst>
                </p:cNvPr>
                <p:cNvSpPr/>
                <p:nvPr/>
              </p:nvSpPr>
              <p:spPr>
                <a:xfrm rot="14311921" flipH="1">
                  <a:off x="5139579" y="2137701"/>
                  <a:ext cx="132573" cy="1676913"/>
                </a:xfrm>
                <a:prstGeom prst="trapezoid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xmlns="" id="{B24C168A-A1BD-8644-8416-B98086ECFE3A}"/>
                    </a:ext>
                  </a:extLst>
                </p:cNvPr>
                <p:cNvSpPr/>
                <p:nvPr/>
              </p:nvSpPr>
              <p:spPr>
                <a:xfrm>
                  <a:off x="5891602" y="2477270"/>
                  <a:ext cx="487996" cy="14607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Стрелка влево 52">
                  <a:extLst>
                    <a:ext uri="{FF2B5EF4-FFF2-40B4-BE49-F238E27FC236}">
                      <a16:creationId xmlns:a16="http://schemas.microsoft.com/office/drawing/2014/main" xmlns="" id="{9FD1AA30-78B1-1B5B-3CEB-AF3891ACFA61}"/>
                    </a:ext>
                  </a:extLst>
                </p:cNvPr>
                <p:cNvSpPr/>
                <p:nvPr/>
              </p:nvSpPr>
              <p:spPr>
                <a:xfrm>
                  <a:off x="6290431" y="2296446"/>
                  <a:ext cx="1077690" cy="511093"/>
                </a:xfrm>
                <a:prstGeom prst="lef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xmlns="" id="{A691A8D3-07F1-121B-A3E6-C06067B4FD0D}"/>
                    </a:ext>
                  </a:extLst>
                </p:cNvPr>
                <p:cNvSpPr/>
                <p:nvPr/>
              </p:nvSpPr>
              <p:spPr>
                <a:xfrm>
                  <a:off x="5868144" y="1914774"/>
                  <a:ext cx="487996" cy="14607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Стрелка влево 54">
                  <a:extLst>
                    <a:ext uri="{FF2B5EF4-FFF2-40B4-BE49-F238E27FC236}">
                      <a16:creationId xmlns:a16="http://schemas.microsoft.com/office/drawing/2014/main" xmlns="" id="{0BD17ED0-6E8B-F55E-A8FC-3A3277279780}"/>
                    </a:ext>
                  </a:extLst>
                </p:cNvPr>
                <p:cNvSpPr/>
                <p:nvPr/>
              </p:nvSpPr>
              <p:spPr>
                <a:xfrm>
                  <a:off x="6267188" y="1732845"/>
                  <a:ext cx="1077690" cy="511093"/>
                </a:xfrm>
                <a:prstGeom prst="lef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Трапеция 55">
                  <a:extLst>
                    <a:ext uri="{FF2B5EF4-FFF2-40B4-BE49-F238E27FC236}">
                      <a16:creationId xmlns:a16="http://schemas.microsoft.com/office/drawing/2014/main" xmlns="" id="{E747DD7A-1030-0FB3-F643-2EDB16682522}"/>
                    </a:ext>
                  </a:extLst>
                </p:cNvPr>
                <p:cNvSpPr/>
                <p:nvPr/>
              </p:nvSpPr>
              <p:spPr>
                <a:xfrm rot="13515063" flipH="1">
                  <a:off x="5130344" y="1652364"/>
                  <a:ext cx="110119" cy="2039356"/>
                </a:xfrm>
                <a:prstGeom prst="trapezoid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43A71FDD-A0DC-E004-5D4D-A2395D39AA6C}"/>
                    </a:ext>
                  </a:extLst>
                </p:cNvPr>
                <p:cNvSpPr/>
                <p:nvPr/>
              </p:nvSpPr>
              <p:spPr>
                <a:xfrm>
                  <a:off x="5898102" y="3051742"/>
                  <a:ext cx="487996" cy="146073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Стрелка влево 57">
                  <a:extLst>
                    <a:ext uri="{FF2B5EF4-FFF2-40B4-BE49-F238E27FC236}">
                      <a16:creationId xmlns:a16="http://schemas.microsoft.com/office/drawing/2014/main" xmlns="" id="{BDEB84D4-A412-2783-F199-A1A9F64F2DA0}"/>
                    </a:ext>
                  </a:extLst>
                </p:cNvPr>
                <p:cNvSpPr/>
                <p:nvPr/>
              </p:nvSpPr>
              <p:spPr>
                <a:xfrm>
                  <a:off x="6290431" y="2860406"/>
                  <a:ext cx="1077690" cy="511093"/>
                </a:xfrm>
                <a:prstGeom prst="lef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Трапеция 58">
                  <a:extLst>
                    <a:ext uri="{FF2B5EF4-FFF2-40B4-BE49-F238E27FC236}">
                      <a16:creationId xmlns:a16="http://schemas.microsoft.com/office/drawing/2014/main" xmlns="" id="{CFF9886B-A347-78B9-4280-3146F56113E2}"/>
                    </a:ext>
                  </a:extLst>
                </p:cNvPr>
                <p:cNvSpPr/>
                <p:nvPr/>
              </p:nvSpPr>
              <p:spPr>
                <a:xfrm rot="15609184" flipH="1">
                  <a:off x="5097873" y="2476129"/>
                  <a:ext cx="148083" cy="1565132"/>
                </a:xfrm>
                <a:prstGeom prst="trapezoid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40" name="Пятно 1 39">
              <a:extLst>
                <a:ext uri="{FF2B5EF4-FFF2-40B4-BE49-F238E27FC236}">
                  <a16:creationId xmlns:a16="http://schemas.microsoft.com/office/drawing/2014/main" xmlns="" id="{FF2E0A8E-4C91-E0BE-47B2-EE3D94A2C43D}"/>
                </a:ext>
              </a:extLst>
            </p:cNvPr>
            <p:cNvSpPr/>
            <p:nvPr/>
          </p:nvSpPr>
          <p:spPr>
            <a:xfrm>
              <a:off x="4110895" y="3192464"/>
              <a:ext cx="520394" cy="458393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ADDE8191-D1E7-87B5-727D-B11F5D6AC305}"/>
              </a:ext>
            </a:extLst>
          </p:cNvPr>
          <p:cNvSpPr/>
          <p:nvPr/>
        </p:nvSpPr>
        <p:spPr bwMode="auto">
          <a:xfrm>
            <a:off x="10920536" y="5407276"/>
            <a:ext cx="791764" cy="78894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66D1AD19-40AB-BB4E-CAA4-ADEE40F3CD78}"/>
              </a:ext>
            </a:extLst>
          </p:cNvPr>
          <p:cNvSpPr/>
          <p:nvPr/>
        </p:nvSpPr>
        <p:spPr>
          <a:xfrm>
            <a:off x="0" y="0"/>
            <a:ext cx="10582275" cy="156857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44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26778F9E-BFC5-F813-358F-0726E31425AA}"/>
              </a:ext>
            </a:extLst>
          </p:cNvPr>
          <p:cNvSpPr/>
          <p:nvPr/>
        </p:nvSpPr>
        <p:spPr>
          <a:xfrm>
            <a:off x="0" y="5791398"/>
            <a:ext cx="10582275" cy="106660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44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развернутая 31">
            <a:extLst>
              <a:ext uri="{FF2B5EF4-FFF2-40B4-BE49-F238E27FC236}">
                <a16:creationId xmlns="" xmlns:a16="http://schemas.microsoft.com/office/drawing/2014/main" id="{613043F1-BF66-E65A-4FCA-03B845DF51B8}"/>
              </a:ext>
            </a:extLst>
          </p:cNvPr>
          <p:cNvSpPr/>
          <p:nvPr/>
        </p:nvSpPr>
        <p:spPr>
          <a:xfrm rot="5400000">
            <a:off x="3637031" y="-2065407"/>
            <a:ext cx="4222612" cy="11496677"/>
          </a:xfrm>
          <a:prstGeom prst="uturnArrow">
            <a:avLst>
              <a:gd name="adj1" fmla="val 25000"/>
              <a:gd name="adj2" fmla="val 0"/>
              <a:gd name="adj3" fmla="val 25000"/>
              <a:gd name="adj4" fmla="val 50000"/>
              <a:gd name="adj5" fmla="val 75000"/>
            </a:avLst>
          </a:prstGeom>
          <a:ln w="19050" cap="rnd">
            <a:solidFill>
              <a:schemeClr val="accent3">
                <a:lumMod val="60000"/>
                <a:lumOff val="40000"/>
              </a:schemeClr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-1800" t="-24289" r="-1800" b="-28818"/>
          <a:stretch/>
        </p:blipFill>
        <p:spPr bwMode="auto">
          <a:xfrm>
            <a:off x="4997492" y="1700808"/>
            <a:ext cx="2970716" cy="2970716"/>
          </a:xfrm>
          <a:prstGeom prst="ellips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tailEnd type="arrow" w="med" len="sm"/>
          </a:ln>
        </p:spPr>
      </p:pic>
      <p:sp>
        <p:nvSpPr>
          <p:cNvPr id="12301" name="Text Box 14"/>
          <p:cNvSpPr txBox="1">
            <a:spLocks noChangeArrowheads="1"/>
          </p:cNvSpPr>
          <p:nvPr/>
        </p:nvSpPr>
        <p:spPr bwMode="auto">
          <a:xfrm>
            <a:off x="647362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4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2" name="Text Box 15"/>
          <p:cNvSpPr txBox="1">
            <a:spLocks noChangeArrowheads="1"/>
          </p:cNvSpPr>
          <p:nvPr/>
        </p:nvSpPr>
        <p:spPr bwMode="auto">
          <a:xfrm>
            <a:off x="1772016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6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3" name="Text Box 16"/>
          <p:cNvSpPr txBox="1">
            <a:spLocks noChangeArrowheads="1"/>
          </p:cNvSpPr>
          <p:nvPr/>
        </p:nvSpPr>
        <p:spPr bwMode="auto">
          <a:xfrm>
            <a:off x="2896670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18</a:t>
            </a:r>
          </a:p>
        </p:txBody>
      </p:sp>
      <p:sp>
        <p:nvSpPr>
          <p:cNvPr id="12304" name="Text Box 17"/>
          <p:cNvSpPr txBox="1">
            <a:spLocks noChangeArrowheads="1"/>
          </p:cNvSpPr>
          <p:nvPr/>
        </p:nvSpPr>
        <p:spPr bwMode="auto">
          <a:xfrm>
            <a:off x="4021324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20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5" name="Text Box 18"/>
          <p:cNvSpPr txBox="1">
            <a:spLocks noChangeArrowheads="1"/>
          </p:cNvSpPr>
          <p:nvPr/>
        </p:nvSpPr>
        <p:spPr bwMode="auto">
          <a:xfrm>
            <a:off x="5145978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6" name="Text Box 19"/>
          <p:cNvSpPr txBox="1">
            <a:spLocks noChangeArrowheads="1"/>
          </p:cNvSpPr>
          <p:nvPr/>
        </p:nvSpPr>
        <p:spPr bwMode="auto">
          <a:xfrm>
            <a:off x="6270632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4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7" name="Text Box 20"/>
          <p:cNvSpPr txBox="1">
            <a:spLocks noChangeArrowheads="1"/>
          </p:cNvSpPr>
          <p:nvPr/>
        </p:nvSpPr>
        <p:spPr bwMode="auto">
          <a:xfrm>
            <a:off x="7395286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6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8" name="Text Box 21"/>
          <p:cNvSpPr txBox="1">
            <a:spLocks noChangeArrowheads="1"/>
          </p:cNvSpPr>
          <p:nvPr/>
        </p:nvSpPr>
        <p:spPr bwMode="auto">
          <a:xfrm>
            <a:off x="8519940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ru-RU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8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09" name="Text Box 22"/>
          <p:cNvSpPr txBox="1">
            <a:spLocks noChangeArrowheads="1"/>
          </p:cNvSpPr>
          <p:nvPr/>
        </p:nvSpPr>
        <p:spPr bwMode="auto">
          <a:xfrm>
            <a:off x="9644591" y="5960628"/>
            <a:ext cx="876638" cy="3720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10</a:t>
            </a:r>
            <a:r>
              <a:rPr kumimoji="0" lang="en-US" alt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30</a:t>
            </a:r>
            <a:endParaRPr kumimoji="0" lang="ru-RU" altLang="ru-RU" sz="1600" b="1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10" name="Line 23"/>
          <p:cNvSpPr>
            <a:spLocks noChangeShapeType="1"/>
          </p:cNvSpPr>
          <p:nvPr/>
        </p:nvSpPr>
        <p:spPr bwMode="auto">
          <a:xfrm>
            <a:off x="2495600" y="4829175"/>
            <a:ext cx="0" cy="93345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 type="arrow" w="med" len="sm"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4" name="Line 37"/>
          <p:cNvSpPr>
            <a:spLocks noChangeShapeType="1"/>
          </p:cNvSpPr>
          <p:nvPr/>
        </p:nvSpPr>
        <p:spPr bwMode="auto">
          <a:xfrm flipH="1">
            <a:off x="9762728" y="3573016"/>
            <a:ext cx="0" cy="2200275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 type="arrow" w="med" len="sm"/>
          </a:ln>
        </p:spPr>
        <p:txBody>
          <a:bodyPr/>
          <a:lstStyle/>
          <a:p>
            <a:endParaRPr lang="ru-RU" sz="1200">
              <a:solidFill>
                <a:prstClr val="black"/>
              </a:solidFill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326" y="3817698"/>
            <a:ext cx="3657600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Изучение </a:t>
            </a:r>
            <a:r>
              <a:rPr lang="ru-RU" sz="1250" b="1" dirty="0">
                <a:solidFill>
                  <a:schemeClr val="tx2"/>
                </a:solidFill>
                <a:cs typeface="Arial"/>
              </a:rPr>
              <a:t>пространственно-временной структуры вакуума</a:t>
            </a: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5735960" y="4876800"/>
            <a:ext cx="0" cy="885825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3"/>
            </a:solidFill>
            <a:round/>
            <a:headEnd/>
            <a:tailEnd type="arrow" w="med" len="sm"/>
          </a:ln>
        </p:spPr>
        <p:txBody>
          <a:bodyPr/>
          <a:lstStyle/>
          <a:p>
            <a:endParaRPr lang="ru-RU" sz="1200">
              <a:solidFill>
                <a:prstClr val="black"/>
              </a:solidFill>
              <a:cs typeface="Arial"/>
            </a:endParaRPr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 flipH="1">
            <a:off x="7271278" y="4781550"/>
            <a:ext cx="0" cy="981075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2"/>
            </a:solidFill>
            <a:round/>
            <a:headEnd/>
            <a:tailEnd type="arrow" w="med" len="sm"/>
          </a:ln>
        </p:spPr>
        <p:txBody>
          <a:bodyPr/>
          <a:lstStyle/>
          <a:p>
            <a:endParaRPr lang="ru-RU" sz="1200">
              <a:solidFill>
                <a:prstClr val="black"/>
              </a:solidFill>
              <a:cs typeface="Arial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DBA0215-56A5-ABB9-756A-ABE3CFC7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ЭКЗАВАТТНЫЙ ЛАЗЕР </a:t>
            </a:r>
            <a:r>
              <a:rPr lang="en-US" dirty="0"/>
              <a:t>XCELS </a:t>
            </a:r>
            <a:br>
              <a:rPr lang="en-US" dirty="0"/>
            </a:br>
            <a:r>
              <a:rPr lang="en-US" dirty="0"/>
              <a:t>(e</a:t>
            </a:r>
            <a:r>
              <a:rPr lang="en-US" dirty="0">
                <a:solidFill>
                  <a:schemeClr val="tx2"/>
                </a:solidFill>
              </a:rPr>
              <a:t>X</a:t>
            </a:r>
            <a:r>
              <a:rPr lang="en-US" dirty="0"/>
              <a:t>awatt </a:t>
            </a:r>
            <a:r>
              <a:rPr lang="en-US" dirty="0">
                <a:solidFill>
                  <a:schemeClr val="tx2"/>
                </a:solidFill>
              </a:rPr>
              <a:t>C</a:t>
            </a:r>
            <a:r>
              <a:rPr lang="en-US" dirty="0"/>
              <a:t>enter for </a:t>
            </a:r>
            <a:r>
              <a:rPr lang="en-US" dirty="0">
                <a:solidFill>
                  <a:schemeClr val="tx2"/>
                </a:solidFill>
              </a:rPr>
              <a:t>E</a:t>
            </a:r>
            <a:r>
              <a:rPr lang="en-US" dirty="0"/>
              <a:t>xtreme </a:t>
            </a:r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US" dirty="0"/>
              <a:t>ight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tudies) 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EFB9ECF8-B0A0-88E1-2EBF-C24241C8E8E5}"/>
              </a:ext>
            </a:extLst>
          </p:cNvPr>
          <p:cNvCxnSpPr>
            <a:cxnSpLocks/>
          </p:cNvCxnSpPr>
          <p:nvPr/>
        </p:nvCxnSpPr>
        <p:spPr>
          <a:xfrm>
            <a:off x="-9525" y="5794236"/>
            <a:ext cx="11887200" cy="0"/>
          </a:xfrm>
          <a:prstGeom prst="line">
            <a:avLst/>
          </a:prstGeom>
          <a:ln w="1905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7" name="Text Box 30"/>
          <p:cNvSpPr txBox="1">
            <a:spLocks noChangeArrowheads="1"/>
          </p:cNvSpPr>
          <p:nvPr/>
        </p:nvSpPr>
        <p:spPr bwMode="auto">
          <a:xfrm>
            <a:off x="10739243" y="5658176"/>
            <a:ext cx="757432" cy="2721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Вт/см</a:t>
            </a:r>
            <a:r>
              <a:rPr kumimoji="0" lang="ru-RU" altLang="ru-RU" sz="1200" b="1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2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247E7C20-BE72-DD42-C70A-6D7DBCE40258}"/>
              </a:ext>
            </a:extLst>
          </p:cNvPr>
          <p:cNvSpPr/>
          <p:nvPr/>
        </p:nvSpPr>
        <p:spPr bwMode="auto">
          <a:xfrm>
            <a:off x="987541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50329A6-2417-D2AC-6269-9300C0E65198}"/>
              </a:ext>
            </a:extLst>
          </p:cNvPr>
          <p:cNvSpPr/>
          <p:nvPr/>
        </p:nvSpPr>
        <p:spPr bwMode="auto">
          <a:xfrm>
            <a:off x="2112195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2B2B91EE-13E9-DEE0-A347-C436F90CCBF6}"/>
              </a:ext>
            </a:extLst>
          </p:cNvPr>
          <p:cNvSpPr/>
          <p:nvPr/>
        </p:nvSpPr>
        <p:spPr bwMode="auto">
          <a:xfrm>
            <a:off x="3236849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093FFABC-3FE9-6364-0DA8-CCB8DFC622D8}"/>
              </a:ext>
            </a:extLst>
          </p:cNvPr>
          <p:cNvSpPr/>
          <p:nvPr/>
        </p:nvSpPr>
        <p:spPr bwMode="auto">
          <a:xfrm>
            <a:off x="4361503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E8853062-AEC6-73F8-80D5-0BD88E647BED}"/>
              </a:ext>
            </a:extLst>
          </p:cNvPr>
          <p:cNvSpPr/>
          <p:nvPr/>
        </p:nvSpPr>
        <p:spPr bwMode="auto">
          <a:xfrm>
            <a:off x="5486157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EF36F756-2588-21C8-3342-DE932C57F30F}"/>
              </a:ext>
            </a:extLst>
          </p:cNvPr>
          <p:cNvSpPr/>
          <p:nvPr/>
        </p:nvSpPr>
        <p:spPr bwMode="auto">
          <a:xfrm>
            <a:off x="6610811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643DC2F6-0B2F-2618-4178-F052EA540745}"/>
              </a:ext>
            </a:extLst>
          </p:cNvPr>
          <p:cNvSpPr/>
          <p:nvPr/>
        </p:nvSpPr>
        <p:spPr bwMode="auto">
          <a:xfrm>
            <a:off x="7735465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EB6BDD72-B3F7-351C-65F5-B781A705FC99}"/>
              </a:ext>
            </a:extLst>
          </p:cNvPr>
          <p:cNvSpPr/>
          <p:nvPr/>
        </p:nvSpPr>
        <p:spPr bwMode="auto">
          <a:xfrm>
            <a:off x="8860119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AE713C9-2A90-4285-E48E-93433BCA631E}"/>
              </a:ext>
            </a:extLst>
          </p:cNvPr>
          <p:cNvSpPr/>
          <p:nvPr/>
        </p:nvSpPr>
        <p:spPr bwMode="auto">
          <a:xfrm>
            <a:off x="9984770" y="5695950"/>
            <a:ext cx="196280" cy="1965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7F060F3-3CA9-E43B-E2BA-84A08E51894F}"/>
              </a:ext>
            </a:extLst>
          </p:cNvPr>
          <p:cNvSpPr txBox="1"/>
          <p:nvPr/>
        </p:nvSpPr>
        <p:spPr>
          <a:xfrm>
            <a:off x="695325" y="1744423"/>
            <a:ext cx="4571707" cy="17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Ионизация вакуума и </a:t>
            </a:r>
            <a:r>
              <a:rPr kumimoji="0" lang="ru-RU" sz="125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генерация частиц и античастиц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F12D46E-D38B-5FAB-21F4-A32C061E171C}"/>
              </a:ext>
            </a:extLst>
          </p:cNvPr>
          <p:cNvSpPr txBox="1"/>
          <p:nvPr/>
        </p:nvSpPr>
        <p:spPr>
          <a:xfrm>
            <a:off x="695324" y="2037680"/>
            <a:ext cx="3916637" cy="519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Генерация </a:t>
            </a:r>
            <a:r>
              <a:rPr lang="ru-RU" sz="1250" b="1" dirty="0">
                <a:solidFill>
                  <a:schemeClr val="tx2"/>
                </a:solidFill>
                <a:cs typeface="Arial"/>
              </a:rPr>
              <a:t>сверхплотной ультрарелятивистской </a:t>
            </a: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электрон-позитронной плазмы и гамма излучения </a:t>
            </a:r>
            <a:r>
              <a:rPr lang="ru-RU" sz="1250" b="1" dirty="0">
                <a:solidFill>
                  <a:schemeClr val="tx2"/>
                </a:solidFill>
                <a:cs typeface="Arial"/>
              </a:rPr>
              <a:t>сверхвысокой яркости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AD2CBF9-A983-787A-1452-52C1B0C3FB33}"/>
              </a:ext>
            </a:extLst>
          </p:cNvPr>
          <p:cNvSpPr txBox="1"/>
          <p:nvPr/>
        </p:nvSpPr>
        <p:spPr>
          <a:xfrm>
            <a:off x="695325" y="2691036"/>
            <a:ext cx="3491816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Направленные источники гамма излучения с энергией фотонов ГэВ диапазона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6601BC2-19E8-A726-41D1-2854EAE95816}"/>
              </a:ext>
            </a:extLst>
          </p:cNvPr>
          <p:cNvSpPr txBox="1"/>
          <p:nvPr/>
        </p:nvSpPr>
        <p:spPr>
          <a:xfrm>
            <a:off x="695326" y="3164343"/>
            <a:ext cx="3657600" cy="519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Генерация </a:t>
            </a:r>
            <a:r>
              <a:rPr kumimoji="0" lang="ru-RU" sz="125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аттосекундных</a:t>
            </a:r>
            <a:r>
              <a:rPr kumimoji="0" lang="ru-RU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 импульсов с полями, приближающимися к </a:t>
            </a:r>
            <a:r>
              <a:rPr lang="ru-RU" sz="1250" b="1" dirty="0">
                <a:solidFill>
                  <a:schemeClr val="tx2"/>
                </a:solidFill>
                <a:cs typeface="Arial"/>
              </a:rPr>
              <a:t>Швингеровскому пределу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1406AB12-70D5-4462-906C-1768FD1CDD07}"/>
              </a:ext>
            </a:extLst>
          </p:cNvPr>
          <p:cNvSpPr/>
          <p:nvPr/>
        </p:nvSpPr>
        <p:spPr bwMode="auto">
          <a:xfrm>
            <a:off x="10640820" y="1970158"/>
            <a:ext cx="655830" cy="656806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325" name="Text Box 42"/>
          <p:cNvSpPr txBox="1">
            <a:spLocks noChangeArrowheads="1"/>
          </p:cNvSpPr>
          <p:nvPr/>
        </p:nvSpPr>
        <p:spPr bwMode="auto">
          <a:xfrm>
            <a:off x="6622545" y="4776748"/>
            <a:ext cx="1297466" cy="5244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XCELS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12311" name="Text Box 24"/>
          <p:cNvSpPr txBox="1">
            <a:spLocks noChangeArrowheads="1"/>
          </p:cNvSpPr>
          <p:nvPr/>
        </p:nvSpPr>
        <p:spPr bwMode="auto">
          <a:xfrm>
            <a:off x="866775" y="4390663"/>
            <a:ext cx="2592916" cy="910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Внутриатомное поле, удерживающее электрон </a:t>
            </a:r>
            <a:b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в атоме водорода </a:t>
            </a:r>
            <a:r>
              <a:rPr lang="ru-RU" altLang="ru-RU" sz="1200" b="1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lang="ru-RU" altLang="ru-RU" sz="1200" b="1" dirty="0" smtClean="0">
                <a:solidFill>
                  <a:schemeClr val="accent1"/>
                </a:solidFill>
                <a:latin typeface="+mn-lt"/>
                <a:cs typeface="Arial"/>
              </a:rPr>
              <a:t>                 </a:t>
            </a:r>
            <a:r>
              <a:rPr lang="en-US" sz="1200" b="1" dirty="0" err="1" smtClean="0">
                <a:solidFill>
                  <a:srgbClr val="C00000"/>
                </a:solidFill>
              </a:rPr>
              <a:t>E</a:t>
            </a:r>
            <a:r>
              <a:rPr lang="en-US" sz="1200" b="1" baseline="-25000" dirty="0" err="1" smtClean="0">
                <a:solidFill>
                  <a:srgbClr val="C00000"/>
                </a:solidFill>
              </a:rPr>
              <a:t>a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>
                <a:solidFill>
                  <a:srgbClr val="C00000"/>
                </a:solidFill>
              </a:rPr>
              <a:t>= m</a:t>
            </a:r>
            <a:r>
              <a:rPr lang="en-US" sz="1200" b="1" baseline="30000" dirty="0">
                <a:solidFill>
                  <a:srgbClr val="C00000"/>
                </a:solidFill>
              </a:rPr>
              <a:t>2</a:t>
            </a:r>
            <a:r>
              <a:rPr lang="en-US" sz="1200" b="1" dirty="0">
                <a:solidFill>
                  <a:srgbClr val="C00000"/>
                </a:solidFill>
              </a:rPr>
              <a:t>e</a:t>
            </a:r>
            <a:r>
              <a:rPr lang="en-US" sz="1200" b="1" baseline="30000" dirty="0">
                <a:solidFill>
                  <a:srgbClr val="C00000"/>
                </a:solidFill>
              </a:rPr>
              <a:t>5</a:t>
            </a:r>
            <a:r>
              <a:rPr lang="en-US" sz="1200" b="1" dirty="0">
                <a:solidFill>
                  <a:srgbClr val="C00000"/>
                </a:solidFill>
              </a:rPr>
              <a:t> / </a:t>
            </a:r>
            <a:r>
              <a:rPr lang="en-US" sz="1200" b="1" dirty="0" smtClean="0">
                <a:solidFill>
                  <a:srgbClr val="C00000"/>
                </a:solidFill>
              </a:rPr>
              <a:t>ħ</a:t>
            </a:r>
            <a:r>
              <a:rPr lang="en-US" sz="1200" b="1" baseline="30000" dirty="0" smtClean="0">
                <a:solidFill>
                  <a:srgbClr val="C00000"/>
                </a:solidFill>
              </a:rPr>
              <a:t>4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="" xmlns:a16="http://schemas.microsoft.com/office/drawing/2014/main" id="{B8E29CE6-E160-7C1C-1923-07FBDCA24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164343"/>
            <a:ext cx="3000376" cy="8963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Поле, удерживающее электрон-позитронные пары в квантовом вакууме (Швингеровский предел</a:t>
            </a: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Arial"/>
              </a:rPr>
              <a:t>)      </a:t>
            </a:r>
            <a:r>
              <a:rPr lang="en-US" sz="1200" b="1" dirty="0" err="1" smtClean="0">
                <a:solidFill>
                  <a:srgbClr val="C00000"/>
                </a:solidFill>
              </a:rPr>
              <a:t>E</a:t>
            </a:r>
            <a:r>
              <a:rPr lang="en-US" sz="1200" b="1" baseline="-25000" dirty="0" err="1" smtClean="0">
                <a:solidFill>
                  <a:srgbClr val="C00000"/>
                </a:solidFill>
              </a:rPr>
              <a:t>cr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>
                <a:solidFill>
                  <a:srgbClr val="C00000"/>
                </a:solidFill>
              </a:rPr>
              <a:t>= m</a:t>
            </a:r>
            <a:r>
              <a:rPr lang="en-US" sz="1200" b="1" baseline="30000" dirty="0">
                <a:solidFill>
                  <a:srgbClr val="C00000"/>
                </a:solidFill>
              </a:rPr>
              <a:t>2</a:t>
            </a:r>
            <a:r>
              <a:rPr lang="en-US" sz="1200" b="1" dirty="0">
                <a:solidFill>
                  <a:srgbClr val="C00000"/>
                </a:solidFill>
              </a:rPr>
              <a:t>c</a:t>
            </a:r>
            <a:r>
              <a:rPr lang="en-US" sz="1200" b="1" baseline="30000" dirty="0">
                <a:solidFill>
                  <a:srgbClr val="C00000"/>
                </a:solidFill>
              </a:rPr>
              <a:t>3</a:t>
            </a:r>
            <a:r>
              <a:rPr lang="en-US" sz="1200" b="1" dirty="0">
                <a:solidFill>
                  <a:srgbClr val="C00000"/>
                </a:solidFill>
              </a:rPr>
              <a:t> / </a:t>
            </a:r>
            <a:r>
              <a:rPr lang="en-US" sz="1200" b="1" dirty="0" err="1" smtClean="0">
                <a:solidFill>
                  <a:srgbClr val="C00000"/>
                </a:solidFill>
              </a:rPr>
              <a:t>eħ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0" name="Text Box 42">
            <a:extLst>
              <a:ext uri="{FF2B5EF4-FFF2-40B4-BE49-F238E27FC236}">
                <a16:creationId xmlns="" xmlns:a16="http://schemas.microsoft.com/office/drawing/2014/main" id="{387147C7-22D4-D51B-F8A3-96BD0EDA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542" y="4776748"/>
            <a:ext cx="1297466" cy="5244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Имеющиеся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установки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="" xmlns:a16="http://schemas.microsoft.com/office/drawing/2014/main" id="{B8E29CE6-E160-7C1C-1923-07FBDCA24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856" y="6436406"/>
            <a:ext cx="3000376" cy="3769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 err="1" smtClean="0">
                <a:solidFill>
                  <a:srgbClr val="C00000"/>
                </a:solidFill>
              </a:rPr>
              <a:t>E</a:t>
            </a:r>
            <a:r>
              <a:rPr lang="en-US" sz="1200" b="1" baseline="-25000" dirty="0" err="1" smtClean="0">
                <a:solidFill>
                  <a:srgbClr val="C00000"/>
                </a:solidFill>
              </a:rPr>
              <a:t>cr</a:t>
            </a:r>
            <a:r>
              <a:rPr lang="en-US" sz="1200" b="1" dirty="0" smtClean="0">
                <a:solidFill>
                  <a:srgbClr val="C00000"/>
                </a:solidFill>
              </a:rPr>
              <a:t> </a:t>
            </a:r>
            <a:r>
              <a:rPr lang="en-US" sz="1200" b="1" dirty="0">
                <a:solidFill>
                  <a:srgbClr val="C00000"/>
                </a:solidFill>
              </a:rPr>
              <a:t>/ </a:t>
            </a:r>
            <a:r>
              <a:rPr lang="en-US" sz="1200" b="1" dirty="0" err="1">
                <a:solidFill>
                  <a:srgbClr val="C00000"/>
                </a:solidFill>
              </a:rPr>
              <a:t>E</a:t>
            </a:r>
            <a:r>
              <a:rPr lang="en-US" sz="1200" b="1" baseline="-25000" dirty="0" err="1">
                <a:solidFill>
                  <a:srgbClr val="C00000"/>
                </a:solidFill>
              </a:rPr>
              <a:t>a</a:t>
            </a:r>
            <a:r>
              <a:rPr lang="en-US" sz="1200" b="1" dirty="0">
                <a:solidFill>
                  <a:srgbClr val="C00000"/>
                </a:solidFill>
              </a:rPr>
              <a:t> ≈ 137 </a:t>
            </a:r>
            <a:r>
              <a:rPr lang="en-US" sz="1200" b="1" baseline="30000" dirty="0">
                <a:solidFill>
                  <a:srgbClr val="C00000"/>
                </a:solidFill>
              </a:rPr>
              <a:t>3 </a:t>
            </a:r>
            <a:r>
              <a:rPr lang="en-US" sz="1200" b="1" dirty="0">
                <a:solidFill>
                  <a:srgbClr val="C00000"/>
                </a:solidFill>
              </a:rPr>
              <a:t>≈ 2.6 10 </a:t>
            </a:r>
            <a:r>
              <a:rPr lang="en-US" sz="1200" b="1" baseline="30000" dirty="0" smtClean="0">
                <a:solidFill>
                  <a:srgbClr val="C00000"/>
                </a:solidFill>
              </a:rPr>
              <a:t>6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0CA4C44B-37E6-64F0-40B2-2B34AA9755EC}"/>
              </a:ext>
            </a:extLst>
          </p:cNvPr>
          <p:cNvCxnSpPr>
            <a:cxnSpLocks/>
          </p:cNvCxnSpPr>
          <p:nvPr/>
        </p:nvCxnSpPr>
        <p:spPr>
          <a:xfrm>
            <a:off x="100651" y="5515311"/>
            <a:ext cx="58674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130;p1">
            <a:extLst>
              <a:ext uri="{FF2B5EF4-FFF2-40B4-BE49-F238E27FC236}">
                <a16:creationId xmlns:a16="http://schemas.microsoft.com/office/drawing/2014/main" xmlns="" id="{86A28135-77E6-DCB0-47F0-1731408CDF6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5360" y="1340768"/>
            <a:ext cx="488986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IMG_2208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361" y="1387966"/>
            <a:ext cx="2928615" cy="1464307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7" descr="IMG_1926-1024x68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2"/>
          <a:stretch/>
        </p:blipFill>
        <p:spPr>
          <a:xfrm>
            <a:off x="5591944" y="3101642"/>
            <a:ext cx="4220619" cy="1775390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1"/>
          <a:stretch/>
        </p:blipFill>
        <p:spPr bwMode="auto">
          <a:xfrm>
            <a:off x="5591944" y="5085184"/>
            <a:ext cx="4895480" cy="172171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760296" y="154954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200" b="1" dirty="0" err="1">
                <a:solidFill>
                  <a:srgbClr val="0000FF"/>
                </a:solidFill>
              </a:rPr>
              <a:t>Петаваттный</a:t>
            </a:r>
            <a:r>
              <a:rPr lang="ru-RU" sz="1200" b="1" dirty="0">
                <a:solidFill>
                  <a:srgbClr val="0000FF"/>
                </a:solidFill>
              </a:rPr>
              <a:t> параметрический </a:t>
            </a:r>
            <a:endParaRPr lang="ru-RU" sz="1200" b="1" dirty="0" smtClean="0">
              <a:solidFill>
                <a:srgbClr val="0000FF"/>
              </a:solidFill>
            </a:endParaRPr>
          </a:p>
          <a:p>
            <a:pPr defTabSz="1219170">
              <a:defRPr/>
            </a:pPr>
            <a:r>
              <a:rPr lang="ru-RU" sz="1200" b="1" dirty="0" err="1" smtClean="0">
                <a:solidFill>
                  <a:srgbClr val="0000FF"/>
                </a:solidFill>
              </a:rPr>
              <a:t>фемтосекундный</a:t>
            </a:r>
            <a:r>
              <a:rPr lang="ru-RU" sz="1200" b="1" dirty="0" smtClean="0">
                <a:solidFill>
                  <a:srgbClr val="0000FF"/>
                </a:solidFill>
              </a:rPr>
              <a:t> </a:t>
            </a:r>
            <a:r>
              <a:rPr lang="ru-RU" sz="1200" b="1" dirty="0">
                <a:solidFill>
                  <a:srgbClr val="0000FF"/>
                </a:solidFill>
              </a:rPr>
              <a:t>лазер в ИПФ </a:t>
            </a:r>
            <a:r>
              <a:rPr lang="ru-RU" sz="1200" b="1" dirty="0" smtClean="0">
                <a:solidFill>
                  <a:srgbClr val="0000FF"/>
                </a:solidFill>
              </a:rPr>
              <a:t>РАН</a:t>
            </a:r>
          </a:p>
          <a:p>
            <a:pPr defTabSz="1219170">
              <a:defRPr/>
            </a:pPr>
            <a:r>
              <a:rPr lang="ru-RU" sz="1200" b="1" dirty="0" smtClean="0">
                <a:solidFill>
                  <a:srgbClr val="0000FF"/>
                </a:solidFill>
              </a:rPr>
              <a:t>Мощность 1.5 </a:t>
            </a:r>
            <a:r>
              <a:rPr lang="ru-RU" sz="1200" b="1" dirty="0" err="1" smtClean="0">
                <a:solidFill>
                  <a:srgbClr val="0000FF"/>
                </a:solidFill>
              </a:rPr>
              <a:t>ПВт</a:t>
            </a:r>
            <a:r>
              <a:rPr lang="ru-RU" sz="1200" b="1" dirty="0" smtClean="0">
                <a:solidFill>
                  <a:srgbClr val="0000FF"/>
                </a:solidFill>
              </a:rPr>
              <a:t>, длительность 11 </a:t>
            </a:r>
            <a:r>
              <a:rPr lang="ru-RU" sz="1200" b="1" dirty="0" err="1" smtClean="0">
                <a:solidFill>
                  <a:srgbClr val="0000FF"/>
                </a:solidFill>
              </a:rPr>
              <a:t>фс</a:t>
            </a:r>
            <a:r>
              <a:rPr lang="ru-RU" sz="1200" b="1" dirty="0" smtClean="0">
                <a:solidFill>
                  <a:sysClr val="windowText" lastClr="000000"/>
                </a:solidFill>
              </a:rPr>
              <a:t> 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12424" y="3097255"/>
            <a:ext cx="2424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endParaRPr lang="ru-RU" sz="1200" b="1" dirty="0">
              <a:solidFill>
                <a:sysClr val="windowText" lastClr="000000"/>
              </a:solidFill>
            </a:endParaRPr>
          </a:p>
          <a:p>
            <a:pPr defTabSz="1219170">
              <a:defRPr/>
            </a:pPr>
            <a:r>
              <a:rPr lang="ru-RU" sz="1200" b="1" dirty="0">
                <a:solidFill>
                  <a:srgbClr val="008000"/>
                </a:solidFill>
              </a:rPr>
              <a:t>Фабрика </a:t>
            </a:r>
            <a:r>
              <a:rPr lang="ru-RU" sz="1200" b="1" dirty="0" err="1" smtClean="0">
                <a:solidFill>
                  <a:srgbClr val="008000"/>
                </a:solidFill>
              </a:rPr>
              <a:t>широкоапертурных</a:t>
            </a:r>
            <a:r>
              <a:rPr lang="ru-RU" sz="1200" b="1" dirty="0" smtClean="0">
                <a:solidFill>
                  <a:srgbClr val="008000"/>
                </a:solidFill>
              </a:rPr>
              <a:t> </a:t>
            </a:r>
          </a:p>
          <a:p>
            <a:pPr defTabSz="1219170">
              <a:defRPr/>
            </a:pPr>
            <a:r>
              <a:rPr lang="ru-RU" sz="1200" b="1" dirty="0" smtClean="0">
                <a:solidFill>
                  <a:srgbClr val="008000"/>
                </a:solidFill>
              </a:rPr>
              <a:t>водорастворимых кристаллов </a:t>
            </a:r>
            <a:r>
              <a:rPr lang="en-US" sz="1200" b="1" dirty="0" smtClean="0">
                <a:solidFill>
                  <a:srgbClr val="008000"/>
                </a:solidFill>
              </a:rPr>
              <a:t>DKDP </a:t>
            </a:r>
            <a:endParaRPr lang="ru-RU" sz="1200" b="1" dirty="0" smtClean="0">
              <a:solidFill>
                <a:srgbClr val="008000"/>
              </a:solidFill>
            </a:endParaRPr>
          </a:p>
          <a:p>
            <a:pPr defTabSz="1219170">
              <a:defRPr/>
            </a:pPr>
            <a:r>
              <a:rPr lang="ru-RU" sz="1200" b="1" dirty="0" smtClean="0">
                <a:solidFill>
                  <a:srgbClr val="008000"/>
                </a:solidFill>
              </a:rPr>
              <a:t>Размер до 40х40 см</a:t>
            </a:r>
            <a:r>
              <a:rPr lang="ru-RU" sz="1200" b="1" baseline="30000" dirty="0" smtClean="0">
                <a:solidFill>
                  <a:srgbClr val="008000"/>
                </a:solidFill>
              </a:rPr>
              <a:t>2</a:t>
            </a:r>
            <a:r>
              <a:rPr lang="ru-RU" sz="1200" b="1" dirty="0" smtClean="0">
                <a:solidFill>
                  <a:srgbClr val="008000"/>
                </a:solidFill>
              </a:rPr>
              <a:t> </a:t>
            </a:r>
            <a:endParaRPr lang="ru-RU" sz="12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2505" y="5301208"/>
            <a:ext cx="155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endParaRPr lang="ru-RU" sz="1200" b="1" dirty="0">
              <a:solidFill>
                <a:sysClr val="windowText" lastClr="000000"/>
              </a:solidFill>
            </a:endParaRPr>
          </a:p>
          <a:p>
            <a:pPr defTabSz="1219170"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Модули </a:t>
            </a:r>
            <a:r>
              <a:rPr lang="ru-RU" sz="1200" b="1" dirty="0" err="1" smtClean="0">
                <a:solidFill>
                  <a:srgbClr val="FF0000"/>
                </a:solidFill>
              </a:rPr>
              <a:t>мегаджоульного</a:t>
            </a:r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наносекундного лазера УФЛ-2М в РФЯЦ-ВНИИЭФ                </a:t>
            </a:r>
          </a:p>
        </p:txBody>
      </p:sp>
      <p:sp>
        <p:nvSpPr>
          <p:cNvPr id="13" name="Прямоугольник: скругленные углы 76">
            <a:extLst>
              <a:ext uri="{FF2B5EF4-FFF2-40B4-BE49-F238E27FC236}">
                <a16:creationId xmlns="" xmlns:a16="http://schemas.microsoft.com/office/drawing/2014/main" id="{536AC109-E843-0CF9-DB04-A2D3CC19904F}"/>
              </a:ext>
            </a:extLst>
          </p:cNvPr>
          <p:cNvSpPr/>
          <p:nvPr/>
        </p:nvSpPr>
        <p:spPr>
          <a:xfrm>
            <a:off x="579708" y="5157192"/>
            <a:ext cx="4508180" cy="15841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0" rtlCol="0" anchor="ctr"/>
          <a:lstStyle/>
          <a:p>
            <a:r>
              <a:rPr lang="ru-RU" sz="1400" b="1" dirty="0"/>
              <a:t>12 каналов </a:t>
            </a:r>
          </a:p>
          <a:p>
            <a:r>
              <a:rPr lang="ru-RU" sz="1400" b="1" dirty="0"/>
              <a:t>50 </a:t>
            </a:r>
            <a:r>
              <a:rPr lang="ru-RU" sz="1400" b="1" dirty="0" err="1"/>
              <a:t>ПВт</a:t>
            </a:r>
            <a:r>
              <a:rPr lang="ru-RU" sz="1400" b="1" dirty="0"/>
              <a:t> в </a:t>
            </a:r>
            <a:r>
              <a:rPr lang="ru-RU" sz="1400" b="1" dirty="0" smtClean="0"/>
              <a:t>канале</a:t>
            </a:r>
          </a:p>
          <a:p>
            <a:r>
              <a:rPr lang="ru-RU" sz="1400" b="1" dirty="0" smtClean="0"/>
              <a:t>Длительность до 10 </a:t>
            </a:r>
            <a:r>
              <a:rPr lang="ru-RU" sz="1400" b="1" dirty="0" err="1" smtClean="0"/>
              <a:t>фс</a:t>
            </a:r>
            <a:endParaRPr lang="ru-RU" sz="1400" b="1" dirty="0"/>
          </a:p>
          <a:p>
            <a:r>
              <a:rPr lang="ru-RU" sz="1400" b="1" dirty="0"/>
              <a:t>Фокусировка в пятно 1-3 мкм</a:t>
            </a:r>
          </a:p>
          <a:p>
            <a:r>
              <a:rPr lang="ru-RU" sz="1400" b="1" dirty="0"/>
              <a:t>Возможно когерентное сложение</a:t>
            </a:r>
          </a:p>
          <a:p>
            <a:r>
              <a:rPr lang="ru-RU" sz="1400" b="1" dirty="0" smtClean="0"/>
              <a:t>Интенсивность</a:t>
            </a:r>
            <a:r>
              <a:rPr lang="en-US" sz="1400" b="1" dirty="0" smtClean="0"/>
              <a:t> &gt;</a:t>
            </a:r>
            <a:r>
              <a:rPr lang="ru-RU" sz="1400" b="1" dirty="0" smtClean="0"/>
              <a:t> 10</a:t>
            </a:r>
            <a:r>
              <a:rPr lang="ru-RU" sz="1400" b="1" baseline="30000" dirty="0" smtClean="0"/>
              <a:t>25</a:t>
            </a:r>
            <a:r>
              <a:rPr lang="ru-RU" sz="1400" b="1" dirty="0" smtClean="0"/>
              <a:t> </a:t>
            </a:r>
            <a:r>
              <a:rPr lang="ru-RU" sz="1400" b="1" dirty="0"/>
              <a:t>Вт/см </a:t>
            </a:r>
            <a:r>
              <a:rPr lang="ru-RU" sz="1400" b="1" baseline="30000" dirty="0"/>
              <a:t>2</a:t>
            </a:r>
            <a:r>
              <a:rPr lang="ru-RU" sz="1400" b="1" dirty="0"/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6D1AD19-40AB-BB4E-CAA4-ADEE40F3CD78}"/>
              </a:ext>
            </a:extLst>
          </p:cNvPr>
          <p:cNvSpPr/>
          <p:nvPr/>
        </p:nvSpPr>
        <p:spPr>
          <a:xfrm>
            <a:off x="0" y="-11778"/>
            <a:ext cx="10582275" cy="1064514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44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Техника </a:t>
            </a:r>
            <a:r>
              <a:rPr lang="en-US" sz="2000" b="1" dirty="0">
                <a:solidFill>
                  <a:schemeClr val="accent1"/>
                </a:solidFill>
              </a:rPr>
              <a:t>OPCPA – </a:t>
            </a:r>
            <a:r>
              <a:rPr lang="ru-RU" sz="2000" b="1" dirty="0">
                <a:solidFill>
                  <a:schemeClr val="accent1"/>
                </a:solidFill>
              </a:rPr>
              <a:t>параметрическое усиление частотно-модулированных оптических импульсов в нелинейных </a:t>
            </a:r>
            <a:r>
              <a:rPr lang="ru-RU" sz="2000" b="1" dirty="0" err="1">
                <a:solidFill>
                  <a:schemeClr val="accent1"/>
                </a:solidFill>
              </a:rPr>
              <a:t>широкоапертурных</a:t>
            </a:r>
            <a:r>
              <a:rPr lang="ru-RU" sz="2000" b="1" dirty="0">
                <a:solidFill>
                  <a:schemeClr val="accent1"/>
                </a:solidFill>
              </a:rPr>
              <a:t> 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26540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193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cs typeface="Arial" pitchFamily="34" charset="0"/>
              </a:rPr>
              <a:t>Сильные электромагнитные поля в природе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2D2C6A-1B10-248F-D089-94A5F6DAC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108985"/>
            <a:ext cx="4176464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99A81FEB-521B-19C4-177D-48A2B0BFE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54" y="1108985"/>
            <a:ext cx="5397241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B2E0D5A7-59BD-00B6-1B78-01EFE9AAD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47" y="5157192"/>
            <a:ext cx="47053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Электрическое поле вблизи ядра атомов тяжелых элементов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E7A34D0A-08C5-D17F-5438-2FAF4DE52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976" y="5157192"/>
            <a:ext cx="566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Электрические и магнитные поля вблизи поверхности нейтронных звезд</a:t>
            </a:r>
          </a:p>
        </p:txBody>
      </p:sp>
    </p:spTree>
    <p:extLst>
      <p:ext uri="{BB962C8B-B14F-4D97-AF65-F5344CB8AC3E}">
        <p14:creationId xmlns:p14="http://schemas.microsoft.com/office/powerpoint/2010/main" val="20306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334434" y="2565401"/>
            <a:ext cx="1152101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 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571461" y="1071546"/>
            <a:ext cx="10998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latin typeface="+mn-lt"/>
              </a:rPr>
              <a:t>Rule of </a:t>
            </a:r>
            <a:r>
              <a:rPr lang="en-US" sz="2200" b="1" dirty="0" smtClean="0">
                <a:latin typeface="+mn-lt"/>
              </a:rPr>
              <a:t>thumb for coherent combining of several beams:</a:t>
            </a:r>
            <a:endParaRPr lang="en-US" sz="2200" b="1" dirty="0">
              <a:latin typeface="+mn-lt"/>
            </a:endParaRPr>
          </a:p>
          <a:p>
            <a:r>
              <a:rPr lang="en-US" sz="2200" dirty="0">
                <a:latin typeface="+mn-lt"/>
              </a:rPr>
              <a:t>To maximize the electric field at focusing point, </a:t>
            </a:r>
          </a:p>
          <a:p>
            <a:r>
              <a:rPr lang="en-US" sz="2200" dirty="0">
                <a:latin typeface="+mn-lt"/>
              </a:rPr>
              <a:t>radiation of several combining beams should reproduce </a:t>
            </a:r>
          </a:p>
          <a:p>
            <a:r>
              <a:rPr lang="en-US" sz="2200" dirty="0">
                <a:latin typeface="+mn-lt"/>
              </a:rPr>
              <a:t>configuration of </a:t>
            </a:r>
            <a:r>
              <a:rPr lang="en-US" sz="2200" b="1" dirty="0">
                <a:solidFill>
                  <a:srgbClr val="FF0000"/>
                </a:solidFill>
                <a:latin typeface="+mn-lt"/>
              </a:rPr>
              <a:t>phase conjugated dipole radiation field </a:t>
            </a:r>
            <a:endParaRPr lang="ru-RU" dirty="0">
              <a:latin typeface="+mn-lt"/>
            </a:endParaRPr>
          </a:p>
        </p:txBody>
      </p:sp>
      <p:pic>
        <p:nvPicPr>
          <p:cNvPr id="51206" name="Picture 2" descr="C:\Users\пользователь\Videos\Dipol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09" y="2571744"/>
            <a:ext cx="3422648" cy="25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0"/>
          <p:cNvGrpSpPr/>
          <p:nvPr/>
        </p:nvGrpSpPr>
        <p:grpSpPr>
          <a:xfrm>
            <a:off x="4286238" y="2786058"/>
            <a:ext cx="3162285" cy="2092322"/>
            <a:chOff x="4932363" y="3284538"/>
            <a:chExt cx="3511550" cy="2665412"/>
          </a:xfrm>
        </p:grpSpPr>
        <p:pic>
          <p:nvPicPr>
            <p:cNvPr id="51205" name="Рисунок 5" descr="Elem-doub-rad-pat-per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3284538"/>
              <a:ext cx="3511550" cy="266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Двойная стрелка вверх/вниз 9"/>
            <p:cNvSpPr/>
            <p:nvPr/>
          </p:nvSpPr>
          <p:spPr>
            <a:xfrm>
              <a:off x="6516688" y="4292600"/>
              <a:ext cx="287337" cy="865188"/>
            </a:xfrm>
            <a:prstGeom prst="up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911424" y="260648"/>
            <a:ext cx="10589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 достичь максимально возможное поле в лаборатории?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2" name="Picture 12" descr="p-x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9" y="2714621"/>
            <a:ext cx="4430041" cy="1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809720" y="321468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24232" y="414338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ru-RU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4857741" y="4714885"/>
            <a:ext cx="6652712" cy="620713"/>
            <a:chOff x="1714480" y="5786454"/>
            <a:chExt cx="4989534" cy="62071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786454"/>
              <a:ext cx="1846262" cy="6207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714480" y="5929330"/>
              <a:ext cx="20705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Minimum focusing volume:</a:t>
              </a:r>
              <a:endParaRPr lang="ru-RU" sz="1600" b="1" dirty="0"/>
            </a:p>
          </p:txBody>
        </p:sp>
      </p:grpSp>
      <p:grpSp>
        <p:nvGrpSpPr>
          <p:cNvPr id="4" name="Группа 22"/>
          <p:cNvGrpSpPr/>
          <p:nvPr/>
        </p:nvGrpSpPr>
        <p:grpSpPr>
          <a:xfrm>
            <a:off x="1523968" y="5715017"/>
            <a:ext cx="9429815" cy="1000131"/>
            <a:chOff x="857224" y="5500702"/>
            <a:chExt cx="7072361" cy="1000131"/>
          </a:xfrm>
          <a:solidFill>
            <a:srgbClr val="FFFF00"/>
          </a:solidFill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7224" y="5500702"/>
              <a:ext cx="3505888" cy="4793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3438" y="5500702"/>
              <a:ext cx="3286147" cy="5076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0100" y="6072206"/>
              <a:ext cx="1857388" cy="3192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14678" y="6072206"/>
              <a:ext cx="696519" cy="3095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2" y="6000768"/>
              <a:ext cx="3367104" cy="5000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1333467" y="5286388"/>
            <a:ext cx="73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Converging dipole wave as an exact solution of Maxwell equations: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2464" y="2500306"/>
            <a:ext cx="1019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Gonoskov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A. Aiello, S.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Heugel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and G.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Leuchs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Phys. Rev. A (2012)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71537"/>
              </p:ext>
            </p:extLst>
          </p:nvPr>
        </p:nvGraphicFramePr>
        <p:xfrm>
          <a:off x="719403" y="1142984"/>
          <a:ext cx="1084920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841"/>
                <a:gridCol w="2169841"/>
                <a:gridCol w="2169841"/>
                <a:gridCol w="2169841"/>
                <a:gridCol w="2169841"/>
              </a:tblGrid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Geometry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per channel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Intensity, </a:t>
                      </a:r>
                    </a:p>
                    <a:p>
                      <a:pPr algn="ctr"/>
                      <a:r>
                        <a:rPr lang="en-US" dirty="0" smtClean="0"/>
                        <a:t>×10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baseline="0" dirty="0" smtClean="0"/>
                        <a:t>W/cm</a:t>
                      </a:r>
                      <a:r>
                        <a:rPr lang="en-US" baseline="30000" dirty="0" smtClean="0"/>
                        <a:t>2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I/I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(f=1.2)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Equivalent power (f=1.2)</a:t>
                      </a:r>
                      <a:endParaRPr lang="ru-RU" dirty="0"/>
                    </a:p>
                  </a:txBody>
                  <a:tcPr marL="121920" marR="121920"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=10 PW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PW</a:t>
                      </a:r>
                      <a:endParaRPr lang="ru-RU" dirty="0"/>
                    </a:p>
                  </a:txBody>
                  <a:tcPr marL="121920" marR="121920"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PW</a:t>
                      </a:r>
                      <a:endParaRPr lang="ru-RU" dirty="0"/>
                    </a:p>
                  </a:txBody>
                  <a:tcPr marL="121920" marR="121920"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Dipole-Wave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16.7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 PW</a:t>
                      </a:r>
                      <a:endParaRPr lang="ru-RU" dirty="0"/>
                    </a:p>
                  </a:txBody>
                  <a:tcPr marL="121920" marR="121920"/>
                </a:tc>
              </a:tr>
              <a:tr h="3989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Double-Belt-12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12× (f=0.96)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baseline="-25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/12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13.4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2200 PW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919536" y="332656"/>
            <a:ext cx="82926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 достичь интенсивность</a:t>
            </a:r>
            <a:r>
              <a:rPr lang="en-US" sz="2800" b="1" dirty="0" smtClean="0">
                <a:solidFill>
                  <a:srgbClr val="C00000"/>
                </a:solidFill>
              </a:rPr>
              <a:t> 10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</a:rPr>
              <a:t>-10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 W/cm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?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5" descr="C:\WORK\CONFERENCES\UFO11\слайды Сергеев\12-cir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910" y="4500570"/>
            <a:ext cx="208533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4228938" y="5572140"/>
            <a:ext cx="199766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92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en-US" sz="192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Double-Belt-12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5811584"/>
            <a:ext cx="12192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XCELS design: Coherent combining to mimic a converging dipole wave</a:t>
            </a:r>
          </a:p>
          <a:p>
            <a:endParaRPr lang="en-US" sz="1200" b="1" dirty="0" smtClean="0"/>
          </a:p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  <a:p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4432670"/>
            <a:ext cx="3976480" cy="163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6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647395" y="1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  Основные </a:t>
            </a:r>
            <a:r>
              <a:rPr lang="ru-RU" sz="2800" b="1" dirty="0" smtClean="0">
                <a:solidFill>
                  <a:srgbClr val="C00000"/>
                </a:solidFill>
                <a:cs typeface="Arial" pitchFamily="34" charset="0"/>
              </a:rPr>
              <a:t>параметры и элементарные процессы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52" name="Изображение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0318" y="1751138"/>
            <a:ext cx="5931364" cy="15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Группа 25"/>
          <p:cNvGrpSpPr>
            <a:grpSpLocks/>
          </p:cNvGrpSpPr>
          <p:nvPr/>
        </p:nvGrpSpPr>
        <p:grpSpPr bwMode="auto">
          <a:xfrm>
            <a:off x="5424983" y="1012806"/>
            <a:ext cx="6138333" cy="625475"/>
            <a:chOff x="744819" y="1974397"/>
            <a:chExt cx="4602743" cy="62562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4A10A73-82B2-FF4C-8B05-9E016B71370A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954258" y="1974397"/>
              <a:ext cx="1393304" cy="61773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67A0E9B8-6A1B-A44C-8ED5-180BFB887CE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30130" y="2021654"/>
              <a:ext cx="1393304" cy="578363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3B29A3F-2AD9-5349-AD0A-1E89F876844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4819" y="2201078"/>
              <a:ext cx="1393304" cy="315407"/>
            </a:xfrm>
            <a:prstGeom prst="rect">
              <a:avLst/>
            </a:prstGeom>
            <a:blipFill>
              <a:blip r:embed="rId6"/>
              <a:stretch>
                <a:fillRect t="-1923" b="-21154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  <a:cs typeface="Arial" panose="020B0604020202020204" pitchFamily="34" charset="0"/>
                </a:rPr>
                <a:t> </a:t>
              </a:r>
            </a:p>
          </p:txBody>
        </p:sp>
      </p:grpSp>
      <p:sp>
        <p:nvSpPr>
          <p:cNvPr id="61" name="TextBox 29"/>
          <p:cNvSpPr txBox="1">
            <a:spLocks noChangeArrowheads="1"/>
          </p:cNvSpPr>
          <p:nvPr/>
        </p:nvSpPr>
        <p:spPr bwMode="auto">
          <a:xfrm>
            <a:off x="285709" y="642919"/>
            <a:ext cx="752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нормированная  напряженность  поля</a:t>
            </a:r>
          </a:p>
        </p:txBody>
      </p:sp>
      <p:sp>
        <p:nvSpPr>
          <p:cNvPr id="62" name="TextBox 30"/>
          <p:cNvSpPr txBox="1">
            <a:spLocks noChangeArrowheads="1"/>
          </p:cNvSpPr>
          <p:nvPr/>
        </p:nvSpPr>
        <p:spPr bwMode="auto">
          <a:xfrm>
            <a:off x="6762755" y="642919"/>
            <a:ext cx="5020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реакция излучения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7F979481-754A-704A-A07C-E4C40D3E42EF}"/>
              </a:ext>
            </a:extLst>
          </p:cNvPr>
          <p:cNvCxnSpPr/>
          <p:nvPr/>
        </p:nvCxnSpPr>
        <p:spPr>
          <a:xfrm>
            <a:off x="761966" y="5786457"/>
            <a:ext cx="11120967" cy="222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Группа 10"/>
          <p:cNvGrpSpPr>
            <a:grpSpLocks/>
          </p:cNvGrpSpPr>
          <p:nvPr/>
        </p:nvGrpSpPr>
        <p:grpSpPr bwMode="auto">
          <a:xfrm>
            <a:off x="3887755" y="5845196"/>
            <a:ext cx="7574203" cy="603251"/>
            <a:chOff x="1054844" y="5885216"/>
            <a:chExt cx="5680652" cy="6028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C85AC90-5930-D04C-B2B8-D7BB1061E50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4844" y="5885216"/>
              <a:ext cx="2016224" cy="602857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2752027" y="6003707"/>
              <a:ext cx="3983469" cy="369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ru-RU" dirty="0">
                  <a:latin typeface="Calibri" pitchFamily="34" charset="0"/>
                </a:rPr>
                <a:t>- </a:t>
              </a:r>
              <a:r>
                <a:rPr lang="ru-RU" altLang="ru-RU" dirty="0">
                  <a:latin typeface="Calibri" pitchFamily="34" charset="0"/>
                </a:rPr>
                <a:t>релятивистская плазменная частота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131F189-335D-6448-9AC4-E9F822662FE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32273" y="5974334"/>
            <a:ext cx="1845120" cy="414409"/>
          </a:xfrm>
          <a:prstGeom prst="rect">
            <a:avLst/>
          </a:prstGeom>
          <a:blipFill rotWithShape="0">
            <a:blip r:embed="rId8"/>
            <a:stretch>
              <a:fillRect l="-2643" r="-881" b="-19118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D7F4A047-90F9-4C49-A836-F422C7BAC52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6967" y="1089171"/>
            <a:ext cx="2746651" cy="57637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xmlns="" id="{64A7A1E3-3CA3-E333-C1D2-9D6BE722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450" y="3823771"/>
            <a:ext cx="3382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x-none" sz="1800" dirty="0" err="1">
                <a:ea typeface="Times New Roman" charset="0"/>
                <a:cs typeface="Times New Roman" charset="0"/>
              </a:rPr>
              <a:t>фоторождение</a:t>
            </a:r>
            <a:r>
              <a:rPr lang="ru-RU" altLang="x-none" sz="1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пар</a:t>
            </a: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xmlns="" id="{3E2A5085-E11B-ED3B-3EC8-1743AD3F0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99" y="3823771"/>
            <a:ext cx="71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x-none" sz="1800" dirty="0">
                <a:ea typeface="Times New Roman" charset="0"/>
                <a:cs typeface="Times New Roman" charset="0"/>
              </a:rPr>
              <a:t>излучение фотонов</a:t>
            </a:r>
            <a:r>
              <a:rPr lang="en-US" altLang="x-none" sz="1800" dirty="0">
                <a:ea typeface="Times New Roman" charset="0"/>
                <a:cs typeface="Times New Roman" charset="0"/>
              </a:rPr>
              <a:t> (</a:t>
            </a:r>
            <a:r>
              <a:rPr lang="ru-RU" altLang="x-none" sz="1800" dirty="0">
                <a:ea typeface="Times New Roman" charset="0"/>
                <a:cs typeface="Times New Roman" charset="0"/>
              </a:rPr>
              <a:t>комптоновское рассеяние</a:t>
            </a:r>
            <a:r>
              <a:rPr lang="en-US" altLang="x-none" sz="1800" dirty="0">
                <a:ea typeface="Times New Roman" charset="0"/>
                <a:cs typeface="Times New Roman" charset="0"/>
              </a:rPr>
              <a:t>)</a:t>
            </a:r>
            <a:endParaRPr lang="ru-RU" altLang="x-none" sz="1800" dirty="0">
              <a:ea typeface="Times New Roman" charset="0"/>
              <a:cs typeface="Times New Roman" charset="0"/>
            </a:endParaRPr>
          </a:p>
        </p:txBody>
      </p:sp>
      <p:graphicFrame>
        <p:nvGraphicFramePr>
          <p:cNvPr id="75" name="Объект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723426"/>
              </p:ext>
            </p:extLst>
          </p:nvPr>
        </p:nvGraphicFramePr>
        <p:xfrm>
          <a:off x="1311654" y="3321997"/>
          <a:ext cx="3382333" cy="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Формула" r:id="rId10" imgW="1155600" imgH="228600" progId="Equation.3">
                  <p:embed/>
                </p:oleObj>
              </mc:Choice>
              <mc:Fallback>
                <p:oleObj name="Формула" r:id="rId10" imgW="1155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654" y="3321997"/>
                        <a:ext cx="3382333" cy="501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352763"/>
              </p:ext>
            </p:extLst>
          </p:nvPr>
        </p:nvGraphicFramePr>
        <p:xfrm>
          <a:off x="7598196" y="3316417"/>
          <a:ext cx="3382333" cy="50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Формула" r:id="rId12" imgW="1143000" imgH="228600" progId="Equation.3">
                  <p:embed/>
                </p:oleObj>
              </mc:Choice>
              <mc:Fallback>
                <p:oleObj name="Формула" r:id="rId12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8196" y="3316417"/>
                        <a:ext cx="3382333" cy="507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3">
            <a:extLst>
              <a:ext uri="{FF2B5EF4-FFF2-40B4-BE49-F238E27FC236}">
                <a16:creationId xmlns:a16="http://schemas.microsoft.com/office/drawing/2014/main" xmlns="" id="{64A7A1E3-3CA3-E333-C1D2-9D6BE722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14" y="5214951"/>
            <a:ext cx="9048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x-none" sz="1800" i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χ</a:t>
            </a:r>
            <a:r>
              <a:rPr lang="en-US" altLang="x-none" sz="1800" i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&gt;1</a:t>
            </a:r>
            <a:r>
              <a:rPr lang="en-US" altLang="x-none" sz="1800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– </a:t>
            </a:r>
            <a:r>
              <a:rPr lang="ru-RU" altLang="x-none" sz="1800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квантовый режим (эффект отдачи и зависимость от спина) </a:t>
            </a:r>
            <a:endParaRPr lang="ru-RU" altLang="x-none" sz="1800" i="1" dirty="0">
              <a:solidFill>
                <a:schemeClr val="bg1"/>
              </a:solidFill>
              <a:latin typeface="Times New Roman" pitchFamily="18" charset="0"/>
              <a:ea typeface="Times New Roman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51D22A7-329B-A72A-513A-CB0746A774CC}"/>
                  </a:ext>
                </a:extLst>
              </p:cNvPr>
              <p:cNvSpPr txBox="1"/>
              <p:nvPr/>
            </p:nvSpPr>
            <p:spPr>
              <a:xfrm>
                <a:off x="4655841" y="4374148"/>
                <a:ext cx="776558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51D22A7-329B-A72A-513A-CB0746A77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1" y="4374148"/>
                <a:ext cx="776558" cy="56534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xmlns="" id="{A568D870-C944-E9CE-0B5E-67882D4689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88823"/>
              </p:ext>
            </p:extLst>
          </p:nvPr>
        </p:nvGraphicFramePr>
        <p:xfrm>
          <a:off x="6574379" y="4329615"/>
          <a:ext cx="4500112" cy="71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Формула" r:id="rId15" imgW="2171700" imgH="457200" progId="Equation.3">
                  <p:embed/>
                </p:oleObj>
              </mc:Choice>
              <mc:Fallback>
                <p:oleObj name="Формула" r:id="rId15" imgW="2171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79" y="4329615"/>
                        <a:ext cx="4500112" cy="711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62A5390F-7B73-7EA5-36A4-6C7434C88DC5}"/>
                  </a:ext>
                </a:extLst>
              </p:cNvPr>
              <p:cNvSpPr txBox="1"/>
              <p:nvPr/>
            </p:nvSpPr>
            <p:spPr>
              <a:xfrm>
                <a:off x="1551810" y="4311672"/>
                <a:ext cx="3392063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Liberation Serif"/>
                        <a:cs typeface="Cambria Math" panose="02040503050406030204" pitchFamily="18" charset="0"/>
                      </a:rPr>
                      <m:t>𝜒</m:t>
                    </m:r>
                    <m:r>
                      <a:rPr lang="ru-RU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Liberation Serif"/>
                        <a:cs typeface="Liberation Serif"/>
                      </a:rPr>
                      <m:t>=</m:t>
                    </m:r>
                    <m:r>
                      <a:rPr lang="ru-RU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Liberation Serif"/>
                        <a:cs typeface="Liberation Serif"/>
                      </a:rPr>
                      <m:t>𝑒</m:t>
                    </m:r>
                    <m:rad>
                      <m:radPr>
                        <m:degHide m:val="on"/>
                        <m:ctrlPr>
                          <a:rPr lang="ru-RU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Liberation Serif"/>
                            <a:cs typeface="Liberation Serif"/>
                          </a:rPr>
                          <m:t>−</m:t>
                        </m:r>
                        <m:r>
                          <a:rPr lang="ru-RU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Liberation Serif"/>
                            <a:cs typeface="Liberation Serif"/>
                          </a:rPr>
                          <m:t>(</m:t>
                        </m:r>
                        <m:sSub>
                          <m:sSub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Liberation Serif"/>
                              </a:rPr>
                              <m:t>𝐹</m:t>
                            </m:r>
                          </m:e>
                          <m:sub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sSup>
                          <m:sSup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Liberation Serif"/>
                              </a:rPr>
                              <m:t>𝑝</m:t>
                            </m:r>
                          </m:e>
                          <m:sup>
                            <m:r>
                              <a:rPr lang="ru-RU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sSup>
                          <m:sSupPr>
                            <m:ctrlPr>
                              <a:rPr lang="ru-RU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Liberation Serif"/>
                              </a:rPr>
                              <m:t>)</m:t>
                            </m:r>
                          </m:e>
                          <m:sup>
                            <m:r>
                              <a:rPr lang="ru-RU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Liberation Serif"/>
                                <a:cs typeface="Liberation Serif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sz="1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Liberation Serif"/>
                        <a:cs typeface="Liberation Serif"/>
                      </a:rPr>
                      <m:t>/</m:t>
                    </m:r>
                    <m:sSup>
                      <m:sSupPr>
                        <m:ctrlPr>
                          <a:rPr lang="ru-RU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ru-RU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Liberation Serif"/>
                            <a:cs typeface="Liberation Serif"/>
                          </a:rPr>
                          <m:t>𝑚</m:t>
                        </m:r>
                      </m:e>
                      <m:sup>
                        <m:r>
                          <a:rPr lang="ru-RU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Liberation Serif"/>
                            <a:cs typeface="Liberation Serif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Liberation Serif"/>
                    <a:cs typeface="Liberation Serif"/>
                  </a:rPr>
                  <a:t>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A5390F-7B73-7EA5-36A4-6C7434C88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810" y="4311672"/>
                <a:ext cx="3392063" cy="65601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8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946" y="6139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cs typeface="Arial" pitchFamily="34" charset="0"/>
              </a:rPr>
              <a:t>Нелинейное взаимодействие волн в вакууме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3F439B-726D-D791-8093-AC0F0D78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631" y="4205679"/>
            <a:ext cx="3657600" cy="185604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0D9BB33-114D-AE54-82A9-EEDC35661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9" y="4375087"/>
            <a:ext cx="4394552" cy="1853952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502FE65C-2C40-9FF4-45F5-FF4415255C18}"/>
              </a:ext>
            </a:extLst>
          </p:cNvPr>
          <p:cNvSpPr/>
          <p:nvPr/>
        </p:nvSpPr>
        <p:spPr>
          <a:xfrm>
            <a:off x="4565099" y="657310"/>
            <a:ext cx="3426011" cy="226777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xmlns="" id="{AD4CE5E9-2F90-4EF6-83BF-810E0736C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099" y="2510035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классический вакуум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D50F411-9A4E-A3F7-D0CA-E72C029DDBA8}"/>
              </a:ext>
            </a:extLst>
          </p:cNvPr>
          <p:cNvSpPr/>
          <p:nvPr/>
        </p:nvSpPr>
        <p:spPr>
          <a:xfrm>
            <a:off x="8300316" y="664492"/>
            <a:ext cx="3426011" cy="22605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4DD0E956-3F69-152B-8E01-422EA7EC347B}"/>
              </a:ext>
            </a:extLst>
          </p:cNvPr>
          <p:cNvSpPr/>
          <p:nvPr/>
        </p:nvSpPr>
        <p:spPr>
          <a:xfrm>
            <a:off x="9252818" y="1094566"/>
            <a:ext cx="263540" cy="187463"/>
          </a:xfrm>
          <a:prstGeom prst="ellipse">
            <a:avLst/>
          </a:prstGeom>
          <a:solidFill>
            <a:srgbClr val="0F6F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2C76D6C1-514C-920B-F0BF-BB8B048F9102}"/>
              </a:ext>
            </a:extLst>
          </p:cNvPr>
          <p:cNvSpPr/>
          <p:nvPr/>
        </p:nvSpPr>
        <p:spPr>
          <a:xfrm>
            <a:off x="9248585" y="1108855"/>
            <a:ext cx="263540" cy="187463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48" name="Овал 2047">
            <a:extLst>
              <a:ext uri="{FF2B5EF4-FFF2-40B4-BE49-F238E27FC236}">
                <a16:creationId xmlns:a16="http://schemas.microsoft.com/office/drawing/2014/main" xmlns="" id="{FC38DB22-B702-CCA4-0497-819F350FFD53}"/>
              </a:ext>
            </a:extLst>
          </p:cNvPr>
          <p:cNvSpPr/>
          <p:nvPr/>
        </p:nvSpPr>
        <p:spPr>
          <a:xfrm>
            <a:off x="10209551" y="2294715"/>
            <a:ext cx="263540" cy="187463"/>
          </a:xfrm>
          <a:prstGeom prst="ellipse">
            <a:avLst/>
          </a:prstGeom>
          <a:solidFill>
            <a:srgbClr val="0F6F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49" name="Овал 2048">
            <a:extLst>
              <a:ext uri="{FF2B5EF4-FFF2-40B4-BE49-F238E27FC236}">
                <a16:creationId xmlns:a16="http://schemas.microsoft.com/office/drawing/2014/main" xmlns="" id="{7C1DCA24-6614-DF87-2F47-57AFEF8290D0}"/>
              </a:ext>
            </a:extLst>
          </p:cNvPr>
          <p:cNvSpPr/>
          <p:nvPr/>
        </p:nvSpPr>
        <p:spPr>
          <a:xfrm>
            <a:off x="10205318" y="2309004"/>
            <a:ext cx="263540" cy="187463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1" name="Овал 2050">
            <a:extLst>
              <a:ext uri="{FF2B5EF4-FFF2-40B4-BE49-F238E27FC236}">
                <a16:creationId xmlns:a16="http://schemas.microsoft.com/office/drawing/2014/main" xmlns="" id="{FCFEE129-7302-E3D1-D826-58A9643D2BF5}"/>
              </a:ext>
            </a:extLst>
          </p:cNvPr>
          <p:cNvSpPr/>
          <p:nvPr/>
        </p:nvSpPr>
        <p:spPr>
          <a:xfrm>
            <a:off x="8590299" y="1937530"/>
            <a:ext cx="263539" cy="187463"/>
          </a:xfrm>
          <a:prstGeom prst="ellipse">
            <a:avLst/>
          </a:prstGeom>
          <a:solidFill>
            <a:srgbClr val="0F6F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2" name="Овал 2051">
            <a:extLst>
              <a:ext uri="{FF2B5EF4-FFF2-40B4-BE49-F238E27FC236}">
                <a16:creationId xmlns:a16="http://schemas.microsoft.com/office/drawing/2014/main" xmlns="" id="{6DB2122D-3F81-361B-99F9-D851BCD1FCA0}"/>
              </a:ext>
            </a:extLst>
          </p:cNvPr>
          <p:cNvSpPr/>
          <p:nvPr/>
        </p:nvSpPr>
        <p:spPr>
          <a:xfrm>
            <a:off x="8586065" y="1951815"/>
            <a:ext cx="263539" cy="187463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3" name="Овал 2052">
            <a:extLst>
              <a:ext uri="{FF2B5EF4-FFF2-40B4-BE49-F238E27FC236}">
                <a16:creationId xmlns:a16="http://schemas.microsoft.com/office/drawing/2014/main" xmlns="" id="{2E6F5D64-0EF5-0766-6035-30544C1F4B87}"/>
              </a:ext>
            </a:extLst>
          </p:cNvPr>
          <p:cNvSpPr/>
          <p:nvPr/>
        </p:nvSpPr>
        <p:spPr>
          <a:xfrm>
            <a:off x="9828551" y="1580340"/>
            <a:ext cx="263540" cy="187463"/>
          </a:xfrm>
          <a:prstGeom prst="ellipse">
            <a:avLst/>
          </a:prstGeom>
          <a:solidFill>
            <a:srgbClr val="0F6F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4" name="Овал 2053">
            <a:extLst>
              <a:ext uri="{FF2B5EF4-FFF2-40B4-BE49-F238E27FC236}">
                <a16:creationId xmlns:a16="http://schemas.microsoft.com/office/drawing/2014/main" xmlns="" id="{E52B6C14-FEEB-D12D-FE1B-938F6FB644B6}"/>
              </a:ext>
            </a:extLst>
          </p:cNvPr>
          <p:cNvSpPr/>
          <p:nvPr/>
        </p:nvSpPr>
        <p:spPr>
          <a:xfrm>
            <a:off x="9824318" y="1594630"/>
            <a:ext cx="263540" cy="187463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5" name="Овал 2054">
            <a:extLst>
              <a:ext uri="{FF2B5EF4-FFF2-40B4-BE49-F238E27FC236}">
                <a16:creationId xmlns:a16="http://schemas.microsoft.com/office/drawing/2014/main" xmlns="" id="{09C64AE1-D047-F3B4-A537-CC6B7C4E749C}"/>
              </a:ext>
            </a:extLst>
          </p:cNvPr>
          <p:cNvSpPr/>
          <p:nvPr/>
        </p:nvSpPr>
        <p:spPr>
          <a:xfrm>
            <a:off x="10304799" y="1080279"/>
            <a:ext cx="263539" cy="187463"/>
          </a:xfrm>
          <a:prstGeom prst="ellipse">
            <a:avLst/>
          </a:prstGeom>
          <a:solidFill>
            <a:srgbClr val="0F6F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6" name="Овал 2055">
            <a:extLst>
              <a:ext uri="{FF2B5EF4-FFF2-40B4-BE49-F238E27FC236}">
                <a16:creationId xmlns:a16="http://schemas.microsoft.com/office/drawing/2014/main" xmlns="" id="{0D2D04DA-E6C5-B1A2-140B-38E9721D5B66}"/>
              </a:ext>
            </a:extLst>
          </p:cNvPr>
          <p:cNvSpPr/>
          <p:nvPr/>
        </p:nvSpPr>
        <p:spPr>
          <a:xfrm>
            <a:off x="10300565" y="1094566"/>
            <a:ext cx="263539" cy="187463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0" name="TextBox 44">
            <a:extLst>
              <a:ext uri="{FF2B5EF4-FFF2-40B4-BE49-F238E27FC236}">
                <a16:creationId xmlns:a16="http://schemas.microsoft.com/office/drawing/2014/main" xmlns="" id="{C76E8021-9495-41E3-EC9D-EE3A5E184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129" y="2510035"/>
            <a:ext cx="3074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квантовый вакуум</a:t>
            </a:r>
          </a:p>
        </p:txBody>
      </p:sp>
      <p:sp>
        <p:nvSpPr>
          <p:cNvPr id="2057" name="TextBox 3">
            <a:extLst>
              <a:ext uri="{FF2B5EF4-FFF2-40B4-BE49-F238E27FC236}">
                <a16:creationId xmlns:a16="http://schemas.microsoft.com/office/drawing/2014/main" xmlns="" id="{310E6AB5-F385-986A-1466-7D7EFBDD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45" y="913503"/>
            <a:ext cx="37005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неопределенности приводит к возможности рождения виртуальных пар частица-античастица. Квантовый вакуум заполнен виртуальными частицами.</a:t>
            </a:r>
          </a:p>
        </p:txBody>
      </p:sp>
      <p:sp>
        <p:nvSpPr>
          <p:cNvPr id="2058" name="TextBox 3">
            <a:extLst>
              <a:ext uri="{FF2B5EF4-FFF2-40B4-BE49-F238E27FC236}">
                <a16:creationId xmlns:a16="http://schemas.microsoft.com/office/drawing/2014/main" xmlns="" id="{28E80CC9-9EDD-2F10-B745-9C5C6D28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71" y="3141535"/>
            <a:ext cx="59087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классической электродинамики, соответствующей небольшой интенсивности ЭМ излучения, ЭМ волны не взаимодействуют друг с другом. </a:t>
            </a:r>
          </a:p>
        </p:txBody>
      </p:sp>
      <p:sp>
        <p:nvSpPr>
          <p:cNvPr id="2059" name="TextBox 3">
            <a:extLst>
              <a:ext uri="{FF2B5EF4-FFF2-40B4-BE49-F238E27FC236}">
                <a16:creationId xmlns:a16="http://schemas.microsoft.com/office/drawing/2014/main" xmlns="" id="{FFB30A06-0985-C7FF-CB92-B735EBA8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068" y="3141071"/>
            <a:ext cx="50885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квантовой электродинамике (КЭД) при высокой интенсивности ЭМ  волны взаимодействуют друг с другом.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A2825B-1A41-74EB-A6BC-7C715B1CD3E3}"/>
              </a:ext>
            </a:extLst>
          </p:cNvPr>
          <p:cNvSpPr txBox="1"/>
          <p:nvPr/>
        </p:nvSpPr>
        <p:spPr>
          <a:xfrm>
            <a:off x="6321841" y="6072665"/>
            <a:ext cx="6117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Lundstr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96, 083602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(2006)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9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C 0.00469 -0.00972 0.01597 -0.04931 0.02847 -0.05857 C 0.04097 -0.06783 0.06406 -0.06644 0.07552 -0.05602 C 0.08698 -0.0456 0.09271 -0.0081 0.09722 0.004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C 0.00521 0.01042 0.0191 0.0544 0.0316 0.06273 C 0.0441 0.07107 0.06406 0.05996 0.075 0.05023 C 0.08594 0.04051 0.09254 0.01389 0.09722 0.004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32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4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7 1.85185E-6 C 0.00469 -0.00972 0.01597 -0.04931 0.02847 -0.05857 C 0.04097 -0.06783 0.06406 -0.06644 0.07552 -0.05602 C 0.08698 -0.0456 0.09271 -0.0081 0.09722 0.0044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1.48148E-6 C 0.00521 0.01042 0.0191 0.0544 0.0316 0.06273 C 0.0441 0.07107 0.06407 0.05996 0.075 0.05023 C 0.08594 0.04051 0.09254 0.01389 0.09723 0.0044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32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repeatCount="indefinite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repeatCount="indefinite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1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22222E-6 -4.81481E-6 C 0.00469 -0.00972 0.01597 -0.0493 0.02847 -0.05856 C 0.04097 -0.06782 0.06406 -0.06643 0.07552 -0.05601 C 0.08698 -0.0456 0.09271 -0.0081 0.09722 0.0044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3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1.85185E-6 C 0.00521 0.01041 0.0191 0.0544 0.0316 0.06273 C 0.0441 0.07106 0.06406 0.05995 0.075 0.05023 C 0.08594 0.04051 0.09254 0.01389 0.09722 0.0044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326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repeatCount="indefinite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repeatCount="indefinite" fill="hold" grpId="2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6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-1.48148E-6 C 0.00469 -0.00972 0.01597 -0.0493 0.02847 -0.05856 C 0.04097 -0.06782 0.06406 -0.06643 0.07552 -0.05602 C 0.08698 -0.0456 0.09271 -0.0081 0.09722 0.0044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05556E-6 -4.81481E-6 C 0.00521 0.01042 0.0191 0.0544 0.0316 0.06274 C 0.0441 0.07107 0.06407 0.05996 0.075 0.05024 C 0.08594 0.04051 0.09254 0.01389 0.09723 0.0044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326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repeatCount="indefinite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repeatCount="indefinite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C 0.00469 -0.00972 0.01598 -0.0493 0.02848 -0.05856 C 0.04098 -0.06782 0.06407 -0.06643 0.07552 -0.05601 C 0.08698 -0.0456 0.09271 -0.0081 0.09723 0.0044 " pathEditMode="relative" rAng="0" ptsTypes="AAAA">
                                      <p:cBhvr>
                                        <p:cTn id="76" dur="2000" spd="-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0.0052 0.01041 0.01909 0.0544 0.03159 0.06273 C 0.04409 0.07106 0.06406 0.05995 0.075 0.05023 C 0.08593 0.04051 0.09253 0.01389 0.09722 0.0044 " pathEditMode="relative" rAng="0" ptsTypes="AAAA">
                                      <p:cBhvr>
                                        <p:cTn id="78" dur="2000" spd="-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326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2048" grpId="0" animBg="1"/>
      <p:bldP spid="2048" grpId="1" animBg="1"/>
      <p:bldP spid="2048" grpId="2" animBg="1"/>
      <p:bldP spid="2049" grpId="0" animBg="1"/>
      <p:bldP spid="2049" grpId="1" animBg="1"/>
      <p:bldP spid="2049" grpId="2" animBg="1"/>
      <p:bldP spid="2051" grpId="0" animBg="1"/>
      <p:bldP spid="2051" grpId="1" animBg="1"/>
      <p:bldP spid="2051" grpId="2" animBg="1"/>
      <p:bldP spid="2052" grpId="0" animBg="1"/>
      <p:bldP spid="2052" grpId="1" animBg="1"/>
      <p:bldP spid="2052" grpId="2" animBg="1"/>
      <p:bldP spid="2053" grpId="0" animBg="1"/>
      <p:bldP spid="2053" grpId="1" animBg="1"/>
      <p:bldP spid="2053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A2825B-1A41-74EB-A6BC-7C715B1CD3E3}"/>
              </a:ext>
            </a:extLst>
          </p:cNvPr>
          <p:cNvSpPr txBox="1"/>
          <p:nvPr/>
        </p:nvSpPr>
        <p:spPr>
          <a:xfrm>
            <a:off x="359946" y="5316370"/>
            <a:ext cx="83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Березин, А.М. Федотов, Квантовая Электроника </a:t>
            </a:r>
            <a:r>
              <a:rPr lang="ru-RU" alt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т. 53, в. 2 (2023)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17" y="714357"/>
            <a:ext cx="4476783" cy="60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496" y="857232"/>
            <a:ext cx="2286016" cy="34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13" y="1428738"/>
            <a:ext cx="3524275" cy="47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6739" y="1428738"/>
            <a:ext cx="6477045" cy="4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14" y="2000241"/>
            <a:ext cx="5619789" cy="57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3336" y="2714167"/>
            <a:ext cx="5040643" cy="245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6107" y="2643184"/>
            <a:ext cx="4166944" cy="27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0D5A8C-0EB5-2004-BC38-07F379769B6E}"/>
              </a:ext>
            </a:extLst>
          </p:cNvPr>
          <p:cNvSpPr txBox="1"/>
          <p:nvPr/>
        </p:nvSpPr>
        <p:spPr>
          <a:xfrm>
            <a:off x="47328" y="5868561"/>
            <a:ext cx="1207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Эксперименты могут быть начаты уже на двухканальном прототипе </a:t>
            </a:r>
            <a:r>
              <a:rPr lang="en-US" sz="1600" dirty="0">
                <a:solidFill>
                  <a:srgbClr val="FF0000"/>
                </a:solidFill>
              </a:rPr>
              <a:t>XCELS-100</a:t>
            </a:r>
            <a:r>
              <a:rPr lang="ru-RU" sz="1600" dirty="0">
                <a:solidFill>
                  <a:srgbClr val="FF0000"/>
                </a:solidFill>
              </a:rPr>
              <a:t>: </a:t>
            </a:r>
            <a:r>
              <a:rPr lang="ru-RU" sz="1600" dirty="0" smtClean="0">
                <a:solidFill>
                  <a:srgbClr val="FF0000"/>
                </a:solidFill>
              </a:rPr>
              <a:t>один </a:t>
            </a:r>
            <a:r>
              <a:rPr lang="ru-RU" sz="1600" dirty="0">
                <a:solidFill>
                  <a:srgbClr val="FF0000"/>
                </a:solidFill>
              </a:rPr>
              <a:t>пучок </a:t>
            </a:r>
            <a:r>
              <a:rPr lang="ru-RU" sz="1600" dirty="0" smtClean="0">
                <a:solidFill>
                  <a:srgbClr val="FF0000"/>
                </a:solidFill>
              </a:rPr>
              <a:t>переводится во вторую гармонику и делится пополам, второй пучок используется на основной гармонике, сигнал снимается на третьей гармонике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946" y="6139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cs typeface="Arial" pitchFamily="34" charset="0"/>
              </a:rPr>
              <a:t>Нелинейное взаимодействие волн в вакууме</a:t>
            </a:r>
            <a:endParaRPr lang="ru-RU" sz="28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1504" y="260648"/>
            <a:ext cx="883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Удивительная динамика частиц в полях с интенсивностью </a:t>
            </a:r>
            <a:r>
              <a:rPr lang="en-US" sz="2800" b="1" dirty="0" smtClean="0">
                <a:solidFill>
                  <a:srgbClr val="C00000"/>
                </a:solidFill>
              </a:rPr>
              <a:t> &gt; 10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23</a:t>
            </a:r>
            <a:r>
              <a:rPr lang="en-US" sz="2800" b="1" dirty="0" smtClean="0">
                <a:solidFill>
                  <a:srgbClr val="C00000"/>
                </a:solidFill>
              </a:rPr>
              <a:t> W/cm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0" y="1643050"/>
            <a:ext cx="11521280" cy="923330"/>
          </a:xfrm>
          <a:prstGeom prst="rect">
            <a:avLst/>
          </a:prstGeom>
          <a:solidFill>
            <a:srgbClr val="FFFA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Radiation dominated regime: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Particles become efficient convertors of energy from optical to gamma range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79509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807968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0128448" y="2636912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3339" y="3789041"/>
            <a:ext cx="3026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Trajectories of particles</a:t>
            </a:r>
          </a:p>
          <a:p>
            <a:r>
              <a:rPr lang="en-US" dirty="0" smtClean="0"/>
              <a:t>change dramatically;</a:t>
            </a:r>
          </a:p>
          <a:p>
            <a:r>
              <a:rPr lang="en-US" dirty="0" smtClean="0"/>
              <a:t>no more relativistic Newton</a:t>
            </a:r>
          </a:p>
          <a:p>
            <a:r>
              <a:rPr lang="en-US" dirty="0" smtClean="0"/>
              <a:t>mechanics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46277" y="3789041"/>
            <a:ext cx="2228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sources of</a:t>
            </a:r>
          </a:p>
          <a:p>
            <a:r>
              <a:rPr lang="en-US" dirty="0" smtClean="0"/>
              <a:t>gamma radiation:</a:t>
            </a:r>
          </a:p>
          <a:p>
            <a:r>
              <a:rPr lang="en-US" dirty="0" smtClean="0"/>
              <a:t>controlled, brilliant,</a:t>
            </a:r>
          </a:p>
          <a:p>
            <a:r>
              <a:rPr lang="en-US" dirty="0" smtClean="0"/>
              <a:t>collimated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0203" y="3789040"/>
            <a:ext cx="3320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state of matter:  </a:t>
            </a:r>
          </a:p>
          <a:p>
            <a:r>
              <a:rPr lang="en-US" dirty="0" smtClean="0"/>
              <a:t>strongly coupled </a:t>
            </a:r>
          </a:p>
          <a:p>
            <a:r>
              <a:rPr lang="en-US" dirty="0" smtClean="0"/>
              <a:t>optical fields, </a:t>
            </a:r>
            <a:r>
              <a:rPr lang="en-US" dirty="0" err="1" smtClean="0"/>
              <a:t>ultrarelativistic</a:t>
            </a:r>
            <a:endParaRPr lang="en-US" dirty="0" smtClean="0"/>
          </a:p>
          <a:p>
            <a:r>
              <a:rPr lang="en-US" dirty="0" smtClean="0"/>
              <a:t>electron-positron plasma and </a:t>
            </a:r>
          </a:p>
          <a:p>
            <a:r>
              <a:rPr lang="en-US" dirty="0" smtClean="0"/>
              <a:t>gamma radiation</a:t>
            </a:r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32519" y="6264496"/>
            <a:ext cx="6208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Advanced Instrument for Modeling: </a:t>
            </a:r>
            <a:r>
              <a:rPr lang="en-US" sz="1400" dirty="0" err="1" smtClean="0"/>
              <a:t>A.Gonoskov</a:t>
            </a:r>
            <a:r>
              <a:rPr lang="en-US" sz="1400" dirty="0" smtClean="0"/>
              <a:t> et al Phys. Rev. E92 (2015)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219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15" y="1214423"/>
            <a:ext cx="101727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63552" y="285729"/>
            <a:ext cx="871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Радиационный захват частиц и излучение гамма квантов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9484" y="6429397"/>
            <a:ext cx="860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A. </a:t>
            </a:r>
            <a:r>
              <a:rPr lang="en-US" sz="1200" b="1" dirty="0" err="1" smtClean="0"/>
              <a:t>Gonoskov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Bashinov</a:t>
            </a:r>
            <a:r>
              <a:rPr lang="en-US" sz="1200" b="1" dirty="0" smtClean="0"/>
              <a:t>, I. </a:t>
            </a:r>
            <a:r>
              <a:rPr lang="en-US" sz="1200" b="1" dirty="0" err="1" smtClean="0"/>
              <a:t>Gonoskov,C</a:t>
            </a:r>
            <a:r>
              <a:rPr lang="en-US" sz="1200" b="1" dirty="0" smtClean="0"/>
              <a:t>. Harvey, A. </a:t>
            </a:r>
            <a:r>
              <a:rPr lang="en-US" sz="1200" b="1" dirty="0" err="1" smtClean="0"/>
              <a:t>Ilderton</a:t>
            </a:r>
            <a:r>
              <a:rPr lang="en-US" sz="1200" b="1" dirty="0" smtClean="0"/>
              <a:t>, A. Kim, M. </a:t>
            </a:r>
            <a:r>
              <a:rPr lang="en-US" sz="1200" b="1" dirty="0" err="1" smtClean="0"/>
              <a:t>Marklund</a:t>
            </a:r>
            <a:r>
              <a:rPr lang="en-US" sz="1200" b="1" dirty="0" smtClean="0"/>
              <a:t>, G. </a:t>
            </a:r>
            <a:r>
              <a:rPr lang="en-US" sz="1200" b="1" dirty="0" err="1" smtClean="0"/>
              <a:t>Mourou</a:t>
            </a:r>
            <a:r>
              <a:rPr lang="en-US" sz="1200" b="1" dirty="0" smtClean="0"/>
              <a:t>, A. </a:t>
            </a:r>
            <a:r>
              <a:rPr lang="en-US" sz="1200" b="1" dirty="0" err="1" smtClean="0"/>
              <a:t>Sergeev</a:t>
            </a:r>
            <a:r>
              <a:rPr lang="en-US" sz="1200" b="1" dirty="0" smtClean="0"/>
              <a:t>, PRL (2014)</a:t>
            </a:r>
            <a:endParaRPr lang="ru-RU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66745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0CA4C44B-37E6-64F0-40B2-2B34AA9755EC}"/>
              </a:ext>
            </a:extLst>
          </p:cNvPr>
          <p:cNvCxnSpPr>
            <a:cxnSpLocks/>
          </p:cNvCxnSpPr>
          <p:nvPr/>
        </p:nvCxnSpPr>
        <p:spPr>
          <a:xfrm>
            <a:off x="100651" y="5515311"/>
            <a:ext cx="58674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71EC579-3C8A-FB68-92F8-B1691402B4AB}"/>
              </a:ext>
            </a:extLst>
          </p:cNvPr>
          <p:cNvSpPr/>
          <p:nvPr/>
        </p:nvSpPr>
        <p:spPr>
          <a:xfrm>
            <a:off x="0" y="2055514"/>
            <a:ext cx="6915151" cy="1103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8170CB49-57AD-E553-7802-007ED31D4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7815"/>
          <a:stretch/>
        </p:blipFill>
        <p:spPr>
          <a:xfrm>
            <a:off x="5391150" y="915790"/>
            <a:ext cx="6800850" cy="5941195"/>
          </a:xfrm>
          <a:custGeom>
            <a:avLst/>
            <a:gdLst>
              <a:gd name="connsiteX0" fmla="*/ 3748088 w 6800850"/>
              <a:gd name="connsiteY0" fmla="*/ 0 h 5941195"/>
              <a:gd name="connsiteX1" fmla="*/ 6640295 w 6800850"/>
              <a:gd name="connsiteY1" fmla="*/ 1363956 h 5941195"/>
              <a:gd name="connsiteX2" fmla="*/ 6800850 w 6800850"/>
              <a:gd name="connsiteY2" fmla="*/ 1578663 h 5941195"/>
              <a:gd name="connsiteX3" fmla="*/ 6800850 w 6800850"/>
              <a:gd name="connsiteY3" fmla="*/ 5917513 h 5941195"/>
              <a:gd name="connsiteX4" fmla="*/ 6783141 w 6800850"/>
              <a:gd name="connsiteY4" fmla="*/ 5941195 h 5941195"/>
              <a:gd name="connsiteX5" fmla="*/ 713035 w 6800850"/>
              <a:gd name="connsiteY5" fmla="*/ 5941195 h 5941195"/>
              <a:gd name="connsiteX6" fmla="*/ 640115 w 6800850"/>
              <a:gd name="connsiteY6" fmla="*/ 5843680 h 5941195"/>
              <a:gd name="connsiteX7" fmla="*/ 0 w 6800850"/>
              <a:gd name="connsiteY7" fmla="*/ 3748088 h 5941195"/>
              <a:gd name="connsiteX8" fmla="*/ 3748088 w 6800850"/>
              <a:gd name="connsiteY8" fmla="*/ 0 h 594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0850" h="5941195">
                <a:moveTo>
                  <a:pt x="3748088" y="0"/>
                </a:moveTo>
                <a:cubicBezTo>
                  <a:pt x="4912470" y="0"/>
                  <a:pt x="5952840" y="530954"/>
                  <a:pt x="6640295" y="1363956"/>
                </a:cubicBezTo>
                <a:lnTo>
                  <a:pt x="6800850" y="1578663"/>
                </a:lnTo>
                <a:lnTo>
                  <a:pt x="6800850" y="5917513"/>
                </a:lnTo>
                <a:lnTo>
                  <a:pt x="6783141" y="5941195"/>
                </a:lnTo>
                <a:lnTo>
                  <a:pt x="713035" y="5941195"/>
                </a:lnTo>
                <a:lnTo>
                  <a:pt x="640115" y="5843680"/>
                </a:lnTo>
                <a:cubicBezTo>
                  <a:pt x="235980" y="5245481"/>
                  <a:pt x="0" y="4524343"/>
                  <a:pt x="0" y="3748088"/>
                </a:cubicBezTo>
                <a:cubicBezTo>
                  <a:pt x="0" y="1678076"/>
                  <a:pt x="1678076" y="0"/>
                  <a:pt x="3748088" y="0"/>
                </a:cubicBezTo>
                <a:close/>
              </a:path>
            </a:pathLst>
          </a:custGeom>
          <a:effectLst>
            <a:innerShdw blurRad="114300" dist="101600" dir="10800000">
              <a:prstClr val="black">
                <a:alpha val="26000"/>
              </a:prstClr>
            </a:innerShd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192D128-37D6-B999-62E1-D0872868ABAB}"/>
              </a:ext>
            </a:extLst>
          </p:cNvPr>
          <p:cNvSpPr/>
          <p:nvPr/>
        </p:nvSpPr>
        <p:spPr>
          <a:xfrm>
            <a:off x="6696960" y="5491762"/>
            <a:ext cx="4504440" cy="100357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108000" tIns="0" rIns="0" bIns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953947C7-20E3-4A93-FE4F-2A4C236A78D9}"/>
              </a:ext>
            </a:extLst>
          </p:cNvPr>
          <p:cNvSpPr/>
          <p:nvPr/>
        </p:nvSpPr>
        <p:spPr>
          <a:xfrm>
            <a:off x="5475519" y="5491762"/>
            <a:ext cx="2842706" cy="1003578"/>
          </a:xfrm>
          <a:custGeom>
            <a:avLst/>
            <a:gdLst>
              <a:gd name="connsiteX0" fmla="*/ 0 w 2842706"/>
              <a:gd name="connsiteY0" fmla="*/ 0 h 1003578"/>
              <a:gd name="connsiteX1" fmla="*/ 95250 w 2842706"/>
              <a:gd name="connsiteY1" fmla="*/ 0 h 1003578"/>
              <a:gd name="connsiteX2" fmla="*/ 2466975 w 2842706"/>
              <a:gd name="connsiteY2" fmla="*/ 0 h 1003578"/>
              <a:gd name="connsiteX3" fmla="*/ 2476458 w 2842706"/>
              <a:gd name="connsiteY3" fmla="*/ 49517 h 1003578"/>
              <a:gd name="connsiteX4" fmla="*/ 2750083 w 2842706"/>
              <a:gd name="connsiteY4" fmla="*/ 828011 h 1003578"/>
              <a:gd name="connsiteX5" fmla="*/ 2842706 w 2842706"/>
              <a:gd name="connsiteY5" fmla="*/ 1003578 h 1003578"/>
              <a:gd name="connsiteX6" fmla="*/ 470981 w 2842706"/>
              <a:gd name="connsiteY6" fmla="*/ 1003578 h 1003578"/>
              <a:gd name="connsiteX7" fmla="*/ 375731 w 2842706"/>
              <a:gd name="connsiteY7" fmla="*/ 1003578 h 1003578"/>
              <a:gd name="connsiteX8" fmla="*/ 283108 w 2842706"/>
              <a:gd name="connsiteY8" fmla="*/ 828011 h 1003578"/>
              <a:gd name="connsiteX9" fmla="*/ 9483 w 2842706"/>
              <a:gd name="connsiteY9" fmla="*/ 49517 h 100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2706" h="1003578">
                <a:moveTo>
                  <a:pt x="0" y="0"/>
                </a:moveTo>
                <a:lnTo>
                  <a:pt x="95250" y="0"/>
                </a:lnTo>
                <a:lnTo>
                  <a:pt x="2466975" y="0"/>
                </a:lnTo>
                <a:lnTo>
                  <a:pt x="2476458" y="49517"/>
                </a:lnTo>
                <a:cubicBezTo>
                  <a:pt x="2539250" y="321534"/>
                  <a:pt x="2631651" y="582225"/>
                  <a:pt x="2750083" y="828011"/>
                </a:cubicBezTo>
                <a:lnTo>
                  <a:pt x="2842706" y="1003578"/>
                </a:lnTo>
                <a:lnTo>
                  <a:pt x="470981" y="1003578"/>
                </a:lnTo>
                <a:lnTo>
                  <a:pt x="375731" y="1003578"/>
                </a:lnTo>
                <a:lnTo>
                  <a:pt x="283108" y="828011"/>
                </a:lnTo>
                <a:cubicBezTo>
                  <a:pt x="164676" y="582225"/>
                  <a:pt x="72275" y="321534"/>
                  <a:pt x="9483" y="4951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0" rIns="0" bIns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9EEB77-BBBA-C1FA-8562-E31F1674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53359"/>
            <a:ext cx="8750163" cy="664797"/>
          </a:xfrm>
        </p:spPr>
        <p:txBody>
          <a:bodyPr/>
          <a:lstStyle/>
          <a:p>
            <a:r>
              <a:rPr lang="ru-RU" dirty="0"/>
              <a:t>НАЦИОНАЛЬНЫЙ ЦЕНТР ФИЗИКИ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smtClean="0"/>
              <a:t>МАТЕМАТИКИ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5018EDAE-C7BC-5F2D-15EC-01B0E994E530}"/>
              </a:ext>
            </a:extLst>
          </p:cNvPr>
          <p:cNvSpPr/>
          <p:nvPr/>
        </p:nvSpPr>
        <p:spPr>
          <a:xfrm>
            <a:off x="702947" y="2109104"/>
            <a:ext cx="4562476" cy="4001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Национальный центр физики и математики создается по поручению Президента РФ в городе Сарове.</a:t>
            </a:r>
            <a:r>
              <a:rPr kumimoji="0" lang="ru-RU" sz="13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1C46E58-9792-FB1A-3298-2E5D3DB67E07}"/>
              </a:ext>
            </a:extLst>
          </p:cNvPr>
          <p:cNvSpPr/>
          <p:nvPr/>
        </p:nvSpPr>
        <p:spPr>
          <a:xfrm>
            <a:off x="575440" y="5767691"/>
            <a:ext cx="4798644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sz="1300" b="1" dirty="0">
                <a:solidFill>
                  <a:schemeClr val="accent1"/>
                </a:solidFill>
              </a:rPr>
              <a:t>МГУ Саров</a:t>
            </a:r>
            <a:r>
              <a:rPr lang="ru-RU" sz="1200" dirty="0">
                <a:solidFill>
                  <a:schemeClr val="accent1"/>
                </a:solidFill>
              </a:rPr>
              <a:t> </a:t>
            </a:r>
            <a:r>
              <a:rPr lang="ru-RU" sz="1100" dirty="0">
                <a:solidFill>
                  <a:schemeClr val="accent1"/>
                </a:solidFill>
              </a:rPr>
              <a:t>— филиал Московского государственного университета им. М. В. </a:t>
            </a:r>
            <a:r>
              <a:rPr lang="ru-RU" sz="1100" dirty="0" smtClean="0">
                <a:solidFill>
                  <a:schemeClr val="accent1"/>
                </a:solidFill>
              </a:rPr>
              <a:t>Ломоносова — </a:t>
            </a:r>
            <a:r>
              <a:rPr lang="ru-RU" sz="1100" b="1" dirty="0" smtClean="0">
                <a:solidFill>
                  <a:schemeClr val="accent1"/>
                </a:solidFill>
              </a:rPr>
              <a:t>образовательное ядро </a:t>
            </a:r>
            <a:r>
              <a:rPr lang="ru-RU" sz="1100" b="1" dirty="0">
                <a:solidFill>
                  <a:schemeClr val="accent1"/>
                </a:solidFill>
              </a:rPr>
              <a:t>Национального центра физики и математики</a:t>
            </a:r>
            <a:r>
              <a:rPr lang="ru-RU" sz="1100" dirty="0">
                <a:solidFill>
                  <a:schemeClr val="accent1"/>
                </a:solidFill>
              </a:rPr>
              <a:t>. 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936373E6-1475-DA48-921F-31A19BC8F1FF}"/>
              </a:ext>
            </a:extLst>
          </p:cNvPr>
          <p:cNvSpPr/>
          <p:nvPr/>
        </p:nvSpPr>
        <p:spPr>
          <a:xfrm>
            <a:off x="695325" y="4103635"/>
            <a:ext cx="220618" cy="22061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7ACBBB09-7A66-9C4B-5394-F4C3F6890262}"/>
              </a:ext>
            </a:extLst>
          </p:cNvPr>
          <p:cNvSpPr/>
          <p:nvPr/>
        </p:nvSpPr>
        <p:spPr>
          <a:xfrm>
            <a:off x="695325" y="4664023"/>
            <a:ext cx="220618" cy="22061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FCF835F-F8C0-4820-263F-62F627F911F3}"/>
              </a:ext>
            </a:extLst>
          </p:cNvPr>
          <p:cNvSpPr/>
          <p:nvPr/>
        </p:nvSpPr>
        <p:spPr>
          <a:xfrm>
            <a:off x="3352800" y="4103635"/>
            <a:ext cx="220618" cy="22061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317AFF9-ED0F-E9D0-9B21-F6530C9FF7ED}"/>
              </a:ext>
            </a:extLst>
          </p:cNvPr>
          <p:cNvSpPr/>
          <p:nvPr/>
        </p:nvSpPr>
        <p:spPr>
          <a:xfrm>
            <a:off x="3352800" y="4664023"/>
            <a:ext cx="220618" cy="22061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6D812A2-7385-F5FA-4002-454E027F90F1}"/>
              </a:ext>
            </a:extLst>
          </p:cNvPr>
          <p:cNvSpPr/>
          <p:nvPr/>
        </p:nvSpPr>
        <p:spPr>
          <a:xfrm>
            <a:off x="1029472" y="4084992"/>
            <a:ext cx="2332853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dirty="0">
                <a:solidFill>
                  <a:schemeClr val="accent1"/>
                </a:solidFill>
              </a:rPr>
              <a:t>У</a:t>
            </a:r>
            <a:r>
              <a:rPr lang="ru-RU" sz="1100" dirty="0" smtClean="0">
                <a:solidFill>
                  <a:schemeClr val="accent1"/>
                </a:solidFill>
              </a:rPr>
              <a:t>крепление </a:t>
            </a:r>
            <a:r>
              <a:rPr lang="ru-RU" sz="1100" dirty="0">
                <a:solidFill>
                  <a:schemeClr val="accent1"/>
                </a:solidFill>
              </a:rPr>
              <a:t>технологического </a:t>
            </a:r>
            <a:r>
              <a:rPr lang="ru-RU" sz="1100" dirty="0" smtClean="0">
                <a:solidFill>
                  <a:schemeClr val="accent1"/>
                </a:solidFill>
              </a:rPr>
              <a:t>суверенитета</a:t>
            </a:r>
            <a:br>
              <a:rPr lang="ru-RU" sz="1100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и </a:t>
            </a:r>
            <a:r>
              <a:rPr lang="ru-RU" sz="1100" dirty="0">
                <a:solidFill>
                  <a:schemeClr val="accent1"/>
                </a:solidFill>
              </a:rPr>
              <a:t>обороноспособности страны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325" y="3814062"/>
            <a:ext cx="1008187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300" b="1" dirty="0">
                <a:solidFill>
                  <a:schemeClr val="tx2"/>
                </a:solidFill>
              </a:rPr>
              <a:t>Задачи: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6E660913-C0C6-D463-0BF2-FC5497199AB1}"/>
              </a:ext>
            </a:extLst>
          </p:cNvPr>
          <p:cNvSpPr/>
          <p:nvPr/>
        </p:nvSpPr>
        <p:spPr>
          <a:xfrm>
            <a:off x="1029472" y="4668925"/>
            <a:ext cx="2332853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Генерация </a:t>
            </a:r>
            <a:r>
              <a:rPr lang="ru-RU" sz="1100" dirty="0">
                <a:solidFill>
                  <a:schemeClr val="accent1"/>
                </a:solidFill>
              </a:rPr>
              <a:t>принципиально новых </a:t>
            </a:r>
            <a:r>
              <a:rPr lang="ru-RU" sz="1100" dirty="0" smtClean="0">
                <a:solidFill>
                  <a:schemeClr val="accent1"/>
                </a:solidFill>
              </a:rPr>
              <a:t>знаний, развитие </a:t>
            </a:r>
            <a:r>
              <a:rPr lang="ru-RU" sz="1100" dirty="0">
                <a:solidFill>
                  <a:schemeClr val="accent1"/>
                </a:solidFill>
              </a:rPr>
              <a:t>уникальных экспериментов для проверки теоретических концепций современной науки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9F8E59A-9E97-9D8F-2D78-BC968E48B7C2}"/>
              </a:ext>
            </a:extLst>
          </p:cNvPr>
          <p:cNvSpPr/>
          <p:nvPr/>
        </p:nvSpPr>
        <p:spPr>
          <a:xfrm>
            <a:off x="3667897" y="4084992"/>
            <a:ext cx="1723253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Воспитание </a:t>
            </a:r>
            <a:r>
              <a:rPr lang="ru-RU" sz="1100" dirty="0">
                <a:solidFill>
                  <a:schemeClr val="accent1"/>
                </a:solidFill>
              </a:rPr>
              <a:t>новых научно-технологических </a:t>
            </a:r>
            <a:r>
              <a:rPr lang="ru-RU" sz="1100" dirty="0" smtClean="0">
                <a:solidFill>
                  <a:schemeClr val="accent1"/>
                </a:solidFill>
              </a:rPr>
              <a:t>лидеров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96FAD230-F189-4425-54A6-4FECF106D94B}"/>
              </a:ext>
            </a:extLst>
          </p:cNvPr>
          <p:cNvSpPr/>
          <p:nvPr/>
        </p:nvSpPr>
        <p:spPr>
          <a:xfrm>
            <a:off x="3667897" y="4668925"/>
            <a:ext cx="213282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Укрепление </a:t>
            </a:r>
            <a:r>
              <a:rPr lang="ru-RU" sz="1100" dirty="0">
                <a:solidFill>
                  <a:schemeClr val="accent1"/>
                </a:solidFill>
              </a:rPr>
              <a:t>научного потенциала страны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6B203A7-90C3-69F5-D152-8E5FFF8338E9}"/>
              </a:ext>
            </a:extLst>
          </p:cNvPr>
          <p:cNvSpPr/>
          <p:nvPr/>
        </p:nvSpPr>
        <p:spPr>
          <a:xfrm>
            <a:off x="5968051" y="5636865"/>
            <a:ext cx="5216283" cy="615553"/>
          </a:xfrm>
          <a:prstGeom prst="rect">
            <a:avLst/>
          </a:prstGeom>
          <a:noFill/>
        </p:spPr>
        <p:txBody>
          <a:bodyPr wrap="square" lIns="10800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chemeClr val="bg1"/>
                </a:solidFill>
              </a:rPr>
              <a:t>Планы до 2030 года:</a:t>
            </a:r>
          </a:p>
          <a:p>
            <a:pPr marL="142875" marR="0" lvl="0" indent="-142875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>
                <a:solidFill>
                  <a:schemeClr val="bg1"/>
                </a:solidFill>
              </a:rPr>
              <a:t>Войти в число ведущих мировых научных центров</a:t>
            </a:r>
          </a:p>
          <a:p>
            <a:pPr marL="142875" marR="0" lvl="0" indent="-142875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>
                <a:solidFill>
                  <a:schemeClr val="bg1"/>
                </a:solidFill>
              </a:rPr>
              <a:t>П</a:t>
            </a:r>
            <a:r>
              <a:rPr lang="ru-RU" sz="1100" dirty="0" smtClean="0">
                <a:solidFill>
                  <a:schemeClr val="bg1"/>
                </a:solidFill>
              </a:rPr>
              <a:t>остроить </a:t>
            </a:r>
            <a:r>
              <a:rPr lang="ru-RU" sz="1100" dirty="0">
                <a:solidFill>
                  <a:schemeClr val="bg1"/>
                </a:solidFill>
              </a:rPr>
              <a:t>уникальные установки класса «мидисайенс» и «мегасайенс»</a:t>
            </a: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="" xmlns:a16="http://schemas.microsoft.com/office/drawing/2014/main" id="{365AAD96-A9B6-EF35-50BC-3B9942AEEEAB}"/>
              </a:ext>
            </a:extLst>
          </p:cNvPr>
          <p:cNvSpPr/>
          <p:nvPr/>
        </p:nvSpPr>
        <p:spPr>
          <a:xfrm>
            <a:off x="5391150" y="915790"/>
            <a:ext cx="6800850" cy="5942211"/>
          </a:xfrm>
          <a:custGeom>
            <a:avLst/>
            <a:gdLst>
              <a:gd name="connsiteX0" fmla="*/ 3748088 w 6800850"/>
              <a:gd name="connsiteY0" fmla="*/ 0 h 5942211"/>
              <a:gd name="connsiteX1" fmla="*/ 6640295 w 6800850"/>
              <a:gd name="connsiteY1" fmla="*/ 1363956 h 5942211"/>
              <a:gd name="connsiteX2" fmla="*/ 6800850 w 6800850"/>
              <a:gd name="connsiteY2" fmla="*/ 1578663 h 5942211"/>
              <a:gd name="connsiteX3" fmla="*/ 6800850 w 6800850"/>
              <a:gd name="connsiteY3" fmla="*/ 5917513 h 5942211"/>
              <a:gd name="connsiteX4" fmla="*/ 6782381 w 6800850"/>
              <a:gd name="connsiteY4" fmla="*/ 5942211 h 5942211"/>
              <a:gd name="connsiteX5" fmla="*/ 713795 w 6800850"/>
              <a:gd name="connsiteY5" fmla="*/ 5942211 h 5942211"/>
              <a:gd name="connsiteX6" fmla="*/ 640115 w 6800850"/>
              <a:gd name="connsiteY6" fmla="*/ 5843680 h 5942211"/>
              <a:gd name="connsiteX7" fmla="*/ 0 w 6800850"/>
              <a:gd name="connsiteY7" fmla="*/ 3748088 h 5942211"/>
              <a:gd name="connsiteX8" fmla="*/ 3748088 w 6800850"/>
              <a:gd name="connsiteY8" fmla="*/ 0 h 5942211"/>
              <a:gd name="connsiteX0" fmla="*/ 6782381 w 6873821"/>
              <a:gd name="connsiteY0" fmla="*/ 5942211 h 6033651"/>
              <a:gd name="connsiteX1" fmla="*/ 713795 w 6873821"/>
              <a:gd name="connsiteY1" fmla="*/ 5942211 h 6033651"/>
              <a:gd name="connsiteX2" fmla="*/ 640115 w 6873821"/>
              <a:gd name="connsiteY2" fmla="*/ 5843680 h 6033651"/>
              <a:gd name="connsiteX3" fmla="*/ 0 w 6873821"/>
              <a:gd name="connsiteY3" fmla="*/ 3748088 h 6033651"/>
              <a:gd name="connsiteX4" fmla="*/ 3748088 w 6873821"/>
              <a:gd name="connsiteY4" fmla="*/ 0 h 6033651"/>
              <a:gd name="connsiteX5" fmla="*/ 6640295 w 6873821"/>
              <a:gd name="connsiteY5" fmla="*/ 1363956 h 6033651"/>
              <a:gd name="connsiteX6" fmla="*/ 6800850 w 6873821"/>
              <a:gd name="connsiteY6" fmla="*/ 1578663 h 6033651"/>
              <a:gd name="connsiteX7" fmla="*/ 6800850 w 6873821"/>
              <a:gd name="connsiteY7" fmla="*/ 5917513 h 6033651"/>
              <a:gd name="connsiteX8" fmla="*/ 6873821 w 6873821"/>
              <a:gd name="connsiteY8" fmla="*/ 6033651 h 6033651"/>
              <a:gd name="connsiteX0" fmla="*/ 6782381 w 6800850"/>
              <a:gd name="connsiteY0" fmla="*/ 5942211 h 5942211"/>
              <a:gd name="connsiteX1" fmla="*/ 713795 w 6800850"/>
              <a:gd name="connsiteY1" fmla="*/ 5942211 h 5942211"/>
              <a:gd name="connsiteX2" fmla="*/ 640115 w 6800850"/>
              <a:gd name="connsiteY2" fmla="*/ 5843680 h 5942211"/>
              <a:gd name="connsiteX3" fmla="*/ 0 w 6800850"/>
              <a:gd name="connsiteY3" fmla="*/ 3748088 h 5942211"/>
              <a:gd name="connsiteX4" fmla="*/ 3748088 w 6800850"/>
              <a:gd name="connsiteY4" fmla="*/ 0 h 5942211"/>
              <a:gd name="connsiteX5" fmla="*/ 6640295 w 6800850"/>
              <a:gd name="connsiteY5" fmla="*/ 1363956 h 5942211"/>
              <a:gd name="connsiteX6" fmla="*/ 6800850 w 6800850"/>
              <a:gd name="connsiteY6" fmla="*/ 1578663 h 5942211"/>
              <a:gd name="connsiteX7" fmla="*/ 6800850 w 6800850"/>
              <a:gd name="connsiteY7" fmla="*/ 5917513 h 5942211"/>
              <a:gd name="connsiteX0" fmla="*/ 6782381 w 6800850"/>
              <a:gd name="connsiteY0" fmla="*/ 5942211 h 5942211"/>
              <a:gd name="connsiteX1" fmla="*/ 713795 w 6800850"/>
              <a:gd name="connsiteY1" fmla="*/ 5942211 h 5942211"/>
              <a:gd name="connsiteX2" fmla="*/ 640115 w 6800850"/>
              <a:gd name="connsiteY2" fmla="*/ 5843680 h 5942211"/>
              <a:gd name="connsiteX3" fmla="*/ 0 w 6800850"/>
              <a:gd name="connsiteY3" fmla="*/ 3748088 h 5942211"/>
              <a:gd name="connsiteX4" fmla="*/ 3748088 w 6800850"/>
              <a:gd name="connsiteY4" fmla="*/ 0 h 5942211"/>
              <a:gd name="connsiteX5" fmla="*/ 6640295 w 6800850"/>
              <a:gd name="connsiteY5" fmla="*/ 1363956 h 5942211"/>
              <a:gd name="connsiteX6" fmla="*/ 6800850 w 6800850"/>
              <a:gd name="connsiteY6" fmla="*/ 1578663 h 5942211"/>
              <a:gd name="connsiteX0" fmla="*/ 713795 w 6800850"/>
              <a:gd name="connsiteY0" fmla="*/ 5942211 h 5942211"/>
              <a:gd name="connsiteX1" fmla="*/ 640115 w 6800850"/>
              <a:gd name="connsiteY1" fmla="*/ 5843680 h 5942211"/>
              <a:gd name="connsiteX2" fmla="*/ 0 w 6800850"/>
              <a:gd name="connsiteY2" fmla="*/ 3748088 h 5942211"/>
              <a:gd name="connsiteX3" fmla="*/ 3748088 w 6800850"/>
              <a:gd name="connsiteY3" fmla="*/ 0 h 5942211"/>
              <a:gd name="connsiteX4" fmla="*/ 6640295 w 6800850"/>
              <a:gd name="connsiteY4" fmla="*/ 1363956 h 5942211"/>
              <a:gd name="connsiteX5" fmla="*/ 6800850 w 6800850"/>
              <a:gd name="connsiteY5" fmla="*/ 1578663 h 59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0850" h="5942211">
                <a:moveTo>
                  <a:pt x="713795" y="5942211"/>
                </a:moveTo>
                <a:lnTo>
                  <a:pt x="640115" y="5843680"/>
                </a:lnTo>
                <a:cubicBezTo>
                  <a:pt x="235980" y="5245481"/>
                  <a:pt x="0" y="4524343"/>
                  <a:pt x="0" y="3748088"/>
                </a:cubicBezTo>
                <a:cubicBezTo>
                  <a:pt x="0" y="1678076"/>
                  <a:pt x="1678076" y="0"/>
                  <a:pt x="3748088" y="0"/>
                </a:cubicBezTo>
                <a:cubicBezTo>
                  <a:pt x="4912470" y="0"/>
                  <a:pt x="5952840" y="530954"/>
                  <a:pt x="6640295" y="1363956"/>
                </a:cubicBezTo>
                <a:lnTo>
                  <a:pt x="6800850" y="1578663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86149F4B-3EE8-2653-1099-7EDE8CDBCCBD}"/>
              </a:ext>
            </a:extLst>
          </p:cNvPr>
          <p:cNvSpPr/>
          <p:nvPr/>
        </p:nvSpPr>
        <p:spPr bwMode="auto">
          <a:xfrm>
            <a:off x="8916589" y="614377"/>
            <a:ext cx="601200" cy="599796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4F5EA366-67F1-86E0-66B5-42A0EB1ABA53}"/>
              </a:ext>
            </a:extLst>
          </p:cNvPr>
          <p:cNvSpPr/>
          <p:nvPr/>
        </p:nvSpPr>
        <p:spPr bwMode="auto">
          <a:xfrm>
            <a:off x="5560780" y="6079383"/>
            <a:ext cx="316800" cy="316106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B327D09-10EC-8502-8508-AB010DF09935}"/>
              </a:ext>
            </a:extLst>
          </p:cNvPr>
          <p:cNvSpPr/>
          <p:nvPr/>
        </p:nvSpPr>
        <p:spPr>
          <a:xfrm>
            <a:off x="710119" y="3280798"/>
            <a:ext cx="4333875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chemeClr val="accent1"/>
                </a:solidFill>
              </a:rPr>
              <a:t>НЦФМ – это одна из флагманских инициатив Десятилетия науки и </a:t>
            </a:r>
            <a:r>
              <a:rPr lang="ru-RU" sz="1100" b="1" dirty="0" smtClean="0">
                <a:solidFill>
                  <a:schemeClr val="accent1"/>
                </a:solidFill>
              </a:rPr>
              <a:t>технологий.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D32DA6EF-47D3-DDB1-E80D-18B0324F837D}"/>
              </a:ext>
            </a:extLst>
          </p:cNvPr>
          <p:cNvCxnSpPr>
            <a:cxnSpLocks/>
          </p:cNvCxnSpPr>
          <p:nvPr/>
        </p:nvCxnSpPr>
        <p:spPr>
          <a:xfrm>
            <a:off x="710119" y="2055514"/>
            <a:ext cx="4328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2B327D09-10EC-8502-8508-AB010DF09935}"/>
              </a:ext>
            </a:extLst>
          </p:cNvPr>
          <p:cNvSpPr/>
          <p:nvPr/>
        </p:nvSpPr>
        <p:spPr>
          <a:xfrm>
            <a:off x="710119" y="2559536"/>
            <a:ext cx="4333875" cy="5078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Совет по развитию НЦФМ возглавляют зам. председателя Правительства РФ Д.Н. Чернышенко и зам. председателя Правительства РФ Д.В. </a:t>
            </a:r>
            <a:r>
              <a:rPr lang="ru-RU" sz="1100" dirty="0" err="1" smtClean="0">
                <a:solidFill>
                  <a:schemeClr val="accent1"/>
                </a:solidFill>
              </a:rPr>
              <a:t>Мантуров</a:t>
            </a:r>
            <a:r>
              <a:rPr lang="ru-RU" sz="1100" dirty="0" smtClean="0">
                <a:solidFill>
                  <a:schemeClr val="accent1"/>
                </a:solidFill>
              </a:rPr>
              <a:t>.</a:t>
            </a:r>
            <a:endParaRPr lang="ru-RU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9376" y="116632"/>
            <a:ext cx="11233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Квантовая электродинамика (КЭД)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 процессы в экстремально сильных полях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61" y="4000505"/>
            <a:ext cx="81002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600" dirty="0" smtClean="0"/>
              <a:t>A.R. Bell and J. G. Kirk,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(2008)</a:t>
            </a:r>
          </a:p>
          <a:p>
            <a:pPr marL="342900" indent="-342900"/>
            <a:r>
              <a:rPr lang="en-US" sz="1600" dirty="0" smtClean="0"/>
              <a:t>A.M.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G. </a:t>
            </a:r>
            <a:r>
              <a:rPr lang="en-US" sz="1600" dirty="0" err="1" smtClean="0"/>
              <a:t>Mourou</a:t>
            </a:r>
            <a:r>
              <a:rPr lang="en-US" sz="1600" dirty="0" smtClean="0"/>
              <a:t>, G. </a:t>
            </a:r>
            <a:r>
              <a:rPr lang="en-US" sz="1600" dirty="0" err="1" smtClean="0"/>
              <a:t>Korn</a:t>
            </a:r>
            <a:r>
              <a:rPr lang="en-US" sz="1600" dirty="0" smtClean="0"/>
              <a:t>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(2010)</a:t>
            </a:r>
          </a:p>
          <a:p>
            <a:r>
              <a:rPr lang="en-US" sz="1600" dirty="0" smtClean="0"/>
              <a:t>E. N. </a:t>
            </a:r>
            <a:r>
              <a:rPr lang="en-US" sz="1600" dirty="0" err="1" smtClean="0"/>
              <a:t>Nerush</a:t>
            </a:r>
            <a:r>
              <a:rPr lang="en-US" sz="1600" dirty="0" smtClean="0"/>
              <a:t>, I. Yu. </a:t>
            </a:r>
            <a:r>
              <a:rPr lang="en-US" sz="1600" dirty="0" err="1" smtClean="0"/>
              <a:t>Kostyukov</a:t>
            </a:r>
            <a:r>
              <a:rPr lang="en-US" sz="1600" dirty="0" smtClean="0"/>
              <a:t>, A. 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N. V. </a:t>
            </a:r>
            <a:r>
              <a:rPr lang="en-US" sz="1600" dirty="0" err="1" smtClean="0"/>
              <a:t>Elkina</a:t>
            </a:r>
            <a:r>
              <a:rPr lang="en-US" sz="1600" dirty="0" smtClean="0"/>
              <a:t>, and H. </a:t>
            </a:r>
            <a:r>
              <a:rPr lang="en-US" sz="1600" dirty="0" err="1" smtClean="0"/>
              <a:t>Ruhl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       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(2011)</a:t>
            </a:r>
          </a:p>
          <a:p>
            <a:r>
              <a:rPr lang="en-US" sz="1600" dirty="0" err="1" smtClean="0"/>
              <a:t>V.F.Bashmakov</a:t>
            </a:r>
            <a:r>
              <a:rPr lang="en-US" sz="1600" dirty="0" smtClean="0"/>
              <a:t>, </a:t>
            </a:r>
            <a:r>
              <a:rPr lang="en-US" sz="1600" dirty="0" err="1" smtClean="0"/>
              <a:t>E.N.Nerush</a:t>
            </a:r>
            <a:r>
              <a:rPr lang="en-US" sz="1600" dirty="0" smtClean="0"/>
              <a:t>, </a:t>
            </a:r>
            <a:r>
              <a:rPr lang="en-US" sz="1600" dirty="0" err="1" smtClean="0"/>
              <a:t>I.Yu.Kostyukov</a:t>
            </a:r>
            <a:r>
              <a:rPr lang="en-US" sz="1600" dirty="0" smtClean="0"/>
              <a:t>, </a:t>
            </a:r>
            <a:r>
              <a:rPr lang="en-US" sz="1600" dirty="0" err="1" smtClean="0"/>
              <a:t>A.M.Fedotov</a:t>
            </a:r>
            <a:r>
              <a:rPr lang="en-US" sz="1600" dirty="0" smtClean="0"/>
              <a:t>, </a:t>
            </a:r>
            <a:r>
              <a:rPr lang="en-US" sz="1600" dirty="0" err="1" smtClean="0"/>
              <a:t>N.B.Narozhny</a:t>
            </a:r>
            <a:endParaRPr lang="en-US" sz="1600" dirty="0" smtClean="0"/>
          </a:p>
          <a:p>
            <a:r>
              <a:rPr lang="en-US" sz="1600" dirty="0" smtClean="0"/>
              <a:t>         Phys. Plasmas (2014)</a:t>
            </a:r>
          </a:p>
          <a:p>
            <a:endParaRPr lang="ru-RU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15" y="1214423"/>
            <a:ext cx="2585445" cy="2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 descr="Galactic Cosmic Ray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13" y="1214422"/>
            <a:ext cx="6159488" cy="26003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66713" y="5715016"/>
            <a:ext cx="829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Message: </a:t>
            </a:r>
            <a:r>
              <a:rPr lang="en-US" dirty="0" smtClean="0">
                <a:solidFill>
                  <a:srgbClr val="C00000"/>
                </a:solidFill>
              </a:rPr>
              <a:t>Vacuum behaves like a rather dense dielectric medium at ionization.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Cascades start at much lower fields (10</a:t>
            </a:r>
            <a:r>
              <a:rPr lang="en-US" baseline="30000" dirty="0" smtClean="0">
                <a:solidFill>
                  <a:srgbClr val="C00000"/>
                </a:solidFill>
              </a:rPr>
              <a:t>24</a:t>
            </a:r>
            <a:r>
              <a:rPr lang="en-US" dirty="0" smtClean="0">
                <a:solidFill>
                  <a:srgbClr val="C00000"/>
                </a:solidFill>
              </a:rPr>
              <a:t>-10</a:t>
            </a:r>
            <a:r>
              <a:rPr lang="en-US" baseline="30000" dirty="0" smtClean="0">
                <a:solidFill>
                  <a:srgbClr val="C00000"/>
                </a:solidFill>
              </a:rPr>
              <a:t>25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 as compared to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Sauter</a:t>
            </a:r>
            <a:r>
              <a:rPr lang="en-US" dirty="0" smtClean="0">
                <a:solidFill>
                  <a:srgbClr val="C00000"/>
                </a:solidFill>
              </a:rPr>
              <a:t>-Schwinger limit (10</a:t>
            </a:r>
            <a:r>
              <a:rPr lang="en-US" baseline="30000" dirty="0" smtClean="0">
                <a:solidFill>
                  <a:srgbClr val="C00000"/>
                </a:solidFill>
              </a:rPr>
              <a:t>29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82" y="79715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КЭД каскады: преобразование света в материю</a:t>
            </a:r>
          </a:p>
        </p:txBody>
      </p:sp>
      <p:pic>
        <p:nvPicPr>
          <p:cNvPr id="2" name="Picture 100" descr="casfig11">
            <a:extLst>
              <a:ext uri="{FF2B5EF4-FFF2-40B4-BE49-F238E27FC236}">
                <a16:creationId xmlns:a16="http://schemas.microsoft.com/office/drawing/2014/main" xmlns="" id="{30D28EED-818E-2CB1-434E-1CDA989F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8" y="1156934"/>
            <a:ext cx="2688299" cy="197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8">
            <a:extLst>
              <a:ext uri="{FF2B5EF4-FFF2-40B4-BE49-F238E27FC236}">
                <a16:creationId xmlns:a16="http://schemas.microsoft.com/office/drawing/2014/main" xmlns="" id="{15ACCC78-1F5C-F2E7-9FF6-378E3C552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2" y="3270607"/>
            <a:ext cx="432011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ACF95C6-213A-3C5D-2C7A-FFA9436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001" y="3155650"/>
            <a:ext cx="2804055" cy="22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ow small are neutron stars? | Astronomy.com">
            <a:extLst>
              <a:ext uri="{FF2B5EF4-FFF2-40B4-BE49-F238E27FC236}">
                <a16:creationId xmlns:a16="http://schemas.microsoft.com/office/drawing/2014/main" xmlns="" id="{91510F67-7C19-2AF1-460A-A2047838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29" y="1364452"/>
            <a:ext cx="2919760" cy="14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3865C9E-56EB-582A-88FD-809B71FB81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77563" y="692697"/>
            <a:ext cx="4366715" cy="1572595"/>
          </a:xfrm>
          <a:prstGeom prst="rect">
            <a:avLst/>
          </a:prstGeom>
        </p:spPr>
      </p:pic>
      <p:pic>
        <p:nvPicPr>
          <p:cNvPr id="30" name="Picture 23" descr="movieNIMA">
            <a:extLst>
              <a:ext uri="{FF2B5EF4-FFF2-40B4-BE49-F238E27FC236}">
                <a16:creationId xmlns:a16="http://schemas.microsoft.com/office/drawing/2014/main" xmlns="" id="{C81BB904-B123-779D-3E83-06B80C4C50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47" y="2265292"/>
            <a:ext cx="4667228" cy="428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CF8F08E-1099-5BAA-31A4-97EA5D4AB7A2}"/>
              </a:ext>
            </a:extLst>
          </p:cNvPr>
          <p:cNvSpPr/>
          <p:nvPr/>
        </p:nvSpPr>
        <p:spPr>
          <a:xfrm>
            <a:off x="210298" y="5854554"/>
            <a:ext cx="598171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E.N. </a:t>
            </a:r>
            <a:r>
              <a:rPr lang="en-US" sz="1200" dirty="0" err="1">
                <a:solidFill>
                  <a:schemeClr val="tx1"/>
                </a:solidFill>
              </a:rPr>
              <a:t>Nerush</a:t>
            </a:r>
            <a:r>
              <a:rPr lang="en-US" sz="1200" dirty="0">
                <a:solidFill>
                  <a:schemeClr val="tx1"/>
                </a:solidFill>
              </a:rPr>
              <a:t> et al., PRL 106, 035001 (2011).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en-US" altLang="ru-RU" sz="1200" dirty="0">
                <a:solidFill>
                  <a:schemeClr val="tx1"/>
                </a:solidFill>
              </a:rPr>
              <a:t>A. </a:t>
            </a:r>
            <a:r>
              <a:rPr lang="en-US" altLang="ru-RU" sz="1200" dirty="0" err="1">
                <a:solidFill>
                  <a:schemeClr val="tx1"/>
                </a:solidFill>
              </a:rPr>
              <a:t>Gonoskov</a:t>
            </a:r>
            <a:r>
              <a:rPr lang="en-US" altLang="ru-RU" sz="1200" dirty="0">
                <a:solidFill>
                  <a:schemeClr val="tx1"/>
                </a:solidFill>
              </a:rPr>
              <a:t> et al., Phys. Rev. X 7, 041003 (2017).</a:t>
            </a:r>
            <a:endParaRPr lang="ru-RU" alt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379385" y="5929314"/>
            <a:ext cx="1959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 t=5.9 T</a:t>
            </a:r>
            <a:endParaRPr lang="ru-RU">
              <a:latin typeface="Calibri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279576" y="500064"/>
            <a:ext cx="791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каскады в сходящейся дипольной волне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319" name="Picture 7" descr="lp00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1"/>
            <a:ext cx="12187767" cy="4570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42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4379385" y="5929314"/>
            <a:ext cx="18485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t=13 T</a:t>
            </a:r>
            <a:endParaRPr lang="ru-RU">
              <a:latin typeface="Calibri" pitchFamily="34" charset="0"/>
            </a:endParaRPr>
          </a:p>
        </p:txBody>
      </p:sp>
      <p:pic>
        <p:nvPicPr>
          <p:cNvPr id="14343" name="Picture 7" descr="lp000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1"/>
            <a:ext cx="12187767" cy="4570413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79576" y="500064"/>
            <a:ext cx="791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каскады в сходящейся дипольной волне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379385" y="5929314"/>
            <a:ext cx="2023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t=18.6 T</a:t>
            </a:r>
            <a:endParaRPr lang="ru-RU">
              <a:latin typeface="Calibri" pitchFamily="34" charset="0"/>
            </a:endParaRPr>
          </a:p>
        </p:txBody>
      </p:sp>
      <p:pic>
        <p:nvPicPr>
          <p:cNvPr id="15367" name="Picture 7" descr="lp00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1"/>
            <a:ext cx="12187767" cy="4570413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79576" y="500064"/>
            <a:ext cx="791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каскады в сходящейся дипольной волне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lp000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1"/>
            <a:ext cx="12187767" cy="4570413"/>
          </a:xfrm>
          <a:prstGeom prst="rect">
            <a:avLst/>
          </a:prstGeom>
          <a:noFill/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71500" y="4908550"/>
            <a:ext cx="1133475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electron density &gt;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cm</a:t>
            </a:r>
            <a:r>
              <a:rPr lang="en-US" sz="1600" b="1" baseline="30000" dirty="0">
                <a:latin typeface="Calibri" pitchFamily="34" charset="0"/>
              </a:rPr>
              <a:t>-3</a:t>
            </a:r>
            <a:r>
              <a:rPr lang="en-US" sz="1600" b="1" dirty="0">
                <a:latin typeface="Calibri" pitchFamily="34" charset="0"/>
              </a:rPr>
              <a:t>, 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photon density 6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cm</a:t>
            </a:r>
            <a:r>
              <a:rPr lang="en-US" sz="1600" b="1" baseline="30000" dirty="0" smtClean="0">
                <a:latin typeface="Calibri" pitchFamily="34" charset="0"/>
              </a:rPr>
              <a:t>-3</a:t>
            </a:r>
            <a:r>
              <a:rPr lang="en-US" sz="1600" b="1" dirty="0" smtClean="0">
                <a:latin typeface="Calibri" pitchFamily="34" charset="0"/>
              </a:rPr>
              <a:t>,  </a:t>
            </a:r>
          </a:p>
          <a:p>
            <a:pPr>
              <a:buFont typeface="Arial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10</a:t>
            </a:r>
            <a:r>
              <a:rPr lang="en-US" sz="1600" b="1" baseline="30000" dirty="0" smtClean="0">
                <a:latin typeface="Calibri" pitchFamily="34" charset="0"/>
              </a:rPr>
              <a:t>13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photon/pulse (E&gt;100 </a:t>
            </a:r>
            <a:r>
              <a:rPr lang="en-US" sz="1600" b="1" dirty="0" err="1">
                <a:latin typeface="Calibri" pitchFamily="34" charset="0"/>
              </a:rPr>
              <a:t>MeV</a:t>
            </a:r>
            <a:r>
              <a:rPr lang="en-US" sz="1600" b="1" dirty="0">
                <a:latin typeface="Calibri" pitchFamily="34" charset="0"/>
              </a:rPr>
              <a:t>), 10</a:t>
            </a:r>
            <a:r>
              <a:rPr lang="en-US" sz="1600" b="1" baseline="30000" dirty="0">
                <a:latin typeface="Calibri" pitchFamily="34" charset="0"/>
              </a:rPr>
              <a:t>10</a:t>
            </a:r>
            <a:r>
              <a:rPr lang="en-US" sz="1600" b="1" dirty="0">
                <a:latin typeface="Calibri" pitchFamily="34" charset="0"/>
              </a:rPr>
              <a:t> photon/pulse (E&gt;1 </a:t>
            </a:r>
            <a:r>
              <a:rPr lang="en-US" sz="1600" b="1" dirty="0" err="1">
                <a:latin typeface="Calibri" pitchFamily="34" charset="0"/>
              </a:rPr>
              <a:t>GeV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Limitation by optical pulse refraction from </a:t>
            </a:r>
            <a:r>
              <a:rPr lang="en-US" sz="1600" b="1" dirty="0" smtClean="0">
                <a:latin typeface="Calibri" pitchFamily="34" charset="0"/>
              </a:rPr>
              <a:t>plasma</a:t>
            </a:r>
          </a:p>
          <a:p>
            <a:pPr>
              <a:buFont typeface="Arial" charset="0"/>
              <a:buChar char="•"/>
            </a:pPr>
            <a:endParaRPr lang="en-US" sz="1600" b="1" dirty="0" smtClean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How nuclei behave in this environment? Can we observe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collision effects? …………?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					</a:t>
            </a:r>
            <a:endParaRPr lang="ru-RU" sz="1600" dirty="0">
              <a:solidFill>
                <a:srgbClr val="C0504D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79576" y="500064"/>
            <a:ext cx="791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каскады в сходящейся дипольной волне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38482" y="4357695"/>
            <a:ext cx="5905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Left. Dependence of average  (red line with circles), maximal  (blue line with triangles) photon energy and energy at the level 1%  (black line with squares) on incoming power P. </a:t>
            </a:r>
          </a:p>
          <a:p>
            <a:endParaRPr lang="en-US" sz="1600" dirty="0" smtClean="0"/>
          </a:p>
          <a:p>
            <a:r>
              <a:rPr lang="en-US" sz="1600" dirty="0" smtClean="0"/>
              <a:t>Right. Normalized spectra of electron-positron plasma radiation for 10, 30 and 100PW.</a:t>
            </a:r>
          </a:p>
          <a:p>
            <a:endParaRPr lang="ru-RU" sz="16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2476475" y="500063"/>
            <a:ext cx="87630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Характеристики источника гамма излучения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190723" y="1714489"/>
            <a:ext cx="7905805" cy="2168403"/>
            <a:chOff x="1142976" y="2214553"/>
            <a:chExt cx="5929354" cy="2168403"/>
          </a:xfrm>
        </p:grpSpPr>
        <p:pic>
          <p:nvPicPr>
            <p:cNvPr id="17" name="Рисунок 16" descr="Spectr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76" y="2214554"/>
              <a:ext cx="2928958" cy="216580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9" name="Рисунок 18" descr="Spect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1934" y="2214553"/>
              <a:ext cx="3000396" cy="216840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72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power_id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138"/>
            <a:ext cx="12192000" cy="4572000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34434" y="5373689"/>
            <a:ext cx="118575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2 GeV photons are emitted only near the maximum of the laser pulse producing sub-period gamma burst</a:t>
            </a:r>
          </a:p>
          <a:p>
            <a:pPr>
              <a:buFontTx/>
              <a:buChar char="•"/>
            </a:pPr>
            <a:r>
              <a:rPr lang="en-US" dirty="0"/>
              <a:t>The rear part of the pulse is transformed to gamma quanta with the lower energies almost completely, resulting in overall 34% </a:t>
            </a:r>
            <a:r>
              <a:rPr lang="en-US" dirty="0" smtClean="0"/>
              <a:t>efficiency</a:t>
            </a:r>
            <a:r>
              <a:rPr lang="ru-RU" dirty="0" smtClean="0"/>
              <a:t> (40 </a:t>
            </a:r>
            <a:r>
              <a:rPr lang="en-US" dirty="0" smtClean="0"/>
              <a:t>PW laser power)</a:t>
            </a:r>
            <a:endParaRPr lang="ru-RU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15480" y="285728"/>
            <a:ext cx="9144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Выход гамма фотонов для идеальной дипольной волны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213805" y="981100"/>
            <a:ext cx="9215968" cy="5876925"/>
            <a:chOff x="35496" y="792088"/>
            <a:chExt cx="7236296" cy="5877272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35496" y="792088"/>
              <a:ext cx="7236296" cy="5877272"/>
              <a:chOff x="0" y="2708920"/>
              <a:chExt cx="4962525" cy="4149080"/>
            </a:xfrm>
          </p:grpSpPr>
          <p:pic>
            <p:nvPicPr>
              <p:cNvPr id="717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2724150"/>
                <a:ext cx="4962525" cy="413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0" y="2708920"/>
                <a:ext cx="178943" cy="21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1079104" y="4752528"/>
              <a:ext cx="324036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There is no nonlinear stage, or nonlinear stage begins at rear front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175" name="TextBox 9"/>
            <p:cNvSpPr txBox="1">
              <a:spLocks noChangeArrowheads="1"/>
            </p:cNvSpPr>
            <p:nvPr/>
          </p:nvSpPr>
          <p:spPr bwMode="auto">
            <a:xfrm>
              <a:off x="1007096" y="3160801"/>
              <a:ext cx="19442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peak of pulse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2734565" y="3311599"/>
              <a:ext cx="505244" cy="28894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4"/>
            <p:cNvSpPr txBox="1">
              <a:spLocks noChangeArrowheads="1"/>
            </p:cNvSpPr>
            <p:nvPr/>
          </p:nvSpPr>
          <p:spPr bwMode="auto">
            <a:xfrm>
              <a:off x="3023320" y="1008112"/>
              <a:ext cx="27363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leading edge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7647533" y="6286521"/>
          <a:ext cx="4544468" cy="51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Формула" r:id="rId4" imgW="1587240" imgH="241200" progId="Equation.3">
                  <p:embed/>
                </p:oleObj>
              </mc:Choice>
              <mc:Fallback>
                <p:oleObj name="Формула" r:id="rId4" imgW="1587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7533" y="6286521"/>
                        <a:ext cx="4544468" cy="516877"/>
                      </a:xfrm>
                      <a:prstGeom prst="rect">
                        <a:avLst/>
                      </a:prstGeom>
                      <a:solidFill>
                        <a:srgbClr val="FF0000">
                          <a:alpha val="19000"/>
                        </a:srgbClr>
                      </a:solidFill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8976784" y="5214951"/>
            <a:ext cx="32152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Maximum </a:t>
            </a:r>
            <a:r>
              <a:rPr lang="en-US" sz="1600" dirty="0">
                <a:solidFill>
                  <a:srgbClr val="002060"/>
                </a:solidFill>
              </a:rPr>
              <a:t>photon number slightly vary for power P&gt;40 </a:t>
            </a:r>
            <a:r>
              <a:rPr lang="en-US" sz="1600" dirty="0" smtClean="0">
                <a:solidFill>
                  <a:srgbClr val="002060"/>
                </a:solidFill>
              </a:rPr>
              <a:t>PW 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343472" y="428604"/>
            <a:ext cx="9144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Оптимизация выхода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GeV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фотонов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459" y="4684952"/>
            <a:ext cx="11921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the case of particular experiments for the Gaussian pulse with the peak power P = 40PW, the duration of τ = 15 </a:t>
            </a:r>
            <a:r>
              <a:rPr lang="en-US" sz="1600" dirty="0" err="1" smtClean="0"/>
              <a:t>fs</a:t>
            </a:r>
            <a:r>
              <a:rPr lang="en-US" sz="1600" dirty="0" smtClean="0"/>
              <a:t> and the density of the target 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−3</a:t>
            </a:r>
            <a:r>
              <a:rPr lang="en-US" sz="1600" dirty="0" smtClean="0"/>
              <a:t>. The measured flux and brilliance are shown as a function of time. The duration of the generated gamma pulse is 4.5 fs, maximal brilliance is </a:t>
            </a:r>
            <a:r>
              <a:rPr lang="en-US" sz="2000" b="1" dirty="0" smtClean="0">
                <a:solidFill>
                  <a:srgbClr val="C00000"/>
                </a:solidFill>
              </a:rPr>
              <a:t>6 10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29</a:t>
            </a:r>
            <a:r>
              <a:rPr lang="en-US" sz="2000" b="1" dirty="0" smtClean="0">
                <a:solidFill>
                  <a:srgbClr val="C000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−1</a:t>
            </a:r>
            <a:r>
              <a:rPr lang="en-US" sz="2000" b="1" dirty="0" smtClean="0">
                <a:solidFill>
                  <a:srgbClr val="C00000"/>
                </a:solidFill>
              </a:rPr>
              <a:t>mrad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</a:t>
            </a:r>
            <a:r>
              <a:rPr lang="en-US" sz="2000" b="1" dirty="0" smtClean="0">
                <a:solidFill>
                  <a:srgbClr val="C00000"/>
                </a:solidFill>
              </a:rPr>
              <a:t>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, the number of photons for energies &gt;100MeV  is 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.  The photon flux for energies greater 1 </a:t>
            </a:r>
            <a:r>
              <a:rPr lang="en-US" sz="1600" dirty="0" err="1" smtClean="0"/>
              <a:t>GeV</a:t>
            </a:r>
            <a:r>
              <a:rPr lang="en-US" sz="1600" dirty="0" smtClean="0"/>
              <a:t> is 510</a:t>
            </a:r>
            <a:r>
              <a:rPr lang="en-US" sz="1600" baseline="30000" dirty="0" smtClean="0"/>
              <a:t>23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number of photons is 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.The beam width for the gamma photons is </a:t>
            </a:r>
            <a:r>
              <a:rPr lang="en-US" sz="2000" b="1" dirty="0" smtClean="0">
                <a:solidFill>
                  <a:srgbClr val="C00000"/>
                </a:solidFill>
              </a:rPr>
              <a:t>2 </a:t>
            </a:r>
            <a:r>
              <a:rPr lang="en-US" sz="2000" b="1" dirty="0" err="1" smtClean="0">
                <a:solidFill>
                  <a:srgbClr val="C00000"/>
                </a:solidFill>
              </a:rPr>
              <a:t>mrad</a:t>
            </a:r>
            <a:r>
              <a:rPr lang="en-US" sz="2000" dirty="0" smtClean="0"/>
              <a:t>.</a:t>
            </a:r>
          </a:p>
          <a:p>
            <a:pPr algn="just"/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523969" y="1071546"/>
            <a:ext cx="11162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to make the </a:t>
            </a:r>
            <a:r>
              <a:rPr lang="en-US" sz="2400" b="1" dirty="0" smtClean="0">
                <a:solidFill>
                  <a:srgbClr val="C00000"/>
                </a:solidFill>
              </a:rPr>
              <a:t>most brilliant </a:t>
            </a:r>
            <a:r>
              <a:rPr lang="en-US" b="1" dirty="0" smtClean="0">
                <a:solidFill>
                  <a:srgbClr val="C00000"/>
                </a:solidFill>
              </a:rPr>
              <a:t>gamma source?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Do not allow degradation of optical wave structure (shorter pulse)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B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552" y="1928802"/>
            <a:ext cx="4658739" cy="2428892"/>
          </a:xfrm>
          <a:prstGeom prst="rect">
            <a:avLst/>
          </a:prstGeom>
        </p:spPr>
      </p:pic>
      <p:pic>
        <p:nvPicPr>
          <p:cNvPr id="10" name="Рисунок 9" descr="PhP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143" y="1785926"/>
            <a:ext cx="4947367" cy="25793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961" y="6429397"/>
            <a:ext cx="4475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A.Gonoskov</a:t>
            </a:r>
            <a:r>
              <a:rPr lang="en-US" sz="1400" dirty="0" smtClean="0"/>
              <a:t>, </a:t>
            </a:r>
            <a:r>
              <a:rPr lang="en-US" sz="1400" dirty="0" err="1" smtClean="0"/>
              <a:t>A.Bashinov</a:t>
            </a:r>
            <a:r>
              <a:rPr lang="en-US" sz="1400" dirty="0" smtClean="0"/>
              <a:t>, </a:t>
            </a:r>
            <a:r>
              <a:rPr lang="en-US" sz="1400" dirty="0" err="1" smtClean="0"/>
              <a:t>E.Efimenko</a:t>
            </a:r>
            <a:r>
              <a:rPr lang="en-US" sz="1400" dirty="0" smtClean="0"/>
              <a:t> et al., PRX, 2017</a:t>
            </a:r>
            <a:endParaRPr lang="ru-RU" sz="14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919536" y="428604"/>
            <a:ext cx="9144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Оптимизация яркости источника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GeV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фотонов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" name="Picture 7" descr="lp000047"/>
          <p:cNvPicPr>
            <a:picLocks noChangeAspect="1" noChangeArrowheads="1"/>
          </p:cNvPicPr>
          <p:nvPr/>
        </p:nvPicPr>
        <p:blipFill>
          <a:blip r:embed="rId4"/>
          <a:srcRect l="68701" r="6890" b="48031"/>
          <a:stretch>
            <a:fillRect/>
          </a:stretch>
        </p:blipFill>
        <p:spPr bwMode="auto">
          <a:xfrm>
            <a:off x="-43" y="1919824"/>
            <a:ext cx="2695907" cy="2152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Дуга 32">
            <a:extLst>
              <a:ext uri="{FF2B5EF4-FFF2-40B4-BE49-F238E27FC236}">
                <a16:creationId xmlns="" xmlns:a16="http://schemas.microsoft.com/office/drawing/2014/main" id="{CBE63443-D8A9-7996-5467-CEF44DFA9DA3}"/>
              </a:ext>
            </a:extLst>
          </p:cNvPr>
          <p:cNvSpPr/>
          <p:nvPr/>
        </p:nvSpPr>
        <p:spPr>
          <a:xfrm>
            <a:off x="5204297" y="642026"/>
            <a:ext cx="7324927" cy="7324927"/>
          </a:xfrm>
          <a:prstGeom prst="arc">
            <a:avLst>
              <a:gd name="adj1" fmla="val 8138283"/>
              <a:gd name="adj2" fmla="val 20125312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7567EF70-F1E8-4FA8-F03F-6228712538A6}"/>
              </a:ext>
            </a:extLst>
          </p:cNvPr>
          <p:cNvSpPr/>
          <p:nvPr/>
        </p:nvSpPr>
        <p:spPr>
          <a:xfrm>
            <a:off x="695323" y="147666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="" xmlns:a16="http://schemas.microsoft.com/office/drawing/2014/main" id="{6C1D056A-A197-D8BC-8D5B-F7B3FD550DCF}"/>
              </a:ext>
            </a:extLst>
          </p:cNvPr>
          <p:cNvSpPr/>
          <p:nvPr/>
        </p:nvSpPr>
        <p:spPr>
          <a:xfrm>
            <a:off x="2322085" y="1476665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7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10</a:t>
            </a:r>
            <a:r>
              <a:rPr lang="ru-RU" dirty="0"/>
              <a:t> НАУЧНЫХ НАПРАВЛЕНИЙ НЦФМ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37CBD80-E474-1B2E-9469-D78F5E7EA0F7}"/>
              </a:ext>
            </a:extLst>
          </p:cNvPr>
          <p:cNvSpPr txBox="1"/>
          <p:nvPr/>
        </p:nvSpPr>
        <p:spPr>
          <a:xfrm>
            <a:off x="724911" y="1543854"/>
            <a:ext cx="17411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Национальный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центр исследования архитектур суперкомпьютеров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941627E-2D12-7F1F-AF29-8F4CEEB48AB0}"/>
              </a:ext>
            </a:extLst>
          </p:cNvPr>
          <p:cNvSpPr txBox="1"/>
          <p:nvPr/>
        </p:nvSpPr>
        <p:spPr>
          <a:xfrm>
            <a:off x="2339300" y="1567826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D81A3AE7-CA82-4F08-C09E-F7DDFF84C149}"/>
              </a:ext>
            </a:extLst>
          </p:cNvPr>
          <p:cNvSpPr txBox="1"/>
          <p:nvPr/>
        </p:nvSpPr>
        <p:spPr bwMode="auto">
          <a:xfrm>
            <a:off x="724911" y="2921693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Каляев И.А.</a:t>
            </a:r>
            <a:r>
              <a:rPr lang="ru-RU" sz="1000" b="1" dirty="0">
                <a:solidFill>
                  <a:schemeClr val="tx2"/>
                </a:solidFill>
              </a:rPr>
              <a:t/>
            </a:r>
            <a:br>
              <a:rPr lang="ru-RU" sz="1000" b="1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  <a:endParaRPr lang="ru-RU" sz="7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Шагалиев Р.М.</a:t>
            </a:r>
            <a:r>
              <a:rPr lang="ru-RU" sz="1000" b="1" dirty="0">
                <a:solidFill>
                  <a:schemeClr val="accent1"/>
                </a:solidFill>
              </a:rPr>
              <a:t/>
            </a:r>
            <a:br>
              <a:rPr lang="ru-RU" sz="1000" b="1" dirty="0">
                <a:solidFill>
                  <a:schemeClr val="accent1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РАН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5B287DA5-2DE0-63E4-EC69-7C230AB3061F}"/>
              </a:ext>
            </a:extLst>
          </p:cNvPr>
          <p:cNvSpPr/>
          <p:nvPr/>
        </p:nvSpPr>
        <p:spPr>
          <a:xfrm>
            <a:off x="2888357" y="147666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02EB68F-95C0-99E6-8199-5697ACF03211}"/>
              </a:ext>
            </a:extLst>
          </p:cNvPr>
          <p:cNvSpPr txBox="1"/>
          <p:nvPr/>
        </p:nvSpPr>
        <p:spPr>
          <a:xfrm>
            <a:off x="2917945" y="1543854"/>
            <a:ext cx="20097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Математическое моделирование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на супер-ЭВМ экса-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 зеттафлопсной производительности</a:t>
            </a: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="" xmlns:a16="http://schemas.microsoft.com/office/drawing/2014/main" id="{A53A3C81-49FB-D9A5-C061-12771F6FD927}"/>
              </a:ext>
            </a:extLst>
          </p:cNvPr>
          <p:cNvSpPr/>
          <p:nvPr/>
        </p:nvSpPr>
        <p:spPr>
          <a:xfrm>
            <a:off x="4515118" y="1476665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A45F2FB-D56C-14B9-21E5-9E6764BF98EF}"/>
              </a:ext>
            </a:extLst>
          </p:cNvPr>
          <p:cNvSpPr txBox="1">
            <a:spLocks/>
          </p:cNvSpPr>
          <p:nvPr/>
        </p:nvSpPr>
        <p:spPr>
          <a:xfrm>
            <a:off x="4532334" y="1567826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5ABAA05E-ECF7-7F55-1A12-694F666C402D}"/>
              </a:ext>
            </a:extLst>
          </p:cNvPr>
          <p:cNvSpPr txBox="1"/>
          <p:nvPr/>
        </p:nvSpPr>
        <p:spPr bwMode="auto">
          <a:xfrm>
            <a:off x="2917945" y="2921693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Шагалиев Р.М.</a:t>
            </a:r>
            <a:r>
              <a:rPr lang="ru-RU" sz="1000" b="1" dirty="0">
                <a:solidFill>
                  <a:schemeClr val="tx2"/>
                </a:solidFill>
              </a:rPr>
              <a:t/>
            </a:r>
            <a:br>
              <a:rPr lang="ru-RU" sz="1000" b="1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Воеводин В.В.</a:t>
            </a:r>
            <a:r>
              <a:rPr lang="ru-RU" sz="700" dirty="0">
                <a:solidFill>
                  <a:schemeClr val="accent1"/>
                </a:solidFill>
              </a:rPr>
              <a:t/>
            </a:r>
            <a:br>
              <a:rPr lang="ru-RU" sz="700" dirty="0">
                <a:solidFill>
                  <a:schemeClr val="accent1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РАН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296D8BD0-2730-FF7C-5086-4CAE3BE79B2F}"/>
              </a:ext>
            </a:extLst>
          </p:cNvPr>
          <p:cNvSpPr/>
          <p:nvPr/>
        </p:nvSpPr>
        <p:spPr>
          <a:xfrm>
            <a:off x="5081391" y="147666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07B9701-9DF0-76CF-8FAF-C90D907FE08A}"/>
              </a:ext>
            </a:extLst>
          </p:cNvPr>
          <p:cNvSpPr txBox="1"/>
          <p:nvPr/>
        </p:nvSpPr>
        <p:spPr>
          <a:xfrm>
            <a:off x="5110979" y="1543854"/>
            <a:ext cx="125179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Газодинамика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 физика взрыва</a:t>
            </a: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="" xmlns:a16="http://schemas.microsoft.com/office/drawing/2014/main" id="{BB15EAD9-950D-0D36-075A-C5ECEBE6219B}"/>
              </a:ext>
            </a:extLst>
          </p:cNvPr>
          <p:cNvSpPr/>
          <p:nvPr/>
        </p:nvSpPr>
        <p:spPr>
          <a:xfrm>
            <a:off x="6708152" y="1476665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010D143-80A7-81A4-4562-82DC057F557B}"/>
              </a:ext>
            </a:extLst>
          </p:cNvPr>
          <p:cNvSpPr txBox="1">
            <a:spLocks/>
          </p:cNvSpPr>
          <p:nvPr/>
        </p:nvSpPr>
        <p:spPr>
          <a:xfrm>
            <a:off x="6725368" y="1567826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FC2AB49C-785F-E620-035B-8BACF528AE5A}"/>
              </a:ext>
            </a:extLst>
          </p:cNvPr>
          <p:cNvSpPr txBox="1"/>
          <p:nvPr/>
        </p:nvSpPr>
        <p:spPr bwMode="auto">
          <a:xfrm>
            <a:off x="5135644" y="2921083"/>
            <a:ext cx="1741104" cy="8458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 smtClean="0">
                <a:solidFill>
                  <a:schemeClr val="accent4"/>
                </a:solidFill>
              </a:rPr>
              <a:t>Ломоносов И.В.</a:t>
            </a:r>
            <a:r>
              <a:rPr lang="ru-RU" sz="1000" b="1" dirty="0" smtClean="0">
                <a:solidFill>
                  <a:schemeClr val="tx2"/>
                </a:solidFill>
              </a:rPr>
              <a:t/>
            </a:r>
            <a:br>
              <a:rPr lang="ru-RU" sz="1000" b="1" dirty="0" smtClean="0">
                <a:solidFill>
                  <a:schemeClr val="tx2"/>
                </a:solidFill>
              </a:rPr>
            </a:br>
            <a:r>
              <a:rPr lang="ru-RU" sz="900" dirty="0" smtClean="0">
                <a:solidFill>
                  <a:schemeClr val="accent1"/>
                </a:solidFill>
              </a:rPr>
              <a:t>член-корреспондент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900" b="1" dirty="0">
                <a:solidFill>
                  <a:schemeClr val="accent4"/>
                </a:solidFill>
              </a:rPr>
              <a:t>Ерунов С.В.</a:t>
            </a:r>
            <a:r>
              <a:rPr lang="ru-RU" sz="900" b="1" dirty="0">
                <a:solidFill>
                  <a:schemeClr val="accent1"/>
                </a:solidFill>
              </a:rPr>
              <a:t/>
            </a:r>
            <a:br>
              <a:rPr lang="ru-RU" sz="900" b="1" dirty="0">
                <a:solidFill>
                  <a:schemeClr val="accent1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к.т.н.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endParaRPr lang="ru-RU" sz="9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181E5B86-AAF3-D220-B885-286D89199EC9}"/>
              </a:ext>
            </a:extLst>
          </p:cNvPr>
          <p:cNvSpPr/>
          <p:nvPr/>
        </p:nvSpPr>
        <p:spPr>
          <a:xfrm>
            <a:off x="7274426" y="147666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2319545-293A-1E5A-ACAA-97AE98B103EA}"/>
              </a:ext>
            </a:extLst>
          </p:cNvPr>
          <p:cNvSpPr txBox="1"/>
          <p:nvPr/>
        </p:nvSpPr>
        <p:spPr>
          <a:xfrm>
            <a:off x="7304014" y="1543854"/>
            <a:ext cx="143183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Физика высоких плотностей энергии</a:t>
            </a:r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="" xmlns:a16="http://schemas.microsoft.com/office/drawing/2014/main" id="{3E254B7C-DCF0-C659-89B5-DAD33C0B7933}"/>
              </a:ext>
            </a:extLst>
          </p:cNvPr>
          <p:cNvSpPr/>
          <p:nvPr/>
        </p:nvSpPr>
        <p:spPr>
          <a:xfrm>
            <a:off x="8901187" y="1476665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76F8628-521A-20DA-A813-AC7E5CBA9FFE}"/>
              </a:ext>
            </a:extLst>
          </p:cNvPr>
          <p:cNvSpPr txBox="1">
            <a:spLocks/>
          </p:cNvSpPr>
          <p:nvPr/>
        </p:nvSpPr>
        <p:spPr>
          <a:xfrm>
            <a:off x="8918402" y="1567826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D9B3A323-DCBC-4675-3645-225304D812A1}"/>
              </a:ext>
            </a:extLst>
          </p:cNvPr>
          <p:cNvSpPr txBox="1"/>
          <p:nvPr/>
        </p:nvSpPr>
        <p:spPr bwMode="auto">
          <a:xfrm>
            <a:off x="7304014" y="2921693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Сергеев А.М.</a:t>
            </a:r>
            <a:br>
              <a:rPr lang="ru-RU" sz="1000" b="1" dirty="0">
                <a:solidFill>
                  <a:schemeClr val="accent4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Гаранин С.Г.</a:t>
            </a:r>
            <a:br>
              <a:rPr lang="ru-RU" sz="1000" b="1" dirty="0">
                <a:solidFill>
                  <a:schemeClr val="accent4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5D82F28F-9CC0-7865-5A8C-EE4D209B132E}"/>
              </a:ext>
            </a:extLst>
          </p:cNvPr>
          <p:cNvSpPr/>
          <p:nvPr/>
        </p:nvSpPr>
        <p:spPr>
          <a:xfrm>
            <a:off x="9467460" y="147666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44BD99-F95A-9997-7D18-00C7FC93F1F0}"/>
              </a:ext>
            </a:extLst>
          </p:cNvPr>
          <p:cNvSpPr txBox="1"/>
          <p:nvPr/>
        </p:nvSpPr>
        <p:spPr>
          <a:xfrm>
            <a:off x="9497048" y="1543854"/>
            <a:ext cx="174110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Физика частиц космология</a:t>
            </a:r>
          </a:p>
        </p:txBody>
      </p:sp>
      <p:sp>
        <p:nvSpPr>
          <p:cNvPr id="82" name="Полилиния: фигура 81">
            <a:extLst>
              <a:ext uri="{FF2B5EF4-FFF2-40B4-BE49-F238E27FC236}">
                <a16:creationId xmlns="" xmlns:a16="http://schemas.microsoft.com/office/drawing/2014/main" id="{C2A05E8C-8C13-A1BE-E569-B427CF5B204D}"/>
              </a:ext>
            </a:extLst>
          </p:cNvPr>
          <p:cNvSpPr/>
          <p:nvPr/>
        </p:nvSpPr>
        <p:spPr>
          <a:xfrm>
            <a:off x="11094221" y="1476665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C956F1D7-3BC8-6FE1-DB28-F0D96A672B0A}"/>
              </a:ext>
            </a:extLst>
          </p:cNvPr>
          <p:cNvSpPr txBox="1"/>
          <p:nvPr/>
        </p:nvSpPr>
        <p:spPr bwMode="auto">
          <a:xfrm>
            <a:off x="9497048" y="2921693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Незнамов В.П.</a:t>
            </a:r>
            <a:r>
              <a:rPr lang="ru-RU" sz="1000" b="1" dirty="0">
                <a:solidFill>
                  <a:schemeClr val="accent1"/>
                </a:solidFill>
              </a:rPr>
              <a:t/>
            </a:r>
            <a:br>
              <a:rPr lang="ru-RU" sz="1000" b="1" dirty="0">
                <a:solidFill>
                  <a:schemeClr val="accent1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Боос Э.Э.</a:t>
            </a:r>
            <a:r>
              <a:rPr lang="ru-RU" sz="1000" b="1" dirty="0">
                <a:solidFill>
                  <a:schemeClr val="accent1"/>
                </a:solidFill>
              </a:rPr>
              <a:t/>
            </a:r>
            <a:br>
              <a:rPr lang="ru-RU" sz="1000" b="1" dirty="0">
                <a:solidFill>
                  <a:schemeClr val="accent1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РАН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D794EA42-8E45-B349-3680-2B3F46B902FE}"/>
              </a:ext>
            </a:extLst>
          </p:cNvPr>
          <p:cNvSpPr/>
          <p:nvPr/>
        </p:nvSpPr>
        <p:spPr>
          <a:xfrm>
            <a:off x="695323" y="3830759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CAB61F5-4AA3-7A88-34AA-CE8249C9ABB6}"/>
              </a:ext>
            </a:extLst>
          </p:cNvPr>
          <p:cNvSpPr txBox="1"/>
          <p:nvPr/>
        </p:nvSpPr>
        <p:spPr>
          <a:xfrm>
            <a:off x="724911" y="3897948"/>
            <a:ext cx="142078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Ядерная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 радиационная физика</a:t>
            </a:r>
          </a:p>
        </p:txBody>
      </p:sp>
      <p:sp>
        <p:nvSpPr>
          <p:cNvPr id="83" name="Полилиния: фигура 82">
            <a:extLst>
              <a:ext uri="{FF2B5EF4-FFF2-40B4-BE49-F238E27FC236}">
                <a16:creationId xmlns="" xmlns:a16="http://schemas.microsoft.com/office/drawing/2014/main" id="{81F82F6B-B18A-DCB3-0783-7235BEE53D46}"/>
              </a:ext>
            </a:extLst>
          </p:cNvPr>
          <p:cNvSpPr/>
          <p:nvPr/>
        </p:nvSpPr>
        <p:spPr>
          <a:xfrm>
            <a:off x="2322085" y="3830759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EC92CCC-3B4C-EF08-2B09-ADDBB0403F5F}"/>
              </a:ext>
            </a:extLst>
          </p:cNvPr>
          <p:cNvSpPr txBox="1">
            <a:spLocks/>
          </p:cNvSpPr>
          <p:nvPr/>
        </p:nvSpPr>
        <p:spPr>
          <a:xfrm>
            <a:off x="2339300" y="3921920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04824589-9864-45BE-9EAF-D09BD0284F52}"/>
              </a:ext>
            </a:extLst>
          </p:cNvPr>
          <p:cNvSpPr txBox="1"/>
          <p:nvPr/>
        </p:nvSpPr>
        <p:spPr bwMode="auto">
          <a:xfrm>
            <a:off x="724911" y="5256331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000" b="1" dirty="0" err="1">
                <a:solidFill>
                  <a:schemeClr val="accent4"/>
                </a:solidFill>
              </a:rPr>
              <a:t>Логачев</a:t>
            </a:r>
            <a:r>
              <a:rPr lang="ru-RU" sz="1000" b="1" dirty="0">
                <a:solidFill>
                  <a:schemeClr val="accent4"/>
                </a:solidFill>
              </a:rPr>
              <a:t> П.В.</a:t>
            </a:r>
            <a:r>
              <a:rPr lang="ru-RU" sz="1000" b="1" dirty="0">
                <a:solidFill>
                  <a:schemeClr val="accent3"/>
                </a:solidFill>
              </a:rPr>
              <a:t/>
            </a:r>
            <a:br>
              <a:rPr lang="ru-RU" sz="1000" b="1" dirty="0">
                <a:solidFill>
                  <a:schemeClr val="accent3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accent4"/>
                </a:solidFill>
              </a:rPr>
              <a:t>Завьялов </a:t>
            </a:r>
            <a:r>
              <a:rPr lang="ru-RU" sz="1000" b="1" dirty="0">
                <a:solidFill>
                  <a:schemeClr val="accent4"/>
                </a:solidFill>
              </a:rPr>
              <a:t>Н.В.</a:t>
            </a:r>
            <a:r>
              <a:rPr lang="ru-RU" sz="1000" b="1" dirty="0">
                <a:solidFill>
                  <a:schemeClr val="accent3"/>
                </a:solidFill>
              </a:rPr>
              <a:t/>
            </a:r>
            <a:br>
              <a:rPr lang="ru-RU" sz="1000" b="1" dirty="0">
                <a:solidFill>
                  <a:schemeClr val="accent3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</a:t>
            </a:r>
            <a:r>
              <a:rPr lang="ru-RU" sz="900" dirty="0" smtClean="0">
                <a:solidFill>
                  <a:schemeClr val="accent1"/>
                </a:solidFill>
              </a:rPr>
              <a:t>РАН</a:t>
            </a:r>
            <a:endParaRPr lang="ru-RU" sz="900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CD37F544-4657-7CE8-5FE9-8AD51C9FB0AD}"/>
              </a:ext>
            </a:extLst>
          </p:cNvPr>
          <p:cNvSpPr/>
          <p:nvPr/>
        </p:nvSpPr>
        <p:spPr>
          <a:xfrm>
            <a:off x="2888357" y="3830759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F98A524-847D-F9D0-BB80-352AB86EB107}"/>
              </a:ext>
            </a:extLst>
          </p:cNvPr>
          <p:cNvSpPr txBox="1"/>
          <p:nvPr/>
        </p:nvSpPr>
        <p:spPr>
          <a:xfrm>
            <a:off x="2917945" y="3897948"/>
            <a:ext cx="148909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Исследования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в сильных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 сверхсильных </a:t>
            </a:r>
            <a:r>
              <a:rPr lang="ru-RU" sz="1100" b="1" dirty="0" smtClean="0">
                <a:solidFill>
                  <a:schemeClr val="accent1"/>
                </a:solidFill>
              </a:rPr>
              <a:t>магнитных полях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="" xmlns:a16="http://schemas.microsoft.com/office/drawing/2014/main" id="{75D1403E-E1A6-3BDA-272E-0A5E49D183D9}"/>
              </a:ext>
            </a:extLst>
          </p:cNvPr>
          <p:cNvSpPr/>
          <p:nvPr/>
        </p:nvSpPr>
        <p:spPr>
          <a:xfrm>
            <a:off x="4515118" y="3830759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21A6403-A1FC-924C-5AAF-78A7854EA179}"/>
              </a:ext>
            </a:extLst>
          </p:cNvPr>
          <p:cNvSpPr txBox="1">
            <a:spLocks/>
          </p:cNvSpPr>
          <p:nvPr/>
        </p:nvSpPr>
        <p:spPr>
          <a:xfrm>
            <a:off x="4532334" y="3921920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1262B1D4-CF09-FF06-DE37-08E2AD7F1A2F}"/>
              </a:ext>
            </a:extLst>
          </p:cNvPr>
          <p:cNvSpPr txBox="1"/>
          <p:nvPr/>
        </p:nvSpPr>
        <p:spPr bwMode="auto">
          <a:xfrm>
            <a:off x="2917945" y="5373216"/>
            <a:ext cx="1741104" cy="3554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chemeClr val="accent4"/>
                </a:solidFill>
              </a:rPr>
              <a:t>Селемир В.Д.</a:t>
            </a:r>
            <a:r>
              <a:rPr lang="ru-RU" sz="1000" b="1" dirty="0">
                <a:solidFill>
                  <a:schemeClr val="accent3"/>
                </a:solidFill>
              </a:rPr>
              <a:t/>
            </a:r>
            <a:br>
              <a:rPr lang="ru-RU" sz="1000" b="1" dirty="0">
                <a:solidFill>
                  <a:schemeClr val="accent3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</a:t>
            </a:r>
            <a:r>
              <a:rPr lang="ru-RU" sz="900" dirty="0" smtClean="0">
                <a:solidFill>
                  <a:schemeClr val="accent1"/>
                </a:solidFill>
              </a:rPr>
              <a:t>РАН</a:t>
            </a:r>
            <a:endParaRPr lang="ru-RU" sz="900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83EC8188-8FD8-CF0B-934A-FCEC7BA60CCF}"/>
              </a:ext>
            </a:extLst>
          </p:cNvPr>
          <p:cNvSpPr/>
          <p:nvPr/>
        </p:nvSpPr>
        <p:spPr>
          <a:xfrm>
            <a:off x="5081391" y="3830759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56887B9-98BE-1CF0-5557-F56CF5B1BD4E}"/>
              </a:ext>
            </a:extLst>
          </p:cNvPr>
          <p:cNvSpPr txBox="1"/>
          <p:nvPr/>
        </p:nvSpPr>
        <p:spPr>
          <a:xfrm>
            <a:off x="5110979" y="3897948"/>
            <a:ext cx="142720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Физика изотопов водорода</a:t>
            </a:r>
          </a:p>
        </p:txBody>
      </p:sp>
      <p:sp>
        <p:nvSpPr>
          <p:cNvPr id="85" name="Полилиния: фигура 84">
            <a:extLst>
              <a:ext uri="{FF2B5EF4-FFF2-40B4-BE49-F238E27FC236}">
                <a16:creationId xmlns="" xmlns:a16="http://schemas.microsoft.com/office/drawing/2014/main" id="{ADC15F27-B237-9CE3-F904-CD6A7C333CF7}"/>
              </a:ext>
            </a:extLst>
          </p:cNvPr>
          <p:cNvSpPr/>
          <p:nvPr/>
        </p:nvSpPr>
        <p:spPr>
          <a:xfrm>
            <a:off x="6708152" y="3830759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E760628-E2AB-9FD4-5F19-1D7A58BCBAF9}"/>
              </a:ext>
            </a:extLst>
          </p:cNvPr>
          <p:cNvSpPr txBox="1">
            <a:spLocks/>
          </p:cNvSpPr>
          <p:nvPr/>
        </p:nvSpPr>
        <p:spPr>
          <a:xfrm>
            <a:off x="6725368" y="3921920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DA3E4A76-6232-CE76-538C-52BC82AC0ADB}"/>
              </a:ext>
            </a:extLst>
          </p:cNvPr>
          <p:cNvSpPr txBox="1"/>
          <p:nvPr/>
        </p:nvSpPr>
        <p:spPr bwMode="auto">
          <a:xfrm>
            <a:off x="5092372" y="5030004"/>
            <a:ext cx="1741104" cy="683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Ткачев И.И.</a:t>
            </a:r>
            <a:br>
              <a:rPr lang="ru-RU" sz="1000" b="1" dirty="0">
                <a:solidFill>
                  <a:schemeClr val="accent4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 smtClean="0">
                <a:solidFill>
                  <a:schemeClr val="accent4"/>
                </a:solidFill>
              </a:rPr>
              <a:t>Григоренко </a:t>
            </a:r>
            <a:r>
              <a:rPr lang="ru-RU" sz="1000" b="1" dirty="0">
                <a:solidFill>
                  <a:schemeClr val="accent4"/>
                </a:solidFill>
              </a:rPr>
              <a:t>Л.В.</a:t>
            </a:r>
            <a:r>
              <a:rPr lang="ru-RU" sz="1000" b="1" dirty="0">
                <a:solidFill>
                  <a:schemeClr val="accent3"/>
                </a:solidFill>
              </a:rPr>
              <a:t/>
            </a:r>
            <a:br>
              <a:rPr lang="ru-RU" sz="1000" b="1" dirty="0">
                <a:solidFill>
                  <a:schemeClr val="accent3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член-корреспондент </a:t>
            </a:r>
            <a:r>
              <a:rPr lang="ru-RU" sz="900" dirty="0" smtClean="0">
                <a:solidFill>
                  <a:schemeClr val="accent1"/>
                </a:solidFill>
              </a:rPr>
              <a:t>РАН</a:t>
            </a:r>
            <a:endParaRPr lang="ru-RU" sz="900" dirty="0">
              <a:solidFill>
                <a:schemeClr val="accent1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30BBC149-DA69-1134-472B-DE54A8FE0008}"/>
              </a:ext>
            </a:extLst>
          </p:cNvPr>
          <p:cNvSpPr/>
          <p:nvPr/>
        </p:nvSpPr>
        <p:spPr>
          <a:xfrm>
            <a:off x="7274425" y="3830759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A5E1B5-9CE9-24EE-0115-D4F54449113A}"/>
              </a:ext>
            </a:extLst>
          </p:cNvPr>
          <p:cNvSpPr txBox="1"/>
          <p:nvPr/>
        </p:nvSpPr>
        <p:spPr>
          <a:xfrm>
            <a:off x="7304014" y="3897948"/>
            <a:ext cx="196685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Искусственный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интеллект и большие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данные в технических, промышленных, природных и социальных системах</a:t>
            </a:r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="" xmlns:a16="http://schemas.microsoft.com/office/drawing/2014/main" id="{316BB659-E42D-79F0-D425-EF8953E45038}"/>
              </a:ext>
            </a:extLst>
          </p:cNvPr>
          <p:cNvSpPr/>
          <p:nvPr/>
        </p:nvSpPr>
        <p:spPr>
          <a:xfrm>
            <a:off x="8901187" y="3830759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8DDBA38-688D-D910-2163-199E6694DD28}"/>
              </a:ext>
            </a:extLst>
          </p:cNvPr>
          <p:cNvSpPr txBox="1">
            <a:spLocks/>
          </p:cNvSpPr>
          <p:nvPr/>
        </p:nvSpPr>
        <p:spPr>
          <a:xfrm>
            <a:off x="8918402" y="3921920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3B3EA5A0-E65A-96FD-A6A4-36D66F4CDCDD}"/>
              </a:ext>
            </a:extLst>
          </p:cNvPr>
          <p:cNvSpPr txBox="1"/>
          <p:nvPr/>
        </p:nvSpPr>
        <p:spPr bwMode="auto">
          <a:xfrm>
            <a:off x="7304014" y="5256331"/>
            <a:ext cx="1741104" cy="669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Каляев И.А.</a:t>
            </a:r>
            <a:r>
              <a:rPr lang="ru-RU" sz="1000" b="1" dirty="0">
                <a:solidFill>
                  <a:schemeClr val="accent2"/>
                </a:solidFill>
              </a:rPr>
              <a:t/>
            </a:r>
            <a:br>
              <a:rPr lang="ru-RU" sz="1000" b="1" dirty="0">
                <a:solidFill>
                  <a:schemeClr val="accent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Соловьев В.П.</a:t>
            </a:r>
            <a:r>
              <a:rPr lang="ru-RU" sz="1000" b="1" dirty="0">
                <a:solidFill>
                  <a:schemeClr val="tx2"/>
                </a:solidFill>
              </a:rPr>
              <a:t/>
            </a:r>
            <a:br>
              <a:rPr lang="ru-RU" sz="1000" b="1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д.ф.-м.н.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FE5C3A3A-2978-055D-5E4F-E8BE4F06879F}"/>
              </a:ext>
            </a:extLst>
          </p:cNvPr>
          <p:cNvSpPr/>
          <p:nvPr/>
        </p:nvSpPr>
        <p:spPr>
          <a:xfrm>
            <a:off x="9467460" y="3821305"/>
            <a:ext cx="2029214" cy="2199983"/>
          </a:xfrm>
          <a:prstGeom prst="roundRect">
            <a:avLst>
              <a:gd name="adj" fmla="val 2926"/>
            </a:avLst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725250C-8D89-EDF0-8B85-F309374787DB}"/>
              </a:ext>
            </a:extLst>
          </p:cNvPr>
          <p:cNvSpPr txBox="1"/>
          <p:nvPr/>
        </p:nvSpPr>
        <p:spPr>
          <a:xfrm>
            <a:off x="9497048" y="3897948"/>
            <a:ext cx="174110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accent1"/>
                </a:solidFill>
              </a:rPr>
              <a:t>Экспериментальная лабораторная астрофизика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и геофизика </a:t>
            </a: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="" xmlns:a16="http://schemas.microsoft.com/office/drawing/2014/main" id="{E9F6D861-B7C9-CAD0-A93C-002C732BEA47}"/>
              </a:ext>
            </a:extLst>
          </p:cNvPr>
          <p:cNvSpPr/>
          <p:nvPr/>
        </p:nvSpPr>
        <p:spPr>
          <a:xfrm>
            <a:off x="11094221" y="3830759"/>
            <a:ext cx="402453" cy="390639"/>
          </a:xfrm>
          <a:custGeom>
            <a:avLst/>
            <a:gdLst>
              <a:gd name="connsiteX0" fmla="*/ 70641 w 438537"/>
              <a:gd name="connsiteY0" fmla="*/ 0 h 425664"/>
              <a:gd name="connsiteX1" fmla="*/ 376585 w 438537"/>
              <a:gd name="connsiteY1" fmla="*/ 0 h 425664"/>
              <a:gd name="connsiteX2" fmla="*/ 438537 w 438537"/>
              <a:gd name="connsiteY2" fmla="*/ 61952 h 425664"/>
              <a:gd name="connsiteX3" fmla="*/ 438537 w 438537"/>
              <a:gd name="connsiteY3" fmla="*/ 340837 h 425664"/>
              <a:gd name="connsiteX4" fmla="*/ 429324 w 438537"/>
              <a:gd name="connsiteY4" fmla="*/ 352004 h 425664"/>
              <a:gd name="connsiteX5" fmla="*/ 251492 w 438537"/>
              <a:gd name="connsiteY5" fmla="*/ 425664 h 425664"/>
              <a:gd name="connsiteX6" fmla="*/ 0 w 438537"/>
              <a:gd name="connsiteY6" fmla="*/ 174172 h 425664"/>
              <a:gd name="connsiteX7" fmla="*/ 42951 w 438537"/>
              <a:gd name="connsiteY7" fmla="*/ 33561 h 4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537" h="425664">
                <a:moveTo>
                  <a:pt x="70641" y="0"/>
                </a:moveTo>
                <a:lnTo>
                  <a:pt x="376585" y="0"/>
                </a:lnTo>
                <a:cubicBezTo>
                  <a:pt x="410800" y="0"/>
                  <a:pt x="438537" y="27737"/>
                  <a:pt x="438537" y="61952"/>
                </a:cubicBezTo>
                <a:lnTo>
                  <a:pt x="438537" y="340837"/>
                </a:lnTo>
                <a:lnTo>
                  <a:pt x="429324" y="352004"/>
                </a:lnTo>
                <a:cubicBezTo>
                  <a:pt x="383813" y="397515"/>
                  <a:pt x="320940" y="425664"/>
                  <a:pt x="251492" y="425664"/>
                </a:cubicBezTo>
                <a:cubicBezTo>
                  <a:pt x="112597" y="425664"/>
                  <a:pt x="0" y="313067"/>
                  <a:pt x="0" y="174172"/>
                </a:cubicBezTo>
                <a:cubicBezTo>
                  <a:pt x="0" y="122086"/>
                  <a:pt x="15834" y="73699"/>
                  <a:pt x="42951" y="33561"/>
                </a:cubicBezTo>
                <a:close/>
              </a:path>
            </a:pathLst>
          </a:cu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DFB471C-693A-E2E0-FF76-3A4BC66427E3}"/>
              </a:ext>
            </a:extLst>
          </p:cNvPr>
          <p:cNvSpPr txBox="1">
            <a:spLocks/>
          </p:cNvSpPr>
          <p:nvPr/>
        </p:nvSpPr>
        <p:spPr>
          <a:xfrm>
            <a:off x="11111437" y="3921920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2EAC3557-7EA2-7945-1CAF-E262D430EE78}"/>
              </a:ext>
            </a:extLst>
          </p:cNvPr>
          <p:cNvSpPr txBox="1"/>
          <p:nvPr/>
        </p:nvSpPr>
        <p:spPr bwMode="auto">
          <a:xfrm>
            <a:off x="9497048" y="4951058"/>
            <a:ext cx="1741104" cy="9982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Зеленый Л.М.</a:t>
            </a:r>
            <a:br>
              <a:rPr lang="ru-RU" sz="1000" b="1" dirty="0">
                <a:solidFill>
                  <a:schemeClr val="accent4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РАН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Мареев Е.А.</a:t>
            </a:r>
            <a:r>
              <a:rPr lang="ru-RU" sz="1000" b="1" dirty="0">
                <a:solidFill>
                  <a:schemeClr val="tx2"/>
                </a:solidFill>
              </a:rPr>
              <a:t/>
            </a:r>
            <a:br>
              <a:rPr lang="ru-RU" sz="1000" b="1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академик </a:t>
            </a:r>
            <a:r>
              <a:rPr lang="ru-RU" sz="900" dirty="0" smtClean="0">
                <a:solidFill>
                  <a:schemeClr val="accent1"/>
                </a:solidFill>
              </a:rPr>
              <a:t>РАН</a:t>
            </a:r>
          </a:p>
          <a:p>
            <a:pPr>
              <a:lnSpc>
                <a:spcPct val="90000"/>
              </a:lnSpc>
            </a:pPr>
            <a:r>
              <a:rPr lang="ru-RU" sz="1000" b="1" dirty="0" smtClean="0">
                <a:solidFill>
                  <a:schemeClr val="accent4"/>
                </a:solidFill>
              </a:rPr>
              <a:t>Терехин  В.А.</a:t>
            </a:r>
          </a:p>
          <a:p>
            <a:pPr>
              <a:lnSpc>
                <a:spcPct val="90000"/>
              </a:lnSpc>
            </a:pPr>
            <a:r>
              <a:rPr lang="ru-RU" sz="1000" dirty="0" smtClean="0">
                <a:solidFill>
                  <a:schemeClr val="accent1"/>
                </a:solidFill>
              </a:rPr>
              <a:t>д.ф</a:t>
            </a:r>
            <a:r>
              <a:rPr lang="ru-RU" sz="1000" dirty="0">
                <a:solidFill>
                  <a:schemeClr val="accent1"/>
                </a:solidFill>
              </a:rPr>
              <a:t>.-м.н</a:t>
            </a:r>
            <a:r>
              <a:rPr lang="ru-RU" sz="1000" dirty="0" smtClean="0">
                <a:solidFill>
                  <a:schemeClr val="accent1"/>
                </a:solidFill>
              </a:rPr>
              <a:t>.</a:t>
            </a:r>
            <a:endParaRPr lang="ru-RU" sz="1000" dirty="0">
              <a:solidFill>
                <a:schemeClr val="accent1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C579E23E-070F-34D4-8313-9110EF0D498D}"/>
              </a:ext>
            </a:extLst>
          </p:cNvPr>
          <p:cNvSpPr/>
          <p:nvPr/>
        </p:nvSpPr>
        <p:spPr>
          <a:xfrm>
            <a:off x="5731077" y="6285757"/>
            <a:ext cx="388800" cy="387417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FF43116-07A1-2E8F-257A-0E435F2CCCA5}"/>
              </a:ext>
            </a:extLst>
          </p:cNvPr>
          <p:cNvSpPr txBox="1">
            <a:spLocks/>
          </p:cNvSpPr>
          <p:nvPr/>
        </p:nvSpPr>
        <p:spPr>
          <a:xfrm>
            <a:off x="11111437" y="1567826"/>
            <a:ext cx="39638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AE77259-9AC8-34B1-6F5B-4566FFF1F9B9}"/>
              </a:ext>
            </a:extLst>
          </p:cNvPr>
          <p:cNvSpPr txBox="1"/>
          <p:nvPr/>
        </p:nvSpPr>
        <p:spPr bwMode="auto">
          <a:xfrm>
            <a:off x="5110979" y="5697459"/>
            <a:ext cx="1124451" cy="35548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ru-RU" sz="1000" b="1" dirty="0">
                <a:solidFill>
                  <a:schemeClr val="accent4"/>
                </a:solidFill>
              </a:rPr>
              <a:t>Юхимчук А.А.</a:t>
            </a:r>
            <a:r>
              <a:rPr lang="ru-RU" sz="1000" b="1" dirty="0">
                <a:solidFill>
                  <a:schemeClr val="tx2"/>
                </a:solidFill>
              </a:rPr>
              <a:t/>
            </a:r>
            <a:br>
              <a:rPr lang="ru-RU" sz="1000" b="1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accent1"/>
                </a:solidFill>
              </a:rPr>
              <a:t>д.т.н.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7E9C864A-5D4F-00EB-2444-46FF4CB7ADFB}"/>
              </a:ext>
            </a:extLst>
          </p:cNvPr>
          <p:cNvCxnSpPr>
            <a:cxnSpLocks/>
          </p:cNvCxnSpPr>
          <p:nvPr/>
        </p:nvCxnSpPr>
        <p:spPr bwMode="auto">
          <a:xfrm>
            <a:off x="3211544" y="2851027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736BB7B-28E1-C10C-3B14-47B5056C224E}"/>
              </a:ext>
            </a:extLst>
          </p:cNvPr>
          <p:cNvCxnSpPr>
            <a:cxnSpLocks/>
          </p:cNvCxnSpPr>
          <p:nvPr/>
        </p:nvCxnSpPr>
        <p:spPr bwMode="auto">
          <a:xfrm>
            <a:off x="1018510" y="2851027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40B6E523-433A-5731-3998-E19D0B37730C}"/>
              </a:ext>
            </a:extLst>
          </p:cNvPr>
          <p:cNvCxnSpPr>
            <a:cxnSpLocks/>
          </p:cNvCxnSpPr>
          <p:nvPr/>
        </p:nvCxnSpPr>
        <p:spPr bwMode="auto">
          <a:xfrm>
            <a:off x="5404578" y="2851027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1BD4AA54-FF2F-7487-D64B-9B39383638B5}"/>
              </a:ext>
            </a:extLst>
          </p:cNvPr>
          <p:cNvCxnSpPr>
            <a:cxnSpLocks/>
          </p:cNvCxnSpPr>
          <p:nvPr/>
        </p:nvCxnSpPr>
        <p:spPr bwMode="auto">
          <a:xfrm>
            <a:off x="7597613" y="2851027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68AA746-F80C-EA6B-4563-5BE7F3C35A6F}"/>
              </a:ext>
            </a:extLst>
          </p:cNvPr>
          <p:cNvCxnSpPr>
            <a:cxnSpLocks/>
          </p:cNvCxnSpPr>
          <p:nvPr/>
        </p:nvCxnSpPr>
        <p:spPr bwMode="auto">
          <a:xfrm>
            <a:off x="9790647" y="2851027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2CE4CADB-16EE-03C4-1019-D6CDC18C32BD}"/>
              </a:ext>
            </a:extLst>
          </p:cNvPr>
          <p:cNvCxnSpPr>
            <a:cxnSpLocks/>
          </p:cNvCxnSpPr>
          <p:nvPr/>
        </p:nvCxnSpPr>
        <p:spPr bwMode="auto">
          <a:xfrm>
            <a:off x="3211544" y="5177441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391010DA-1012-9042-20FF-363874B7993A}"/>
              </a:ext>
            </a:extLst>
          </p:cNvPr>
          <p:cNvCxnSpPr>
            <a:cxnSpLocks/>
          </p:cNvCxnSpPr>
          <p:nvPr/>
        </p:nvCxnSpPr>
        <p:spPr bwMode="auto">
          <a:xfrm>
            <a:off x="1018510" y="5177441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12945C46-1F12-CB1D-A2D8-9756A397C749}"/>
              </a:ext>
            </a:extLst>
          </p:cNvPr>
          <p:cNvCxnSpPr>
            <a:cxnSpLocks/>
          </p:cNvCxnSpPr>
          <p:nvPr/>
        </p:nvCxnSpPr>
        <p:spPr bwMode="auto">
          <a:xfrm>
            <a:off x="5404578" y="4967589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DE1F3125-A6D3-0DA4-3D79-D1338CEEAC9C}"/>
              </a:ext>
            </a:extLst>
          </p:cNvPr>
          <p:cNvCxnSpPr>
            <a:cxnSpLocks/>
          </p:cNvCxnSpPr>
          <p:nvPr/>
        </p:nvCxnSpPr>
        <p:spPr bwMode="auto">
          <a:xfrm>
            <a:off x="7597613" y="5177441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D3BFF864-FBFE-5324-C07F-63BA6787F64B}"/>
              </a:ext>
            </a:extLst>
          </p:cNvPr>
          <p:cNvCxnSpPr>
            <a:cxnSpLocks/>
          </p:cNvCxnSpPr>
          <p:nvPr/>
        </p:nvCxnSpPr>
        <p:spPr bwMode="auto">
          <a:xfrm>
            <a:off x="9790647" y="4869160"/>
            <a:ext cx="15480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91ABB0D6-BEB2-DFD9-320C-384DE50B0302}"/>
              </a:ext>
            </a:extLst>
          </p:cNvPr>
          <p:cNvSpPr/>
          <p:nvPr/>
        </p:nvSpPr>
        <p:spPr>
          <a:xfrm>
            <a:off x="7129659" y="105290"/>
            <a:ext cx="1231916" cy="12319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28600" dist="139700" dir="2700000" algn="tl" rotWithShape="0">
              <a:schemeClr val="accent3">
                <a:lumMod val="60000"/>
                <a:lumOff val="40000"/>
                <a:alpha val="32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9DFC5B25-AF69-1316-CD58-4303E5538E9B}"/>
              </a:ext>
            </a:extLst>
          </p:cNvPr>
          <p:cNvSpPr/>
          <p:nvPr/>
        </p:nvSpPr>
        <p:spPr>
          <a:xfrm>
            <a:off x="8320145" y="320512"/>
            <a:ext cx="672312" cy="673176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014" y="320512"/>
            <a:ext cx="842023" cy="8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764704"/>
            <a:ext cx="5856651" cy="442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5360" y="5157192"/>
            <a:ext cx="11285179" cy="626104"/>
          </a:xfrm>
        </p:spPr>
        <p:txBody>
          <a:bodyPr/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Plasma-field dynamics for 27 PW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fr-FR" sz="1600" dirty="0" smtClean="0">
                <a:solidFill>
                  <a:schemeClr val="tx1"/>
                </a:solidFill>
              </a:rPr>
              <a:t>(</a:t>
            </a:r>
            <a:r>
              <a:rPr lang="fr-FR" sz="1600" dirty="0">
                <a:solidFill>
                  <a:schemeClr val="tx1"/>
                </a:solidFill>
              </a:rPr>
              <a:t>a) Temporal evolution, f(t) - laser pulse envelope, B/B0 </a:t>
            </a:r>
            <a:r>
              <a:rPr lang="fr-FR" sz="16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magnetic </a:t>
            </a:r>
            <a:r>
              <a:rPr lang="en-US" sz="1600" dirty="0">
                <a:solidFill>
                  <a:schemeClr val="tx1"/>
                </a:solidFill>
              </a:rPr>
              <a:t>field in the plane z = 0 at  = 1/60, np </a:t>
            </a:r>
            <a:r>
              <a:rPr lang="en-US" sz="1600" dirty="0" smtClean="0">
                <a:solidFill>
                  <a:schemeClr val="tx1"/>
                </a:solidFill>
              </a:rPr>
              <a:t>– maximum pair </a:t>
            </a:r>
            <a:r>
              <a:rPr lang="en-US" sz="1600" dirty="0">
                <a:solidFill>
                  <a:schemeClr val="tx1"/>
                </a:solidFill>
              </a:rPr>
              <a:t>density, </a:t>
            </a:r>
            <a:r>
              <a:rPr lang="en-US" sz="1600" dirty="0" err="1" smtClean="0">
                <a:solidFill>
                  <a:schemeClr val="tx1"/>
                </a:solidFill>
              </a:rPr>
              <a:t>Jz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- current through the cylinder with radius </a:t>
            </a:r>
            <a:r>
              <a:rPr lang="en-US" sz="1600" dirty="0" smtClean="0">
                <a:solidFill>
                  <a:schemeClr val="tx1"/>
                </a:solidFill>
              </a:rPr>
              <a:t>0.1. </a:t>
            </a:r>
            <a:r>
              <a:rPr lang="en-US" sz="1600" dirty="0">
                <a:solidFill>
                  <a:schemeClr val="tx1"/>
                </a:solidFill>
              </a:rPr>
              <a:t>Electric (</a:t>
            </a:r>
            <a:r>
              <a:rPr lang="en-US" sz="1600" dirty="0" err="1">
                <a:solidFill>
                  <a:schemeClr val="tx1"/>
                </a:solidFill>
              </a:rPr>
              <a:t>b,f,j</a:t>
            </a:r>
            <a:r>
              <a:rPr lang="en-US" sz="1600" dirty="0">
                <a:solidFill>
                  <a:schemeClr val="tx1"/>
                </a:solidFill>
              </a:rPr>
              <a:t>) and magnetic (</a:t>
            </a:r>
            <a:r>
              <a:rPr lang="en-US" sz="1600" dirty="0" err="1">
                <a:solidFill>
                  <a:schemeClr val="tx1"/>
                </a:solidFill>
              </a:rPr>
              <a:t>c,g,k</a:t>
            </a:r>
            <a:r>
              <a:rPr lang="en-US" sz="1600" dirty="0">
                <a:solidFill>
                  <a:schemeClr val="tx1"/>
                </a:solidFill>
              </a:rPr>
              <a:t>) fields, positron (</a:t>
            </a:r>
            <a:r>
              <a:rPr lang="en-US" sz="1600" dirty="0" err="1" smtClean="0">
                <a:solidFill>
                  <a:schemeClr val="tx1"/>
                </a:solidFill>
              </a:rPr>
              <a:t>d,h,l</a:t>
            </a:r>
            <a:r>
              <a:rPr lang="en-US" sz="1600" dirty="0" smtClean="0">
                <a:solidFill>
                  <a:schemeClr val="tx1"/>
                </a:solidFill>
              </a:rPr>
              <a:t>)and </a:t>
            </a:r>
            <a:r>
              <a:rPr lang="en-US" sz="1600" dirty="0">
                <a:solidFill>
                  <a:schemeClr val="tx1"/>
                </a:solidFill>
              </a:rPr>
              <a:t>photon (</a:t>
            </a:r>
            <a:r>
              <a:rPr lang="en-US" sz="1600" dirty="0" err="1">
                <a:solidFill>
                  <a:schemeClr val="tx1"/>
                </a:solidFill>
              </a:rPr>
              <a:t>e,i,m</a:t>
            </a:r>
            <a:r>
              <a:rPr lang="en-US" sz="1600" dirty="0">
                <a:solidFill>
                  <a:schemeClr val="tx1"/>
                </a:solidFill>
              </a:rPr>
              <a:t>) distributions at the stages of (b-e) </a:t>
            </a:r>
            <a:r>
              <a:rPr lang="en-US" sz="1600" dirty="0" smtClean="0">
                <a:solidFill>
                  <a:schemeClr val="tx1"/>
                </a:solidFill>
              </a:rPr>
              <a:t>linear QED </a:t>
            </a:r>
            <a:r>
              <a:rPr lang="en-US" sz="1600" dirty="0">
                <a:solidFill>
                  <a:schemeClr val="tx1"/>
                </a:solidFill>
              </a:rPr>
              <a:t>cascade, (f-</a:t>
            </a:r>
            <a:r>
              <a:rPr lang="en-US" sz="1600" dirty="0" err="1">
                <a:solidFill>
                  <a:schemeClr val="tx1"/>
                </a:solidFill>
              </a:rPr>
              <a:t>i</a:t>
            </a:r>
            <a:r>
              <a:rPr lang="en-US" sz="1600" dirty="0">
                <a:solidFill>
                  <a:schemeClr val="tx1"/>
                </a:solidFill>
              </a:rPr>
              <a:t>) plasma column pinching and (j-m) </a:t>
            </a:r>
            <a:r>
              <a:rPr lang="en-US" sz="1600" dirty="0" smtClean="0">
                <a:solidFill>
                  <a:schemeClr val="tx1"/>
                </a:solidFill>
              </a:rPr>
              <a:t>pinch breakdown </a:t>
            </a:r>
            <a:r>
              <a:rPr lang="en-US" sz="1600" dirty="0">
                <a:solidFill>
                  <a:schemeClr val="tx1"/>
                </a:solidFill>
              </a:rPr>
              <a:t>due to bending instability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E.S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Efimenko</a:t>
            </a:r>
            <a:r>
              <a:rPr lang="en-US" sz="1600" b="1" dirty="0" smtClean="0">
                <a:solidFill>
                  <a:schemeClr val="tx1"/>
                </a:solidFill>
              </a:rPr>
              <a:t> et al “</a:t>
            </a:r>
            <a:r>
              <a:rPr lang="sv-SE" sz="1600" b="1" dirty="0" smtClean="0">
                <a:solidFill>
                  <a:schemeClr val="tx1"/>
                </a:solidFill>
              </a:rPr>
              <a:t>Laser-driven </a:t>
            </a:r>
            <a:r>
              <a:rPr lang="sv-SE" sz="1600" b="1" dirty="0">
                <a:solidFill>
                  <a:schemeClr val="tx1"/>
                </a:solidFill>
              </a:rPr>
              <a:t>plasma pinching in </a:t>
            </a:r>
            <a:r>
              <a:rPr lang="sv-SE" sz="1600" b="1" dirty="0" smtClean="0">
                <a:solidFill>
                  <a:schemeClr val="tx1"/>
                </a:solidFill>
              </a:rPr>
              <a:t>e</a:t>
            </a:r>
            <a:r>
              <a:rPr lang="ru-RU" sz="1600" b="1" dirty="0" smtClean="0">
                <a:solidFill>
                  <a:schemeClr val="tx1"/>
                </a:solidFill>
              </a:rPr>
              <a:t>−</a:t>
            </a:r>
            <a:r>
              <a:rPr lang="en-US" sz="1600" b="1" dirty="0" smtClean="0">
                <a:solidFill>
                  <a:schemeClr val="tx1"/>
                </a:solidFill>
              </a:rPr>
              <a:t>e+ cascade” </a:t>
            </a:r>
            <a:r>
              <a:rPr lang="en-US" sz="1600" b="1" dirty="0" err="1" smtClean="0">
                <a:solidFill>
                  <a:schemeClr val="tx1"/>
                </a:solidFill>
              </a:rPr>
              <a:t>Phys.Rev</a:t>
            </a:r>
            <a:r>
              <a:rPr lang="en-US" sz="1600" b="1" dirty="0" smtClean="0">
                <a:solidFill>
                  <a:schemeClr val="tx1"/>
                </a:solidFill>
              </a:rPr>
              <a:t>. E (2019)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88640"/>
            <a:ext cx="11928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Плазменный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пинч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 в 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e-e+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каскаде при мощности импульса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&gt;20 PW 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124744"/>
            <a:ext cx="787514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61" y="4070176"/>
            <a:ext cx="500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0512491" y="5013176"/>
            <a:ext cx="1920213" cy="557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3392" y="6021288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B/Es =1/20  corresponds to  10</a:t>
            </a:r>
            <a:r>
              <a:rPr lang="en-US" b="1" baseline="30000" dirty="0" smtClean="0"/>
              <a:t> 27</a:t>
            </a:r>
            <a:r>
              <a:rPr lang="en-US" b="1" dirty="0" smtClean="0"/>
              <a:t>W/cm</a:t>
            </a:r>
            <a:r>
              <a:rPr lang="en-US" b="1" baseline="30000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2008" y="188640"/>
            <a:ext cx="11928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Плазменный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пинч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 в 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e-e+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каскаде и приближение к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Швингеровскому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</a:rPr>
              <a:t> полю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80960" y="1785927"/>
            <a:ext cx="1143008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5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altLang="ru-RU" sz="5400" b="1" dirty="0">
                <a:solidFill>
                  <a:srgbClr val="C00000"/>
                </a:solidFill>
                <a:latin typeface="+mn-lt"/>
              </a:rPr>
              <a:t>Ускорение заряженных частиц</a:t>
            </a:r>
            <a:endParaRPr lang="en-US" altLang="ru-RU" sz="54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endParaRPr lang="ru-RU" altLang="ru-RU" sz="1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74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20664"/>
            <a:ext cx="12192000" cy="706437"/>
          </a:xfrm>
          <a:noFill/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CC0000"/>
                </a:solidFill>
              </a:rPr>
              <a:t>Крупнейшие линейные ускорители мира</a:t>
            </a:r>
            <a:endParaRPr lang="en-US" altLang="ru-RU" sz="2800" b="1" dirty="0" smtClean="0">
              <a:solidFill>
                <a:srgbClr val="CC0000"/>
              </a:solidFill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032501" y="3925889"/>
            <a:ext cx="542501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rgbClr val="CC0000"/>
                </a:solidFill>
              </a:rPr>
              <a:t>XFEL </a:t>
            </a:r>
            <a:r>
              <a:rPr lang="en-US" altLang="ru-RU" b="1" dirty="0">
                <a:solidFill>
                  <a:srgbClr val="CC0000"/>
                </a:solidFill>
              </a:rPr>
              <a:t>(</a:t>
            </a:r>
            <a:r>
              <a:rPr lang="ru-RU" altLang="ru-RU" b="1" dirty="0">
                <a:solidFill>
                  <a:srgbClr val="CC0000"/>
                </a:solidFill>
              </a:rPr>
              <a:t>Германия</a:t>
            </a:r>
            <a:r>
              <a:rPr lang="en-US" altLang="ru-RU" b="1" dirty="0">
                <a:solidFill>
                  <a:srgbClr val="CC0000"/>
                </a:solidFill>
              </a:rPr>
              <a:t>)</a:t>
            </a:r>
          </a:p>
          <a:p>
            <a:pPr eaLnBrk="1" hangingPunct="1"/>
            <a:r>
              <a:rPr lang="ru-RU" altLang="ru-RU" b="1" dirty="0"/>
              <a:t>Ускоряющее поле </a:t>
            </a:r>
            <a:r>
              <a:rPr lang="en-US" altLang="ru-RU" b="1" dirty="0"/>
              <a:t>E= 23.6 M</a:t>
            </a:r>
            <a:r>
              <a:rPr lang="ru-RU" altLang="ru-RU" b="1" dirty="0"/>
              <a:t>эВ/м</a:t>
            </a:r>
          </a:p>
          <a:p>
            <a:pPr eaLnBrk="1" hangingPunct="1"/>
            <a:r>
              <a:rPr lang="ru-RU" altLang="ru-RU" b="1" dirty="0"/>
              <a:t>Максимальная энергия 17.5 ГэВ</a:t>
            </a:r>
          </a:p>
          <a:p>
            <a:pPr eaLnBrk="1" hangingPunct="1"/>
            <a:r>
              <a:rPr lang="ru-RU" altLang="ru-RU" b="1" dirty="0"/>
              <a:t>Длина ускорителя 1.7 км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770034" y="1828800"/>
            <a:ext cx="48157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CC0000"/>
                </a:solidFill>
              </a:rPr>
              <a:t>SLAC Linac Coherent Light Source (</a:t>
            </a:r>
            <a:r>
              <a:rPr lang="ru-RU" altLang="ru-RU" b="1">
                <a:solidFill>
                  <a:srgbClr val="CC0000"/>
                </a:solidFill>
              </a:rPr>
              <a:t>США</a:t>
            </a:r>
            <a:r>
              <a:rPr lang="en-US" altLang="ru-RU" b="1">
                <a:solidFill>
                  <a:srgbClr val="CC0000"/>
                </a:solidFill>
              </a:rPr>
              <a:t>)</a:t>
            </a:r>
            <a:endParaRPr lang="ru-RU" altLang="ru-RU" b="1"/>
          </a:p>
          <a:p>
            <a:pPr eaLnBrk="1" hangingPunct="1"/>
            <a:r>
              <a:rPr lang="ru-RU" altLang="ru-RU" b="1"/>
              <a:t>Ускоряющее поле </a:t>
            </a:r>
            <a:r>
              <a:rPr lang="en-US" altLang="ru-RU" b="1"/>
              <a:t>E= </a:t>
            </a:r>
            <a:r>
              <a:rPr lang="ru-RU" altLang="ru-RU" b="1"/>
              <a:t>30</a:t>
            </a:r>
            <a:r>
              <a:rPr lang="en-US" altLang="ru-RU" b="1"/>
              <a:t> M</a:t>
            </a:r>
            <a:r>
              <a:rPr lang="ru-RU" altLang="ru-RU" b="1"/>
              <a:t>эВ/м</a:t>
            </a:r>
          </a:p>
          <a:p>
            <a:pPr eaLnBrk="1" hangingPunct="1"/>
            <a:r>
              <a:rPr lang="ru-RU" altLang="ru-RU" b="1"/>
              <a:t>Максимальная энергия 14 ГэВ</a:t>
            </a:r>
          </a:p>
          <a:p>
            <a:pPr eaLnBrk="1" hangingPunct="1"/>
            <a:r>
              <a:rPr lang="ru-RU" altLang="ru-RU" b="1"/>
              <a:t>Длина ускорителя 1 км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871539"/>
            <a:ext cx="539538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PHOTO: Machines assembled together that comprise LCLS's undulator hal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2333626"/>
            <a:ext cx="536786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 descr="http://www.xfel.eu/sites/site_xfel-gmbh/content/e63619/e79555/european-xfel-aerial-view-with-legend-811x200_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5" y="4051300"/>
            <a:ext cx="5666316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567267" y="5591176"/>
            <a:ext cx="8962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Поля в СВЧ резонаторах линейных ускорителей ограничены на уровне 50 МВ/м, </a:t>
            </a:r>
          </a:p>
          <a:p>
            <a:pPr eaLnBrk="1" hangingPunct="1"/>
            <a:r>
              <a:rPr lang="ru-RU" altLang="ru-RU"/>
              <a:t>что связано со стойкостью стенок из сверхпроводящих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28250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55589"/>
            <a:ext cx="12192000" cy="706437"/>
          </a:xfrm>
          <a:noFill/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CC0000"/>
                </a:solidFill>
              </a:rPr>
              <a:t>Можно ли ускорять электроны лазерным полем?</a:t>
            </a:r>
            <a:endParaRPr lang="en-US" altLang="ru-RU" sz="2800" b="1" dirty="0" smtClean="0">
              <a:solidFill>
                <a:srgbClr val="CC0000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143000" y="1352550"/>
            <a:ext cx="10407651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Электрические поля  в петаваттных лазерных импульсах</a:t>
            </a:r>
          </a:p>
          <a:p>
            <a:pPr algn="ctr" eaLnBrk="1" hangingPunct="1"/>
            <a:r>
              <a:rPr lang="ru-RU" altLang="ru-RU"/>
              <a:t> имеют огромные значения</a:t>
            </a:r>
          </a:p>
          <a:p>
            <a:pPr eaLnBrk="1" hangingPunct="1"/>
            <a:endParaRPr lang="ru-RU" altLang="ru-RU"/>
          </a:p>
          <a:p>
            <a:pPr algn="ctr" eaLnBrk="1" hangingPunct="1"/>
            <a:r>
              <a:rPr lang="en-US" altLang="ru-RU" sz="2400">
                <a:solidFill>
                  <a:srgbClr val="C00000"/>
                </a:solidFill>
              </a:rPr>
              <a:t>E (B</a:t>
            </a:r>
            <a:r>
              <a:rPr lang="ru-RU" altLang="ru-RU" sz="2400">
                <a:solidFill>
                  <a:srgbClr val="C00000"/>
                </a:solidFill>
              </a:rPr>
              <a:t>/см) = 30  </a:t>
            </a:r>
            <a:r>
              <a:rPr lang="en-US" altLang="ru-RU" sz="2400">
                <a:solidFill>
                  <a:srgbClr val="C00000"/>
                </a:solidFill>
              </a:rPr>
              <a:t>I</a:t>
            </a:r>
            <a:r>
              <a:rPr lang="ru-RU" altLang="ru-RU" sz="2400">
                <a:solidFill>
                  <a:srgbClr val="C00000"/>
                </a:solidFill>
              </a:rPr>
              <a:t> (Вт/см</a:t>
            </a:r>
            <a:r>
              <a:rPr lang="ru-RU" altLang="ru-RU" sz="2400" baseline="30000">
                <a:solidFill>
                  <a:srgbClr val="C00000"/>
                </a:solidFill>
              </a:rPr>
              <a:t>2</a:t>
            </a:r>
            <a:r>
              <a:rPr lang="ru-RU" altLang="ru-RU" sz="2400">
                <a:solidFill>
                  <a:srgbClr val="C00000"/>
                </a:solidFill>
              </a:rPr>
              <a:t>)</a:t>
            </a:r>
            <a:r>
              <a:rPr lang="en-US" altLang="ru-RU" sz="2400" baseline="30000">
                <a:solidFill>
                  <a:srgbClr val="C00000"/>
                </a:solidFill>
              </a:rPr>
              <a:t>1</a:t>
            </a:r>
            <a:r>
              <a:rPr lang="ru-RU" altLang="ru-RU" sz="2400" baseline="30000">
                <a:solidFill>
                  <a:srgbClr val="C00000"/>
                </a:solidFill>
              </a:rPr>
              <a:t>/2   </a:t>
            </a:r>
            <a:r>
              <a:rPr lang="en-US" altLang="ru-RU"/>
              <a:t/>
            </a:r>
            <a:br>
              <a:rPr lang="en-US" altLang="ru-RU"/>
            </a:br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"Атомное поле" 			 </a:t>
            </a:r>
            <a:r>
              <a:rPr lang="en-US" altLang="ru-RU"/>
              <a:t>I = </a:t>
            </a:r>
            <a:r>
              <a:rPr lang="ru-RU" altLang="ru-RU"/>
              <a:t>3 10 </a:t>
            </a:r>
            <a:r>
              <a:rPr lang="ru-RU" altLang="ru-RU" baseline="30000"/>
              <a:t>16</a:t>
            </a:r>
            <a:r>
              <a:rPr lang="ru-RU" altLang="ru-RU"/>
              <a:t> Вт/см</a:t>
            </a:r>
            <a:r>
              <a:rPr lang="ru-RU" altLang="ru-RU" baseline="30000"/>
              <a:t>2</a:t>
            </a:r>
            <a:r>
              <a:rPr lang="en-US" altLang="ru-RU"/>
              <a:t>  E = 5 10</a:t>
            </a:r>
            <a:r>
              <a:rPr lang="ru-RU" altLang="ru-RU"/>
              <a:t> </a:t>
            </a:r>
            <a:r>
              <a:rPr lang="ru-RU" altLang="ru-RU" baseline="30000"/>
              <a:t>9</a:t>
            </a:r>
            <a:r>
              <a:rPr lang="en-US" altLang="ru-RU"/>
              <a:t> </a:t>
            </a:r>
            <a:r>
              <a:rPr lang="ru-RU" altLang="ru-RU"/>
              <a:t>В/см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"Релятивистская интенсивность"	 </a:t>
            </a:r>
            <a:r>
              <a:rPr lang="en-US" altLang="ru-RU"/>
              <a:t>I = </a:t>
            </a:r>
            <a:r>
              <a:rPr lang="ru-RU" altLang="ru-RU"/>
              <a:t>3 10 </a:t>
            </a:r>
            <a:r>
              <a:rPr lang="ru-RU" altLang="ru-RU" baseline="30000"/>
              <a:t>18</a:t>
            </a:r>
            <a:r>
              <a:rPr lang="ru-RU" altLang="ru-RU"/>
              <a:t> Вт/см</a:t>
            </a:r>
            <a:r>
              <a:rPr lang="ru-RU" altLang="ru-RU" baseline="30000"/>
              <a:t>2</a:t>
            </a:r>
            <a:r>
              <a:rPr lang="en-US" altLang="ru-RU"/>
              <a:t>  E = 5 10</a:t>
            </a:r>
            <a:r>
              <a:rPr lang="ru-RU" altLang="ru-RU" baseline="30000"/>
              <a:t>10</a:t>
            </a:r>
            <a:r>
              <a:rPr lang="en-US" altLang="ru-RU"/>
              <a:t> </a:t>
            </a:r>
            <a:r>
              <a:rPr lang="ru-RU" altLang="ru-RU"/>
              <a:t>В/см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en-US" altLang="ru-RU"/>
              <a:t>Max</a:t>
            </a:r>
            <a:r>
              <a:rPr lang="ru-RU" altLang="ru-RU"/>
              <a:t> достигнутая интенсивность   	</a:t>
            </a:r>
            <a:r>
              <a:rPr lang="en-US" altLang="ru-RU"/>
              <a:t>I = </a:t>
            </a:r>
            <a:r>
              <a:rPr lang="ru-RU" altLang="ru-RU"/>
              <a:t>3 10 </a:t>
            </a:r>
            <a:r>
              <a:rPr lang="ru-RU" altLang="ru-RU" baseline="30000"/>
              <a:t>22</a:t>
            </a:r>
            <a:r>
              <a:rPr lang="ru-RU" altLang="ru-RU"/>
              <a:t> Вт/см</a:t>
            </a:r>
            <a:r>
              <a:rPr lang="ru-RU" altLang="ru-RU" baseline="30000"/>
              <a:t>2</a:t>
            </a:r>
            <a:r>
              <a:rPr lang="en-US" altLang="ru-RU"/>
              <a:t>  E = </a:t>
            </a:r>
            <a:r>
              <a:rPr lang="ru-RU" altLang="ru-RU"/>
              <a:t>3</a:t>
            </a:r>
            <a:r>
              <a:rPr lang="en-US" altLang="ru-RU"/>
              <a:t> 10</a:t>
            </a:r>
            <a:r>
              <a:rPr lang="ru-RU" altLang="ru-RU" baseline="30000"/>
              <a:t>12</a:t>
            </a:r>
            <a:r>
              <a:rPr lang="en-US" altLang="ru-RU"/>
              <a:t> </a:t>
            </a:r>
            <a:r>
              <a:rPr lang="ru-RU" altLang="ru-RU"/>
              <a:t>В/см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Максимальное поле в ускорителях   	</a:t>
            </a:r>
            <a:r>
              <a:rPr lang="ru-RU" altLang="ru-RU">
                <a:solidFill>
                  <a:srgbClr val="C00000"/>
                </a:solidFill>
              </a:rPr>
              <a:t>всего     Е = 5 10 </a:t>
            </a:r>
            <a:r>
              <a:rPr lang="ru-RU" altLang="ru-RU" baseline="30000">
                <a:solidFill>
                  <a:srgbClr val="C00000"/>
                </a:solidFill>
              </a:rPr>
              <a:t>5</a:t>
            </a:r>
            <a:r>
              <a:rPr lang="ru-RU" altLang="ru-RU">
                <a:solidFill>
                  <a:srgbClr val="C00000"/>
                </a:solidFill>
              </a:rPr>
              <a:t> В/см</a:t>
            </a:r>
          </a:p>
          <a:p>
            <a:pPr eaLnBrk="1" hangingPunct="1"/>
            <a:endParaRPr lang="ru-RU" altLang="ru-RU">
              <a:solidFill>
                <a:srgbClr val="C00000"/>
              </a:solidFill>
            </a:endParaRPr>
          </a:p>
          <a:p>
            <a:pPr eaLnBrk="1" hangingPunct="1"/>
            <a:endParaRPr lang="ru-RU" altLang="ru-RU">
              <a:solidFill>
                <a:srgbClr val="C00000"/>
              </a:solidFill>
            </a:endParaRPr>
          </a:p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Как использовать лазерные импульсы для ускорения электронов?</a:t>
            </a:r>
          </a:p>
          <a:p>
            <a:pPr eaLnBrk="1" hangingPunct="1"/>
            <a:endParaRPr lang="ru-RU" altLang="ru-RU">
              <a:solidFill>
                <a:srgbClr val="C00000"/>
              </a:solidFill>
            </a:endParaRPr>
          </a:p>
          <a:p>
            <a:pPr eaLnBrk="1" hangingPunct="1"/>
            <a:r>
              <a:rPr lang="ru-RU" altLang="ru-RU"/>
              <a:t>Ускорение электронов лазерным импульсом в вакууме </a:t>
            </a:r>
            <a:r>
              <a:rPr lang="ru-RU" altLang="ru-RU">
                <a:solidFill>
                  <a:srgbClr val="C00000"/>
                </a:solidFill>
              </a:rPr>
              <a:t>неэффективно</a:t>
            </a:r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8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55589"/>
            <a:ext cx="12192000" cy="706437"/>
          </a:xfrm>
          <a:noFill/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rgbClr val="CC0000"/>
                </a:solidFill>
              </a:rPr>
              <a:t>Генерация </a:t>
            </a:r>
            <a:r>
              <a:rPr lang="ru-RU" altLang="ru-RU" sz="2800" b="1" dirty="0" smtClean="0">
                <a:solidFill>
                  <a:srgbClr val="CC0000"/>
                </a:solidFill>
              </a:rPr>
              <a:t>кильватерной волны в плазме</a:t>
            </a:r>
            <a:endParaRPr lang="en-US" altLang="ru-RU" sz="2800" b="1" dirty="0" smtClean="0">
              <a:solidFill>
                <a:srgbClr val="CC0000"/>
              </a:solidFill>
            </a:endParaRPr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7620001" y="1123951"/>
            <a:ext cx="24721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400"/>
              <a:t>T.Tajima and J.M.Dawson </a:t>
            </a:r>
          </a:p>
          <a:p>
            <a:pPr eaLnBrk="1" hangingPunct="1"/>
            <a:r>
              <a:rPr lang="en-US" altLang="ru-RU" sz="1400"/>
              <a:t>"Laser Electron Accelerator",</a:t>
            </a:r>
          </a:p>
          <a:p>
            <a:pPr eaLnBrk="1" hangingPunct="1"/>
            <a:r>
              <a:rPr lang="en-US" altLang="ru-RU" sz="1400"/>
              <a:t>PRL, 43, 267 (1979)</a:t>
            </a:r>
            <a:endParaRPr lang="ru-RU" altLang="ru-RU" sz="1400"/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1062038"/>
            <a:ext cx="2986616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1093788"/>
            <a:ext cx="305646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452967" y="3214688"/>
            <a:ext cx="2969684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/>
              <a:t>Поверхностная кильватерная волна за кораблем</a:t>
            </a:r>
          </a:p>
        </p:txBody>
      </p:sp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3841751" y="3205163"/>
            <a:ext cx="2969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/>
              <a:t>Плазменная волна за лазерным импульсом</a:t>
            </a:r>
          </a:p>
        </p:txBody>
      </p:sp>
      <p:pic>
        <p:nvPicPr>
          <p:cNvPr id="297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" y="4335463"/>
            <a:ext cx="30564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313238"/>
            <a:ext cx="2810933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Box 15"/>
          <p:cNvSpPr txBox="1">
            <a:spLocks noChangeArrowheads="1"/>
          </p:cNvSpPr>
          <p:nvPr/>
        </p:nvSpPr>
        <p:spPr bwMode="auto">
          <a:xfrm>
            <a:off x="4116917" y="6027738"/>
            <a:ext cx="29696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/>
              <a:t>Ускорение сгустка</a:t>
            </a:r>
          </a:p>
          <a:p>
            <a:pPr eaLnBrk="1" hangingPunct="1"/>
            <a:r>
              <a:rPr lang="ru-RU" altLang="ru-RU" sz="1600"/>
              <a:t>электронов</a:t>
            </a:r>
          </a:p>
        </p:txBody>
      </p:sp>
      <p:sp>
        <p:nvSpPr>
          <p:cNvPr id="29708" name="TextBox 16"/>
          <p:cNvSpPr txBox="1">
            <a:spLocks noChangeArrowheads="1"/>
          </p:cNvSpPr>
          <p:nvPr/>
        </p:nvSpPr>
        <p:spPr bwMode="auto">
          <a:xfrm>
            <a:off x="584201" y="6046788"/>
            <a:ext cx="2967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600"/>
              <a:t>Ускорение серфингиста</a:t>
            </a:r>
          </a:p>
        </p:txBody>
      </p:sp>
      <p:sp>
        <p:nvSpPr>
          <p:cNvPr id="29709" name="TextBox 2"/>
          <p:cNvSpPr txBox="1">
            <a:spLocks noChangeArrowheads="1"/>
          </p:cNvSpPr>
          <p:nvPr/>
        </p:nvSpPr>
        <p:spPr bwMode="auto">
          <a:xfrm>
            <a:off x="6830485" y="2887664"/>
            <a:ext cx="6089649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2060"/>
                </a:solidFill>
              </a:rPr>
              <a:t>Получено в эксперименте:</a:t>
            </a:r>
          </a:p>
          <a:p>
            <a:pPr eaLnBrk="1" hangingPunct="1"/>
            <a:endParaRPr lang="ru-RU" altLang="ru-RU" sz="1400" b="1">
              <a:solidFill>
                <a:srgbClr val="CC0000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C00000"/>
                </a:solidFill>
              </a:rPr>
              <a:t>Ускоряющие поля  ~</a:t>
            </a:r>
            <a:r>
              <a:rPr lang="en-US" altLang="ru-RU" sz="1400" b="1">
                <a:solidFill>
                  <a:srgbClr val="C00000"/>
                </a:solidFill>
              </a:rPr>
              <a:t> 1 </a:t>
            </a:r>
            <a:r>
              <a:rPr lang="ru-RU" altLang="ru-RU" sz="1400" b="1">
                <a:solidFill>
                  <a:srgbClr val="C00000"/>
                </a:solidFill>
              </a:rPr>
              <a:t>ГэВ/см</a:t>
            </a:r>
          </a:p>
          <a:p>
            <a:pPr eaLnBrk="1" hangingPunct="1"/>
            <a:r>
              <a:rPr lang="ru-RU" altLang="ru-RU" sz="1400" b="1">
                <a:solidFill>
                  <a:srgbClr val="C00000"/>
                </a:solidFill>
              </a:rPr>
              <a:t>Энергии электронов</a:t>
            </a:r>
            <a:r>
              <a:rPr lang="en-US" altLang="ru-RU" sz="1400" b="1">
                <a:solidFill>
                  <a:srgbClr val="C00000"/>
                </a:solidFill>
              </a:rPr>
              <a:t> </a:t>
            </a:r>
            <a:r>
              <a:rPr lang="ru-RU" altLang="ru-RU" sz="1400" b="1">
                <a:solidFill>
                  <a:srgbClr val="C00000"/>
                </a:solidFill>
              </a:rPr>
              <a:t> ~</a:t>
            </a:r>
            <a:r>
              <a:rPr lang="en-US" altLang="ru-RU" sz="1400" b="1">
                <a:solidFill>
                  <a:srgbClr val="C00000"/>
                </a:solidFill>
              </a:rPr>
              <a:t> 5 </a:t>
            </a:r>
            <a:r>
              <a:rPr lang="ru-RU" altLang="ru-RU" sz="1400" b="1">
                <a:solidFill>
                  <a:srgbClr val="C00000"/>
                </a:solidFill>
              </a:rPr>
              <a:t>ГэВ</a:t>
            </a:r>
          </a:p>
          <a:p>
            <a:pPr eaLnBrk="1" hangingPunct="1"/>
            <a:r>
              <a:rPr lang="ru-RU" altLang="ru-RU" sz="1400" b="1">
                <a:solidFill>
                  <a:srgbClr val="C00000"/>
                </a:solidFill>
              </a:rPr>
              <a:t>Моноэнергетичность  - несколько процентов</a:t>
            </a:r>
          </a:p>
          <a:p>
            <a:pPr eaLnBrk="1" hangingPunct="1"/>
            <a:endParaRPr lang="ru-RU" altLang="ru-RU" sz="1400" b="1">
              <a:solidFill>
                <a:srgbClr val="CC0000"/>
              </a:solidFill>
            </a:endParaRPr>
          </a:p>
          <a:p>
            <a:pPr eaLnBrk="1" hangingPunct="1"/>
            <a:endParaRPr lang="ru-RU" altLang="ru-RU" sz="1400" b="1">
              <a:solidFill>
                <a:srgbClr val="002060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002060"/>
                </a:solidFill>
              </a:rPr>
              <a:t>Перспективы применений:</a:t>
            </a:r>
          </a:p>
          <a:p>
            <a:pPr eaLnBrk="1" hangingPunct="1"/>
            <a:endParaRPr lang="ru-RU" altLang="ru-RU" sz="1400" b="1">
              <a:solidFill>
                <a:srgbClr val="CC0000"/>
              </a:solidFill>
            </a:endParaRPr>
          </a:p>
          <a:p>
            <a:pPr eaLnBrk="1" hangingPunct="1"/>
            <a:endParaRPr lang="en-US" altLang="ru-RU" sz="1400" b="1">
              <a:solidFill>
                <a:srgbClr val="CC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1400" b="1">
                <a:solidFill>
                  <a:srgbClr val="CC0000"/>
                </a:solidFill>
              </a:rPr>
              <a:t> Настольные ЛСЭ </a:t>
            </a:r>
            <a:endParaRPr lang="en-US" altLang="ru-RU" sz="1400" b="1">
              <a:solidFill>
                <a:srgbClr val="CC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1400" b="1">
                <a:solidFill>
                  <a:srgbClr val="CC0000"/>
                </a:solidFill>
              </a:rPr>
              <a:t>в рентгеновском диапазоне</a:t>
            </a:r>
          </a:p>
          <a:p>
            <a:pPr eaLnBrk="1" hangingPunct="1"/>
            <a:endParaRPr lang="ru-RU" altLang="ru-RU" sz="1400" b="1">
              <a:solidFill>
                <a:srgbClr val="CC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ru-RU" altLang="ru-RU" sz="1400" b="1">
                <a:solidFill>
                  <a:srgbClr val="CC0000"/>
                </a:solidFill>
              </a:rPr>
              <a:t> Источники комптоновского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7997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946" y="6139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Лазерное ускорение электронов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ABD1BEE6-7ABD-17FA-6569-6BD7046D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4" y="752504"/>
            <a:ext cx="3586588" cy="20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9CD989-7EF2-47BA-DCBA-12507ECC4F6C}"/>
              </a:ext>
            </a:extLst>
          </p:cNvPr>
          <p:cNvSpPr txBox="1"/>
          <p:nvPr/>
        </p:nvSpPr>
        <p:spPr>
          <a:xfrm>
            <a:off x="911424" y="778160"/>
            <a:ext cx="297633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ускоритель в Стэнфорде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433CB8C-6FEA-D1CD-35F1-602855206275}"/>
              </a:ext>
            </a:extLst>
          </p:cNvPr>
          <p:cNvGrpSpPr/>
          <p:nvPr/>
        </p:nvGrpSpPr>
        <p:grpSpPr>
          <a:xfrm>
            <a:off x="5327915" y="2804852"/>
            <a:ext cx="6336704" cy="2107709"/>
            <a:chOff x="3373508" y="778158"/>
            <a:chExt cx="5472609" cy="231738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xmlns="" id="{B7D0CC18-23E7-073F-F1F5-245FBBE25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509" y="778158"/>
              <a:ext cx="5472608" cy="203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E9ECCF0-7C9C-B5D5-2478-6BC7221C6EE0}"/>
                </a:ext>
              </a:extLst>
            </p:cNvPr>
            <p:cNvSpPr txBox="1"/>
            <p:nvPr/>
          </p:nvSpPr>
          <p:spPr>
            <a:xfrm>
              <a:off x="3373508" y="2520269"/>
              <a:ext cx="2767507" cy="57526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ускорительная структура радиочастотного ускорителя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0B6FCE3-E005-CD47-6781-3BDA0A5DA6F1}"/>
                </a:ext>
              </a:extLst>
            </p:cNvPr>
            <p:cNvSpPr txBox="1"/>
            <p:nvPr/>
          </p:nvSpPr>
          <p:spPr>
            <a:xfrm>
              <a:off x="6228184" y="2508460"/>
              <a:ext cx="2617933" cy="57526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ускорительную структура лазерно-плазменного ускорителя 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427B79F1-449A-C1BE-8088-C70315E4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8" y="2965525"/>
            <a:ext cx="2297721" cy="16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9C8BFA4-E44F-A285-C31C-59B2AAA55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79" y="675921"/>
            <a:ext cx="3936437" cy="2043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03EA57-D2AC-C67D-E936-145276C6789E}"/>
              </a:ext>
            </a:extLst>
          </p:cNvPr>
          <p:cNvSpPr txBox="1"/>
          <p:nvPr/>
        </p:nvSpPr>
        <p:spPr>
          <a:xfrm>
            <a:off x="8947044" y="753184"/>
            <a:ext cx="285725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ускоренных частиц на временной шкале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3B5464-871B-2A1C-9188-0BF160990182}"/>
              </a:ext>
            </a:extLst>
          </p:cNvPr>
          <p:cNvSpPr txBox="1"/>
          <p:nvPr/>
        </p:nvSpPr>
        <p:spPr>
          <a:xfrm>
            <a:off x="0" y="4600555"/>
            <a:ext cx="484786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фокусировка лазерного импульса в газовую струю для генерации ускоренных электронов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285E25-9F7B-4512-6884-21577DA86126}"/>
              </a:ext>
            </a:extLst>
          </p:cNvPr>
          <p:cNvSpPr txBox="1"/>
          <p:nvPr/>
        </p:nvSpPr>
        <p:spPr>
          <a:xfrm>
            <a:off x="143339" y="5182258"/>
            <a:ext cx="118647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Ускорители электронов высоких энергий — очень большие и дорогостоящие машины, что  ограничивает их широкое применение в различных областях человеческой деятельности. В то же время лазерные поля на несколько порядков сильнее ускоряющих полей в обычных ускорителях и лазерно-плазменная ускоряющая структура может быть на несколько порядков короче, чем обычная ускоряющая структура. Это может быть использовано для создания компактных ускорителей.</a:t>
            </a:r>
          </a:p>
        </p:txBody>
      </p:sp>
    </p:spTree>
    <p:extLst>
      <p:ext uri="{BB962C8B-B14F-4D97-AF65-F5344CB8AC3E}">
        <p14:creationId xmlns:p14="http://schemas.microsoft.com/office/powerpoint/2010/main" val="17909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3" descr="page5image30229936">
            <a:extLst>
              <a:ext uri="{FF2B5EF4-FFF2-40B4-BE49-F238E27FC236}">
                <a16:creationId xmlns:a16="http://schemas.microsoft.com/office/drawing/2014/main" xmlns="" id="{DCE4061E-ED53-E8FD-2C0D-88AD26C9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3286124"/>
            <a:ext cx="5501940" cy="21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ADFC5C-3A65-B08B-FCB2-9AF1B3242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818" t="31647" r="17473" b="12092"/>
          <a:stretch/>
        </p:blipFill>
        <p:spPr>
          <a:xfrm>
            <a:off x="5810248" y="647857"/>
            <a:ext cx="3238523" cy="117247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8A3B8F23-DE37-3DA3-AFF6-A8DCE58E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714357"/>
            <a:ext cx="5087831" cy="24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9CC096-9C2F-25A2-6058-6825E209CAF6}"/>
              </a:ext>
            </a:extLst>
          </p:cNvPr>
          <p:cNvSpPr txBox="1"/>
          <p:nvPr/>
        </p:nvSpPr>
        <p:spPr>
          <a:xfrm>
            <a:off x="285709" y="5500703"/>
            <a:ext cx="638179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энергетический спектр ускоренных электронов в экспериментах по лазерному ускорению в ИПФ РАН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F449E-68F8-845F-8D5B-4EE7A41D50B4}"/>
              </a:ext>
            </a:extLst>
          </p:cNvPr>
          <p:cNvSpPr txBox="1"/>
          <p:nvPr/>
        </p:nvSpPr>
        <p:spPr>
          <a:xfrm>
            <a:off x="719403" y="2844226"/>
            <a:ext cx="470452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лазерная система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PEARL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ИПФ РАН 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C9246176-D71F-15E4-5EFE-A459C5FA979B}"/>
              </a:ext>
            </a:extLst>
          </p:cNvPr>
          <p:cNvCxnSpPr/>
          <p:nvPr/>
        </p:nvCxnSpPr>
        <p:spPr>
          <a:xfrm>
            <a:off x="6096000" y="1928802"/>
            <a:ext cx="2190765" cy="158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0EDE1D1-6FDC-2895-F5D8-99CC0A8781C2}"/>
              </a:ext>
            </a:extLst>
          </p:cNvPr>
          <p:cNvSpPr txBox="1"/>
          <p:nvPr/>
        </p:nvSpPr>
        <p:spPr>
          <a:xfrm>
            <a:off x="6667504" y="1571612"/>
            <a:ext cx="107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см</a:t>
            </a:r>
          </a:p>
        </p:txBody>
      </p:sp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xmlns="" id="{B520BE1D-8797-CE1D-F3D2-F331ABCC1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60" y="6143645"/>
            <a:ext cx="6579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85813" algn="l"/>
                <a:tab pos="55768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fr-FR" altLang="ru-RU" sz="1200" dirty="0">
                <a:latin typeface="+mn-lt"/>
                <a:cs typeface="Times New Roman" panose="02020603050405020304" pitchFamily="18" charset="0"/>
              </a:rPr>
              <a:t>S.E. Perevalov et al., Plasma Phys. Contr. Fusion 62, 094004 (2020).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B323F40-6F6A-1E54-8694-29CBDAB3D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65" y="2000240"/>
            <a:ext cx="3636996" cy="4262690"/>
          </a:xfrm>
          <a:prstGeom prst="rect">
            <a:avLst/>
          </a:prstGeom>
        </p:spPr>
      </p:pic>
      <p:pic>
        <p:nvPicPr>
          <p:cNvPr id="24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8244" y="2000240"/>
            <a:ext cx="2890657" cy="173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59946" y="6139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Лазерное ускорение электронов</a:t>
            </a:r>
          </a:p>
        </p:txBody>
      </p:sp>
    </p:spTree>
    <p:extLst>
      <p:ext uri="{BB962C8B-B14F-4D97-AF65-F5344CB8AC3E}">
        <p14:creationId xmlns:p14="http://schemas.microsoft.com/office/powerpoint/2010/main" val="5567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8504" y="933023"/>
            <a:ext cx="507153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6263480" y="1591780"/>
            <a:ext cx="533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1200" dirty="0"/>
              <a:t>S. </a:t>
            </a:r>
            <a:r>
              <a:rPr lang="en-US" altLang="ru-RU" sz="1200" dirty="0" err="1"/>
              <a:t>Gordienko</a:t>
            </a:r>
            <a:r>
              <a:rPr lang="en-US" altLang="ru-RU" sz="1200" dirty="0"/>
              <a:t>, A. </a:t>
            </a:r>
            <a:r>
              <a:rPr lang="en-US" altLang="ru-RU" sz="1200" dirty="0" err="1"/>
              <a:t>Pukhov</a:t>
            </a:r>
            <a:r>
              <a:rPr lang="en-US" altLang="ru-RU" sz="1200" dirty="0"/>
              <a:t>, Phys. Plasmas 12, 043109 (2005).</a:t>
            </a:r>
          </a:p>
          <a:p>
            <a:r>
              <a:rPr lang="en-US" altLang="ru-RU" sz="1200" dirty="0"/>
              <a:t>W. Lu et al., Phys. Rev. ST </a:t>
            </a:r>
            <a:r>
              <a:rPr lang="en-US" altLang="ru-RU" sz="1200" dirty="0" err="1"/>
              <a:t>Accel</a:t>
            </a:r>
            <a:r>
              <a:rPr lang="en-US" altLang="ru-RU" sz="1200" dirty="0"/>
              <a:t>. Beams 10, 061301 (2007).</a:t>
            </a:r>
            <a:endParaRPr lang="ru-RU" altLang="ru-RU" sz="12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963" y="714356"/>
            <a:ext cx="5143536" cy="238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190459" y="3214687"/>
            <a:ext cx="11144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М.С. </a:t>
            </a:r>
            <a:r>
              <a:rPr lang="ru-RU" altLang="ru-RU" sz="1200" dirty="0" err="1"/>
              <a:t>Дорожкина</a:t>
            </a:r>
            <a:r>
              <a:rPr lang="ru-RU" altLang="ru-RU" sz="1200" dirty="0"/>
              <a:t> и др. Лазерное ускорение в плазменном канале, Квантовая Электроника, т. 53, в. 2 (2023).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62" y="3643315"/>
            <a:ext cx="6191293" cy="208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666712" y="5929331"/>
            <a:ext cx="11144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В. Ю. </a:t>
            </a:r>
            <a:r>
              <a:rPr lang="ru-RU" altLang="ru-RU" sz="1200" dirty="0" err="1"/>
              <a:t>Быченков</a:t>
            </a:r>
            <a:r>
              <a:rPr lang="ru-RU" altLang="ru-RU" sz="1200" dirty="0"/>
              <a:t>, М. Г. Лобок, Квантовая Электроника, т. 53, в. 2 (2023).</a:t>
            </a:r>
            <a:endParaRPr lang="en-US" altLang="ru-RU" sz="1200" dirty="0"/>
          </a:p>
          <a:p>
            <a:r>
              <a:rPr lang="ru-RU" altLang="ru-RU" sz="1200" dirty="0"/>
              <a:t>Н.Е Андреев и др., Квантовая Электроника, т. 53, в. 3 (2023).</a:t>
            </a:r>
          </a:p>
        </p:txBody>
      </p:sp>
      <p:pic>
        <p:nvPicPr>
          <p:cNvPr id="4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BB559A4-3841-C010-B31D-0F3D8A8D4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89" y="3704981"/>
            <a:ext cx="4750599" cy="2011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A9849C-3F4D-8438-3F24-7034EB9F3BEC}"/>
              </a:ext>
            </a:extLst>
          </p:cNvPr>
          <p:cNvSpPr txBox="1"/>
          <p:nvPr/>
        </p:nvSpPr>
        <p:spPr>
          <a:xfrm>
            <a:off x="7344139" y="5050334"/>
            <a:ext cx="3697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=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 – 2) ГэВ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 &gt;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мкКл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42A42F-C31A-C51B-1186-B0C22BB6AF54}"/>
              </a:ext>
            </a:extLst>
          </p:cNvPr>
          <p:cNvSpPr txBox="1"/>
          <p:nvPr/>
        </p:nvSpPr>
        <p:spPr>
          <a:xfrm>
            <a:off x="6358504" y="2053445"/>
            <a:ext cx="3697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Q=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пКл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CAFC02-542D-EE58-937A-C8B0943E9CD3}"/>
              </a:ext>
            </a:extLst>
          </p:cNvPr>
          <p:cNvSpPr txBox="1"/>
          <p:nvPr/>
        </p:nvSpPr>
        <p:spPr>
          <a:xfrm>
            <a:off x="6236088" y="2326595"/>
            <a:ext cx="5853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ускорительных экспериментах протяженная область взаимодействия. Для них может быть использована большая мишенная камера установки УФЛ.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946" y="6139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Лазерное ускорение электронов</a:t>
            </a:r>
          </a:p>
        </p:txBody>
      </p:sp>
    </p:spTree>
    <p:extLst>
      <p:ext uri="{BB962C8B-B14F-4D97-AF65-F5344CB8AC3E}">
        <p14:creationId xmlns:p14="http://schemas.microsoft.com/office/powerpoint/2010/main" val="42572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6139"/>
            <a:ext cx="1120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Многостадийное ускорение электронов</a:t>
            </a: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476211" y="3929067"/>
            <a:ext cx="11144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М.Е. Вейсман и др., Квантовая Электроника, т. 53, в. 2 (2023).</a:t>
            </a:r>
          </a:p>
        </p:txBody>
      </p: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623392" y="6188345"/>
            <a:ext cx="81915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Е.М. Стародубцева и др., Квантовая Электроника, т. 53, в. 3 (2023).</a:t>
            </a:r>
          </a:p>
        </p:txBody>
      </p:sp>
      <p:pic>
        <p:nvPicPr>
          <p:cNvPr id="10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59" y="1027095"/>
            <a:ext cx="604735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311152" y="3357563"/>
            <a:ext cx="11880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ru-RU" sz="1200" dirty="0">
                <a:solidFill>
                  <a:schemeClr val="bg1"/>
                </a:solidFill>
              </a:rPr>
              <a:t>S. Steinke et al., Nature 530, 190 (2016).                                </a:t>
            </a:r>
            <a:r>
              <a:rPr lang="ru-RU" altLang="ru-RU" sz="1200" dirty="0">
                <a:solidFill>
                  <a:schemeClr val="bg1"/>
                </a:solidFill>
              </a:rPr>
              <a:t>                         </a:t>
            </a:r>
            <a:r>
              <a:rPr lang="da-DK" altLang="ru-RU" sz="1200" dirty="0">
                <a:solidFill>
                  <a:schemeClr val="bg1"/>
                </a:solidFill>
              </a:rPr>
              <a:t>C. B. Schroeder et al., Phys. Rev. STAB 13 101301 (2010).                   </a:t>
            </a:r>
            <a:endParaRPr lang="ru-RU" altLang="ru-RU" sz="12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034" y="714357"/>
            <a:ext cx="580178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76211" y="3501008"/>
            <a:ext cx="791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60-100 ГэВ на 3-5 каскадах ускорителя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эффективная длина ускорения 6-10 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1883" y="4362455"/>
            <a:ext cx="4000485" cy="17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4223BD-52D2-9F0D-608F-AFF6CE586A46}"/>
              </a:ext>
            </a:extLst>
          </p:cNvPr>
          <p:cNvSpPr txBox="1"/>
          <p:nvPr/>
        </p:nvSpPr>
        <p:spPr>
          <a:xfrm>
            <a:off x="7056107" y="4518846"/>
            <a:ext cx="456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 расчет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трехстадийного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ускорения электронов до энергии 1 ГэВ при заряде пучка 400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нКл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14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арта России">
            <a:extLst>
              <a:ext uri="{FF2B5EF4-FFF2-40B4-BE49-F238E27FC236}">
                <a16:creationId xmlns="" xmlns:a16="http://schemas.microsoft.com/office/drawing/2014/main" id="{89CA9042-AE64-15CC-EAC6-360F4F1ECCDC}"/>
              </a:ext>
            </a:extLst>
          </p:cNvPr>
          <p:cNvGrpSpPr/>
          <p:nvPr/>
        </p:nvGrpSpPr>
        <p:grpSpPr>
          <a:xfrm>
            <a:off x="1237029" y="850900"/>
            <a:ext cx="11949071" cy="6781800"/>
            <a:chOff x="2669573" y="951767"/>
            <a:chExt cx="7873866" cy="4468883"/>
          </a:xfrm>
          <a:solidFill>
            <a:schemeClr val="accent3">
              <a:lumMod val="40000"/>
              <a:lumOff val="60000"/>
            </a:schemeClr>
          </a:solidFill>
          <a:effectLst/>
        </p:grpSpPr>
        <p:grpSp>
          <p:nvGrpSpPr>
            <p:cNvPr id="8" name="ДФО">
              <a:extLst>
                <a:ext uri="{FF2B5EF4-FFF2-40B4-BE49-F238E27FC236}">
                  <a16:creationId xmlns="" xmlns:a16="http://schemas.microsoft.com/office/drawing/2014/main" id="{396962E9-FCF8-B64B-E5C7-1839978EB67D}"/>
                </a:ext>
              </a:extLst>
            </p:cNvPr>
            <p:cNvGrpSpPr/>
            <p:nvPr/>
          </p:nvGrpSpPr>
          <p:grpSpPr>
            <a:xfrm>
              <a:off x="6796443" y="1423770"/>
              <a:ext cx="3746996" cy="3996880"/>
              <a:chOff x="6219099" y="2331653"/>
              <a:chExt cx="3514383" cy="3748755"/>
            </a:xfrm>
            <a:grpFill/>
          </p:grpSpPr>
          <p:sp>
            <p:nvSpPr>
              <p:cNvPr id="94" name="СФО_Забайкальский край">
                <a:extLst>
                  <a:ext uri="{FF2B5EF4-FFF2-40B4-BE49-F238E27FC236}">
                    <a16:creationId xmlns="" xmlns:a16="http://schemas.microsoft.com/office/drawing/2014/main" id="{11772D21-A637-F541-FA66-565BEBE12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3475" y="4755856"/>
                <a:ext cx="794258" cy="931567"/>
              </a:xfrm>
              <a:custGeom>
                <a:avLst/>
                <a:gdLst>
                  <a:gd name="T0" fmla="*/ 545 w 914"/>
                  <a:gd name="T1" fmla="*/ 17 h 1073"/>
                  <a:gd name="T2" fmla="*/ 545 w 914"/>
                  <a:gd name="T3" fmla="*/ 42 h 1073"/>
                  <a:gd name="T4" fmla="*/ 536 w 914"/>
                  <a:gd name="T5" fmla="*/ 67 h 1073"/>
                  <a:gd name="T6" fmla="*/ 553 w 914"/>
                  <a:gd name="T7" fmla="*/ 134 h 1073"/>
                  <a:gd name="T8" fmla="*/ 561 w 914"/>
                  <a:gd name="T9" fmla="*/ 184 h 1073"/>
                  <a:gd name="T10" fmla="*/ 528 w 914"/>
                  <a:gd name="T11" fmla="*/ 193 h 1073"/>
                  <a:gd name="T12" fmla="*/ 494 w 914"/>
                  <a:gd name="T13" fmla="*/ 193 h 1073"/>
                  <a:gd name="T14" fmla="*/ 452 w 914"/>
                  <a:gd name="T15" fmla="*/ 201 h 1073"/>
                  <a:gd name="T16" fmla="*/ 444 w 914"/>
                  <a:gd name="T17" fmla="*/ 226 h 1073"/>
                  <a:gd name="T18" fmla="*/ 452 w 914"/>
                  <a:gd name="T19" fmla="*/ 226 h 1073"/>
                  <a:gd name="T20" fmla="*/ 469 w 914"/>
                  <a:gd name="T21" fmla="*/ 260 h 1073"/>
                  <a:gd name="T22" fmla="*/ 469 w 914"/>
                  <a:gd name="T23" fmla="*/ 268 h 1073"/>
                  <a:gd name="T24" fmla="*/ 478 w 914"/>
                  <a:gd name="T25" fmla="*/ 293 h 1073"/>
                  <a:gd name="T26" fmla="*/ 478 w 914"/>
                  <a:gd name="T27" fmla="*/ 318 h 1073"/>
                  <a:gd name="T28" fmla="*/ 511 w 914"/>
                  <a:gd name="T29" fmla="*/ 360 h 1073"/>
                  <a:gd name="T30" fmla="*/ 536 w 914"/>
                  <a:gd name="T31" fmla="*/ 461 h 1073"/>
                  <a:gd name="T32" fmla="*/ 486 w 914"/>
                  <a:gd name="T33" fmla="*/ 478 h 1073"/>
                  <a:gd name="T34" fmla="*/ 385 w 914"/>
                  <a:gd name="T35" fmla="*/ 570 h 1073"/>
                  <a:gd name="T36" fmla="*/ 410 w 914"/>
                  <a:gd name="T37" fmla="*/ 662 h 1073"/>
                  <a:gd name="T38" fmla="*/ 310 w 914"/>
                  <a:gd name="T39" fmla="*/ 713 h 1073"/>
                  <a:gd name="T40" fmla="*/ 276 w 914"/>
                  <a:gd name="T41" fmla="*/ 721 h 1073"/>
                  <a:gd name="T42" fmla="*/ 243 w 914"/>
                  <a:gd name="T43" fmla="*/ 763 h 1073"/>
                  <a:gd name="T44" fmla="*/ 192 w 914"/>
                  <a:gd name="T45" fmla="*/ 805 h 1073"/>
                  <a:gd name="T46" fmla="*/ 142 w 914"/>
                  <a:gd name="T47" fmla="*/ 805 h 1073"/>
                  <a:gd name="T48" fmla="*/ 92 w 914"/>
                  <a:gd name="T49" fmla="*/ 838 h 1073"/>
                  <a:gd name="T50" fmla="*/ 33 w 914"/>
                  <a:gd name="T51" fmla="*/ 847 h 1073"/>
                  <a:gd name="T52" fmla="*/ 42 w 914"/>
                  <a:gd name="T53" fmla="*/ 880 h 1073"/>
                  <a:gd name="T54" fmla="*/ 33 w 914"/>
                  <a:gd name="T55" fmla="*/ 922 h 1073"/>
                  <a:gd name="T56" fmla="*/ 16 w 914"/>
                  <a:gd name="T57" fmla="*/ 947 h 1073"/>
                  <a:gd name="T58" fmla="*/ 16 w 914"/>
                  <a:gd name="T59" fmla="*/ 1023 h 1073"/>
                  <a:gd name="T60" fmla="*/ 167 w 914"/>
                  <a:gd name="T61" fmla="*/ 1073 h 1073"/>
                  <a:gd name="T62" fmla="*/ 192 w 914"/>
                  <a:gd name="T63" fmla="*/ 1073 h 1073"/>
                  <a:gd name="T64" fmla="*/ 251 w 914"/>
                  <a:gd name="T65" fmla="*/ 1048 h 1073"/>
                  <a:gd name="T66" fmla="*/ 385 w 914"/>
                  <a:gd name="T67" fmla="*/ 981 h 1073"/>
                  <a:gd name="T68" fmla="*/ 519 w 914"/>
                  <a:gd name="T69" fmla="*/ 956 h 1073"/>
                  <a:gd name="T70" fmla="*/ 645 w 914"/>
                  <a:gd name="T71" fmla="*/ 972 h 1073"/>
                  <a:gd name="T72" fmla="*/ 746 w 914"/>
                  <a:gd name="T73" fmla="*/ 931 h 1073"/>
                  <a:gd name="T74" fmla="*/ 788 w 914"/>
                  <a:gd name="T75" fmla="*/ 889 h 1073"/>
                  <a:gd name="T76" fmla="*/ 779 w 914"/>
                  <a:gd name="T77" fmla="*/ 880 h 1073"/>
                  <a:gd name="T78" fmla="*/ 813 w 914"/>
                  <a:gd name="T79" fmla="*/ 729 h 1073"/>
                  <a:gd name="T80" fmla="*/ 846 w 914"/>
                  <a:gd name="T81" fmla="*/ 654 h 1073"/>
                  <a:gd name="T82" fmla="*/ 830 w 914"/>
                  <a:gd name="T83" fmla="*/ 620 h 1073"/>
                  <a:gd name="T84" fmla="*/ 805 w 914"/>
                  <a:gd name="T85" fmla="*/ 587 h 1073"/>
                  <a:gd name="T86" fmla="*/ 838 w 914"/>
                  <a:gd name="T87" fmla="*/ 545 h 1073"/>
                  <a:gd name="T88" fmla="*/ 897 w 914"/>
                  <a:gd name="T89" fmla="*/ 478 h 1073"/>
                  <a:gd name="T90" fmla="*/ 880 w 914"/>
                  <a:gd name="T91" fmla="*/ 436 h 1073"/>
                  <a:gd name="T92" fmla="*/ 880 w 914"/>
                  <a:gd name="T93" fmla="*/ 411 h 1073"/>
                  <a:gd name="T94" fmla="*/ 872 w 914"/>
                  <a:gd name="T95" fmla="*/ 377 h 1073"/>
                  <a:gd name="T96" fmla="*/ 872 w 914"/>
                  <a:gd name="T97" fmla="*/ 327 h 1073"/>
                  <a:gd name="T98" fmla="*/ 830 w 914"/>
                  <a:gd name="T99" fmla="*/ 293 h 1073"/>
                  <a:gd name="T100" fmla="*/ 779 w 914"/>
                  <a:gd name="T101" fmla="*/ 251 h 1073"/>
                  <a:gd name="T102" fmla="*/ 754 w 914"/>
                  <a:gd name="T103" fmla="*/ 268 h 1073"/>
                  <a:gd name="T104" fmla="*/ 746 w 914"/>
                  <a:gd name="T105" fmla="*/ 235 h 1073"/>
                  <a:gd name="T106" fmla="*/ 721 w 914"/>
                  <a:gd name="T107" fmla="*/ 209 h 1073"/>
                  <a:gd name="T108" fmla="*/ 704 w 914"/>
                  <a:gd name="T109" fmla="*/ 184 h 1073"/>
                  <a:gd name="T110" fmla="*/ 679 w 914"/>
                  <a:gd name="T111" fmla="*/ 117 h 1073"/>
                  <a:gd name="T112" fmla="*/ 654 w 914"/>
                  <a:gd name="T113" fmla="*/ 92 h 1073"/>
                  <a:gd name="T114" fmla="*/ 637 w 914"/>
                  <a:gd name="T115" fmla="*/ 42 h 1073"/>
                  <a:gd name="T116" fmla="*/ 587 w 914"/>
                  <a:gd name="T117" fmla="*/ 8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4" h="1073">
                    <a:moveTo>
                      <a:pt x="587" y="8"/>
                    </a:moveTo>
                    <a:lnTo>
                      <a:pt x="561" y="0"/>
                    </a:lnTo>
                    <a:lnTo>
                      <a:pt x="545" y="17"/>
                    </a:lnTo>
                    <a:lnTo>
                      <a:pt x="561" y="33"/>
                    </a:lnTo>
                    <a:lnTo>
                      <a:pt x="553" y="42"/>
                    </a:lnTo>
                    <a:lnTo>
                      <a:pt x="545" y="42"/>
                    </a:lnTo>
                    <a:lnTo>
                      <a:pt x="545" y="58"/>
                    </a:lnTo>
                    <a:lnTo>
                      <a:pt x="545" y="67"/>
                    </a:lnTo>
                    <a:lnTo>
                      <a:pt x="536" y="67"/>
                    </a:lnTo>
                    <a:lnTo>
                      <a:pt x="536" y="75"/>
                    </a:lnTo>
                    <a:lnTo>
                      <a:pt x="545" y="134"/>
                    </a:lnTo>
                    <a:lnTo>
                      <a:pt x="553" y="134"/>
                    </a:lnTo>
                    <a:lnTo>
                      <a:pt x="561" y="134"/>
                    </a:lnTo>
                    <a:lnTo>
                      <a:pt x="561" y="159"/>
                    </a:lnTo>
                    <a:lnTo>
                      <a:pt x="561" y="184"/>
                    </a:lnTo>
                    <a:lnTo>
                      <a:pt x="553" y="184"/>
                    </a:lnTo>
                    <a:lnTo>
                      <a:pt x="545" y="176"/>
                    </a:lnTo>
                    <a:lnTo>
                      <a:pt x="528" y="193"/>
                    </a:lnTo>
                    <a:lnTo>
                      <a:pt x="519" y="201"/>
                    </a:lnTo>
                    <a:lnTo>
                      <a:pt x="503" y="193"/>
                    </a:lnTo>
                    <a:lnTo>
                      <a:pt x="494" y="193"/>
                    </a:lnTo>
                    <a:lnTo>
                      <a:pt x="478" y="193"/>
                    </a:lnTo>
                    <a:lnTo>
                      <a:pt x="469" y="193"/>
                    </a:lnTo>
                    <a:lnTo>
                      <a:pt x="452" y="201"/>
                    </a:lnTo>
                    <a:lnTo>
                      <a:pt x="452" y="218"/>
                    </a:lnTo>
                    <a:lnTo>
                      <a:pt x="444" y="226"/>
                    </a:lnTo>
                    <a:lnTo>
                      <a:pt x="444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61" y="235"/>
                    </a:lnTo>
                    <a:lnTo>
                      <a:pt x="469" y="243"/>
                    </a:lnTo>
                    <a:lnTo>
                      <a:pt x="469" y="260"/>
                    </a:lnTo>
                    <a:lnTo>
                      <a:pt x="461" y="268"/>
                    </a:lnTo>
                    <a:lnTo>
                      <a:pt x="461" y="268"/>
                    </a:lnTo>
                    <a:lnTo>
                      <a:pt x="469" y="268"/>
                    </a:lnTo>
                    <a:lnTo>
                      <a:pt x="478" y="285"/>
                    </a:lnTo>
                    <a:lnTo>
                      <a:pt x="478" y="285"/>
                    </a:lnTo>
                    <a:lnTo>
                      <a:pt x="478" y="293"/>
                    </a:lnTo>
                    <a:lnTo>
                      <a:pt x="478" y="293"/>
                    </a:lnTo>
                    <a:lnTo>
                      <a:pt x="486" y="310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44"/>
                    </a:lnTo>
                    <a:lnTo>
                      <a:pt x="511" y="360"/>
                    </a:lnTo>
                    <a:lnTo>
                      <a:pt x="553" y="394"/>
                    </a:lnTo>
                    <a:lnTo>
                      <a:pt x="553" y="461"/>
                    </a:lnTo>
                    <a:lnTo>
                      <a:pt x="536" y="461"/>
                    </a:lnTo>
                    <a:lnTo>
                      <a:pt x="511" y="469"/>
                    </a:lnTo>
                    <a:lnTo>
                      <a:pt x="503" y="469"/>
                    </a:lnTo>
                    <a:lnTo>
                      <a:pt x="486" y="478"/>
                    </a:lnTo>
                    <a:lnTo>
                      <a:pt x="444" y="520"/>
                    </a:lnTo>
                    <a:lnTo>
                      <a:pt x="394" y="562"/>
                    </a:lnTo>
                    <a:lnTo>
                      <a:pt x="385" y="570"/>
                    </a:lnTo>
                    <a:lnTo>
                      <a:pt x="377" y="578"/>
                    </a:lnTo>
                    <a:lnTo>
                      <a:pt x="394" y="612"/>
                    </a:lnTo>
                    <a:lnTo>
                      <a:pt x="410" y="662"/>
                    </a:lnTo>
                    <a:lnTo>
                      <a:pt x="369" y="696"/>
                    </a:lnTo>
                    <a:lnTo>
                      <a:pt x="318" y="704"/>
                    </a:lnTo>
                    <a:lnTo>
                      <a:pt x="310" y="713"/>
                    </a:lnTo>
                    <a:lnTo>
                      <a:pt x="293" y="729"/>
                    </a:lnTo>
                    <a:lnTo>
                      <a:pt x="285" y="721"/>
                    </a:lnTo>
                    <a:lnTo>
                      <a:pt x="276" y="721"/>
                    </a:lnTo>
                    <a:lnTo>
                      <a:pt x="268" y="738"/>
                    </a:lnTo>
                    <a:lnTo>
                      <a:pt x="260" y="754"/>
                    </a:lnTo>
                    <a:lnTo>
                      <a:pt x="243" y="763"/>
                    </a:lnTo>
                    <a:lnTo>
                      <a:pt x="218" y="771"/>
                    </a:lnTo>
                    <a:lnTo>
                      <a:pt x="209" y="788"/>
                    </a:lnTo>
                    <a:lnTo>
                      <a:pt x="192" y="805"/>
                    </a:lnTo>
                    <a:lnTo>
                      <a:pt x="184" y="813"/>
                    </a:lnTo>
                    <a:lnTo>
                      <a:pt x="167" y="805"/>
                    </a:lnTo>
                    <a:lnTo>
                      <a:pt x="142" y="805"/>
                    </a:lnTo>
                    <a:lnTo>
                      <a:pt x="117" y="822"/>
                    </a:lnTo>
                    <a:lnTo>
                      <a:pt x="100" y="838"/>
                    </a:lnTo>
                    <a:lnTo>
                      <a:pt x="92" y="838"/>
                    </a:lnTo>
                    <a:lnTo>
                      <a:pt x="75" y="830"/>
                    </a:lnTo>
                    <a:lnTo>
                      <a:pt x="42" y="830"/>
                    </a:lnTo>
                    <a:lnTo>
                      <a:pt x="33" y="847"/>
                    </a:lnTo>
                    <a:lnTo>
                      <a:pt x="42" y="872"/>
                    </a:lnTo>
                    <a:lnTo>
                      <a:pt x="42" y="872"/>
                    </a:lnTo>
                    <a:lnTo>
                      <a:pt x="42" y="880"/>
                    </a:lnTo>
                    <a:lnTo>
                      <a:pt x="25" y="889"/>
                    </a:lnTo>
                    <a:lnTo>
                      <a:pt x="8" y="905"/>
                    </a:lnTo>
                    <a:lnTo>
                      <a:pt x="33" y="922"/>
                    </a:lnTo>
                    <a:lnTo>
                      <a:pt x="50" y="939"/>
                    </a:lnTo>
                    <a:lnTo>
                      <a:pt x="33" y="947"/>
                    </a:lnTo>
                    <a:lnTo>
                      <a:pt x="16" y="947"/>
                    </a:lnTo>
                    <a:lnTo>
                      <a:pt x="0" y="972"/>
                    </a:lnTo>
                    <a:lnTo>
                      <a:pt x="0" y="1006"/>
                    </a:lnTo>
                    <a:lnTo>
                      <a:pt x="16" y="1023"/>
                    </a:lnTo>
                    <a:lnTo>
                      <a:pt x="50" y="1056"/>
                    </a:lnTo>
                    <a:lnTo>
                      <a:pt x="109" y="1065"/>
                    </a:lnTo>
                    <a:lnTo>
                      <a:pt x="167" y="1073"/>
                    </a:lnTo>
                    <a:lnTo>
                      <a:pt x="176" y="1073"/>
                    </a:lnTo>
                    <a:lnTo>
                      <a:pt x="184" y="1065"/>
                    </a:lnTo>
                    <a:lnTo>
                      <a:pt x="192" y="1073"/>
                    </a:lnTo>
                    <a:lnTo>
                      <a:pt x="209" y="1073"/>
                    </a:lnTo>
                    <a:lnTo>
                      <a:pt x="226" y="1065"/>
                    </a:lnTo>
                    <a:lnTo>
                      <a:pt x="251" y="1048"/>
                    </a:lnTo>
                    <a:lnTo>
                      <a:pt x="310" y="1031"/>
                    </a:lnTo>
                    <a:lnTo>
                      <a:pt x="369" y="1014"/>
                    </a:lnTo>
                    <a:lnTo>
                      <a:pt x="385" y="981"/>
                    </a:lnTo>
                    <a:lnTo>
                      <a:pt x="444" y="931"/>
                    </a:lnTo>
                    <a:lnTo>
                      <a:pt x="486" y="939"/>
                    </a:lnTo>
                    <a:lnTo>
                      <a:pt x="519" y="956"/>
                    </a:lnTo>
                    <a:lnTo>
                      <a:pt x="553" y="956"/>
                    </a:lnTo>
                    <a:lnTo>
                      <a:pt x="603" y="947"/>
                    </a:lnTo>
                    <a:lnTo>
                      <a:pt x="645" y="972"/>
                    </a:lnTo>
                    <a:lnTo>
                      <a:pt x="704" y="981"/>
                    </a:lnTo>
                    <a:lnTo>
                      <a:pt x="721" y="956"/>
                    </a:lnTo>
                    <a:lnTo>
                      <a:pt x="746" y="931"/>
                    </a:lnTo>
                    <a:lnTo>
                      <a:pt x="771" y="914"/>
                    </a:lnTo>
                    <a:lnTo>
                      <a:pt x="788" y="897"/>
                    </a:lnTo>
                    <a:lnTo>
                      <a:pt x="788" y="889"/>
                    </a:lnTo>
                    <a:lnTo>
                      <a:pt x="788" y="880"/>
                    </a:lnTo>
                    <a:lnTo>
                      <a:pt x="788" y="880"/>
                    </a:lnTo>
                    <a:lnTo>
                      <a:pt x="779" y="880"/>
                    </a:lnTo>
                    <a:lnTo>
                      <a:pt x="779" y="872"/>
                    </a:lnTo>
                    <a:lnTo>
                      <a:pt x="796" y="805"/>
                    </a:lnTo>
                    <a:lnTo>
                      <a:pt x="813" y="729"/>
                    </a:lnTo>
                    <a:lnTo>
                      <a:pt x="838" y="696"/>
                    </a:lnTo>
                    <a:lnTo>
                      <a:pt x="855" y="662"/>
                    </a:lnTo>
                    <a:lnTo>
                      <a:pt x="846" y="654"/>
                    </a:lnTo>
                    <a:lnTo>
                      <a:pt x="838" y="645"/>
                    </a:lnTo>
                    <a:lnTo>
                      <a:pt x="838" y="629"/>
                    </a:lnTo>
                    <a:lnTo>
                      <a:pt x="830" y="620"/>
                    </a:lnTo>
                    <a:lnTo>
                      <a:pt x="805" y="629"/>
                    </a:lnTo>
                    <a:lnTo>
                      <a:pt x="796" y="604"/>
                    </a:lnTo>
                    <a:lnTo>
                      <a:pt x="805" y="587"/>
                    </a:lnTo>
                    <a:lnTo>
                      <a:pt x="830" y="562"/>
                    </a:lnTo>
                    <a:lnTo>
                      <a:pt x="830" y="553"/>
                    </a:lnTo>
                    <a:lnTo>
                      <a:pt x="838" y="545"/>
                    </a:lnTo>
                    <a:lnTo>
                      <a:pt x="872" y="528"/>
                    </a:lnTo>
                    <a:lnTo>
                      <a:pt x="914" y="503"/>
                    </a:lnTo>
                    <a:lnTo>
                      <a:pt x="897" y="478"/>
                    </a:lnTo>
                    <a:lnTo>
                      <a:pt x="872" y="453"/>
                    </a:lnTo>
                    <a:lnTo>
                      <a:pt x="872" y="453"/>
                    </a:lnTo>
                    <a:lnTo>
                      <a:pt x="880" y="436"/>
                    </a:lnTo>
                    <a:lnTo>
                      <a:pt x="880" y="427"/>
                    </a:lnTo>
                    <a:lnTo>
                      <a:pt x="880" y="419"/>
                    </a:lnTo>
                    <a:lnTo>
                      <a:pt x="880" y="411"/>
                    </a:lnTo>
                    <a:lnTo>
                      <a:pt x="888" y="402"/>
                    </a:lnTo>
                    <a:lnTo>
                      <a:pt x="897" y="394"/>
                    </a:lnTo>
                    <a:lnTo>
                      <a:pt x="872" y="377"/>
                    </a:lnTo>
                    <a:lnTo>
                      <a:pt x="863" y="377"/>
                    </a:lnTo>
                    <a:lnTo>
                      <a:pt x="855" y="369"/>
                    </a:lnTo>
                    <a:lnTo>
                      <a:pt x="872" y="327"/>
                    </a:lnTo>
                    <a:lnTo>
                      <a:pt x="855" y="285"/>
                    </a:lnTo>
                    <a:lnTo>
                      <a:pt x="838" y="293"/>
                    </a:lnTo>
                    <a:lnTo>
                      <a:pt x="830" y="293"/>
                    </a:lnTo>
                    <a:lnTo>
                      <a:pt x="821" y="268"/>
                    </a:lnTo>
                    <a:lnTo>
                      <a:pt x="805" y="243"/>
                    </a:lnTo>
                    <a:lnTo>
                      <a:pt x="779" y="251"/>
                    </a:lnTo>
                    <a:lnTo>
                      <a:pt x="763" y="260"/>
                    </a:lnTo>
                    <a:lnTo>
                      <a:pt x="763" y="268"/>
                    </a:lnTo>
                    <a:lnTo>
                      <a:pt x="754" y="268"/>
                    </a:lnTo>
                    <a:lnTo>
                      <a:pt x="737" y="251"/>
                    </a:lnTo>
                    <a:lnTo>
                      <a:pt x="737" y="235"/>
                    </a:lnTo>
                    <a:lnTo>
                      <a:pt x="746" y="235"/>
                    </a:lnTo>
                    <a:lnTo>
                      <a:pt x="754" y="226"/>
                    </a:lnTo>
                    <a:lnTo>
                      <a:pt x="737" y="218"/>
                    </a:lnTo>
                    <a:lnTo>
                      <a:pt x="721" y="209"/>
                    </a:lnTo>
                    <a:lnTo>
                      <a:pt x="712" y="201"/>
                    </a:lnTo>
                    <a:lnTo>
                      <a:pt x="712" y="184"/>
                    </a:lnTo>
                    <a:lnTo>
                      <a:pt x="704" y="184"/>
                    </a:lnTo>
                    <a:lnTo>
                      <a:pt x="696" y="184"/>
                    </a:lnTo>
                    <a:lnTo>
                      <a:pt x="704" y="151"/>
                    </a:lnTo>
                    <a:lnTo>
                      <a:pt x="679" y="117"/>
                    </a:lnTo>
                    <a:lnTo>
                      <a:pt x="670" y="84"/>
                    </a:lnTo>
                    <a:lnTo>
                      <a:pt x="662" y="84"/>
                    </a:lnTo>
                    <a:lnTo>
                      <a:pt x="654" y="92"/>
                    </a:lnTo>
                    <a:lnTo>
                      <a:pt x="654" y="92"/>
                    </a:lnTo>
                    <a:lnTo>
                      <a:pt x="637" y="58"/>
                    </a:lnTo>
                    <a:lnTo>
                      <a:pt x="637" y="42"/>
                    </a:lnTo>
                    <a:lnTo>
                      <a:pt x="637" y="8"/>
                    </a:lnTo>
                    <a:lnTo>
                      <a:pt x="603" y="17"/>
                    </a:lnTo>
                    <a:lnTo>
                      <a:pt x="587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СФО_Республика Бурятия">
                <a:extLst>
                  <a:ext uri="{FF2B5EF4-FFF2-40B4-BE49-F238E27FC236}">
                    <a16:creationId xmlns="" xmlns:a16="http://schemas.microsoft.com/office/drawing/2014/main" id="{3FB1B466-CA73-53E9-0C8B-412FCC7D0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099" y="4900267"/>
                <a:ext cx="1004956" cy="727971"/>
              </a:xfrm>
              <a:custGeom>
                <a:avLst/>
                <a:gdLst>
                  <a:gd name="T0" fmla="*/ 880 w 1157"/>
                  <a:gd name="T1" fmla="*/ 51 h 839"/>
                  <a:gd name="T2" fmla="*/ 847 w 1157"/>
                  <a:gd name="T3" fmla="*/ 42 h 839"/>
                  <a:gd name="T4" fmla="*/ 813 w 1157"/>
                  <a:gd name="T5" fmla="*/ 34 h 839"/>
                  <a:gd name="T6" fmla="*/ 771 w 1157"/>
                  <a:gd name="T7" fmla="*/ 59 h 839"/>
                  <a:gd name="T8" fmla="*/ 721 w 1157"/>
                  <a:gd name="T9" fmla="*/ 51 h 839"/>
                  <a:gd name="T10" fmla="*/ 713 w 1157"/>
                  <a:gd name="T11" fmla="*/ 42 h 839"/>
                  <a:gd name="T12" fmla="*/ 679 w 1157"/>
                  <a:gd name="T13" fmla="*/ 68 h 839"/>
                  <a:gd name="T14" fmla="*/ 646 w 1157"/>
                  <a:gd name="T15" fmla="*/ 76 h 839"/>
                  <a:gd name="T16" fmla="*/ 646 w 1157"/>
                  <a:gd name="T17" fmla="*/ 135 h 839"/>
                  <a:gd name="T18" fmla="*/ 662 w 1157"/>
                  <a:gd name="T19" fmla="*/ 160 h 839"/>
                  <a:gd name="T20" fmla="*/ 654 w 1157"/>
                  <a:gd name="T21" fmla="*/ 177 h 839"/>
                  <a:gd name="T22" fmla="*/ 646 w 1157"/>
                  <a:gd name="T23" fmla="*/ 328 h 839"/>
                  <a:gd name="T24" fmla="*/ 713 w 1157"/>
                  <a:gd name="T25" fmla="*/ 193 h 839"/>
                  <a:gd name="T26" fmla="*/ 679 w 1157"/>
                  <a:gd name="T27" fmla="*/ 428 h 839"/>
                  <a:gd name="T28" fmla="*/ 671 w 1157"/>
                  <a:gd name="T29" fmla="*/ 411 h 839"/>
                  <a:gd name="T30" fmla="*/ 646 w 1157"/>
                  <a:gd name="T31" fmla="*/ 437 h 839"/>
                  <a:gd name="T32" fmla="*/ 671 w 1157"/>
                  <a:gd name="T33" fmla="*/ 453 h 839"/>
                  <a:gd name="T34" fmla="*/ 646 w 1157"/>
                  <a:gd name="T35" fmla="*/ 470 h 839"/>
                  <a:gd name="T36" fmla="*/ 503 w 1157"/>
                  <a:gd name="T37" fmla="*/ 571 h 839"/>
                  <a:gd name="T38" fmla="*/ 427 w 1157"/>
                  <a:gd name="T39" fmla="*/ 655 h 839"/>
                  <a:gd name="T40" fmla="*/ 360 w 1157"/>
                  <a:gd name="T41" fmla="*/ 696 h 839"/>
                  <a:gd name="T42" fmla="*/ 310 w 1157"/>
                  <a:gd name="T43" fmla="*/ 705 h 839"/>
                  <a:gd name="T44" fmla="*/ 302 w 1157"/>
                  <a:gd name="T45" fmla="*/ 655 h 839"/>
                  <a:gd name="T46" fmla="*/ 277 w 1157"/>
                  <a:gd name="T47" fmla="*/ 613 h 839"/>
                  <a:gd name="T48" fmla="*/ 201 w 1157"/>
                  <a:gd name="T49" fmla="*/ 571 h 839"/>
                  <a:gd name="T50" fmla="*/ 142 w 1157"/>
                  <a:gd name="T51" fmla="*/ 504 h 839"/>
                  <a:gd name="T52" fmla="*/ 100 w 1157"/>
                  <a:gd name="T53" fmla="*/ 437 h 839"/>
                  <a:gd name="T54" fmla="*/ 17 w 1157"/>
                  <a:gd name="T55" fmla="*/ 487 h 839"/>
                  <a:gd name="T56" fmla="*/ 8 w 1157"/>
                  <a:gd name="T57" fmla="*/ 504 h 839"/>
                  <a:gd name="T58" fmla="*/ 0 w 1157"/>
                  <a:gd name="T59" fmla="*/ 546 h 839"/>
                  <a:gd name="T60" fmla="*/ 8 w 1157"/>
                  <a:gd name="T61" fmla="*/ 571 h 839"/>
                  <a:gd name="T62" fmla="*/ 33 w 1157"/>
                  <a:gd name="T63" fmla="*/ 596 h 839"/>
                  <a:gd name="T64" fmla="*/ 151 w 1157"/>
                  <a:gd name="T65" fmla="*/ 655 h 839"/>
                  <a:gd name="T66" fmla="*/ 218 w 1157"/>
                  <a:gd name="T67" fmla="*/ 680 h 839"/>
                  <a:gd name="T68" fmla="*/ 344 w 1157"/>
                  <a:gd name="T69" fmla="*/ 805 h 839"/>
                  <a:gd name="T70" fmla="*/ 436 w 1157"/>
                  <a:gd name="T71" fmla="*/ 780 h 839"/>
                  <a:gd name="T72" fmla="*/ 520 w 1157"/>
                  <a:gd name="T73" fmla="*/ 797 h 839"/>
                  <a:gd name="T74" fmla="*/ 570 w 1157"/>
                  <a:gd name="T75" fmla="*/ 831 h 839"/>
                  <a:gd name="T76" fmla="*/ 604 w 1157"/>
                  <a:gd name="T77" fmla="*/ 805 h 839"/>
                  <a:gd name="T78" fmla="*/ 654 w 1157"/>
                  <a:gd name="T79" fmla="*/ 764 h 839"/>
                  <a:gd name="T80" fmla="*/ 629 w 1157"/>
                  <a:gd name="T81" fmla="*/ 722 h 839"/>
                  <a:gd name="T82" fmla="*/ 646 w 1157"/>
                  <a:gd name="T83" fmla="*/ 705 h 839"/>
                  <a:gd name="T84" fmla="*/ 679 w 1157"/>
                  <a:gd name="T85" fmla="*/ 663 h 839"/>
                  <a:gd name="T86" fmla="*/ 721 w 1157"/>
                  <a:gd name="T87" fmla="*/ 655 h 839"/>
                  <a:gd name="T88" fmla="*/ 788 w 1157"/>
                  <a:gd name="T89" fmla="*/ 646 h 839"/>
                  <a:gd name="T90" fmla="*/ 830 w 1157"/>
                  <a:gd name="T91" fmla="*/ 604 h 839"/>
                  <a:gd name="T92" fmla="*/ 872 w 1157"/>
                  <a:gd name="T93" fmla="*/ 562 h 839"/>
                  <a:gd name="T94" fmla="*/ 905 w 1157"/>
                  <a:gd name="T95" fmla="*/ 562 h 839"/>
                  <a:gd name="T96" fmla="*/ 973 w 1157"/>
                  <a:gd name="T97" fmla="*/ 529 h 839"/>
                  <a:gd name="T98" fmla="*/ 981 w 1157"/>
                  <a:gd name="T99" fmla="*/ 411 h 839"/>
                  <a:gd name="T100" fmla="*/ 1048 w 1157"/>
                  <a:gd name="T101" fmla="*/ 353 h 839"/>
                  <a:gd name="T102" fmla="*/ 1123 w 1157"/>
                  <a:gd name="T103" fmla="*/ 294 h 839"/>
                  <a:gd name="T104" fmla="*/ 1157 w 1157"/>
                  <a:gd name="T105" fmla="*/ 227 h 839"/>
                  <a:gd name="T106" fmla="*/ 1090 w 1157"/>
                  <a:gd name="T107" fmla="*/ 151 h 839"/>
                  <a:gd name="T108" fmla="*/ 1090 w 1157"/>
                  <a:gd name="T109" fmla="*/ 143 h 839"/>
                  <a:gd name="T110" fmla="*/ 1082 w 1157"/>
                  <a:gd name="T111" fmla="*/ 118 h 839"/>
                  <a:gd name="T112" fmla="*/ 1073 w 1157"/>
                  <a:gd name="T113" fmla="*/ 93 h 839"/>
                  <a:gd name="T114" fmla="*/ 1065 w 1157"/>
                  <a:gd name="T115" fmla="*/ 68 h 839"/>
                  <a:gd name="T116" fmla="*/ 1056 w 1157"/>
                  <a:gd name="T117" fmla="*/ 59 h 839"/>
                  <a:gd name="T118" fmla="*/ 1065 w 1157"/>
                  <a:gd name="T119" fmla="*/ 51 h 839"/>
                  <a:gd name="T120" fmla="*/ 1082 w 1157"/>
                  <a:gd name="T121" fmla="*/ 17 h 839"/>
                  <a:gd name="T122" fmla="*/ 1006 w 1157"/>
                  <a:gd name="T123" fmla="*/ 51 h 839"/>
                  <a:gd name="T124" fmla="*/ 914 w 1157"/>
                  <a:gd name="T125" fmla="*/ 68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7" h="839">
                    <a:moveTo>
                      <a:pt x="914" y="68"/>
                    </a:moveTo>
                    <a:lnTo>
                      <a:pt x="897" y="68"/>
                    </a:lnTo>
                    <a:lnTo>
                      <a:pt x="880" y="51"/>
                    </a:lnTo>
                    <a:lnTo>
                      <a:pt x="880" y="34"/>
                    </a:lnTo>
                    <a:lnTo>
                      <a:pt x="872" y="42"/>
                    </a:lnTo>
                    <a:lnTo>
                      <a:pt x="847" y="42"/>
                    </a:lnTo>
                    <a:lnTo>
                      <a:pt x="838" y="42"/>
                    </a:lnTo>
                    <a:lnTo>
                      <a:pt x="822" y="42"/>
                    </a:lnTo>
                    <a:lnTo>
                      <a:pt x="813" y="34"/>
                    </a:lnTo>
                    <a:lnTo>
                      <a:pt x="805" y="26"/>
                    </a:lnTo>
                    <a:lnTo>
                      <a:pt x="796" y="42"/>
                    </a:lnTo>
                    <a:lnTo>
                      <a:pt x="771" y="59"/>
                    </a:lnTo>
                    <a:lnTo>
                      <a:pt x="755" y="59"/>
                    </a:lnTo>
                    <a:lnTo>
                      <a:pt x="729" y="59"/>
                    </a:lnTo>
                    <a:lnTo>
                      <a:pt x="721" y="51"/>
                    </a:lnTo>
                    <a:lnTo>
                      <a:pt x="713" y="51"/>
                    </a:lnTo>
                    <a:lnTo>
                      <a:pt x="713" y="51"/>
                    </a:lnTo>
                    <a:lnTo>
                      <a:pt x="713" y="42"/>
                    </a:lnTo>
                    <a:lnTo>
                      <a:pt x="704" y="42"/>
                    </a:lnTo>
                    <a:lnTo>
                      <a:pt x="687" y="51"/>
                    </a:lnTo>
                    <a:lnTo>
                      <a:pt x="679" y="68"/>
                    </a:lnTo>
                    <a:lnTo>
                      <a:pt x="671" y="68"/>
                    </a:lnTo>
                    <a:lnTo>
                      <a:pt x="662" y="59"/>
                    </a:lnTo>
                    <a:lnTo>
                      <a:pt x="646" y="76"/>
                    </a:lnTo>
                    <a:lnTo>
                      <a:pt x="620" y="93"/>
                    </a:lnTo>
                    <a:lnTo>
                      <a:pt x="629" y="135"/>
                    </a:lnTo>
                    <a:lnTo>
                      <a:pt x="646" y="135"/>
                    </a:lnTo>
                    <a:lnTo>
                      <a:pt x="646" y="143"/>
                    </a:lnTo>
                    <a:lnTo>
                      <a:pt x="646" y="151"/>
                    </a:lnTo>
                    <a:lnTo>
                      <a:pt x="662" y="160"/>
                    </a:lnTo>
                    <a:lnTo>
                      <a:pt x="671" y="177"/>
                    </a:lnTo>
                    <a:lnTo>
                      <a:pt x="662" y="177"/>
                    </a:lnTo>
                    <a:lnTo>
                      <a:pt x="654" y="177"/>
                    </a:lnTo>
                    <a:lnTo>
                      <a:pt x="654" y="193"/>
                    </a:lnTo>
                    <a:lnTo>
                      <a:pt x="637" y="260"/>
                    </a:lnTo>
                    <a:lnTo>
                      <a:pt x="646" y="328"/>
                    </a:lnTo>
                    <a:lnTo>
                      <a:pt x="671" y="235"/>
                    </a:lnTo>
                    <a:lnTo>
                      <a:pt x="687" y="202"/>
                    </a:lnTo>
                    <a:lnTo>
                      <a:pt x="713" y="193"/>
                    </a:lnTo>
                    <a:lnTo>
                      <a:pt x="704" y="302"/>
                    </a:lnTo>
                    <a:lnTo>
                      <a:pt x="687" y="420"/>
                    </a:lnTo>
                    <a:lnTo>
                      <a:pt x="679" y="428"/>
                    </a:lnTo>
                    <a:lnTo>
                      <a:pt x="671" y="437"/>
                    </a:lnTo>
                    <a:lnTo>
                      <a:pt x="671" y="428"/>
                    </a:lnTo>
                    <a:lnTo>
                      <a:pt x="671" y="411"/>
                    </a:lnTo>
                    <a:lnTo>
                      <a:pt x="662" y="403"/>
                    </a:lnTo>
                    <a:lnTo>
                      <a:pt x="654" y="420"/>
                    </a:lnTo>
                    <a:lnTo>
                      <a:pt x="646" y="437"/>
                    </a:lnTo>
                    <a:lnTo>
                      <a:pt x="654" y="437"/>
                    </a:lnTo>
                    <a:lnTo>
                      <a:pt x="671" y="437"/>
                    </a:lnTo>
                    <a:lnTo>
                      <a:pt x="671" y="453"/>
                    </a:lnTo>
                    <a:lnTo>
                      <a:pt x="662" y="470"/>
                    </a:lnTo>
                    <a:lnTo>
                      <a:pt x="654" y="470"/>
                    </a:lnTo>
                    <a:lnTo>
                      <a:pt x="646" y="470"/>
                    </a:lnTo>
                    <a:lnTo>
                      <a:pt x="629" y="495"/>
                    </a:lnTo>
                    <a:lnTo>
                      <a:pt x="604" y="529"/>
                    </a:lnTo>
                    <a:lnTo>
                      <a:pt x="503" y="571"/>
                    </a:lnTo>
                    <a:lnTo>
                      <a:pt x="495" y="596"/>
                    </a:lnTo>
                    <a:lnTo>
                      <a:pt x="486" y="621"/>
                    </a:lnTo>
                    <a:lnTo>
                      <a:pt x="427" y="655"/>
                    </a:lnTo>
                    <a:lnTo>
                      <a:pt x="394" y="663"/>
                    </a:lnTo>
                    <a:lnTo>
                      <a:pt x="386" y="671"/>
                    </a:lnTo>
                    <a:lnTo>
                      <a:pt x="360" y="696"/>
                    </a:lnTo>
                    <a:lnTo>
                      <a:pt x="327" y="696"/>
                    </a:lnTo>
                    <a:lnTo>
                      <a:pt x="318" y="705"/>
                    </a:lnTo>
                    <a:lnTo>
                      <a:pt x="310" y="705"/>
                    </a:lnTo>
                    <a:lnTo>
                      <a:pt x="310" y="688"/>
                    </a:lnTo>
                    <a:lnTo>
                      <a:pt x="310" y="671"/>
                    </a:lnTo>
                    <a:lnTo>
                      <a:pt x="302" y="655"/>
                    </a:lnTo>
                    <a:lnTo>
                      <a:pt x="285" y="646"/>
                    </a:lnTo>
                    <a:lnTo>
                      <a:pt x="285" y="629"/>
                    </a:lnTo>
                    <a:lnTo>
                      <a:pt x="277" y="613"/>
                    </a:lnTo>
                    <a:lnTo>
                      <a:pt x="218" y="562"/>
                    </a:lnTo>
                    <a:lnTo>
                      <a:pt x="209" y="571"/>
                    </a:lnTo>
                    <a:lnTo>
                      <a:pt x="201" y="571"/>
                    </a:lnTo>
                    <a:lnTo>
                      <a:pt x="193" y="554"/>
                    </a:lnTo>
                    <a:lnTo>
                      <a:pt x="184" y="529"/>
                    </a:lnTo>
                    <a:lnTo>
                      <a:pt x="142" y="504"/>
                    </a:lnTo>
                    <a:lnTo>
                      <a:pt x="109" y="478"/>
                    </a:lnTo>
                    <a:lnTo>
                      <a:pt x="100" y="453"/>
                    </a:lnTo>
                    <a:lnTo>
                      <a:pt x="100" y="437"/>
                    </a:lnTo>
                    <a:lnTo>
                      <a:pt x="59" y="470"/>
                    </a:lnTo>
                    <a:lnTo>
                      <a:pt x="25" y="495"/>
                    </a:lnTo>
                    <a:lnTo>
                      <a:pt x="17" y="487"/>
                    </a:lnTo>
                    <a:lnTo>
                      <a:pt x="17" y="487"/>
                    </a:lnTo>
                    <a:lnTo>
                      <a:pt x="8" y="487"/>
                    </a:lnTo>
                    <a:lnTo>
                      <a:pt x="8" y="504"/>
                    </a:lnTo>
                    <a:lnTo>
                      <a:pt x="8" y="529"/>
                    </a:lnTo>
                    <a:lnTo>
                      <a:pt x="0" y="537"/>
                    </a:lnTo>
                    <a:lnTo>
                      <a:pt x="0" y="546"/>
                    </a:lnTo>
                    <a:lnTo>
                      <a:pt x="0" y="554"/>
                    </a:lnTo>
                    <a:lnTo>
                      <a:pt x="8" y="562"/>
                    </a:lnTo>
                    <a:lnTo>
                      <a:pt x="8" y="571"/>
                    </a:lnTo>
                    <a:lnTo>
                      <a:pt x="8" y="579"/>
                    </a:lnTo>
                    <a:lnTo>
                      <a:pt x="17" y="587"/>
                    </a:lnTo>
                    <a:lnTo>
                      <a:pt x="33" y="596"/>
                    </a:lnTo>
                    <a:lnTo>
                      <a:pt x="92" y="629"/>
                    </a:lnTo>
                    <a:lnTo>
                      <a:pt x="142" y="655"/>
                    </a:lnTo>
                    <a:lnTo>
                      <a:pt x="151" y="655"/>
                    </a:lnTo>
                    <a:lnTo>
                      <a:pt x="159" y="663"/>
                    </a:lnTo>
                    <a:lnTo>
                      <a:pt x="193" y="671"/>
                    </a:lnTo>
                    <a:lnTo>
                      <a:pt x="218" y="680"/>
                    </a:lnTo>
                    <a:lnTo>
                      <a:pt x="218" y="730"/>
                    </a:lnTo>
                    <a:lnTo>
                      <a:pt x="268" y="789"/>
                    </a:lnTo>
                    <a:lnTo>
                      <a:pt x="344" y="805"/>
                    </a:lnTo>
                    <a:lnTo>
                      <a:pt x="411" y="789"/>
                    </a:lnTo>
                    <a:lnTo>
                      <a:pt x="427" y="780"/>
                    </a:lnTo>
                    <a:lnTo>
                      <a:pt x="436" y="780"/>
                    </a:lnTo>
                    <a:lnTo>
                      <a:pt x="469" y="789"/>
                    </a:lnTo>
                    <a:lnTo>
                      <a:pt x="503" y="797"/>
                    </a:lnTo>
                    <a:lnTo>
                      <a:pt x="520" y="797"/>
                    </a:lnTo>
                    <a:lnTo>
                      <a:pt x="528" y="797"/>
                    </a:lnTo>
                    <a:lnTo>
                      <a:pt x="553" y="814"/>
                    </a:lnTo>
                    <a:lnTo>
                      <a:pt x="570" y="831"/>
                    </a:lnTo>
                    <a:lnTo>
                      <a:pt x="587" y="831"/>
                    </a:lnTo>
                    <a:lnTo>
                      <a:pt x="604" y="839"/>
                    </a:lnTo>
                    <a:lnTo>
                      <a:pt x="604" y="805"/>
                    </a:lnTo>
                    <a:lnTo>
                      <a:pt x="620" y="780"/>
                    </a:lnTo>
                    <a:lnTo>
                      <a:pt x="637" y="780"/>
                    </a:lnTo>
                    <a:lnTo>
                      <a:pt x="654" y="764"/>
                    </a:lnTo>
                    <a:lnTo>
                      <a:pt x="637" y="755"/>
                    </a:lnTo>
                    <a:lnTo>
                      <a:pt x="620" y="738"/>
                    </a:lnTo>
                    <a:lnTo>
                      <a:pt x="629" y="722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37" y="680"/>
                    </a:lnTo>
                    <a:lnTo>
                      <a:pt x="646" y="663"/>
                    </a:lnTo>
                    <a:lnTo>
                      <a:pt x="679" y="663"/>
                    </a:lnTo>
                    <a:lnTo>
                      <a:pt x="704" y="671"/>
                    </a:lnTo>
                    <a:lnTo>
                      <a:pt x="704" y="671"/>
                    </a:lnTo>
                    <a:lnTo>
                      <a:pt x="721" y="655"/>
                    </a:lnTo>
                    <a:lnTo>
                      <a:pt x="746" y="638"/>
                    </a:lnTo>
                    <a:lnTo>
                      <a:pt x="771" y="638"/>
                    </a:lnTo>
                    <a:lnTo>
                      <a:pt x="788" y="646"/>
                    </a:lnTo>
                    <a:lnTo>
                      <a:pt x="796" y="638"/>
                    </a:lnTo>
                    <a:lnTo>
                      <a:pt x="813" y="621"/>
                    </a:lnTo>
                    <a:lnTo>
                      <a:pt x="830" y="604"/>
                    </a:lnTo>
                    <a:lnTo>
                      <a:pt x="847" y="596"/>
                    </a:lnTo>
                    <a:lnTo>
                      <a:pt x="864" y="587"/>
                    </a:lnTo>
                    <a:lnTo>
                      <a:pt x="872" y="562"/>
                    </a:lnTo>
                    <a:lnTo>
                      <a:pt x="880" y="554"/>
                    </a:lnTo>
                    <a:lnTo>
                      <a:pt x="889" y="554"/>
                    </a:lnTo>
                    <a:lnTo>
                      <a:pt x="905" y="562"/>
                    </a:lnTo>
                    <a:lnTo>
                      <a:pt x="914" y="546"/>
                    </a:lnTo>
                    <a:lnTo>
                      <a:pt x="931" y="537"/>
                    </a:lnTo>
                    <a:lnTo>
                      <a:pt x="973" y="529"/>
                    </a:lnTo>
                    <a:lnTo>
                      <a:pt x="1014" y="495"/>
                    </a:lnTo>
                    <a:lnTo>
                      <a:pt x="998" y="445"/>
                    </a:lnTo>
                    <a:lnTo>
                      <a:pt x="981" y="411"/>
                    </a:lnTo>
                    <a:lnTo>
                      <a:pt x="998" y="403"/>
                    </a:lnTo>
                    <a:lnTo>
                      <a:pt x="998" y="395"/>
                    </a:lnTo>
                    <a:lnTo>
                      <a:pt x="1048" y="353"/>
                    </a:lnTo>
                    <a:lnTo>
                      <a:pt x="1090" y="311"/>
                    </a:lnTo>
                    <a:lnTo>
                      <a:pt x="1107" y="302"/>
                    </a:lnTo>
                    <a:lnTo>
                      <a:pt x="1123" y="294"/>
                    </a:lnTo>
                    <a:lnTo>
                      <a:pt x="1140" y="294"/>
                    </a:lnTo>
                    <a:lnTo>
                      <a:pt x="1157" y="286"/>
                    </a:lnTo>
                    <a:lnTo>
                      <a:pt x="1157" y="227"/>
                    </a:lnTo>
                    <a:lnTo>
                      <a:pt x="1115" y="193"/>
                    </a:lnTo>
                    <a:lnTo>
                      <a:pt x="1090" y="177"/>
                    </a:lnTo>
                    <a:lnTo>
                      <a:pt x="1090" y="151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82" y="126"/>
                    </a:lnTo>
                    <a:lnTo>
                      <a:pt x="1082" y="126"/>
                    </a:lnTo>
                    <a:lnTo>
                      <a:pt x="1082" y="118"/>
                    </a:lnTo>
                    <a:lnTo>
                      <a:pt x="1082" y="118"/>
                    </a:lnTo>
                    <a:lnTo>
                      <a:pt x="1073" y="101"/>
                    </a:lnTo>
                    <a:lnTo>
                      <a:pt x="1073" y="93"/>
                    </a:lnTo>
                    <a:lnTo>
                      <a:pt x="1073" y="93"/>
                    </a:lnTo>
                    <a:lnTo>
                      <a:pt x="1073" y="76"/>
                    </a:lnTo>
                    <a:lnTo>
                      <a:pt x="1065" y="68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48" y="59"/>
                    </a:lnTo>
                    <a:lnTo>
                      <a:pt x="1048" y="59"/>
                    </a:lnTo>
                    <a:lnTo>
                      <a:pt x="1065" y="51"/>
                    </a:lnTo>
                    <a:lnTo>
                      <a:pt x="1056" y="34"/>
                    </a:lnTo>
                    <a:lnTo>
                      <a:pt x="1073" y="17"/>
                    </a:lnTo>
                    <a:lnTo>
                      <a:pt x="1082" y="17"/>
                    </a:lnTo>
                    <a:lnTo>
                      <a:pt x="1090" y="9"/>
                    </a:lnTo>
                    <a:lnTo>
                      <a:pt x="1048" y="0"/>
                    </a:lnTo>
                    <a:lnTo>
                      <a:pt x="1006" y="51"/>
                    </a:lnTo>
                    <a:lnTo>
                      <a:pt x="964" y="68"/>
                    </a:lnTo>
                    <a:lnTo>
                      <a:pt x="931" y="59"/>
                    </a:lnTo>
                    <a:lnTo>
                      <a:pt x="914" y="6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ДФО_Еврейская АО">
                <a:extLst>
                  <a:ext uri="{FF2B5EF4-FFF2-40B4-BE49-F238E27FC236}">
                    <a16:creationId xmlns="" xmlns:a16="http://schemas.microsoft.com/office/drawing/2014/main" id="{73B6D5BC-9D64-B897-039E-B5DA874ED95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712">
                <a:off x="8120364" y="5410851"/>
                <a:ext cx="287362" cy="219886"/>
              </a:xfrm>
              <a:custGeom>
                <a:avLst/>
                <a:gdLst>
                  <a:gd name="connsiteX0" fmla="*/ 100973 w 358292"/>
                  <a:gd name="connsiteY0" fmla="*/ 3921 h 274160"/>
                  <a:gd name="connsiteX1" fmla="*/ 119372 w 358292"/>
                  <a:gd name="connsiteY1" fmla="*/ 2926 h 274160"/>
                  <a:gd name="connsiteX2" fmla="*/ 138297 w 358292"/>
                  <a:gd name="connsiteY2" fmla="*/ 11664 h 274160"/>
                  <a:gd name="connsiteX3" fmla="*/ 155088 w 358292"/>
                  <a:gd name="connsiteY3" fmla="*/ 995 h 274160"/>
                  <a:gd name="connsiteX4" fmla="*/ 173486 w 358292"/>
                  <a:gd name="connsiteY4" fmla="*/ 0 h 274160"/>
                  <a:gd name="connsiteX5" fmla="*/ 183753 w 358292"/>
                  <a:gd name="connsiteY5" fmla="*/ 9206 h 274160"/>
                  <a:gd name="connsiteX6" fmla="*/ 202532 w 358292"/>
                  <a:gd name="connsiteY6" fmla="*/ 35305 h 274160"/>
                  <a:gd name="connsiteX7" fmla="*/ 220930 w 358292"/>
                  <a:gd name="connsiteY7" fmla="*/ 34310 h 274160"/>
                  <a:gd name="connsiteX8" fmla="*/ 239797 w 358292"/>
                  <a:gd name="connsiteY8" fmla="*/ 41966 h 274160"/>
                  <a:gd name="connsiteX9" fmla="*/ 258196 w 358292"/>
                  <a:gd name="connsiteY9" fmla="*/ 40972 h 274160"/>
                  <a:gd name="connsiteX10" fmla="*/ 266854 w 358292"/>
                  <a:gd name="connsiteY10" fmla="*/ 40503 h 274160"/>
                  <a:gd name="connsiteX11" fmla="*/ 274137 w 358292"/>
                  <a:gd name="connsiteY11" fmla="*/ 23745 h 274160"/>
                  <a:gd name="connsiteX12" fmla="*/ 277878 w 358292"/>
                  <a:gd name="connsiteY12" fmla="*/ 23745 h 274160"/>
                  <a:gd name="connsiteX13" fmla="*/ 293373 w 358292"/>
                  <a:gd name="connsiteY13" fmla="*/ 22714 h 274160"/>
                  <a:gd name="connsiteX14" fmla="*/ 301637 w 358292"/>
                  <a:gd name="connsiteY14" fmla="*/ 22714 h 274160"/>
                  <a:gd name="connsiteX15" fmla="*/ 304886 w 358292"/>
                  <a:gd name="connsiteY15" fmla="*/ 21094 h 274160"/>
                  <a:gd name="connsiteX16" fmla="*/ 311374 w 358292"/>
                  <a:gd name="connsiteY16" fmla="*/ 20743 h 274160"/>
                  <a:gd name="connsiteX17" fmla="*/ 313323 w 358292"/>
                  <a:gd name="connsiteY17" fmla="*/ 20637 h 274160"/>
                  <a:gd name="connsiteX18" fmla="*/ 316098 w 358292"/>
                  <a:gd name="connsiteY18" fmla="*/ 22714 h 274160"/>
                  <a:gd name="connsiteX19" fmla="*/ 317132 w 358292"/>
                  <a:gd name="connsiteY19" fmla="*/ 20653 h 274160"/>
                  <a:gd name="connsiteX20" fmla="*/ 317631 w 358292"/>
                  <a:gd name="connsiteY20" fmla="*/ 20404 h 274160"/>
                  <a:gd name="connsiteX21" fmla="*/ 320033 w 358292"/>
                  <a:gd name="connsiteY21" fmla="*/ 20275 h 274160"/>
                  <a:gd name="connsiteX22" fmla="*/ 329703 w 358292"/>
                  <a:gd name="connsiteY22" fmla="*/ 14470 h 274160"/>
                  <a:gd name="connsiteX23" fmla="*/ 330561 w 358292"/>
                  <a:gd name="connsiteY23" fmla="*/ 14470 h 274160"/>
                  <a:gd name="connsiteX24" fmla="*/ 331594 w 358292"/>
                  <a:gd name="connsiteY24" fmla="*/ 13440 h 274160"/>
                  <a:gd name="connsiteX25" fmla="*/ 333660 w 358292"/>
                  <a:gd name="connsiteY25" fmla="*/ 13440 h 274160"/>
                  <a:gd name="connsiteX26" fmla="*/ 335726 w 358292"/>
                  <a:gd name="connsiteY26" fmla="*/ 12409 h 274160"/>
                  <a:gd name="connsiteX27" fmla="*/ 336375 w 358292"/>
                  <a:gd name="connsiteY27" fmla="*/ 10465 h 274160"/>
                  <a:gd name="connsiteX28" fmla="*/ 337905 w 358292"/>
                  <a:gd name="connsiteY28" fmla="*/ 9547 h 274160"/>
                  <a:gd name="connsiteX29" fmla="*/ 347558 w 358292"/>
                  <a:gd name="connsiteY29" fmla="*/ 27463 h 274160"/>
                  <a:gd name="connsiteX30" fmla="*/ 358292 w 358292"/>
                  <a:gd name="connsiteY30" fmla="*/ 45320 h 274160"/>
                  <a:gd name="connsiteX31" fmla="*/ 332229 w 358292"/>
                  <a:gd name="connsiteY31" fmla="*/ 65167 h 274160"/>
                  <a:gd name="connsiteX32" fmla="*/ 323424 w 358292"/>
                  <a:gd name="connsiteY32" fmla="*/ 82996 h 274160"/>
                  <a:gd name="connsiteX33" fmla="*/ 326352 w 358292"/>
                  <a:gd name="connsiteY33" fmla="*/ 87866 h 274160"/>
                  <a:gd name="connsiteX34" fmla="*/ 325396 w 358292"/>
                  <a:gd name="connsiteY34" fmla="*/ 90728 h 274160"/>
                  <a:gd name="connsiteX35" fmla="*/ 324363 w 358292"/>
                  <a:gd name="connsiteY35" fmla="*/ 91759 h 274160"/>
                  <a:gd name="connsiteX36" fmla="*/ 322297 w 358292"/>
                  <a:gd name="connsiteY36" fmla="*/ 92789 h 274160"/>
                  <a:gd name="connsiteX37" fmla="*/ 320231 w 358292"/>
                  <a:gd name="connsiteY37" fmla="*/ 93820 h 274160"/>
                  <a:gd name="connsiteX38" fmla="*/ 316099 w 358292"/>
                  <a:gd name="connsiteY38" fmla="*/ 98972 h 274160"/>
                  <a:gd name="connsiteX39" fmla="*/ 315066 w 358292"/>
                  <a:gd name="connsiteY39" fmla="*/ 104125 h 274160"/>
                  <a:gd name="connsiteX40" fmla="*/ 315066 w 358292"/>
                  <a:gd name="connsiteY40" fmla="*/ 106186 h 274160"/>
                  <a:gd name="connsiteX41" fmla="*/ 314033 w 358292"/>
                  <a:gd name="connsiteY41" fmla="*/ 108247 h 274160"/>
                  <a:gd name="connsiteX42" fmla="*/ 314033 w 358292"/>
                  <a:gd name="connsiteY42" fmla="*/ 111338 h 274160"/>
                  <a:gd name="connsiteX43" fmla="*/ 310934 w 358292"/>
                  <a:gd name="connsiteY43" fmla="*/ 113400 h 274160"/>
                  <a:gd name="connsiteX44" fmla="*/ 306802 w 358292"/>
                  <a:gd name="connsiteY44" fmla="*/ 114430 h 274160"/>
                  <a:gd name="connsiteX45" fmla="*/ 303703 w 358292"/>
                  <a:gd name="connsiteY45" fmla="*/ 115461 h 274160"/>
                  <a:gd name="connsiteX46" fmla="*/ 300604 w 358292"/>
                  <a:gd name="connsiteY46" fmla="*/ 115460 h 274160"/>
                  <a:gd name="connsiteX47" fmla="*/ 294406 w 358292"/>
                  <a:gd name="connsiteY47" fmla="*/ 116491 h 274160"/>
                  <a:gd name="connsiteX48" fmla="*/ 290273 w 358292"/>
                  <a:gd name="connsiteY48" fmla="*/ 117522 h 274160"/>
                  <a:gd name="connsiteX49" fmla="*/ 287175 w 358292"/>
                  <a:gd name="connsiteY49" fmla="*/ 121644 h 274160"/>
                  <a:gd name="connsiteX50" fmla="*/ 284076 w 358292"/>
                  <a:gd name="connsiteY50" fmla="*/ 122674 h 274160"/>
                  <a:gd name="connsiteX51" fmla="*/ 282010 w 358292"/>
                  <a:gd name="connsiteY51" fmla="*/ 123705 h 274160"/>
                  <a:gd name="connsiteX52" fmla="*/ 278911 w 358292"/>
                  <a:gd name="connsiteY52" fmla="*/ 125766 h 274160"/>
                  <a:gd name="connsiteX53" fmla="*/ 275812 w 358292"/>
                  <a:gd name="connsiteY53" fmla="*/ 127827 h 274160"/>
                  <a:gd name="connsiteX54" fmla="*/ 274779 w 358292"/>
                  <a:gd name="connsiteY54" fmla="*/ 129888 h 274160"/>
                  <a:gd name="connsiteX55" fmla="*/ 272713 w 358292"/>
                  <a:gd name="connsiteY55" fmla="*/ 131949 h 274160"/>
                  <a:gd name="connsiteX56" fmla="*/ 272713 w 358292"/>
                  <a:gd name="connsiteY56" fmla="*/ 134010 h 274160"/>
                  <a:gd name="connsiteX57" fmla="*/ 271680 w 358292"/>
                  <a:gd name="connsiteY57" fmla="*/ 138132 h 274160"/>
                  <a:gd name="connsiteX58" fmla="*/ 271680 w 358292"/>
                  <a:gd name="connsiteY58" fmla="*/ 141223 h 274160"/>
                  <a:gd name="connsiteX59" fmla="*/ 269614 w 358292"/>
                  <a:gd name="connsiteY59" fmla="*/ 143284 h 274160"/>
                  <a:gd name="connsiteX60" fmla="*/ 267548 w 358292"/>
                  <a:gd name="connsiteY60" fmla="*/ 144315 h 274160"/>
                  <a:gd name="connsiteX61" fmla="*/ 267548 w 358292"/>
                  <a:gd name="connsiteY61" fmla="*/ 146376 h 274160"/>
                  <a:gd name="connsiteX62" fmla="*/ 264449 w 358292"/>
                  <a:gd name="connsiteY62" fmla="*/ 148437 h 274160"/>
                  <a:gd name="connsiteX63" fmla="*/ 264449 w 358292"/>
                  <a:gd name="connsiteY63" fmla="*/ 149468 h 274160"/>
                  <a:gd name="connsiteX64" fmla="*/ 262382 w 358292"/>
                  <a:gd name="connsiteY64" fmla="*/ 154620 h 274160"/>
                  <a:gd name="connsiteX65" fmla="*/ 262383 w 358292"/>
                  <a:gd name="connsiteY65" fmla="*/ 157712 h 274160"/>
                  <a:gd name="connsiteX66" fmla="*/ 261350 w 358292"/>
                  <a:gd name="connsiteY66" fmla="*/ 160803 h 274160"/>
                  <a:gd name="connsiteX67" fmla="*/ 259284 w 358292"/>
                  <a:gd name="connsiteY67" fmla="*/ 162864 h 274160"/>
                  <a:gd name="connsiteX68" fmla="*/ 258251 w 358292"/>
                  <a:gd name="connsiteY68" fmla="*/ 164925 h 274160"/>
                  <a:gd name="connsiteX69" fmla="*/ 254118 w 358292"/>
                  <a:gd name="connsiteY69" fmla="*/ 165956 h 274160"/>
                  <a:gd name="connsiteX70" fmla="*/ 248954 w 358292"/>
                  <a:gd name="connsiteY70" fmla="*/ 166986 h 274160"/>
                  <a:gd name="connsiteX71" fmla="*/ 247921 w 358292"/>
                  <a:gd name="connsiteY71" fmla="*/ 169047 h 274160"/>
                  <a:gd name="connsiteX72" fmla="*/ 247920 w 358292"/>
                  <a:gd name="connsiteY72" fmla="*/ 170078 h 274160"/>
                  <a:gd name="connsiteX73" fmla="*/ 247921 w 358292"/>
                  <a:gd name="connsiteY73" fmla="*/ 175230 h 274160"/>
                  <a:gd name="connsiteX74" fmla="*/ 247920 w 358292"/>
                  <a:gd name="connsiteY74" fmla="*/ 177292 h 274160"/>
                  <a:gd name="connsiteX75" fmla="*/ 247921 w 358292"/>
                  <a:gd name="connsiteY75" fmla="*/ 179353 h 274160"/>
                  <a:gd name="connsiteX76" fmla="*/ 247920 w 358292"/>
                  <a:gd name="connsiteY76" fmla="*/ 180383 h 274160"/>
                  <a:gd name="connsiteX77" fmla="*/ 248954 w 358292"/>
                  <a:gd name="connsiteY77" fmla="*/ 183475 h 274160"/>
                  <a:gd name="connsiteX78" fmla="*/ 248954 w 358292"/>
                  <a:gd name="connsiteY78" fmla="*/ 186566 h 274160"/>
                  <a:gd name="connsiteX79" fmla="*/ 248954 w 358292"/>
                  <a:gd name="connsiteY79" fmla="*/ 189658 h 274160"/>
                  <a:gd name="connsiteX80" fmla="*/ 248954 w 358292"/>
                  <a:gd name="connsiteY80" fmla="*/ 190688 h 274160"/>
                  <a:gd name="connsiteX81" fmla="*/ 248954 w 358292"/>
                  <a:gd name="connsiteY81" fmla="*/ 195841 h 274160"/>
                  <a:gd name="connsiteX82" fmla="*/ 249986 w 358292"/>
                  <a:gd name="connsiteY82" fmla="*/ 197902 h 274160"/>
                  <a:gd name="connsiteX83" fmla="*/ 249986 w 358292"/>
                  <a:gd name="connsiteY83" fmla="*/ 202024 h 274160"/>
                  <a:gd name="connsiteX84" fmla="*/ 248954 w 358292"/>
                  <a:gd name="connsiteY84" fmla="*/ 205116 h 274160"/>
                  <a:gd name="connsiteX85" fmla="*/ 246888 w 358292"/>
                  <a:gd name="connsiteY85" fmla="*/ 207177 h 274160"/>
                  <a:gd name="connsiteX86" fmla="*/ 245855 w 358292"/>
                  <a:gd name="connsiteY86" fmla="*/ 208207 h 274160"/>
                  <a:gd name="connsiteX87" fmla="*/ 242756 w 358292"/>
                  <a:gd name="connsiteY87" fmla="*/ 208207 h 274160"/>
                  <a:gd name="connsiteX88" fmla="*/ 240690 w 358292"/>
                  <a:gd name="connsiteY88" fmla="*/ 208207 h 274160"/>
                  <a:gd name="connsiteX89" fmla="*/ 237591 w 358292"/>
                  <a:gd name="connsiteY89" fmla="*/ 208207 h 274160"/>
                  <a:gd name="connsiteX90" fmla="*/ 233458 w 358292"/>
                  <a:gd name="connsiteY90" fmla="*/ 210268 h 274160"/>
                  <a:gd name="connsiteX91" fmla="*/ 231392 w 358292"/>
                  <a:gd name="connsiteY91" fmla="*/ 210268 h 274160"/>
                  <a:gd name="connsiteX92" fmla="*/ 229326 w 358292"/>
                  <a:gd name="connsiteY92" fmla="*/ 210268 h 274160"/>
                  <a:gd name="connsiteX93" fmla="*/ 225195 w 358292"/>
                  <a:gd name="connsiteY93" fmla="*/ 212329 h 274160"/>
                  <a:gd name="connsiteX94" fmla="*/ 223128 w 358292"/>
                  <a:gd name="connsiteY94" fmla="*/ 214390 h 274160"/>
                  <a:gd name="connsiteX95" fmla="*/ 221062 w 358292"/>
                  <a:gd name="connsiteY95" fmla="*/ 217482 h 274160"/>
                  <a:gd name="connsiteX96" fmla="*/ 216930 w 358292"/>
                  <a:gd name="connsiteY96" fmla="*/ 221604 h 274160"/>
                  <a:gd name="connsiteX97" fmla="*/ 214865 w 358292"/>
                  <a:gd name="connsiteY97" fmla="*/ 223665 h 274160"/>
                  <a:gd name="connsiteX98" fmla="*/ 211766 w 358292"/>
                  <a:gd name="connsiteY98" fmla="*/ 226756 h 274160"/>
                  <a:gd name="connsiteX99" fmla="*/ 209700 w 358292"/>
                  <a:gd name="connsiteY99" fmla="*/ 227787 h 274160"/>
                  <a:gd name="connsiteX100" fmla="*/ 208667 w 358292"/>
                  <a:gd name="connsiteY100" fmla="*/ 227787 h 274160"/>
                  <a:gd name="connsiteX101" fmla="*/ 206600 w 358292"/>
                  <a:gd name="connsiteY101" fmla="*/ 228818 h 274160"/>
                  <a:gd name="connsiteX102" fmla="*/ 200403 w 358292"/>
                  <a:gd name="connsiteY102" fmla="*/ 233970 h 274160"/>
                  <a:gd name="connsiteX103" fmla="*/ 196271 w 358292"/>
                  <a:gd name="connsiteY103" fmla="*/ 238092 h 274160"/>
                  <a:gd name="connsiteX104" fmla="*/ 194205 w 358292"/>
                  <a:gd name="connsiteY104" fmla="*/ 238092 h 274160"/>
                  <a:gd name="connsiteX105" fmla="*/ 190073 w 358292"/>
                  <a:gd name="connsiteY105" fmla="*/ 239122 h 274160"/>
                  <a:gd name="connsiteX106" fmla="*/ 186973 w 358292"/>
                  <a:gd name="connsiteY106" fmla="*/ 241183 h 274160"/>
                  <a:gd name="connsiteX107" fmla="*/ 184908 w 358292"/>
                  <a:gd name="connsiteY107" fmla="*/ 242214 h 274160"/>
                  <a:gd name="connsiteX108" fmla="*/ 181808 w 358292"/>
                  <a:gd name="connsiteY108" fmla="*/ 244275 h 274160"/>
                  <a:gd name="connsiteX109" fmla="*/ 179742 w 358292"/>
                  <a:gd name="connsiteY109" fmla="*/ 244275 h 274160"/>
                  <a:gd name="connsiteX110" fmla="*/ 176643 w 358292"/>
                  <a:gd name="connsiteY110" fmla="*/ 244275 h 274160"/>
                  <a:gd name="connsiteX111" fmla="*/ 173544 w 358292"/>
                  <a:gd name="connsiteY111" fmla="*/ 244275 h 274160"/>
                  <a:gd name="connsiteX112" fmla="*/ 169413 w 358292"/>
                  <a:gd name="connsiteY112" fmla="*/ 246336 h 274160"/>
                  <a:gd name="connsiteX113" fmla="*/ 169412 w 358292"/>
                  <a:gd name="connsiteY113" fmla="*/ 249428 h 274160"/>
                  <a:gd name="connsiteX114" fmla="*/ 168379 w 358292"/>
                  <a:gd name="connsiteY114" fmla="*/ 249428 h 274160"/>
                  <a:gd name="connsiteX115" fmla="*/ 166314 w 358292"/>
                  <a:gd name="connsiteY115" fmla="*/ 253550 h 274160"/>
                  <a:gd name="connsiteX116" fmla="*/ 163215 w 358292"/>
                  <a:gd name="connsiteY116" fmla="*/ 254580 h 274160"/>
                  <a:gd name="connsiteX117" fmla="*/ 161148 w 358292"/>
                  <a:gd name="connsiteY117" fmla="*/ 253550 h 274160"/>
                  <a:gd name="connsiteX118" fmla="*/ 159082 w 358292"/>
                  <a:gd name="connsiteY118" fmla="*/ 252519 h 274160"/>
                  <a:gd name="connsiteX119" fmla="*/ 155984 w 358292"/>
                  <a:gd name="connsiteY119" fmla="*/ 250458 h 274160"/>
                  <a:gd name="connsiteX120" fmla="*/ 150818 w 358292"/>
                  <a:gd name="connsiteY120" fmla="*/ 249428 h 274160"/>
                  <a:gd name="connsiteX121" fmla="*/ 147719 w 358292"/>
                  <a:gd name="connsiteY121" fmla="*/ 249427 h 274160"/>
                  <a:gd name="connsiteX122" fmla="*/ 143587 w 358292"/>
                  <a:gd name="connsiteY122" fmla="*/ 249428 h 274160"/>
                  <a:gd name="connsiteX123" fmla="*/ 142554 w 358292"/>
                  <a:gd name="connsiteY123" fmla="*/ 250458 h 274160"/>
                  <a:gd name="connsiteX124" fmla="*/ 141521 w 358292"/>
                  <a:gd name="connsiteY124" fmla="*/ 252519 h 274160"/>
                  <a:gd name="connsiteX125" fmla="*/ 138422 w 358292"/>
                  <a:gd name="connsiteY125" fmla="*/ 253550 h 274160"/>
                  <a:gd name="connsiteX126" fmla="*/ 135323 w 358292"/>
                  <a:gd name="connsiteY126" fmla="*/ 253550 h 274160"/>
                  <a:gd name="connsiteX127" fmla="*/ 132225 w 358292"/>
                  <a:gd name="connsiteY127" fmla="*/ 255611 h 274160"/>
                  <a:gd name="connsiteX128" fmla="*/ 130158 w 358292"/>
                  <a:gd name="connsiteY128" fmla="*/ 257672 h 274160"/>
                  <a:gd name="connsiteX129" fmla="*/ 128092 w 358292"/>
                  <a:gd name="connsiteY129" fmla="*/ 259733 h 274160"/>
                  <a:gd name="connsiteX130" fmla="*/ 126026 w 358292"/>
                  <a:gd name="connsiteY130" fmla="*/ 261794 h 274160"/>
                  <a:gd name="connsiteX131" fmla="*/ 124994 w 358292"/>
                  <a:gd name="connsiteY131" fmla="*/ 262825 h 274160"/>
                  <a:gd name="connsiteX132" fmla="*/ 122927 w 358292"/>
                  <a:gd name="connsiteY132" fmla="*/ 265916 h 274160"/>
                  <a:gd name="connsiteX133" fmla="*/ 118795 w 358292"/>
                  <a:gd name="connsiteY133" fmla="*/ 269007 h 274160"/>
                  <a:gd name="connsiteX134" fmla="*/ 116729 w 358292"/>
                  <a:gd name="connsiteY134" fmla="*/ 270038 h 274160"/>
                  <a:gd name="connsiteX135" fmla="*/ 115696 w 358292"/>
                  <a:gd name="connsiteY135" fmla="*/ 271069 h 274160"/>
                  <a:gd name="connsiteX136" fmla="*/ 110531 w 358292"/>
                  <a:gd name="connsiteY136" fmla="*/ 272099 h 274160"/>
                  <a:gd name="connsiteX137" fmla="*/ 105366 w 358292"/>
                  <a:gd name="connsiteY137" fmla="*/ 274160 h 274160"/>
                  <a:gd name="connsiteX138" fmla="*/ 102267 w 358292"/>
                  <a:gd name="connsiteY138" fmla="*/ 272099 h 274160"/>
                  <a:gd name="connsiteX139" fmla="*/ 100201 w 358292"/>
                  <a:gd name="connsiteY139" fmla="*/ 270038 h 274160"/>
                  <a:gd name="connsiteX140" fmla="*/ 97102 w 358292"/>
                  <a:gd name="connsiteY140" fmla="*/ 264886 h 274160"/>
                  <a:gd name="connsiteX141" fmla="*/ 97102 w 358292"/>
                  <a:gd name="connsiteY141" fmla="*/ 263855 h 274160"/>
                  <a:gd name="connsiteX142" fmla="*/ 95036 w 358292"/>
                  <a:gd name="connsiteY142" fmla="*/ 260764 h 274160"/>
                  <a:gd name="connsiteX143" fmla="*/ 94003 w 358292"/>
                  <a:gd name="connsiteY143" fmla="*/ 257672 h 274160"/>
                  <a:gd name="connsiteX144" fmla="*/ 90904 w 358292"/>
                  <a:gd name="connsiteY144" fmla="*/ 254580 h 274160"/>
                  <a:gd name="connsiteX145" fmla="*/ 88838 w 358292"/>
                  <a:gd name="connsiteY145" fmla="*/ 252519 h 274160"/>
                  <a:gd name="connsiteX146" fmla="*/ 84706 w 358292"/>
                  <a:gd name="connsiteY146" fmla="*/ 249428 h 274160"/>
                  <a:gd name="connsiteX147" fmla="*/ 83673 w 358292"/>
                  <a:gd name="connsiteY147" fmla="*/ 248397 h 274160"/>
                  <a:gd name="connsiteX148" fmla="*/ 81607 w 358292"/>
                  <a:gd name="connsiteY148" fmla="*/ 246336 h 274160"/>
                  <a:gd name="connsiteX149" fmla="*/ 78508 w 358292"/>
                  <a:gd name="connsiteY149" fmla="*/ 245305 h 274160"/>
                  <a:gd name="connsiteX150" fmla="*/ 77475 w 358292"/>
                  <a:gd name="connsiteY150" fmla="*/ 244275 h 274160"/>
                  <a:gd name="connsiteX151" fmla="*/ 75409 w 358292"/>
                  <a:gd name="connsiteY151" fmla="*/ 244275 h 274160"/>
                  <a:gd name="connsiteX152" fmla="*/ 71277 w 358292"/>
                  <a:gd name="connsiteY152" fmla="*/ 243244 h 274160"/>
                  <a:gd name="connsiteX153" fmla="*/ 68178 w 358292"/>
                  <a:gd name="connsiteY153" fmla="*/ 242214 h 274160"/>
                  <a:gd name="connsiteX154" fmla="*/ 64046 w 358292"/>
                  <a:gd name="connsiteY154" fmla="*/ 241183 h 274160"/>
                  <a:gd name="connsiteX155" fmla="*/ 63013 w 358292"/>
                  <a:gd name="connsiteY155" fmla="*/ 240153 h 274160"/>
                  <a:gd name="connsiteX156" fmla="*/ 58881 w 358292"/>
                  <a:gd name="connsiteY156" fmla="*/ 239123 h 274160"/>
                  <a:gd name="connsiteX157" fmla="*/ 56815 w 358292"/>
                  <a:gd name="connsiteY157" fmla="*/ 239122 h 274160"/>
                  <a:gd name="connsiteX158" fmla="*/ 54749 w 358292"/>
                  <a:gd name="connsiteY158" fmla="*/ 237061 h 274160"/>
                  <a:gd name="connsiteX159" fmla="*/ 52683 w 358292"/>
                  <a:gd name="connsiteY159" fmla="*/ 236031 h 274160"/>
                  <a:gd name="connsiteX160" fmla="*/ 50617 w 358292"/>
                  <a:gd name="connsiteY160" fmla="*/ 232939 h 274160"/>
                  <a:gd name="connsiteX161" fmla="*/ 49584 w 358292"/>
                  <a:gd name="connsiteY161" fmla="*/ 230878 h 274160"/>
                  <a:gd name="connsiteX162" fmla="*/ 49584 w 358292"/>
                  <a:gd name="connsiteY162" fmla="*/ 224695 h 274160"/>
                  <a:gd name="connsiteX163" fmla="*/ 50617 w 358292"/>
                  <a:gd name="connsiteY163" fmla="*/ 223665 h 274160"/>
                  <a:gd name="connsiteX164" fmla="*/ 51650 w 358292"/>
                  <a:gd name="connsiteY164" fmla="*/ 222634 h 274160"/>
                  <a:gd name="connsiteX165" fmla="*/ 52683 w 358292"/>
                  <a:gd name="connsiteY165" fmla="*/ 219543 h 274160"/>
                  <a:gd name="connsiteX166" fmla="*/ 52683 w 358292"/>
                  <a:gd name="connsiteY166" fmla="*/ 217482 h 274160"/>
                  <a:gd name="connsiteX167" fmla="*/ 51650 w 358292"/>
                  <a:gd name="connsiteY167" fmla="*/ 213360 h 274160"/>
                  <a:gd name="connsiteX168" fmla="*/ 52683 w 358292"/>
                  <a:gd name="connsiteY168" fmla="*/ 208207 h 274160"/>
                  <a:gd name="connsiteX169" fmla="*/ 53716 w 358292"/>
                  <a:gd name="connsiteY169" fmla="*/ 202024 h 274160"/>
                  <a:gd name="connsiteX170" fmla="*/ 53716 w 358292"/>
                  <a:gd name="connsiteY170" fmla="*/ 200993 h 274160"/>
                  <a:gd name="connsiteX171" fmla="*/ 51650 w 358292"/>
                  <a:gd name="connsiteY171" fmla="*/ 192749 h 274160"/>
                  <a:gd name="connsiteX172" fmla="*/ 49584 w 358292"/>
                  <a:gd name="connsiteY172" fmla="*/ 191719 h 274160"/>
                  <a:gd name="connsiteX173" fmla="*/ 47518 w 358292"/>
                  <a:gd name="connsiteY173" fmla="*/ 190688 h 274160"/>
                  <a:gd name="connsiteX174" fmla="*/ 45452 w 358292"/>
                  <a:gd name="connsiteY174" fmla="*/ 189658 h 274160"/>
                  <a:gd name="connsiteX175" fmla="*/ 43386 w 358292"/>
                  <a:gd name="connsiteY175" fmla="*/ 188627 h 274160"/>
                  <a:gd name="connsiteX176" fmla="*/ 40287 w 358292"/>
                  <a:gd name="connsiteY176" fmla="*/ 185535 h 274160"/>
                  <a:gd name="connsiteX177" fmla="*/ 38221 w 358292"/>
                  <a:gd name="connsiteY177" fmla="*/ 183475 h 274160"/>
                  <a:gd name="connsiteX178" fmla="*/ 37188 w 358292"/>
                  <a:gd name="connsiteY178" fmla="*/ 182444 h 274160"/>
                  <a:gd name="connsiteX179" fmla="*/ 37188 w 358292"/>
                  <a:gd name="connsiteY179" fmla="*/ 177291 h 274160"/>
                  <a:gd name="connsiteX180" fmla="*/ 37188 w 358292"/>
                  <a:gd name="connsiteY180" fmla="*/ 175230 h 274160"/>
                  <a:gd name="connsiteX181" fmla="*/ 36155 w 358292"/>
                  <a:gd name="connsiteY181" fmla="*/ 174200 h 274160"/>
                  <a:gd name="connsiteX182" fmla="*/ 33056 w 358292"/>
                  <a:gd name="connsiteY182" fmla="*/ 174200 h 274160"/>
                  <a:gd name="connsiteX183" fmla="*/ 29957 w 358292"/>
                  <a:gd name="connsiteY183" fmla="*/ 175231 h 274160"/>
                  <a:gd name="connsiteX184" fmla="*/ 27891 w 358292"/>
                  <a:gd name="connsiteY184" fmla="*/ 176261 h 274160"/>
                  <a:gd name="connsiteX185" fmla="*/ 24792 w 358292"/>
                  <a:gd name="connsiteY185" fmla="*/ 178322 h 274160"/>
                  <a:gd name="connsiteX186" fmla="*/ 22726 w 358292"/>
                  <a:gd name="connsiteY186" fmla="*/ 178322 h 274160"/>
                  <a:gd name="connsiteX187" fmla="*/ 21693 w 358292"/>
                  <a:gd name="connsiteY187" fmla="*/ 177291 h 274160"/>
                  <a:gd name="connsiteX188" fmla="*/ 20660 w 358292"/>
                  <a:gd name="connsiteY188" fmla="*/ 175231 h 274160"/>
                  <a:gd name="connsiteX189" fmla="*/ 20660 w 358292"/>
                  <a:gd name="connsiteY189" fmla="*/ 174200 h 274160"/>
                  <a:gd name="connsiteX190" fmla="*/ 19627 w 358292"/>
                  <a:gd name="connsiteY190" fmla="*/ 170078 h 274160"/>
                  <a:gd name="connsiteX191" fmla="*/ 18594 w 358292"/>
                  <a:gd name="connsiteY191" fmla="*/ 170078 h 274160"/>
                  <a:gd name="connsiteX192" fmla="*/ 17561 w 358292"/>
                  <a:gd name="connsiteY192" fmla="*/ 166987 h 274160"/>
                  <a:gd name="connsiteX193" fmla="*/ 15495 w 358292"/>
                  <a:gd name="connsiteY193" fmla="*/ 166987 h 274160"/>
                  <a:gd name="connsiteX194" fmla="*/ 11363 w 358292"/>
                  <a:gd name="connsiteY194" fmla="*/ 164925 h 274160"/>
                  <a:gd name="connsiteX195" fmla="*/ 10330 w 358292"/>
                  <a:gd name="connsiteY195" fmla="*/ 164925 h 274160"/>
                  <a:gd name="connsiteX196" fmla="*/ 7231 w 358292"/>
                  <a:gd name="connsiteY196" fmla="*/ 164925 h 274160"/>
                  <a:gd name="connsiteX197" fmla="*/ 5165 w 358292"/>
                  <a:gd name="connsiteY197" fmla="*/ 162864 h 274160"/>
                  <a:gd name="connsiteX198" fmla="*/ 5165 w 358292"/>
                  <a:gd name="connsiteY198" fmla="*/ 157712 h 274160"/>
                  <a:gd name="connsiteX199" fmla="*/ 4132 w 358292"/>
                  <a:gd name="connsiteY199" fmla="*/ 153590 h 274160"/>
                  <a:gd name="connsiteX200" fmla="*/ 4132 w 358292"/>
                  <a:gd name="connsiteY200" fmla="*/ 151529 h 274160"/>
                  <a:gd name="connsiteX201" fmla="*/ 4132 w 358292"/>
                  <a:gd name="connsiteY201" fmla="*/ 146376 h 274160"/>
                  <a:gd name="connsiteX202" fmla="*/ 5165 w 358292"/>
                  <a:gd name="connsiteY202" fmla="*/ 141223 h 274160"/>
                  <a:gd name="connsiteX203" fmla="*/ 6198 w 358292"/>
                  <a:gd name="connsiteY203" fmla="*/ 138132 h 274160"/>
                  <a:gd name="connsiteX204" fmla="*/ 6198 w 358292"/>
                  <a:gd name="connsiteY204" fmla="*/ 136071 h 274160"/>
                  <a:gd name="connsiteX205" fmla="*/ 7231 w 358292"/>
                  <a:gd name="connsiteY205" fmla="*/ 132979 h 274160"/>
                  <a:gd name="connsiteX206" fmla="*/ 7231 w 358292"/>
                  <a:gd name="connsiteY206" fmla="*/ 130918 h 274160"/>
                  <a:gd name="connsiteX207" fmla="*/ 7231 w 358292"/>
                  <a:gd name="connsiteY207" fmla="*/ 128857 h 274160"/>
                  <a:gd name="connsiteX208" fmla="*/ 7231 w 358292"/>
                  <a:gd name="connsiteY208" fmla="*/ 126796 h 274160"/>
                  <a:gd name="connsiteX209" fmla="*/ 6198 w 358292"/>
                  <a:gd name="connsiteY209" fmla="*/ 125766 h 274160"/>
                  <a:gd name="connsiteX210" fmla="*/ 5165 w 358292"/>
                  <a:gd name="connsiteY210" fmla="*/ 125766 h 274160"/>
                  <a:gd name="connsiteX211" fmla="*/ 4132 w 358292"/>
                  <a:gd name="connsiteY211" fmla="*/ 125766 h 274160"/>
                  <a:gd name="connsiteX212" fmla="*/ 3099 w 358292"/>
                  <a:gd name="connsiteY212" fmla="*/ 125766 h 274160"/>
                  <a:gd name="connsiteX213" fmla="*/ 2066 w 358292"/>
                  <a:gd name="connsiteY213" fmla="*/ 125766 h 274160"/>
                  <a:gd name="connsiteX214" fmla="*/ 1033 w 358292"/>
                  <a:gd name="connsiteY214" fmla="*/ 125766 h 274160"/>
                  <a:gd name="connsiteX215" fmla="*/ 1033 w 358292"/>
                  <a:gd name="connsiteY215" fmla="*/ 126796 h 274160"/>
                  <a:gd name="connsiteX216" fmla="*/ 0 w 358292"/>
                  <a:gd name="connsiteY216" fmla="*/ 123705 h 274160"/>
                  <a:gd name="connsiteX217" fmla="*/ 0 w 358292"/>
                  <a:gd name="connsiteY217" fmla="*/ 119583 h 274160"/>
                  <a:gd name="connsiteX218" fmla="*/ 1033 w 358292"/>
                  <a:gd name="connsiteY218" fmla="*/ 117522 h 274160"/>
                  <a:gd name="connsiteX219" fmla="*/ 3099 w 358292"/>
                  <a:gd name="connsiteY219" fmla="*/ 114430 h 274160"/>
                  <a:gd name="connsiteX220" fmla="*/ 5165 w 358292"/>
                  <a:gd name="connsiteY220" fmla="*/ 111339 h 274160"/>
                  <a:gd name="connsiteX221" fmla="*/ 6389 w 358292"/>
                  <a:gd name="connsiteY221" fmla="*/ 109508 h 274160"/>
                  <a:gd name="connsiteX222" fmla="*/ 7076 w 358292"/>
                  <a:gd name="connsiteY222" fmla="*/ 109575 h 274160"/>
                  <a:gd name="connsiteX223" fmla="*/ 15721 w 358292"/>
                  <a:gd name="connsiteY223" fmla="*/ 109107 h 274160"/>
                  <a:gd name="connsiteX224" fmla="*/ 20401 w 358292"/>
                  <a:gd name="connsiteY224" fmla="*/ 98972 h 274160"/>
                  <a:gd name="connsiteX225" fmla="*/ 22726 w 358292"/>
                  <a:gd name="connsiteY225" fmla="*/ 98972 h 274160"/>
                  <a:gd name="connsiteX226" fmla="*/ 24792 w 358292"/>
                  <a:gd name="connsiteY226" fmla="*/ 98972 h 274160"/>
                  <a:gd name="connsiteX227" fmla="*/ 26858 w 358292"/>
                  <a:gd name="connsiteY227" fmla="*/ 97942 h 274160"/>
                  <a:gd name="connsiteX228" fmla="*/ 26858 w 358292"/>
                  <a:gd name="connsiteY228" fmla="*/ 95881 h 274160"/>
                  <a:gd name="connsiteX229" fmla="*/ 24792 w 358292"/>
                  <a:gd name="connsiteY229" fmla="*/ 91759 h 274160"/>
                  <a:gd name="connsiteX230" fmla="*/ 24419 w 358292"/>
                  <a:gd name="connsiteY230" fmla="*/ 90270 h 274160"/>
                  <a:gd name="connsiteX231" fmla="*/ 24452 w 358292"/>
                  <a:gd name="connsiteY231" fmla="*/ 90198 h 274160"/>
                  <a:gd name="connsiteX232" fmla="*/ 31635 w 358292"/>
                  <a:gd name="connsiteY232" fmla="*/ 62696 h 274160"/>
                  <a:gd name="connsiteX233" fmla="*/ 39571 w 358292"/>
                  <a:gd name="connsiteY233" fmla="*/ 52726 h 274160"/>
                  <a:gd name="connsiteX234" fmla="*/ 39575 w 358292"/>
                  <a:gd name="connsiteY234" fmla="*/ 52793 h 274160"/>
                  <a:gd name="connsiteX235" fmla="*/ 53724 w 358292"/>
                  <a:gd name="connsiteY235" fmla="*/ 45181 h 274160"/>
                  <a:gd name="connsiteX236" fmla="*/ 54749 w 358292"/>
                  <a:gd name="connsiteY236" fmla="*/ 45386 h 274160"/>
                  <a:gd name="connsiteX237" fmla="*/ 58881 w 358292"/>
                  <a:gd name="connsiteY237" fmla="*/ 43325 h 274160"/>
                  <a:gd name="connsiteX238" fmla="*/ 60877 w 358292"/>
                  <a:gd name="connsiteY238" fmla="*/ 41333 h 274160"/>
                  <a:gd name="connsiteX239" fmla="*/ 75437 w 358292"/>
                  <a:gd name="connsiteY239" fmla="*/ 33501 h 274160"/>
                  <a:gd name="connsiteX240" fmla="*/ 84095 w 358292"/>
                  <a:gd name="connsiteY240" fmla="*/ 33033 h 274160"/>
                  <a:gd name="connsiteX241" fmla="*/ 93309 w 358292"/>
                  <a:gd name="connsiteY241" fmla="*/ 22773 h 274160"/>
                  <a:gd name="connsiteX242" fmla="*/ 95428 w 358292"/>
                  <a:gd name="connsiteY242" fmla="*/ 17562 h 274160"/>
                  <a:gd name="connsiteX243" fmla="*/ 96069 w 358292"/>
                  <a:gd name="connsiteY243" fmla="*/ 17561 h 274160"/>
                  <a:gd name="connsiteX244" fmla="*/ 99168 w 358292"/>
                  <a:gd name="connsiteY244" fmla="*/ 18592 h 274160"/>
                  <a:gd name="connsiteX245" fmla="*/ 102267 w 358292"/>
                  <a:gd name="connsiteY245" fmla="*/ 19623 h 274160"/>
                  <a:gd name="connsiteX246" fmla="*/ 103300 w 358292"/>
                  <a:gd name="connsiteY246" fmla="*/ 18592 h 274160"/>
                  <a:gd name="connsiteX247" fmla="*/ 101234 w 358292"/>
                  <a:gd name="connsiteY247" fmla="*/ 14470 h 274160"/>
                  <a:gd name="connsiteX248" fmla="*/ 100201 w 358292"/>
                  <a:gd name="connsiteY248" fmla="*/ 12409 h 274160"/>
                  <a:gd name="connsiteX249" fmla="*/ 99168 w 358292"/>
                  <a:gd name="connsiteY249" fmla="*/ 9318 h 274160"/>
                  <a:gd name="connsiteX250" fmla="*/ 98926 w 358292"/>
                  <a:gd name="connsiteY250" fmla="*/ 8956 h 27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358292" h="274160">
                    <a:moveTo>
                      <a:pt x="100973" y="3921"/>
                    </a:moveTo>
                    <a:lnTo>
                      <a:pt x="119372" y="2926"/>
                    </a:lnTo>
                    <a:lnTo>
                      <a:pt x="138297" y="11664"/>
                    </a:lnTo>
                    <a:lnTo>
                      <a:pt x="155088" y="995"/>
                    </a:lnTo>
                    <a:lnTo>
                      <a:pt x="173486" y="0"/>
                    </a:lnTo>
                    <a:lnTo>
                      <a:pt x="183753" y="9206"/>
                    </a:lnTo>
                    <a:lnTo>
                      <a:pt x="202532" y="35305"/>
                    </a:lnTo>
                    <a:lnTo>
                      <a:pt x="220930" y="34310"/>
                    </a:lnTo>
                    <a:lnTo>
                      <a:pt x="239797" y="41966"/>
                    </a:lnTo>
                    <a:lnTo>
                      <a:pt x="258196" y="40972"/>
                    </a:lnTo>
                    <a:lnTo>
                      <a:pt x="266854" y="40503"/>
                    </a:lnTo>
                    <a:lnTo>
                      <a:pt x="274137" y="23745"/>
                    </a:lnTo>
                    <a:lnTo>
                      <a:pt x="277878" y="23745"/>
                    </a:lnTo>
                    <a:lnTo>
                      <a:pt x="293373" y="22714"/>
                    </a:lnTo>
                    <a:lnTo>
                      <a:pt x="301637" y="22714"/>
                    </a:lnTo>
                    <a:lnTo>
                      <a:pt x="304886" y="21094"/>
                    </a:lnTo>
                    <a:lnTo>
                      <a:pt x="311374" y="20743"/>
                    </a:lnTo>
                    <a:lnTo>
                      <a:pt x="313323" y="20637"/>
                    </a:lnTo>
                    <a:lnTo>
                      <a:pt x="316098" y="22714"/>
                    </a:lnTo>
                    <a:lnTo>
                      <a:pt x="317132" y="20653"/>
                    </a:lnTo>
                    <a:lnTo>
                      <a:pt x="317631" y="20404"/>
                    </a:lnTo>
                    <a:lnTo>
                      <a:pt x="320033" y="20275"/>
                    </a:lnTo>
                    <a:lnTo>
                      <a:pt x="329703" y="14470"/>
                    </a:lnTo>
                    <a:lnTo>
                      <a:pt x="330561" y="14470"/>
                    </a:lnTo>
                    <a:lnTo>
                      <a:pt x="331594" y="13440"/>
                    </a:lnTo>
                    <a:lnTo>
                      <a:pt x="333660" y="13440"/>
                    </a:lnTo>
                    <a:lnTo>
                      <a:pt x="335726" y="12409"/>
                    </a:lnTo>
                    <a:lnTo>
                      <a:pt x="336375" y="10465"/>
                    </a:lnTo>
                    <a:lnTo>
                      <a:pt x="337905" y="9547"/>
                    </a:lnTo>
                    <a:lnTo>
                      <a:pt x="347558" y="27463"/>
                    </a:lnTo>
                    <a:lnTo>
                      <a:pt x="358292" y="45320"/>
                    </a:lnTo>
                    <a:lnTo>
                      <a:pt x="332229" y="65167"/>
                    </a:lnTo>
                    <a:lnTo>
                      <a:pt x="323424" y="82996"/>
                    </a:lnTo>
                    <a:lnTo>
                      <a:pt x="326352" y="87866"/>
                    </a:lnTo>
                    <a:lnTo>
                      <a:pt x="325396" y="90728"/>
                    </a:lnTo>
                    <a:lnTo>
                      <a:pt x="324363" y="91759"/>
                    </a:lnTo>
                    <a:lnTo>
                      <a:pt x="322297" y="92789"/>
                    </a:lnTo>
                    <a:lnTo>
                      <a:pt x="320231" y="93820"/>
                    </a:lnTo>
                    <a:lnTo>
                      <a:pt x="316099" y="98972"/>
                    </a:lnTo>
                    <a:lnTo>
                      <a:pt x="315066" y="104125"/>
                    </a:lnTo>
                    <a:lnTo>
                      <a:pt x="315066" y="106186"/>
                    </a:lnTo>
                    <a:lnTo>
                      <a:pt x="314033" y="108247"/>
                    </a:lnTo>
                    <a:lnTo>
                      <a:pt x="314033" y="111338"/>
                    </a:lnTo>
                    <a:lnTo>
                      <a:pt x="310934" y="113400"/>
                    </a:lnTo>
                    <a:lnTo>
                      <a:pt x="306802" y="114430"/>
                    </a:lnTo>
                    <a:lnTo>
                      <a:pt x="303703" y="115461"/>
                    </a:lnTo>
                    <a:lnTo>
                      <a:pt x="300604" y="115460"/>
                    </a:lnTo>
                    <a:lnTo>
                      <a:pt x="294406" y="116491"/>
                    </a:lnTo>
                    <a:lnTo>
                      <a:pt x="290273" y="117522"/>
                    </a:lnTo>
                    <a:lnTo>
                      <a:pt x="287175" y="121644"/>
                    </a:lnTo>
                    <a:lnTo>
                      <a:pt x="284076" y="122674"/>
                    </a:lnTo>
                    <a:lnTo>
                      <a:pt x="282010" y="123705"/>
                    </a:lnTo>
                    <a:lnTo>
                      <a:pt x="278911" y="125766"/>
                    </a:lnTo>
                    <a:lnTo>
                      <a:pt x="275812" y="127827"/>
                    </a:lnTo>
                    <a:lnTo>
                      <a:pt x="274779" y="129888"/>
                    </a:lnTo>
                    <a:lnTo>
                      <a:pt x="272713" y="131949"/>
                    </a:lnTo>
                    <a:lnTo>
                      <a:pt x="272713" y="134010"/>
                    </a:lnTo>
                    <a:lnTo>
                      <a:pt x="271680" y="138132"/>
                    </a:lnTo>
                    <a:lnTo>
                      <a:pt x="271680" y="141223"/>
                    </a:lnTo>
                    <a:lnTo>
                      <a:pt x="269614" y="143284"/>
                    </a:lnTo>
                    <a:lnTo>
                      <a:pt x="267548" y="144315"/>
                    </a:lnTo>
                    <a:lnTo>
                      <a:pt x="267548" y="146376"/>
                    </a:lnTo>
                    <a:lnTo>
                      <a:pt x="264449" y="148437"/>
                    </a:lnTo>
                    <a:lnTo>
                      <a:pt x="264449" y="149468"/>
                    </a:lnTo>
                    <a:lnTo>
                      <a:pt x="262382" y="154620"/>
                    </a:lnTo>
                    <a:lnTo>
                      <a:pt x="262383" y="157712"/>
                    </a:lnTo>
                    <a:lnTo>
                      <a:pt x="261350" y="160803"/>
                    </a:lnTo>
                    <a:lnTo>
                      <a:pt x="259284" y="162864"/>
                    </a:lnTo>
                    <a:lnTo>
                      <a:pt x="258251" y="164925"/>
                    </a:lnTo>
                    <a:lnTo>
                      <a:pt x="254118" y="165956"/>
                    </a:lnTo>
                    <a:lnTo>
                      <a:pt x="248954" y="166986"/>
                    </a:lnTo>
                    <a:lnTo>
                      <a:pt x="247921" y="169047"/>
                    </a:lnTo>
                    <a:lnTo>
                      <a:pt x="247920" y="170078"/>
                    </a:lnTo>
                    <a:lnTo>
                      <a:pt x="247921" y="175230"/>
                    </a:lnTo>
                    <a:lnTo>
                      <a:pt x="247920" y="177292"/>
                    </a:lnTo>
                    <a:lnTo>
                      <a:pt x="247921" y="179353"/>
                    </a:lnTo>
                    <a:lnTo>
                      <a:pt x="247920" y="180383"/>
                    </a:lnTo>
                    <a:lnTo>
                      <a:pt x="248954" y="183475"/>
                    </a:lnTo>
                    <a:lnTo>
                      <a:pt x="248954" y="186566"/>
                    </a:lnTo>
                    <a:lnTo>
                      <a:pt x="248954" y="189658"/>
                    </a:lnTo>
                    <a:lnTo>
                      <a:pt x="248954" y="190688"/>
                    </a:lnTo>
                    <a:lnTo>
                      <a:pt x="248954" y="195841"/>
                    </a:lnTo>
                    <a:lnTo>
                      <a:pt x="249986" y="197902"/>
                    </a:lnTo>
                    <a:lnTo>
                      <a:pt x="249986" y="202024"/>
                    </a:lnTo>
                    <a:lnTo>
                      <a:pt x="248954" y="205116"/>
                    </a:lnTo>
                    <a:lnTo>
                      <a:pt x="246888" y="207177"/>
                    </a:lnTo>
                    <a:lnTo>
                      <a:pt x="245855" y="208207"/>
                    </a:lnTo>
                    <a:lnTo>
                      <a:pt x="242756" y="208207"/>
                    </a:lnTo>
                    <a:lnTo>
                      <a:pt x="240690" y="208207"/>
                    </a:lnTo>
                    <a:lnTo>
                      <a:pt x="237591" y="208207"/>
                    </a:lnTo>
                    <a:lnTo>
                      <a:pt x="233458" y="210268"/>
                    </a:lnTo>
                    <a:lnTo>
                      <a:pt x="231392" y="210268"/>
                    </a:lnTo>
                    <a:lnTo>
                      <a:pt x="229326" y="210268"/>
                    </a:lnTo>
                    <a:lnTo>
                      <a:pt x="225195" y="212329"/>
                    </a:lnTo>
                    <a:lnTo>
                      <a:pt x="223128" y="214390"/>
                    </a:lnTo>
                    <a:lnTo>
                      <a:pt x="221062" y="217482"/>
                    </a:lnTo>
                    <a:lnTo>
                      <a:pt x="216930" y="221604"/>
                    </a:lnTo>
                    <a:lnTo>
                      <a:pt x="214865" y="223665"/>
                    </a:lnTo>
                    <a:lnTo>
                      <a:pt x="211766" y="226756"/>
                    </a:lnTo>
                    <a:lnTo>
                      <a:pt x="209700" y="227787"/>
                    </a:lnTo>
                    <a:lnTo>
                      <a:pt x="208667" y="227787"/>
                    </a:lnTo>
                    <a:lnTo>
                      <a:pt x="206600" y="228818"/>
                    </a:lnTo>
                    <a:lnTo>
                      <a:pt x="200403" y="233970"/>
                    </a:lnTo>
                    <a:lnTo>
                      <a:pt x="196271" y="238092"/>
                    </a:lnTo>
                    <a:lnTo>
                      <a:pt x="194205" y="238092"/>
                    </a:lnTo>
                    <a:lnTo>
                      <a:pt x="190073" y="239122"/>
                    </a:lnTo>
                    <a:lnTo>
                      <a:pt x="186973" y="241183"/>
                    </a:lnTo>
                    <a:lnTo>
                      <a:pt x="184908" y="242214"/>
                    </a:lnTo>
                    <a:lnTo>
                      <a:pt x="181808" y="244275"/>
                    </a:lnTo>
                    <a:lnTo>
                      <a:pt x="179742" y="244275"/>
                    </a:lnTo>
                    <a:lnTo>
                      <a:pt x="176643" y="244275"/>
                    </a:lnTo>
                    <a:lnTo>
                      <a:pt x="173544" y="244275"/>
                    </a:lnTo>
                    <a:lnTo>
                      <a:pt x="169413" y="246336"/>
                    </a:lnTo>
                    <a:lnTo>
                      <a:pt x="169412" y="249428"/>
                    </a:lnTo>
                    <a:lnTo>
                      <a:pt x="168379" y="249428"/>
                    </a:lnTo>
                    <a:lnTo>
                      <a:pt x="166314" y="253550"/>
                    </a:lnTo>
                    <a:lnTo>
                      <a:pt x="163215" y="254580"/>
                    </a:lnTo>
                    <a:lnTo>
                      <a:pt x="161148" y="253550"/>
                    </a:lnTo>
                    <a:lnTo>
                      <a:pt x="159082" y="252519"/>
                    </a:lnTo>
                    <a:lnTo>
                      <a:pt x="155984" y="250458"/>
                    </a:lnTo>
                    <a:lnTo>
                      <a:pt x="150818" y="249428"/>
                    </a:lnTo>
                    <a:lnTo>
                      <a:pt x="147719" y="249427"/>
                    </a:lnTo>
                    <a:lnTo>
                      <a:pt x="143587" y="249428"/>
                    </a:lnTo>
                    <a:lnTo>
                      <a:pt x="142554" y="250458"/>
                    </a:lnTo>
                    <a:lnTo>
                      <a:pt x="141521" y="252519"/>
                    </a:lnTo>
                    <a:lnTo>
                      <a:pt x="138422" y="253550"/>
                    </a:lnTo>
                    <a:lnTo>
                      <a:pt x="135323" y="253550"/>
                    </a:lnTo>
                    <a:lnTo>
                      <a:pt x="132225" y="255611"/>
                    </a:lnTo>
                    <a:lnTo>
                      <a:pt x="130158" y="257672"/>
                    </a:lnTo>
                    <a:lnTo>
                      <a:pt x="128092" y="259733"/>
                    </a:lnTo>
                    <a:lnTo>
                      <a:pt x="126026" y="261794"/>
                    </a:lnTo>
                    <a:lnTo>
                      <a:pt x="124994" y="262825"/>
                    </a:lnTo>
                    <a:lnTo>
                      <a:pt x="122927" y="265916"/>
                    </a:lnTo>
                    <a:lnTo>
                      <a:pt x="118795" y="269007"/>
                    </a:lnTo>
                    <a:lnTo>
                      <a:pt x="116729" y="270038"/>
                    </a:lnTo>
                    <a:lnTo>
                      <a:pt x="115696" y="271069"/>
                    </a:lnTo>
                    <a:lnTo>
                      <a:pt x="110531" y="272099"/>
                    </a:lnTo>
                    <a:lnTo>
                      <a:pt x="105366" y="274160"/>
                    </a:lnTo>
                    <a:lnTo>
                      <a:pt x="102267" y="272099"/>
                    </a:lnTo>
                    <a:lnTo>
                      <a:pt x="100201" y="270038"/>
                    </a:lnTo>
                    <a:lnTo>
                      <a:pt x="97102" y="264886"/>
                    </a:lnTo>
                    <a:lnTo>
                      <a:pt x="97102" y="263855"/>
                    </a:lnTo>
                    <a:lnTo>
                      <a:pt x="95036" y="260764"/>
                    </a:lnTo>
                    <a:lnTo>
                      <a:pt x="94003" y="257672"/>
                    </a:lnTo>
                    <a:lnTo>
                      <a:pt x="90904" y="254580"/>
                    </a:lnTo>
                    <a:lnTo>
                      <a:pt x="88838" y="252519"/>
                    </a:lnTo>
                    <a:lnTo>
                      <a:pt x="84706" y="249428"/>
                    </a:lnTo>
                    <a:lnTo>
                      <a:pt x="83673" y="248397"/>
                    </a:lnTo>
                    <a:lnTo>
                      <a:pt x="81607" y="246336"/>
                    </a:lnTo>
                    <a:lnTo>
                      <a:pt x="78508" y="245305"/>
                    </a:lnTo>
                    <a:lnTo>
                      <a:pt x="77475" y="244275"/>
                    </a:lnTo>
                    <a:lnTo>
                      <a:pt x="75409" y="244275"/>
                    </a:lnTo>
                    <a:lnTo>
                      <a:pt x="71277" y="243244"/>
                    </a:lnTo>
                    <a:lnTo>
                      <a:pt x="68178" y="242214"/>
                    </a:lnTo>
                    <a:lnTo>
                      <a:pt x="64046" y="241183"/>
                    </a:lnTo>
                    <a:lnTo>
                      <a:pt x="63013" y="240153"/>
                    </a:lnTo>
                    <a:lnTo>
                      <a:pt x="58881" y="239123"/>
                    </a:lnTo>
                    <a:lnTo>
                      <a:pt x="56815" y="239122"/>
                    </a:lnTo>
                    <a:lnTo>
                      <a:pt x="54749" y="237061"/>
                    </a:lnTo>
                    <a:lnTo>
                      <a:pt x="52683" y="236031"/>
                    </a:lnTo>
                    <a:lnTo>
                      <a:pt x="50617" y="232939"/>
                    </a:lnTo>
                    <a:lnTo>
                      <a:pt x="49584" y="230878"/>
                    </a:lnTo>
                    <a:lnTo>
                      <a:pt x="49584" y="224695"/>
                    </a:lnTo>
                    <a:lnTo>
                      <a:pt x="50617" y="223665"/>
                    </a:lnTo>
                    <a:lnTo>
                      <a:pt x="51650" y="222634"/>
                    </a:lnTo>
                    <a:lnTo>
                      <a:pt x="52683" y="219543"/>
                    </a:lnTo>
                    <a:lnTo>
                      <a:pt x="52683" y="217482"/>
                    </a:lnTo>
                    <a:lnTo>
                      <a:pt x="51650" y="213360"/>
                    </a:lnTo>
                    <a:lnTo>
                      <a:pt x="52683" y="208207"/>
                    </a:lnTo>
                    <a:lnTo>
                      <a:pt x="53716" y="202024"/>
                    </a:lnTo>
                    <a:lnTo>
                      <a:pt x="53716" y="200993"/>
                    </a:lnTo>
                    <a:lnTo>
                      <a:pt x="51650" y="192749"/>
                    </a:lnTo>
                    <a:lnTo>
                      <a:pt x="49584" y="191719"/>
                    </a:lnTo>
                    <a:lnTo>
                      <a:pt x="47518" y="190688"/>
                    </a:lnTo>
                    <a:lnTo>
                      <a:pt x="45452" y="189658"/>
                    </a:lnTo>
                    <a:lnTo>
                      <a:pt x="43386" y="188627"/>
                    </a:lnTo>
                    <a:lnTo>
                      <a:pt x="40287" y="185535"/>
                    </a:lnTo>
                    <a:lnTo>
                      <a:pt x="38221" y="183475"/>
                    </a:lnTo>
                    <a:lnTo>
                      <a:pt x="37188" y="182444"/>
                    </a:lnTo>
                    <a:lnTo>
                      <a:pt x="37188" y="177291"/>
                    </a:lnTo>
                    <a:lnTo>
                      <a:pt x="37188" y="175230"/>
                    </a:lnTo>
                    <a:lnTo>
                      <a:pt x="36155" y="174200"/>
                    </a:lnTo>
                    <a:lnTo>
                      <a:pt x="33056" y="174200"/>
                    </a:lnTo>
                    <a:lnTo>
                      <a:pt x="29957" y="175231"/>
                    </a:lnTo>
                    <a:lnTo>
                      <a:pt x="27891" y="176261"/>
                    </a:lnTo>
                    <a:lnTo>
                      <a:pt x="24792" y="178322"/>
                    </a:lnTo>
                    <a:lnTo>
                      <a:pt x="22726" y="178322"/>
                    </a:lnTo>
                    <a:lnTo>
                      <a:pt x="21693" y="177291"/>
                    </a:lnTo>
                    <a:lnTo>
                      <a:pt x="20660" y="175231"/>
                    </a:lnTo>
                    <a:lnTo>
                      <a:pt x="20660" y="174200"/>
                    </a:lnTo>
                    <a:lnTo>
                      <a:pt x="19627" y="170078"/>
                    </a:lnTo>
                    <a:lnTo>
                      <a:pt x="18594" y="170078"/>
                    </a:lnTo>
                    <a:lnTo>
                      <a:pt x="17561" y="166987"/>
                    </a:lnTo>
                    <a:lnTo>
                      <a:pt x="15495" y="166987"/>
                    </a:lnTo>
                    <a:lnTo>
                      <a:pt x="11363" y="164925"/>
                    </a:lnTo>
                    <a:lnTo>
                      <a:pt x="10330" y="164925"/>
                    </a:lnTo>
                    <a:lnTo>
                      <a:pt x="7231" y="164925"/>
                    </a:lnTo>
                    <a:lnTo>
                      <a:pt x="5165" y="162864"/>
                    </a:lnTo>
                    <a:lnTo>
                      <a:pt x="5165" y="157712"/>
                    </a:lnTo>
                    <a:lnTo>
                      <a:pt x="4132" y="153590"/>
                    </a:lnTo>
                    <a:lnTo>
                      <a:pt x="4132" y="151529"/>
                    </a:lnTo>
                    <a:lnTo>
                      <a:pt x="4132" y="146376"/>
                    </a:lnTo>
                    <a:lnTo>
                      <a:pt x="5165" y="141223"/>
                    </a:lnTo>
                    <a:lnTo>
                      <a:pt x="6198" y="138132"/>
                    </a:lnTo>
                    <a:lnTo>
                      <a:pt x="6198" y="136071"/>
                    </a:lnTo>
                    <a:lnTo>
                      <a:pt x="7231" y="132979"/>
                    </a:lnTo>
                    <a:lnTo>
                      <a:pt x="7231" y="130918"/>
                    </a:lnTo>
                    <a:lnTo>
                      <a:pt x="7231" y="128857"/>
                    </a:lnTo>
                    <a:lnTo>
                      <a:pt x="7231" y="126796"/>
                    </a:lnTo>
                    <a:lnTo>
                      <a:pt x="6198" y="125766"/>
                    </a:lnTo>
                    <a:lnTo>
                      <a:pt x="5165" y="125766"/>
                    </a:lnTo>
                    <a:lnTo>
                      <a:pt x="4132" y="125766"/>
                    </a:lnTo>
                    <a:lnTo>
                      <a:pt x="3099" y="125766"/>
                    </a:lnTo>
                    <a:lnTo>
                      <a:pt x="2066" y="125766"/>
                    </a:lnTo>
                    <a:lnTo>
                      <a:pt x="1033" y="125766"/>
                    </a:lnTo>
                    <a:lnTo>
                      <a:pt x="1033" y="126796"/>
                    </a:lnTo>
                    <a:lnTo>
                      <a:pt x="0" y="123705"/>
                    </a:lnTo>
                    <a:lnTo>
                      <a:pt x="0" y="119583"/>
                    </a:lnTo>
                    <a:lnTo>
                      <a:pt x="1033" y="117522"/>
                    </a:lnTo>
                    <a:lnTo>
                      <a:pt x="3099" y="114430"/>
                    </a:lnTo>
                    <a:lnTo>
                      <a:pt x="5165" y="111339"/>
                    </a:lnTo>
                    <a:lnTo>
                      <a:pt x="6389" y="109508"/>
                    </a:lnTo>
                    <a:lnTo>
                      <a:pt x="7076" y="109575"/>
                    </a:lnTo>
                    <a:lnTo>
                      <a:pt x="15721" y="109107"/>
                    </a:lnTo>
                    <a:lnTo>
                      <a:pt x="20401" y="98972"/>
                    </a:lnTo>
                    <a:lnTo>
                      <a:pt x="22726" y="98972"/>
                    </a:lnTo>
                    <a:lnTo>
                      <a:pt x="24792" y="98972"/>
                    </a:lnTo>
                    <a:lnTo>
                      <a:pt x="26858" y="97942"/>
                    </a:lnTo>
                    <a:lnTo>
                      <a:pt x="26858" y="95881"/>
                    </a:lnTo>
                    <a:lnTo>
                      <a:pt x="24792" y="91759"/>
                    </a:lnTo>
                    <a:lnTo>
                      <a:pt x="24419" y="90270"/>
                    </a:lnTo>
                    <a:lnTo>
                      <a:pt x="24452" y="90198"/>
                    </a:lnTo>
                    <a:lnTo>
                      <a:pt x="31635" y="62696"/>
                    </a:lnTo>
                    <a:lnTo>
                      <a:pt x="39571" y="52726"/>
                    </a:lnTo>
                    <a:lnTo>
                      <a:pt x="39575" y="52793"/>
                    </a:lnTo>
                    <a:lnTo>
                      <a:pt x="53724" y="45181"/>
                    </a:lnTo>
                    <a:lnTo>
                      <a:pt x="54749" y="45386"/>
                    </a:lnTo>
                    <a:lnTo>
                      <a:pt x="58881" y="43325"/>
                    </a:lnTo>
                    <a:lnTo>
                      <a:pt x="60877" y="41333"/>
                    </a:lnTo>
                    <a:lnTo>
                      <a:pt x="75437" y="33501"/>
                    </a:lnTo>
                    <a:lnTo>
                      <a:pt x="84095" y="33033"/>
                    </a:lnTo>
                    <a:lnTo>
                      <a:pt x="93309" y="22773"/>
                    </a:lnTo>
                    <a:lnTo>
                      <a:pt x="95428" y="17562"/>
                    </a:lnTo>
                    <a:lnTo>
                      <a:pt x="96069" y="17561"/>
                    </a:lnTo>
                    <a:lnTo>
                      <a:pt x="99168" y="18592"/>
                    </a:lnTo>
                    <a:lnTo>
                      <a:pt x="102267" y="19623"/>
                    </a:lnTo>
                    <a:lnTo>
                      <a:pt x="103300" y="18592"/>
                    </a:lnTo>
                    <a:lnTo>
                      <a:pt x="101234" y="14470"/>
                    </a:lnTo>
                    <a:lnTo>
                      <a:pt x="100201" y="12409"/>
                    </a:lnTo>
                    <a:lnTo>
                      <a:pt x="99168" y="9318"/>
                    </a:lnTo>
                    <a:lnTo>
                      <a:pt x="98926" y="895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97" name="ДФО_Чукотский АО">
                <a:extLst>
                  <a:ext uri="{FF2B5EF4-FFF2-40B4-BE49-F238E27FC236}">
                    <a16:creationId xmlns="" xmlns:a16="http://schemas.microsoft.com/office/drawing/2014/main" id="{A9BE65B0-46DF-EB94-F8FE-FEE173EE2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1096" y="2331653"/>
                <a:ext cx="1136345" cy="1062956"/>
              </a:xfrm>
              <a:custGeom>
                <a:avLst/>
                <a:gdLst>
                  <a:gd name="T0" fmla="*/ 260 w 1308"/>
                  <a:gd name="T1" fmla="*/ 545 h 1224"/>
                  <a:gd name="T2" fmla="*/ 428 w 1308"/>
                  <a:gd name="T3" fmla="*/ 27 h 1224"/>
                  <a:gd name="T4" fmla="*/ 436 w 1308"/>
                  <a:gd name="T5" fmla="*/ 146 h 1224"/>
                  <a:gd name="T6" fmla="*/ 512 w 1308"/>
                  <a:gd name="T7" fmla="*/ 36 h 1224"/>
                  <a:gd name="T8" fmla="*/ 998 w 1308"/>
                  <a:gd name="T9" fmla="*/ 209 h 1224"/>
                  <a:gd name="T10" fmla="*/ 1048 w 1308"/>
                  <a:gd name="T11" fmla="*/ 234 h 1224"/>
                  <a:gd name="T12" fmla="*/ 1057 w 1308"/>
                  <a:gd name="T13" fmla="*/ 259 h 1224"/>
                  <a:gd name="T14" fmla="*/ 965 w 1308"/>
                  <a:gd name="T15" fmla="*/ 210 h 1224"/>
                  <a:gd name="T16" fmla="*/ 939 w 1308"/>
                  <a:gd name="T17" fmla="*/ 220 h 1224"/>
                  <a:gd name="T18" fmla="*/ 889 w 1308"/>
                  <a:gd name="T19" fmla="*/ 243 h 1224"/>
                  <a:gd name="T20" fmla="*/ 805 w 1308"/>
                  <a:gd name="T21" fmla="*/ 234 h 1224"/>
                  <a:gd name="T22" fmla="*/ 705 w 1308"/>
                  <a:gd name="T23" fmla="*/ 243 h 1224"/>
                  <a:gd name="T24" fmla="*/ 587 w 1308"/>
                  <a:gd name="T25" fmla="*/ 285 h 1224"/>
                  <a:gd name="T26" fmla="*/ 545 w 1308"/>
                  <a:gd name="T27" fmla="*/ 293 h 1224"/>
                  <a:gd name="T28" fmla="*/ 461 w 1308"/>
                  <a:gd name="T29" fmla="*/ 335 h 1224"/>
                  <a:gd name="T30" fmla="*/ 386 w 1308"/>
                  <a:gd name="T31" fmla="*/ 394 h 1224"/>
                  <a:gd name="T32" fmla="*/ 344 w 1308"/>
                  <a:gd name="T33" fmla="*/ 419 h 1224"/>
                  <a:gd name="T34" fmla="*/ 294 w 1308"/>
                  <a:gd name="T35" fmla="*/ 494 h 1224"/>
                  <a:gd name="T36" fmla="*/ 361 w 1308"/>
                  <a:gd name="T37" fmla="*/ 595 h 1224"/>
                  <a:gd name="T38" fmla="*/ 210 w 1308"/>
                  <a:gd name="T39" fmla="*/ 578 h 1224"/>
                  <a:gd name="T40" fmla="*/ 143 w 1308"/>
                  <a:gd name="T41" fmla="*/ 662 h 1224"/>
                  <a:gd name="T42" fmla="*/ 67 w 1308"/>
                  <a:gd name="T43" fmla="*/ 704 h 1224"/>
                  <a:gd name="T44" fmla="*/ 42 w 1308"/>
                  <a:gd name="T45" fmla="*/ 763 h 1224"/>
                  <a:gd name="T46" fmla="*/ 101 w 1308"/>
                  <a:gd name="T47" fmla="*/ 804 h 1224"/>
                  <a:gd name="T48" fmla="*/ 42 w 1308"/>
                  <a:gd name="T49" fmla="*/ 947 h 1224"/>
                  <a:gd name="T50" fmla="*/ 109 w 1308"/>
                  <a:gd name="T51" fmla="*/ 1106 h 1224"/>
                  <a:gd name="T52" fmla="*/ 176 w 1308"/>
                  <a:gd name="T53" fmla="*/ 1190 h 1224"/>
                  <a:gd name="T54" fmla="*/ 252 w 1308"/>
                  <a:gd name="T55" fmla="*/ 1215 h 1224"/>
                  <a:gd name="T56" fmla="*/ 394 w 1308"/>
                  <a:gd name="T57" fmla="*/ 1215 h 1224"/>
                  <a:gd name="T58" fmla="*/ 420 w 1308"/>
                  <a:gd name="T59" fmla="*/ 1199 h 1224"/>
                  <a:gd name="T60" fmla="*/ 495 w 1308"/>
                  <a:gd name="T61" fmla="*/ 1131 h 1224"/>
                  <a:gd name="T62" fmla="*/ 587 w 1308"/>
                  <a:gd name="T63" fmla="*/ 1073 h 1224"/>
                  <a:gd name="T64" fmla="*/ 680 w 1308"/>
                  <a:gd name="T65" fmla="*/ 1056 h 1224"/>
                  <a:gd name="T66" fmla="*/ 797 w 1308"/>
                  <a:gd name="T67" fmla="*/ 1148 h 1224"/>
                  <a:gd name="T68" fmla="*/ 923 w 1308"/>
                  <a:gd name="T69" fmla="*/ 1148 h 1224"/>
                  <a:gd name="T70" fmla="*/ 1057 w 1308"/>
                  <a:gd name="T71" fmla="*/ 1031 h 1224"/>
                  <a:gd name="T72" fmla="*/ 1124 w 1308"/>
                  <a:gd name="T73" fmla="*/ 930 h 1224"/>
                  <a:gd name="T74" fmla="*/ 1116 w 1308"/>
                  <a:gd name="T75" fmla="*/ 863 h 1224"/>
                  <a:gd name="T76" fmla="*/ 1225 w 1308"/>
                  <a:gd name="T77" fmla="*/ 821 h 1224"/>
                  <a:gd name="T78" fmla="*/ 1141 w 1308"/>
                  <a:gd name="T79" fmla="*/ 754 h 1224"/>
                  <a:gd name="T80" fmla="*/ 956 w 1308"/>
                  <a:gd name="T81" fmla="*/ 704 h 1224"/>
                  <a:gd name="T82" fmla="*/ 923 w 1308"/>
                  <a:gd name="T83" fmla="*/ 746 h 1224"/>
                  <a:gd name="T84" fmla="*/ 889 w 1308"/>
                  <a:gd name="T85" fmla="*/ 771 h 1224"/>
                  <a:gd name="T86" fmla="*/ 948 w 1308"/>
                  <a:gd name="T87" fmla="*/ 704 h 1224"/>
                  <a:gd name="T88" fmla="*/ 1015 w 1308"/>
                  <a:gd name="T89" fmla="*/ 561 h 1224"/>
                  <a:gd name="T90" fmla="*/ 923 w 1308"/>
                  <a:gd name="T91" fmla="*/ 452 h 1224"/>
                  <a:gd name="T92" fmla="*/ 990 w 1308"/>
                  <a:gd name="T93" fmla="*/ 469 h 1224"/>
                  <a:gd name="T94" fmla="*/ 1074 w 1308"/>
                  <a:gd name="T95" fmla="*/ 410 h 1224"/>
                  <a:gd name="T96" fmla="*/ 1225 w 1308"/>
                  <a:gd name="T97" fmla="*/ 385 h 1224"/>
                  <a:gd name="T98" fmla="*/ 1275 w 1308"/>
                  <a:gd name="T99" fmla="*/ 343 h 1224"/>
                  <a:gd name="T100" fmla="*/ 1308 w 1308"/>
                  <a:gd name="T101" fmla="*/ 326 h 1224"/>
                  <a:gd name="T102" fmla="*/ 1250 w 1308"/>
                  <a:gd name="T103" fmla="*/ 318 h 1224"/>
                  <a:gd name="T104" fmla="*/ 1208 w 1308"/>
                  <a:gd name="T105" fmla="*/ 243 h 1224"/>
                  <a:gd name="T106" fmla="*/ 1241 w 1308"/>
                  <a:gd name="T107" fmla="*/ 187 h 1224"/>
                  <a:gd name="T108" fmla="*/ 1225 w 1308"/>
                  <a:gd name="T109" fmla="*/ 116 h 1224"/>
                  <a:gd name="T110" fmla="*/ 1149 w 1308"/>
                  <a:gd name="T111" fmla="*/ 120 h 1224"/>
                  <a:gd name="T112" fmla="*/ 1048 w 1308"/>
                  <a:gd name="T113" fmla="*/ 171 h 1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8" h="1224">
                    <a:moveTo>
                      <a:pt x="218" y="536"/>
                    </a:moveTo>
                    <a:lnTo>
                      <a:pt x="210" y="536"/>
                    </a:lnTo>
                    <a:lnTo>
                      <a:pt x="202" y="561"/>
                    </a:lnTo>
                    <a:lnTo>
                      <a:pt x="235" y="578"/>
                    </a:lnTo>
                    <a:lnTo>
                      <a:pt x="252" y="570"/>
                    </a:lnTo>
                    <a:lnTo>
                      <a:pt x="269" y="553"/>
                    </a:lnTo>
                    <a:lnTo>
                      <a:pt x="260" y="545"/>
                    </a:lnTo>
                    <a:lnTo>
                      <a:pt x="252" y="528"/>
                    </a:lnTo>
                    <a:lnTo>
                      <a:pt x="252" y="528"/>
                    </a:lnTo>
                    <a:lnTo>
                      <a:pt x="235" y="528"/>
                    </a:lnTo>
                    <a:lnTo>
                      <a:pt x="218" y="536"/>
                    </a:lnTo>
                    <a:close/>
                    <a:moveTo>
                      <a:pt x="453" y="4"/>
                    </a:moveTo>
                    <a:lnTo>
                      <a:pt x="428" y="20"/>
                    </a:lnTo>
                    <a:lnTo>
                      <a:pt x="428" y="27"/>
                    </a:lnTo>
                    <a:lnTo>
                      <a:pt x="428" y="32"/>
                    </a:lnTo>
                    <a:lnTo>
                      <a:pt x="420" y="37"/>
                    </a:lnTo>
                    <a:lnTo>
                      <a:pt x="411" y="44"/>
                    </a:lnTo>
                    <a:lnTo>
                      <a:pt x="403" y="80"/>
                    </a:lnTo>
                    <a:lnTo>
                      <a:pt x="411" y="117"/>
                    </a:lnTo>
                    <a:lnTo>
                      <a:pt x="420" y="136"/>
                    </a:lnTo>
                    <a:lnTo>
                      <a:pt x="436" y="146"/>
                    </a:lnTo>
                    <a:lnTo>
                      <a:pt x="445" y="150"/>
                    </a:lnTo>
                    <a:lnTo>
                      <a:pt x="445" y="150"/>
                    </a:lnTo>
                    <a:lnTo>
                      <a:pt x="461" y="104"/>
                    </a:lnTo>
                    <a:lnTo>
                      <a:pt x="487" y="91"/>
                    </a:lnTo>
                    <a:lnTo>
                      <a:pt x="495" y="82"/>
                    </a:lnTo>
                    <a:lnTo>
                      <a:pt x="495" y="72"/>
                    </a:lnTo>
                    <a:lnTo>
                      <a:pt x="512" y="36"/>
                    </a:lnTo>
                    <a:lnTo>
                      <a:pt x="503" y="0"/>
                    </a:lnTo>
                    <a:lnTo>
                      <a:pt x="487" y="3"/>
                    </a:lnTo>
                    <a:lnTo>
                      <a:pt x="453" y="4"/>
                    </a:lnTo>
                    <a:close/>
                    <a:moveTo>
                      <a:pt x="1023" y="178"/>
                    </a:moveTo>
                    <a:lnTo>
                      <a:pt x="1015" y="191"/>
                    </a:lnTo>
                    <a:lnTo>
                      <a:pt x="1007" y="201"/>
                    </a:lnTo>
                    <a:lnTo>
                      <a:pt x="998" y="209"/>
                    </a:lnTo>
                    <a:lnTo>
                      <a:pt x="1007" y="211"/>
                    </a:lnTo>
                    <a:lnTo>
                      <a:pt x="1015" y="205"/>
                    </a:lnTo>
                    <a:lnTo>
                      <a:pt x="1032" y="209"/>
                    </a:lnTo>
                    <a:lnTo>
                      <a:pt x="1048" y="216"/>
                    </a:lnTo>
                    <a:lnTo>
                      <a:pt x="1048" y="217"/>
                    </a:lnTo>
                    <a:lnTo>
                      <a:pt x="1048" y="226"/>
                    </a:lnTo>
                    <a:lnTo>
                      <a:pt x="1048" y="234"/>
                    </a:lnTo>
                    <a:lnTo>
                      <a:pt x="1065" y="234"/>
                    </a:lnTo>
                    <a:lnTo>
                      <a:pt x="1082" y="243"/>
                    </a:lnTo>
                    <a:lnTo>
                      <a:pt x="1074" y="243"/>
                    </a:lnTo>
                    <a:lnTo>
                      <a:pt x="1065" y="243"/>
                    </a:lnTo>
                    <a:lnTo>
                      <a:pt x="1065" y="251"/>
                    </a:lnTo>
                    <a:lnTo>
                      <a:pt x="1065" y="259"/>
                    </a:lnTo>
                    <a:lnTo>
                      <a:pt x="1057" y="259"/>
                    </a:lnTo>
                    <a:lnTo>
                      <a:pt x="1048" y="251"/>
                    </a:lnTo>
                    <a:lnTo>
                      <a:pt x="1040" y="259"/>
                    </a:lnTo>
                    <a:lnTo>
                      <a:pt x="1032" y="259"/>
                    </a:lnTo>
                    <a:lnTo>
                      <a:pt x="1015" y="259"/>
                    </a:lnTo>
                    <a:lnTo>
                      <a:pt x="1015" y="243"/>
                    </a:lnTo>
                    <a:lnTo>
                      <a:pt x="998" y="234"/>
                    </a:lnTo>
                    <a:lnTo>
                      <a:pt x="965" y="210"/>
                    </a:lnTo>
                    <a:lnTo>
                      <a:pt x="956" y="208"/>
                    </a:lnTo>
                    <a:lnTo>
                      <a:pt x="948" y="208"/>
                    </a:lnTo>
                    <a:lnTo>
                      <a:pt x="948" y="207"/>
                    </a:lnTo>
                    <a:lnTo>
                      <a:pt x="948" y="215"/>
                    </a:lnTo>
                    <a:lnTo>
                      <a:pt x="948" y="226"/>
                    </a:lnTo>
                    <a:lnTo>
                      <a:pt x="939" y="223"/>
                    </a:lnTo>
                    <a:lnTo>
                      <a:pt x="939" y="220"/>
                    </a:lnTo>
                    <a:lnTo>
                      <a:pt x="931" y="209"/>
                    </a:lnTo>
                    <a:lnTo>
                      <a:pt x="914" y="201"/>
                    </a:lnTo>
                    <a:lnTo>
                      <a:pt x="898" y="206"/>
                    </a:lnTo>
                    <a:lnTo>
                      <a:pt x="889" y="214"/>
                    </a:lnTo>
                    <a:lnTo>
                      <a:pt x="914" y="218"/>
                    </a:lnTo>
                    <a:lnTo>
                      <a:pt x="906" y="226"/>
                    </a:lnTo>
                    <a:lnTo>
                      <a:pt x="889" y="243"/>
                    </a:lnTo>
                    <a:lnTo>
                      <a:pt x="881" y="226"/>
                    </a:lnTo>
                    <a:lnTo>
                      <a:pt x="872" y="217"/>
                    </a:lnTo>
                    <a:lnTo>
                      <a:pt x="864" y="224"/>
                    </a:lnTo>
                    <a:lnTo>
                      <a:pt x="847" y="234"/>
                    </a:lnTo>
                    <a:lnTo>
                      <a:pt x="839" y="226"/>
                    </a:lnTo>
                    <a:lnTo>
                      <a:pt x="830" y="224"/>
                    </a:lnTo>
                    <a:lnTo>
                      <a:pt x="805" y="234"/>
                    </a:lnTo>
                    <a:lnTo>
                      <a:pt x="780" y="251"/>
                    </a:lnTo>
                    <a:lnTo>
                      <a:pt x="772" y="243"/>
                    </a:lnTo>
                    <a:lnTo>
                      <a:pt x="763" y="243"/>
                    </a:lnTo>
                    <a:lnTo>
                      <a:pt x="747" y="251"/>
                    </a:lnTo>
                    <a:lnTo>
                      <a:pt x="730" y="259"/>
                    </a:lnTo>
                    <a:lnTo>
                      <a:pt x="721" y="251"/>
                    </a:lnTo>
                    <a:lnTo>
                      <a:pt x="705" y="243"/>
                    </a:lnTo>
                    <a:lnTo>
                      <a:pt x="680" y="251"/>
                    </a:lnTo>
                    <a:lnTo>
                      <a:pt x="654" y="268"/>
                    </a:lnTo>
                    <a:lnTo>
                      <a:pt x="629" y="268"/>
                    </a:lnTo>
                    <a:lnTo>
                      <a:pt x="612" y="268"/>
                    </a:lnTo>
                    <a:lnTo>
                      <a:pt x="604" y="276"/>
                    </a:lnTo>
                    <a:lnTo>
                      <a:pt x="587" y="285"/>
                    </a:lnTo>
                    <a:lnTo>
                      <a:pt x="587" y="285"/>
                    </a:lnTo>
                    <a:lnTo>
                      <a:pt x="587" y="276"/>
                    </a:lnTo>
                    <a:lnTo>
                      <a:pt x="596" y="276"/>
                    </a:lnTo>
                    <a:lnTo>
                      <a:pt x="596" y="268"/>
                    </a:lnTo>
                    <a:lnTo>
                      <a:pt x="587" y="268"/>
                    </a:lnTo>
                    <a:lnTo>
                      <a:pt x="571" y="276"/>
                    </a:lnTo>
                    <a:lnTo>
                      <a:pt x="562" y="285"/>
                    </a:lnTo>
                    <a:lnTo>
                      <a:pt x="545" y="293"/>
                    </a:lnTo>
                    <a:lnTo>
                      <a:pt x="529" y="293"/>
                    </a:lnTo>
                    <a:lnTo>
                      <a:pt x="520" y="301"/>
                    </a:lnTo>
                    <a:lnTo>
                      <a:pt x="495" y="310"/>
                    </a:lnTo>
                    <a:lnTo>
                      <a:pt x="470" y="318"/>
                    </a:lnTo>
                    <a:lnTo>
                      <a:pt x="461" y="318"/>
                    </a:lnTo>
                    <a:lnTo>
                      <a:pt x="461" y="326"/>
                    </a:lnTo>
                    <a:lnTo>
                      <a:pt x="461" y="335"/>
                    </a:lnTo>
                    <a:lnTo>
                      <a:pt x="453" y="326"/>
                    </a:lnTo>
                    <a:lnTo>
                      <a:pt x="445" y="326"/>
                    </a:lnTo>
                    <a:lnTo>
                      <a:pt x="445" y="326"/>
                    </a:lnTo>
                    <a:lnTo>
                      <a:pt x="411" y="368"/>
                    </a:lnTo>
                    <a:lnTo>
                      <a:pt x="403" y="377"/>
                    </a:lnTo>
                    <a:lnTo>
                      <a:pt x="386" y="394"/>
                    </a:lnTo>
                    <a:lnTo>
                      <a:pt x="386" y="394"/>
                    </a:lnTo>
                    <a:lnTo>
                      <a:pt x="378" y="394"/>
                    </a:lnTo>
                    <a:lnTo>
                      <a:pt x="369" y="394"/>
                    </a:lnTo>
                    <a:lnTo>
                      <a:pt x="378" y="402"/>
                    </a:lnTo>
                    <a:lnTo>
                      <a:pt x="378" y="410"/>
                    </a:lnTo>
                    <a:lnTo>
                      <a:pt x="361" y="410"/>
                    </a:lnTo>
                    <a:lnTo>
                      <a:pt x="344" y="419"/>
                    </a:lnTo>
                    <a:lnTo>
                      <a:pt x="344" y="419"/>
                    </a:lnTo>
                    <a:lnTo>
                      <a:pt x="336" y="427"/>
                    </a:lnTo>
                    <a:lnTo>
                      <a:pt x="319" y="436"/>
                    </a:lnTo>
                    <a:lnTo>
                      <a:pt x="294" y="452"/>
                    </a:lnTo>
                    <a:lnTo>
                      <a:pt x="269" y="461"/>
                    </a:lnTo>
                    <a:lnTo>
                      <a:pt x="277" y="469"/>
                    </a:lnTo>
                    <a:lnTo>
                      <a:pt x="285" y="477"/>
                    </a:lnTo>
                    <a:lnTo>
                      <a:pt x="294" y="494"/>
                    </a:lnTo>
                    <a:lnTo>
                      <a:pt x="294" y="511"/>
                    </a:lnTo>
                    <a:lnTo>
                      <a:pt x="294" y="519"/>
                    </a:lnTo>
                    <a:lnTo>
                      <a:pt x="311" y="519"/>
                    </a:lnTo>
                    <a:lnTo>
                      <a:pt x="319" y="511"/>
                    </a:lnTo>
                    <a:lnTo>
                      <a:pt x="361" y="536"/>
                    </a:lnTo>
                    <a:lnTo>
                      <a:pt x="369" y="578"/>
                    </a:lnTo>
                    <a:lnTo>
                      <a:pt x="361" y="595"/>
                    </a:lnTo>
                    <a:lnTo>
                      <a:pt x="361" y="612"/>
                    </a:lnTo>
                    <a:lnTo>
                      <a:pt x="336" y="612"/>
                    </a:lnTo>
                    <a:lnTo>
                      <a:pt x="319" y="595"/>
                    </a:lnTo>
                    <a:lnTo>
                      <a:pt x="294" y="603"/>
                    </a:lnTo>
                    <a:lnTo>
                      <a:pt x="269" y="612"/>
                    </a:lnTo>
                    <a:lnTo>
                      <a:pt x="252" y="595"/>
                    </a:lnTo>
                    <a:lnTo>
                      <a:pt x="210" y="578"/>
                    </a:lnTo>
                    <a:lnTo>
                      <a:pt x="202" y="586"/>
                    </a:lnTo>
                    <a:lnTo>
                      <a:pt x="202" y="603"/>
                    </a:lnTo>
                    <a:lnTo>
                      <a:pt x="202" y="628"/>
                    </a:lnTo>
                    <a:lnTo>
                      <a:pt x="185" y="645"/>
                    </a:lnTo>
                    <a:lnTo>
                      <a:pt x="168" y="645"/>
                    </a:lnTo>
                    <a:lnTo>
                      <a:pt x="151" y="654"/>
                    </a:lnTo>
                    <a:lnTo>
                      <a:pt x="143" y="662"/>
                    </a:lnTo>
                    <a:lnTo>
                      <a:pt x="126" y="679"/>
                    </a:lnTo>
                    <a:lnTo>
                      <a:pt x="101" y="687"/>
                    </a:lnTo>
                    <a:lnTo>
                      <a:pt x="84" y="679"/>
                    </a:lnTo>
                    <a:lnTo>
                      <a:pt x="84" y="687"/>
                    </a:lnTo>
                    <a:lnTo>
                      <a:pt x="84" y="687"/>
                    </a:lnTo>
                    <a:lnTo>
                      <a:pt x="76" y="695"/>
                    </a:lnTo>
                    <a:lnTo>
                      <a:pt x="67" y="704"/>
                    </a:lnTo>
                    <a:lnTo>
                      <a:pt x="59" y="704"/>
                    </a:lnTo>
                    <a:lnTo>
                      <a:pt x="51" y="721"/>
                    </a:lnTo>
                    <a:lnTo>
                      <a:pt x="51" y="729"/>
                    </a:lnTo>
                    <a:lnTo>
                      <a:pt x="42" y="737"/>
                    </a:lnTo>
                    <a:lnTo>
                      <a:pt x="34" y="746"/>
                    </a:lnTo>
                    <a:lnTo>
                      <a:pt x="34" y="746"/>
                    </a:lnTo>
                    <a:lnTo>
                      <a:pt x="42" y="763"/>
                    </a:lnTo>
                    <a:lnTo>
                      <a:pt x="51" y="771"/>
                    </a:lnTo>
                    <a:lnTo>
                      <a:pt x="59" y="771"/>
                    </a:lnTo>
                    <a:lnTo>
                      <a:pt x="67" y="779"/>
                    </a:lnTo>
                    <a:lnTo>
                      <a:pt x="67" y="779"/>
                    </a:lnTo>
                    <a:lnTo>
                      <a:pt x="76" y="796"/>
                    </a:lnTo>
                    <a:lnTo>
                      <a:pt x="84" y="796"/>
                    </a:lnTo>
                    <a:lnTo>
                      <a:pt x="101" y="804"/>
                    </a:lnTo>
                    <a:lnTo>
                      <a:pt x="101" y="813"/>
                    </a:lnTo>
                    <a:lnTo>
                      <a:pt x="101" y="821"/>
                    </a:lnTo>
                    <a:lnTo>
                      <a:pt x="118" y="846"/>
                    </a:lnTo>
                    <a:lnTo>
                      <a:pt x="126" y="863"/>
                    </a:lnTo>
                    <a:lnTo>
                      <a:pt x="109" y="872"/>
                    </a:lnTo>
                    <a:lnTo>
                      <a:pt x="101" y="880"/>
                    </a:lnTo>
                    <a:lnTo>
                      <a:pt x="42" y="947"/>
                    </a:lnTo>
                    <a:lnTo>
                      <a:pt x="0" y="1006"/>
                    </a:lnTo>
                    <a:lnTo>
                      <a:pt x="9" y="1014"/>
                    </a:lnTo>
                    <a:lnTo>
                      <a:pt x="17" y="1022"/>
                    </a:lnTo>
                    <a:lnTo>
                      <a:pt x="9" y="1039"/>
                    </a:lnTo>
                    <a:lnTo>
                      <a:pt x="9" y="1056"/>
                    </a:lnTo>
                    <a:lnTo>
                      <a:pt x="59" y="1090"/>
                    </a:lnTo>
                    <a:lnTo>
                      <a:pt x="109" y="1106"/>
                    </a:lnTo>
                    <a:lnTo>
                      <a:pt x="109" y="1115"/>
                    </a:lnTo>
                    <a:lnTo>
                      <a:pt x="101" y="1123"/>
                    </a:lnTo>
                    <a:lnTo>
                      <a:pt x="118" y="1157"/>
                    </a:lnTo>
                    <a:lnTo>
                      <a:pt x="134" y="1182"/>
                    </a:lnTo>
                    <a:lnTo>
                      <a:pt x="160" y="1182"/>
                    </a:lnTo>
                    <a:lnTo>
                      <a:pt x="176" y="1190"/>
                    </a:lnTo>
                    <a:lnTo>
                      <a:pt x="176" y="1190"/>
                    </a:lnTo>
                    <a:lnTo>
                      <a:pt x="185" y="1224"/>
                    </a:lnTo>
                    <a:lnTo>
                      <a:pt x="202" y="1224"/>
                    </a:lnTo>
                    <a:lnTo>
                      <a:pt x="210" y="1224"/>
                    </a:lnTo>
                    <a:lnTo>
                      <a:pt x="227" y="1215"/>
                    </a:lnTo>
                    <a:lnTo>
                      <a:pt x="235" y="1215"/>
                    </a:lnTo>
                    <a:lnTo>
                      <a:pt x="235" y="1215"/>
                    </a:lnTo>
                    <a:lnTo>
                      <a:pt x="252" y="1215"/>
                    </a:lnTo>
                    <a:lnTo>
                      <a:pt x="269" y="1224"/>
                    </a:lnTo>
                    <a:lnTo>
                      <a:pt x="277" y="1224"/>
                    </a:lnTo>
                    <a:lnTo>
                      <a:pt x="311" y="1224"/>
                    </a:lnTo>
                    <a:lnTo>
                      <a:pt x="336" y="1207"/>
                    </a:lnTo>
                    <a:lnTo>
                      <a:pt x="361" y="1215"/>
                    </a:lnTo>
                    <a:lnTo>
                      <a:pt x="386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403" y="1215"/>
                    </a:lnTo>
                    <a:lnTo>
                      <a:pt x="403" y="1215"/>
                    </a:lnTo>
                    <a:lnTo>
                      <a:pt x="420" y="1199"/>
                    </a:lnTo>
                    <a:lnTo>
                      <a:pt x="445" y="1182"/>
                    </a:lnTo>
                    <a:lnTo>
                      <a:pt x="436" y="1165"/>
                    </a:lnTo>
                    <a:lnTo>
                      <a:pt x="453" y="1148"/>
                    </a:lnTo>
                    <a:lnTo>
                      <a:pt x="461" y="1140"/>
                    </a:lnTo>
                    <a:lnTo>
                      <a:pt x="478" y="1131"/>
                    </a:lnTo>
                    <a:lnTo>
                      <a:pt x="487" y="1131"/>
                    </a:lnTo>
                    <a:lnTo>
                      <a:pt x="495" y="1131"/>
                    </a:lnTo>
                    <a:lnTo>
                      <a:pt x="503" y="1131"/>
                    </a:lnTo>
                    <a:lnTo>
                      <a:pt x="503" y="1123"/>
                    </a:lnTo>
                    <a:lnTo>
                      <a:pt x="537" y="1106"/>
                    </a:lnTo>
                    <a:lnTo>
                      <a:pt x="545" y="1106"/>
                    </a:lnTo>
                    <a:lnTo>
                      <a:pt x="562" y="1098"/>
                    </a:lnTo>
                    <a:lnTo>
                      <a:pt x="579" y="1081"/>
                    </a:lnTo>
                    <a:lnTo>
                      <a:pt x="587" y="1073"/>
                    </a:lnTo>
                    <a:lnTo>
                      <a:pt x="587" y="1073"/>
                    </a:lnTo>
                    <a:lnTo>
                      <a:pt x="604" y="1064"/>
                    </a:lnTo>
                    <a:lnTo>
                      <a:pt x="621" y="1064"/>
                    </a:lnTo>
                    <a:lnTo>
                      <a:pt x="629" y="1073"/>
                    </a:lnTo>
                    <a:lnTo>
                      <a:pt x="629" y="1073"/>
                    </a:lnTo>
                    <a:lnTo>
                      <a:pt x="654" y="1064"/>
                    </a:lnTo>
                    <a:lnTo>
                      <a:pt x="680" y="1056"/>
                    </a:lnTo>
                    <a:lnTo>
                      <a:pt x="696" y="1056"/>
                    </a:lnTo>
                    <a:lnTo>
                      <a:pt x="705" y="1064"/>
                    </a:lnTo>
                    <a:lnTo>
                      <a:pt x="721" y="1064"/>
                    </a:lnTo>
                    <a:lnTo>
                      <a:pt x="747" y="1064"/>
                    </a:lnTo>
                    <a:lnTo>
                      <a:pt x="755" y="1106"/>
                    </a:lnTo>
                    <a:lnTo>
                      <a:pt x="763" y="1157"/>
                    </a:lnTo>
                    <a:lnTo>
                      <a:pt x="797" y="1148"/>
                    </a:lnTo>
                    <a:lnTo>
                      <a:pt x="830" y="1148"/>
                    </a:lnTo>
                    <a:lnTo>
                      <a:pt x="864" y="1157"/>
                    </a:lnTo>
                    <a:lnTo>
                      <a:pt x="889" y="1165"/>
                    </a:lnTo>
                    <a:lnTo>
                      <a:pt x="898" y="1165"/>
                    </a:lnTo>
                    <a:lnTo>
                      <a:pt x="906" y="1157"/>
                    </a:lnTo>
                    <a:lnTo>
                      <a:pt x="914" y="1157"/>
                    </a:lnTo>
                    <a:lnTo>
                      <a:pt x="923" y="1148"/>
                    </a:lnTo>
                    <a:lnTo>
                      <a:pt x="923" y="1131"/>
                    </a:lnTo>
                    <a:lnTo>
                      <a:pt x="923" y="1123"/>
                    </a:lnTo>
                    <a:lnTo>
                      <a:pt x="931" y="1123"/>
                    </a:lnTo>
                    <a:lnTo>
                      <a:pt x="948" y="1106"/>
                    </a:lnTo>
                    <a:lnTo>
                      <a:pt x="1032" y="1014"/>
                    </a:lnTo>
                    <a:lnTo>
                      <a:pt x="1040" y="1022"/>
                    </a:lnTo>
                    <a:lnTo>
                      <a:pt x="1057" y="1031"/>
                    </a:lnTo>
                    <a:lnTo>
                      <a:pt x="1074" y="1022"/>
                    </a:lnTo>
                    <a:lnTo>
                      <a:pt x="1090" y="1022"/>
                    </a:lnTo>
                    <a:lnTo>
                      <a:pt x="1090" y="1031"/>
                    </a:lnTo>
                    <a:lnTo>
                      <a:pt x="1099" y="1039"/>
                    </a:lnTo>
                    <a:lnTo>
                      <a:pt x="1107" y="1014"/>
                    </a:lnTo>
                    <a:lnTo>
                      <a:pt x="1107" y="981"/>
                    </a:lnTo>
                    <a:lnTo>
                      <a:pt x="1124" y="930"/>
                    </a:lnTo>
                    <a:lnTo>
                      <a:pt x="1141" y="880"/>
                    </a:lnTo>
                    <a:lnTo>
                      <a:pt x="1141" y="880"/>
                    </a:lnTo>
                    <a:lnTo>
                      <a:pt x="1132" y="880"/>
                    </a:lnTo>
                    <a:lnTo>
                      <a:pt x="1124" y="880"/>
                    </a:lnTo>
                    <a:lnTo>
                      <a:pt x="1124" y="872"/>
                    </a:lnTo>
                    <a:lnTo>
                      <a:pt x="1116" y="863"/>
                    </a:lnTo>
                    <a:lnTo>
                      <a:pt x="1116" y="863"/>
                    </a:lnTo>
                    <a:lnTo>
                      <a:pt x="1124" y="863"/>
                    </a:lnTo>
                    <a:lnTo>
                      <a:pt x="1124" y="863"/>
                    </a:lnTo>
                    <a:lnTo>
                      <a:pt x="1124" y="855"/>
                    </a:lnTo>
                    <a:lnTo>
                      <a:pt x="1141" y="872"/>
                    </a:lnTo>
                    <a:lnTo>
                      <a:pt x="1141" y="872"/>
                    </a:lnTo>
                    <a:lnTo>
                      <a:pt x="1183" y="846"/>
                    </a:lnTo>
                    <a:lnTo>
                      <a:pt x="1225" y="821"/>
                    </a:lnTo>
                    <a:lnTo>
                      <a:pt x="1216" y="813"/>
                    </a:lnTo>
                    <a:lnTo>
                      <a:pt x="1216" y="804"/>
                    </a:lnTo>
                    <a:lnTo>
                      <a:pt x="1216" y="779"/>
                    </a:lnTo>
                    <a:lnTo>
                      <a:pt x="1191" y="771"/>
                    </a:lnTo>
                    <a:lnTo>
                      <a:pt x="1166" y="763"/>
                    </a:lnTo>
                    <a:lnTo>
                      <a:pt x="1166" y="746"/>
                    </a:lnTo>
                    <a:lnTo>
                      <a:pt x="1141" y="754"/>
                    </a:lnTo>
                    <a:lnTo>
                      <a:pt x="1116" y="746"/>
                    </a:lnTo>
                    <a:lnTo>
                      <a:pt x="1074" y="721"/>
                    </a:lnTo>
                    <a:lnTo>
                      <a:pt x="1023" y="695"/>
                    </a:lnTo>
                    <a:lnTo>
                      <a:pt x="1015" y="721"/>
                    </a:lnTo>
                    <a:lnTo>
                      <a:pt x="981" y="729"/>
                    </a:lnTo>
                    <a:lnTo>
                      <a:pt x="965" y="712"/>
                    </a:lnTo>
                    <a:lnTo>
                      <a:pt x="956" y="704"/>
                    </a:lnTo>
                    <a:lnTo>
                      <a:pt x="948" y="729"/>
                    </a:lnTo>
                    <a:lnTo>
                      <a:pt x="948" y="737"/>
                    </a:lnTo>
                    <a:lnTo>
                      <a:pt x="939" y="737"/>
                    </a:lnTo>
                    <a:lnTo>
                      <a:pt x="931" y="737"/>
                    </a:lnTo>
                    <a:lnTo>
                      <a:pt x="931" y="746"/>
                    </a:lnTo>
                    <a:lnTo>
                      <a:pt x="931" y="754"/>
                    </a:lnTo>
                    <a:lnTo>
                      <a:pt x="923" y="746"/>
                    </a:lnTo>
                    <a:lnTo>
                      <a:pt x="931" y="737"/>
                    </a:lnTo>
                    <a:lnTo>
                      <a:pt x="923" y="737"/>
                    </a:lnTo>
                    <a:lnTo>
                      <a:pt x="914" y="737"/>
                    </a:lnTo>
                    <a:lnTo>
                      <a:pt x="898" y="737"/>
                    </a:lnTo>
                    <a:lnTo>
                      <a:pt x="898" y="746"/>
                    </a:lnTo>
                    <a:lnTo>
                      <a:pt x="906" y="763"/>
                    </a:lnTo>
                    <a:lnTo>
                      <a:pt x="889" y="771"/>
                    </a:lnTo>
                    <a:lnTo>
                      <a:pt x="881" y="779"/>
                    </a:lnTo>
                    <a:lnTo>
                      <a:pt x="889" y="763"/>
                    </a:lnTo>
                    <a:lnTo>
                      <a:pt x="898" y="754"/>
                    </a:lnTo>
                    <a:lnTo>
                      <a:pt x="898" y="746"/>
                    </a:lnTo>
                    <a:lnTo>
                      <a:pt x="889" y="729"/>
                    </a:lnTo>
                    <a:lnTo>
                      <a:pt x="898" y="729"/>
                    </a:lnTo>
                    <a:lnTo>
                      <a:pt x="948" y="704"/>
                    </a:lnTo>
                    <a:lnTo>
                      <a:pt x="939" y="695"/>
                    </a:lnTo>
                    <a:lnTo>
                      <a:pt x="939" y="687"/>
                    </a:lnTo>
                    <a:lnTo>
                      <a:pt x="956" y="687"/>
                    </a:lnTo>
                    <a:lnTo>
                      <a:pt x="973" y="687"/>
                    </a:lnTo>
                    <a:lnTo>
                      <a:pt x="1007" y="662"/>
                    </a:lnTo>
                    <a:lnTo>
                      <a:pt x="1023" y="612"/>
                    </a:lnTo>
                    <a:lnTo>
                      <a:pt x="1015" y="561"/>
                    </a:lnTo>
                    <a:lnTo>
                      <a:pt x="998" y="511"/>
                    </a:lnTo>
                    <a:lnTo>
                      <a:pt x="973" y="511"/>
                    </a:lnTo>
                    <a:lnTo>
                      <a:pt x="939" y="503"/>
                    </a:lnTo>
                    <a:lnTo>
                      <a:pt x="931" y="477"/>
                    </a:lnTo>
                    <a:lnTo>
                      <a:pt x="939" y="461"/>
                    </a:lnTo>
                    <a:lnTo>
                      <a:pt x="931" y="461"/>
                    </a:lnTo>
                    <a:lnTo>
                      <a:pt x="923" y="452"/>
                    </a:lnTo>
                    <a:lnTo>
                      <a:pt x="939" y="444"/>
                    </a:lnTo>
                    <a:lnTo>
                      <a:pt x="948" y="452"/>
                    </a:lnTo>
                    <a:lnTo>
                      <a:pt x="948" y="436"/>
                    </a:lnTo>
                    <a:lnTo>
                      <a:pt x="948" y="419"/>
                    </a:lnTo>
                    <a:lnTo>
                      <a:pt x="965" y="444"/>
                    </a:lnTo>
                    <a:lnTo>
                      <a:pt x="973" y="469"/>
                    </a:lnTo>
                    <a:lnTo>
                      <a:pt x="990" y="469"/>
                    </a:lnTo>
                    <a:lnTo>
                      <a:pt x="998" y="461"/>
                    </a:lnTo>
                    <a:lnTo>
                      <a:pt x="1007" y="461"/>
                    </a:lnTo>
                    <a:lnTo>
                      <a:pt x="1023" y="494"/>
                    </a:lnTo>
                    <a:lnTo>
                      <a:pt x="1032" y="486"/>
                    </a:lnTo>
                    <a:lnTo>
                      <a:pt x="1040" y="477"/>
                    </a:lnTo>
                    <a:lnTo>
                      <a:pt x="1057" y="436"/>
                    </a:lnTo>
                    <a:lnTo>
                      <a:pt x="1074" y="410"/>
                    </a:lnTo>
                    <a:lnTo>
                      <a:pt x="1090" y="402"/>
                    </a:lnTo>
                    <a:lnTo>
                      <a:pt x="1116" y="394"/>
                    </a:lnTo>
                    <a:lnTo>
                      <a:pt x="1141" y="410"/>
                    </a:lnTo>
                    <a:lnTo>
                      <a:pt x="1157" y="419"/>
                    </a:lnTo>
                    <a:lnTo>
                      <a:pt x="1191" y="410"/>
                    </a:lnTo>
                    <a:lnTo>
                      <a:pt x="1216" y="394"/>
                    </a:lnTo>
                    <a:lnTo>
                      <a:pt x="1225" y="385"/>
                    </a:lnTo>
                    <a:lnTo>
                      <a:pt x="1233" y="377"/>
                    </a:lnTo>
                    <a:lnTo>
                      <a:pt x="1258" y="385"/>
                    </a:lnTo>
                    <a:lnTo>
                      <a:pt x="1283" y="377"/>
                    </a:lnTo>
                    <a:lnTo>
                      <a:pt x="1283" y="368"/>
                    </a:lnTo>
                    <a:lnTo>
                      <a:pt x="1283" y="360"/>
                    </a:lnTo>
                    <a:lnTo>
                      <a:pt x="1275" y="352"/>
                    </a:lnTo>
                    <a:lnTo>
                      <a:pt x="1275" y="343"/>
                    </a:lnTo>
                    <a:lnTo>
                      <a:pt x="1292" y="360"/>
                    </a:lnTo>
                    <a:lnTo>
                      <a:pt x="1300" y="368"/>
                    </a:lnTo>
                    <a:lnTo>
                      <a:pt x="1308" y="352"/>
                    </a:lnTo>
                    <a:lnTo>
                      <a:pt x="1292" y="335"/>
                    </a:lnTo>
                    <a:lnTo>
                      <a:pt x="1292" y="335"/>
                    </a:lnTo>
                    <a:lnTo>
                      <a:pt x="1300" y="335"/>
                    </a:lnTo>
                    <a:lnTo>
                      <a:pt x="1308" y="326"/>
                    </a:lnTo>
                    <a:lnTo>
                      <a:pt x="1308" y="318"/>
                    </a:lnTo>
                    <a:lnTo>
                      <a:pt x="1292" y="318"/>
                    </a:lnTo>
                    <a:lnTo>
                      <a:pt x="1275" y="326"/>
                    </a:lnTo>
                    <a:lnTo>
                      <a:pt x="1266" y="318"/>
                    </a:lnTo>
                    <a:lnTo>
                      <a:pt x="1258" y="310"/>
                    </a:lnTo>
                    <a:lnTo>
                      <a:pt x="1258" y="318"/>
                    </a:lnTo>
                    <a:lnTo>
                      <a:pt x="1250" y="318"/>
                    </a:lnTo>
                    <a:lnTo>
                      <a:pt x="1258" y="301"/>
                    </a:lnTo>
                    <a:lnTo>
                      <a:pt x="1258" y="268"/>
                    </a:lnTo>
                    <a:lnTo>
                      <a:pt x="1250" y="259"/>
                    </a:lnTo>
                    <a:lnTo>
                      <a:pt x="1241" y="251"/>
                    </a:lnTo>
                    <a:lnTo>
                      <a:pt x="1225" y="243"/>
                    </a:lnTo>
                    <a:lnTo>
                      <a:pt x="1216" y="243"/>
                    </a:lnTo>
                    <a:lnTo>
                      <a:pt x="1208" y="243"/>
                    </a:lnTo>
                    <a:lnTo>
                      <a:pt x="1191" y="243"/>
                    </a:lnTo>
                    <a:lnTo>
                      <a:pt x="1183" y="243"/>
                    </a:lnTo>
                    <a:lnTo>
                      <a:pt x="1199" y="234"/>
                    </a:lnTo>
                    <a:lnTo>
                      <a:pt x="1216" y="226"/>
                    </a:lnTo>
                    <a:lnTo>
                      <a:pt x="1233" y="212"/>
                    </a:lnTo>
                    <a:lnTo>
                      <a:pt x="1241" y="193"/>
                    </a:lnTo>
                    <a:lnTo>
                      <a:pt x="1241" y="187"/>
                    </a:lnTo>
                    <a:lnTo>
                      <a:pt x="1225" y="190"/>
                    </a:lnTo>
                    <a:lnTo>
                      <a:pt x="1208" y="184"/>
                    </a:lnTo>
                    <a:lnTo>
                      <a:pt x="1225" y="178"/>
                    </a:lnTo>
                    <a:lnTo>
                      <a:pt x="1250" y="163"/>
                    </a:lnTo>
                    <a:lnTo>
                      <a:pt x="1233" y="152"/>
                    </a:lnTo>
                    <a:lnTo>
                      <a:pt x="1225" y="144"/>
                    </a:lnTo>
                    <a:lnTo>
                      <a:pt x="1225" y="116"/>
                    </a:lnTo>
                    <a:lnTo>
                      <a:pt x="1225" y="96"/>
                    </a:lnTo>
                    <a:lnTo>
                      <a:pt x="1216" y="98"/>
                    </a:lnTo>
                    <a:lnTo>
                      <a:pt x="1208" y="105"/>
                    </a:lnTo>
                    <a:lnTo>
                      <a:pt x="1199" y="107"/>
                    </a:lnTo>
                    <a:lnTo>
                      <a:pt x="1191" y="108"/>
                    </a:lnTo>
                    <a:lnTo>
                      <a:pt x="1166" y="114"/>
                    </a:lnTo>
                    <a:lnTo>
                      <a:pt x="1149" y="120"/>
                    </a:lnTo>
                    <a:lnTo>
                      <a:pt x="1107" y="121"/>
                    </a:lnTo>
                    <a:lnTo>
                      <a:pt x="1082" y="121"/>
                    </a:lnTo>
                    <a:lnTo>
                      <a:pt x="1065" y="142"/>
                    </a:lnTo>
                    <a:lnTo>
                      <a:pt x="1057" y="163"/>
                    </a:lnTo>
                    <a:lnTo>
                      <a:pt x="1048" y="170"/>
                    </a:lnTo>
                    <a:lnTo>
                      <a:pt x="1048" y="169"/>
                    </a:lnTo>
                    <a:lnTo>
                      <a:pt x="1048" y="171"/>
                    </a:lnTo>
                    <a:lnTo>
                      <a:pt x="1057" y="178"/>
                    </a:lnTo>
                    <a:lnTo>
                      <a:pt x="1057" y="185"/>
                    </a:lnTo>
                    <a:lnTo>
                      <a:pt x="1040" y="180"/>
                    </a:lnTo>
                    <a:lnTo>
                      <a:pt x="1032" y="171"/>
                    </a:lnTo>
                    <a:lnTo>
                      <a:pt x="1023" y="17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ДФО_Сахалинская область">
                <a:extLst>
                  <a:ext uri="{FF2B5EF4-FFF2-40B4-BE49-F238E27FC236}">
                    <a16:creationId xmlns="" xmlns:a16="http://schemas.microsoft.com/office/drawing/2014/main" id="{5BE6DF18-E827-8BFE-9240-F684CC9045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92402" y="4668262"/>
                <a:ext cx="874749" cy="917362"/>
              </a:xfrm>
              <a:custGeom>
                <a:avLst/>
                <a:gdLst>
                  <a:gd name="T0" fmla="*/ 705 w 1007"/>
                  <a:gd name="T1" fmla="*/ 964 h 1057"/>
                  <a:gd name="T2" fmla="*/ 688 w 1007"/>
                  <a:gd name="T3" fmla="*/ 1015 h 1057"/>
                  <a:gd name="T4" fmla="*/ 696 w 1007"/>
                  <a:gd name="T5" fmla="*/ 1023 h 1057"/>
                  <a:gd name="T6" fmla="*/ 730 w 1007"/>
                  <a:gd name="T7" fmla="*/ 956 h 1057"/>
                  <a:gd name="T8" fmla="*/ 764 w 1007"/>
                  <a:gd name="T9" fmla="*/ 1015 h 1057"/>
                  <a:gd name="T10" fmla="*/ 822 w 1007"/>
                  <a:gd name="T11" fmla="*/ 772 h 1057"/>
                  <a:gd name="T12" fmla="*/ 772 w 1007"/>
                  <a:gd name="T13" fmla="*/ 814 h 1057"/>
                  <a:gd name="T14" fmla="*/ 764 w 1007"/>
                  <a:gd name="T15" fmla="*/ 864 h 1057"/>
                  <a:gd name="T16" fmla="*/ 755 w 1007"/>
                  <a:gd name="T17" fmla="*/ 914 h 1057"/>
                  <a:gd name="T18" fmla="*/ 772 w 1007"/>
                  <a:gd name="T19" fmla="*/ 889 h 1057"/>
                  <a:gd name="T20" fmla="*/ 797 w 1007"/>
                  <a:gd name="T21" fmla="*/ 847 h 1057"/>
                  <a:gd name="T22" fmla="*/ 898 w 1007"/>
                  <a:gd name="T23" fmla="*/ 663 h 1057"/>
                  <a:gd name="T24" fmla="*/ 873 w 1007"/>
                  <a:gd name="T25" fmla="*/ 696 h 1057"/>
                  <a:gd name="T26" fmla="*/ 898 w 1007"/>
                  <a:gd name="T27" fmla="*/ 663 h 1057"/>
                  <a:gd name="T28" fmla="*/ 956 w 1007"/>
                  <a:gd name="T29" fmla="*/ 520 h 1057"/>
                  <a:gd name="T30" fmla="*/ 965 w 1007"/>
                  <a:gd name="T31" fmla="*/ 520 h 1057"/>
                  <a:gd name="T32" fmla="*/ 982 w 1007"/>
                  <a:gd name="T33" fmla="*/ 411 h 1057"/>
                  <a:gd name="T34" fmla="*/ 973 w 1007"/>
                  <a:gd name="T35" fmla="*/ 369 h 1057"/>
                  <a:gd name="T36" fmla="*/ 973 w 1007"/>
                  <a:gd name="T37" fmla="*/ 378 h 1057"/>
                  <a:gd name="T38" fmla="*/ 982 w 1007"/>
                  <a:gd name="T39" fmla="*/ 277 h 1057"/>
                  <a:gd name="T40" fmla="*/ 982 w 1007"/>
                  <a:gd name="T41" fmla="*/ 277 h 1057"/>
                  <a:gd name="T42" fmla="*/ 990 w 1007"/>
                  <a:gd name="T43" fmla="*/ 193 h 1057"/>
                  <a:gd name="T44" fmla="*/ 1007 w 1007"/>
                  <a:gd name="T45" fmla="*/ 0 h 1057"/>
                  <a:gd name="T46" fmla="*/ 982 w 1007"/>
                  <a:gd name="T47" fmla="*/ 67 h 1057"/>
                  <a:gd name="T48" fmla="*/ 998 w 1007"/>
                  <a:gd name="T49" fmla="*/ 67 h 1057"/>
                  <a:gd name="T50" fmla="*/ 973 w 1007"/>
                  <a:gd name="T51" fmla="*/ 25 h 1057"/>
                  <a:gd name="T52" fmla="*/ 244 w 1007"/>
                  <a:gd name="T53" fmla="*/ 436 h 1057"/>
                  <a:gd name="T54" fmla="*/ 177 w 1007"/>
                  <a:gd name="T55" fmla="*/ 369 h 1057"/>
                  <a:gd name="T56" fmla="*/ 143 w 1007"/>
                  <a:gd name="T57" fmla="*/ 327 h 1057"/>
                  <a:gd name="T58" fmla="*/ 118 w 1007"/>
                  <a:gd name="T59" fmla="*/ 227 h 1057"/>
                  <a:gd name="T60" fmla="*/ 84 w 1007"/>
                  <a:gd name="T61" fmla="*/ 201 h 1057"/>
                  <a:gd name="T62" fmla="*/ 109 w 1007"/>
                  <a:gd name="T63" fmla="*/ 218 h 1057"/>
                  <a:gd name="T64" fmla="*/ 51 w 1007"/>
                  <a:gd name="T65" fmla="*/ 126 h 1057"/>
                  <a:gd name="T66" fmla="*/ 17 w 1007"/>
                  <a:gd name="T67" fmla="*/ 118 h 1057"/>
                  <a:gd name="T68" fmla="*/ 42 w 1007"/>
                  <a:gd name="T69" fmla="*/ 151 h 1057"/>
                  <a:gd name="T70" fmla="*/ 51 w 1007"/>
                  <a:gd name="T71" fmla="*/ 159 h 1057"/>
                  <a:gd name="T72" fmla="*/ 42 w 1007"/>
                  <a:gd name="T73" fmla="*/ 185 h 1057"/>
                  <a:gd name="T74" fmla="*/ 26 w 1007"/>
                  <a:gd name="T75" fmla="*/ 210 h 1057"/>
                  <a:gd name="T76" fmla="*/ 26 w 1007"/>
                  <a:gd name="T77" fmla="*/ 260 h 1057"/>
                  <a:gd name="T78" fmla="*/ 135 w 1007"/>
                  <a:gd name="T79" fmla="*/ 436 h 1057"/>
                  <a:gd name="T80" fmla="*/ 168 w 1007"/>
                  <a:gd name="T81" fmla="*/ 528 h 1057"/>
                  <a:gd name="T82" fmla="*/ 269 w 1007"/>
                  <a:gd name="T83" fmla="*/ 746 h 1057"/>
                  <a:gd name="T84" fmla="*/ 302 w 1007"/>
                  <a:gd name="T85" fmla="*/ 839 h 1057"/>
                  <a:gd name="T86" fmla="*/ 361 w 1007"/>
                  <a:gd name="T87" fmla="*/ 931 h 1057"/>
                  <a:gd name="T88" fmla="*/ 369 w 1007"/>
                  <a:gd name="T89" fmla="*/ 864 h 1057"/>
                  <a:gd name="T90" fmla="*/ 436 w 1007"/>
                  <a:gd name="T91" fmla="*/ 889 h 1057"/>
                  <a:gd name="T92" fmla="*/ 403 w 1007"/>
                  <a:gd name="T93" fmla="*/ 830 h 1057"/>
                  <a:gd name="T94" fmla="*/ 319 w 1007"/>
                  <a:gd name="T95" fmla="*/ 772 h 1057"/>
                  <a:gd name="T96" fmla="*/ 277 w 1007"/>
                  <a:gd name="T97" fmla="*/ 621 h 1057"/>
                  <a:gd name="T98" fmla="*/ 336 w 1007"/>
                  <a:gd name="T99" fmla="*/ 570 h 1057"/>
                  <a:gd name="T100" fmla="*/ 386 w 1007"/>
                  <a:gd name="T101" fmla="*/ 587 h 1057"/>
                  <a:gd name="T102" fmla="*/ 286 w 1007"/>
                  <a:gd name="T103" fmla="*/ 487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7" h="1057">
                    <a:moveTo>
                      <a:pt x="730" y="956"/>
                    </a:moveTo>
                    <a:lnTo>
                      <a:pt x="730" y="956"/>
                    </a:lnTo>
                    <a:lnTo>
                      <a:pt x="713" y="964"/>
                    </a:lnTo>
                    <a:lnTo>
                      <a:pt x="705" y="964"/>
                    </a:lnTo>
                    <a:lnTo>
                      <a:pt x="696" y="964"/>
                    </a:lnTo>
                    <a:lnTo>
                      <a:pt x="696" y="973"/>
                    </a:lnTo>
                    <a:lnTo>
                      <a:pt x="696" y="981"/>
                    </a:lnTo>
                    <a:lnTo>
                      <a:pt x="688" y="1015"/>
                    </a:lnTo>
                    <a:lnTo>
                      <a:pt x="680" y="1048"/>
                    </a:lnTo>
                    <a:lnTo>
                      <a:pt x="688" y="1057"/>
                    </a:lnTo>
                    <a:lnTo>
                      <a:pt x="696" y="1057"/>
                    </a:lnTo>
                    <a:lnTo>
                      <a:pt x="696" y="1023"/>
                    </a:lnTo>
                    <a:lnTo>
                      <a:pt x="705" y="990"/>
                    </a:lnTo>
                    <a:lnTo>
                      <a:pt x="722" y="973"/>
                    </a:lnTo>
                    <a:lnTo>
                      <a:pt x="730" y="964"/>
                    </a:lnTo>
                    <a:lnTo>
                      <a:pt x="730" y="956"/>
                    </a:lnTo>
                    <a:close/>
                    <a:moveTo>
                      <a:pt x="780" y="1015"/>
                    </a:moveTo>
                    <a:lnTo>
                      <a:pt x="780" y="998"/>
                    </a:lnTo>
                    <a:lnTo>
                      <a:pt x="772" y="1006"/>
                    </a:lnTo>
                    <a:lnTo>
                      <a:pt x="764" y="1015"/>
                    </a:lnTo>
                    <a:lnTo>
                      <a:pt x="780" y="1015"/>
                    </a:lnTo>
                    <a:close/>
                    <a:moveTo>
                      <a:pt x="839" y="788"/>
                    </a:moveTo>
                    <a:lnTo>
                      <a:pt x="831" y="772"/>
                    </a:lnTo>
                    <a:lnTo>
                      <a:pt x="822" y="772"/>
                    </a:lnTo>
                    <a:lnTo>
                      <a:pt x="814" y="797"/>
                    </a:lnTo>
                    <a:lnTo>
                      <a:pt x="805" y="814"/>
                    </a:lnTo>
                    <a:lnTo>
                      <a:pt x="789" y="814"/>
                    </a:lnTo>
                    <a:lnTo>
                      <a:pt x="772" y="814"/>
                    </a:lnTo>
                    <a:lnTo>
                      <a:pt x="772" y="822"/>
                    </a:lnTo>
                    <a:lnTo>
                      <a:pt x="780" y="830"/>
                    </a:lnTo>
                    <a:lnTo>
                      <a:pt x="772" y="847"/>
                    </a:lnTo>
                    <a:lnTo>
                      <a:pt x="764" y="864"/>
                    </a:lnTo>
                    <a:lnTo>
                      <a:pt x="764" y="881"/>
                    </a:lnTo>
                    <a:lnTo>
                      <a:pt x="755" y="897"/>
                    </a:lnTo>
                    <a:lnTo>
                      <a:pt x="755" y="906"/>
                    </a:lnTo>
                    <a:lnTo>
                      <a:pt x="755" y="914"/>
                    </a:lnTo>
                    <a:lnTo>
                      <a:pt x="747" y="931"/>
                    </a:lnTo>
                    <a:lnTo>
                      <a:pt x="755" y="939"/>
                    </a:lnTo>
                    <a:lnTo>
                      <a:pt x="764" y="897"/>
                    </a:lnTo>
                    <a:lnTo>
                      <a:pt x="772" y="889"/>
                    </a:lnTo>
                    <a:lnTo>
                      <a:pt x="780" y="881"/>
                    </a:lnTo>
                    <a:lnTo>
                      <a:pt x="780" y="872"/>
                    </a:lnTo>
                    <a:lnTo>
                      <a:pt x="780" y="864"/>
                    </a:lnTo>
                    <a:lnTo>
                      <a:pt x="797" y="847"/>
                    </a:lnTo>
                    <a:lnTo>
                      <a:pt x="805" y="822"/>
                    </a:lnTo>
                    <a:lnTo>
                      <a:pt x="822" y="805"/>
                    </a:lnTo>
                    <a:lnTo>
                      <a:pt x="839" y="788"/>
                    </a:lnTo>
                    <a:close/>
                    <a:moveTo>
                      <a:pt x="898" y="663"/>
                    </a:moveTo>
                    <a:close/>
                    <a:moveTo>
                      <a:pt x="898" y="646"/>
                    </a:moveTo>
                    <a:lnTo>
                      <a:pt x="898" y="646"/>
                    </a:lnTo>
                    <a:lnTo>
                      <a:pt x="889" y="654"/>
                    </a:lnTo>
                    <a:lnTo>
                      <a:pt x="873" y="696"/>
                    </a:lnTo>
                    <a:lnTo>
                      <a:pt x="873" y="705"/>
                    </a:lnTo>
                    <a:lnTo>
                      <a:pt x="864" y="713"/>
                    </a:lnTo>
                    <a:lnTo>
                      <a:pt x="881" y="721"/>
                    </a:lnTo>
                    <a:lnTo>
                      <a:pt x="898" y="663"/>
                    </a:lnTo>
                    <a:lnTo>
                      <a:pt x="898" y="646"/>
                    </a:lnTo>
                    <a:close/>
                    <a:moveTo>
                      <a:pt x="965" y="520"/>
                    </a:moveTo>
                    <a:lnTo>
                      <a:pt x="956" y="495"/>
                    </a:lnTo>
                    <a:lnTo>
                      <a:pt x="956" y="520"/>
                    </a:lnTo>
                    <a:lnTo>
                      <a:pt x="948" y="537"/>
                    </a:lnTo>
                    <a:lnTo>
                      <a:pt x="948" y="545"/>
                    </a:lnTo>
                    <a:lnTo>
                      <a:pt x="948" y="545"/>
                    </a:lnTo>
                    <a:lnTo>
                      <a:pt x="965" y="520"/>
                    </a:lnTo>
                    <a:close/>
                    <a:moveTo>
                      <a:pt x="973" y="403"/>
                    </a:moveTo>
                    <a:close/>
                    <a:moveTo>
                      <a:pt x="973" y="403"/>
                    </a:moveTo>
                    <a:lnTo>
                      <a:pt x="973" y="419"/>
                    </a:lnTo>
                    <a:lnTo>
                      <a:pt x="982" y="411"/>
                    </a:lnTo>
                    <a:lnTo>
                      <a:pt x="982" y="403"/>
                    </a:lnTo>
                    <a:lnTo>
                      <a:pt x="973" y="403"/>
                    </a:ln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73" y="378"/>
                    </a:move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82" y="277"/>
                    </a:moveTo>
                    <a:lnTo>
                      <a:pt x="982" y="277"/>
                    </a:lnTo>
                    <a:lnTo>
                      <a:pt x="982" y="277"/>
                    </a:lnTo>
                    <a:lnTo>
                      <a:pt x="973" y="260"/>
                    </a:lnTo>
                    <a:lnTo>
                      <a:pt x="982" y="268"/>
                    </a:lnTo>
                    <a:lnTo>
                      <a:pt x="982" y="277"/>
                    </a:lnTo>
                    <a:close/>
                    <a:moveTo>
                      <a:pt x="973" y="176"/>
                    </a:moveTo>
                    <a:lnTo>
                      <a:pt x="982" y="193"/>
                    </a:lnTo>
                    <a:lnTo>
                      <a:pt x="982" y="201"/>
                    </a:lnTo>
                    <a:lnTo>
                      <a:pt x="990" y="193"/>
                    </a:lnTo>
                    <a:lnTo>
                      <a:pt x="982" y="168"/>
                    </a:lnTo>
                    <a:lnTo>
                      <a:pt x="973" y="176"/>
                    </a:lnTo>
                    <a:close/>
                    <a:moveTo>
                      <a:pt x="1007" y="17"/>
                    </a:moveTo>
                    <a:lnTo>
                      <a:pt x="1007" y="0"/>
                    </a:lnTo>
                    <a:lnTo>
                      <a:pt x="998" y="0"/>
                    </a:lnTo>
                    <a:lnTo>
                      <a:pt x="990" y="17"/>
                    </a:lnTo>
                    <a:lnTo>
                      <a:pt x="1007" y="17"/>
                    </a:lnTo>
                    <a:close/>
                    <a:moveTo>
                      <a:pt x="982" y="67"/>
                    </a:moveTo>
                    <a:lnTo>
                      <a:pt x="965" y="101"/>
                    </a:lnTo>
                    <a:lnTo>
                      <a:pt x="973" y="109"/>
                    </a:lnTo>
                    <a:lnTo>
                      <a:pt x="990" y="92"/>
                    </a:lnTo>
                    <a:lnTo>
                      <a:pt x="998" y="67"/>
                    </a:lnTo>
                    <a:lnTo>
                      <a:pt x="998" y="42"/>
                    </a:lnTo>
                    <a:lnTo>
                      <a:pt x="990" y="25"/>
                    </a:lnTo>
                    <a:lnTo>
                      <a:pt x="982" y="17"/>
                    </a:lnTo>
                    <a:lnTo>
                      <a:pt x="973" y="25"/>
                    </a:lnTo>
                    <a:lnTo>
                      <a:pt x="982" y="42"/>
                    </a:lnTo>
                    <a:lnTo>
                      <a:pt x="982" y="67"/>
                    </a:lnTo>
                    <a:close/>
                    <a:moveTo>
                      <a:pt x="286" y="487"/>
                    </a:moveTo>
                    <a:lnTo>
                      <a:pt x="244" y="436"/>
                    </a:lnTo>
                    <a:lnTo>
                      <a:pt x="210" y="394"/>
                    </a:lnTo>
                    <a:lnTo>
                      <a:pt x="185" y="361"/>
                    </a:lnTo>
                    <a:lnTo>
                      <a:pt x="185" y="369"/>
                    </a:lnTo>
                    <a:lnTo>
                      <a:pt x="177" y="369"/>
                    </a:lnTo>
                    <a:lnTo>
                      <a:pt x="177" y="361"/>
                    </a:lnTo>
                    <a:lnTo>
                      <a:pt x="177" y="352"/>
                    </a:lnTo>
                    <a:lnTo>
                      <a:pt x="160" y="344"/>
                    </a:lnTo>
                    <a:lnTo>
                      <a:pt x="143" y="327"/>
                    </a:lnTo>
                    <a:lnTo>
                      <a:pt x="135" y="285"/>
                    </a:lnTo>
                    <a:lnTo>
                      <a:pt x="118" y="235"/>
                    </a:lnTo>
                    <a:lnTo>
                      <a:pt x="118" y="235"/>
                    </a:lnTo>
                    <a:lnTo>
                      <a:pt x="118" y="227"/>
                    </a:lnTo>
                    <a:lnTo>
                      <a:pt x="118" y="235"/>
                    </a:lnTo>
                    <a:lnTo>
                      <a:pt x="109" y="235"/>
                    </a:lnTo>
                    <a:lnTo>
                      <a:pt x="93" y="218"/>
                    </a:lnTo>
                    <a:lnTo>
                      <a:pt x="84" y="201"/>
                    </a:lnTo>
                    <a:lnTo>
                      <a:pt x="93" y="201"/>
                    </a:lnTo>
                    <a:lnTo>
                      <a:pt x="101" y="210"/>
                    </a:lnTo>
                    <a:lnTo>
                      <a:pt x="101" y="218"/>
                    </a:lnTo>
                    <a:lnTo>
                      <a:pt x="109" y="218"/>
                    </a:lnTo>
                    <a:lnTo>
                      <a:pt x="76" y="176"/>
                    </a:lnTo>
                    <a:lnTo>
                      <a:pt x="51" y="143"/>
                    </a:lnTo>
                    <a:lnTo>
                      <a:pt x="51" y="134"/>
                    </a:lnTo>
                    <a:lnTo>
                      <a:pt x="51" y="126"/>
                    </a:lnTo>
                    <a:lnTo>
                      <a:pt x="26" y="109"/>
                    </a:lnTo>
                    <a:lnTo>
                      <a:pt x="17" y="101"/>
                    </a:lnTo>
                    <a:lnTo>
                      <a:pt x="17" y="109"/>
                    </a:lnTo>
                    <a:lnTo>
                      <a:pt x="17" y="118"/>
                    </a:lnTo>
                    <a:lnTo>
                      <a:pt x="9" y="118"/>
                    </a:lnTo>
                    <a:lnTo>
                      <a:pt x="0" y="126"/>
                    </a:lnTo>
                    <a:lnTo>
                      <a:pt x="17" y="134"/>
                    </a:lnTo>
                    <a:lnTo>
                      <a:pt x="42" y="151"/>
                    </a:lnTo>
                    <a:lnTo>
                      <a:pt x="42" y="159"/>
                    </a:lnTo>
                    <a:lnTo>
                      <a:pt x="42" y="168"/>
                    </a:lnTo>
                    <a:lnTo>
                      <a:pt x="42" y="159"/>
                    </a:lnTo>
                    <a:lnTo>
                      <a:pt x="51" y="159"/>
                    </a:lnTo>
                    <a:lnTo>
                      <a:pt x="51" y="176"/>
                    </a:lnTo>
                    <a:lnTo>
                      <a:pt x="42" y="176"/>
                    </a:lnTo>
                    <a:lnTo>
                      <a:pt x="42" y="185"/>
                    </a:lnTo>
                    <a:lnTo>
                      <a:pt x="42" y="185"/>
                    </a:lnTo>
                    <a:lnTo>
                      <a:pt x="51" y="193"/>
                    </a:lnTo>
                    <a:lnTo>
                      <a:pt x="42" y="218"/>
                    </a:lnTo>
                    <a:lnTo>
                      <a:pt x="34" y="210"/>
                    </a:lnTo>
                    <a:lnTo>
                      <a:pt x="26" y="210"/>
                    </a:lnTo>
                    <a:lnTo>
                      <a:pt x="9" y="218"/>
                    </a:lnTo>
                    <a:lnTo>
                      <a:pt x="9" y="235"/>
                    </a:lnTo>
                    <a:lnTo>
                      <a:pt x="17" y="252"/>
                    </a:lnTo>
                    <a:lnTo>
                      <a:pt x="26" y="260"/>
                    </a:lnTo>
                    <a:lnTo>
                      <a:pt x="42" y="319"/>
                    </a:lnTo>
                    <a:lnTo>
                      <a:pt x="59" y="378"/>
                    </a:lnTo>
                    <a:lnTo>
                      <a:pt x="93" y="403"/>
                    </a:lnTo>
                    <a:lnTo>
                      <a:pt x="135" y="436"/>
                    </a:lnTo>
                    <a:lnTo>
                      <a:pt x="143" y="461"/>
                    </a:lnTo>
                    <a:lnTo>
                      <a:pt x="143" y="495"/>
                    </a:lnTo>
                    <a:lnTo>
                      <a:pt x="160" y="512"/>
                    </a:lnTo>
                    <a:lnTo>
                      <a:pt x="168" y="528"/>
                    </a:lnTo>
                    <a:lnTo>
                      <a:pt x="218" y="679"/>
                    </a:lnTo>
                    <a:lnTo>
                      <a:pt x="218" y="688"/>
                    </a:lnTo>
                    <a:lnTo>
                      <a:pt x="252" y="713"/>
                    </a:lnTo>
                    <a:lnTo>
                      <a:pt x="269" y="746"/>
                    </a:lnTo>
                    <a:lnTo>
                      <a:pt x="277" y="772"/>
                    </a:lnTo>
                    <a:lnTo>
                      <a:pt x="277" y="805"/>
                    </a:lnTo>
                    <a:lnTo>
                      <a:pt x="294" y="822"/>
                    </a:lnTo>
                    <a:lnTo>
                      <a:pt x="302" y="839"/>
                    </a:lnTo>
                    <a:lnTo>
                      <a:pt x="319" y="906"/>
                    </a:lnTo>
                    <a:lnTo>
                      <a:pt x="353" y="956"/>
                    </a:lnTo>
                    <a:lnTo>
                      <a:pt x="361" y="948"/>
                    </a:lnTo>
                    <a:lnTo>
                      <a:pt x="361" y="931"/>
                    </a:lnTo>
                    <a:lnTo>
                      <a:pt x="353" y="889"/>
                    </a:lnTo>
                    <a:lnTo>
                      <a:pt x="361" y="855"/>
                    </a:lnTo>
                    <a:lnTo>
                      <a:pt x="369" y="864"/>
                    </a:lnTo>
                    <a:lnTo>
                      <a:pt x="369" y="864"/>
                    </a:lnTo>
                    <a:lnTo>
                      <a:pt x="395" y="855"/>
                    </a:lnTo>
                    <a:lnTo>
                      <a:pt x="411" y="864"/>
                    </a:lnTo>
                    <a:lnTo>
                      <a:pt x="428" y="872"/>
                    </a:lnTo>
                    <a:lnTo>
                      <a:pt x="436" y="889"/>
                    </a:lnTo>
                    <a:lnTo>
                      <a:pt x="445" y="897"/>
                    </a:lnTo>
                    <a:lnTo>
                      <a:pt x="428" y="855"/>
                    </a:lnTo>
                    <a:lnTo>
                      <a:pt x="411" y="822"/>
                    </a:lnTo>
                    <a:lnTo>
                      <a:pt x="403" y="830"/>
                    </a:lnTo>
                    <a:lnTo>
                      <a:pt x="386" y="822"/>
                    </a:lnTo>
                    <a:lnTo>
                      <a:pt x="369" y="814"/>
                    </a:lnTo>
                    <a:lnTo>
                      <a:pt x="353" y="797"/>
                    </a:lnTo>
                    <a:lnTo>
                      <a:pt x="319" y="772"/>
                    </a:lnTo>
                    <a:lnTo>
                      <a:pt x="294" y="730"/>
                    </a:lnTo>
                    <a:lnTo>
                      <a:pt x="286" y="679"/>
                    </a:lnTo>
                    <a:lnTo>
                      <a:pt x="286" y="637"/>
                    </a:lnTo>
                    <a:lnTo>
                      <a:pt x="277" y="621"/>
                    </a:lnTo>
                    <a:lnTo>
                      <a:pt x="277" y="604"/>
                    </a:lnTo>
                    <a:lnTo>
                      <a:pt x="286" y="596"/>
                    </a:lnTo>
                    <a:lnTo>
                      <a:pt x="294" y="579"/>
                    </a:lnTo>
                    <a:lnTo>
                      <a:pt x="336" y="570"/>
                    </a:lnTo>
                    <a:lnTo>
                      <a:pt x="378" y="587"/>
                    </a:lnTo>
                    <a:lnTo>
                      <a:pt x="395" y="596"/>
                    </a:lnTo>
                    <a:lnTo>
                      <a:pt x="403" y="604"/>
                    </a:lnTo>
                    <a:lnTo>
                      <a:pt x="386" y="587"/>
                    </a:lnTo>
                    <a:lnTo>
                      <a:pt x="361" y="570"/>
                    </a:lnTo>
                    <a:lnTo>
                      <a:pt x="344" y="554"/>
                    </a:lnTo>
                    <a:lnTo>
                      <a:pt x="336" y="537"/>
                    </a:lnTo>
                    <a:lnTo>
                      <a:pt x="286" y="48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ДФО_Магаданская область">
                <a:extLst>
                  <a:ext uri="{FF2B5EF4-FFF2-40B4-BE49-F238E27FC236}">
                    <a16:creationId xmlns="" xmlns:a16="http://schemas.microsoft.com/office/drawing/2014/main" id="{C3D81D2B-6FCA-C751-9446-170F99A6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011" y="3357915"/>
                <a:ext cx="765850" cy="873565"/>
              </a:xfrm>
              <a:custGeom>
                <a:avLst/>
                <a:gdLst>
                  <a:gd name="T0" fmla="*/ 470 w 881"/>
                  <a:gd name="T1" fmla="*/ 42 h 1006"/>
                  <a:gd name="T2" fmla="*/ 436 w 881"/>
                  <a:gd name="T3" fmla="*/ 8 h 1006"/>
                  <a:gd name="T4" fmla="*/ 394 w 881"/>
                  <a:gd name="T5" fmla="*/ 17 h 1006"/>
                  <a:gd name="T6" fmla="*/ 353 w 881"/>
                  <a:gd name="T7" fmla="*/ 67 h 1006"/>
                  <a:gd name="T8" fmla="*/ 294 w 881"/>
                  <a:gd name="T9" fmla="*/ 84 h 1006"/>
                  <a:gd name="T10" fmla="*/ 252 w 881"/>
                  <a:gd name="T11" fmla="*/ 109 h 1006"/>
                  <a:gd name="T12" fmla="*/ 244 w 881"/>
                  <a:gd name="T13" fmla="*/ 142 h 1006"/>
                  <a:gd name="T14" fmla="*/ 244 w 881"/>
                  <a:gd name="T15" fmla="*/ 209 h 1006"/>
                  <a:gd name="T16" fmla="*/ 260 w 881"/>
                  <a:gd name="T17" fmla="*/ 302 h 1006"/>
                  <a:gd name="T18" fmla="*/ 260 w 881"/>
                  <a:gd name="T19" fmla="*/ 335 h 1006"/>
                  <a:gd name="T20" fmla="*/ 227 w 881"/>
                  <a:gd name="T21" fmla="*/ 386 h 1006"/>
                  <a:gd name="T22" fmla="*/ 193 w 881"/>
                  <a:gd name="T23" fmla="*/ 427 h 1006"/>
                  <a:gd name="T24" fmla="*/ 109 w 881"/>
                  <a:gd name="T25" fmla="*/ 436 h 1006"/>
                  <a:gd name="T26" fmla="*/ 84 w 881"/>
                  <a:gd name="T27" fmla="*/ 495 h 1006"/>
                  <a:gd name="T28" fmla="*/ 51 w 881"/>
                  <a:gd name="T29" fmla="*/ 511 h 1006"/>
                  <a:gd name="T30" fmla="*/ 9 w 881"/>
                  <a:gd name="T31" fmla="*/ 545 h 1006"/>
                  <a:gd name="T32" fmla="*/ 51 w 881"/>
                  <a:gd name="T33" fmla="*/ 687 h 1006"/>
                  <a:gd name="T34" fmla="*/ 51 w 881"/>
                  <a:gd name="T35" fmla="*/ 738 h 1006"/>
                  <a:gd name="T36" fmla="*/ 118 w 881"/>
                  <a:gd name="T37" fmla="*/ 771 h 1006"/>
                  <a:gd name="T38" fmla="*/ 185 w 881"/>
                  <a:gd name="T39" fmla="*/ 863 h 1006"/>
                  <a:gd name="T40" fmla="*/ 168 w 881"/>
                  <a:gd name="T41" fmla="*/ 939 h 1006"/>
                  <a:gd name="T42" fmla="*/ 285 w 881"/>
                  <a:gd name="T43" fmla="*/ 981 h 1006"/>
                  <a:gd name="T44" fmla="*/ 319 w 881"/>
                  <a:gd name="T45" fmla="*/ 998 h 1006"/>
                  <a:gd name="T46" fmla="*/ 369 w 881"/>
                  <a:gd name="T47" fmla="*/ 964 h 1006"/>
                  <a:gd name="T48" fmla="*/ 378 w 881"/>
                  <a:gd name="T49" fmla="*/ 947 h 1006"/>
                  <a:gd name="T50" fmla="*/ 386 w 881"/>
                  <a:gd name="T51" fmla="*/ 922 h 1006"/>
                  <a:gd name="T52" fmla="*/ 462 w 881"/>
                  <a:gd name="T53" fmla="*/ 880 h 1006"/>
                  <a:gd name="T54" fmla="*/ 462 w 881"/>
                  <a:gd name="T55" fmla="*/ 889 h 1006"/>
                  <a:gd name="T56" fmla="*/ 503 w 881"/>
                  <a:gd name="T57" fmla="*/ 855 h 1006"/>
                  <a:gd name="T58" fmla="*/ 562 w 881"/>
                  <a:gd name="T59" fmla="*/ 863 h 1006"/>
                  <a:gd name="T60" fmla="*/ 520 w 881"/>
                  <a:gd name="T61" fmla="*/ 897 h 1006"/>
                  <a:gd name="T62" fmla="*/ 571 w 881"/>
                  <a:gd name="T63" fmla="*/ 889 h 1006"/>
                  <a:gd name="T64" fmla="*/ 612 w 881"/>
                  <a:gd name="T65" fmla="*/ 872 h 1006"/>
                  <a:gd name="T66" fmla="*/ 621 w 881"/>
                  <a:gd name="T67" fmla="*/ 830 h 1006"/>
                  <a:gd name="T68" fmla="*/ 671 w 881"/>
                  <a:gd name="T69" fmla="*/ 796 h 1006"/>
                  <a:gd name="T70" fmla="*/ 696 w 881"/>
                  <a:gd name="T71" fmla="*/ 788 h 1006"/>
                  <a:gd name="T72" fmla="*/ 680 w 881"/>
                  <a:gd name="T73" fmla="*/ 754 h 1006"/>
                  <a:gd name="T74" fmla="*/ 646 w 881"/>
                  <a:gd name="T75" fmla="*/ 788 h 1006"/>
                  <a:gd name="T76" fmla="*/ 638 w 881"/>
                  <a:gd name="T77" fmla="*/ 754 h 1006"/>
                  <a:gd name="T78" fmla="*/ 629 w 881"/>
                  <a:gd name="T79" fmla="*/ 729 h 1006"/>
                  <a:gd name="T80" fmla="*/ 621 w 881"/>
                  <a:gd name="T81" fmla="*/ 704 h 1006"/>
                  <a:gd name="T82" fmla="*/ 646 w 881"/>
                  <a:gd name="T83" fmla="*/ 604 h 1006"/>
                  <a:gd name="T84" fmla="*/ 646 w 881"/>
                  <a:gd name="T85" fmla="*/ 545 h 1006"/>
                  <a:gd name="T86" fmla="*/ 646 w 881"/>
                  <a:gd name="T87" fmla="*/ 478 h 1006"/>
                  <a:gd name="T88" fmla="*/ 713 w 881"/>
                  <a:gd name="T89" fmla="*/ 394 h 1006"/>
                  <a:gd name="T90" fmla="*/ 763 w 881"/>
                  <a:gd name="T91" fmla="*/ 360 h 1006"/>
                  <a:gd name="T92" fmla="*/ 789 w 881"/>
                  <a:gd name="T93" fmla="*/ 427 h 1006"/>
                  <a:gd name="T94" fmla="*/ 814 w 881"/>
                  <a:gd name="T95" fmla="*/ 461 h 1006"/>
                  <a:gd name="T96" fmla="*/ 847 w 881"/>
                  <a:gd name="T97" fmla="*/ 486 h 1006"/>
                  <a:gd name="T98" fmla="*/ 864 w 881"/>
                  <a:gd name="T99" fmla="*/ 293 h 1006"/>
                  <a:gd name="T100" fmla="*/ 847 w 881"/>
                  <a:gd name="T101" fmla="*/ 260 h 1006"/>
                  <a:gd name="T102" fmla="*/ 805 w 881"/>
                  <a:gd name="T103" fmla="*/ 201 h 1006"/>
                  <a:gd name="T104" fmla="*/ 772 w 881"/>
                  <a:gd name="T105" fmla="*/ 142 h 1006"/>
                  <a:gd name="T106" fmla="*/ 730 w 881"/>
                  <a:gd name="T107" fmla="*/ 58 h 1006"/>
                  <a:gd name="T108" fmla="*/ 680 w 881"/>
                  <a:gd name="T109" fmla="*/ 8 h 1006"/>
                  <a:gd name="T110" fmla="*/ 646 w 881"/>
                  <a:gd name="T111" fmla="*/ 33 h 1006"/>
                  <a:gd name="T112" fmla="*/ 562 w 881"/>
                  <a:gd name="T113" fmla="*/ 42 h 1006"/>
                  <a:gd name="T114" fmla="*/ 495 w 881"/>
                  <a:gd name="T115" fmla="*/ 33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81" h="1006">
                    <a:moveTo>
                      <a:pt x="495" y="33"/>
                    </a:moveTo>
                    <a:lnTo>
                      <a:pt x="495" y="33"/>
                    </a:lnTo>
                    <a:lnTo>
                      <a:pt x="487" y="33"/>
                    </a:lnTo>
                    <a:lnTo>
                      <a:pt x="470" y="42"/>
                    </a:lnTo>
                    <a:lnTo>
                      <a:pt x="462" y="42"/>
                    </a:lnTo>
                    <a:lnTo>
                      <a:pt x="445" y="42"/>
                    </a:lnTo>
                    <a:lnTo>
                      <a:pt x="436" y="8"/>
                    </a:lnTo>
                    <a:lnTo>
                      <a:pt x="436" y="8"/>
                    </a:lnTo>
                    <a:lnTo>
                      <a:pt x="420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17"/>
                    </a:lnTo>
                    <a:lnTo>
                      <a:pt x="378" y="25"/>
                    </a:lnTo>
                    <a:lnTo>
                      <a:pt x="369" y="50"/>
                    </a:lnTo>
                    <a:lnTo>
                      <a:pt x="361" y="67"/>
                    </a:lnTo>
                    <a:lnTo>
                      <a:pt x="353" y="67"/>
                    </a:lnTo>
                    <a:lnTo>
                      <a:pt x="336" y="58"/>
                    </a:lnTo>
                    <a:lnTo>
                      <a:pt x="327" y="67"/>
                    </a:lnTo>
                    <a:lnTo>
                      <a:pt x="319" y="75"/>
                    </a:lnTo>
                    <a:lnTo>
                      <a:pt x="294" y="84"/>
                    </a:lnTo>
                    <a:lnTo>
                      <a:pt x="260" y="92"/>
                    </a:lnTo>
                    <a:lnTo>
                      <a:pt x="260" y="100"/>
                    </a:lnTo>
                    <a:lnTo>
                      <a:pt x="260" y="109"/>
                    </a:lnTo>
                    <a:lnTo>
                      <a:pt x="252" y="109"/>
                    </a:lnTo>
                    <a:lnTo>
                      <a:pt x="244" y="109"/>
                    </a:lnTo>
                    <a:lnTo>
                      <a:pt x="235" y="109"/>
                    </a:lnTo>
                    <a:lnTo>
                      <a:pt x="235" y="126"/>
                    </a:lnTo>
                    <a:lnTo>
                      <a:pt x="244" y="142"/>
                    </a:lnTo>
                    <a:lnTo>
                      <a:pt x="235" y="159"/>
                    </a:lnTo>
                    <a:lnTo>
                      <a:pt x="227" y="176"/>
                    </a:lnTo>
                    <a:lnTo>
                      <a:pt x="227" y="201"/>
                    </a:lnTo>
                    <a:lnTo>
                      <a:pt x="244" y="209"/>
                    </a:lnTo>
                    <a:lnTo>
                      <a:pt x="227" y="235"/>
                    </a:lnTo>
                    <a:lnTo>
                      <a:pt x="227" y="277"/>
                    </a:lnTo>
                    <a:lnTo>
                      <a:pt x="244" y="293"/>
                    </a:lnTo>
                    <a:lnTo>
                      <a:pt x="260" y="302"/>
                    </a:lnTo>
                    <a:lnTo>
                      <a:pt x="252" y="318"/>
                    </a:lnTo>
                    <a:lnTo>
                      <a:pt x="252" y="327"/>
                    </a:lnTo>
                    <a:lnTo>
                      <a:pt x="260" y="327"/>
                    </a:lnTo>
                    <a:lnTo>
                      <a:pt x="260" y="335"/>
                    </a:lnTo>
                    <a:lnTo>
                      <a:pt x="260" y="344"/>
                    </a:lnTo>
                    <a:lnTo>
                      <a:pt x="244" y="344"/>
                    </a:lnTo>
                    <a:lnTo>
                      <a:pt x="235" y="369"/>
                    </a:lnTo>
                    <a:lnTo>
                      <a:pt x="227" y="386"/>
                    </a:lnTo>
                    <a:lnTo>
                      <a:pt x="218" y="394"/>
                    </a:lnTo>
                    <a:lnTo>
                      <a:pt x="202" y="402"/>
                    </a:lnTo>
                    <a:lnTo>
                      <a:pt x="202" y="411"/>
                    </a:lnTo>
                    <a:lnTo>
                      <a:pt x="193" y="427"/>
                    </a:lnTo>
                    <a:lnTo>
                      <a:pt x="168" y="419"/>
                    </a:lnTo>
                    <a:lnTo>
                      <a:pt x="135" y="402"/>
                    </a:lnTo>
                    <a:lnTo>
                      <a:pt x="126" y="419"/>
                    </a:lnTo>
                    <a:lnTo>
                      <a:pt x="109" y="436"/>
                    </a:lnTo>
                    <a:lnTo>
                      <a:pt x="93" y="436"/>
                    </a:lnTo>
                    <a:lnTo>
                      <a:pt x="76" y="444"/>
                    </a:lnTo>
                    <a:lnTo>
                      <a:pt x="93" y="469"/>
                    </a:lnTo>
                    <a:lnTo>
                      <a:pt x="84" y="495"/>
                    </a:lnTo>
                    <a:lnTo>
                      <a:pt x="76" y="503"/>
                    </a:lnTo>
                    <a:lnTo>
                      <a:pt x="67" y="495"/>
                    </a:lnTo>
                    <a:lnTo>
                      <a:pt x="59" y="503"/>
                    </a:lnTo>
                    <a:lnTo>
                      <a:pt x="51" y="511"/>
                    </a:lnTo>
                    <a:lnTo>
                      <a:pt x="34" y="520"/>
                    </a:lnTo>
                    <a:lnTo>
                      <a:pt x="17" y="520"/>
                    </a:lnTo>
                    <a:lnTo>
                      <a:pt x="17" y="520"/>
                    </a:lnTo>
                    <a:lnTo>
                      <a:pt x="9" y="545"/>
                    </a:lnTo>
                    <a:lnTo>
                      <a:pt x="0" y="578"/>
                    </a:lnTo>
                    <a:lnTo>
                      <a:pt x="9" y="654"/>
                    </a:lnTo>
                    <a:lnTo>
                      <a:pt x="26" y="671"/>
                    </a:lnTo>
                    <a:lnTo>
                      <a:pt x="51" y="687"/>
                    </a:lnTo>
                    <a:lnTo>
                      <a:pt x="51" y="696"/>
                    </a:lnTo>
                    <a:lnTo>
                      <a:pt x="42" y="713"/>
                    </a:lnTo>
                    <a:lnTo>
                      <a:pt x="51" y="721"/>
                    </a:lnTo>
                    <a:lnTo>
                      <a:pt x="51" y="738"/>
                    </a:lnTo>
                    <a:lnTo>
                      <a:pt x="42" y="754"/>
                    </a:lnTo>
                    <a:lnTo>
                      <a:pt x="42" y="788"/>
                    </a:lnTo>
                    <a:lnTo>
                      <a:pt x="84" y="780"/>
                    </a:lnTo>
                    <a:lnTo>
                      <a:pt x="118" y="771"/>
                    </a:lnTo>
                    <a:lnTo>
                      <a:pt x="168" y="805"/>
                    </a:lnTo>
                    <a:lnTo>
                      <a:pt x="193" y="855"/>
                    </a:lnTo>
                    <a:lnTo>
                      <a:pt x="185" y="855"/>
                    </a:lnTo>
                    <a:lnTo>
                      <a:pt x="185" y="863"/>
                    </a:lnTo>
                    <a:lnTo>
                      <a:pt x="185" y="880"/>
                    </a:lnTo>
                    <a:lnTo>
                      <a:pt x="193" y="889"/>
                    </a:lnTo>
                    <a:lnTo>
                      <a:pt x="168" y="897"/>
                    </a:lnTo>
                    <a:lnTo>
                      <a:pt x="168" y="939"/>
                    </a:lnTo>
                    <a:lnTo>
                      <a:pt x="193" y="939"/>
                    </a:lnTo>
                    <a:lnTo>
                      <a:pt x="227" y="939"/>
                    </a:lnTo>
                    <a:lnTo>
                      <a:pt x="260" y="956"/>
                    </a:lnTo>
                    <a:lnTo>
                      <a:pt x="285" y="981"/>
                    </a:lnTo>
                    <a:lnTo>
                      <a:pt x="285" y="998"/>
                    </a:lnTo>
                    <a:lnTo>
                      <a:pt x="285" y="1006"/>
                    </a:lnTo>
                    <a:lnTo>
                      <a:pt x="311" y="998"/>
                    </a:lnTo>
                    <a:lnTo>
                      <a:pt x="319" y="998"/>
                    </a:lnTo>
                    <a:lnTo>
                      <a:pt x="319" y="998"/>
                    </a:lnTo>
                    <a:lnTo>
                      <a:pt x="336" y="981"/>
                    </a:lnTo>
                    <a:lnTo>
                      <a:pt x="353" y="964"/>
                    </a:lnTo>
                    <a:lnTo>
                      <a:pt x="369" y="964"/>
                    </a:lnTo>
                    <a:lnTo>
                      <a:pt x="394" y="956"/>
                    </a:lnTo>
                    <a:lnTo>
                      <a:pt x="394" y="956"/>
                    </a:lnTo>
                    <a:lnTo>
                      <a:pt x="386" y="947"/>
                    </a:lnTo>
                    <a:lnTo>
                      <a:pt x="378" y="947"/>
                    </a:lnTo>
                    <a:lnTo>
                      <a:pt x="378" y="947"/>
                    </a:lnTo>
                    <a:lnTo>
                      <a:pt x="378" y="931"/>
                    </a:lnTo>
                    <a:lnTo>
                      <a:pt x="386" y="931"/>
                    </a:lnTo>
                    <a:lnTo>
                      <a:pt x="386" y="922"/>
                    </a:lnTo>
                    <a:lnTo>
                      <a:pt x="386" y="897"/>
                    </a:lnTo>
                    <a:lnTo>
                      <a:pt x="411" y="889"/>
                    </a:lnTo>
                    <a:lnTo>
                      <a:pt x="436" y="880"/>
                    </a:lnTo>
                    <a:lnTo>
                      <a:pt x="462" y="880"/>
                    </a:lnTo>
                    <a:lnTo>
                      <a:pt x="470" y="880"/>
                    </a:lnTo>
                    <a:lnTo>
                      <a:pt x="470" y="880"/>
                    </a:lnTo>
                    <a:lnTo>
                      <a:pt x="462" y="880"/>
                    </a:lnTo>
                    <a:lnTo>
                      <a:pt x="462" y="889"/>
                    </a:lnTo>
                    <a:lnTo>
                      <a:pt x="470" y="889"/>
                    </a:lnTo>
                    <a:lnTo>
                      <a:pt x="478" y="889"/>
                    </a:lnTo>
                    <a:lnTo>
                      <a:pt x="478" y="872"/>
                    </a:lnTo>
                    <a:lnTo>
                      <a:pt x="503" y="855"/>
                    </a:lnTo>
                    <a:lnTo>
                      <a:pt x="520" y="863"/>
                    </a:lnTo>
                    <a:lnTo>
                      <a:pt x="537" y="872"/>
                    </a:lnTo>
                    <a:lnTo>
                      <a:pt x="554" y="863"/>
                    </a:lnTo>
                    <a:lnTo>
                      <a:pt x="562" y="863"/>
                    </a:lnTo>
                    <a:lnTo>
                      <a:pt x="562" y="872"/>
                    </a:lnTo>
                    <a:lnTo>
                      <a:pt x="554" y="872"/>
                    </a:lnTo>
                    <a:lnTo>
                      <a:pt x="537" y="889"/>
                    </a:lnTo>
                    <a:lnTo>
                      <a:pt x="520" y="897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54" y="914"/>
                    </a:lnTo>
                    <a:lnTo>
                      <a:pt x="571" y="889"/>
                    </a:lnTo>
                    <a:lnTo>
                      <a:pt x="579" y="880"/>
                    </a:lnTo>
                    <a:lnTo>
                      <a:pt x="596" y="880"/>
                    </a:lnTo>
                    <a:lnTo>
                      <a:pt x="612" y="872"/>
                    </a:lnTo>
                    <a:lnTo>
                      <a:pt x="612" y="872"/>
                    </a:lnTo>
                    <a:lnTo>
                      <a:pt x="612" y="863"/>
                    </a:lnTo>
                    <a:lnTo>
                      <a:pt x="612" y="847"/>
                    </a:lnTo>
                    <a:lnTo>
                      <a:pt x="621" y="830"/>
                    </a:lnTo>
                    <a:lnTo>
                      <a:pt x="621" y="830"/>
                    </a:lnTo>
                    <a:lnTo>
                      <a:pt x="646" y="822"/>
                    </a:lnTo>
                    <a:lnTo>
                      <a:pt x="663" y="822"/>
                    </a:lnTo>
                    <a:lnTo>
                      <a:pt x="671" y="813"/>
                    </a:lnTo>
                    <a:lnTo>
                      <a:pt x="671" y="796"/>
                    </a:lnTo>
                    <a:lnTo>
                      <a:pt x="688" y="796"/>
                    </a:lnTo>
                    <a:lnTo>
                      <a:pt x="696" y="796"/>
                    </a:lnTo>
                    <a:lnTo>
                      <a:pt x="688" y="788"/>
                    </a:lnTo>
                    <a:lnTo>
                      <a:pt x="696" y="788"/>
                    </a:lnTo>
                    <a:lnTo>
                      <a:pt x="705" y="780"/>
                    </a:lnTo>
                    <a:lnTo>
                      <a:pt x="705" y="780"/>
                    </a:lnTo>
                    <a:lnTo>
                      <a:pt x="696" y="763"/>
                    </a:lnTo>
                    <a:lnTo>
                      <a:pt x="680" y="754"/>
                    </a:lnTo>
                    <a:lnTo>
                      <a:pt x="663" y="763"/>
                    </a:lnTo>
                    <a:lnTo>
                      <a:pt x="654" y="771"/>
                    </a:lnTo>
                    <a:lnTo>
                      <a:pt x="654" y="780"/>
                    </a:lnTo>
                    <a:lnTo>
                      <a:pt x="646" y="788"/>
                    </a:lnTo>
                    <a:lnTo>
                      <a:pt x="638" y="788"/>
                    </a:lnTo>
                    <a:lnTo>
                      <a:pt x="638" y="780"/>
                    </a:lnTo>
                    <a:lnTo>
                      <a:pt x="638" y="771"/>
                    </a:lnTo>
                    <a:lnTo>
                      <a:pt x="638" y="754"/>
                    </a:lnTo>
                    <a:lnTo>
                      <a:pt x="629" y="754"/>
                    </a:lnTo>
                    <a:lnTo>
                      <a:pt x="621" y="746"/>
                    </a:lnTo>
                    <a:lnTo>
                      <a:pt x="621" y="738"/>
                    </a:lnTo>
                    <a:lnTo>
                      <a:pt x="629" y="729"/>
                    </a:lnTo>
                    <a:lnTo>
                      <a:pt x="621" y="729"/>
                    </a:lnTo>
                    <a:lnTo>
                      <a:pt x="621" y="721"/>
                    </a:lnTo>
                    <a:lnTo>
                      <a:pt x="621" y="713"/>
                    </a:lnTo>
                    <a:lnTo>
                      <a:pt x="621" y="704"/>
                    </a:lnTo>
                    <a:lnTo>
                      <a:pt x="621" y="696"/>
                    </a:lnTo>
                    <a:lnTo>
                      <a:pt x="621" y="679"/>
                    </a:lnTo>
                    <a:lnTo>
                      <a:pt x="638" y="645"/>
                    </a:lnTo>
                    <a:lnTo>
                      <a:pt x="646" y="604"/>
                    </a:lnTo>
                    <a:lnTo>
                      <a:pt x="638" y="595"/>
                    </a:lnTo>
                    <a:lnTo>
                      <a:pt x="638" y="587"/>
                    </a:lnTo>
                    <a:lnTo>
                      <a:pt x="638" y="562"/>
                    </a:lnTo>
                    <a:lnTo>
                      <a:pt x="646" y="545"/>
                    </a:lnTo>
                    <a:lnTo>
                      <a:pt x="646" y="545"/>
                    </a:lnTo>
                    <a:lnTo>
                      <a:pt x="638" y="528"/>
                    </a:lnTo>
                    <a:lnTo>
                      <a:pt x="629" y="511"/>
                    </a:lnTo>
                    <a:lnTo>
                      <a:pt x="646" y="478"/>
                    </a:lnTo>
                    <a:lnTo>
                      <a:pt x="654" y="453"/>
                    </a:lnTo>
                    <a:lnTo>
                      <a:pt x="671" y="453"/>
                    </a:lnTo>
                    <a:lnTo>
                      <a:pt x="680" y="444"/>
                    </a:lnTo>
                    <a:lnTo>
                      <a:pt x="713" y="394"/>
                    </a:lnTo>
                    <a:lnTo>
                      <a:pt x="738" y="394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63" y="360"/>
                    </a:lnTo>
                    <a:lnTo>
                      <a:pt x="780" y="377"/>
                    </a:lnTo>
                    <a:lnTo>
                      <a:pt x="789" y="394"/>
                    </a:lnTo>
                    <a:lnTo>
                      <a:pt x="789" y="411"/>
                    </a:lnTo>
                    <a:lnTo>
                      <a:pt x="789" y="427"/>
                    </a:lnTo>
                    <a:lnTo>
                      <a:pt x="797" y="436"/>
                    </a:lnTo>
                    <a:lnTo>
                      <a:pt x="805" y="444"/>
                    </a:lnTo>
                    <a:lnTo>
                      <a:pt x="805" y="453"/>
                    </a:lnTo>
                    <a:lnTo>
                      <a:pt x="814" y="461"/>
                    </a:lnTo>
                    <a:lnTo>
                      <a:pt x="822" y="453"/>
                    </a:lnTo>
                    <a:lnTo>
                      <a:pt x="831" y="444"/>
                    </a:lnTo>
                    <a:lnTo>
                      <a:pt x="839" y="461"/>
                    </a:lnTo>
                    <a:lnTo>
                      <a:pt x="847" y="486"/>
                    </a:lnTo>
                    <a:lnTo>
                      <a:pt x="864" y="402"/>
                    </a:lnTo>
                    <a:lnTo>
                      <a:pt x="881" y="310"/>
                    </a:lnTo>
                    <a:lnTo>
                      <a:pt x="872" y="310"/>
                    </a:lnTo>
                    <a:lnTo>
                      <a:pt x="864" y="293"/>
                    </a:lnTo>
                    <a:lnTo>
                      <a:pt x="856" y="285"/>
                    </a:lnTo>
                    <a:lnTo>
                      <a:pt x="856" y="277"/>
                    </a:lnTo>
                    <a:lnTo>
                      <a:pt x="856" y="260"/>
                    </a:lnTo>
                    <a:lnTo>
                      <a:pt x="847" y="260"/>
                    </a:lnTo>
                    <a:lnTo>
                      <a:pt x="839" y="251"/>
                    </a:lnTo>
                    <a:lnTo>
                      <a:pt x="839" y="243"/>
                    </a:lnTo>
                    <a:lnTo>
                      <a:pt x="839" y="218"/>
                    </a:lnTo>
                    <a:lnTo>
                      <a:pt x="805" y="201"/>
                    </a:lnTo>
                    <a:lnTo>
                      <a:pt x="780" y="184"/>
                    </a:lnTo>
                    <a:lnTo>
                      <a:pt x="780" y="168"/>
                    </a:lnTo>
                    <a:lnTo>
                      <a:pt x="780" y="159"/>
                    </a:lnTo>
                    <a:lnTo>
                      <a:pt x="772" y="142"/>
                    </a:lnTo>
                    <a:lnTo>
                      <a:pt x="772" y="126"/>
                    </a:lnTo>
                    <a:lnTo>
                      <a:pt x="747" y="100"/>
                    </a:lnTo>
                    <a:lnTo>
                      <a:pt x="730" y="75"/>
                    </a:lnTo>
                    <a:lnTo>
                      <a:pt x="730" y="58"/>
                    </a:lnTo>
                    <a:lnTo>
                      <a:pt x="730" y="42"/>
                    </a:lnTo>
                    <a:lnTo>
                      <a:pt x="713" y="8"/>
                    </a:lnTo>
                    <a:lnTo>
                      <a:pt x="696" y="0"/>
                    </a:lnTo>
                    <a:lnTo>
                      <a:pt x="680" y="8"/>
                    </a:lnTo>
                    <a:lnTo>
                      <a:pt x="663" y="33"/>
                    </a:lnTo>
                    <a:lnTo>
                      <a:pt x="654" y="33"/>
                    </a:lnTo>
                    <a:lnTo>
                      <a:pt x="654" y="33"/>
                    </a:lnTo>
                    <a:lnTo>
                      <a:pt x="646" y="33"/>
                    </a:lnTo>
                    <a:lnTo>
                      <a:pt x="646" y="33"/>
                    </a:lnTo>
                    <a:lnTo>
                      <a:pt x="621" y="33"/>
                    </a:lnTo>
                    <a:lnTo>
                      <a:pt x="587" y="25"/>
                    </a:lnTo>
                    <a:lnTo>
                      <a:pt x="562" y="42"/>
                    </a:lnTo>
                    <a:lnTo>
                      <a:pt x="537" y="42"/>
                    </a:lnTo>
                    <a:lnTo>
                      <a:pt x="520" y="33"/>
                    </a:lnTo>
                    <a:lnTo>
                      <a:pt x="512" y="33"/>
                    </a:lnTo>
                    <a:lnTo>
                      <a:pt x="495" y="33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ДФО_Амурская область">
                <a:extLst>
                  <a:ext uri="{FF2B5EF4-FFF2-40B4-BE49-F238E27FC236}">
                    <a16:creationId xmlns="" xmlns:a16="http://schemas.microsoft.com/office/drawing/2014/main" id="{3FDCE76B-DFE2-DCDE-F0D3-F6A14F916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444" y="4835163"/>
                <a:ext cx="894872" cy="655766"/>
              </a:xfrm>
              <a:custGeom>
                <a:avLst/>
                <a:gdLst>
                  <a:gd name="T0" fmla="*/ 813 w 1031"/>
                  <a:gd name="T1" fmla="*/ 17 h 755"/>
                  <a:gd name="T2" fmla="*/ 771 w 1031"/>
                  <a:gd name="T3" fmla="*/ 8 h 755"/>
                  <a:gd name="T4" fmla="*/ 713 w 1031"/>
                  <a:gd name="T5" fmla="*/ 25 h 755"/>
                  <a:gd name="T6" fmla="*/ 629 w 1031"/>
                  <a:gd name="T7" fmla="*/ 42 h 755"/>
                  <a:gd name="T8" fmla="*/ 595 w 1031"/>
                  <a:gd name="T9" fmla="*/ 84 h 755"/>
                  <a:gd name="T10" fmla="*/ 537 w 1031"/>
                  <a:gd name="T11" fmla="*/ 84 h 755"/>
                  <a:gd name="T12" fmla="*/ 495 w 1031"/>
                  <a:gd name="T13" fmla="*/ 101 h 755"/>
                  <a:gd name="T14" fmla="*/ 453 w 1031"/>
                  <a:gd name="T15" fmla="*/ 109 h 755"/>
                  <a:gd name="T16" fmla="*/ 369 w 1031"/>
                  <a:gd name="T17" fmla="*/ 117 h 755"/>
                  <a:gd name="T18" fmla="*/ 268 w 1031"/>
                  <a:gd name="T19" fmla="*/ 84 h 755"/>
                  <a:gd name="T20" fmla="*/ 151 w 1031"/>
                  <a:gd name="T21" fmla="*/ 59 h 755"/>
                  <a:gd name="T22" fmla="*/ 84 w 1031"/>
                  <a:gd name="T23" fmla="*/ 42 h 755"/>
                  <a:gd name="T24" fmla="*/ 0 w 1031"/>
                  <a:gd name="T25" fmla="*/ 92 h 755"/>
                  <a:gd name="T26" fmla="*/ 17 w 1031"/>
                  <a:gd name="T27" fmla="*/ 117 h 755"/>
                  <a:gd name="T28" fmla="*/ 33 w 1031"/>
                  <a:gd name="T29" fmla="*/ 143 h 755"/>
                  <a:gd name="T30" fmla="*/ 59 w 1031"/>
                  <a:gd name="T31" fmla="*/ 168 h 755"/>
                  <a:gd name="T32" fmla="*/ 126 w 1031"/>
                  <a:gd name="T33" fmla="*/ 201 h 755"/>
                  <a:gd name="T34" fmla="*/ 151 w 1031"/>
                  <a:gd name="T35" fmla="*/ 277 h 755"/>
                  <a:gd name="T36" fmla="*/ 184 w 1031"/>
                  <a:gd name="T37" fmla="*/ 310 h 755"/>
                  <a:gd name="T38" fmla="*/ 176 w 1031"/>
                  <a:gd name="T39" fmla="*/ 344 h 755"/>
                  <a:gd name="T40" fmla="*/ 210 w 1031"/>
                  <a:gd name="T41" fmla="*/ 411 h 755"/>
                  <a:gd name="T42" fmla="*/ 268 w 1031"/>
                  <a:gd name="T43" fmla="*/ 403 h 755"/>
                  <a:gd name="T44" fmla="*/ 302 w 1031"/>
                  <a:gd name="T45" fmla="*/ 386 h 755"/>
                  <a:gd name="T46" fmla="*/ 344 w 1031"/>
                  <a:gd name="T47" fmla="*/ 394 h 755"/>
                  <a:gd name="T48" fmla="*/ 394 w 1031"/>
                  <a:gd name="T49" fmla="*/ 411 h 755"/>
                  <a:gd name="T50" fmla="*/ 453 w 1031"/>
                  <a:gd name="T51" fmla="*/ 428 h 755"/>
                  <a:gd name="T52" fmla="*/ 470 w 1031"/>
                  <a:gd name="T53" fmla="*/ 436 h 755"/>
                  <a:gd name="T54" fmla="*/ 486 w 1031"/>
                  <a:gd name="T55" fmla="*/ 453 h 755"/>
                  <a:gd name="T56" fmla="*/ 520 w 1031"/>
                  <a:gd name="T57" fmla="*/ 512 h 755"/>
                  <a:gd name="T58" fmla="*/ 579 w 1031"/>
                  <a:gd name="T59" fmla="*/ 579 h 755"/>
                  <a:gd name="T60" fmla="*/ 620 w 1031"/>
                  <a:gd name="T61" fmla="*/ 646 h 755"/>
                  <a:gd name="T62" fmla="*/ 646 w 1031"/>
                  <a:gd name="T63" fmla="*/ 696 h 755"/>
                  <a:gd name="T64" fmla="*/ 738 w 1031"/>
                  <a:gd name="T65" fmla="*/ 721 h 755"/>
                  <a:gd name="T66" fmla="*/ 763 w 1031"/>
                  <a:gd name="T67" fmla="*/ 730 h 755"/>
                  <a:gd name="T68" fmla="*/ 780 w 1031"/>
                  <a:gd name="T69" fmla="*/ 730 h 755"/>
                  <a:gd name="T70" fmla="*/ 797 w 1031"/>
                  <a:gd name="T71" fmla="*/ 721 h 755"/>
                  <a:gd name="T72" fmla="*/ 906 w 1031"/>
                  <a:gd name="T73" fmla="*/ 738 h 755"/>
                  <a:gd name="T74" fmla="*/ 922 w 1031"/>
                  <a:gd name="T75" fmla="*/ 704 h 755"/>
                  <a:gd name="T76" fmla="*/ 914 w 1031"/>
                  <a:gd name="T77" fmla="*/ 595 h 755"/>
                  <a:gd name="T78" fmla="*/ 880 w 1031"/>
                  <a:gd name="T79" fmla="*/ 570 h 755"/>
                  <a:gd name="T80" fmla="*/ 864 w 1031"/>
                  <a:gd name="T81" fmla="*/ 562 h 755"/>
                  <a:gd name="T82" fmla="*/ 847 w 1031"/>
                  <a:gd name="T83" fmla="*/ 520 h 755"/>
                  <a:gd name="T84" fmla="*/ 855 w 1031"/>
                  <a:gd name="T85" fmla="*/ 453 h 755"/>
                  <a:gd name="T86" fmla="*/ 906 w 1031"/>
                  <a:gd name="T87" fmla="*/ 403 h 755"/>
                  <a:gd name="T88" fmla="*/ 956 w 1031"/>
                  <a:gd name="T89" fmla="*/ 361 h 755"/>
                  <a:gd name="T90" fmla="*/ 989 w 1031"/>
                  <a:gd name="T91" fmla="*/ 302 h 755"/>
                  <a:gd name="T92" fmla="*/ 1023 w 1031"/>
                  <a:gd name="T93" fmla="*/ 260 h 755"/>
                  <a:gd name="T94" fmla="*/ 989 w 1031"/>
                  <a:gd name="T95" fmla="*/ 193 h 755"/>
                  <a:gd name="T96" fmla="*/ 931 w 1031"/>
                  <a:gd name="T97" fmla="*/ 210 h 755"/>
                  <a:gd name="T98" fmla="*/ 855 w 1031"/>
                  <a:gd name="T99" fmla="*/ 268 h 755"/>
                  <a:gd name="T100" fmla="*/ 830 w 1031"/>
                  <a:gd name="T101" fmla="*/ 277 h 755"/>
                  <a:gd name="T102" fmla="*/ 780 w 1031"/>
                  <a:gd name="T103" fmla="*/ 235 h 755"/>
                  <a:gd name="T104" fmla="*/ 746 w 1031"/>
                  <a:gd name="T105" fmla="*/ 176 h 755"/>
                  <a:gd name="T106" fmla="*/ 763 w 1031"/>
                  <a:gd name="T107" fmla="*/ 109 h 755"/>
                  <a:gd name="T108" fmla="*/ 797 w 1031"/>
                  <a:gd name="T109" fmla="*/ 59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1" h="755">
                    <a:moveTo>
                      <a:pt x="797" y="59"/>
                    </a:moveTo>
                    <a:lnTo>
                      <a:pt x="813" y="42"/>
                    </a:lnTo>
                    <a:lnTo>
                      <a:pt x="822" y="17"/>
                    </a:lnTo>
                    <a:lnTo>
                      <a:pt x="813" y="17"/>
                    </a:lnTo>
                    <a:lnTo>
                      <a:pt x="805" y="17"/>
                    </a:lnTo>
                    <a:lnTo>
                      <a:pt x="797" y="8"/>
                    </a:lnTo>
                    <a:lnTo>
                      <a:pt x="780" y="0"/>
                    </a:lnTo>
                    <a:lnTo>
                      <a:pt x="771" y="8"/>
                    </a:lnTo>
                    <a:lnTo>
                      <a:pt x="755" y="17"/>
                    </a:lnTo>
                    <a:lnTo>
                      <a:pt x="746" y="17"/>
                    </a:lnTo>
                    <a:lnTo>
                      <a:pt x="738" y="8"/>
                    </a:lnTo>
                    <a:lnTo>
                      <a:pt x="713" y="25"/>
                    </a:lnTo>
                    <a:lnTo>
                      <a:pt x="679" y="17"/>
                    </a:lnTo>
                    <a:lnTo>
                      <a:pt x="662" y="34"/>
                    </a:lnTo>
                    <a:lnTo>
                      <a:pt x="637" y="34"/>
                    </a:lnTo>
                    <a:lnTo>
                      <a:pt x="629" y="42"/>
                    </a:lnTo>
                    <a:lnTo>
                      <a:pt x="629" y="50"/>
                    </a:lnTo>
                    <a:lnTo>
                      <a:pt x="612" y="59"/>
                    </a:lnTo>
                    <a:lnTo>
                      <a:pt x="595" y="75"/>
                    </a:lnTo>
                    <a:lnTo>
                      <a:pt x="595" y="84"/>
                    </a:lnTo>
                    <a:lnTo>
                      <a:pt x="587" y="92"/>
                    </a:lnTo>
                    <a:lnTo>
                      <a:pt x="562" y="84"/>
                    </a:lnTo>
                    <a:lnTo>
                      <a:pt x="537" y="75"/>
                    </a:lnTo>
                    <a:lnTo>
                      <a:pt x="537" y="84"/>
                    </a:lnTo>
                    <a:lnTo>
                      <a:pt x="520" y="84"/>
                    </a:lnTo>
                    <a:lnTo>
                      <a:pt x="511" y="84"/>
                    </a:lnTo>
                    <a:lnTo>
                      <a:pt x="503" y="84"/>
                    </a:lnTo>
                    <a:lnTo>
                      <a:pt x="495" y="101"/>
                    </a:lnTo>
                    <a:lnTo>
                      <a:pt x="495" y="109"/>
                    </a:lnTo>
                    <a:lnTo>
                      <a:pt x="478" y="101"/>
                    </a:lnTo>
                    <a:lnTo>
                      <a:pt x="470" y="101"/>
                    </a:lnTo>
                    <a:lnTo>
                      <a:pt x="453" y="109"/>
                    </a:lnTo>
                    <a:lnTo>
                      <a:pt x="428" y="126"/>
                    </a:lnTo>
                    <a:lnTo>
                      <a:pt x="402" y="126"/>
                    </a:lnTo>
                    <a:lnTo>
                      <a:pt x="394" y="117"/>
                    </a:lnTo>
                    <a:lnTo>
                      <a:pt x="369" y="117"/>
                    </a:lnTo>
                    <a:lnTo>
                      <a:pt x="344" y="126"/>
                    </a:lnTo>
                    <a:lnTo>
                      <a:pt x="302" y="117"/>
                    </a:lnTo>
                    <a:lnTo>
                      <a:pt x="285" y="101"/>
                    </a:lnTo>
                    <a:lnTo>
                      <a:pt x="268" y="84"/>
                    </a:lnTo>
                    <a:lnTo>
                      <a:pt x="226" y="75"/>
                    </a:lnTo>
                    <a:lnTo>
                      <a:pt x="176" y="75"/>
                    </a:lnTo>
                    <a:lnTo>
                      <a:pt x="168" y="67"/>
                    </a:lnTo>
                    <a:lnTo>
                      <a:pt x="151" y="59"/>
                    </a:lnTo>
                    <a:lnTo>
                      <a:pt x="134" y="59"/>
                    </a:lnTo>
                    <a:lnTo>
                      <a:pt x="117" y="59"/>
                    </a:lnTo>
                    <a:lnTo>
                      <a:pt x="101" y="50"/>
                    </a:lnTo>
                    <a:lnTo>
                      <a:pt x="84" y="42"/>
                    </a:lnTo>
                    <a:lnTo>
                      <a:pt x="67" y="34"/>
                    </a:lnTo>
                    <a:lnTo>
                      <a:pt x="33" y="42"/>
                    </a:lnTo>
                    <a:lnTo>
                      <a:pt x="0" y="59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8" y="92"/>
                    </a:lnTo>
                    <a:lnTo>
                      <a:pt x="17" y="109"/>
                    </a:lnTo>
                    <a:lnTo>
                      <a:pt x="17" y="117"/>
                    </a:lnTo>
                    <a:lnTo>
                      <a:pt x="33" y="126"/>
                    </a:lnTo>
                    <a:lnTo>
                      <a:pt x="59" y="134"/>
                    </a:lnTo>
                    <a:lnTo>
                      <a:pt x="42" y="143"/>
                    </a:lnTo>
                    <a:lnTo>
                      <a:pt x="33" y="143"/>
                    </a:lnTo>
                    <a:lnTo>
                      <a:pt x="33" y="159"/>
                    </a:lnTo>
                    <a:lnTo>
                      <a:pt x="50" y="176"/>
                    </a:lnTo>
                    <a:lnTo>
                      <a:pt x="59" y="176"/>
                    </a:lnTo>
                    <a:lnTo>
                      <a:pt x="59" y="168"/>
                    </a:lnTo>
                    <a:lnTo>
                      <a:pt x="75" y="159"/>
                    </a:lnTo>
                    <a:lnTo>
                      <a:pt x="101" y="151"/>
                    </a:lnTo>
                    <a:lnTo>
                      <a:pt x="117" y="176"/>
                    </a:lnTo>
                    <a:lnTo>
                      <a:pt x="126" y="201"/>
                    </a:lnTo>
                    <a:lnTo>
                      <a:pt x="134" y="201"/>
                    </a:lnTo>
                    <a:lnTo>
                      <a:pt x="151" y="193"/>
                    </a:lnTo>
                    <a:lnTo>
                      <a:pt x="168" y="235"/>
                    </a:lnTo>
                    <a:lnTo>
                      <a:pt x="151" y="277"/>
                    </a:lnTo>
                    <a:lnTo>
                      <a:pt x="159" y="285"/>
                    </a:lnTo>
                    <a:lnTo>
                      <a:pt x="168" y="285"/>
                    </a:lnTo>
                    <a:lnTo>
                      <a:pt x="193" y="302"/>
                    </a:lnTo>
                    <a:lnTo>
                      <a:pt x="184" y="310"/>
                    </a:lnTo>
                    <a:lnTo>
                      <a:pt x="176" y="319"/>
                    </a:lnTo>
                    <a:lnTo>
                      <a:pt x="176" y="327"/>
                    </a:lnTo>
                    <a:lnTo>
                      <a:pt x="176" y="335"/>
                    </a:lnTo>
                    <a:lnTo>
                      <a:pt x="176" y="344"/>
                    </a:lnTo>
                    <a:lnTo>
                      <a:pt x="168" y="361"/>
                    </a:lnTo>
                    <a:lnTo>
                      <a:pt x="168" y="361"/>
                    </a:lnTo>
                    <a:lnTo>
                      <a:pt x="193" y="386"/>
                    </a:lnTo>
                    <a:lnTo>
                      <a:pt x="210" y="411"/>
                    </a:lnTo>
                    <a:lnTo>
                      <a:pt x="218" y="411"/>
                    </a:lnTo>
                    <a:lnTo>
                      <a:pt x="226" y="411"/>
                    </a:lnTo>
                    <a:lnTo>
                      <a:pt x="252" y="411"/>
                    </a:lnTo>
                    <a:lnTo>
                      <a:pt x="268" y="403"/>
                    </a:lnTo>
                    <a:lnTo>
                      <a:pt x="285" y="394"/>
                    </a:lnTo>
                    <a:lnTo>
                      <a:pt x="285" y="394"/>
                    </a:lnTo>
                    <a:lnTo>
                      <a:pt x="293" y="394"/>
                    </a:lnTo>
                    <a:lnTo>
                      <a:pt x="302" y="386"/>
                    </a:lnTo>
                    <a:lnTo>
                      <a:pt x="319" y="394"/>
                    </a:lnTo>
                    <a:lnTo>
                      <a:pt x="335" y="403"/>
                    </a:lnTo>
                    <a:lnTo>
                      <a:pt x="335" y="403"/>
                    </a:lnTo>
                    <a:lnTo>
                      <a:pt x="344" y="394"/>
                    </a:lnTo>
                    <a:lnTo>
                      <a:pt x="369" y="411"/>
                    </a:lnTo>
                    <a:lnTo>
                      <a:pt x="394" y="419"/>
                    </a:lnTo>
                    <a:lnTo>
                      <a:pt x="394" y="411"/>
                    </a:lnTo>
                    <a:lnTo>
                      <a:pt x="394" y="411"/>
                    </a:lnTo>
                    <a:lnTo>
                      <a:pt x="444" y="411"/>
                    </a:lnTo>
                    <a:lnTo>
                      <a:pt x="453" y="419"/>
                    </a:lnTo>
                    <a:lnTo>
                      <a:pt x="453" y="428"/>
                    </a:lnTo>
                    <a:lnTo>
                      <a:pt x="453" y="428"/>
                    </a:lnTo>
                    <a:lnTo>
                      <a:pt x="461" y="428"/>
                    </a:lnTo>
                    <a:lnTo>
                      <a:pt x="461" y="428"/>
                    </a:lnTo>
                    <a:lnTo>
                      <a:pt x="470" y="436"/>
                    </a:lnTo>
                    <a:lnTo>
                      <a:pt x="470" y="436"/>
                    </a:lnTo>
                    <a:lnTo>
                      <a:pt x="478" y="436"/>
                    </a:lnTo>
                    <a:lnTo>
                      <a:pt x="478" y="444"/>
                    </a:lnTo>
                    <a:lnTo>
                      <a:pt x="478" y="453"/>
                    </a:lnTo>
                    <a:lnTo>
                      <a:pt x="486" y="453"/>
                    </a:lnTo>
                    <a:lnTo>
                      <a:pt x="486" y="453"/>
                    </a:lnTo>
                    <a:lnTo>
                      <a:pt x="503" y="470"/>
                    </a:lnTo>
                    <a:lnTo>
                      <a:pt x="511" y="478"/>
                    </a:lnTo>
                    <a:lnTo>
                      <a:pt x="520" y="512"/>
                    </a:lnTo>
                    <a:lnTo>
                      <a:pt x="562" y="562"/>
                    </a:lnTo>
                    <a:lnTo>
                      <a:pt x="570" y="562"/>
                    </a:lnTo>
                    <a:lnTo>
                      <a:pt x="570" y="570"/>
                    </a:lnTo>
                    <a:lnTo>
                      <a:pt x="579" y="579"/>
                    </a:lnTo>
                    <a:lnTo>
                      <a:pt x="579" y="595"/>
                    </a:lnTo>
                    <a:lnTo>
                      <a:pt x="595" y="612"/>
                    </a:lnTo>
                    <a:lnTo>
                      <a:pt x="612" y="637"/>
                    </a:lnTo>
                    <a:lnTo>
                      <a:pt x="620" y="646"/>
                    </a:lnTo>
                    <a:lnTo>
                      <a:pt x="629" y="671"/>
                    </a:lnTo>
                    <a:lnTo>
                      <a:pt x="637" y="671"/>
                    </a:lnTo>
                    <a:lnTo>
                      <a:pt x="646" y="679"/>
                    </a:lnTo>
                    <a:lnTo>
                      <a:pt x="646" y="696"/>
                    </a:lnTo>
                    <a:lnTo>
                      <a:pt x="671" y="738"/>
                    </a:lnTo>
                    <a:lnTo>
                      <a:pt x="704" y="730"/>
                    </a:lnTo>
                    <a:lnTo>
                      <a:pt x="738" y="721"/>
                    </a:lnTo>
                    <a:lnTo>
                      <a:pt x="738" y="721"/>
                    </a:lnTo>
                    <a:lnTo>
                      <a:pt x="746" y="730"/>
                    </a:lnTo>
                    <a:lnTo>
                      <a:pt x="746" y="730"/>
                    </a:lnTo>
                    <a:lnTo>
                      <a:pt x="755" y="730"/>
                    </a:lnTo>
                    <a:lnTo>
                      <a:pt x="763" y="730"/>
                    </a:lnTo>
                    <a:lnTo>
                      <a:pt x="763" y="738"/>
                    </a:lnTo>
                    <a:lnTo>
                      <a:pt x="771" y="738"/>
                    </a:lnTo>
                    <a:lnTo>
                      <a:pt x="771" y="738"/>
                    </a:lnTo>
                    <a:lnTo>
                      <a:pt x="780" y="730"/>
                    </a:lnTo>
                    <a:lnTo>
                      <a:pt x="788" y="738"/>
                    </a:lnTo>
                    <a:lnTo>
                      <a:pt x="788" y="730"/>
                    </a:lnTo>
                    <a:lnTo>
                      <a:pt x="797" y="730"/>
                    </a:lnTo>
                    <a:lnTo>
                      <a:pt x="797" y="721"/>
                    </a:lnTo>
                    <a:lnTo>
                      <a:pt x="830" y="746"/>
                    </a:lnTo>
                    <a:lnTo>
                      <a:pt x="889" y="755"/>
                    </a:lnTo>
                    <a:lnTo>
                      <a:pt x="897" y="755"/>
                    </a:lnTo>
                    <a:lnTo>
                      <a:pt x="906" y="738"/>
                    </a:lnTo>
                    <a:lnTo>
                      <a:pt x="914" y="713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679"/>
                    </a:lnTo>
                    <a:lnTo>
                      <a:pt x="914" y="654"/>
                    </a:lnTo>
                    <a:lnTo>
                      <a:pt x="914" y="629"/>
                    </a:lnTo>
                    <a:lnTo>
                      <a:pt x="914" y="595"/>
                    </a:lnTo>
                    <a:lnTo>
                      <a:pt x="906" y="587"/>
                    </a:lnTo>
                    <a:lnTo>
                      <a:pt x="889" y="587"/>
                    </a:lnTo>
                    <a:lnTo>
                      <a:pt x="889" y="579"/>
                    </a:lnTo>
                    <a:lnTo>
                      <a:pt x="880" y="570"/>
                    </a:lnTo>
                    <a:lnTo>
                      <a:pt x="872" y="579"/>
                    </a:lnTo>
                    <a:lnTo>
                      <a:pt x="864" y="579"/>
                    </a:lnTo>
                    <a:lnTo>
                      <a:pt x="864" y="570"/>
                    </a:lnTo>
                    <a:lnTo>
                      <a:pt x="864" y="562"/>
                    </a:lnTo>
                    <a:lnTo>
                      <a:pt x="855" y="562"/>
                    </a:lnTo>
                    <a:lnTo>
                      <a:pt x="847" y="570"/>
                    </a:lnTo>
                    <a:lnTo>
                      <a:pt x="847" y="545"/>
                    </a:lnTo>
                    <a:lnTo>
                      <a:pt x="847" y="520"/>
                    </a:lnTo>
                    <a:lnTo>
                      <a:pt x="855" y="495"/>
                    </a:lnTo>
                    <a:lnTo>
                      <a:pt x="864" y="478"/>
                    </a:lnTo>
                    <a:lnTo>
                      <a:pt x="864" y="470"/>
                    </a:lnTo>
                    <a:lnTo>
                      <a:pt x="855" y="453"/>
                    </a:lnTo>
                    <a:lnTo>
                      <a:pt x="880" y="436"/>
                    </a:lnTo>
                    <a:lnTo>
                      <a:pt x="906" y="419"/>
                    </a:lnTo>
                    <a:lnTo>
                      <a:pt x="914" y="411"/>
                    </a:lnTo>
                    <a:lnTo>
                      <a:pt x="906" y="403"/>
                    </a:lnTo>
                    <a:lnTo>
                      <a:pt x="914" y="386"/>
                    </a:lnTo>
                    <a:lnTo>
                      <a:pt x="922" y="377"/>
                    </a:lnTo>
                    <a:lnTo>
                      <a:pt x="939" y="369"/>
                    </a:lnTo>
                    <a:lnTo>
                      <a:pt x="956" y="361"/>
                    </a:lnTo>
                    <a:lnTo>
                      <a:pt x="956" y="327"/>
                    </a:lnTo>
                    <a:lnTo>
                      <a:pt x="947" y="310"/>
                    </a:lnTo>
                    <a:lnTo>
                      <a:pt x="947" y="310"/>
                    </a:lnTo>
                    <a:lnTo>
                      <a:pt x="989" y="302"/>
                    </a:lnTo>
                    <a:lnTo>
                      <a:pt x="1023" y="302"/>
                    </a:lnTo>
                    <a:lnTo>
                      <a:pt x="1031" y="294"/>
                    </a:lnTo>
                    <a:lnTo>
                      <a:pt x="1031" y="277"/>
                    </a:lnTo>
                    <a:lnTo>
                      <a:pt x="1023" y="260"/>
                    </a:lnTo>
                    <a:lnTo>
                      <a:pt x="1023" y="226"/>
                    </a:lnTo>
                    <a:lnTo>
                      <a:pt x="1015" y="201"/>
                    </a:lnTo>
                    <a:lnTo>
                      <a:pt x="989" y="193"/>
                    </a:lnTo>
                    <a:lnTo>
                      <a:pt x="989" y="193"/>
                    </a:lnTo>
                    <a:lnTo>
                      <a:pt x="981" y="193"/>
                    </a:lnTo>
                    <a:lnTo>
                      <a:pt x="973" y="201"/>
                    </a:lnTo>
                    <a:lnTo>
                      <a:pt x="947" y="210"/>
                    </a:lnTo>
                    <a:lnTo>
                      <a:pt x="931" y="210"/>
                    </a:lnTo>
                    <a:lnTo>
                      <a:pt x="922" y="226"/>
                    </a:lnTo>
                    <a:lnTo>
                      <a:pt x="906" y="243"/>
                    </a:lnTo>
                    <a:lnTo>
                      <a:pt x="872" y="260"/>
                    </a:lnTo>
                    <a:lnTo>
                      <a:pt x="855" y="268"/>
                    </a:lnTo>
                    <a:lnTo>
                      <a:pt x="847" y="277"/>
                    </a:lnTo>
                    <a:lnTo>
                      <a:pt x="847" y="277"/>
                    </a:lnTo>
                    <a:lnTo>
                      <a:pt x="838" y="277"/>
                    </a:lnTo>
                    <a:lnTo>
                      <a:pt x="830" y="277"/>
                    </a:lnTo>
                    <a:lnTo>
                      <a:pt x="822" y="277"/>
                    </a:lnTo>
                    <a:lnTo>
                      <a:pt x="813" y="277"/>
                    </a:lnTo>
                    <a:lnTo>
                      <a:pt x="797" y="252"/>
                    </a:lnTo>
                    <a:lnTo>
                      <a:pt x="780" y="235"/>
                    </a:lnTo>
                    <a:lnTo>
                      <a:pt x="746" y="235"/>
                    </a:lnTo>
                    <a:lnTo>
                      <a:pt x="721" y="226"/>
                    </a:lnTo>
                    <a:lnTo>
                      <a:pt x="721" y="193"/>
                    </a:lnTo>
                    <a:lnTo>
                      <a:pt x="746" y="176"/>
                    </a:lnTo>
                    <a:lnTo>
                      <a:pt x="746" y="151"/>
                    </a:lnTo>
                    <a:lnTo>
                      <a:pt x="746" y="126"/>
                    </a:lnTo>
                    <a:lnTo>
                      <a:pt x="755" y="117"/>
                    </a:lnTo>
                    <a:lnTo>
                      <a:pt x="763" y="109"/>
                    </a:lnTo>
                    <a:lnTo>
                      <a:pt x="780" y="92"/>
                    </a:lnTo>
                    <a:lnTo>
                      <a:pt x="797" y="75"/>
                    </a:lnTo>
                    <a:lnTo>
                      <a:pt x="797" y="67"/>
                    </a:lnTo>
                    <a:lnTo>
                      <a:pt x="797" y="5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ДФО_Хабаровский край">
                <a:extLst>
                  <a:ext uri="{FF2B5EF4-FFF2-40B4-BE49-F238E27FC236}">
                    <a16:creationId xmlns="" xmlns:a16="http://schemas.microsoft.com/office/drawing/2014/main" id="{AE4E6227-3FA3-D145-B632-B8CC5C48E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534" y="4026701"/>
                <a:ext cx="765850" cy="1595618"/>
              </a:xfrm>
              <a:custGeom>
                <a:avLst/>
                <a:gdLst>
                  <a:gd name="T0" fmla="*/ 462 w 881"/>
                  <a:gd name="T1" fmla="*/ 51 h 1837"/>
                  <a:gd name="T2" fmla="*/ 395 w 881"/>
                  <a:gd name="T3" fmla="*/ 84 h 1837"/>
                  <a:gd name="T4" fmla="*/ 285 w 881"/>
                  <a:gd name="T5" fmla="*/ 176 h 1837"/>
                  <a:gd name="T6" fmla="*/ 252 w 881"/>
                  <a:gd name="T7" fmla="*/ 227 h 1837"/>
                  <a:gd name="T8" fmla="*/ 294 w 881"/>
                  <a:gd name="T9" fmla="*/ 386 h 1837"/>
                  <a:gd name="T10" fmla="*/ 252 w 881"/>
                  <a:gd name="T11" fmla="*/ 453 h 1837"/>
                  <a:gd name="T12" fmla="*/ 176 w 881"/>
                  <a:gd name="T13" fmla="*/ 478 h 1837"/>
                  <a:gd name="T14" fmla="*/ 76 w 881"/>
                  <a:gd name="T15" fmla="*/ 554 h 1837"/>
                  <a:gd name="T16" fmla="*/ 17 w 881"/>
                  <a:gd name="T17" fmla="*/ 663 h 1837"/>
                  <a:gd name="T18" fmla="*/ 34 w 881"/>
                  <a:gd name="T19" fmla="*/ 747 h 1837"/>
                  <a:gd name="T20" fmla="*/ 9 w 881"/>
                  <a:gd name="T21" fmla="*/ 805 h 1837"/>
                  <a:gd name="T22" fmla="*/ 42 w 881"/>
                  <a:gd name="T23" fmla="*/ 864 h 1837"/>
                  <a:gd name="T24" fmla="*/ 84 w 881"/>
                  <a:gd name="T25" fmla="*/ 948 h 1837"/>
                  <a:gd name="T26" fmla="*/ 151 w 881"/>
                  <a:gd name="T27" fmla="*/ 948 h 1837"/>
                  <a:gd name="T28" fmla="*/ 118 w 881"/>
                  <a:gd name="T29" fmla="*/ 1023 h 1837"/>
                  <a:gd name="T30" fmla="*/ 59 w 881"/>
                  <a:gd name="T31" fmla="*/ 1124 h 1837"/>
                  <a:gd name="T32" fmla="*/ 160 w 881"/>
                  <a:gd name="T33" fmla="*/ 1208 h 1837"/>
                  <a:gd name="T34" fmla="*/ 210 w 881"/>
                  <a:gd name="T35" fmla="*/ 1191 h 1837"/>
                  <a:gd name="T36" fmla="*/ 319 w 881"/>
                  <a:gd name="T37" fmla="*/ 1124 h 1837"/>
                  <a:gd name="T38" fmla="*/ 369 w 881"/>
                  <a:gd name="T39" fmla="*/ 1208 h 1837"/>
                  <a:gd name="T40" fmla="*/ 294 w 881"/>
                  <a:gd name="T41" fmla="*/ 1258 h 1837"/>
                  <a:gd name="T42" fmla="*/ 244 w 881"/>
                  <a:gd name="T43" fmla="*/ 1342 h 1837"/>
                  <a:gd name="T44" fmla="*/ 193 w 881"/>
                  <a:gd name="T45" fmla="*/ 1426 h 1837"/>
                  <a:gd name="T46" fmla="*/ 202 w 881"/>
                  <a:gd name="T47" fmla="*/ 1501 h 1837"/>
                  <a:gd name="T48" fmla="*/ 235 w 881"/>
                  <a:gd name="T49" fmla="*/ 1518 h 1837"/>
                  <a:gd name="T50" fmla="*/ 294 w 881"/>
                  <a:gd name="T51" fmla="*/ 1619 h 1837"/>
                  <a:gd name="T52" fmla="*/ 336 w 881"/>
                  <a:gd name="T53" fmla="*/ 1593 h 1837"/>
                  <a:gd name="T54" fmla="*/ 411 w 881"/>
                  <a:gd name="T55" fmla="*/ 1627 h 1837"/>
                  <a:gd name="T56" fmla="*/ 495 w 881"/>
                  <a:gd name="T57" fmla="*/ 1619 h 1837"/>
                  <a:gd name="T58" fmla="*/ 554 w 881"/>
                  <a:gd name="T59" fmla="*/ 1644 h 1837"/>
                  <a:gd name="T60" fmla="*/ 537 w 881"/>
                  <a:gd name="T61" fmla="*/ 1744 h 1837"/>
                  <a:gd name="T62" fmla="*/ 562 w 881"/>
                  <a:gd name="T63" fmla="*/ 1778 h 1837"/>
                  <a:gd name="T64" fmla="*/ 613 w 881"/>
                  <a:gd name="T65" fmla="*/ 1770 h 1837"/>
                  <a:gd name="T66" fmla="*/ 688 w 881"/>
                  <a:gd name="T67" fmla="*/ 1761 h 1837"/>
                  <a:gd name="T68" fmla="*/ 755 w 881"/>
                  <a:gd name="T69" fmla="*/ 1635 h 1837"/>
                  <a:gd name="T70" fmla="*/ 713 w 881"/>
                  <a:gd name="T71" fmla="*/ 1593 h 1837"/>
                  <a:gd name="T72" fmla="*/ 780 w 881"/>
                  <a:gd name="T73" fmla="*/ 1552 h 1837"/>
                  <a:gd name="T74" fmla="*/ 822 w 881"/>
                  <a:gd name="T75" fmla="*/ 1635 h 1837"/>
                  <a:gd name="T76" fmla="*/ 872 w 881"/>
                  <a:gd name="T77" fmla="*/ 1468 h 1837"/>
                  <a:gd name="T78" fmla="*/ 847 w 881"/>
                  <a:gd name="T79" fmla="*/ 1367 h 1837"/>
                  <a:gd name="T80" fmla="*/ 797 w 881"/>
                  <a:gd name="T81" fmla="*/ 1208 h 1837"/>
                  <a:gd name="T82" fmla="*/ 797 w 881"/>
                  <a:gd name="T83" fmla="*/ 1090 h 1837"/>
                  <a:gd name="T84" fmla="*/ 722 w 881"/>
                  <a:gd name="T85" fmla="*/ 1023 h 1837"/>
                  <a:gd name="T86" fmla="*/ 730 w 881"/>
                  <a:gd name="T87" fmla="*/ 990 h 1837"/>
                  <a:gd name="T88" fmla="*/ 654 w 881"/>
                  <a:gd name="T89" fmla="*/ 948 h 1837"/>
                  <a:gd name="T90" fmla="*/ 596 w 881"/>
                  <a:gd name="T91" fmla="*/ 939 h 1837"/>
                  <a:gd name="T92" fmla="*/ 562 w 881"/>
                  <a:gd name="T93" fmla="*/ 973 h 1837"/>
                  <a:gd name="T94" fmla="*/ 554 w 881"/>
                  <a:gd name="T95" fmla="*/ 990 h 1837"/>
                  <a:gd name="T96" fmla="*/ 495 w 881"/>
                  <a:gd name="T97" fmla="*/ 1015 h 1837"/>
                  <a:gd name="T98" fmla="*/ 462 w 881"/>
                  <a:gd name="T99" fmla="*/ 1006 h 1837"/>
                  <a:gd name="T100" fmla="*/ 453 w 881"/>
                  <a:gd name="T101" fmla="*/ 1048 h 1837"/>
                  <a:gd name="T102" fmla="*/ 327 w 881"/>
                  <a:gd name="T103" fmla="*/ 948 h 1837"/>
                  <a:gd name="T104" fmla="*/ 403 w 881"/>
                  <a:gd name="T105" fmla="*/ 814 h 1837"/>
                  <a:gd name="T106" fmla="*/ 428 w 881"/>
                  <a:gd name="T107" fmla="*/ 713 h 1837"/>
                  <a:gd name="T108" fmla="*/ 478 w 881"/>
                  <a:gd name="T109" fmla="*/ 570 h 1837"/>
                  <a:gd name="T110" fmla="*/ 520 w 881"/>
                  <a:gd name="T111" fmla="*/ 453 h 1837"/>
                  <a:gd name="T112" fmla="*/ 604 w 881"/>
                  <a:gd name="T113" fmla="*/ 302 h 1837"/>
                  <a:gd name="T114" fmla="*/ 713 w 881"/>
                  <a:gd name="T115" fmla="*/ 269 h 1837"/>
                  <a:gd name="T116" fmla="*/ 763 w 881"/>
                  <a:gd name="T117" fmla="*/ 218 h 1837"/>
                  <a:gd name="T118" fmla="*/ 646 w 881"/>
                  <a:gd name="T119" fmla="*/ 126 h 1837"/>
                  <a:gd name="T120" fmla="*/ 646 w 881"/>
                  <a:gd name="T121" fmla="*/ 34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81" h="1837">
                    <a:moveTo>
                      <a:pt x="512" y="67"/>
                    </a:moveTo>
                    <a:lnTo>
                      <a:pt x="495" y="51"/>
                    </a:lnTo>
                    <a:lnTo>
                      <a:pt x="487" y="42"/>
                    </a:lnTo>
                    <a:lnTo>
                      <a:pt x="478" y="51"/>
                    </a:lnTo>
                    <a:lnTo>
                      <a:pt x="470" y="59"/>
                    </a:lnTo>
                    <a:lnTo>
                      <a:pt x="462" y="51"/>
                    </a:lnTo>
                    <a:lnTo>
                      <a:pt x="445" y="51"/>
                    </a:lnTo>
                    <a:lnTo>
                      <a:pt x="436" y="67"/>
                    </a:lnTo>
                    <a:lnTo>
                      <a:pt x="420" y="92"/>
                    </a:lnTo>
                    <a:lnTo>
                      <a:pt x="411" y="84"/>
                    </a:lnTo>
                    <a:lnTo>
                      <a:pt x="403" y="76"/>
                    </a:lnTo>
                    <a:lnTo>
                      <a:pt x="395" y="84"/>
                    </a:lnTo>
                    <a:lnTo>
                      <a:pt x="378" y="84"/>
                    </a:lnTo>
                    <a:lnTo>
                      <a:pt x="336" y="67"/>
                    </a:lnTo>
                    <a:lnTo>
                      <a:pt x="302" y="67"/>
                    </a:lnTo>
                    <a:lnTo>
                      <a:pt x="294" y="118"/>
                    </a:lnTo>
                    <a:lnTo>
                      <a:pt x="294" y="168"/>
                    </a:lnTo>
                    <a:lnTo>
                      <a:pt x="285" y="176"/>
                    </a:lnTo>
                    <a:lnTo>
                      <a:pt x="269" y="185"/>
                    </a:lnTo>
                    <a:lnTo>
                      <a:pt x="269" y="193"/>
                    </a:lnTo>
                    <a:lnTo>
                      <a:pt x="269" y="202"/>
                    </a:lnTo>
                    <a:lnTo>
                      <a:pt x="260" y="210"/>
                    </a:lnTo>
                    <a:lnTo>
                      <a:pt x="252" y="218"/>
                    </a:lnTo>
                    <a:lnTo>
                      <a:pt x="252" y="227"/>
                    </a:lnTo>
                    <a:lnTo>
                      <a:pt x="252" y="235"/>
                    </a:lnTo>
                    <a:lnTo>
                      <a:pt x="244" y="269"/>
                    </a:lnTo>
                    <a:lnTo>
                      <a:pt x="260" y="294"/>
                    </a:lnTo>
                    <a:lnTo>
                      <a:pt x="269" y="336"/>
                    </a:lnTo>
                    <a:lnTo>
                      <a:pt x="277" y="369"/>
                    </a:lnTo>
                    <a:lnTo>
                      <a:pt x="294" y="386"/>
                    </a:lnTo>
                    <a:lnTo>
                      <a:pt x="302" y="411"/>
                    </a:lnTo>
                    <a:lnTo>
                      <a:pt x="294" y="420"/>
                    </a:lnTo>
                    <a:lnTo>
                      <a:pt x="277" y="403"/>
                    </a:lnTo>
                    <a:lnTo>
                      <a:pt x="269" y="411"/>
                    </a:lnTo>
                    <a:lnTo>
                      <a:pt x="260" y="420"/>
                    </a:lnTo>
                    <a:lnTo>
                      <a:pt x="252" y="453"/>
                    </a:lnTo>
                    <a:lnTo>
                      <a:pt x="218" y="478"/>
                    </a:lnTo>
                    <a:lnTo>
                      <a:pt x="218" y="478"/>
                    </a:lnTo>
                    <a:lnTo>
                      <a:pt x="202" y="487"/>
                    </a:lnTo>
                    <a:lnTo>
                      <a:pt x="193" y="487"/>
                    </a:lnTo>
                    <a:lnTo>
                      <a:pt x="176" y="478"/>
                    </a:lnTo>
                    <a:lnTo>
                      <a:pt x="176" y="478"/>
                    </a:lnTo>
                    <a:lnTo>
                      <a:pt x="168" y="487"/>
                    </a:lnTo>
                    <a:lnTo>
                      <a:pt x="168" y="503"/>
                    </a:lnTo>
                    <a:lnTo>
                      <a:pt x="168" y="512"/>
                    </a:lnTo>
                    <a:lnTo>
                      <a:pt x="160" y="520"/>
                    </a:lnTo>
                    <a:lnTo>
                      <a:pt x="118" y="537"/>
                    </a:lnTo>
                    <a:lnTo>
                      <a:pt x="76" y="554"/>
                    </a:lnTo>
                    <a:lnTo>
                      <a:pt x="67" y="554"/>
                    </a:lnTo>
                    <a:lnTo>
                      <a:pt x="59" y="554"/>
                    </a:lnTo>
                    <a:lnTo>
                      <a:pt x="42" y="570"/>
                    </a:lnTo>
                    <a:lnTo>
                      <a:pt x="34" y="587"/>
                    </a:lnTo>
                    <a:lnTo>
                      <a:pt x="26" y="638"/>
                    </a:lnTo>
                    <a:lnTo>
                      <a:pt x="17" y="663"/>
                    </a:lnTo>
                    <a:lnTo>
                      <a:pt x="26" y="696"/>
                    </a:lnTo>
                    <a:lnTo>
                      <a:pt x="9" y="696"/>
                    </a:lnTo>
                    <a:lnTo>
                      <a:pt x="0" y="696"/>
                    </a:lnTo>
                    <a:lnTo>
                      <a:pt x="17" y="721"/>
                    </a:lnTo>
                    <a:lnTo>
                      <a:pt x="42" y="738"/>
                    </a:lnTo>
                    <a:lnTo>
                      <a:pt x="34" y="747"/>
                    </a:lnTo>
                    <a:lnTo>
                      <a:pt x="26" y="755"/>
                    </a:lnTo>
                    <a:lnTo>
                      <a:pt x="26" y="763"/>
                    </a:lnTo>
                    <a:lnTo>
                      <a:pt x="26" y="780"/>
                    </a:lnTo>
                    <a:lnTo>
                      <a:pt x="9" y="788"/>
                    </a:lnTo>
                    <a:lnTo>
                      <a:pt x="0" y="805"/>
                    </a:lnTo>
                    <a:lnTo>
                      <a:pt x="9" y="805"/>
                    </a:lnTo>
                    <a:lnTo>
                      <a:pt x="17" y="805"/>
                    </a:lnTo>
                    <a:lnTo>
                      <a:pt x="26" y="814"/>
                    </a:lnTo>
                    <a:lnTo>
                      <a:pt x="42" y="822"/>
                    </a:lnTo>
                    <a:lnTo>
                      <a:pt x="51" y="839"/>
                    </a:lnTo>
                    <a:lnTo>
                      <a:pt x="51" y="856"/>
                    </a:lnTo>
                    <a:lnTo>
                      <a:pt x="42" y="864"/>
                    </a:lnTo>
                    <a:lnTo>
                      <a:pt x="26" y="864"/>
                    </a:lnTo>
                    <a:lnTo>
                      <a:pt x="26" y="906"/>
                    </a:lnTo>
                    <a:lnTo>
                      <a:pt x="17" y="948"/>
                    </a:lnTo>
                    <a:lnTo>
                      <a:pt x="51" y="956"/>
                    </a:lnTo>
                    <a:lnTo>
                      <a:pt x="76" y="939"/>
                    </a:lnTo>
                    <a:lnTo>
                      <a:pt x="84" y="948"/>
                    </a:lnTo>
                    <a:lnTo>
                      <a:pt x="93" y="948"/>
                    </a:lnTo>
                    <a:lnTo>
                      <a:pt x="109" y="939"/>
                    </a:lnTo>
                    <a:lnTo>
                      <a:pt x="118" y="931"/>
                    </a:lnTo>
                    <a:lnTo>
                      <a:pt x="135" y="939"/>
                    </a:lnTo>
                    <a:lnTo>
                      <a:pt x="143" y="948"/>
                    </a:lnTo>
                    <a:lnTo>
                      <a:pt x="151" y="948"/>
                    </a:lnTo>
                    <a:lnTo>
                      <a:pt x="160" y="948"/>
                    </a:lnTo>
                    <a:lnTo>
                      <a:pt x="151" y="973"/>
                    </a:lnTo>
                    <a:lnTo>
                      <a:pt x="135" y="990"/>
                    </a:lnTo>
                    <a:lnTo>
                      <a:pt x="135" y="998"/>
                    </a:lnTo>
                    <a:lnTo>
                      <a:pt x="135" y="1006"/>
                    </a:lnTo>
                    <a:lnTo>
                      <a:pt x="118" y="1023"/>
                    </a:lnTo>
                    <a:lnTo>
                      <a:pt x="101" y="1040"/>
                    </a:lnTo>
                    <a:lnTo>
                      <a:pt x="93" y="1048"/>
                    </a:lnTo>
                    <a:lnTo>
                      <a:pt x="84" y="1057"/>
                    </a:lnTo>
                    <a:lnTo>
                      <a:pt x="84" y="1082"/>
                    </a:lnTo>
                    <a:lnTo>
                      <a:pt x="84" y="1107"/>
                    </a:lnTo>
                    <a:lnTo>
                      <a:pt x="59" y="1124"/>
                    </a:lnTo>
                    <a:lnTo>
                      <a:pt x="59" y="1157"/>
                    </a:lnTo>
                    <a:lnTo>
                      <a:pt x="84" y="1166"/>
                    </a:lnTo>
                    <a:lnTo>
                      <a:pt x="118" y="1166"/>
                    </a:lnTo>
                    <a:lnTo>
                      <a:pt x="135" y="1183"/>
                    </a:lnTo>
                    <a:lnTo>
                      <a:pt x="151" y="1208"/>
                    </a:lnTo>
                    <a:lnTo>
                      <a:pt x="160" y="1208"/>
                    </a:lnTo>
                    <a:lnTo>
                      <a:pt x="168" y="1208"/>
                    </a:lnTo>
                    <a:lnTo>
                      <a:pt x="176" y="1208"/>
                    </a:lnTo>
                    <a:lnTo>
                      <a:pt x="185" y="1208"/>
                    </a:lnTo>
                    <a:lnTo>
                      <a:pt x="185" y="1208"/>
                    </a:lnTo>
                    <a:lnTo>
                      <a:pt x="193" y="1199"/>
                    </a:lnTo>
                    <a:lnTo>
                      <a:pt x="210" y="1191"/>
                    </a:lnTo>
                    <a:lnTo>
                      <a:pt x="244" y="1174"/>
                    </a:lnTo>
                    <a:lnTo>
                      <a:pt x="260" y="1157"/>
                    </a:lnTo>
                    <a:lnTo>
                      <a:pt x="269" y="1141"/>
                    </a:lnTo>
                    <a:lnTo>
                      <a:pt x="285" y="1141"/>
                    </a:lnTo>
                    <a:lnTo>
                      <a:pt x="311" y="1132"/>
                    </a:lnTo>
                    <a:lnTo>
                      <a:pt x="319" y="1124"/>
                    </a:lnTo>
                    <a:lnTo>
                      <a:pt x="327" y="1124"/>
                    </a:lnTo>
                    <a:lnTo>
                      <a:pt x="327" y="1116"/>
                    </a:lnTo>
                    <a:lnTo>
                      <a:pt x="353" y="1124"/>
                    </a:lnTo>
                    <a:lnTo>
                      <a:pt x="361" y="1157"/>
                    </a:lnTo>
                    <a:lnTo>
                      <a:pt x="361" y="1191"/>
                    </a:lnTo>
                    <a:lnTo>
                      <a:pt x="369" y="1208"/>
                    </a:lnTo>
                    <a:lnTo>
                      <a:pt x="369" y="1225"/>
                    </a:lnTo>
                    <a:lnTo>
                      <a:pt x="361" y="1233"/>
                    </a:lnTo>
                    <a:lnTo>
                      <a:pt x="327" y="1233"/>
                    </a:lnTo>
                    <a:lnTo>
                      <a:pt x="285" y="1241"/>
                    </a:lnTo>
                    <a:lnTo>
                      <a:pt x="285" y="1241"/>
                    </a:lnTo>
                    <a:lnTo>
                      <a:pt x="294" y="1258"/>
                    </a:lnTo>
                    <a:lnTo>
                      <a:pt x="294" y="1292"/>
                    </a:lnTo>
                    <a:lnTo>
                      <a:pt x="277" y="1300"/>
                    </a:lnTo>
                    <a:lnTo>
                      <a:pt x="260" y="1308"/>
                    </a:lnTo>
                    <a:lnTo>
                      <a:pt x="252" y="1317"/>
                    </a:lnTo>
                    <a:lnTo>
                      <a:pt x="244" y="1334"/>
                    </a:lnTo>
                    <a:lnTo>
                      <a:pt x="244" y="1342"/>
                    </a:lnTo>
                    <a:lnTo>
                      <a:pt x="244" y="1350"/>
                    </a:lnTo>
                    <a:lnTo>
                      <a:pt x="218" y="1367"/>
                    </a:lnTo>
                    <a:lnTo>
                      <a:pt x="193" y="1384"/>
                    </a:lnTo>
                    <a:lnTo>
                      <a:pt x="202" y="1401"/>
                    </a:lnTo>
                    <a:lnTo>
                      <a:pt x="202" y="1409"/>
                    </a:lnTo>
                    <a:lnTo>
                      <a:pt x="193" y="1426"/>
                    </a:lnTo>
                    <a:lnTo>
                      <a:pt x="185" y="1451"/>
                    </a:lnTo>
                    <a:lnTo>
                      <a:pt x="185" y="1476"/>
                    </a:lnTo>
                    <a:lnTo>
                      <a:pt x="185" y="1501"/>
                    </a:lnTo>
                    <a:lnTo>
                      <a:pt x="193" y="1493"/>
                    </a:lnTo>
                    <a:lnTo>
                      <a:pt x="193" y="1493"/>
                    </a:lnTo>
                    <a:lnTo>
                      <a:pt x="202" y="1501"/>
                    </a:lnTo>
                    <a:lnTo>
                      <a:pt x="202" y="1510"/>
                    </a:lnTo>
                    <a:lnTo>
                      <a:pt x="210" y="1510"/>
                    </a:lnTo>
                    <a:lnTo>
                      <a:pt x="218" y="1501"/>
                    </a:lnTo>
                    <a:lnTo>
                      <a:pt x="227" y="1510"/>
                    </a:lnTo>
                    <a:lnTo>
                      <a:pt x="227" y="1518"/>
                    </a:lnTo>
                    <a:lnTo>
                      <a:pt x="235" y="1518"/>
                    </a:lnTo>
                    <a:lnTo>
                      <a:pt x="252" y="1526"/>
                    </a:lnTo>
                    <a:lnTo>
                      <a:pt x="252" y="1560"/>
                    </a:lnTo>
                    <a:lnTo>
                      <a:pt x="252" y="1585"/>
                    </a:lnTo>
                    <a:lnTo>
                      <a:pt x="260" y="1610"/>
                    </a:lnTo>
                    <a:lnTo>
                      <a:pt x="260" y="1635"/>
                    </a:lnTo>
                    <a:lnTo>
                      <a:pt x="294" y="1619"/>
                    </a:lnTo>
                    <a:lnTo>
                      <a:pt x="294" y="1619"/>
                    </a:lnTo>
                    <a:lnTo>
                      <a:pt x="302" y="1619"/>
                    </a:lnTo>
                    <a:lnTo>
                      <a:pt x="302" y="1619"/>
                    </a:lnTo>
                    <a:lnTo>
                      <a:pt x="311" y="1610"/>
                    </a:lnTo>
                    <a:lnTo>
                      <a:pt x="319" y="1593"/>
                    </a:lnTo>
                    <a:lnTo>
                      <a:pt x="336" y="1593"/>
                    </a:lnTo>
                    <a:lnTo>
                      <a:pt x="353" y="1602"/>
                    </a:lnTo>
                    <a:lnTo>
                      <a:pt x="369" y="1593"/>
                    </a:lnTo>
                    <a:lnTo>
                      <a:pt x="386" y="1593"/>
                    </a:lnTo>
                    <a:lnTo>
                      <a:pt x="386" y="1593"/>
                    </a:lnTo>
                    <a:lnTo>
                      <a:pt x="395" y="1602"/>
                    </a:lnTo>
                    <a:lnTo>
                      <a:pt x="411" y="1627"/>
                    </a:lnTo>
                    <a:lnTo>
                      <a:pt x="428" y="1627"/>
                    </a:lnTo>
                    <a:lnTo>
                      <a:pt x="445" y="1635"/>
                    </a:lnTo>
                    <a:lnTo>
                      <a:pt x="462" y="1635"/>
                    </a:lnTo>
                    <a:lnTo>
                      <a:pt x="470" y="1635"/>
                    </a:lnTo>
                    <a:lnTo>
                      <a:pt x="478" y="1619"/>
                    </a:lnTo>
                    <a:lnTo>
                      <a:pt x="495" y="1619"/>
                    </a:lnTo>
                    <a:lnTo>
                      <a:pt x="512" y="1619"/>
                    </a:lnTo>
                    <a:lnTo>
                      <a:pt x="520" y="1619"/>
                    </a:lnTo>
                    <a:lnTo>
                      <a:pt x="537" y="1610"/>
                    </a:lnTo>
                    <a:lnTo>
                      <a:pt x="545" y="1627"/>
                    </a:lnTo>
                    <a:lnTo>
                      <a:pt x="545" y="1627"/>
                    </a:lnTo>
                    <a:lnTo>
                      <a:pt x="554" y="1644"/>
                    </a:lnTo>
                    <a:lnTo>
                      <a:pt x="529" y="1661"/>
                    </a:lnTo>
                    <a:lnTo>
                      <a:pt x="520" y="1677"/>
                    </a:lnTo>
                    <a:lnTo>
                      <a:pt x="529" y="1694"/>
                    </a:lnTo>
                    <a:lnTo>
                      <a:pt x="537" y="1702"/>
                    </a:lnTo>
                    <a:lnTo>
                      <a:pt x="554" y="1719"/>
                    </a:lnTo>
                    <a:lnTo>
                      <a:pt x="537" y="1744"/>
                    </a:lnTo>
                    <a:lnTo>
                      <a:pt x="529" y="1753"/>
                    </a:lnTo>
                    <a:lnTo>
                      <a:pt x="529" y="1795"/>
                    </a:lnTo>
                    <a:lnTo>
                      <a:pt x="537" y="1837"/>
                    </a:lnTo>
                    <a:lnTo>
                      <a:pt x="554" y="1820"/>
                    </a:lnTo>
                    <a:lnTo>
                      <a:pt x="554" y="1803"/>
                    </a:lnTo>
                    <a:lnTo>
                      <a:pt x="562" y="1778"/>
                    </a:lnTo>
                    <a:lnTo>
                      <a:pt x="579" y="1753"/>
                    </a:lnTo>
                    <a:lnTo>
                      <a:pt x="587" y="1753"/>
                    </a:lnTo>
                    <a:lnTo>
                      <a:pt x="596" y="1761"/>
                    </a:lnTo>
                    <a:lnTo>
                      <a:pt x="604" y="1753"/>
                    </a:lnTo>
                    <a:lnTo>
                      <a:pt x="613" y="1761"/>
                    </a:lnTo>
                    <a:lnTo>
                      <a:pt x="613" y="1770"/>
                    </a:lnTo>
                    <a:lnTo>
                      <a:pt x="613" y="1778"/>
                    </a:lnTo>
                    <a:lnTo>
                      <a:pt x="621" y="1770"/>
                    </a:lnTo>
                    <a:lnTo>
                      <a:pt x="629" y="1761"/>
                    </a:lnTo>
                    <a:lnTo>
                      <a:pt x="638" y="1770"/>
                    </a:lnTo>
                    <a:lnTo>
                      <a:pt x="646" y="1778"/>
                    </a:lnTo>
                    <a:lnTo>
                      <a:pt x="688" y="1761"/>
                    </a:lnTo>
                    <a:lnTo>
                      <a:pt x="722" y="1736"/>
                    </a:lnTo>
                    <a:lnTo>
                      <a:pt x="722" y="1719"/>
                    </a:lnTo>
                    <a:lnTo>
                      <a:pt x="722" y="1702"/>
                    </a:lnTo>
                    <a:lnTo>
                      <a:pt x="755" y="1686"/>
                    </a:lnTo>
                    <a:lnTo>
                      <a:pt x="772" y="1635"/>
                    </a:lnTo>
                    <a:lnTo>
                      <a:pt x="755" y="1635"/>
                    </a:lnTo>
                    <a:lnTo>
                      <a:pt x="738" y="1635"/>
                    </a:lnTo>
                    <a:lnTo>
                      <a:pt x="730" y="1627"/>
                    </a:lnTo>
                    <a:lnTo>
                      <a:pt x="730" y="1619"/>
                    </a:lnTo>
                    <a:lnTo>
                      <a:pt x="722" y="1610"/>
                    </a:lnTo>
                    <a:lnTo>
                      <a:pt x="713" y="1602"/>
                    </a:lnTo>
                    <a:lnTo>
                      <a:pt x="713" y="1593"/>
                    </a:lnTo>
                    <a:lnTo>
                      <a:pt x="722" y="1593"/>
                    </a:lnTo>
                    <a:lnTo>
                      <a:pt x="722" y="1593"/>
                    </a:lnTo>
                    <a:lnTo>
                      <a:pt x="730" y="1593"/>
                    </a:lnTo>
                    <a:lnTo>
                      <a:pt x="747" y="1568"/>
                    </a:lnTo>
                    <a:lnTo>
                      <a:pt x="780" y="1552"/>
                    </a:lnTo>
                    <a:lnTo>
                      <a:pt x="780" y="1552"/>
                    </a:lnTo>
                    <a:lnTo>
                      <a:pt x="780" y="1560"/>
                    </a:lnTo>
                    <a:lnTo>
                      <a:pt x="797" y="1577"/>
                    </a:lnTo>
                    <a:lnTo>
                      <a:pt x="814" y="1593"/>
                    </a:lnTo>
                    <a:lnTo>
                      <a:pt x="805" y="1610"/>
                    </a:lnTo>
                    <a:lnTo>
                      <a:pt x="805" y="1627"/>
                    </a:lnTo>
                    <a:lnTo>
                      <a:pt x="822" y="1635"/>
                    </a:lnTo>
                    <a:lnTo>
                      <a:pt x="847" y="1635"/>
                    </a:lnTo>
                    <a:lnTo>
                      <a:pt x="864" y="1560"/>
                    </a:lnTo>
                    <a:lnTo>
                      <a:pt x="881" y="1501"/>
                    </a:lnTo>
                    <a:lnTo>
                      <a:pt x="881" y="1493"/>
                    </a:lnTo>
                    <a:lnTo>
                      <a:pt x="872" y="1476"/>
                    </a:lnTo>
                    <a:lnTo>
                      <a:pt x="872" y="1468"/>
                    </a:lnTo>
                    <a:lnTo>
                      <a:pt x="872" y="1451"/>
                    </a:lnTo>
                    <a:lnTo>
                      <a:pt x="872" y="1443"/>
                    </a:lnTo>
                    <a:lnTo>
                      <a:pt x="864" y="1434"/>
                    </a:lnTo>
                    <a:lnTo>
                      <a:pt x="864" y="1409"/>
                    </a:lnTo>
                    <a:lnTo>
                      <a:pt x="856" y="1384"/>
                    </a:lnTo>
                    <a:lnTo>
                      <a:pt x="847" y="1367"/>
                    </a:lnTo>
                    <a:lnTo>
                      <a:pt x="839" y="1350"/>
                    </a:lnTo>
                    <a:lnTo>
                      <a:pt x="839" y="1334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797" y="1208"/>
                    </a:lnTo>
                    <a:lnTo>
                      <a:pt x="797" y="1199"/>
                    </a:lnTo>
                    <a:lnTo>
                      <a:pt x="797" y="1191"/>
                    </a:lnTo>
                    <a:lnTo>
                      <a:pt x="805" y="1149"/>
                    </a:lnTo>
                    <a:lnTo>
                      <a:pt x="797" y="1116"/>
                    </a:lnTo>
                    <a:lnTo>
                      <a:pt x="805" y="1099"/>
                    </a:lnTo>
                    <a:lnTo>
                      <a:pt x="797" y="1090"/>
                    </a:lnTo>
                    <a:lnTo>
                      <a:pt x="789" y="1099"/>
                    </a:lnTo>
                    <a:lnTo>
                      <a:pt x="772" y="1074"/>
                    </a:lnTo>
                    <a:lnTo>
                      <a:pt x="772" y="1048"/>
                    </a:lnTo>
                    <a:lnTo>
                      <a:pt x="763" y="1048"/>
                    </a:lnTo>
                    <a:lnTo>
                      <a:pt x="755" y="1040"/>
                    </a:lnTo>
                    <a:lnTo>
                      <a:pt x="722" y="1023"/>
                    </a:lnTo>
                    <a:lnTo>
                      <a:pt x="722" y="1023"/>
                    </a:lnTo>
                    <a:lnTo>
                      <a:pt x="730" y="1023"/>
                    </a:lnTo>
                    <a:lnTo>
                      <a:pt x="747" y="1023"/>
                    </a:lnTo>
                    <a:lnTo>
                      <a:pt x="755" y="1006"/>
                    </a:lnTo>
                    <a:lnTo>
                      <a:pt x="747" y="990"/>
                    </a:lnTo>
                    <a:lnTo>
                      <a:pt x="730" y="990"/>
                    </a:lnTo>
                    <a:lnTo>
                      <a:pt x="713" y="981"/>
                    </a:lnTo>
                    <a:lnTo>
                      <a:pt x="713" y="981"/>
                    </a:lnTo>
                    <a:lnTo>
                      <a:pt x="705" y="973"/>
                    </a:lnTo>
                    <a:lnTo>
                      <a:pt x="680" y="973"/>
                    </a:lnTo>
                    <a:lnTo>
                      <a:pt x="654" y="956"/>
                    </a:lnTo>
                    <a:lnTo>
                      <a:pt x="654" y="948"/>
                    </a:lnTo>
                    <a:lnTo>
                      <a:pt x="638" y="939"/>
                    </a:lnTo>
                    <a:lnTo>
                      <a:pt x="638" y="939"/>
                    </a:lnTo>
                    <a:lnTo>
                      <a:pt x="629" y="939"/>
                    </a:lnTo>
                    <a:lnTo>
                      <a:pt x="621" y="931"/>
                    </a:lnTo>
                    <a:lnTo>
                      <a:pt x="604" y="931"/>
                    </a:lnTo>
                    <a:lnTo>
                      <a:pt x="596" y="939"/>
                    </a:lnTo>
                    <a:lnTo>
                      <a:pt x="587" y="948"/>
                    </a:lnTo>
                    <a:lnTo>
                      <a:pt x="562" y="956"/>
                    </a:lnTo>
                    <a:lnTo>
                      <a:pt x="545" y="956"/>
                    </a:lnTo>
                    <a:lnTo>
                      <a:pt x="545" y="956"/>
                    </a:lnTo>
                    <a:lnTo>
                      <a:pt x="554" y="956"/>
                    </a:lnTo>
                    <a:lnTo>
                      <a:pt x="562" y="973"/>
                    </a:lnTo>
                    <a:lnTo>
                      <a:pt x="562" y="1006"/>
                    </a:lnTo>
                    <a:lnTo>
                      <a:pt x="562" y="1040"/>
                    </a:lnTo>
                    <a:lnTo>
                      <a:pt x="554" y="1023"/>
                    </a:lnTo>
                    <a:lnTo>
                      <a:pt x="554" y="998"/>
                    </a:lnTo>
                    <a:lnTo>
                      <a:pt x="554" y="990"/>
                    </a:lnTo>
                    <a:lnTo>
                      <a:pt x="554" y="990"/>
                    </a:lnTo>
                    <a:lnTo>
                      <a:pt x="537" y="1023"/>
                    </a:lnTo>
                    <a:lnTo>
                      <a:pt x="495" y="1065"/>
                    </a:lnTo>
                    <a:lnTo>
                      <a:pt x="495" y="1040"/>
                    </a:lnTo>
                    <a:lnTo>
                      <a:pt x="512" y="1006"/>
                    </a:lnTo>
                    <a:lnTo>
                      <a:pt x="504" y="1006"/>
                    </a:lnTo>
                    <a:lnTo>
                      <a:pt x="495" y="1015"/>
                    </a:lnTo>
                    <a:lnTo>
                      <a:pt x="487" y="1015"/>
                    </a:lnTo>
                    <a:lnTo>
                      <a:pt x="470" y="1006"/>
                    </a:lnTo>
                    <a:lnTo>
                      <a:pt x="478" y="998"/>
                    </a:lnTo>
                    <a:lnTo>
                      <a:pt x="487" y="990"/>
                    </a:lnTo>
                    <a:lnTo>
                      <a:pt x="487" y="981"/>
                    </a:lnTo>
                    <a:lnTo>
                      <a:pt x="462" y="1006"/>
                    </a:lnTo>
                    <a:lnTo>
                      <a:pt x="470" y="1015"/>
                    </a:lnTo>
                    <a:lnTo>
                      <a:pt x="470" y="1032"/>
                    </a:lnTo>
                    <a:lnTo>
                      <a:pt x="470" y="1040"/>
                    </a:lnTo>
                    <a:lnTo>
                      <a:pt x="462" y="1040"/>
                    </a:lnTo>
                    <a:lnTo>
                      <a:pt x="453" y="1040"/>
                    </a:lnTo>
                    <a:lnTo>
                      <a:pt x="453" y="1048"/>
                    </a:lnTo>
                    <a:lnTo>
                      <a:pt x="453" y="1048"/>
                    </a:lnTo>
                    <a:lnTo>
                      <a:pt x="436" y="1006"/>
                    </a:lnTo>
                    <a:lnTo>
                      <a:pt x="411" y="965"/>
                    </a:lnTo>
                    <a:lnTo>
                      <a:pt x="353" y="990"/>
                    </a:lnTo>
                    <a:lnTo>
                      <a:pt x="311" y="973"/>
                    </a:lnTo>
                    <a:lnTo>
                      <a:pt x="327" y="948"/>
                    </a:lnTo>
                    <a:lnTo>
                      <a:pt x="336" y="931"/>
                    </a:lnTo>
                    <a:lnTo>
                      <a:pt x="353" y="906"/>
                    </a:lnTo>
                    <a:lnTo>
                      <a:pt x="361" y="881"/>
                    </a:lnTo>
                    <a:lnTo>
                      <a:pt x="369" y="864"/>
                    </a:lnTo>
                    <a:lnTo>
                      <a:pt x="378" y="856"/>
                    </a:lnTo>
                    <a:lnTo>
                      <a:pt x="403" y="814"/>
                    </a:lnTo>
                    <a:lnTo>
                      <a:pt x="411" y="763"/>
                    </a:lnTo>
                    <a:lnTo>
                      <a:pt x="420" y="755"/>
                    </a:lnTo>
                    <a:lnTo>
                      <a:pt x="428" y="747"/>
                    </a:lnTo>
                    <a:lnTo>
                      <a:pt x="428" y="738"/>
                    </a:lnTo>
                    <a:lnTo>
                      <a:pt x="420" y="730"/>
                    </a:lnTo>
                    <a:lnTo>
                      <a:pt x="428" y="713"/>
                    </a:lnTo>
                    <a:lnTo>
                      <a:pt x="428" y="688"/>
                    </a:lnTo>
                    <a:lnTo>
                      <a:pt x="436" y="679"/>
                    </a:lnTo>
                    <a:lnTo>
                      <a:pt x="453" y="638"/>
                    </a:lnTo>
                    <a:lnTo>
                      <a:pt x="470" y="604"/>
                    </a:lnTo>
                    <a:lnTo>
                      <a:pt x="478" y="587"/>
                    </a:lnTo>
                    <a:lnTo>
                      <a:pt x="478" y="570"/>
                    </a:lnTo>
                    <a:lnTo>
                      <a:pt x="487" y="562"/>
                    </a:lnTo>
                    <a:lnTo>
                      <a:pt x="495" y="545"/>
                    </a:lnTo>
                    <a:lnTo>
                      <a:pt x="495" y="529"/>
                    </a:lnTo>
                    <a:lnTo>
                      <a:pt x="495" y="503"/>
                    </a:lnTo>
                    <a:lnTo>
                      <a:pt x="504" y="470"/>
                    </a:lnTo>
                    <a:lnTo>
                      <a:pt x="520" y="453"/>
                    </a:lnTo>
                    <a:lnTo>
                      <a:pt x="529" y="386"/>
                    </a:lnTo>
                    <a:lnTo>
                      <a:pt x="571" y="327"/>
                    </a:lnTo>
                    <a:lnTo>
                      <a:pt x="579" y="327"/>
                    </a:lnTo>
                    <a:lnTo>
                      <a:pt x="587" y="319"/>
                    </a:lnTo>
                    <a:lnTo>
                      <a:pt x="596" y="311"/>
                    </a:lnTo>
                    <a:lnTo>
                      <a:pt x="604" y="302"/>
                    </a:lnTo>
                    <a:lnTo>
                      <a:pt x="646" y="285"/>
                    </a:lnTo>
                    <a:lnTo>
                      <a:pt x="688" y="260"/>
                    </a:lnTo>
                    <a:lnTo>
                      <a:pt x="696" y="260"/>
                    </a:lnTo>
                    <a:lnTo>
                      <a:pt x="705" y="252"/>
                    </a:lnTo>
                    <a:lnTo>
                      <a:pt x="713" y="252"/>
                    </a:lnTo>
                    <a:lnTo>
                      <a:pt x="713" y="269"/>
                    </a:lnTo>
                    <a:lnTo>
                      <a:pt x="730" y="277"/>
                    </a:lnTo>
                    <a:lnTo>
                      <a:pt x="738" y="260"/>
                    </a:lnTo>
                    <a:lnTo>
                      <a:pt x="730" y="235"/>
                    </a:lnTo>
                    <a:lnTo>
                      <a:pt x="747" y="235"/>
                    </a:lnTo>
                    <a:lnTo>
                      <a:pt x="763" y="235"/>
                    </a:lnTo>
                    <a:lnTo>
                      <a:pt x="763" y="218"/>
                    </a:lnTo>
                    <a:lnTo>
                      <a:pt x="763" y="210"/>
                    </a:lnTo>
                    <a:lnTo>
                      <a:pt x="738" y="185"/>
                    </a:lnTo>
                    <a:lnTo>
                      <a:pt x="705" y="168"/>
                    </a:lnTo>
                    <a:lnTo>
                      <a:pt x="671" y="168"/>
                    </a:lnTo>
                    <a:lnTo>
                      <a:pt x="646" y="160"/>
                    </a:lnTo>
                    <a:lnTo>
                      <a:pt x="646" y="126"/>
                    </a:lnTo>
                    <a:lnTo>
                      <a:pt x="671" y="118"/>
                    </a:lnTo>
                    <a:lnTo>
                      <a:pt x="663" y="101"/>
                    </a:lnTo>
                    <a:lnTo>
                      <a:pt x="663" y="92"/>
                    </a:lnTo>
                    <a:lnTo>
                      <a:pt x="663" y="84"/>
                    </a:lnTo>
                    <a:lnTo>
                      <a:pt x="671" y="76"/>
                    </a:lnTo>
                    <a:lnTo>
                      <a:pt x="646" y="34"/>
                    </a:lnTo>
                    <a:lnTo>
                      <a:pt x="596" y="0"/>
                    </a:lnTo>
                    <a:lnTo>
                      <a:pt x="562" y="9"/>
                    </a:lnTo>
                    <a:lnTo>
                      <a:pt x="520" y="17"/>
                    </a:lnTo>
                    <a:lnTo>
                      <a:pt x="520" y="42"/>
                    </a:lnTo>
                    <a:lnTo>
                      <a:pt x="512" y="6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ДФО_Приморский край">
                <a:extLst>
                  <a:ext uri="{FF2B5EF4-FFF2-40B4-BE49-F238E27FC236}">
                    <a16:creationId xmlns="" xmlns:a16="http://schemas.microsoft.com/office/drawing/2014/main" id="{9BAA419F-E8F6-48B4-D6D7-1F94BD1E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5703" y="5374928"/>
                <a:ext cx="400088" cy="705480"/>
              </a:xfrm>
              <a:custGeom>
                <a:avLst/>
                <a:gdLst>
                  <a:gd name="T0" fmla="*/ 436 w 461"/>
                  <a:gd name="T1" fmla="*/ 83 h 813"/>
                  <a:gd name="T2" fmla="*/ 419 w 461"/>
                  <a:gd name="T3" fmla="*/ 58 h 813"/>
                  <a:gd name="T4" fmla="*/ 419 w 461"/>
                  <a:gd name="T5" fmla="*/ 25 h 813"/>
                  <a:gd name="T6" fmla="*/ 394 w 461"/>
                  <a:gd name="T7" fmla="*/ 0 h 813"/>
                  <a:gd name="T8" fmla="*/ 369 w 461"/>
                  <a:gd name="T9" fmla="*/ 16 h 813"/>
                  <a:gd name="T10" fmla="*/ 344 w 461"/>
                  <a:gd name="T11" fmla="*/ 41 h 813"/>
                  <a:gd name="T12" fmla="*/ 327 w 461"/>
                  <a:gd name="T13" fmla="*/ 41 h 813"/>
                  <a:gd name="T14" fmla="*/ 336 w 461"/>
                  <a:gd name="T15" fmla="*/ 58 h 813"/>
                  <a:gd name="T16" fmla="*/ 344 w 461"/>
                  <a:gd name="T17" fmla="*/ 75 h 813"/>
                  <a:gd name="T18" fmla="*/ 369 w 461"/>
                  <a:gd name="T19" fmla="*/ 83 h 813"/>
                  <a:gd name="T20" fmla="*/ 369 w 461"/>
                  <a:gd name="T21" fmla="*/ 134 h 813"/>
                  <a:gd name="T22" fmla="*/ 336 w 461"/>
                  <a:gd name="T23" fmla="*/ 167 h 813"/>
                  <a:gd name="T24" fmla="*/ 302 w 461"/>
                  <a:gd name="T25" fmla="*/ 209 h 813"/>
                  <a:gd name="T26" fmla="*/ 252 w 461"/>
                  <a:gd name="T27" fmla="*/ 218 h 813"/>
                  <a:gd name="T28" fmla="*/ 235 w 461"/>
                  <a:gd name="T29" fmla="*/ 218 h 813"/>
                  <a:gd name="T30" fmla="*/ 227 w 461"/>
                  <a:gd name="T31" fmla="*/ 218 h 813"/>
                  <a:gd name="T32" fmla="*/ 218 w 461"/>
                  <a:gd name="T33" fmla="*/ 201 h 813"/>
                  <a:gd name="T34" fmla="*/ 201 w 461"/>
                  <a:gd name="T35" fmla="*/ 201 h 813"/>
                  <a:gd name="T36" fmla="*/ 176 w 461"/>
                  <a:gd name="T37" fmla="*/ 226 h 813"/>
                  <a:gd name="T38" fmla="*/ 168 w 461"/>
                  <a:gd name="T39" fmla="*/ 268 h 813"/>
                  <a:gd name="T40" fmla="*/ 151 w 461"/>
                  <a:gd name="T41" fmla="*/ 327 h 813"/>
                  <a:gd name="T42" fmla="*/ 143 w 461"/>
                  <a:gd name="T43" fmla="*/ 394 h 813"/>
                  <a:gd name="T44" fmla="*/ 143 w 461"/>
                  <a:gd name="T45" fmla="*/ 419 h 813"/>
                  <a:gd name="T46" fmla="*/ 143 w 461"/>
                  <a:gd name="T47" fmla="*/ 461 h 813"/>
                  <a:gd name="T48" fmla="*/ 59 w 461"/>
                  <a:gd name="T49" fmla="*/ 478 h 813"/>
                  <a:gd name="T50" fmla="*/ 25 w 461"/>
                  <a:gd name="T51" fmla="*/ 519 h 813"/>
                  <a:gd name="T52" fmla="*/ 0 w 461"/>
                  <a:gd name="T53" fmla="*/ 536 h 813"/>
                  <a:gd name="T54" fmla="*/ 17 w 461"/>
                  <a:gd name="T55" fmla="*/ 570 h 813"/>
                  <a:gd name="T56" fmla="*/ 50 w 461"/>
                  <a:gd name="T57" fmla="*/ 670 h 813"/>
                  <a:gd name="T58" fmla="*/ 59 w 461"/>
                  <a:gd name="T59" fmla="*/ 687 h 813"/>
                  <a:gd name="T60" fmla="*/ 25 w 461"/>
                  <a:gd name="T61" fmla="*/ 754 h 813"/>
                  <a:gd name="T62" fmla="*/ 25 w 461"/>
                  <a:gd name="T63" fmla="*/ 771 h 813"/>
                  <a:gd name="T64" fmla="*/ 42 w 461"/>
                  <a:gd name="T65" fmla="*/ 796 h 813"/>
                  <a:gd name="T66" fmla="*/ 59 w 461"/>
                  <a:gd name="T67" fmla="*/ 796 h 813"/>
                  <a:gd name="T68" fmla="*/ 50 w 461"/>
                  <a:gd name="T69" fmla="*/ 779 h 813"/>
                  <a:gd name="T70" fmla="*/ 76 w 461"/>
                  <a:gd name="T71" fmla="*/ 771 h 813"/>
                  <a:gd name="T72" fmla="*/ 84 w 461"/>
                  <a:gd name="T73" fmla="*/ 771 h 813"/>
                  <a:gd name="T74" fmla="*/ 84 w 461"/>
                  <a:gd name="T75" fmla="*/ 754 h 813"/>
                  <a:gd name="T76" fmla="*/ 109 w 461"/>
                  <a:gd name="T77" fmla="*/ 696 h 813"/>
                  <a:gd name="T78" fmla="*/ 109 w 461"/>
                  <a:gd name="T79" fmla="*/ 679 h 813"/>
                  <a:gd name="T80" fmla="*/ 118 w 461"/>
                  <a:gd name="T81" fmla="*/ 687 h 813"/>
                  <a:gd name="T82" fmla="*/ 126 w 461"/>
                  <a:gd name="T83" fmla="*/ 696 h 813"/>
                  <a:gd name="T84" fmla="*/ 143 w 461"/>
                  <a:gd name="T85" fmla="*/ 679 h 813"/>
                  <a:gd name="T86" fmla="*/ 151 w 461"/>
                  <a:gd name="T87" fmla="*/ 696 h 813"/>
                  <a:gd name="T88" fmla="*/ 159 w 461"/>
                  <a:gd name="T89" fmla="*/ 712 h 813"/>
                  <a:gd name="T90" fmla="*/ 168 w 461"/>
                  <a:gd name="T91" fmla="*/ 704 h 813"/>
                  <a:gd name="T92" fmla="*/ 185 w 461"/>
                  <a:gd name="T93" fmla="*/ 704 h 813"/>
                  <a:gd name="T94" fmla="*/ 201 w 461"/>
                  <a:gd name="T95" fmla="*/ 712 h 813"/>
                  <a:gd name="T96" fmla="*/ 210 w 461"/>
                  <a:gd name="T97" fmla="*/ 721 h 813"/>
                  <a:gd name="T98" fmla="*/ 218 w 461"/>
                  <a:gd name="T99" fmla="*/ 712 h 813"/>
                  <a:gd name="T100" fmla="*/ 235 w 461"/>
                  <a:gd name="T101" fmla="*/ 704 h 813"/>
                  <a:gd name="T102" fmla="*/ 302 w 461"/>
                  <a:gd name="T103" fmla="*/ 637 h 813"/>
                  <a:gd name="T104" fmla="*/ 344 w 461"/>
                  <a:gd name="T105" fmla="*/ 570 h 813"/>
                  <a:gd name="T106" fmla="*/ 352 w 461"/>
                  <a:gd name="T107" fmla="*/ 553 h 813"/>
                  <a:gd name="T108" fmla="*/ 352 w 461"/>
                  <a:gd name="T109" fmla="*/ 519 h 813"/>
                  <a:gd name="T110" fmla="*/ 361 w 461"/>
                  <a:gd name="T111" fmla="*/ 478 h 813"/>
                  <a:gd name="T112" fmla="*/ 386 w 461"/>
                  <a:gd name="T113" fmla="*/ 419 h 813"/>
                  <a:gd name="T114" fmla="*/ 419 w 461"/>
                  <a:gd name="T115" fmla="*/ 318 h 813"/>
                  <a:gd name="T116" fmla="*/ 445 w 461"/>
                  <a:gd name="T117" fmla="*/ 234 h 813"/>
                  <a:gd name="T118" fmla="*/ 453 w 461"/>
                  <a:gd name="T119" fmla="*/ 167 h 813"/>
                  <a:gd name="T120" fmla="*/ 461 w 461"/>
                  <a:gd name="T121" fmla="*/ 109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1" h="813">
                    <a:moveTo>
                      <a:pt x="461" y="83"/>
                    </a:moveTo>
                    <a:lnTo>
                      <a:pt x="436" y="83"/>
                    </a:lnTo>
                    <a:lnTo>
                      <a:pt x="419" y="75"/>
                    </a:lnTo>
                    <a:lnTo>
                      <a:pt x="419" y="58"/>
                    </a:lnTo>
                    <a:lnTo>
                      <a:pt x="428" y="41"/>
                    </a:lnTo>
                    <a:lnTo>
                      <a:pt x="419" y="25"/>
                    </a:lnTo>
                    <a:lnTo>
                      <a:pt x="403" y="8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69" y="16"/>
                    </a:lnTo>
                    <a:lnTo>
                      <a:pt x="344" y="41"/>
                    </a:lnTo>
                    <a:lnTo>
                      <a:pt x="344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7" y="50"/>
                    </a:lnTo>
                    <a:lnTo>
                      <a:pt x="336" y="58"/>
                    </a:lnTo>
                    <a:lnTo>
                      <a:pt x="344" y="67"/>
                    </a:lnTo>
                    <a:lnTo>
                      <a:pt x="344" y="75"/>
                    </a:lnTo>
                    <a:lnTo>
                      <a:pt x="352" y="83"/>
                    </a:lnTo>
                    <a:lnTo>
                      <a:pt x="369" y="83"/>
                    </a:lnTo>
                    <a:lnTo>
                      <a:pt x="386" y="83"/>
                    </a:lnTo>
                    <a:lnTo>
                      <a:pt x="369" y="134"/>
                    </a:lnTo>
                    <a:lnTo>
                      <a:pt x="336" y="150"/>
                    </a:lnTo>
                    <a:lnTo>
                      <a:pt x="336" y="167"/>
                    </a:lnTo>
                    <a:lnTo>
                      <a:pt x="336" y="184"/>
                    </a:lnTo>
                    <a:lnTo>
                      <a:pt x="302" y="209"/>
                    </a:lnTo>
                    <a:lnTo>
                      <a:pt x="260" y="226"/>
                    </a:lnTo>
                    <a:lnTo>
                      <a:pt x="252" y="218"/>
                    </a:lnTo>
                    <a:lnTo>
                      <a:pt x="243" y="209"/>
                    </a:lnTo>
                    <a:lnTo>
                      <a:pt x="235" y="218"/>
                    </a:lnTo>
                    <a:lnTo>
                      <a:pt x="227" y="226"/>
                    </a:lnTo>
                    <a:lnTo>
                      <a:pt x="227" y="218"/>
                    </a:lnTo>
                    <a:lnTo>
                      <a:pt x="227" y="209"/>
                    </a:lnTo>
                    <a:lnTo>
                      <a:pt x="218" y="201"/>
                    </a:lnTo>
                    <a:lnTo>
                      <a:pt x="210" y="209"/>
                    </a:lnTo>
                    <a:lnTo>
                      <a:pt x="201" y="201"/>
                    </a:lnTo>
                    <a:lnTo>
                      <a:pt x="193" y="201"/>
                    </a:lnTo>
                    <a:lnTo>
                      <a:pt x="176" y="226"/>
                    </a:lnTo>
                    <a:lnTo>
                      <a:pt x="168" y="251"/>
                    </a:lnTo>
                    <a:lnTo>
                      <a:pt x="168" y="268"/>
                    </a:lnTo>
                    <a:lnTo>
                      <a:pt x="151" y="285"/>
                    </a:lnTo>
                    <a:lnTo>
                      <a:pt x="151" y="327"/>
                    </a:lnTo>
                    <a:lnTo>
                      <a:pt x="151" y="377"/>
                    </a:lnTo>
                    <a:lnTo>
                      <a:pt x="143" y="394"/>
                    </a:lnTo>
                    <a:lnTo>
                      <a:pt x="151" y="410"/>
                    </a:lnTo>
                    <a:lnTo>
                      <a:pt x="143" y="419"/>
                    </a:lnTo>
                    <a:lnTo>
                      <a:pt x="134" y="436"/>
                    </a:lnTo>
                    <a:lnTo>
                      <a:pt x="143" y="461"/>
                    </a:lnTo>
                    <a:lnTo>
                      <a:pt x="126" y="478"/>
                    </a:lnTo>
                    <a:lnTo>
                      <a:pt x="59" y="478"/>
                    </a:lnTo>
                    <a:lnTo>
                      <a:pt x="34" y="486"/>
                    </a:lnTo>
                    <a:lnTo>
                      <a:pt x="25" y="519"/>
                    </a:lnTo>
                    <a:lnTo>
                      <a:pt x="9" y="528"/>
                    </a:lnTo>
                    <a:lnTo>
                      <a:pt x="0" y="536"/>
                    </a:lnTo>
                    <a:lnTo>
                      <a:pt x="9" y="553"/>
                    </a:lnTo>
                    <a:lnTo>
                      <a:pt x="17" y="570"/>
                    </a:lnTo>
                    <a:lnTo>
                      <a:pt x="42" y="620"/>
                    </a:lnTo>
                    <a:lnTo>
                      <a:pt x="50" y="670"/>
                    </a:lnTo>
                    <a:lnTo>
                      <a:pt x="59" y="679"/>
                    </a:lnTo>
                    <a:lnTo>
                      <a:pt x="59" y="687"/>
                    </a:lnTo>
                    <a:lnTo>
                      <a:pt x="50" y="746"/>
                    </a:lnTo>
                    <a:lnTo>
                      <a:pt x="25" y="754"/>
                    </a:lnTo>
                    <a:lnTo>
                      <a:pt x="17" y="771"/>
                    </a:lnTo>
                    <a:lnTo>
                      <a:pt x="25" y="771"/>
                    </a:lnTo>
                    <a:lnTo>
                      <a:pt x="34" y="779"/>
                    </a:lnTo>
                    <a:lnTo>
                      <a:pt x="42" y="796"/>
                    </a:lnTo>
                    <a:lnTo>
                      <a:pt x="50" y="813"/>
                    </a:lnTo>
                    <a:lnTo>
                      <a:pt x="59" y="796"/>
                    </a:lnTo>
                    <a:lnTo>
                      <a:pt x="59" y="788"/>
                    </a:lnTo>
                    <a:lnTo>
                      <a:pt x="50" y="779"/>
                    </a:lnTo>
                    <a:lnTo>
                      <a:pt x="42" y="771"/>
                    </a:lnTo>
                    <a:lnTo>
                      <a:pt x="76" y="771"/>
                    </a:lnTo>
                    <a:lnTo>
                      <a:pt x="76" y="771"/>
                    </a:lnTo>
                    <a:lnTo>
                      <a:pt x="84" y="771"/>
                    </a:lnTo>
                    <a:lnTo>
                      <a:pt x="84" y="763"/>
                    </a:lnTo>
                    <a:lnTo>
                      <a:pt x="84" y="754"/>
                    </a:lnTo>
                    <a:lnTo>
                      <a:pt x="92" y="721"/>
                    </a:lnTo>
                    <a:lnTo>
                      <a:pt x="109" y="696"/>
                    </a:lnTo>
                    <a:lnTo>
                      <a:pt x="101" y="687"/>
                    </a:lnTo>
                    <a:lnTo>
                      <a:pt x="109" y="679"/>
                    </a:lnTo>
                    <a:lnTo>
                      <a:pt x="118" y="679"/>
                    </a:lnTo>
                    <a:lnTo>
                      <a:pt x="118" y="687"/>
                    </a:lnTo>
                    <a:lnTo>
                      <a:pt x="118" y="704"/>
                    </a:lnTo>
                    <a:lnTo>
                      <a:pt x="126" y="696"/>
                    </a:lnTo>
                    <a:lnTo>
                      <a:pt x="134" y="687"/>
                    </a:lnTo>
                    <a:lnTo>
                      <a:pt x="143" y="679"/>
                    </a:lnTo>
                    <a:lnTo>
                      <a:pt x="143" y="670"/>
                    </a:lnTo>
                    <a:lnTo>
                      <a:pt x="151" y="696"/>
                    </a:lnTo>
                    <a:lnTo>
                      <a:pt x="151" y="712"/>
                    </a:lnTo>
                    <a:lnTo>
                      <a:pt x="159" y="712"/>
                    </a:lnTo>
                    <a:lnTo>
                      <a:pt x="159" y="704"/>
                    </a:lnTo>
                    <a:lnTo>
                      <a:pt x="168" y="704"/>
                    </a:lnTo>
                    <a:lnTo>
                      <a:pt x="176" y="712"/>
                    </a:lnTo>
                    <a:lnTo>
                      <a:pt x="185" y="704"/>
                    </a:lnTo>
                    <a:lnTo>
                      <a:pt x="185" y="704"/>
                    </a:lnTo>
                    <a:lnTo>
                      <a:pt x="201" y="712"/>
                    </a:lnTo>
                    <a:lnTo>
                      <a:pt x="210" y="721"/>
                    </a:lnTo>
                    <a:lnTo>
                      <a:pt x="210" y="721"/>
                    </a:lnTo>
                    <a:lnTo>
                      <a:pt x="210" y="704"/>
                    </a:lnTo>
                    <a:lnTo>
                      <a:pt x="218" y="712"/>
                    </a:lnTo>
                    <a:lnTo>
                      <a:pt x="218" y="712"/>
                    </a:lnTo>
                    <a:lnTo>
                      <a:pt x="235" y="704"/>
                    </a:lnTo>
                    <a:lnTo>
                      <a:pt x="252" y="687"/>
                    </a:lnTo>
                    <a:lnTo>
                      <a:pt x="302" y="637"/>
                    </a:lnTo>
                    <a:lnTo>
                      <a:pt x="336" y="578"/>
                    </a:lnTo>
                    <a:lnTo>
                      <a:pt x="344" y="570"/>
                    </a:lnTo>
                    <a:lnTo>
                      <a:pt x="344" y="553"/>
                    </a:lnTo>
                    <a:lnTo>
                      <a:pt x="352" y="553"/>
                    </a:lnTo>
                    <a:lnTo>
                      <a:pt x="352" y="545"/>
                    </a:lnTo>
                    <a:lnTo>
                      <a:pt x="352" y="519"/>
                    </a:lnTo>
                    <a:lnTo>
                      <a:pt x="361" y="494"/>
                    </a:lnTo>
                    <a:lnTo>
                      <a:pt x="361" y="478"/>
                    </a:lnTo>
                    <a:lnTo>
                      <a:pt x="377" y="461"/>
                    </a:lnTo>
                    <a:lnTo>
                      <a:pt x="386" y="419"/>
                    </a:lnTo>
                    <a:lnTo>
                      <a:pt x="403" y="369"/>
                    </a:lnTo>
                    <a:lnTo>
                      <a:pt x="419" y="318"/>
                    </a:lnTo>
                    <a:lnTo>
                      <a:pt x="436" y="276"/>
                    </a:lnTo>
                    <a:lnTo>
                      <a:pt x="445" y="234"/>
                    </a:lnTo>
                    <a:lnTo>
                      <a:pt x="453" y="184"/>
                    </a:lnTo>
                    <a:lnTo>
                      <a:pt x="453" y="167"/>
                    </a:lnTo>
                    <a:lnTo>
                      <a:pt x="453" y="142"/>
                    </a:lnTo>
                    <a:lnTo>
                      <a:pt x="461" y="109"/>
                    </a:lnTo>
                    <a:lnTo>
                      <a:pt x="461" y="83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ДФО_Камчатский край">
                <a:extLst>
                  <a:ext uri="{FF2B5EF4-FFF2-40B4-BE49-F238E27FC236}">
                    <a16:creationId xmlns="" xmlns:a16="http://schemas.microsoft.com/office/drawing/2014/main" id="{01A28E19-1993-2557-2A6C-AB1F9A42C0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49878" y="3205218"/>
                <a:ext cx="783604" cy="1440554"/>
              </a:xfrm>
              <a:custGeom>
                <a:avLst/>
                <a:gdLst>
                  <a:gd name="T0" fmla="*/ 809 w 902"/>
                  <a:gd name="T1" fmla="*/ 888 h 1660"/>
                  <a:gd name="T2" fmla="*/ 739 w 902"/>
                  <a:gd name="T3" fmla="*/ 903 h 1660"/>
                  <a:gd name="T4" fmla="*/ 900 w 902"/>
                  <a:gd name="T5" fmla="*/ 847 h 1660"/>
                  <a:gd name="T6" fmla="*/ 445 w 902"/>
                  <a:gd name="T7" fmla="*/ 645 h 1660"/>
                  <a:gd name="T8" fmla="*/ 453 w 902"/>
                  <a:gd name="T9" fmla="*/ 738 h 1660"/>
                  <a:gd name="T10" fmla="*/ 462 w 902"/>
                  <a:gd name="T11" fmla="*/ 679 h 1660"/>
                  <a:gd name="T12" fmla="*/ 487 w 902"/>
                  <a:gd name="T13" fmla="*/ 117 h 1660"/>
                  <a:gd name="T14" fmla="*/ 462 w 902"/>
                  <a:gd name="T15" fmla="*/ 151 h 1660"/>
                  <a:gd name="T16" fmla="*/ 327 w 902"/>
                  <a:gd name="T17" fmla="*/ 151 h 1660"/>
                  <a:gd name="T18" fmla="*/ 260 w 902"/>
                  <a:gd name="T19" fmla="*/ 50 h 1660"/>
                  <a:gd name="T20" fmla="*/ 185 w 902"/>
                  <a:gd name="T21" fmla="*/ 58 h 1660"/>
                  <a:gd name="T22" fmla="*/ 126 w 902"/>
                  <a:gd name="T23" fmla="*/ 92 h 1660"/>
                  <a:gd name="T24" fmla="*/ 59 w 902"/>
                  <a:gd name="T25" fmla="*/ 125 h 1660"/>
                  <a:gd name="T26" fmla="*/ 0 w 902"/>
                  <a:gd name="T27" fmla="*/ 151 h 1660"/>
                  <a:gd name="T28" fmla="*/ 34 w 902"/>
                  <a:gd name="T29" fmla="*/ 251 h 1660"/>
                  <a:gd name="T30" fmla="*/ 84 w 902"/>
                  <a:gd name="T31" fmla="*/ 344 h 1660"/>
                  <a:gd name="T32" fmla="*/ 143 w 902"/>
                  <a:gd name="T33" fmla="*/ 427 h 1660"/>
                  <a:gd name="T34" fmla="*/ 168 w 902"/>
                  <a:gd name="T35" fmla="*/ 469 h 1660"/>
                  <a:gd name="T36" fmla="*/ 202 w 902"/>
                  <a:gd name="T37" fmla="*/ 478 h 1660"/>
                  <a:gd name="T38" fmla="*/ 176 w 902"/>
                  <a:gd name="T39" fmla="*/ 402 h 1660"/>
                  <a:gd name="T40" fmla="*/ 218 w 902"/>
                  <a:gd name="T41" fmla="*/ 327 h 1660"/>
                  <a:gd name="T42" fmla="*/ 227 w 902"/>
                  <a:gd name="T43" fmla="*/ 402 h 1660"/>
                  <a:gd name="T44" fmla="*/ 269 w 902"/>
                  <a:gd name="T45" fmla="*/ 461 h 1660"/>
                  <a:gd name="T46" fmla="*/ 285 w 902"/>
                  <a:gd name="T47" fmla="*/ 536 h 1660"/>
                  <a:gd name="T48" fmla="*/ 269 w 902"/>
                  <a:gd name="T49" fmla="*/ 578 h 1660"/>
                  <a:gd name="T50" fmla="*/ 252 w 902"/>
                  <a:gd name="T51" fmla="*/ 687 h 1660"/>
                  <a:gd name="T52" fmla="*/ 235 w 902"/>
                  <a:gd name="T53" fmla="*/ 813 h 1660"/>
                  <a:gd name="T54" fmla="*/ 244 w 902"/>
                  <a:gd name="T55" fmla="*/ 872 h 1660"/>
                  <a:gd name="T56" fmla="*/ 210 w 902"/>
                  <a:gd name="T57" fmla="*/ 989 h 1660"/>
                  <a:gd name="T58" fmla="*/ 193 w 902"/>
                  <a:gd name="T59" fmla="*/ 1039 h 1660"/>
                  <a:gd name="T60" fmla="*/ 244 w 902"/>
                  <a:gd name="T61" fmla="*/ 1258 h 1660"/>
                  <a:gd name="T62" fmla="*/ 596 w 902"/>
                  <a:gd name="T63" fmla="*/ 1660 h 1660"/>
                  <a:gd name="T64" fmla="*/ 621 w 902"/>
                  <a:gd name="T65" fmla="*/ 1543 h 1660"/>
                  <a:gd name="T66" fmla="*/ 587 w 902"/>
                  <a:gd name="T67" fmla="*/ 1434 h 1660"/>
                  <a:gd name="T68" fmla="*/ 587 w 902"/>
                  <a:gd name="T69" fmla="*/ 1408 h 1660"/>
                  <a:gd name="T70" fmla="*/ 638 w 902"/>
                  <a:gd name="T71" fmla="*/ 1333 h 1660"/>
                  <a:gd name="T72" fmla="*/ 612 w 902"/>
                  <a:gd name="T73" fmla="*/ 1165 h 1660"/>
                  <a:gd name="T74" fmla="*/ 587 w 902"/>
                  <a:gd name="T75" fmla="*/ 1081 h 1660"/>
                  <a:gd name="T76" fmla="*/ 571 w 902"/>
                  <a:gd name="T77" fmla="*/ 930 h 1660"/>
                  <a:gd name="T78" fmla="*/ 562 w 902"/>
                  <a:gd name="T79" fmla="*/ 905 h 1660"/>
                  <a:gd name="T80" fmla="*/ 503 w 902"/>
                  <a:gd name="T81" fmla="*/ 863 h 1660"/>
                  <a:gd name="T82" fmla="*/ 453 w 902"/>
                  <a:gd name="T83" fmla="*/ 813 h 1660"/>
                  <a:gd name="T84" fmla="*/ 394 w 902"/>
                  <a:gd name="T85" fmla="*/ 754 h 1660"/>
                  <a:gd name="T86" fmla="*/ 394 w 902"/>
                  <a:gd name="T87" fmla="*/ 696 h 1660"/>
                  <a:gd name="T88" fmla="*/ 386 w 902"/>
                  <a:gd name="T89" fmla="*/ 671 h 1660"/>
                  <a:gd name="T90" fmla="*/ 378 w 902"/>
                  <a:gd name="T91" fmla="*/ 578 h 1660"/>
                  <a:gd name="T92" fmla="*/ 428 w 902"/>
                  <a:gd name="T93" fmla="*/ 545 h 1660"/>
                  <a:gd name="T94" fmla="*/ 445 w 902"/>
                  <a:gd name="T95" fmla="*/ 469 h 1660"/>
                  <a:gd name="T96" fmla="*/ 512 w 902"/>
                  <a:gd name="T97" fmla="*/ 369 h 1660"/>
                  <a:gd name="T98" fmla="*/ 638 w 902"/>
                  <a:gd name="T99" fmla="*/ 327 h 1660"/>
                  <a:gd name="T100" fmla="*/ 638 w 902"/>
                  <a:gd name="T101" fmla="*/ 226 h 1660"/>
                  <a:gd name="T102" fmla="*/ 638 w 902"/>
                  <a:gd name="T103" fmla="*/ 184 h 1660"/>
                  <a:gd name="T104" fmla="*/ 646 w 902"/>
                  <a:gd name="T105" fmla="*/ 142 h 1660"/>
                  <a:gd name="T106" fmla="*/ 646 w 902"/>
                  <a:gd name="T107" fmla="*/ 92 h 1660"/>
                  <a:gd name="T108" fmla="*/ 654 w 902"/>
                  <a:gd name="T109" fmla="*/ 58 h 1660"/>
                  <a:gd name="T110" fmla="*/ 638 w 902"/>
                  <a:gd name="T111" fmla="*/ 16 h 1660"/>
                  <a:gd name="T112" fmla="*/ 495 w 902"/>
                  <a:gd name="T113" fmla="*/ 109 h 1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02" h="1660">
                    <a:moveTo>
                      <a:pt x="739" y="903"/>
                    </a:moveTo>
                    <a:lnTo>
                      <a:pt x="761" y="896"/>
                    </a:lnTo>
                    <a:lnTo>
                      <a:pt x="781" y="908"/>
                    </a:lnTo>
                    <a:lnTo>
                      <a:pt x="824" y="903"/>
                    </a:lnTo>
                    <a:lnTo>
                      <a:pt x="809" y="888"/>
                    </a:lnTo>
                    <a:lnTo>
                      <a:pt x="791" y="894"/>
                    </a:lnTo>
                    <a:lnTo>
                      <a:pt x="762" y="885"/>
                    </a:lnTo>
                    <a:lnTo>
                      <a:pt x="766" y="872"/>
                    </a:lnTo>
                    <a:lnTo>
                      <a:pt x="742" y="888"/>
                    </a:lnTo>
                    <a:lnTo>
                      <a:pt x="739" y="903"/>
                    </a:lnTo>
                    <a:close/>
                    <a:moveTo>
                      <a:pt x="850" y="858"/>
                    </a:moveTo>
                    <a:lnTo>
                      <a:pt x="872" y="859"/>
                    </a:lnTo>
                    <a:lnTo>
                      <a:pt x="880" y="854"/>
                    </a:lnTo>
                    <a:lnTo>
                      <a:pt x="902" y="852"/>
                    </a:lnTo>
                    <a:lnTo>
                      <a:pt x="900" y="847"/>
                    </a:lnTo>
                    <a:lnTo>
                      <a:pt x="848" y="852"/>
                    </a:lnTo>
                    <a:lnTo>
                      <a:pt x="850" y="858"/>
                    </a:lnTo>
                    <a:close/>
                    <a:moveTo>
                      <a:pt x="462" y="637"/>
                    </a:moveTo>
                    <a:lnTo>
                      <a:pt x="445" y="637"/>
                    </a:lnTo>
                    <a:lnTo>
                      <a:pt x="445" y="645"/>
                    </a:lnTo>
                    <a:lnTo>
                      <a:pt x="445" y="662"/>
                    </a:lnTo>
                    <a:lnTo>
                      <a:pt x="445" y="696"/>
                    </a:lnTo>
                    <a:lnTo>
                      <a:pt x="445" y="729"/>
                    </a:lnTo>
                    <a:lnTo>
                      <a:pt x="445" y="738"/>
                    </a:lnTo>
                    <a:lnTo>
                      <a:pt x="453" y="738"/>
                    </a:lnTo>
                    <a:lnTo>
                      <a:pt x="453" y="729"/>
                    </a:lnTo>
                    <a:lnTo>
                      <a:pt x="453" y="712"/>
                    </a:lnTo>
                    <a:lnTo>
                      <a:pt x="462" y="696"/>
                    </a:lnTo>
                    <a:lnTo>
                      <a:pt x="462" y="687"/>
                    </a:lnTo>
                    <a:lnTo>
                      <a:pt x="462" y="679"/>
                    </a:lnTo>
                    <a:lnTo>
                      <a:pt x="470" y="671"/>
                    </a:lnTo>
                    <a:lnTo>
                      <a:pt x="478" y="654"/>
                    </a:lnTo>
                    <a:lnTo>
                      <a:pt x="462" y="637"/>
                    </a:lnTo>
                    <a:close/>
                    <a:moveTo>
                      <a:pt x="495" y="109"/>
                    </a:moveTo>
                    <a:lnTo>
                      <a:pt x="487" y="117"/>
                    </a:lnTo>
                    <a:lnTo>
                      <a:pt x="487" y="125"/>
                    </a:lnTo>
                    <a:lnTo>
                      <a:pt x="487" y="142"/>
                    </a:lnTo>
                    <a:lnTo>
                      <a:pt x="478" y="142"/>
                    </a:lnTo>
                    <a:lnTo>
                      <a:pt x="470" y="142"/>
                    </a:lnTo>
                    <a:lnTo>
                      <a:pt x="462" y="151"/>
                    </a:lnTo>
                    <a:lnTo>
                      <a:pt x="453" y="159"/>
                    </a:lnTo>
                    <a:lnTo>
                      <a:pt x="428" y="151"/>
                    </a:lnTo>
                    <a:lnTo>
                      <a:pt x="394" y="142"/>
                    </a:lnTo>
                    <a:lnTo>
                      <a:pt x="361" y="142"/>
                    </a:lnTo>
                    <a:lnTo>
                      <a:pt x="327" y="151"/>
                    </a:lnTo>
                    <a:lnTo>
                      <a:pt x="319" y="100"/>
                    </a:lnTo>
                    <a:lnTo>
                      <a:pt x="311" y="58"/>
                    </a:lnTo>
                    <a:lnTo>
                      <a:pt x="285" y="58"/>
                    </a:lnTo>
                    <a:lnTo>
                      <a:pt x="269" y="58"/>
                    </a:lnTo>
                    <a:lnTo>
                      <a:pt x="260" y="50"/>
                    </a:lnTo>
                    <a:lnTo>
                      <a:pt x="244" y="50"/>
                    </a:lnTo>
                    <a:lnTo>
                      <a:pt x="218" y="58"/>
                    </a:lnTo>
                    <a:lnTo>
                      <a:pt x="193" y="67"/>
                    </a:lnTo>
                    <a:lnTo>
                      <a:pt x="193" y="58"/>
                    </a:lnTo>
                    <a:lnTo>
                      <a:pt x="185" y="58"/>
                    </a:lnTo>
                    <a:lnTo>
                      <a:pt x="168" y="58"/>
                    </a:lnTo>
                    <a:lnTo>
                      <a:pt x="151" y="67"/>
                    </a:lnTo>
                    <a:lnTo>
                      <a:pt x="151" y="67"/>
                    </a:lnTo>
                    <a:lnTo>
                      <a:pt x="143" y="75"/>
                    </a:lnTo>
                    <a:lnTo>
                      <a:pt x="126" y="92"/>
                    </a:lnTo>
                    <a:lnTo>
                      <a:pt x="109" y="100"/>
                    </a:lnTo>
                    <a:lnTo>
                      <a:pt x="101" y="100"/>
                    </a:lnTo>
                    <a:lnTo>
                      <a:pt x="67" y="109"/>
                    </a:lnTo>
                    <a:lnTo>
                      <a:pt x="67" y="117"/>
                    </a:lnTo>
                    <a:lnTo>
                      <a:pt x="59" y="125"/>
                    </a:lnTo>
                    <a:lnTo>
                      <a:pt x="51" y="125"/>
                    </a:lnTo>
                    <a:lnTo>
                      <a:pt x="42" y="125"/>
                    </a:lnTo>
                    <a:lnTo>
                      <a:pt x="25" y="134"/>
                    </a:lnTo>
                    <a:lnTo>
                      <a:pt x="17" y="142"/>
                    </a:lnTo>
                    <a:lnTo>
                      <a:pt x="0" y="151"/>
                    </a:lnTo>
                    <a:lnTo>
                      <a:pt x="9" y="176"/>
                    </a:lnTo>
                    <a:lnTo>
                      <a:pt x="17" y="184"/>
                    </a:lnTo>
                    <a:lnTo>
                      <a:pt x="34" y="218"/>
                    </a:lnTo>
                    <a:lnTo>
                      <a:pt x="34" y="234"/>
                    </a:lnTo>
                    <a:lnTo>
                      <a:pt x="34" y="251"/>
                    </a:lnTo>
                    <a:lnTo>
                      <a:pt x="51" y="276"/>
                    </a:lnTo>
                    <a:lnTo>
                      <a:pt x="76" y="302"/>
                    </a:lnTo>
                    <a:lnTo>
                      <a:pt x="76" y="318"/>
                    </a:lnTo>
                    <a:lnTo>
                      <a:pt x="84" y="335"/>
                    </a:lnTo>
                    <a:lnTo>
                      <a:pt x="84" y="344"/>
                    </a:lnTo>
                    <a:lnTo>
                      <a:pt x="93" y="360"/>
                    </a:lnTo>
                    <a:lnTo>
                      <a:pt x="109" y="377"/>
                    </a:lnTo>
                    <a:lnTo>
                      <a:pt x="143" y="394"/>
                    </a:lnTo>
                    <a:lnTo>
                      <a:pt x="151" y="419"/>
                    </a:lnTo>
                    <a:lnTo>
                      <a:pt x="143" y="427"/>
                    </a:lnTo>
                    <a:lnTo>
                      <a:pt x="151" y="436"/>
                    </a:lnTo>
                    <a:lnTo>
                      <a:pt x="160" y="436"/>
                    </a:lnTo>
                    <a:lnTo>
                      <a:pt x="160" y="453"/>
                    </a:lnTo>
                    <a:lnTo>
                      <a:pt x="160" y="461"/>
                    </a:lnTo>
                    <a:lnTo>
                      <a:pt x="168" y="469"/>
                    </a:lnTo>
                    <a:lnTo>
                      <a:pt x="176" y="486"/>
                    </a:lnTo>
                    <a:lnTo>
                      <a:pt x="185" y="486"/>
                    </a:lnTo>
                    <a:lnTo>
                      <a:pt x="193" y="478"/>
                    </a:lnTo>
                    <a:lnTo>
                      <a:pt x="193" y="469"/>
                    </a:lnTo>
                    <a:lnTo>
                      <a:pt x="202" y="478"/>
                    </a:lnTo>
                    <a:lnTo>
                      <a:pt x="218" y="478"/>
                    </a:lnTo>
                    <a:lnTo>
                      <a:pt x="218" y="453"/>
                    </a:lnTo>
                    <a:lnTo>
                      <a:pt x="193" y="453"/>
                    </a:lnTo>
                    <a:lnTo>
                      <a:pt x="176" y="419"/>
                    </a:lnTo>
                    <a:lnTo>
                      <a:pt x="176" y="402"/>
                    </a:lnTo>
                    <a:lnTo>
                      <a:pt x="168" y="394"/>
                    </a:lnTo>
                    <a:lnTo>
                      <a:pt x="160" y="369"/>
                    </a:lnTo>
                    <a:lnTo>
                      <a:pt x="185" y="352"/>
                    </a:lnTo>
                    <a:lnTo>
                      <a:pt x="193" y="327"/>
                    </a:lnTo>
                    <a:lnTo>
                      <a:pt x="218" y="327"/>
                    </a:lnTo>
                    <a:lnTo>
                      <a:pt x="227" y="327"/>
                    </a:lnTo>
                    <a:lnTo>
                      <a:pt x="235" y="327"/>
                    </a:lnTo>
                    <a:lnTo>
                      <a:pt x="218" y="344"/>
                    </a:lnTo>
                    <a:lnTo>
                      <a:pt x="210" y="377"/>
                    </a:lnTo>
                    <a:lnTo>
                      <a:pt x="227" y="402"/>
                    </a:lnTo>
                    <a:lnTo>
                      <a:pt x="244" y="427"/>
                    </a:lnTo>
                    <a:lnTo>
                      <a:pt x="244" y="444"/>
                    </a:lnTo>
                    <a:lnTo>
                      <a:pt x="252" y="461"/>
                    </a:lnTo>
                    <a:lnTo>
                      <a:pt x="260" y="461"/>
                    </a:lnTo>
                    <a:lnTo>
                      <a:pt x="269" y="461"/>
                    </a:lnTo>
                    <a:lnTo>
                      <a:pt x="277" y="486"/>
                    </a:lnTo>
                    <a:lnTo>
                      <a:pt x="277" y="503"/>
                    </a:lnTo>
                    <a:lnTo>
                      <a:pt x="285" y="511"/>
                    </a:lnTo>
                    <a:lnTo>
                      <a:pt x="294" y="520"/>
                    </a:lnTo>
                    <a:lnTo>
                      <a:pt x="285" y="536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70"/>
                    </a:lnTo>
                    <a:lnTo>
                      <a:pt x="269" y="578"/>
                    </a:lnTo>
                    <a:lnTo>
                      <a:pt x="260" y="587"/>
                    </a:lnTo>
                    <a:lnTo>
                      <a:pt x="252" y="603"/>
                    </a:lnTo>
                    <a:lnTo>
                      <a:pt x="252" y="629"/>
                    </a:lnTo>
                    <a:lnTo>
                      <a:pt x="260" y="637"/>
                    </a:lnTo>
                    <a:lnTo>
                      <a:pt x="252" y="687"/>
                    </a:lnTo>
                    <a:lnTo>
                      <a:pt x="252" y="729"/>
                    </a:lnTo>
                    <a:lnTo>
                      <a:pt x="244" y="738"/>
                    </a:lnTo>
                    <a:lnTo>
                      <a:pt x="244" y="746"/>
                    </a:lnTo>
                    <a:lnTo>
                      <a:pt x="235" y="780"/>
                    </a:lnTo>
                    <a:lnTo>
                      <a:pt x="235" y="813"/>
                    </a:lnTo>
                    <a:lnTo>
                      <a:pt x="244" y="821"/>
                    </a:lnTo>
                    <a:lnTo>
                      <a:pt x="252" y="830"/>
                    </a:lnTo>
                    <a:lnTo>
                      <a:pt x="252" y="838"/>
                    </a:lnTo>
                    <a:lnTo>
                      <a:pt x="244" y="847"/>
                    </a:lnTo>
                    <a:lnTo>
                      <a:pt x="244" y="872"/>
                    </a:lnTo>
                    <a:lnTo>
                      <a:pt x="244" y="897"/>
                    </a:lnTo>
                    <a:lnTo>
                      <a:pt x="235" y="930"/>
                    </a:lnTo>
                    <a:lnTo>
                      <a:pt x="227" y="964"/>
                    </a:lnTo>
                    <a:lnTo>
                      <a:pt x="218" y="981"/>
                    </a:lnTo>
                    <a:lnTo>
                      <a:pt x="210" y="989"/>
                    </a:lnTo>
                    <a:lnTo>
                      <a:pt x="210" y="998"/>
                    </a:lnTo>
                    <a:lnTo>
                      <a:pt x="210" y="1014"/>
                    </a:lnTo>
                    <a:lnTo>
                      <a:pt x="193" y="1023"/>
                    </a:lnTo>
                    <a:lnTo>
                      <a:pt x="176" y="1031"/>
                    </a:lnTo>
                    <a:lnTo>
                      <a:pt x="193" y="1039"/>
                    </a:lnTo>
                    <a:lnTo>
                      <a:pt x="210" y="1065"/>
                    </a:lnTo>
                    <a:lnTo>
                      <a:pt x="210" y="1115"/>
                    </a:lnTo>
                    <a:lnTo>
                      <a:pt x="202" y="1157"/>
                    </a:lnTo>
                    <a:lnTo>
                      <a:pt x="218" y="1207"/>
                    </a:lnTo>
                    <a:lnTo>
                      <a:pt x="244" y="1258"/>
                    </a:lnTo>
                    <a:lnTo>
                      <a:pt x="361" y="1417"/>
                    </a:lnTo>
                    <a:lnTo>
                      <a:pt x="512" y="1568"/>
                    </a:lnTo>
                    <a:lnTo>
                      <a:pt x="537" y="1610"/>
                    </a:lnTo>
                    <a:lnTo>
                      <a:pt x="571" y="1643"/>
                    </a:lnTo>
                    <a:lnTo>
                      <a:pt x="596" y="1660"/>
                    </a:lnTo>
                    <a:lnTo>
                      <a:pt x="596" y="1660"/>
                    </a:lnTo>
                    <a:lnTo>
                      <a:pt x="604" y="1618"/>
                    </a:lnTo>
                    <a:lnTo>
                      <a:pt x="604" y="1576"/>
                    </a:lnTo>
                    <a:lnTo>
                      <a:pt x="612" y="1568"/>
                    </a:lnTo>
                    <a:lnTo>
                      <a:pt x="621" y="1543"/>
                    </a:lnTo>
                    <a:lnTo>
                      <a:pt x="612" y="1467"/>
                    </a:lnTo>
                    <a:lnTo>
                      <a:pt x="596" y="1450"/>
                    </a:lnTo>
                    <a:lnTo>
                      <a:pt x="587" y="1450"/>
                    </a:lnTo>
                    <a:lnTo>
                      <a:pt x="587" y="1442"/>
                    </a:lnTo>
                    <a:lnTo>
                      <a:pt x="587" y="1434"/>
                    </a:lnTo>
                    <a:lnTo>
                      <a:pt x="579" y="1417"/>
                    </a:lnTo>
                    <a:lnTo>
                      <a:pt x="571" y="1417"/>
                    </a:lnTo>
                    <a:lnTo>
                      <a:pt x="562" y="1408"/>
                    </a:lnTo>
                    <a:lnTo>
                      <a:pt x="571" y="1400"/>
                    </a:lnTo>
                    <a:lnTo>
                      <a:pt x="587" y="1408"/>
                    </a:lnTo>
                    <a:lnTo>
                      <a:pt x="587" y="1408"/>
                    </a:lnTo>
                    <a:lnTo>
                      <a:pt x="612" y="1350"/>
                    </a:lnTo>
                    <a:lnTo>
                      <a:pt x="629" y="1341"/>
                    </a:lnTo>
                    <a:lnTo>
                      <a:pt x="638" y="1341"/>
                    </a:lnTo>
                    <a:lnTo>
                      <a:pt x="638" y="1333"/>
                    </a:lnTo>
                    <a:lnTo>
                      <a:pt x="596" y="1299"/>
                    </a:lnTo>
                    <a:lnTo>
                      <a:pt x="579" y="1249"/>
                    </a:lnTo>
                    <a:lnTo>
                      <a:pt x="579" y="1207"/>
                    </a:lnTo>
                    <a:lnTo>
                      <a:pt x="604" y="1165"/>
                    </a:lnTo>
                    <a:lnTo>
                      <a:pt x="612" y="1165"/>
                    </a:lnTo>
                    <a:lnTo>
                      <a:pt x="621" y="1174"/>
                    </a:lnTo>
                    <a:lnTo>
                      <a:pt x="638" y="1140"/>
                    </a:lnTo>
                    <a:lnTo>
                      <a:pt x="638" y="1115"/>
                    </a:lnTo>
                    <a:lnTo>
                      <a:pt x="612" y="1098"/>
                    </a:lnTo>
                    <a:lnTo>
                      <a:pt x="587" y="1081"/>
                    </a:lnTo>
                    <a:lnTo>
                      <a:pt x="562" y="1023"/>
                    </a:lnTo>
                    <a:lnTo>
                      <a:pt x="571" y="964"/>
                    </a:lnTo>
                    <a:lnTo>
                      <a:pt x="571" y="956"/>
                    </a:lnTo>
                    <a:lnTo>
                      <a:pt x="562" y="947"/>
                    </a:lnTo>
                    <a:lnTo>
                      <a:pt x="571" y="930"/>
                    </a:lnTo>
                    <a:lnTo>
                      <a:pt x="579" y="939"/>
                    </a:lnTo>
                    <a:lnTo>
                      <a:pt x="579" y="964"/>
                    </a:lnTo>
                    <a:lnTo>
                      <a:pt x="596" y="964"/>
                    </a:lnTo>
                    <a:lnTo>
                      <a:pt x="604" y="939"/>
                    </a:lnTo>
                    <a:lnTo>
                      <a:pt x="562" y="905"/>
                    </a:lnTo>
                    <a:lnTo>
                      <a:pt x="562" y="897"/>
                    </a:lnTo>
                    <a:lnTo>
                      <a:pt x="554" y="905"/>
                    </a:lnTo>
                    <a:lnTo>
                      <a:pt x="545" y="914"/>
                    </a:lnTo>
                    <a:lnTo>
                      <a:pt x="520" y="889"/>
                    </a:lnTo>
                    <a:lnTo>
                      <a:pt x="503" y="863"/>
                    </a:lnTo>
                    <a:lnTo>
                      <a:pt x="503" y="838"/>
                    </a:lnTo>
                    <a:lnTo>
                      <a:pt x="495" y="813"/>
                    </a:lnTo>
                    <a:lnTo>
                      <a:pt x="478" y="813"/>
                    </a:lnTo>
                    <a:lnTo>
                      <a:pt x="462" y="813"/>
                    </a:lnTo>
                    <a:lnTo>
                      <a:pt x="453" y="813"/>
                    </a:lnTo>
                    <a:lnTo>
                      <a:pt x="445" y="821"/>
                    </a:lnTo>
                    <a:lnTo>
                      <a:pt x="453" y="830"/>
                    </a:lnTo>
                    <a:lnTo>
                      <a:pt x="436" y="838"/>
                    </a:lnTo>
                    <a:lnTo>
                      <a:pt x="420" y="830"/>
                    </a:lnTo>
                    <a:lnTo>
                      <a:pt x="394" y="754"/>
                    </a:lnTo>
                    <a:lnTo>
                      <a:pt x="394" y="712"/>
                    </a:lnTo>
                    <a:lnTo>
                      <a:pt x="394" y="704"/>
                    </a:lnTo>
                    <a:lnTo>
                      <a:pt x="386" y="696"/>
                    </a:lnTo>
                    <a:lnTo>
                      <a:pt x="386" y="696"/>
                    </a:lnTo>
                    <a:lnTo>
                      <a:pt x="394" y="696"/>
                    </a:lnTo>
                    <a:lnTo>
                      <a:pt x="394" y="687"/>
                    </a:lnTo>
                    <a:lnTo>
                      <a:pt x="394" y="687"/>
                    </a:lnTo>
                    <a:lnTo>
                      <a:pt x="386" y="687"/>
                    </a:lnTo>
                    <a:lnTo>
                      <a:pt x="386" y="679"/>
                    </a:lnTo>
                    <a:lnTo>
                      <a:pt x="386" y="671"/>
                    </a:lnTo>
                    <a:lnTo>
                      <a:pt x="386" y="662"/>
                    </a:lnTo>
                    <a:lnTo>
                      <a:pt x="378" y="654"/>
                    </a:lnTo>
                    <a:lnTo>
                      <a:pt x="369" y="654"/>
                    </a:lnTo>
                    <a:lnTo>
                      <a:pt x="361" y="612"/>
                    </a:lnTo>
                    <a:lnTo>
                      <a:pt x="378" y="578"/>
                    </a:lnTo>
                    <a:lnTo>
                      <a:pt x="386" y="570"/>
                    </a:lnTo>
                    <a:lnTo>
                      <a:pt x="378" y="562"/>
                    </a:lnTo>
                    <a:lnTo>
                      <a:pt x="403" y="562"/>
                    </a:lnTo>
                    <a:lnTo>
                      <a:pt x="420" y="570"/>
                    </a:lnTo>
                    <a:lnTo>
                      <a:pt x="428" y="545"/>
                    </a:lnTo>
                    <a:lnTo>
                      <a:pt x="411" y="536"/>
                    </a:lnTo>
                    <a:lnTo>
                      <a:pt x="411" y="528"/>
                    </a:lnTo>
                    <a:lnTo>
                      <a:pt x="428" y="494"/>
                    </a:lnTo>
                    <a:lnTo>
                      <a:pt x="436" y="461"/>
                    </a:lnTo>
                    <a:lnTo>
                      <a:pt x="445" y="469"/>
                    </a:lnTo>
                    <a:lnTo>
                      <a:pt x="478" y="520"/>
                    </a:lnTo>
                    <a:lnTo>
                      <a:pt x="478" y="494"/>
                    </a:lnTo>
                    <a:lnTo>
                      <a:pt x="478" y="461"/>
                    </a:lnTo>
                    <a:lnTo>
                      <a:pt x="487" y="419"/>
                    </a:lnTo>
                    <a:lnTo>
                      <a:pt x="512" y="369"/>
                    </a:lnTo>
                    <a:lnTo>
                      <a:pt x="545" y="352"/>
                    </a:lnTo>
                    <a:lnTo>
                      <a:pt x="587" y="335"/>
                    </a:lnTo>
                    <a:lnTo>
                      <a:pt x="621" y="352"/>
                    </a:lnTo>
                    <a:lnTo>
                      <a:pt x="646" y="352"/>
                    </a:lnTo>
                    <a:lnTo>
                      <a:pt x="638" y="327"/>
                    </a:lnTo>
                    <a:lnTo>
                      <a:pt x="621" y="302"/>
                    </a:lnTo>
                    <a:lnTo>
                      <a:pt x="629" y="285"/>
                    </a:lnTo>
                    <a:lnTo>
                      <a:pt x="638" y="260"/>
                    </a:lnTo>
                    <a:lnTo>
                      <a:pt x="638" y="243"/>
                    </a:lnTo>
                    <a:lnTo>
                      <a:pt x="638" y="226"/>
                    </a:lnTo>
                    <a:lnTo>
                      <a:pt x="638" y="218"/>
                    </a:lnTo>
                    <a:lnTo>
                      <a:pt x="646" y="209"/>
                    </a:lnTo>
                    <a:lnTo>
                      <a:pt x="638" y="193"/>
                    </a:lnTo>
                    <a:lnTo>
                      <a:pt x="629" y="193"/>
                    </a:lnTo>
                    <a:lnTo>
                      <a:pt x="638" y="184"/>
                    </a:lnTo>
                    <a:lnTo>
                      <a:pt x="646" y="184"/>
                    </a:lnTo>
                    <a:lnTo>
                      <a:pt x="638" y="176"/>
                    </a:lnTo>
                    <a:lnTo>
                      <a:pt x="629" y="167"/>
                    </a:lnTo>
                    <a:lnTo>
                      <a:pt x="638" y="167"/>
                    </a:lnTo>
                    <a:lnTo>
                      <a:pt x="646" y="142"/>
                    </a:lnTo>
                    <a:lnTo>
                      <a:pt x="638" y="134"/>
                    </a:lnTo>
                    <a:lnTo>
                      <a:pt x="629" y="134"/>
                    </a:lnTo>
                    <a:lnTo>
                      <a:pt x="638" y="125"/>
                    </a:lnTo>
                    <a:lnTo>
                      <a:pt x="646" y="117"/>
                    </a:lnTo>
                    <a:lnTo>
                      <a:pt x="646" y="92"/>
                    </a:lnTo>
                    <a:lnTo>
                      <a:pt x="638" y="92"/>
                    </a:lnTo>
                    <a:lnTo>
                      <a:pt x="638" y="84"/>
                    </a:lnTo>
                    <a:lnTo>
                      <a:pt x="638" y="75"/>
                    </a:lnTo>
                    <a:lnTo>
                      <a:pt x="646" y="75"/>
                    </a:lnTo>
                    <a:lnTo>
                      <a:pt x="654" y="58"/>
                    </a:lnTo>
                    <a:lnTo>
                      <a:pt x="654" y="42"/>
                    </a:lnTo>
                    <a:lnTo>
                      <a:pt x="663" y="33"/>
                    </a:lnTo>
                    <a:lnTo>
                      <a:pt x="654" y="25"/>
                    </a:lnTo>
                    <a:lnTo>
                      <a:pt x="654" y="16"/>
                    </a:lnTo>
                    <a:lnTo>
                      <a:pt x="638" y="16"/>
                    </a:lnTo>
                    <a:lnTo>
                      <a:pt x="621" y="25"/>
                    </a:lnTo>
                    <a:lnTo>
                      <a:pt x="604" y="8"/>
                    </a:lnTo>
                    <a:lnTo>
                      <a:pt x="596" y="0"/>
                    </a:lnTo>
                    <a:lnTo>
                      <a:pt x="512" y="100"/>
                    </a:lnTo>
                    <a:lnTo>
                      <a:pt x="495" y="10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ДФО_Республика Саха (Якутия)">
                <a:extLst>
                  <a:ext uri="{FF2B5EF4-FFF2-40B4-BE49-F238E27FC236}">
                    <a16:creationId xmlns="" xmlns:a16="http://schemas.microsoft.com/office/drawing/2014/main" id="{8F436C9B-FF92-5FAE-CF5F-4A60F4A485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04982" y="2680843"/>
                <a:ext cx="2082117" cy="2264406"/>
              </a:xfrm>
              <a:custGeom>
                <a:avLst/>
                <a:gdLst>
                  <a:gd name="T0" fmla="*/ 269 w 2398"/>
                  <a:gd name="T1" fmla="*/ 520 h 2608"/>
                  <a:gd name="T2" fmla="*/ 1015 w 2398"/>
                  <a:gd name="T3" fmla="*/ 176 h 2608"/>
                  <a:gd name="T4" fmla="*/ 1392 w 2398"/>
                  <a:gd name="T5" fmla="*/ 327 h 2608"/>
                  <a:gd name="T6" fmla="*/ 1308 w 2398"/>
                  <a:gd name="T7" fmla="*/ 369 h 2608"/>
                  <a:gd name="T8" fmla="*/ 1166 w 2398"/>
                  <a:gd name="T9" fmla="*/ 17 h 2608"/>
                  <a:gd name="T10" fmla="*/ 1174 w 2398"/>
                  <a:gd name="T11" fmla="*/ 84 h 2608"/>
                  <a:gd name="T12" fmla="*/ 1048 w 2398"/>
                  <a:gd name="T13" fmla="*/ 101 h 2608"/>
                  <a:gd name="T14" fmla="*/ 1124 w 2398"/>
                  <a:gd name="T15" fmla="*/ 235 h 2608"/>
                  <a:gd name="T16" fmla="*/ 1250 w 2398"/>
                  <a:gd name="T17" fmla="*/ 168 h 2608"/>
                  <a:gd name="T18" fmla="*/ 1241 w 2398"/>
                  <a:gd name="T19" fmla="*/ 50 h 2608"/>
                  <a:gd name="T20" fmla="*/ 1459 w 2398"/>
                  <a:gd name="T21" fmla="*/ 8 h 2608"/>
                  <a:gd name="T22" fmla="*/ 1359 w 2398"/>
                  <a:gd name="T23" fmla="*/ 34 h 2608"/>
                  <a:gd name="T24" fmla="*/ 1862 w 2398"/>
                  <a:gd name="T25" fmla="*/ 453 h 2608"/>
                  <a:gd name="T26" fmla="*/ 1694 w 2398"/>
                  <a:gd name="T27" fmla="*/ 402 h 2608"/>
                  <a:gd name="T28" fmla="*/ 1526 w 2398"/>
                  <a:gd name="T29" fmla="*/ 478 h 2608"/>
                  <a:gd name="T30" fmla="*/ 1484 w 2398"/>
                  <a:gd name="T31" fmla="*/ 444 h 2608"/>
                  <a:gd name="T32" fmla="*/ 1350 w 2398"/>
                  <a:gd name="T33" fmla="*/ 461 h 2608"/>
                  <a:gd name="T34" fmla="*/ 1359 w 2398"/>
                  <a:gd name="T35" fmla="*/ 604 h 2608"/>
                  <a:gd name="T36" fmla="*/ 1292 w 2398"/>
                  <a:gd name="T37" fmla="*/ 629 h 2608"/>
                  <a:gd name="T38" fmla="*/ 1090 w 2398"/>
                  <a:gd name="T39" fmla="*/ 662 h 2608"/>
                  <a:gd name="T40" fmla="*/ 1006 w 2398"/>
                  <a:gd name="T41" fmla="*/ 813 h 2608"/>
                  <a:gd name="T42" fmla="*/ 923 w 2398"/>
                  <a:gd name="T43" fmla="*/ 704 h 2608"/>
                  <a:gd name="T44" fmla="*/ 881 w 2398"/>
                  <a:gd name="T45" fmla="*/ 679 h 2608"/>
                  <a:gd name="T46" fmla="*/ 881 w 2398"/>
                  <a:gd name="T47" fmla="*/ 562 h 2608"/>
                  <a:gd name="T48" fmla="*/ 679 w 2398"/>
                  <a:gd name="T49" fmla="*/ 528 h 2608"/>
                  <a:gd name="T50" fmla="*/ 587 w 2398"/>
                  <a:gd name="T51" fmla="*/ 654 h 2608"/>
                  <a:gd name="T52" fmla="*/ 445 w 2398"/>
                  <a:gd name="T53" fmla="*/ 587 h 2608"/>
                  <a:gd name="T54" fmla="*/ 294 w 2398"/>
                  <a:gd name="T55" fmla="*/ 629 h 2608"/>
                  <a:gd name="T56" fmla="*/ 193 w 2398"/>
                  <a:gd name="T57" fmla="*/ 587 h 2608"/>
                  <a:gd name="T58" fmla="*/ 202 w 2398"/>
                  <a:gd name="T59" fmla="*/ 746 h 2608"/>
                  <a:gd name="T60" fmla="*/ 243 w 2398"/>
                  <a:gd name="T61" fmla="*/ 964 h 2608"/>
                  <a:gd name="T62" fmla="*/ 76 w 2398"/>
                  <a:gd name="T63" fmla="*/ 1124 h 2608"/>
                  <a:gd name="T64" fmla="*/ 42 w 2398"/>
                  <a:gd name="T65" fmla="*/ 1417 h 2608"/>
                  <a:gd name="T66" fmla="*/ 51 w 2398"/>
                  <a:gd name="T67" fmla="*/ 1618 h 2608"/>
                  <a:gd name="T68" fmla="*/ 67 w 2398"/>
                  <a:gd name="T69" fmla="*/ 1786 h 2608"/>
                  <a:gd name="T70" fmla="*/ 218 w 2398"/>
                  <a:gd name="T71" fmla="*/ 2004 h 2608"/>
                  <a:gd name="T72" fmla="*/ 218 w 2398"/>
                  <a:gd name="T73" fmla="*/ 2272 h 2608"/>
                  <a:gd name="T74" fmla="*/ 319 w 2398"/>
                  <a:gd name="T75" fmla="*/ 2331 h 2608"/>
                  <a:gd name="T76" fmla="*/ 403 w 2398"/>
                  <a:gd name="T77" fmla="*/ 2365 h 2608"/>
                  <a:gd name="T78" fmla="*/ 629 w 2398"/>
                  <a:gd name="T79" fmla="*/ 2205 h 2608"/>
                  <a:gd name="T80" fmla="*/ 772 w 2398"/>
                  <a:gd name="T81" fmla="*/ 2323 h 2608"/>
                  <a:gd name="T82" fmla="*/ 822 w 2398"/>
                  <a:gd name="T83" fmla="*/ 2474 h 2608"/>
                  <a:gd name="T84" fmla="*/ 1032 w 2398"/>
                  <a:gd name="T85" fmla="*/ 2549 h 2608"/>
                  <a:gd name="T86" fmla="*/ 1317 w 2398"/>
                  <a:gd name="T87" fmla="*/ 2591 h 2608"/>
                  <a:gd name="T88" fmla="*/ 1451 w 2398"/>
                  <a:gd name="T89" fmla="*/ 2574 h 2608"/>
                  <a:gd name="T90" fmla="*/ 1568 w 2398"/>
                  <a:gd name="T91" fmla="*/ 2415 h 2608"/>
                  <a:gd name="T92" fmla="*/ 1552 w 2398"/>
                  <a:gd name="T93" fmla="*/ 2306 h 2608"/>
                  <a:gd name="T94" fmla="*/ 1585 w 2398"/>
                  <a:gd name="T95" fmla="*/ 2105 h 2608"/>
                  <a:gd name="T96" fmla="*/ 1728 w 2398"/>
                  <a:gd name="T97" fmla="*/ 2038 h 2608"/>
                  <a:gd name="T98" fmla="*/ 1795 w 2398"/>
                  <a:gd name="T99" fmla="*/ 1887 h 2608"/>
                  <a:gd name="T100" fmla="*/ 1820 w 2398"/>
                  <a:gd name="T101" fmla="*/ 1719 h 2608"/>
                  <a:gd name="T102" fmla="*/ 1996 w 2398"/>
                  <a:gd name="T103" fmla="*/ 1602 h 2608"/>
                  <a:gd name="T104" fmla="*/ 2046 w 2398"/>
                  <a:gd name="T105" fmla="*/ 1493 h 2608"/>
                  <a:gd name="T106" fmla="*/ 2063 w 2398"/>
                  <a:gd name="T107" fmla="*/ 1283 h 2608"/>
                  <a:gd name="T108" fmla="*/ 2197 w 2398"/>
                  <a:gd name="T109" fmla="*/ 1207 h 2608"/>
                  <a:gd name="T110" fmla="*/ 2256 w 2398"/>
                  <a:gd name="T111" fmla="*/ 1098 h 2608"/>
                  <a:gd name="T112" fmla="*/ 2239 w 2398"/>
                  <a:gd name="T113" fmla="*/ 889 h 2608"/>
                  <a:gd name="T114" fmla="*/ 2365 w 2398"/>
                  <a:gd name="T115" fmla="*/ 847 h 2608"/>
                  <a:gd name="T116" fmla="*/ 2273 w 2398"/>
                  <a:gd name="T117" fmla="*/ 654 h 2608"/>
                  <a:gd name="T118" fmla="*/ 2365 w 2398"/>
                  <a:gd name="T119" fmla="*/ 411 h 2608"/>
                  <a:gd name="T120" fmla="*/ 2289 w 2398"/>
                  <a:gd name="T121" fmla="*/ 361 h 2608"/>
                  <a:gd name="T122" fmla="*/ 2189 w 2398"/>
                  <a:gd name="T123" fmla="*/ 38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608">
                    <a:moveTo>
                      <a:pt x="235" y="486"/>
                    </a:moveTo>
                    <a:lnTo>
                      <a:pt x="227" y="486"/>
                    </a:lnTo>
                    <a:lnTo>
                      <a:pt x="218" y="486"/>
                    </a:lnTo>
                    <a:lnTo>
                      <a:pt x="218" y="495"/>
                    </a:lnTo>
                    <a:lnTo>
                      <a:pt x="218" y="511"/>
                    </a:lnTo>
                    <a:lnTo>
                      <a:pt x="210" y="511"/>
                    </a:lnTo>
                    <a:lnTo>
                      <a:pt x="210" y="511"/>
                    </a:lnTo>
                    <a:lnTo>
                      <a:pt x="218" y="528"/>
                    </a:lnTo>
                    <a:lnTo>
                      <a:pt x="243" y="545"/>
                    </a:lnTo>
                    <a:lnTo>
                      <a:pt x="260" y="537"/>
                    </a:lnTo>
                    <a:lnTo>
                      <a:pt x="269" y="520"/>
                    </a:lnTo>
                    <a:lnTo>
                      <a:pt x="235" y="486"/>
                    </a:lnTo>
                    <a:close/>
                    <a:moveTo>
                      <a:pt x="1107" y="377"/>
                    </a:moveTo>
                    <a:lnTo>
                      <a:pt x="1090" y="352"/>
                    </a:lnTo>
                    <a:lnTo>
                      <a:pt x="1065" y="344"/>
                    </a:lnTo>
                    <a:lnTo>
                      <a:pt x="1082" y="361"/>
                    </a:lnTo>
                    <a:lnTo>
                      <a:pt x="1107" y="377"/>
                    </a:lnTo>
                    <a:close/>
                    <a:moveTo>
                      <a:pt x="1023" y="184"/>
                    </a:moveTo>
                    <a:lnTo>
                      <a:pt x="1023" y="151"/>
                    </a:lnTo>
                    <a:lnTo>
                      <a:pt x="1015" y="143"/>
                    </a:lnTo>
                    <a:lnTo>
                      <a:pt x="998" y="151"/>
                    </a:lnTo>
                    <a:lnTo>
                      <a:pt x="1015" y="176"/>
                    </a:lnTo>
                    <a:lnTo>
                      <a:pt x="1015" y="193"/>
                    </a:lnTo>
                    <a:lnTo>
                      <a:pt x="1023" y="184"/>
                    </a:lnTo>
                    <a:close/>
                    <a:moveTo>
                      <a:pt x="1233" y="268"/>
                    </a:moveTo>
                    <a:lnTo>
                      <a:pt x="1241" y="302"/>
                    </a:lnTo>
                    <a:lnTo>
                      <a:pt x="1250" y="310"/>
                    </a:lnTo>
                    <a:lnTo>
                      <a:pt x="1266" y="310"/>
                    </a:lnTo>
                    <a:lnTo>
                      <a:pt x="1266" y="277"/>
                    </a:lnTo>
                    <a:lnTo>
                      <a:pt x="1233" y="268"/>
                    </a:lnTo>
                    <a:close/>
                    <a:moveTo>
                      <a:pt x="1375" y="369"/>
                    </a:moveTo>
                    <a:lnTo>
                      <a:pt x="1392" y="335"/>
                    </a:lnTo>
                    <a:lnTo>
                      <a:pt x="1392" y="327"/>
                    </a:lnTo>
                    <a:lnTo>
                      <a:pt x="1384" y="319"/>
                    </a:lnTo>
                    <a:lnTo>
                      <a:pt x="1342" y="293"/>
                    </a:lnTo>
                    <a:lnTo>
                      <a:pt x="1300" y="293"/>
                    </a:lnTo>
                    <a:lnTo>
                      <a:pt x="1283" y="319"/>
                    </a:lnTo>
                    <a:lnTo>
                      <a:pt x="1283" y="352"/>
                    </a:lnTo>
                    <a:lnTo>
                      <a:pt x="1275" y="369"/>
                    </a:lnTo>
                    <a:lnTo>
                      <a:pt x="1266" y="377"/>
                    </a:lnTo>
                    <a:lnTo>
                      <a:pt x="1258" y="386"/>
                    </a:lnTo>
                    <a:lnTo>
                      <a:pt x="1275" y="386"/>
                    </a:lnTo>
                    <a:lnTo>
                      <a:pt x="1292" y="377"/>
                    </a:lnTo>
                    <a:lnTo>
                      <a:pt x="1308" y="369"/>
                    </a:lnTo>
                    <a:lnTo>
                      <a:pt x="1334" y="369"/>
                    </a:lnTo>
                    <a:lnTo>
                      <a:pt x="1375" y="361"/>
                    </a:lnTo>
                    <a:lnTo>
                      <a:pt x="1375" y="369"/>
                    </a:lnTo>
                    <a:close/>
                    <a:moveTo>
                      <a:pt x="1317" y="50"/>
                    </a:moveTo>
                    <a:lnTo>
                      <a:pt x="1325" y="42"/>
                    </a:lnTo>
                    <a:lnTo>
                      <a:pt x="1283" y="34"/>
                    </a:lnTo>
                    <a:lnTo>
                      <a:pt x="1250" y="25"/>
                    </a:lnTo>
                    <a:lnTo>
                      <a:pt x="1241" y="34"/>
                    </a:lnTo>
                    <a:lnTo>
                      <a:pt x="1225" y="42"/>
                    </a:lnTo>
                    <a:lnTo>
                      <a:pt x="1191" y="25"/>
                    </a:lnTo>
                    <a:lnTo>
                      <a:pt x="1166" y="17"/>
                    </a:lnTo>
                    <a:lnTo>
                      <a:pt x="1166" y="25"/>
                    </a:lnTo>
                    <a:lnTo>
                      <a:pt x="1174" y="34"/>
                    </a:lnTo>
                    <a:lnTo>
                      <a:pt x="1174" y="34"/>
                    </a:lnTo>
                    <a:lnTo>
                      <a:pt x="1166" y="34"/>
                    </a:lnTo>
                    <a:lnTo>
                      <a:pt x="1166" y="34"/>
                    </a:lnTo>
                    <a:lnTo>
                      <a:pt x="1157" y="42"/>
                    </a:lnTo>
                    <a:lnTo>
                      <a:pt x="1157" y="50"/>
                    </a:lnTo>
                    <a:lnTo>
                      <a:pt x="1166" y="67"/>
                    </a:lnTo>
                    <a:lnTo>
                      <a:pt x="1166" y="75"/>
                    </a:lnTo>
                    <a:lnTo>
                      <a:pt x="1174" y="84"/>
                    </a:lnTo>
                    <a:lnTo>
                      <a:pt x="1174" y="84"/>
                    </a:lnTo>
                    <a:lnTo>
                      <a:pt x="1149" y="75"/>
                    </a:lnTo>
                    <a:lnTo>
                      <a:pt x="1124" y="67"/>
                    </a:lnTo>
                    <a:lnTo>
                      <a:pt x="1107" y="59"/>
                    </a:lnTo>
                    <a:lnTo>
                      <a:pt x="1099" y="59"/>
                    </a:lnTo>
                    <a:lnTo>
                      <a:pt x="1090" y="50"/>
                    </a:lnTo>
                    <a:lnTo>
                      <a:pt x="1090" y="42"/>
                    </a:lnTo>
                    <a:lnTo>
                      <a:pt x="1082" y="50"/>
                    </a:lnTo>
                    <a:lnTo>
                      <a:pt x="1074" y="67"/>
                    </a:lnTo>
                    <a:lnTo>
                      <a:pt x="1065" y="84"/>
                    </a:lnTo>
                    <a:lnTo>
                      <a:pt x="1057" y="92"/>
                    </a:lnTo>
                    <a:lnTo>
                      <a:pt x="1048" y="101"/>
                    </a:lnTo>
                    <a:lnTo>
                      <a:pt x="1057" y="109"/>
                    </a:lnTo>
                    <a:lnTo>
                      <a:pt x="1057" y="117"/>
                    </a:lnTo>
                    <a:lnTo>
                      <a:pt x="1057" y="134"/>
                    </a:lnTo>
                    <a:lnTo>
                      <a:pt x="1048" y="151"/>
                    </a:lnTo>
                    <a:lnTo>
                      <a:pt x="1057" y="151"/>
                    </a:lnTo>
                    <a:lnTo>
                      <a:pt x="1065" y="159"/>
                    </a:lnTo>
                    <a:lnTo>
                      <a:pt x="1065" y="176"/>
                    </a:lnTo>
                    <a:lnTo>
                      <a:pt x="1074" y="193"/>
                    </a:lnTo>
                    <a:lnTo>
                      <a:pt x="1090" y="210"/>
                    </a:lnTo>
                    <a:lnTo>
                      <a:pt x="1116" y="218"/>
                    </a:lnTo>
                    <a:lnTo>
                      <a:pt x="1124" y="235"/>
                    </a:lnTo>
                    <a:lnTo>
                      <a:pt x="1132" y="243"/>
                    </a:lnTo>
                    <a:lnTo>
                      <a:pt x="1166" y="243"/>
                    </a:lnTo>
                    <a:lnTo>
                      <a:pt x="1174" y="243"/>
                    </a:lnTo>
                    <a:lnTo>
                      <a:pt x="1174" y="218"/>
                    </a:lnTo>
                    <a:lnTo>
                      <a:pt x="1174" y="193"/>
                    </a:lnTo>
                    <a:lnTo>
                      <a:pt x="1183" y="201"/>
                    </a:lnTo>
                    <a:lnTo>
                      <a:pt x="1191" y="210"/>
                    </a:lnTo>
                    <a:lnTo>
                      <a:pt x="1199" y="201"/>
                    </a:lnTo>
                    <a:lnTo>
                      <a:pt x="1208" y="193"/>
                    </a:lnTo>
                    <a:lnTo>
                      <a:pt x="1241" y="168"/>
                    </a:lnTo>
                    <a:lnTo>
                      <a:pt x="1250" y="168"/>
                    </a:lnTo>
                    <a:lnTo>
                      <a:pt x="1266" y="168"/>
                    </a:lnTo>
                    <a:lnTo>
                      <a:pt x="1275" y="168"/>
                    </a:lnTo>
                    <a:lnTo>
                      <a:pt x="1275" y="168"/>
                    </a:lnTo>
                    <a:lnTo>
                      <a:pt x="1283" y="159"/>
                    </a:lnTo>
                    <a:lnTo>
                      <a:pt x="1292" y="151"/>
                    </a:lnTo>
                    <a:lnTo>
                      <a:pt x="1300" y="143"/>
                    </a:lnTo>
                    <a:lnTo>
                      <a:pt x="1283" y="134"/>
                    </a:lnTo>
                    <a:lnTo>
                      <a:pt x="1266" y="134"/>
                    </a:lnTo>
                    <a:lnTo>
                      <a:pt x="1233" y="109"/>
                    </a:lnTo>
                    <a:lnTo>
                      <a:pt x="1216" y="75"/>
                    </a:lnTo>
                    <a:lnTo>
                      <a:pt x="1241" y="50"/>
                    </a:lnTo>
                    <a:lnTo>
                      <a:pt x="1241" y="50"/>
                    </a:lnTo>
                    <a:lnTo>
                      <a:pt x="1241" y="59"/>
                    </a:lnTo>
                    <a:lnTo>
                      <a:pt x="1292" y="126"/>
                    </a:lnTo>
                    <a:lnTo>
                      <a:pt x="1317" y="92"/>
                    </a:lnTo>
                    <a:lnTo>
                      <a:pt x="1308" y="59"/>
                    </a:lnTo>
                    <a:lnTo>
                      <a:pt x="1317" y="50"/>
                    </a:lnTo>
                    <a:close/>
                    <a:moveTo>
                      <a:pt x="1518" y="0"/>
                    </a:moveTo>
                    <a:lnTo>
                      <a:pt x="1518" y="0"/>
                    </a:lnTo>
                    <a:lnTo>
                      <a:pt x="1510" y="8"/>
                    </a:lnTo>
                    <a:lnTo>
                      <a:pt x="1484" y="0"/>
                    </a:lnTo>
                    <a:lnTo>
                      <a:pt x="1459" y="8"/>
                    </a:lnTo>
                    <a:lnTo>
                      <a:pt x="1459" y="17"/>
                    </a:lnTo>
                    <a:lnTo>
                      <a:pt x="1451" y="25"/>
                    </a:lnTo>
                    <a:lnTo>
                      <a:pt x="1434" y="17"/>
                    </a:lnTo>
                    <a:lnTo>
                      <a:pt x="1434" y="8"/>
                    </a:lnTo>
                    <a:lnTo>
                      <a:pt x="1409" y="8"/>
                    </a:lnTo>
                    <a:lnTo>
                      <a:pt x="1392" y="17"/>
                    </a:lnTo>
                    <a:lnTo>
                      <a:pt x="1392" y="34"/>
                    </a:lnTo>
                    <a:lnTo>
                      <a:pt x="1384" y="42"/>
                    </a:lnTo>
                    <a:lnTo>
                      <a:pt x="1367" y="25"/>
                    </a:lnTo>
                    <a:lnTo>
                      <a:pt x="1367" y="17"/>
                    </a:lnTo>
                    <a:lnTo>
                      <a:pt x="1359" y="34"/>
                    </a:lnTo>
                    <a:lnTo>
                      <a:pt x="1367" y="67"/>
                    </a:lnTo>
                    <a:lnTo>
                      <a:pt x="1401" y="75"/>
                    </a:lnTo>
                    <a:lnTo>
                      <a:pt x="1443" y="84"/>
                    </a:lnTo>
                    <a:lnTo>
                      <a:pt x="1493" y="67"/>
                    </a:lnTo>
                    <a:lnTo>
                      <a:pt x="1526" y="34"/>
                    </a:lnTo>
                    <a:lnTo>
                      <a:pt x="1526" y="17"/>
                    </a:lnTo>
                    <a:lnTo>
                      <a:pt x="1518" y="0"/>
                    </a:lnTo>
                    <a:close/>
                    <a:moveTo>
                      <a:pt x="2071" y="302"/>
                    </a:moveTo>
                    <a:lnTo>
                      <a:pt x="1937" y="386"/>
                    </a:lnTo>
                    <a:lnTo>
                      <a:pt x="1895" y="436"/>
                    </a:lnTo>
                    <a:lnTo>
                      <a:pt x="1862" y="453"/>
                    </a:lnTo>
                    <a:lnTo>
                      <a:pt x="1828" y="436"/>
                    </a:lnTo>
                    <a:lnTo>
                      <a:pt x="1795" y="419"/>
                    </a:lnTo>
                    <a:lnTo>
                      <a:pt x="1778" y="419"/>
                    </a:lnTo>
                    <a:lnTo>
                      <a:pt x="1770" y="419"/>
                    </a:lnTo>
                    <a:lnTo>
                      <a:pt x="1753" y="419"/>
                    </a:lnTo>
                    <a:lnTo>
                      <a:pt x="1719" y="411"/>
                    </a:lnTo>
                    <a:lnTo>
                      <a:pt x="1719" y="419"/>
                    </a:lnTo>
                    <a:lnTo>
                      <a:pt x="1711" y="428"/>
                    </a:lnTo>
                    <a:lnTo>
                      <a:pt x="1694" y="428"/>
                    </a:lnTo>
                    <a:lnTo>
                      <a:pt x="1686" y="419"/>
                    </a:lnTo>
                    <a:lnTo>
                      <a:pt x="1694" y="402"/>
                    </a:lnTo>
                    <a:lnTo>
                      <a:pt x="1711" y="394"/>
                    </a:lnTo>
                    <a:lnTo>
                      <a:pt x="1694" y="377"/>
                    </a:lnTo>
                    <a:lnTo>
                      <a:pt x="1669" y="361"/>
                    </a:lnTo>
                    <a:lnTo>
                      <a:pt x="1635" y="369"/>
                    </a:lnTo>
                    <a:lnTo>
                      <a:pt x="1610" y="377"/>
                    </a:lnTo>
                    <a:lnTo>
                      <a:pt x="1577" y="444"/>
                    </a:lnTo>
                    <a:lnTo>
                      <a:pt x="1543" y="503"/>
                    </a:lnTo>
                    <a:lnTo>
                      <a:pt x="1535" y="503"/>
                    </a:lnTo>
                    <a:lnTo>
                      <a:pt x="1535" y="486"/>
                    </a:lnTo>
                    <a:lnTo>
                      <a:pt x="1535" y="486"/>
                    </a:lnTo>
                    <a:lnTo>
                      <a:pt x="1526" y="478"/>
                    </a:lnTo>
                    <a:lnTo>
                      <a:pt x="1543" y="470"/>
                    </a:lnTo>
                    <a:lnTo>
                      <a:pt x="1552" y="461"/>
                    </a:lnTo>
                    <a:lnTo>
                      <a:pt x="1543" y="453"/>
                    </a:lnTo>
                    <a:lnTo>
                      <a:pt x="1543" y="436"/>
                    </a:lnTo>
                    <a:lnTo>
                      <a:pt x="1560" y="428"/>
                    </a:lnTo>
                    <a:lnTo>
                      <a:pt x="1568" y="411"/>
                    </a:lnTo>
                    <a:lnTo>
                      <a:pt x="1552" y="419"/>
                    </a:lnTo>
                    <a:lnTo>
                      <a:pt x="1510" y="444"/>
                    </a:lnTo>
                    <a:lnTo>
                      <a:pt x="1501" y="453"/>
                    </a:lnTo>
                    <a:lnTo>
                      <a:pt x="1493" y="461"/>
                    </a:lnTo>
                    <a:lnTo>
                      <a:pt x="1484" y="444"/>
                    </a:lnTo>
                    <a:lnTo>
                      <a:pt x="1510" y="419"/>
                    </a:lnTo>
                    <a:lnTo>
                      <a:pt x="1518" y="419"/>
                    </a:lnTo>
                    <a:lnTo>
                      <a:pt x="1543" y="402"/>
                    </a:lnTo>
                    <a:lnTo>
                      <a:pt x="1568" y="394"/>
                    </a:lnTo>
                    <a:lnTo>
                      <a:pt x="1568" y="394"/>
                    </a:lnTo>
                    <a:lnTo>
                      <a:pt x="1476" y="402"/>
                    </a:lnTo>
                    <a:lnTo>
                      <a:pt x="1384" y="436"/>
                    </a:lnTo>
                    <a:lnTo>
                      <a:pt x="1342" y="436"/>
                    </a:lnTo>
                    <a:lnTo>
                      <a:pt x="1325" y="444"/>
                    </a:lnTo>
                    <a:lnTo>
                      <a:pt x="1334" y="453"/>
                    </a:lnTo>
                    <a:lnTo>
                      <a:pt x="1350" y="461"/>
                    </a:lnTo>
                    <a:lnTo>
                      <a:pt x="1342" y="486"/>
                    </a:lnTo>
                    <a:lnTo>
                      <a:pt x="1317" y="495"/>
                    </a:lnTo>
                    <a:lnTo>
                      <a:pt x="1300" y="537"/>
                    </a:lnTo>
                    <a:lnTo>
                      <a:pt x="1308" y="545"/>
                    </a:lnTo>
                    <a:lnTo>
                      <a:pt x="1325" y="537"/>
                    </a:lnTo>
                    <a:lnTo>
                      <a:pt x="1325" y="545"/>
                    </a:lnTo>
                    <a:lnTo>
                      <a:pt x="1325" y="553"/>
                    </a:lnTo>
                    <a:lnTo>
                      <a:pt x="1334" y="562"/>
                    </a:lnTo>
                    <a:lnTo>
                      <a:pt x="1342" y="579"/>
                    </a:lnTo>
                    <a:lnTo>
                      <a:pt x="1342" y="595"/>
                    </a:lnTo>
                    <a:lnTo>
                      <a:pt x="1359" y="604"/>
                    </a:lnTo>
                    <a:lnTo>
                      <a:pt x="1359" y="620"/>
                    </a:lnTo>
                    <a:lnTo>
                      <a:pt x="1342" y="620"/>
                    </a:lnTo>
                    <a:lnTo>
                      <a:pt x="1342" y="629"/>
                    </a:lnTo>
                    <a:lnTo>
                      <a:pt x="1342" y="637"/>
                    </a:lnTo>
                    <a:lnTo>
                      <a:pt x="1334" y="629"/>
                    </a:lnTo>
                    <a:lnTo>
                      <a:pt x="1325" y="620"/>
                    </a:lnTo>
                    <a:lnTo>
                      <a:pt x="1317" y="620"/>
                    </a:lnTo>
                    <a:lnTo>
                      <a:pt x="1308" y="629"/>
                    </a:lnTo>
                    <a:lnTo>
                      <a:pt x="1300" y="629"/>
                    </a:lnTo>
                    <a:lnTo>
                      <a:pt x="1292" y="629"/>
                    </a:lnTo>
                    <a:lnTo>
                      <a:pt x="1292" y="629"/>
                    </a:lnTo>
                    <a:lnTo>
                      <a:pt x="1292" y="654"/>
                    </a:lnTo>
                    <a:lnTo>
                      <a:pt x="1292" y="679"/>
                    </a:lnTo>
                    <a:lnTo>
                      <a:pt x="1258" y="662"/>
                    </a:lnTo>
                    <a:lnTo>
                      <a:pt x="1199" y="654"/>
                    </a:lnTo>
                    <a:lnTo>
                      <a:pt x="1174" y="688"/>
                    </a:lnTo>
                    <a:lnTo>
                      <a:pt x="1141" y="713"/>
                    </a:lnTo>
                    <a:lnTo>
                      <a:pt x="1107" y="704"/>
                    </a:lnTo>
                    <a:lnTo>
                      <a:pt x="1082" y="688"/>
                    </a:lnTo>
                    <a:lnTo>
                      <a:pt x="1074" y="671"/>
                    </a:lnTo>
                    <a:lnTo>
                      <a:pt x="1090" y="662"/>
                    </a:lnTo>
                    <a:lnTo>
                      <a:pt x="1090" y="662"/>
                    </a:lnTo>
                    <a:lnTo>
                      <a:pt x="1074" y="654"/>
                    </a:lnTo>
                    <a:lnTo>
                      <a:pt x="1065" y="729"/>
                    </a:lnTo>
                    <a:lnTo>
                      <a:pt x="1057" y="822"/>
                    </a:lnTo>
                    <a:lnTo>
                      <a:pt x="1048" y="830"/>
                    </a:lnTo>
                    <a:lnTo>
                      <a:pt x="1040" y="822"/>
                    </a:lnTo>
                    <a:lnTo>
                      <a:pt x="1032" y="813"/>
                    </a:lnTo>
                    <a:lnTo>
                      <a:pt x="1032" y="813"/>
                    </a:lnTo>
                    <a:lnTo>
                      <a:pt x="1032" y="822"/>
                    </a:lnTo>
                    <a:lnTo>
                      <a:pt x="1023" y="822"/>
                    </a:lnTo>
                    <a:lnTo>
                      <a:pt x="1015" y="822"/>
                    </a:lnTo>
                    <a:lnTo>
                      <a:pt x="1006" y="813"/>
                    </a:lnTo>
                    <a:lnTo>
                      <a:pt x="1006" y="805"/>
                    </a:lnTo>
                    <a:lnTo>
                      <a:pt x="998" y="805"/>
                    </a:lnTo>
                    <a:lnTo>
                      <a:pt x="981" y="805"/>
                    </a:lnTo>
                    <a:lnTo>
                      <a:pt x="965" y="780"/>
                    </a:lnTo>
                    <a:lnTo>
                      <a:pt x="948" y="755"/>
                    </a:lnTo>
                    <a:lnTo>
                      <a:pt x="939" y="755"/>
                    </a:lnTo>
                    <a:lnTo>
                      <a:pt x="931" y="746"/>
                    </a:lnTo>
                    <a:lnTo>
                      <a:pt x="939" y="738"/>
                    </a:lnTo>
                    <a:lnTo>
                      <a:pt x="948" y="729"/>
                    </a:lnTo>
                    <a:lnTo>
                      <a:pt x="939" y="713"/>
                    </a:lnTo>
                    <a:lnTo>
                      <a:pt x="923" y="704"/>
                    </a:lnTo>
                    <a:lnTo>
                      <a:pt x="923" y="704"/>
                    </a:lnTo>
                    <a:lnTo>
                      <a:pt x="931" y="713"/>
                    </a:lnTo>
                    <a:lnTo>
                      <a:pt x="931" y="721"/>
                    </a:lnTo>
                    <a:lnTo>
                      <a:pt x="923" y="729"/>
                    </a:lnTo>
                    <a:lnTo>
                      <a:pt x="906" y="713"/>
                    </a:lnTo>
                    <a:lnTo>
                      <a:pt x="897" y="696"/>
                    </a:lnTo>
                    <a:lnTo>
                      <a:pt x="856" y="671"/>
                    </a:lnTo>
                    <a:lnTo>
                      <a:pt x="839" y="662"/>
                    </a:lnTo>
                    <a:lnTo>
                      <a:pt x="847" y="662"/>
                    </a:lnTo>
                    <a:lnTo>
                      <a:pt x="864" y="662"/>
                    </a:lnTo>
                    <a:lnTo>
                      <a:pt x="881" y="679"/>
                    </a:lnTo>
                    <a:lnTo>
                      <a:pt x="897" y="696"/>
                    </a:lnTo>
                    <a:lnTo>
                      <a:pt x="923" y="696"/>
                    </a:lnTo>
                    <a:lnTo>
                      <a:pt x="939" y="679"/>
                    </a:lnTo>
                    <a:lnTo>
                      <a:pt x="931" y="654"/>
                    </a:lnTo>
                    <a:lnTo>
                      <a:pt x="914" y="637"/>
                    </a:lnTo>
                    <a:lnTo>
                      <a:pt x="914" y="620"/>
                    </a:lnTo>
                    <a:lnTo>
                      <a:pt x="914" y="604"/>
                    </a:lnTo>
                    <a:lnTo>
                      <a:pt x="906" y="587"/>
                    </a:lnTo>
                    <a:lnTo>
                      <a:pt x="906" y="579"/>
                    </a:lnTo>
                    <a:lnTo>
                      <a:pt x="889" y="562"/>
                    </a:lnTo>
                    <a:lnTo>
                      <a:pt x="881" y="562"/>
                    </a:lnTo>
                    <a:lnTo>
                      <a:pt x="872" y="562"/>
                    </a:lnTo>
                    <a:lnTo>
                      <a:pt x="822" y="520"/>
                    </a:lnTo>
                    <a:lnTo>
                      <a:pt x="805" y="528"/>
                    </a:lnTo>
                    <a:lnTo>
                      <a:pt x="788" y="537"/>
                    </a:lnTo>
                    <a:lnTo>
                      <a:pt x="780" y="537"/>
                    </a:lnTo>
                    <a:lnTo>
                      <a:pt x="763" y="537"/>
                    </a:lnTo>
                    <a:lnTo>
                      <a:pt x="747" y="537"/>
                    </a:lnTo>
                    <a:lnTo>
                      <a:pt x="721" y="520"/>
                    </a:lnTo>
                    <a:lnTo>
                      <a:pt x="688" y="511"/>
                    </a:lnTo>
                    <a:lnTo>
                      <a:pt x="688" y="520"/>
                    </a:lnTo>
                    <a:lnTo>
                      <a:pt x="679" y="528"/>
                    </a:lnTo>
                    <a:lnTo>
                      <a:pt x="663" y="570"/>
                    </a:lnTo>
                    <a:lnTo>
                      <a:pt x="671" y="604"/>
                    </a:lnTo>
                    <a:lnTo>
                      <a:pt x="671" y="637"/>
                    </a:lnTo>
                    <a:lnTo>
                      <a:pt x="654" y="629"/>
                    </a:lnTo>
                    <a:lnTo>
                      <a:pt x="629" y="629"/>
                    </a:lnTo>
                    <a:lnTo>
                      <a:pt x="629" y="629"/>
                    </a:lnTo>
                    <a:lnTo>
                      <a:pt x="629" y="637"/>
                    </a:lnTo>
                    <a:lnTo>
                      <a:pt x="621" y="637"/>
                    </a:lnTo>
                    <a:lnTo>
                      <a:pt x="612" y="637"/>
                    </a:lnTo>
                    <a:lnTo>
                      <a:pt x="596" y="646"/>
                    </a:lnTo>
                    <a:lnTo>
                      <a:pt x="587" y="654"/>
                    </a:lnTo>
                    <a:lnTo>
                      <a:pt x="562" y="646"/>
                    </a:lnTo>
                    <a:lnTo>
                      <a:pt x="545" y="637"/>
                    </a:lnTo>
                    <a:lnTo>
                      <a:pt x="520" y="637"/>
                    </a:lnTo>
                    <a:lnTo>
                      <a:pt x="495" y="637"/>
                    </a:lnTo>
                    <a:lnTo>
                      <a:pt x="478" y="629"/>
                    </a:lnTo>
                    <a:lnTo>
                      <a:pt x="478" y="612"/>
                    </a:lnTo>
                    <a:lnTo>
                      <a:pt x="495" y="595"/>
                    </a:lnTo>
                    <a:lnTo>
                      <a:pt x="487" y="587"/>
                    </a:lnTo>
                    <a:lnTo>
                      <a:pt x="478" y="587"/>
                    </a:lnTo>
                    <a:lnTo>
                      <a:pt x="461" y="587"/>
                    </a:lnTo>
                    <a:lnTo>
                      <a:pt x="445" y="587"/>
                    </a:lnTo>
                    <a:lnTo>
                      <a:pt x="420" y="587"/>
                    </a:lnTo>
                    <a:lnTo>
                      <a:pt x="403" y="579"/>
                    </a:lnTo>
                    <a:lnTo>
                      <a:pt x="394" y="587"/>
                    </a:lnTo>
                    <a:lnTo>
                      <a:pt x="386" y="587"/>
                    </a:lnTo>
                    <a:lnTo>
                      <a:pt x="369" y="579"/>
                    </a:lnTo>
                    <a:lnTo>
                      <a:pt x="352" y="579"/>
                    </a:lnTo>
                    <a:lnTo>
                      <a:pt x="344" y="587"/>
                    </a:lnTo>
                    <a:lnTo>
                      <a:pt x="336" y="595"/>
                    </a:lnTo>
                    <a:lnTo>
                      <a:pt x="319" y="604"/>
                    </a:lnTo>
                    <a:lnTo>
                      <a:pt x="294" y="612"/>
                    </a:lnTo>
                    <a:lnTo>
                      <a:pt x="294" y="629"/>
                    </a:lnTo>
                    <a:lnTo>
                      <a:pt x="294" y="637"/>
                    </a:lnTo>
                    <a:lnTo>
                      <a:pt x="277" y="620"/>
                    </a:lnTo>
                    <a:lnTo>
                      <a:pt x="285" y="604"/>
                    </a:lnTo>
                    <a:lnTo>
                      <a:pt x="277" y="579"/>
                    </a:lnTo>
                    <a:lnTo>
                      <a:pt x="260" y="562"/>
                    </a:lnTo>
                    <a:lnTo>
                      <a:pt x="260" y="570"/>
                    </a:lnTo>
                    <a:lnTo>
                      <a:pt x="260" y="587"/>
                    </a:lnTo>
                    <a:lnTo>
                      <a:pt x="252" y="595"/>
                    </a:lnTo>
                    <a:lnTo>
                      <a:pt x="227" y="595"/>
                    </a:lnTo>
                    <a:lnTo>
                      <a:pt x="202" y="579"/>
                    </a:lnTo>
                    <a:lnTo>
                      <a:pt x="193" y="587"/>
                    </a:lnTo>
                    <a:lnTo>
                      <a:pt x="185" y="612"/>
                    </a:lnTo>
                    <a:lnTo>
                      <a:pt x="168" y="629"/>
                    </a:lnTo>
                    <a:lnTo>
                      <a:pt x="176" y="637"/>
                    </a:lnTo>
                    <a:lnTo>
                      <a:pt x="185" y="637"/>
                    </a:lnTo>
                    <a:lnTo>
                      <a:pt x="185" y="646"/>
                    </a:lnTo>
                    <a:lnTo>
                      <a:pt x="185" y="654"/>
                    </a:lnTo>
                    <a:lnTo>
                      <a:pt x="185" y="662"/>
                    </a:lnTo>
                    <a:lnTo>
                      <a:pt x="193" y="671"/>
                    </a:lnTo>
                    <a:lnTo>
                      <a:pt x="185" y="704"/>
                    </a:lnTo>
                    <a:lnTo>
                      <a:pt x="193" y="738"/>
                    </a:lnTo>
                    <a:lnTo>
                      <a:pt x="202" y="746"/>
                    </a:lnTo>
                    <a:lnTo>
                      <a:pt x="202" y="755"/>
                    </a:lnTo>
                    <a:lnTo>
                      <a:pt x="202" y="771"/>
                    </a:lnTo>
                    <a:lnTo>
                      <a:pt x="210" y="780"/>
                    </a:lnTo>
                    <a:lnTo>
                      <a:pt x="227" y="788"/>
                    </a:lnTo>
                    <a:lnTo>
                      <a:pt x="243" y="805"/>
                    </a:lnTo>
                    <a:lnTo>
                      <a:pt x="252" y="838"/>
                    </a:lnTo>
                    <a:lnTo>
                      <a:pt x="252" y="872"/>
                    </a:lnTo>
                    <a:lnTo>
                      <a:pt x="269" y="906"/>
                    </a:lnTo>
                    <a:lnTo>
                      <a:pt x="277" y="931"/>
                    </a:lnTo>
                    <a:lnTo>
                      <a:pt x="277" y="939"/>
                    </a:lnTo>
                    <a:lnTo>
                      <a:pt x="243" y="964"/>
                    </a:lnTo>
                    <a:lnTo>
                      <a:pt x="210" y="989"/>
                    </a:lnTo>
                    <a:lnTo>
                      <a:pt x="202" y="1015"/>
                    </a:lnTo>
                    <a:lnTo>
                      <a:pt x="202" y="1031"/>
                    </a:lnTo>
                    <a:lnTo>
                      <a:pt x="193" y="1040"/>
                    </a:lnTo>
                    <a:lnTo>
                      <a:pt x="176" y="1048"/>
                    </a:lnTo>
                    <a:lnTo>
                      <a:pt x="176" y="1082"/>
                    </a:lnTo>
                    <a:lnTo>
                      <a:pt x="160" y="1107"/>
                    </a:lnTo>
                    <a:lnTo>
                      <a:pt x="143" y="1107"/>
                    </a:lnTo>
                    <a:lnTo>
                      <a:pt x="118" y="1098"/>
                    </a:lnTo>
                    <a:lnTo>
                      <a:pt x="92" y="1107"/>
                    </a:lnTo>
                    <a:lnTo>
                      <a:pt x="76" y="1124"/>
                    </a:lnTo>
                    <a:lnTo>
                      <a:pt x="59" y="1124"/>
                    </a:lnTo>
                    <a:lnTo>
                      <a:pt x="42" y="1115"/>
                    </a:lnTo>
                    <a:lnTo>
                      <a:pt x="42" y="1124"/>
                    </a:lnTo>
                    <a:lnTo>
                      <a:pt x="34" y="1124"/>
                    </a:lnTo>
                    <a:lnTo>
                      <a:pt x="25" y="1140"/>
                    </a:lnTo>
                    <a:lnTo>
                      <a:pt x="25" y="1149"/>
                    </a:lnTo>
                    <a:lnTo>
                      <a:pt x="34" y="1182"/>
                    </a:lnTo>
                    <a:lnTo>
                      <a:pt x="51" y="1207"/>
                    </a:lnTo>
                    <a:lnTo>
                      <a:pt x="51" y="1266"/>
                    </a:lnTo>
                    <a:lnTo>
                      <a:pt x="51" y="1325"/>
                    </a:lnTo>
                    <a:lnTo>
                      <a:pt x="42" y="1417"/>
                    </a:lnTo>
                    <a:lnTo>
                      <a:pt x="17" y="1434"/>
                    </a:lnTo>
                    <a:lnTo>
                      <a:pt x="0" y="1451"/>
                    </a:lnTo>
                    <a:lnTo>
                      <a:pt x="9" y="1459"/>
                    </a:lnTo>
                    <a:lnTo>
                      <a:pt x="17" y="1467"/>
                    </a:lnTo>
                    <a:lnTo>
                      <a:pt x="17" y="1501"/>
                    </a:lnTo>
                    <a:lnTo>
                      <a:pt x="17" y="1526"/>
                    </a:lnTo>
                    <a:lnTo>
                      <a:pt x="25" y="1543"/>
                    </a:lnTo>
                    <a:lnTo>
                      <a:pt x="25" y="1560"/>
                    </a:lnTo>
                    <a:lnTo>
                      <a:pt x="25" y="1585"/>
                    </a:lnTo>
                    <a:lnTo>
                      <a:pt x="34" y="1602"/>
                    </a:lnTo>
                    <a:lnTo>
                      <a:pt x="51" y="1618"/>
                    </a:lnTo>
                    <a:lnTo>
                      <a:pt x="67" y="1635"/>
                    </a:lnTo>
                    <a:lnTo>
                      <a:pt x="59" y="1652"/>
                    </a:lnTo>
                    <a:lnTo>
                      <a:pt x="51" y="1660"/>
                    </a:lnTo>
                    <a:lnTo>
                      <a:pt x="34" y="1685"/>
                    </a:lnTo>
                    <a:lnTo>
                      <a:pt x="34" y="1711"/>
                    </a:lnTo>
                    <a:lnTo>
                      <a:pt x="17" y="1736"/>
                    </a:lnTo>
                    <a:lnTo>
                      <a:pt x="34" y="1769"/>
                    </a:lnTo>
                    <a:lnTo>
                      <a:pt x="42" y="1769"/>
                    </a:lnTo>
                    <a:lnTo>
                      <a:pt x="51" y="1769"/>
                    </a:lnTo>
                    <a:lnTo>
                      <a:pt x="59" y="1778"/>
                    </a:lnTo>
                    <a:lnTo>
                      <a:pt x="67" y="1786"/>
                    </a:lnTo>
                    <a:lnTo>
                      <a:pt x="101" y="1794"/>
                    </a:lnTo>
                    <a:lnTo>
                      <a:pt x="134" y="1794"/>
                    </a:lnTo>
                    <a:lnTo>
                      <a:pt x="160" y="1794"/>
                    </a:lnTo>
                    <a:lnTo>
                      <a:pt x="168" y="1811"/>
                    </a:lnTo>
                    <a:lnTo>
                      <a:pt x="176" y="1836"/>
                    </a:lnTo>
                    <a:lnTo>
                      <a:pt x="168" y="1845"/>
                    </a:lnTo>
                    <a:lnTo>
                      <a:pt x="151" y="1870"/>
                    </a:lnTo>
                    <a:lnTo>
                      <a:pt x="176" y="1887"/>
                    </a:lnTo>
                    <a:lnTo>
                      <a:pt x="210" y="1903"/>
                    </a:lnTo>
                    <a:lnTo>
                      <a:pt x="218" y="1962"/>
                    </a:lnTo>
                    <a:lnTo>
                      <a:pt x="218" y="2004"/>
                    </a:lnTo>
                    <a:lnTo>
                      <a:pt x="235" y="2021"/>
                    </a:lnTo>
                    <a:lnTo>
                      <a:pt x="243" y="2046"/>
                    </a:lnTo>
                    <a:lnTo>
                      <a:pt x="235" y="2071"/>
                    </a:lnTo>
                    <a:lnTo>
                      <a:pt x="218" y="2080"/>
                    </a:lnTo>
                    <a:lnTo>
                      <a:pt x="227" y="2121"/>
                    </a:lnTo>
                    <a:lnTo>
                      <a:pt x="252" y="2147"/>
                    </a:lnTo>
                    <a:lnTo>
                      <a:pt x="235" y="2189"/>
                    </a:lnTo>
                    <a:lnTo>
                      <a:pt x="218" y="2239"/>
                    </a:lnTo>
                    <a:lnTo>
                      <a:pt x="218" y="2256"/>
                    </a:lnTo>
                    <a:lnTo>
                      <a:pt x="218" y="2264"/>
                    </a:lnTo>
                    <a:lnTo>
                      <a:pt x="218" y="2272"/>
                    </a:lnTo>
                    <a:lnTo>
                      <a:pt x="210" y="2281"/>
                    </a:lnTo>
                    <a:lnTo>
                      <a:pt x="202" y="2323"/>
                    </a:lnTo>
                    <a:lnTo>
                      <a:pt x="210" y="2356"/>
                    </a:lnTo>
                    <a:lnTo>
                      <a:pt x="218" y="2356"/>
                    </a:lnTo>
                    <a:lnTo>
                      <a:pt x="227" y="2356"/>
                    </a:lnTo>
                    <a:lnTo>
                      <a:pt x="269" y="2348"/>
                    </a:lnTo>
                    <a:lnTo>
                      <a:pt x="277" y="2331"/>
                    </a:lnTo>
                    <a:lnTo>
                      <a:pt x="302" y="2339"/>
                    </a:lnTo>
                    <a:lnTo>
                      <a:pt x="311" y="2339"/>
                    </a:lnTo>
                    <a:lnTo>
                      <a:pt x="311" y="2331"/>
                    </a:lnTo>
                    <a:lnTo>
                      <a:pt x="319" y="2331"/>
                    </a:lnTo>
                    <a:lnTo>
                      <a:pt x="327" y="2339"/>
                    </a:lnTo>
                    <a:lnTo>
                      <a:pt x="336" y="2331"/>
                    </a:lnTo>
                    <a:lnTo>
                      <a:pt x="336" y="2331"/>
                    </a:lnTo>
                    <a:lnTo>
                      <a:pt x="344" y="2331"/>
                    </a:lnTo>
                    <a:lnTo>
                      <a:pt x="361" y="2331"/>
                    </a:lnTo>
                    <a:lnTo>
                      <a:pt x="369" y="2323"/>
                    </a:lnTo>
                    <a:lnTo>
                      <a:pt x="386" y="2306"/>
                    </a:lnTo>
                    <a:lnTo>
                      <a:pt x="386" y="2314"/>
                    </a:lnTo>
                    <a:lnTo>
                      <a:pt x="403" y="2331"/>
                    </a:lnTo>
                    <a:lnTo>
                      <a:pt x="411" y="2339"/>
                    </a:lnTo>
                    <a:lnTo>
                      <a:pt x="403" y="2365"/>
                    </a:lnTo>
                    <a:lnTo>
                      <a:pt x="445" y="2323"/>
                    </a:lnTo>
                    <a:lnTo>
                      <a:pt x="478" y="2272"/>
                    </a:lnTo>
                    <a:lnTo>
                      <a:pt x="487" y="2272"/>
                    </a:lnTo>
                    <a:lnTo>
                      <a:pt x="495" y="2272"/>
                    </a:lnTo>
                    <a:lnTo>
                      <a:pt x="503" y="2256"/>
                    </a:lnTo>
                    <a:lnTo>
                      <a:pt x="512" y="2230"/>
                    </a:lnTo>
                    <a:lnTo>
                      <a:pt x="529" y="2222"/>
                    </a:lnTo>
                    <a:lnTo>
                      <a:pt x="545" y="2222"/>
                    </a:lnTo>
                    <a:lnTo>
                      <a:pt x="570" y="2197"/>
                    </a:lnTo>
                    <a:lnTo>
                      <a:pt x="604" y="2197"/>
                    </a:lnTo>
                    <a:lnTo>
                      <a:pt x="629" y="2205"/>
                    </a:lnTo>
                    <a:lnTo>
                      <a:pt x="646" y="2222"/>
                    </a:lnTo>
                    <a:lnTo>
                      <a:pt x="663" y="2230"/>
                    </a:lnTo>
                    <a:lnTo>
                      <a:pt x="663" y="2247"/>
                    </a:lnTo>
                    <a:lnTo>
                      <a:pt x="671" y="2256"/>
                    </a:lnTo>
                    <a:lnTo>
                      <a:pt x="671" y="2264"/>
                    </a:lnTo>
                    <a:lnTo>
                      <a:pt x="671" y="2272"/>
                    </a:lnTo>
                    <a:lnTo>
                      <a:pt x="713" y="2272"/>
                    </a:lnTo>
                    <a:lnTo>
                      <a:pt x="755" y="2281"/>
                    </a:lnTo>
                    <a:lnTo>
                      <a:pt x="763" y="2289"/>
                    </a:lnTo>
                    <a:lnTo>
                      <a:pt x="763" y="2306"/>
                    </a:lnTo>
                    <a:lnTo>
                      <a:pt x="772" y="2323"/>
                    </a:lnTo>
                    <a:lnTo>
                      <a:pt x="772" y="2331"/>
                    </a:lnTo>
                    <a:lnTo>
                      <a:pt x="772" y="2348"/>
                    </a:lnTo>
                    <a:lnTo>
                      <a:pt x="780" y="2365"/>
                    </a:lnTo>
                    <a:lnTo>
                      <a:pt x="788" y="2373"/>
                    </a:lnTo>
                    <a:lnTo>
                      <a:pt x="788" y="2381"/>
                    </a:lnTo>
                    <a:lnTo>
                      <a:pt x="797" y="2398"/>
                    </a:lnTo>
                    <a:lnTo>
                      <a:pt x="797" y="2432"/>
                    </a:lnTo>
                    <a:lnTo>
                      <a:pt x="797" y="2448"/>
                    </a:lnTo>
                    <a:lnTo>
                      <a:pt x="814" y="2482"/>
                    </a:lnTo>
                    <a:lnTo>
                      <a:pt x="814" y="2482"/>
                    </a:lnTo>
                    <a:lnTo>
                      <a:pt x="822" y="2474"/>
                    </a:lnTo>
                    <a:lnTo>
                      <a:pt x="830" y="2474"/>
                    </a:lnTo>
                    <a:lnTo>
                      <a:pt x="839" y="2507"/>
                    </a:lnTo>
                    <a:lnTo>
                      <a:pt x="864" y="2541"/>
                    </a:lnTo>
                    <a:lnTo>
                      <a:pt x="897" y="2524"/>
                    </a:lnTo>
                    <a:lnTo>
                      <a:pt x="931" y="2516"/>
                    </a:lnTo>
                    <a:lnTo>
                      <a:pt x="948" y="2524"/>
                    </a:lnTo>
                    <a:lnTo>
                      <a:pt x="965" y="2532"/>
                    </a:lnTo>
                    <a:lnTo>
                      <a:pt x="981" y="2541"/>
                    </a:lnTo>
                    <a:lnTo>
                      <a:pt x="1006" y="2541"/>
                    </a:lnTo>
                    <a:lnTo>
                      <a:pt x="1015" y="2541"/>
                    </a:lnTo>
                    <a:lnTo>
                      <a:pt x="1032" y="2549"/>
                    </a:lnTo>
                    <a:lnTo>
                      <a:pt x="1040" y="2557"/>
                    </a:lnTo>
                    <a:lnTo>
                      <a:pt x="1090" y="2557"/>
                    </a:lnTo>
                    <a:lnTo>
                      <a:pt x="1132" y="2566"/>
                    </a:lnTo>
                    <a:lnTo>
                      <a:pt x="1149" y="2583"/>
                    </a:lnTo>
                    <a:lnTo>
                      <a:pt x="1166" y="2599"/>
                    </a:lnTo>
                    <a:lnTo>
                      <a:pt x="1208" y="2608"/>
                    </a:lnTo>
                    <a:lnTo>
                      <a:pt x="1233" y="2599"/>
                    </a:lnTo>
                    <a:lnTo>
                      <a:pt x="1258" y="2599"/>
                    </a:lnTo>
                    <a:lnTo>
                      <a:pt x="1275" y="2608"/>
                    </a:lnTo>
                    <a:lnTo>
                      <a:pt x="1292" y="2608"/>
                    </a:lnTo>
                    <a:lnTo>
                      <a:pt x="1317" y="2591"/>
                    </a:lnTo>
                    <a:lnTo>
                      <a:pt x="1334" y="2583"/>
                    </a:lnTo>
                    <a:lnTo>
                      <a:pt x="1350" y="2583"/>
                    </a:lnTo>
                    <a:lnTo>
                      <a:pt x="1359" y="2591"/>
                    </a:lnTo>
                    <a:lnTo>
                      <a:pt x="1367" y="2583"/>
                    </a:lnTo>
                    <a:lnTo>
                      <a:pt x="1367" y="2566"/>
                    </a:lnTo>
                    <a:lnTo>
                      <a:pt x="1375" y="2566"/>
                    </a:lnTo>
                    <a:lnTo>
                      <a:pt x="1392" y="2566"/>
                    </a:lnTo>
                    <a:lnTo>
                      <a:pt x="1401" y="2566"/>
                    </a:lnTo>
                    <a:lnTo>
                      <a:pt x="1409" y="2557"/>
                    </a:lnTo>
                    <a:lnTo>
                      <a:pt x="1426" y="2566"/>
                    </a:lnTo>
                    <a:lnTo>
                      <a:pt x="1451" y="2574"/>
                    </a:lnTo>
                    <a:lnTo>
                      <a:pt x="1459" y="2566"/>
                    </a:lnTo>
                    <a:lnTo>
                      <a:pt x="1459" y="2557"/>
                    </a:lnTo>
                    <a:lnTo>
                      <a:pt x="1476" y="2541"/>
                    </a:lnTo>
                    <a:lnTo>
                      <a:pt x="1493" y="2532"/>
                    </a:lnTo>
                    <a:lnTo>
                      <a:pt x="1493" y="2524"/>
                    </a:lnTo>
                    <a:lnTo>
                      <a:pt x="1501" y="2516"/>
                    </a:lnTo>
                    <a:lnTo>
                      <a:pt x="1526" y="2516"/>
                    </a:lnTo>
                    <a:lnTo>
                      <a:pt x="1543" y="2499"/>
                    </a:lnTo>
                    <a:lnTo>
                      <a:pt x="1552" y="2457"/>
                    </a:lnTo>
                    <a:lnTo>
                      <a:pt x="1552" y="2423"/>
                    </a:lnTo>
                    <a:lnTo>
                      <a:pt x="1568" y="2415"/>
                    </a:lnTo>
                    <a:lnTo>
                      <a:pt x="1577" y="2407"/>
                    </a:lnTo>
                    <a:lnTo>
                      <a:pt x="1577" y="2390"/>
                    </a:lnTo>
                    <a:lnTo>
                      <a:pt x="1568" y="2373"/>
                    </a:lnTo>
                    <a:lnTo>
                      <a:pt x="1552" y="2365"/>
                    </a:lnTo>
                    <a:lnTo>
                      <a:pt x="1543" y="2356"/>
                    </a:lnTo>
                    <a:lnTo>
                      <a:pt x="1535" y="2356"/>
                    </a:lnTo>
                    <a:lnTo>
                      <a:pt x="1526" y="2356"/>
                    </a:lnTo>
                    <a:lnTo>
                      <a:pt x="1535" y="2339"/>
                    </a:lnTo>
                    <a:lnTo>
                      <a:pt x="1552" y="2331"/>
                    </a:lnTo>
                    <a:lnTo>
                      <a:pt x="1552" y="2314"/>
                    </a:lnTo>
                    <a:lnTo>
                      <a:pt x="1552" y="2306"/>
                    </a:lnTo>
                    <a:lnTo>
                      <a:pt x="1560" y="2298"/>
                    </a:lnTo>
                    <a:lnTo>
                      <a:pt x="1568" y="2289"/>
                    </a:lnTo>
                    <a:lnTo>
                      <a:pt x="1543" y="2272"/>
                    </a:lnTo>
                    <a:lnTo>
                      <a:pt x="1526" y="2247"/>
                    </a:lnTo>
                    <a:lnTo>
                      <a:pt x="1535" y="2247"/>
                    </a:lnTo>
                    <a:lnTo>
                      <a:pt x="1552" y="2247"/>
                    </a:lnTo>
                    <a:lnTo>
                      <a:pt x="1543" y="2214"/>
                    </a:lnTo>
                    <a:lnTo>
                      <a:pt x="1552" y="2189"/>
                    </a:lnTo>
                    <a:lnTo>
                      <a:pt x="1560" y="2138"/>
                    </a:lnTo>
                    <a:lnTo>
                      <a:pt x="1568" y="2121"/>
                    </a:lnTo>
                    <a:lnTo>
                      <a:pt x="1585" y="2105"/>
                    </a:lnTo>
                    <a:lnTo>
                      <a:pt x="1593" y="2105"/>
                    </a:lnTo>
                    <a:lnTo>
                      <a:pt x="1602" y="2105"/>
                    </a:lnTo>
                    <a:lnTo>
                      <a:pt x="1644" y="2088"/>
                    </a:lnTo>
                    <a:lnTo>
                      <a:pt x="1686" y="2071"/>
                    </a:lnTo>
                    <a:lnTo>
                      <a:pt x="1694" y="2063"/>
                    </a:lnTo>
                    <a:lnTo>
                      <a:pt x="1694" y="2054"/>
                    </a:lnTo>
                    <a:lnTo>
                      <a:pt x="1694" y="2046"/>
                    </a:lnTo>
                    <a:lnTo>
                      <a:pt x="1702" y="2029"/>
                    </a:lnTo>
                    <a:lnTo>
                      <a:pt x="1711" y="2029"/>
                    </a:lnTo>
                    <a:lnTo>
                      <a:pt x="1719" y="2038"/>
                    </a:lnTo>
                    <a:lnTo>
                      <a:pt x="1728" y="2038"/>
                    </a:lnTo>
                    <a:lnTo>
                      <a:pt x="1744" y="2029"/>
                    </a:lnTo>
                    <a:lnTo>
                      <a:pt x="1744" y="2029"/>
                    </a:lnTo>
                    <a:lnTo>
                      <a:pt x="1786" y="2004"/>
                    </a:lnTo>
                    <a:lnTo>
                      <a:pt x="1795" y="1971"/>
                    </a:lnTo>
                    <a:lnTo>
                      <a:pt x="1795" y="1962"/>
                    </a:lnTo>
                    <a:lnTo>
                      <a:pt x="1803" y="1954"/>
                    </a:lnTo>
                    <a:lnTo>
                      <a:pt x="1820" y="1971"/>
                    </a:lnTo>
                    <a:lnTo>
                      <a:pt x="1828" y="1962"/>
                    </a:lnTo>
                    <a:lnTo>
                      <a:pt x="1820" y="1937"/>
                    </a:lnTo>
                    <a:lnTo>
                      <a:pt x="1811" y="1920"/>
                    </a:lnTo>
                    <a:lnTo>
                      <a:pt x="1795" y="1887"/>
                    </a:lnTo>
                    <a:lnTo>
                      <a:pt x="1786" y="1845"/>
                    </a:lnTo>
                    <a:lnTo>
                      <a:pt x="1770" y="1820"/>
                    </a:lnTo>
                    <a:lnTo>
                      <a:pt x="1778" y="1786"/>
                    </a:lnTo>
                    <a:lnTo>
                      <a:pt x="1778" y="1778"/>
                    </a:lnTo>
                    <a:lnTo>
                      <a:pt x="1786" y="1769"/>
                    </a:lnTo>
                    <a:lnTo>
                      <a:pt x="1786" y="1761"/>
                    </a:lnTo>
                    <a:lnTo>
                      <a:pt x="1795" y="1753"/>
                    </a:lnTo>
                    <a:lnTo>
                      <a:pt x="1795" y="1744"/>
                    </a:lnTo>
                    <a:lnTo>
                      <a:pt x="1795" y="1736"/>
                    </a:lnTo>
                    <a:lnTo>
                      <a:pt x="1811" y="1727"/>
                    </a:lnTo>
                    <a:lnTo>
                      <a:pt x="1820" y="1719"/>
                    </a:lnTo>
                    <a:lnTo>
                      <a:pt x="1820" y="1669"/>
                    </a:lnTo>
                    <a:lnTo>
                      <a:pt x="1828" y="1618"/>
                    </a:lnTo>
                    <a:lnTo>
                      <a:pt x="1862" y="1618"/>
                    </a:lnTo>
                    <a:lnTo>
                      <a:pt x="1904" y="1635"/>
                    </a:lnTo>
                    <a:lnTo>
                      <a:pt x="1921" y="1635"/>
                    </a:lnTo>
                    <a:lnTo>
                      <a:pt x="1929" y="1627"/>
                    </a:lnTo>
                    <a:lnTo>
                      <a:pt x="1937" y="1635"/>
                    </a:lnTo>
                    <a:lnTo>
                      <a:pt x="1946" y="1643"/>
                    </a:lnTo>
                    <a:lnTo>
                      <a:pt x="1962" y="1618"/>
                    </a:lnTo>
                    <a:lnTo>
                      <a:pt x="1979" y="1602"/>
                    </a:lnTo>
                    <a:lnTo>
                      <a:pt x="1996" y="1602"/>
                    </a:lnTo>
                    <a:lnTo>
                      <a:pt x="1996" y="1610"/>
                    </a:lnTo>
                    <a:lnTo>
                      <a:pt x="2004" y="1602"/>
                    </a:lnTo>
                    <a:lnTo>
                      <a:pt x="2013" y="1593"/>
                    </a:lnTo>
                    <a:lnTo>
                      <a:pt x="2021" y="1602"/>
                    </a:lnTo>
                    <a:lnTo>
                      <a:pt x="2038" y="1618"/>
                    </a:lnTo>
                    <a:lnTo>
                      <a:pt x="2046" y="1593"/>
                    </a:lnTo>
                    <a:lnTo>
                      <a:pt x="2046" y="1568"/>
                    </a:lnTo>
                    <a:lnTo>
                      <a:pt x="2046" y="1534"/>
                    </a:lnTo>
                    <a:lnTo>
                      <a:pt x="2055" y="1518"/>
                    </a:lnTo>
                    <a:lnTo>
                      <a:pt x="2055" y="1501"/>
                    </a:lnTo>
                    <a:lnTo>
                      <a:pt x="2046" y="1493"/>
                    </a:lnTo>
                    <a:lnTo>
                      <a:pt x="2055" y="1476"/>
                    </a:lnTo>
                    <a:lnTo>
                      <a:pt x="2055" y="1467"/>
                    </a:lnTo>
                    <a:lnTo>
                      <a:pt x="2038" y="1451"/>
                    </a:lnTo>
                    <a:lnTo>
                      <a:pt x="2013" y="1434"/>
                    </a:lnTo>
                    <a:lnTo>
                      <a:pt x="2004" y="1358"/>
                    </a:lnTo>
                    <a:lnTo>
                      <a:pt x="2013" y="1325"/>
                    </a:lnTo>
                    <a:lnTo>
                      <a:pt x="2021" y="1300"/>
                    </a:lnTo>
                    <a:lnTo>
                      <a:pt x="2021" y="1300"/>
                    </a:lnTo>
                    <a:lnTo>
                      <a:pt x="2038" y="1300"/>
                    </a:lnTo>
                    <a:lnTo>
                      <a:pt x="2055" y="1291"/>
                    </a:lnTo>
                    <a:lnTo>
                      <a:pt x="2063" y="1283"/>
                    </a:lnTo>
                    <a:lnTo>
                      <a:pt x="2071" y="1275"/>
                    </a:lnTo>
                    <a:lnTo>
                      <a:pt x="2080" y="1283"/>
                    </a:lnTo>
                    <a:lnTo>
                      <a:pt x="2088" y="1275"/>
                    </a:lnTo>
                    <a:lnTo>
                      <a:pt x="2097" y="1249"/>
                    </a:lnTo>
                    <a:lnTo>
                      <a:pt x="2080" y="1224"/>
                    </a:lnTo>
                    <a:lnTo>
                      <a:pt x="2097" y="1216"/>
                    </a:lnTo>
                    <a:lnTo>
                      <a:pt x="2113" y="1216"/>
                    </a:lnTo>
                    <a:lnTo>
                      <a:pt x="2130" y="1199"/>
                    </a:lnTo>
                    <a:lnTo>
                      <a:pt x="2139" y="1182"/>
                    </a:lnTo>
                    <a:lnTo>
                      <a:pt x="2172" y="1199"/>
                    </a:lnTo>
                    <a:lnTo>
                      <a:pt x="2197" y="1207"/>
                    </a:lnTo>
                    <a:lnTo>
                      <a:pt x="2206" y="1191"/>
                    </a:lnTo>
                    <a:lnTo>
                      <a:pt x="2206" y="1182"/>
                    </a:lnTo>
                    <a:lnTo>
                      <a:pt x="2222" y="1174"/>
                    </a:lnTo>
                    <a:lnTo>
                      <a:pt x="2231" y="1166"/>
                    </a:lnTo>
                    <a:lnTo>
                      <a:pt x="2239" y="1149"/>
                    </a:lnTo>
                    <a:lnTo>
                      <a:pt x="2256" y="1124"/>
                    </a:lnTo>
                    <a:lnTo>
                      <a:pt x="2264" y="1124"/>
                    </a:lnTo>
                    <a:lnTo>
                      <a:pt x="2264" y="1115"/>
                    </a:lnTo>
                    <a:lnTo>
                      <a:pt x="2264" y="1107"/>
                    </a:lnTo>
                    <a:lnTo>
                      <a:pt x="2256" y="1107"/>
                    </a:lnTo>
                    <a:lnTo>
                      <a:pt x="2256" y="1098"/>
                    </a:lnTo>
                    <a:lnTo>
                      <a:pt x="2264" y="1082"/>
                    </a:lnTo>
                    <a:lnTo>
                      <a:pt x="2256" y="1073"/>
                    </a:lnTo>
                    <a:lnTo>
                      <a:pt x="2231" y="1057"/>
                    </a:lnTo>
                    <a:lnTo>
                      <a:pt x="2231" y="1015"/>
                    </a:lnTo>
                    <a:lnTo>
                      <a:pt x="2248" y="989"/>
                    </a:lnTo>
                    <a:lnTo>
                      <a:pt x="2231" y="981"/>
                    </a:lnTo>
                    <a:lnTo>
                      <a:pt x="2231" y="956"/>
                    </a:lnTo>
                    <a:lnTo>
                      <a:pt x="2239" y="939"/>
                    </a:lnTo>
                    <a:lnTo>
                      <a:pt x="2248" y="922"/>
                    </a:lnTo>
                    <a:lnTo>
                      <a:pt x="2239" y="906"/>
                    </a:lnTo>
                    <a:lnTo>
                      <a:pt x="2239" y="889"/>
                    </a:lnTo>
                    <a:lnTo>
                      <a:pt x="2248" y="889"/>
                    </a:lnTo>
                    <a:lnTo>
                      <a:pt x="2256" y="889"/>
                    </a:lnTo>
                    <a:lnTo>
                      <a:pt x="2264" y="889"/>
                    </a:lnTo>
                    <a:lnTo>
                      <a:pt x="2264" y="880"/>
                    </a:lnTo>
                    <a:lnTo>
                      <a:pt x="2264" y="872"/>
                    </a:lnTo>
                    <a:lnTo>
                      <a:pt x="2298" y="864"/>
                    </a:lnTo>
                    <a:lnTo>
                      <a:pt x="2323" y="855"/>
                    </a:lnTo>
                    <a:lnTo>
                      <a:pt x="2331" y="847"/>
                    </a:lnTo>
                    <a:lnTo>
                      <a:pt x="2340" y="838"/>
                    </a:lnTo>
                    <a:lnTo>
                      <a:pt x="2357" y="847"/>
                    </a:lnTo>
                    <a:lnTo>
                      <a:pt x="2365" y="847"/>
                    </a:lnTo>
                    <a:lnTo>
                      <a:pt x="2373" y="830"/>
                    </a:lnTo>
                    <a:lnTo>
                      <a:pt x="2382" y="805"/>
                    </a:lnTo>
                    <a:lnTo>
                      <a:pt x="2398" y="797"/>
                    </a:lnTo>
                    <a:lnTo>
                      <a:pt x="2398" y="780"/>
                    </a:lnTo>
                    <a:lnTo>
                      <a:pt x="2398" y="780"/>
                    </a:lnTo>
                    <a:lnTo>
                      <a:pt x="2382" y="755"/>
                    </a:lnTo>
                    <a:lnTo>
                      <a:pt x="2365" y="721"/>
                    </a:lnTo>
                    <a:lnTo>
                      <a:pt x="2373" y="713"/>
                    </a:lnTo>
                    <a:lnTo>
                      <a:pt x="2373" y="704"/>
                    </a:lnTo>
                    <a:lnTo>
                      <a:pt x="2323" y="688"/>
                    </a:lnTo>
                    <a:lnTo>
                      <a:pt x="2273" y="654"/>
                    </a:lnTo>
                    <a:lnTo>
                      <a:pt x="2273" y="637"/>
                    </a:lnTo>
                    <a:lnTo>
                      <a:pt x="2281" y="620"/>
                    </a:lnTo>
                    <a:lnTo>
                      <a:pt x="2273" y="612"/>
                    </a:lnTo>
                    <a:lnTo>
                      <a:pt x="2264" y="604"/>
                    </a:lnTo>
                    <a:lnTo>
                      <a:pt x="2306" y="545"/>
                    </a:lnTo>
                    <a:lnTo>
                      <a:pt x="2365" y="478"/>
                    </a:lnTo>
                    <a:lnTo>
                      <a:pt x="2373" y="470"/>
                    </a:lnTo>
                    <a:lnTo>
                      <a:pt x="2390" y="461"/>
                    </a:lnTo>
                    <a:lnTo>
                      <a:pt x="2382" y="444"/>
                    </a:lnTo>
                    <a:lnTo>
                      <a:pt x="2365" y="419"/>
                    </a:lnTo>
                    <a:lnTo>
                      <a:pt x="2365" y="411"/>
                    </a:lnTo>
                    <a:lnTo>
                      <a:pt x="2365" y="402"/>
                    </a:lnTo>
                    <a:lnTo>
                      <a:pt x="2348" y="394"/>
                    </a:lnTo>
                    <a:lnTo>
                      <a:pt x="2340" y="394"/>
                    </a:lnTo>
                    <a:lnTo>
                      <a:pt x="2331" y="377"/>
                    </a:lnTo>
                    <a:lnTo>
                      <a:pt x="2331" y="377"/>
                    </a:lnTo>
                    <a:lnTo>
                      <a:pt x="2323" y="369"/>
                    </a:lnTo>
                    <a:lnTo>
                      <a:pt x="2315" y="369"/>
                    </a:lnTo>
                    <a:lnTo>
                      <a:pt x="2306" y="361"/>
                    </a:lnTo>
                    <a:lnTo>
                      <a:pt x="2298" y="344"/>
                    </a:lnTo>
                    <a:lnTo>
                      <a:pt x="2298" y="344"/>
                    </a:lnTo>
                    <a:lnTo>
                      <a:pt x="2289" y="361"/>
                    </a:lnTo>
                    <a:lnTo>
                      <a:pt x="2289" y="369"/>
                    </a:lnTo>
                    <a:lnTo>
                      <a:pt x="2289" y="377"/>
                    </a:lnTo>
                    <a:lnTo>
                      <a:pt x="2281" y="377"/>
                    </a:lnTo>
                    <a:lnTo>
                      <a:pt x="2281" y="369"/>
                    </a:lnTo>
                    <a:lnTo>
                      <a:pt x="2273" y="369"/>
                    </a:lnTo>
                    <a:lnTo>
                      <a:pt x="2273" y="394"/>
                    </a:lnTo>
                    <a:lnTo>
                      <a:pt x="2273" y="411"/>
                    </a:lnTo>
                    <a:lnTo>
                      <a:pt x="2264" y="394"/>
                    </a:lnTo>
                    <a:lnTo>
                      <a:pt x="2248" y="377"/>
                    </a:lnTo>
                    <a:lnTo>
                      <a:pt x="2222" y="386"/>
                    </a:lnTo>
                    <a:lnTo>
                      <a:pt x="2189" y="386"/>
                    </a:lnTo>
                    <a:lnTo>
                      <a:pt x="2180" y="361"/>
                    </a:lnTo>
                    <a:lnTo>
                      <a:pt x="2164" y="327"/>
                    </a:lnTo>
                    <a:lnTo>
                      <a:pt x="2071" y="302"/>
                    </a:lnTo>
                    <a:close/>
                    <a:moveTo>
                      <a:pt x="1250" y="654"/>
                    </a:moveTo>
                    <a:lnTo>
                      <a:pt x="1266" y="662"/>
                    </a:lnTo>
                    <a:lnTo>
                      <a:pt x="1283" y="654"/>
                    </a:lnTo>
                    <a:lnTo>
                      <a:pt x="1283" y="646"/>
                    </a:lnTo>
                    <a:lnTo>
                      <a:pt x="1275" y="637"/>
                    </a:lnTo>
                    <a:lnTo>
                      <a:pt x="1258" y="646"/>
                    </a:lnTo>
                    <a:lnTo>
                      <a:pt x="1250" y="65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9" name="СФО">
              <a:extLst>
                <a:ext uri="{FF2B5EF4-FFF2-40B4-BE49-F238E27FC236}">
                  <a16:creationId xmlns="" xmlns:a16="http://schemas.microsoft.com/office/drawing/2014/main" id="{1849614A-A9E9-8128-98EE-7D1B3A17F4D3}"/>
                </a:ext>
              </a:extLst>
            </p:cNvPr>
            <p:cNvGrpSpPr/>
            <p:nvPr/>
          </p:nvGrpSpPr>
          <p:grpSpPr>
            <a:xfrm>
              <a:off x="5181637" y="1291256"/>
              <a:ext cx="2763262" cy="3640984"/>
              <a:chOff x="3177349" y="1062038"/>
              <a:chExt cx="3475864" cy="4579938"/>
            </a:xfrm>
            <a:grpFill/>
          </p:grpSpPr>
          <p:sp>
            <p:nvSpPr>
              <p:cNvPr id="84" name="СФО_Томская область">
                <a:extLst>
                  <a:ext uri="{FF2B5EF4-FFF2-40B4-BE49-F238E27FC236}">
                    <a16:creationId xmlns="" xmlns:a16="http://schemas.microsoft.com/office/drawing/2014/main" id="{4FA11C59-F527-2D05-5E2A-7E8982E5E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538" y="3951288"/>
                <a:ext cx="936625" cy="762000"/>
              </a:xfrm>
              <a:custGeom>
                <a:avLst/>
                <a:gdLst>
                  <a:gd name="T0" fmla="*/ 428 w 805"/>
                  <a:gd name="T1" fmla="*/ 92 h 654"/>
                  <a:gd name="T2" fmla="*/ 402 w 805"/>
                  <a:gd name="T3" fmla="*/ 59 h 654"/>
                  <a:gd name="T4" fmla="*/ 319 w 805"/>
                  <a:gd name="T5" fmla="*/ 50 h 654"/>
                  <a:gd name="T6" fmla="*/ 302 w 805"/>
                  <a:gd name="T7" fmla="*/ 34 h 654"/>
                  <a:gd name="T8" fmla="*/ 268 w 805"/>
                  <a:gd name="T9" fmla="*/ 25 h 654"/>
                  <a:gd name="T10" fmla="*/ 193 w 805"/>
                  <a:gd name="T11" fmla="*/ 0 h 654"/>
                  <a:gd name="T12" fmla="*/ 193 w 805"/>
                  <a:gd name="T13" fmla="*/ 25 h 654"/>
                  <a:gd name="T14" fmla="*/ 168 w 805"/>
                  <a:gd name="T15" fmla="*/ 50 h 654"/>
                  <a:gd name="T16" fmla="*/ 117 w 805"/>
                  <a:gd name="T17" fmla="*/ 126 h 654"/>
                  <a:gd name="T18" fmla="*/ 17 w 805"/>
                  <a:gd name="T19" fmla="*/ 193 h 654"/>
                  <a:gd name="T20" fmla="*/ 8 w 805"/>
                  <a:gd name="T21" fmla="*/ 218 h 654"/>
                  <a:gd name="T22" fmla="*/ 0 w 805"/>
                  <a:gd name="T23" fmla="*/ 243 h 654"/>
                  <a:gd name="T24" fmla="*/ 8 w 805"/>
                  <a:gd name="T25" fmla="*/ 277 h 654"/>
                  <a:gd name="T26" fmla="*/ 17 w 805"/>
                  <a:gd name="T27" fmla="*/ 310 h 654"/>
                  <a:gd name="T28" fmla="*/ 8 w 805"/>
                  <a:gd name="T29" fmla="*/ 335 h 654"/>
                  <a:gd name="T30" fmla="*/ 42 w 805"/>
                  <a:gd name="T31" fmla="*/ 377 h 654"/>
                  <a:gd name="T32" fmla="*/ 151 w 805"/>
                  <a:gd name="T33" fmla="*/ 428 h 654"/>
                  <a:gd name="T34" fmla="*/ 310 w 805"/>
                  <a:gd name="T35" fmla="*/ 537 h 654"/>
                  <a:gd name="T36" fmla="*/ 369 w 805"/>
                  <a:gd name="T37" fmla="*/ 570 h 654"/>
                  <a:gd name="T38" fmla="*/ 386 w 805"/>
                  <a:gd name="T39" fmla="*/ 562 h 654"/>
                  <a:gd name="T40" fmla="*/ 419 w 805"/>
                  <a:gd name="T41" fmla="*/ 579 h 654"/>
                  <a:gd name="T42" fmla="*/ 402 w 805"/>
                  <a:gd name="T43" fmla="*/ 629 h 654"/>
                  <a:gd name="T44" fmla="*/ 402 w 805"/>
                  <a:gd name="T45" fmla="*/ 646 h 654"/>
                  <a:gd name="T46" fmla="*/ 428 w 805"/>
                  <a:gd name="T47" fmla="*/ 646 h 654"/>
                  <a:gd name="T48" fmla="*/ 453 w 805"/>
                  <a:gd name="T49" fmla="*/ 629 h 654"/>
                  <a:gd name="T50" fmla="*/ 503 w 805"/>
                  <a:gd name="T51" fmla="*/ 629 h 654"/>
                  <a:gd name="T52" fmla="*/ 537 w 805"/>
                  <a:gd name="T53" fmla="*/ 629 h 654"/>
                  <a:gd name="T54" fmla="*/ 570 w 805"/>
                  <a:gd name="T55" fmla="*/ 604 h 654"/>
                  <a:gd name="T56" fmla="*/ 595 w 805"/>
                  <a:gd name="T57" fmla="*/ 604 h 654"/>
                  <a:gd name="T58" fmla="*/ 646 w 805"/>
                  <a:gd name="T59" fmla="*/ 604 h 654"/>
                  <a:gd name="T60" fmla="*/ 688 w 805"/>
                  <a:gd name="T61" fmla="*/ 612 h 654"/>
                  <a:gd name="T62" fmla="*/ 755 w 805"/>
                  <a:gd name="T63" fmla="*/ 570 h 654"/>
                  <a:gd name="T64" fmla="*/ 788 w 805"/>
                  <a:gd name="T65" fmla="*/ 537 h 654"/>
                  <a:gd name="T66" fmla="*/ 805 w 805"/>
                  <a:gd name="T67" fmla="*/ 511 h 654"/>
                  <a:gd name="T68" fmla="*/ 755 w 805"/>
                  <a:gd name="T69" fmla="*/ 428 h 654"/>
                  <a:gd name="T70" fmla="*/ 788 w 805"/>
                  <a:gd name="T71" fmla="*/ 361 h 654"/>
                  <a:gd name="T72" fmla="*/ 763 w 805"/>
                  <a:gd name="T73" fmla="*/ 319 h 654"/>
                  <a:gd name="T74" fmla="*/ 738 w 805"/>
                  <a:gd name="T75" fmla="*/ 260 h 654"/>
                  <a:gd name="T76" fmla="*/ 721 w 805"/>
                  <a:gd name="T77" fmla="*/ 243 h 654"/>
                  <a:gd name="T78" fmla="*/ 646 w 805"/>
                  <a:gd name="T79" fmla="*/ 218 h 654"/>
                  <a:gd name="T80" fmla="*/ 579 w 805"/>
                  <a:gd name="T81" fmla="*/ 168 h 654"/>
                  <a:gd name="T82" fmla="*/ 528 w 805"/>
                  <a:gd name="T83" fmla="*/ 75 h 654"/>
                  <a:gd name="T84" fmla="*/ 478 w 805"/>
                  <a:gd name="T85" fmla="*/ 101 h 654"/>
                  <a:gd name="T86" fmla="*/ 461 w 805"/>
                  <a:gd name="T87" fmla="*/ 101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05" h="654">
                    <a:moveTo>
                      <a:pt x="461" y="101"/>
                    </a:moveTo>
                    <a:lnTo>
                      <a:pt x="444" y="92"/>
                    </a:lnTo>
                    <a:lnTo>
                      <a:pt x="428" y="92"/>
                    </a:lnTo>
                    <a:lnTo>
                      <a:pt x="419" y="92"/>
                    </a:lnTo>
                    <a:lnTo>
                      <a:pt x="411" y="75"/>
                    </a:lnTo>
                    <a:lnTo>
                      <a:pt x="402" y="59"/>
                    </a:lnTo>
                    <a:lnTo>
                      <a:pt x="369" y="67"/>
                    </a:lnTo>
                    <a:lnTo>
                      <a:pt x="335" y="67"/>
                    </a:lnTo>
                    <a:lnTo>
                      <a:pt x="319" y="50"/>
                    </a:lnTo>
                    <a:lnTo>
                      <a:pt x="319" y="34"/>
                    </a:lnTo>
                    <a:lnTo>
                      <a:pt x="310" y="34"/>
                    </a:lnTo>
                    <a:lnTo>
                      <a:pt x="302" y="34"/>
                    </a:lnTo>
                    <a:lnTo>
                      <a:pt x="285" y="42"/>
                    </a:lnTo>
                    <a:lnTo>
                      <a:pt x="277" y="34"/>
                    </a:lnTo>
                    <a:lnTo>
                      <a:pt x="268" y="25"/>
                    </a:lnTo>
                    <a:lnTo>
                      <a:pt x="235" y="17"/>
                    </a:lnTo>
                    <a:lnTo>
                      <a:pt x="201" y="8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3" y="8"/>
                    </a:lnTo>
                    <a:lnTo>
                      <a:pt x="193" y="25"/>
                    </a:lnTo>
                    <a:lnTo>
                      <a:pt x="184" y="42"/>
                    </a:lnTo>
                    <a:lnTo>
                      <a:pt x="176" y="42"/>
                    </a:lnTo>
                    <a:lnTo>
                      <a:pt x="168" y="50"/>
                    </a:lnTo>
                    <a:lnTo>
                      <a:pt x="159" y="84"/>
                    </a:lnTo>
                    <a:lnTo>
                      <a:pt x="134" y="126"/>
                    </a:lnTo>
                    <a:lnTo>
                      <a:pt x="117" y="126"/>
                    </a:lnTo>
                    <a:lnTo>
                      <a:pt x="84" y="126"/>
                    </a:lnTo>
                    <a:lnTo>
                      <a:pt x="50" y="159"/>
                    </a:lnTo>
                    <a:lnTo>
                      <a:pt x="17" y="193"/>
                    </a:lnTo>
                    <a:lnTo>
                      <a:pt x="17" y="201"/>
                    </a:lnTo>
                    <a:lnTo>
                      <a:pt x="17" y="218"/>
                    </a:lnTo>
                    <a:lnTo>
                      <a:pt x="8" y="218"/>
                    </a:lnTo>
                    <a:lnTo>
                      <a:pt x="8" y="235"/>
                    </a:lnTo>
                    <a:lnTo>
                      <a:pt x="8" y="243"/>
                    </a:lnTo>
                    <a:lnTo>
                      <a:pt x="0" y="243"/>
                    </a:lnTo>
                    <a:lnTo>
                      <a:pt x="0" y="252"/>
                    </a:lnTo>
                    <a:lnTo>
                      <a:pt x="8" y="260"/>
                    </a:lnTo>
                    <a:lnTo>
                      <a:pt x="8" y="277"/>
                    </a:lnTo>
                    <a:lnTo>
                      <a:pt x="8" y="285"/>
                    </a:lnTo>
                    <a:lnTo>
                      <a:pt x="8" y="293"/>
                    </a:lnTo>
                    <a:lnTo>
                      <a:pt x="17" y="310"/>
                    </a:lnTo>
                    <a:lnTo>
                      <a:pt x="17" y="319"/>
                    </a:lnTo>
                    <a:lnTo>
                      <a:pt x="17" y="327"/>
                    </a:lnTo>
                    <a:lnTo>
                      <a:pt x="8" y="335"/>
                    </a:lnTo>
                    <a:lnTo>
                      <a:pt x="17" y="352"/>
                    </a:lnTo>
                    <a:lnTo>
                      <a:pt x="25" y="361"/>
                    </a:lnTo>
                    <a:lnTo>
                      <a:pt x="42" y="377"/>
                    </a:lnTo>
                    <a:lnTo>
                      <a:pt x="59" y="386"/>
                    </a:lnTo>
                    <a:lnTo>
                      <a:pt x="159" y="419"/>
                    </a:lnTo>
                    <a:lnTo>
                      <a:pt x="151" y="428"/>
                    </a:lnTo>
                    <a:lnTo>
                      <a:pt x="210" y="461"/>
                    </a:lnTo>
                    <a:lnTo>
                      <a:pt x="252" y="528"/>
                    </a:lnTo>
                    <a:lnTo>
                      <a:pt x="310" y="537"/>
                    </a:lnTo>
                    <a:lnTo>
                      <a:pt x="319" y="570"/>
                    </a:lnTo>
                    <a:lnTo>
                      <a:pt x="369" y="570"/>
                    </a:lnTo>
                    <a:lnTo>
                      <a:pt x="369" y="570"/>
                    </a:lnTo>
                    <a:lnTo>
                      <a:pt x="377" y="579"/>
                    </a:lnTo>
                    <a:lnTo>
                      <a:pt x="377" y="570"/>
                    </a:lnTo>
                    <a:lnTo>
                      <a:pt x="386" y="562"/>
                    </a:lnTo>
                    <a:lnTo>
                      <a:pt x="402" y="562"/>
                    </a:lnTo>
                    <a:lnTo>
                      <a:pt x="411" y="562"/>
                    </a:lnTo>
                    <a:lnTo>
                      <a:pt x="419" y="579"/>
                    </a:lnTo>
                    <a:lnTo>
                      <a:pt x="411" y="587"/>
                    </a:lnTo>
                    <a:lnTo>
                      <a:pt x="411" y="620"/>
                    </a:lnTo>
                    <a:lnTo>
                      <a:pt x="402" y="629"/>
                    </a:lnTo>
                    <a:lnTo>
                      <a:pt x="394" y="637"/>
                    </a:lnTo>
                    <a:lnTo>
                      <a:pt x="402" y="637"/>
                    </a:lnTo>
                    <a:lnTo>
                      <a:pt x="402" y="646"/>
                    </a:lnTo>
                    <a:lnTo>
                      <a:pt x="411" y="654"/>
                    </a:lnTo>
                    <a:lnTo>
                      <a:pt x="411" y="654"/>
                    </a:lnTo>
                    <a:lnTo>
                      <a:pt x="428" y="646"/>
                    </a:lnTo>
                    <a:lnTo>
                      <a:pt x="436" y="620"/>
                    </a:lnTo>
                    <a:lnTo>
                      <a:pt x="444" y="629"/>
                    </a:lnTo>
                    <a:lnTo>
                      <a:pt x="453" y="629"/>
                    </a:lnTo>
                    <a:lnTo>
                      <a:pt x="470" y="629"/>
                    </a:lnTo>
                    <a:lnTo>
                      <a:pt x="486" y="629"/>
                    </a:lnTo>
                    <a:lnTo>
                      <a:pt x="503" y="629"/>
                    </a:lnTo>
                    <a:lnTo>
                      <a:pt x="520" y="620"/>
                    </a:lnTo>
                    <a:lnTo>
                      <a:pt x="528" y="629"/>
                    </a:lnTo>
                    <a:lnTo>
                      <a:pt x="537" y="629"/>
                    </a:lnTo>
                    <a:lnTo>
                      <a:pt x="545" y="620"/>
                    </a:lnTo>
                    <a:lnTo>
                      <a:pt x="562" y="604"/>
                    </a:lnTo>
                    <a:lnTo>
                      <a:pt x="570" y="604"/>
                    </a:lnTo>
                    <a:lnTo>
                      <a:pt x="579" y="612"/>
                    </a:lnTo>
                    <a:lnTo>
                      <a:pt x="587" y="604"/>
                    </a:lnTo>
                    <a:lnTo>
                      <a:pt x="595" y="604"/>
                    </a:lnTo>
                    <a:lnTo>
                      <a:pt x="620" y="604"/>
                    </a:lnTo>
                    <a:lnTo>
                      <a:pt x="646" y="604"/>
                    </a:lnTo>
                    <a:lnTo>
                      <a:pt x="646" y="604"/>
                    </a:lnTo>
                    <a:lnTo>
                      <a:pt x="654" y="595"/>
                    </a:lnTo>
                    <a:lnTo>
                      <a:pt x="671" y="604"/>
                    </a:lnTo>
                    <a:lnTo>
                      <a:pt x="688" y="612"/>
                    </a:lnTo>
                    <a:lnTo>
                      <a:pt x="713" y="595"/>
                    </a:lnTo>
                    <a:lnTo>
                      <a:pt x="746" y="595"/>
                    </a:lnTo>
                    <a:lnTo>
                      <a:pt x="755" y="570"/>
                    </a:lnTo>
                    <a:lnTo>
                      <a:pt x="771" y="537"/>
                    </a:lnTo>
                    <a:lnTo>
                      <a:pt x="780" y="537"/>
                    </a:lnTo>
                    <a:lnTo>
                      <a:pt x="788" y="537"/>
                    </a:lnTo>
                    <a:lnTo>
                      <a:pt x="797" y="528"/>
                    </a:lnTo>
                    <a:lnTo>
                      <a:pt x="797" y="511"/>
                    </a:lnTo>
                    <a:lnTo>
                      <a:pt x="805" y="511"/>
                    </a:lnTo>
                    <a:lnTo>
                      <a:pt x="805" y="503"/>
                    </a:lnTo>
                    <a:lnTo>
                      <a:pt x="788" y="461"/>
                    </a:lnTo>
                    <a:lnTo>
                      <a:pt x="755" y="428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88" y="361"/>
                    </a:lnTo>
                    <a:lnTo>
                      <a:pt x="805" y="352"/>
                    </a:lnTo>
                    <a:lnTo>
                      <a:pt x="788" y="327"/>
                    </a:lnTo>
                    <a:lnTo>
                      <a:pt x="763" y="319"/>
                    </a:lnTo>
                    <a:lnTo>
                      <a:pt x="755" y="302"/>
                    </a:lnTo>
                    <a:lnTo>
                      <a:pt x="755" y="277"/>
                    </a:lnTo>
                    <a:lnTo>
                      <a:pt x="738" y="260"/>
                    </a:lnTo>
                    <a:lnTo>
                      <a:pt x="729" y="260"/>
                    </a:lnTo>
                    <a:lnTo>
                      <a:pt x="721" y="252"/>
                    </a:lnTo>
                    <a:lnTo>
                      <a:pt x="721" y="243"/>
                    </a:lnTo>
                    <a:lnTo>
                      <a:pt x="704" y="235"/>
                    </a:lnTo>
                    <a:lnTo>
                      <a:pt x="671" y="226"/>
                    </a:lnTo>
                    <a:lnTo>
                      <a:pt x="646" y="218"/>
                    </a:lnTo>
                    <a:lnTo>
                      <a:pt x="612" y="226"/>
                    </a:lnTo>
                    <a:lnTo>
                      <a:pt x="579" y="210"/>
                    </a:lnTo>
                    <a:lnTo>
                      <a:pt x="579" y="168"/>
                    </a:lnTo>
                    <a:lnTo>
                      <a:pt x="579" y="101"/>
                    </a:lnTo>
                    <a:lnTo>
                      <a:pt x="553" y="92"/>
                    </a:lnTo>
                    <a:lnTo>
                      <a:pt x="528" y="75"/>
                    </a:lnTo>
                    <a:lnTo>
                      <a:pt x="511" y="84"/>
                    </a:lnTo>
                    <a:lnTo>
                      <a:pt x="486" y="101"/>
                    </a:lnTo>
                    <a:lnTo>
                      <a:pt x="478" y="101"/>
                    </a:lnTo>
                    <a:lnTo>
                      <a:pt x="470" y="109"/>
                    </a:lnTo>
                    <a:lnTo>
                      <a:pt x="453" y="101"/>
                    </a:lnTo>
                    <a:lnTo>
                      <a:pt x="461" y="10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СФО_Омская область">
                <a:extLst>
                  <a:ext uri="{FF2B5EF4-FFF2-40B4-BE49-F238E27FC236}">
                    <a16:creationId xmlns="" xmlns:a16="http://schemas.microsoft.com/office/drawing/2014/main" id="{70995A0D-2FF7-5AC1-E4D8-41116BAFB8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60000">
                <a:off x="3177349" y="4101913"/>
                <a:ext cx="504893" cy="719198"/>
              </a:xfrm>
              <a:custGeom>
                <a:avLst/>
                <a:gdLst>
                  <a:gd name="connsiteX0" fmla="*/ 195662 w 504893"/>
                  <a:gd name="connsiteY0" fmla="*/ 0 h 719198"/>
                  <a:gd name="connsiteX1" fmla="*/ 205907 w 504893"/>
                  <a:gd name="connsiteY1" fmla="*/ 8302 h 719198"/>
                  <a:gd name="connsiteX2" fmla="*/ 218408 w 504893"/>
                  <a:gd name="connsiteY2" fmla="*/ 26916 h 719198"/>
                  <a:gd name="connsiteX3" fmla="*/ 208954 w 504893"/>
                  <a:gd name="connsiteY3" fmla="*/ 37287 h 719198"/>
                  <a:gd name="connsiteX4" fmla="*/ 211025 w 504893"/>
                  <a:gd name="connsiteY4" fmla="*/ 56998 h 719198"/>
                  <a:gd name="connsiteX5" fmla="*/ 230724 w 504893"/>
                  <a:gd name="connsiteY5" fmla="*/ 54927 h 719198"/>
                  <a:gd name="connsiteX6" fmla="*/ 251398 w 504893"/>
                  <a:gd name="connsiteY6" fmla="*/ 62132 h 719198"/>
                  <a:gd name="connsiteX7" fmla="*/ 272194 w 504893"/>
                  <a:gd name="connsiteY7" fmla="*/ 70497 h 719198"/>
                  <a:gd name="connsiteX8" fmla="*/ 303234 w 504893"/>
                  <a:gd name="connsiteY8" fmla="*/ 87162 h 719198"/>
                  <a:gd name="connsiteX9" fmla="*/ 311407 w 504893"/>
                  <a:gd name="connsiteY9" fmla="*/ 75753 h 719198"/>
                  <a:gd name="connsiteX10" fmla="*/ 331106 w 504893"/>
                  <a:gd name="connsiteY10" fmla="*/ 73683 h 719198"/>
                  <a:gd name="connsiteX11" fmla="*/ 401544 w 504893"/>
                  <a:gd name="connsiteY11" fmla="*/ 86207 h 719198"/>
                  <a:gd name="connsiteX12" fmla="*/ 464634 w 504893"/>
                  <a:gd name="connsiteY12" fmla="*/ 54789 h 719198"/>
                  <a:gd name="connsiteX13" fmla="*/ 468623 w 504893"/>
                  <a:gd name="connsiteY13" fmla="*/ 65404 h 719198"/>
                  <a:gd name="connsiteX14" fmla="*/ 455294 w 504893"/>
                  <a:gd name="connsiteY14" fmla="*/ 73944 h 719198"/>
                  <a:gd name="connsiteX15" fmla="*/ 485817 w 504893"/>
                  <a:gd name="connsiteY15" fmla="*/ 109199 h 719198"/>
                  <a:gd name="connsiteX16" fmla="*/ 483883 w 504893"/>
                  <a:gd name="connsiteY16" fmla="*/ 120638 h 719198"/>
                  <a:gd name="connsiteX17" fmla="*/ 475338 w 504893"/>
                  <a:gd name="connsiteY17" fmla="*/ 153072 h 719198"/>
                  <a:gd name="connsiteX18" fmla="*/ 486784 w 504893"/>
                  <a:gd name="connsiteY18" fmla="*/ 155893 h 719198"/>
                  <a:gd name="connsiteX19" fmla="*/ 489632 w 504893"/>
                  <a:gd name="connsiteY19" fmla="*/ 192167 h 719198"/>
                  <a:gd name="connsiteX20" fmla="*/ 498229 w 504893"/>
                  <a:gd name="connsiteY20" fmla="*/ 193107 h 719198"/>
                  <a:gd name="connsiteX21" fmla="*/ 503927 w 504893"/>
                  <a:gd name="connsiteY21" fmla="*/ 218805 h 719198"/>
                  <a:gd name="connsiteX22" fmla="*/ 504893 w 504893"/>
                  <a:gd name="connsiteY22" fmla="*/ 229303 h 719198"/>
                  <a:gd name="connsiteX23" fmla="*/ 503011 w 504893"/>
                  <a:gd name="connsiteY23" fmla="*/ 244580 h 719198"/>
                  <a:gd name="connsiteX24" fmla="*/ 503011 w 504893"/>
                  <a:gd name="connsiteY24" fmla="*/ 250880 h 719198"/>
                  <a:gd name="connsiteX25" fmla="*/ 498974 w 504893"/>
                  <a:gd name="connsiteY25" fmla="*/ 261649 h 719198"/>
                  <a:gd name="connsiteX26" fmla="*/ 500070 w 504893"/>
                  <a:gd name="connsiteY26" fmla="*/ 272080 h 719198"/>
                  <a:gd name="connsiteX27" fmla="*/ 491594 w 504893"/>
                  <a:gd name="connsiteY27" fmla="*/ 291719 h 719198"/>
                  <a:gd name="connsiteX28" fmla="*/ 492691 w 504893"/>
                  <a:gd name="connsiteY28" fmla="*/ 302150 h 719198"/>
                  <a:gd name="connsiteX29" fmla="*/ 493665 w 504893"/>
                  <a:gd name="connsiteY29" fmla="*/ 311422 h 719198"/>
                  <a:gd name="connsiteX30" fmla="*/ 476229 w 504893"/>
                  <a:gd name="connsiteY30" fmla="*/ 323801 h 719198"/>
                  <a:gd name="connsiteX31" fmla="*/ 467753 w 504893"/>
                  <a:gd name="connsiteY31" fmla="*/ 343441 h 719198"/>
                  <a:gd name="connsiteX32" fmla="*/ 480249 w 504893"/>
                  <a:gd name="connsiteY32" fmla="*/ 362048 h 719198"/>
                  <a:gd name="connsiteX33" fmla="*/ 482320 w 504893"/>
                  <a:gd name="connsiteY33" fmla="*/ 381752 h 719198"/>
                  <a:gd name="connsiteX34" fmla="*/ 471895 w 504893"/>
                  <a:gd name="connsiteY34" fmla="*/ 382848 h 719198"/>
                  <a:gd name="connsiteX35" fmla="*/ 442937 w 504893"/>
                  <a:gd name="connsiteY35" fmla="*/ 385891 h 719198"/>
                  <a:gd name="connsiteX36" fmla="*/ 424221 w 504893"/>
                  <a:gd name="connsiteY36" fmla="*/ 397233 h 719198"/>
                  <a:gd name="connsiteX37" fmla="*/ 406600 w 504893"/>
                  <a:gd name="connsiteY37" fmla="*/ 419005 h 719198"/>
                  <a:gd name="connsiteX38" fmla="*/ 397334 w 504893"/>
                  <a:gd name="connsiteY38" fmla="*/ 419979 h 719198"/>
                  <a:gd name="connsiteX39" fmla="*/ 388067 w 504893"/>
                  <a:gd name="connsiteY39" fmla="*/ 420953 h 719198"/>
                  <a:gd name="connsiteX40" fmla="*/ 390138 w 504893"/>
                  <a:gd name="connsiteY40" fmla="*/ 440656 h 719198"/>
                  <a:gd name="connsiteX41" fmla="*/ 400379 w 504893"/>
                  <a:gd name="connsiteY41" fmla="*/ 448955 h 719198"/>
                  <a:gd name="connsiteX42" fmla="*/ 382759 w 504893"/>
                  <a:gd name="connsiteY42" fmla="*/ 470727 h 719198"/>
                  <a:gd name="connsiteX43" fmla="*/ 378609 w 504893"/>
                  <a:gd name="connsiteY43" fmla="*/ 520380 h 719198"/>
                  <a:gd name="connsiteX44" fmla="*/ 389946 w 504893"/>
                  <a:gd name="connsiteY44" fmla="*/ 539109 h 719198"/>
                  <a:gd name="connsiteX45" fmla="*/ 403416 w 504893"/>
                  <a:gd name="connsiteY45" fmla="*/ 566988 h 719198"/>
                  <a:gd name="connsiteX46" fmla="*/ 404391 w 504893"/>
                  <a:gd name="connsiteY46" fmla="*/ 576260 h 719198"/>
                  <a:gd name="connsiteX47" fmla="*/ 395062 w 504893"/>
                  <a:gd name="connsiteY47" fmla="*/ 587787 h 719198"/>
                  <a:gd name="connsiteX48" fmla="*/ 387745 w 504893"/>
                  <a:gd name="connsiteY48" fmla="*/ 607305 h 719198"/>
                  <a:gd name="connsiteX49" fmla="*/ 386289 w 504893"/>
                  <a:gd name="connsiteY49" fmla="*/ 614729 h 719198"/>
                  <a:gd name="connsiteX50" fmla="*/ 383047 w 504893"/>
                  <a:gd name="connsiteY50" fmla="*/ 615070 h 719198"/>
                  <a:gd name="connsiteX51" fmla="*/ 382752 w 504893"/>
                  <a:gd name="connsiteY51" fmla="*/ 616253 h 719198"/>
                  <a:gd name="connsiteX52" fmla="*/ 374155 w 504893"/>
                  <a:gd name="connsiteY52" fmla="*/ 651507 h 719198"/>
                  <a:gd name="connsiteX53" fmla="*/ 374155 w 504893"/>
                  <a:gd name="connsiteY53" fmla="*/ 652448 h 719198"/>
                  <a:gd name="connsiteX54" fmla="*/ 367491 w 504893"/>
                  <a:gd name="connsiteY54" fmla="*/ 652447 h 719198"/>
                  <a:gd name="connsiteX55" fmla="*/ 363676 w 504893"/>
                  <a:gd name="connsiteY55" fmla="*/ 650567 h 719198"/>
                  <a:gd name="connsiteX56" fmla="*/ 360777 w 504893"/>
                  <a:gd name="connsiteY56" fmla="*/ 647747 h 719198"/>
                  <a:gd name="connsiteX57" fmla="*/ 358894 w 504893"/>
                  <a:gd name="connsiteY57" fmla="*/ 647747 h 719198"/>
                  <a:gd name="connsiteX58" fmla="*/ 355079 w 504893"/>
                  <a:gd name="connsiteY58" fmla="*/ 648687 h 719198"/>
                  <a:gd name="connsiteX59" fmla="*/ 350297 w 504893"/>
                  <a:gd name="connsiteY59" fmla="*/ 651507 h 719198"/>
                  <a:gd name="connsiteX60" fmla="*/ 346481 w 504893"/>
                  <a:gd name="connsiteY60" fmla="*/ 653465 h 719198"/>
                  <a:gd name="connsiteX61" fmla="*/ 347448 w 504893"/>
                  <a:gd name="connsiteY61" fmla="*/ 654406 h 719198"/>
                  <a:gd name="connsiteX62" fmla="*/ 347448 w 504893"/>
                  <a:gd name="connsiteY62" fmla="*/ 656286 h 719198"/>
                  <a:gd name="connsiteX63" fmla="*/ 350297 w 504893"/>
                  <a:gd name="connsiteY63" fmla="*/ 659185 h 719198"/>
                  <a:gd name="connsiteX64" fmla="*/ 350297 w 504893"/>
                  <a:gd name="connsiteY64" fmla="*/ 662946 h 719198"/>
                  <a:gd name="connsiteX65" fmla="*/ 348364 w 504893"/>
                  <a:gd name="connsiteY65" fmla="*/ 665845 h 719198"/>
                  <a:gd name="connsiteX66" fmla="*/ 346481 w 504893"/>
                  <a:gd name="connsiteY66" fmla="*/ 666785 h 719198"/>
                  <a:gd name="connsiteX67" fmla="*/ 343633 w 504893"/>
                  <a:gd name="connsiteY67" fmla="*/ 666785 h 719198"/>
                  <a:gd name="connsiteX68" fmla="*/ 339766 w 504893"/>
                  <a:gd name="connsiteY68" fmla="*/ 669606 h 719198"/>
                  <a:gd name="connsiteX69" fmla="*/ 330254 w 504893"/>
                  <a:gd name="connsiteY69" fmla="*/ 675324 h 719198"/>
                  <a:gd name="connsiteX70" fmla="*/ 320689 w 504893"/>
                  <a:gd name="connsiteY70" fmla="*/ 680103 h 719198"/>
                  <a:gd name="connsiteX71" fmla="*/ 315908 w 504893"/>
                  <a:gd name="connsiteY71" fmla="*/ 683003 h 719198"/>
                  <a:gd name="connsiteX72" fmla="*/ 312093 w 504893"/>
                  <a:gd name="connsiteY72" fmla="*/ 683002 h 719198"/>
                  <a:gd name="connsiteX73" fmla="*/ 308277 w 504893"/>
                  <a:gd name="connsiteY73" fmla="*/ 681043 h 719198"/>
                  <a:gd name="connsiteX74" fmla="*/ 304462 w 504893"/>
                  <a:gd name="connsiteY74" fmla="*/ 679163 h 719198"/>
                  <a:gd name="connsiteX75" fmla="*/ 300647 w 504893"/>
                  <a:gd name="connsiteY75" fmla="*/ 677283 h 719198"/>
                  <a:gd name="connsiteX76" fmla="*/ 296831 w 504893"/>
                  <a:gd name="connsiteY76" fmla="*/ 677283 h 719198"/>
                  <a:gd name="connsiteX77" fmla="*/ 293982 w 504893"/>
                  <a:gd name="connsiteY77" fmla="*/ 677283 h 719198"/>
                  <a:gd name="connsiteX78" fmla="*/ 290167 w 504893"/>
                  <a:gd name="connsiteY78" fmla="*/ 675325 h 719198"/>
                  <a:gd name="connsiteX79" fmla="*/ 286352 w 504893"/>
                  <a:gd name="connsiteY79" fmla="*/ 684882 h 719198"/>
                  <a:gd name="connsiteX80" fmla="*/ 278722 w 504893"/>
                  <a:gd name="connsiteY80" fmla="*/ 682062 h 719198"/>
                  <a:gd name="connsiteX81" fmla="*/ 272973 w 504893"/>
                  <a:gd name="connsiteY81" fmla="*/ 694441 h 719198"/>
                  <a:gd name="connsiteX82" fmla="*/ 259594 w 504893"/>
                  <a:gd name="connsiteY82" fmla="*/ 687782 h 719198"/>
                  <a:gd name="connsiteX83" fmla="*/ 252930 w 504893"/>
                  <a:gd name="connsiteY83" fmla="*/ 700160 h 719198"/>
                  <a:gd name="connsiteX84" fmla="*/ 255778 w 504893"/>
                  <a:gd name="connsiteY84" fmla="*/ 703920 h 719198"/>
                  <a:gd name="connsiteX85" fmla="*/ 255778 w 504893"/>
                  <a:gd name="connsiteY85" fmla="*/ 705880 h 719198"/>
                  <a:gd name="connsiteX86" fmla="*/ 245299 w 504893"/>
                  <a:gd name="connsiteY86" fmla="*/ 719198 h 719198"/>
                  <a:gd name="connsiteX87" fmla="*/ 240518 w 504893"/>
                  <a:gd name="connsiteY87" fmla="*/ 711599 h 719198"/>
                  <a:gd name="connsiteX88" fmla="*/ 241484 w 504893"/>
                  <a:gd name="connsiteY88" fmla="*/ 709640 h 719198"/>
                  <a:gd name="connsiteX89" fmla="*/ 239551 w 504893"/>
                  <a:gd name="connsiteY89" fmla="*/ 705880 h 719198"/>
                  <a:gd name="connsiteX90" fmla="*/ 240518 w 504893"/>
                  <a:gd name="connsiteY90" fmla="*/ 703921 h 719198"/>
                  <a:gd name="connsiteX91" fmla="*/ 236702 w 504893"/>
                  <a:gd name="connsiteY91" fmla="*/ 700160 h 719198"/>
                  <a:gd name="connsiteX92" fmla="*/ 237669 w 504893"/>
                  <a:gd name="connsiteY92" fmla="*/ 696321 h 719198"/>
                  <a:gd name="connsiteX93" fmla="*/ 231004 w 504893"/>
                  <a:gd name="connsiteY93" fmla="*/ 694441 h 719198"/>
                  <a:gd name="connsiteX94" fmla="*/ 227189 w 504893"/>
                  <a:gd name="connsiteY94" fmla="*/ 700160 h 719198"/>
                  <a:gd name="connsiteX95" fmla="*/ 221441 w 504893"/>
                  <a:gd name="connsiteY95" fmla="*/ 696321 h 719198"/>
                  <a:gd name="connsiteX96" fmla="*/ 224289 w 504893"/>
                  <a:gd name="connsiteY96" fmla="*/ 687781 h 719198"/>
                  <a:gd name="connsiteX97" fmla="*/ 211877 w 504893"/>
                  <a:gd name="connsiteY97" fmla="*/ 683002 h 719198"/>
                  <a:gd name="connsiteX98" fmla="*/ 210962 w 504893"/>
                  <a:gd name="connsiteY98" fmla="*/ 683942 h 719198"/>
                  <a:gd name="connsiteX99" fmla="*/ 208061 w 504893"/>
                  <a:gd name="connsiteY99" fmla="*/ 685823 h 719198"/>
                  <a:gd name="connsiteX100" fmla="*/ 206179 w 504893"/>
                  <a:gd name="connsiteY100" fmla="*/ 687781 h 719198"/>
                  <a:gd name="connsiteX101" fmla="*/ 203331 w 504893"/>
                  <a:gd name="connsiteY101" fmla="*/ 689662 h 719198"/>
                  <a:gd name="connsiteX102" fmla="*/ 200431 w 504893"/>
                  <a:gd name="connsiteY102" fmla="*/ 688722 h 719198"/>
                  <a:gd name="connsiteX103" fmla="*/ 197583 w 504893"/>
                  <a:gd name="connsiteY103" fmla="*/ 685823 h 719198"/>
                  <a:gd name="connsiteX104" fmla="*/ 194733 w 504893"/>
                  <a:gd name="connsiteY104" fmla="*/ 683942 h 719198"/>
                  <a:gd name="connsiteX105" fmla="*/ 191834 w 504893"/>
                  <a:gd name="connsiteY105" fmla="*/ 683002 h 719198"/>
                  <a:gd name="connsiteX106" fmla="*/ 189952 w 504893"/>
                  <a:gd name="connsiteY106" fmla="*/ 684882 h 719198"/>
                  <a:gd name="connsiteX107" fmla="*/ 188985 w 504893"/>
                  <a:gd name="connsiteY107" fmla="*/ 687781 h 719198"/>
                  <a:gd name="connsiteX108" fmla="*/ 188019 w 504893"/>
                  <a:gd name="connsiteY108" fmla="*/ 689662 h 719198"/>
                  <a:gd name="connsiteX109" fmla="*/ 184203 w 504893"/>
                  <a:gd name="connsiteY109" fmla="*/ 688721 h 719198"/>
                  <a:gd name="connsiteX110" fmla="*/ 182321 w 504893"/>
                  <a:gd name="connsiteY110" fmla="*/ 689661 h 719198"/>
                  <a:gd name="connsiteX111" fmla="*/ 180388 w 504893"/>
                  <a:gd name="connsiteY111" fmla="*/ 694441 h 719198"/>
                  <a:gd name="connsiteX112" fmla="*/ 167975 w 504893"/>
                  <a:gd name="connsiteY112" fmla="*/ 702040 h 719198"/>
                  <a:gd name="connsiteX113" fmla="*/ 162278 w 504893"/>
                  <a:gd name="connsiteY113" fmla="*/ 696321 h 719198"/>
                  <a:gd name="connsiteX114" fmla="*/ 163245 w 504893"/>
                  <a:gd name="connsiteY114" fmla="*/ 695381 h 719198"/>
                  <a:gd name="connsiteX115" fmla="*/ 165126 w 504893"/>
                  <a:gd name="connsiteY115" fmla="*/ 690602 h 719198"/>
                  <a:gd name="connsiteX116" fmla="*/ 165127 w 504893"/>
                  <a:gd name="connsiteY116" fmla="*/ 688721 h 719198"/>
                  <a:gd name="connsiteX117" fmla="*/ 155563 w 504893"/>
                  <a:gd name="connsiteY117" fmla="*/ 680103 h 719198"/>
                  <a:gd name="connsiteX118" fmla="*/ 158463 w 504893"/>
                  <a:gd name="connsiteY118" fmla="*/ 672503 h 719198"/>
                  <a:gd name="connsiteX119" fmla="*/ 158463 w 504893"/>
                  <a:gd name="connsiteY119" fmla="*/ 669606 h 719198"/>
                  <a:gd name="connsiteX120" fmla="*/ 160345 w 504893"/>
                  <a:gd name="connsiteY120" fmla="*/ 665845 h 719198"/>
                  <a:gd name="connsiteX121" fmla="*/ 164160 w 504893"/>
                  <a:gd name="connsiteY121" fmla="*/ 666785 h 719198"/>
                  <a:gd name="connsiteX122" fmla="*/ 165127 w 504893"/>
                  <a:gd name="connsiteY122" fmla="*/ 665845 h 719198"/>
                  <a:gd name="connsiteX123" fmla="*/ 167060 w 504893"/>
                  <a:gd name="connsiteY123" fmla="*/ 663886 h 719198"/>
                  <a:gd name="connsiteX124" fmla="*/ 169908 w 504893"/>
                  <a:gd name="connsiteY124" fmla="*/ 659185 h 719198"/>
                  <a:gd name="connsiteX125" fmla="*/ 170875 w 504893"/>
                  <a:gd name="connsiteY125" fmla="*/ 656286 h 719198"/>
                  <a:gd name="connsiteX126" fmla="*/ 170874 w 504893"/>
                  <a:gd name="connsiteY126" fmla="*/ 653466 h 719198"/>
                  <a:gd name="connsiteX127" fmla="*/ 171790 w 504893"/>
                  <a:gd name="connsiteY127" fmla="*/ 652448 h 719198"/>
                  <a:gd name="connsiteX128" fmla="*/ 174690 w 504893"/>
                  <a:gd name="connsiteY128" fmla="*/ 652447 h 719198"/>
                  <a:gd name="connsiteX129" fmla="*/ 179421 w 504893"/>
                  <a:gd name="connsiteY129" fmla="*/ 650568 h 719198"/>
                  <a:gd name="connsiteX130" fmla="*/ 178505 w 504893"/>
                  <a:gd name="connsiteY130" fmla="*/ 647747 h 719198"/>
                  <a:gd name="connsiteX131" fmla="*/ 178505 w 504893"/>
                  <a:gd name="connsiteY131" fmla="*/ 645789 h 719198"/>
                  <a:gd name="connsiteX132" fmla="*/ 180388 w 504893"/>
                  <a:gd name="connsiteY132" fmla="*/ 643907 h 719198"/>
                  <a:gd name="connsiteX133" fmla="*/ 183287 w 504893"/>
                  <a:gd name="connsiteY133" fmla="*/ 642028 h 719198"/>
                  <a:gd name="connsiteX134" fmla="*/ 201398 w 504893"/>
                  <a:gd name="connsiteY134" fmla="*/ 648687 h 719198"/>
                  <a:gd name="connsiteX135" fmla="*/ 214776 w 504893"/>
                  <a:gd name="connsiteY135" fmla="*/ 623851 h 719198"/>
                  <a:gd name="connsiteX136" fmla="*/ 211877 w 504893"/>
                  <a:gd name="connsiteY136" fmla="*/ 621971 h 719198"/>
                  <a:gd name="connsiteX137" fmla="*/ 211877 w 504893"/>
                  <a:gd name="connsiteY137" fmla="*/ 621031 h 719198"/>
                  <a:gd name="connsiteX138" fmla="*/ 209028 w 504893"/>
                  <a:gd name="connsiteY138" fmla="*/ 619151 h 719198"/>
                  <a:gd name="connsiteX139" fmla="*/ 206180 w 504893"/>
                  <a:gd name="connsiteY139" fmla="*/ 618132 h 719198"/>
                  <a:gd name="connsiteX140" fmla="*/ 206179 w 504893"/>
                  <a:gd name="connsiteY140" fmla="*/ 621031 h 719198"/>
                  <a:gd name="connsiteX141" fmla="*/ 206179 w 504893"/>
                  <a:gd name="connsiteY141" fmla="*/ 623851 h 719198"/>
                  <a:gd name="connsiteX142" fmla="*/ 202364 w 504893"/>
                  <a:gd name="connsiteY142" fmla="*/ 626750 h 719198"/>
                  <a:gd name="connsiteX143" fmla="*/ 200430 w 504893"/>
                  <a:gd name="connsiteY143" fmla="*/ 626750 h 719198"/>
                  <a:gd name="connsiteX144" fmla="*/ 199464 w 504893"/>
                  <a:gd name="connsiteY144" fmla="*/ 625810 h 719198"/>
                  <a:gd name="connsiteX145" fmla="*/ 195648 w 504893"/>
                  <a:gd name="connsiteY145" fmla="*/ 623851 h 719198"/>
                  <a:gd name="connsiteX146" fmla="*/ 191834 w 504893"/>
                  <a:gd name="connsiteY146" fmla="*/ 626750 h 719198"/>
                  <a:gd name="connsiteX147" fmla="*/ 191834 w 504893"/>
                  <a:gd name="connsiteY147" fmla="*/ 630589 h 719198"/>
                  <a:gd name="connsiteX148" fmla="*/ 191834 w 504893"/>
                  <a:gd name="connsiteY148" fmla="*/ 633410 h 719198"/>
                  <a:gd name="connsiteX149" fmla="*/ 189952 w 504893"/>
                  <a:gd name="connsiteY149" fmla="*/ 633410 h 719198"/>
                  <a:gd name="connsiteX150" fmla="*/ 188985 w 504893"/>
                  <a:gd name="connsiteY150" fmla="*/ 633409 h 719198"/>
                  <a:gd name="connsiteX151" fmla="*/ 188019 w 504893"/>
                  <a:gd name="connsiteY151" fmla="*/ 631529 h 719198"/>
                  <a:gd name="connsiteX152" fmla="*/ 185170 w 504893"/>
                  <a:gd name="connsiteY152" fmla="*/ 629571 h 719198"/>
                  <a:gd name="connsiteX153" fmla="*/ 183287 w 504893"/>
                  <a:gd name="connsiteY153" fmla="*/ 628630 h 719198"/>
                  <a:gd name="connsiteX154" fmla="*/ 180388 w 504893"/>
                  <a:gd name="connsiteY154" fmla="*/ 628630 h 719198"/>
                  <a:gd name="connsiteX155" fmla="*/ 180388 w 504893"/>
                  <a:gd name="connsiteY155" fmla="*/ 630589 h 719198"/>
                  <a:gd name="connsiteX156" fmla="*/ 179421 w 504893"/>
                  <a:gd name="connsiteY156" fmla="*/ 631529 h 719198"/>
                  <a:gd name="connsiteX157" fmla="*/ 173723 w 504893"/>
                  <a:gd name="connsiteY157" fmla="*/ 630589 h 719198"/>
                  <a:gd name="connsiteX158" fmla="*/ 170874 w 504893"/>
                  <a:gd name="connsiteY158" fmla="*/ 629571 h 719198"/>
                  <a:gd name="connsiteX159" fmla="*/ 168941 w 504893"/>
                  <a:gd name="connsiteY159" fmla="*/ 627690 h 719198"/>
                  <a:gd name="connsiteX160" fmla="*/ 165127 w 504893"/>
                  <a:gd name="connsiteY160" fmla="*/ 622911 h 719198"/>
                  <a:gd name="connsiteX161" fmla="*/ 160345 w 504893"/>
                  <a:gd name="connsiteY161" fmla="*/ 621031 h 719198"/>
                  <a:gd name="connsiteX162" fmla="*/ 157496 w 504893"/>
                  <a:gd name="connsiteY162" fmla="*/ 619151 h 719198"/>
                  <a:gd name="connsiteX163" fmla="*/ 154647 w 504893"/>
                  <a:gd name="connsiteY163" fmla="*/ 617191 h 719198"/>
                  <a:gd name="connsiteX164" fmla="*/ 154647 w 504893"/>
                  <a:gd name="connsiteY164" fmla="*/ 614372 h 719198"/>
                  <a:gd name="connsiteX165" fmla="*/ 154647 w 504893"/>
                  <a:gd name="connsiteY165" fmla="*/ 611472 h 719198"/>
                  <a:gd name="connsiteX166" fmla="*/ 150832 w 504893"/>
                  <a:gd name="connsiteY166" fmla="*/ 609593 h 719198"/>
                  <a:gd name="connsiteX167" fmla="*/ 152714 w 504893"/>
                  <a:gd name="connsiteY167" fmla="*/ 601993 h 719198"/>
                  <a:gd name="connsiteX168" fmla="*/ 147016 w 504893"/>
                  <a:gd name="connsiteY168" fmla="*/ 599094 h 719198"/>
                  <a:gd name="connsiteX169" fmla="*/ 144117 w 504893"/>
                  <a:gd name="connsiteY169" fmla="*/ 599094 h 719198"/>
                  <a:gd name="connsiteX170" fmla="*/ 141268 w 504893"/>
                  <a:gd name="connsiteY170" fmla="*/ 598154 h 719198"/>
                  <a:gd name="connsiteX171" fmla="*/ 140302 w 504893"/>
                  <a:gd name="connsiteY171" fmla="*/ 595255 h 719198"/>
                  <a:gd name="connsiteX172" fmla="*/ 135520 w 504893"/>
                  <a:gd name="connsiteY172" fmla="*/ 594315 h 719198"/>
                  <a:gd name="connsiteX173" fmla="*/ 132671 w 504893"/>
                  <a:gd name="connsiteY173" fmla="*/ 593375 h 719198"/>
                  <a:gd name="connsiteX174" fmla="*/ 128855 w 504893"/>
                  <a:gd name="connsiteY174" fmla="*/ 591494 h 719198"/>
                  <a:gd name="connsiteX175" fmla="*/ 125041 w 504893"/>
                  <a:gd name="connsiteY175" fmla="*/ 589536 h 719198"/>
                  <a:gd name="connsiteX176" fmla="*/ 123158 w 504893"/>
                  <a:gd name="connsiteY176" fmla="*/ 588596 h 719198"/>
                  <a:gd name="connsiteX177" fmla="*/ 121225 w 504893"/>
                  <a:gd name="connsiteY177" fmla="*/ 590554 h 719198"/>
                  <a:gd name="connsiteX178" fmla="*/ 119343 w 504893"/>
                  <a:gd name="connsiteY178" fmla="*/ 590555 h 719198"/>
                  <a:gd name="connsiteX179" fmla="*/ 116443 w 504893"/>
                  <a:gd name="connsiteY179" fmla="*/ 592435 h 719198"/>
                  <a:gd name="connsiteX180" fmla="*/ 116443 w 504893"/>
                  <a:gd name="connsiteY180" fmla="*/ 597214 h 719198"/>
                  <a:gd name="connsiteX181" fmla="*/ 114561 w 504893"/>
                  <a:gd name="connsiteY181" fmla="*/ 599094 h 719198"/>
                  <a:gd name="connsiteX182" fmla="*/ 116443 w 504893"/>
                  <a:gd name="connsiteY182" fmla="*/ 600034 h 719198"/>
                  <a:gd name="connsiteX183" fmla="*/ 118376 w 504893"/>
                  <a:gd name="connsiteY183" fmla="*/ 600035 h 719198"/>
                  <a:gd name="connsiteX184" fmla="*/ 121224 w 504893"/>
                  <a:gd name="connsiteY184" fmla="*/ 600034 h 719198"/>
                  <a:gd name="connsiteX185" fmla="*/ 123158 w 504893"/>
                  <a:gd name="connsiteY185" fmla="*/ 601993 h 719198"/>
                  <a:gd name="connsiteX186" fmla="*/ 126007 w 504893"/>
                  <a:gd name="connsiteY186" fmla="*/ 604814 h 719198"/>
                  <a:gd name="connsiteX187" fmla="*/ 126007 w 504893"/>
                  <a:gd name="connsiteY187" fmla="*/ 607712 h 719198"/>
                  <a:gd name="connsiteX188" fmla="*/ 126007 w 504893"/>
                  <a:gd name="connsiteY188" fmla="*/ 611473 h 719198"/>
                  <a:gd name="connsiteX189" fmla="*/ 125041 w 504893"/>
                  <a:gd name="connsiteY189" fmla="*/ 614372 h 719198"/>
                  <a:gd name="connsiteX190" fmla="*/ 124073 w 504893"/>
                  <a:gd name="connsiteY190" fmla="*/ 616252 h 719198"/>
                  <a:gd name="connsiteX191" fmla="*/ 123158 w 504893"/>
                  <a:gd name="connsiteY191" fmla="*/ 616251 h 719198"/>
                  <a:gd name="connsiteX192" fmla="*/ 121225 w 504893"/>
                  <a:gd name="connsiteY192" fmla="*/ 615312 h 719198"/>
                  <a:gd name="connsiteX193" fmla="*/ 118376 w 504893"/>
                  <a:gd name="connsiteY193" fmla="*/ 613432 h 719198"/>
                  <a:gd name="connsiteX194" fmla="*/ 116443 w 504893"/>
                  <a:gd name="connsiteY194" fmla="*/ 610533 h 719198"/>
                  <a:gd name="connsiteX195" fmla="*/ 113595 w 504893"/>
                  <a:gd name="connsiteY195" fmla="*/ 608652 h 719198"/>
                  <a:gd name="connsiteX196" fmla="*/ 110745 w 504893"/>
                  <a:gd name="connsiteY196" fmla="*/ 611472 h 719198"/>
                  <a:gd name="connsiteX197" fmla="*/ 108812 w 504893"/>
                  <a:gd name="connsiteY197" fmla="*/ 613432 h 719198"/>
                  <a:gd name="connsiteX198" fmla="*/ 106930 w 504893"/>
                  <a:gd name="connsiteY198" fmla="*/ 616251 h 719198"/>
                  <a:gd name="connsiteX199" fmla="*/ 104031 w 504893"/>
                  <a:gd name="connsiteY199" fmla="*/ 618132 h 719198"/>
                  <a:gd name="connsiteX200" fmla="*/ 102148 w 504893"/>
                  <a:gd name="connsiteY200" fmla="*/ 617192 h 719198"/>
                  <a:gd name="connsiteX201" fmla="*/ 97366 w 504893"/>
                  <a:gd name="connsiteY201" fmla="*/ 610533 h 719198"/>
                  <a:gd name="connsiteX202" fmla="*/ 99299 w 504893"/>
                  <a:gd name="connsiteY202" fmla="*/ 607712 h 719198"/>
                  <a:gd name="connsiteX203" fmla="*/ 101182 w 504893"/>
                  <a:gd name="connsiteY203" fmla="*/ 604814 h 719198"/>
                  <a:gd name="connsiteX204" fmla="*/ 104031 w 504893"/>
                  <a:gd name="connsiteY204" fmla="*/ 600034 h 719198"/>
                  <a:gd name="connsiteX205" fmla="*/ 104997 w 504893"/>
                  <a:gd name="connsiteY205" fmla="*/ 597214 h 719198"/>
                  <a:gd name="connsiteX206" fmla="*/ 104031 w 504893"/>
                  <a:gd name="connsiteY206" fmla="*/ 597213 h 719198"/>
                  <a:gd name="connsiteX207" fmla="*/ 103115 w 504893"/>
                  <a:gd name="connsiteY207" fmla="*/ 593375 h 719198"/>
                  <a:gd name="connsiteX208" fmla="*/ 103115 w 504893"/>
                  <a:gd name="connsiteY208" fmla="*/ 591495 h 719198"/>
                  <a:gd name="connsiteX209" fmla="*/ 102148 w 504893"/>
                  <a:gd name="connsiteY209" fmla="*/ 589536 h 719198"/>
                  <a:gd name="connsiteX210" fmla="*/ 103115 w 504893"/>
                  <a:gd name="connsiteY210" fmla="*/ 587657 h 719198"/>
                  <a:gd name="connsiteX211" fmla="*/ 104030 w 504893"/>
                  <a:gd name="connsiteY211" fmla="*/ 587655 h 719198"/>
                  <a:gd name="connsiteX212" fmla="*/ 105964 w 504893"/>
                  <a:gd name="connsiteY212" fmla="*/ 588596 h 719198"/>
                  <a:gd name="connsiteX213" fmla="*/ 107846 w 504893"/>
                  <a:gd name="connsiteY213" fmla="*/ 587656 h 719198"/>
                  <a:gd name="connsiteX214" fmla="*/ 110745 w 504893"/>
                  <a:gd name="connsiteY214" fmla="*/ 588596 h 719198"/>
                  <a:gd name="connsiteX215" fmla="*/ 114561 w 504893"/>
                  <a:gd name="connsiteY215" fmla="*/ 590555 h 719198"/>
                  <a:gd name="connsiteX216" fmla="*/ 116443 w 504893"/>
                  <a:gd name="connsiteY216" fmla="*/ 585776 h 719198"/>
                  <a:gd name="connsiteX217" fmla="*/ 114561 w 504893"/>
                  <a:gd name="connsiteY217" fmla="*/ 584836 h 719198"/>
                  <a:gd name="connsiteX218" fmla="*/ 110745 w 504893"/>
                  <a:gd name="connsiteY218" fmla="*/ 583895 h 719198"/>
                  <a:gd name="connsiteX219" fmla="*/ 106930 w 504893"/>
                  <a:gd name="connsiteY219" fmla="*/ 580996 h 719198"/>
                  <a:gd name="connsiteX220" fmla="*/ 103115 w 504893"/>
                  <a:gd name="connsiteY220" fmla="*/ 578176 h 719198"/>
                  <a:gd name="connsiteX221" fmla="*/ 102148 w 504893"/>
                  <a:gd name="connsiteY221" fmla="*/ 576218 h 719198"/>
                  <a:gd name="connsiteX222" fmla="*/ 101182 w 504893"/>
                  <a:gd name="connsiteY222" fmla="*/ 573397 h 719198"/>
                  <a:gd name="connsiteX223" fmla="*/ 102148 w 504893"/>
                  <a:gd name="connsiteY223" fmla="*/ 571438 h 719198"/>
                  <a:gd name="connsiteX224" fmla="*/ 104031 w 504893"/>
                  <a:gd name="connsiteY224" fmla="*/ 567677 h 719198"/>
                  <a:gd name="connsiteX225" fmla="*/ 102148 w 504893"/>
                  <a:gd name="connsiteY225" fmla="*/ 564778 h 719198"/>
                  <a:gd name="connsiteX226" fmla="*/ 102148 w 504893"/>
                  <a:gd name="connsiteY226" fmla="*/ 562898 h 719198"/>
                  <a:gd name="connsiteX227" fmla="*/ 103115 w 504893"/>
                  <a:gd name="connsiteY227" fmla="*/ 559999 h 719198"/>
                  <a:gd name="connsiteX228" fmla="*/ 102148 w 504893"/>
                  <a:gd name="connsiteY228" fmla="*/ 556239 h 719198"/>
                  <a:gd name="connsiteX229" fmla="*/ 101182 w 504893"/>
                  <a:gd name="connsiteY229" fmla="*/ 554280 h 719198"/>
                  <a:gd name="connsiteX230" fmla="*/ 100215 w 504893"/>
                  <a:gd name="connsiteY230" fmla="*/ 553341 h 719198"/>
                  <a:gd name="connsiteX231" fmla="*/ 98333 w 504893"/>
                  <a:gd name="connsiteY231" fmla="*/ 549580 h 719198"/>
                  <a:gd name="connsiteX232" fmla="*/ 96400 w 504893"/>
                  <a:gd name="connsiteY232" fmla="*/ 547622 h 719198"/>
                  <a:gd name="connsiteX233" fmla="*/ 92584 w 504893"/>
                  <a:gd name="connsiteY233" fmla="*/ 546681 h 719198"/>
                  <a:gd name="connsiteX234" fmla="*/ 89735 w 504893"/>
                  <a:gd name="connsiteY234" fmla="*/ 545741 h 719198"/>
                  <a:gd name="connsiteX235" fmla="*/ 85920 w 504893"/>
                  <a:gd name="connsiteY235" fmla="*/ 544801 h 719198"/>
                  <a:gd name="connsiteX236" fmla="*/ 84953 w 504893"/>
                  <a:gd name="connsiteY236" fmla="*/ 546681 h 719198"/>
                  <a:gd name="connsiteX237" fmla="*/ 85921 w 504893"/>
                  <a:gd name="connsiteY237" fmla="*/ 548562 h 719198"/>
                  <a:gd name="connsiteX238" fmla="*/ 86888 w 504893"/>
                  <a:gd name="connsiteY238" fmla="*/ 549580 h 719198"/>
                  <a:gd name="connsiteX239" fmla="*/ 89735 w 504893"/>
                  <a:gd name="connsiteY239" fmla="*/ 553341 h 719198"/>
                  <a:gd name="connsiteX240" fmla="*/ 89735 w 504893"/>
                  <a:gd name="connsiteY240" fmla="*/ 555299 h 719198"/>
                  <a:gd name="connsiteX241" fmla="*/ 90702 w 504893"/>
                  <a:gd name="connsiteY241" fmla="*/ 556239 h 719198"/>
                  <a:gd name="connsiteX242" fmla="*/ 91618 w 504893"/>
                  <a:gd name="connsiteY242" fmla="*/ 558120 h 719198"/>
                  <a:gd name="connsiteX243" fmla="*/ 90702 w 504893"/>
                  <a:gd name="connsiteY243" fmla="*/ 559999 h 719198"/>
                  <a:gd name="connsiteX244" fmla="*/ 87802 w 504893"/>
                  <a:gd name="connsiteY244" fmla="*/ 560000 h 719198"/>
                  <a:gd name="connsiteX245" fmla="*/ 85921 w 504893"/>
                  <a:gd name="connsiteY245" fmla="*/ 561959 h 719198"/>
                  <a:gd name="connsiteX246" fmla="*/ 84955 w 504893"/>
                  <a:gd name="connsiteY246" fmla="*/ 564778 h 719198"/>
                  <a:gd name="connsiteX247" fmla="*/ 84954 w 504893"/>
                  <a:gd name="connsiteY247" fmla="*/ 566737 h 719198"/>
                  <a:gd name="connsiteX248" fmla="*/ 85921 w 504893"/>
                  <a:gd name="connsiteY248" fmla="*/ 567677 h 719198"/>
                  <a:gd name="connsiteX249" fmla="*/ 89735 w 504893"/>
                  <a:gd name="connsiteY249" fmla="*/ 569558 h 719198"/>
                  <a:gd name="connsiteX250" fmla="*/ 91618 w 504893"/>
                  <a:gd name="connsiteY250" fmla="*/ 571438 h 719198"/>
                  <a:gd name="connsiteX251" fmla="*/ 92584 w 504893"/>
                  <a:gd name="connsiteY251" fmla="*/ 573397 h 719198"/>
                  <a:gd name="connsiteX252" fmla="*/ 92584 w 504893"/>
                  <a:gd name="connsiteY252" fmla="*/ 575277 h 719198"/>
                  <a:gd name="connsiteX253" fmla="*/ 91618 w 504893"/>
                  <a:gd name="connsiteY253" fmla="*/ 579116 h 719198"/>
                  <a:gd name="connsiteX254" fmla="*/ 89735 w 504893"/>
                  <a:gd name="connsiteY254" fmla="*/ 580997 h 719198"/>
                  <a:gd name="connsiteX255" fmla="*/ 86887 w 504893"/>
                  <a:gd name="connsiteY255" fmla="*/ 580996 h 719198"/>
                  <a:gd name="connsiteX256" fmla="*/ 83988 w 504893"/>
                  <a:gd name="connsiteY256" fmla="*/ 576218 h 719198"/>
                  <a:gd name="connsiteX257" fmla="*/ 83072 w 504893"/>
                  <a:gd name="connsiteY257" fmla="*/ 574337 h 719198"/>
                  <a:gd name="connsiteX258" fmla="*/ 83072 w 504893"/>
                  <a:gd name="connsiteY258" fmla="*/ 572456 h 719198"/>
                  <a:gd name="connsiteX259" fmla="*/ 82106 w 504893"/>
                  <a:gd name="connsiteY259" fmla="*/ 571438 h 719198"/>
                  <a:gd name="connsiteX260" fmla="*/ 82105 w 504893"/>
                  <a:gd name="connsiteY260" fmla="*/ 569558 h 719198"/>
                  <a:gd name="connsiteX261" fmla="*/ 82106 w 504893"/>
                  <a:gd name="connsiteY261" fmla="*/ 568618 h 719198"/>
                  <a:gd name="connsiteX262" fmla="*/ 80171 w 504893"/>
                  <a:gd name="connsiteY262" fmla="*/ 565719 h 719198"/>
                  <a:gd name="connsiteX263" fmla="*/ 77324 w 504893"/>
                  <a:gd name="connsiteY263" fmla="*/ 561959 h 719198"/>
                  <a:gd name="connsiteX264" fmla="*/ 75391 w 504893"/>
                  <a:gd name="connsiteY264" fmla="*/ 561018 h 719198"/>
                  <a:gd name="connsiteX265" fmla="*/ 68726 w 504893"/>
                  <a:gd name="connsiteY265" fmla="*/ 560000 h 719198"/>
                  <a:gd name="connsiteX266" fmla="*/ 60129 w 504893"/>
                  <a:gd name="connsiteY266" fmla="*/ 554280 h 719198"/>
                  <a:gd name="connsiteX267" fmla="*/ 59213 w 504893"/>
                  <a:gd name="connsiteY267" fmla="*/ 554280 h 719198"/>
                  <a:gd name="connsiteX268" fmla="*/ 57280 w 504893"/>
                  <a:gd name="connsiteY268" fmla="*/ 556240 h 719198"/>
                  <a:gd name="connsiteX269" fmla="*/ 56314 w 504893"/>
                  <a:gd name="connsiteY269" fmla="*/ 559059 h 719198"/>
                  <a:gd name="connsiteX270" fmla="*/ 55347 w 504893"/>
                  <a:gd name="connsiteY270" fmla="*/ 562899 h 719198"/>
                  <a:gd name="connsiteX271" fmla="*/ 55347 w 504893"/>
                  <a:gd name="connsiteY271" fmla="*/ 565719 h 719198"/>
                  <a:gd name="connsiteX272" fmla="*/ 56313 w 504893"/>
                  <a:gd name="connsiteY272" fmla="*/ 568617 h 719198"/>
                  <a:gd name="connsiteX273" fmla="*/ 55347 w 504893"/>
                  <a:gd name="connsiteY273" fmla="*/ 570498 h 719198"/>
                  <a:gd name="connsiteX274" fmla="*/ 51532 w 504893"/>
                  <a:gd name="connsiteY274" fmla="*/ 571438 h 719198"/>
                  <a:gd name="connsiteX275" fmla="*/ 48683 w 504893"/>
                  <a:gd name="connsiteY275" fmla="*/ 570498 h 719198"/>
                  <a:gd name="connsiteX276" fmla="*/ 47716 w 504893"/>
                  <a:gd name="connsiteY276" fmla="*/ 571438 h 719198"/>
                  <a:gd name="connsiteX277" fmla="*/ 46801 w 504893"/>
                  <a:gd name="connsiteY277" fmla="*/ 571438 h 719198"/>
                  <a:gd name="connsiteX278" fmla="*/ 42986 w 504893"/>
                  <a:gd name="connsiteY278" fmla="*/ 570498 h 719198"/>
                  <a:gd name="connsiteX279" fmla="*/ 42019 w 504893"/>
                  <a:gd name="connsiteY279" fmla="*/ 568618 h 719198"/>
                  <a:gd name="connsiteX280" fmla="*/ 38204 w 504893"/>
                  <a:gd name="connsiteY280" fmla="*/ 568617 h 719198"/>
                  <a:gd name="connsiteX281" fmla="*/ 34388 w 504893"/>
                  <a:gd name="connsiteY281" fmla="*/ 568617 h 719198"/>
                  <a:gd name="connsiteX282" fmla="*/ 32455 w 504893"/>
                  <a:gd name="connsiteY282" fmla="*/ 568618 h 719198"/>
                  <a:gd name="connsiteX283" fmla="*/ 34388 w 504893"/>
                  <a:gd name="connsiteY283" fmla="*/ 561018 h 719198"/>
                  <a:gd name="connsiteX284" fmla="*/ 26757 w 504893"/>
                  <a:gd name="connsiteY284" fmla="*/ 558119 h 719198"/>
                  <a:gd name="connsiteX285" fmla="*/ 26757 w 504893"/>
                  <a:gd name="connsiteY285" fmla="*/ 556240 h 719198"/>
                  <a:gd name="connsiteX286" fmla="*/ 18160 w 504893"/>
                  <a:gd name="connsiteY286" fmla="*/ 554280 h 719198"/>
                  <a:gd name="connsiteX287" fmla="*/ 17194 w 504893"/>
                  <a:gd name="connsiteY287" fmla="*/ 556239 h 719198"/>
                  <a:gd name="connsiteX288" fmla="*/ 14345 w 504893"/>
                  <a:gd name="connsiteY288" fmla="*/ 559999 h 719198"/>
                  <a:gd name="connsiteX289" fmla="*/ 11445 w 504893"/>
                  <a:gd name="connsiteY289" fmla="*/ 562899 h 719198"/>
                  <a:gd name="connsiteX290" fmla="*/ 7630 w 504893"/>
                  <a:gd name="connsiteY290" fmla="*/ 563838 h 719198"/>
                  <a:gd name="connsiteX291" fmla="*/ 4782 w 504893"/>
                  <a:gd name="connsiteY291" fmla="*/ 559999 h 719198"/>
                  <a:gd name="connsiteX292" fmla="*/ 4781 w 504893"/>
                  <a:gd name="connsiteY292" fmla="*/ 556239 h 719198"/>
                  <a:gd name="connsiteX293" fmla="*/ 5748 w 504893"/>
                  <a:gd name="connsiteY293" fmla="*/ 554280 h 719198"/>
                  <a:gd name="connsiteX294" fmla="*/ 3814 w 504893"/>
                  <a:gd name="connsiteY294" fmla="*/ 551460 h 719198"/>
                  <a:gd name="connsiteX295" fmla="*/ 2899 w 504893"/>
                  <a:gd name="connsiteY295" fmla="*/ 549580 h 719198"/>
                  <a:gd name="connsiteX296" fmla="*/ 966 w 504893"/>
                  <a:gd name="connsiteY296" fmla="*/ 547621 h 719198"/>
                  <a:gd name="connsiteX297" fmla="*/ 1933 w 504893"/>
                  <a:gd name="connsiteY297" fmla="*/ 546681 h 719198"/>
                  <a:gd name="connsiteX298" fmla="*/ 3814 w 504893"/>
                  <a:gd name="connsiteY298" fmla="*/ 545741 h 719198"/>
                  <a:gd name="connsiteX299" fmla="*/ 5747 w 504893"/>
                  <a:gd name="connsiteY299" fmla="*/ 536183 h 719198"/>
                  <a:gd name="connsiteX300" fmla="*/ 0 w 504893"/>
                  <a:gd name="connsiteY300" fmla="*/ 534302 h 719198"/>
                  <a:gd name="connsiteX301" fmla="*/ 1933 w 504893"/>
                  <a:gd name="connsiteY301" fmla="*/ 524744 h 719198"/>
                  <a:gd name="connsiteX302" fmla="*/ 11445 w 504893"/>
                  <a:gd name="connsiteY302" fmla="*/ 527642 h 719198"/>
                  <a:gd name="connsiteX303" fmla="*/ 12412 w 504893"/>
                  <a:gd name="connsiteY303" fmla="*/ 531403 h 719198"/>
                  <a:gd name="connsiteX304" fmla="*/ 14345 w 504893"/>
                  <a:gd name="connsiteY304" fmla="*/ 532422 h 719198"/>
                  <a:gd name="connsiteX305" fmla="*/ 18160 w 504893"/>
                  <a:gd name="connsiteY305" fmla="*/ 534302 h 719198"/>
                  <a:gd name="connsiteX306" fmla="*/ 19127 w 504893"/>
                  <a:gd name="connsiteY306" fmla="*/ 525684 h 719198"/>
                  <a:gd name="connsiteX307" fmla="*/ 22942 w 504893"/>
                  <a:gd name="connsiteY307" fmla="*/ 527643 h 719198"/>
                  <a:gd name="connsiteX308" fmla="*/ 23858 w 504893"/>
                  <a:gd name="connsiteY308" fmla="*/ 520984 h 719198"/>
                  <a:gd name="connsiteX309" fmla="*/ 21975 w 504893"/>
                  <a:gd name="connsiteY309" fmla="*/ 519965 h 719198"/>
                  <a:gd name="connsiteX310" fmla="*/ 22942 w 504893"/>
                  <a:gd name="connsiteY310" fmla="*/ 514246 h 719198"/>
                  <a:gd name="connsiteX311" fmla="*/ 19127 w 504893"/>
                  <a:gd name="connsiteY311" fmla="*/ 512365 h 719198"/>
                  <a:gd name="connsiteX312" fmla="*/ 24825 w 504893"/>
                  <a:gd name="connsiteY312" fmla="*/ 496148 h 719198"/>
                  <a:gd name="connsiteX313" fmla="*/ 26757 w 504893"/>
                  <a:gd name="connsiteY313" fmla="*/ 494268 h 719198"/>
                  <a:gd name="connsiteX314" fmla="*/ 27674 w 504893"/>
                  <a:gd name="connsiteY314" fmla="*/ 493328 h 719198"/>
                  <a:gd name="connsiteX315" fmla="*/ 30573 w 504893"/>
                  <a:gd name="connsiteY315" fmla="*/ 493328 h 719198"/>
                  <a:gd name="connsiteX316" fmla="*/ 32455 w 504893"/>
                  <a:gd name="connsiteY316" fmla="*/ 493328 h 719198"/>
                  <a:gd name="connsiteX317" fmla="*/ 34388 w 504893"/>
                  <a:gd name="connsiteY317" fmla="*/ 493328 h 719198"/>
                  <a:gd name="connsiteX318" fmla="*/ 36271 w 504893"/>
                  <a:gd name="connsiteY318" fmla="*/ 491369 h 719198"/>
                  <a:gd name="connsiteX319" fmla="*/ 36271 w 504893"/>
                  <a:gd name="connsiteY319" fmla="*/ 489489 h 719198"/>
                  <a:gd name="connsiteX320" fmla="*/ 36271 w 504893"/>
                  <a:gd name="connsiteY320" fmla="*/ 487608 h 719198"/>
                  <a:gd name="connsiteX321" fmla="*/ 36271 w 504893"/>
                  <a:gd name="connsiteY321" fmla="*/ 485650 h 719198"/>
                  <a:gd name="connsiteX322" fmla="*/ 35304 w 504893"/>
                  <a:gd name="connsiteY322" fmla="*/ 485649 h 719198"/>
                  <a:gd name="connsiteX323" fmla="*/ 34388 w 504893"/>
                  <a:gd name="connsiteY323" fmla="*/ 482829 h 719198"/>
                  <a:gd name="connsiteX324" fmla="*/ 30573 w 504893"/>
                  <a:gd name="connsiteY324" fmla="*/ 480949 h 719198"/>
                  <a:gd name="connsiteX325" fmla="*/ 27674 w 504893"/>
                  <a:gd name="connsiteY325" fmla="*/ 478990 h 719198"/>
                  <a:gd name="connsiteX326" fmla="*/ 23858 w 504893"/>
                  <a:gd name="connsiteY326" fmla="*/ 476169 h 719198"/>
                  <a:gd name="connsiteX327" fmla="*/ 22942 w 504893"/>
                  <a:gd name="connsiteY327" fmla="*/ 474211 h 719198"/>
                  <a:gd name="connsiteX328" fmla="*/ 22942 w 504893"/>
                  <a:gd name="connsiteY328" fmla="*/ 470450 h 719198"/>
                  <a:gd name="connsiteX329" fmla="*/ 22942 w 504893"/>
                  <a:gd name="connsiteY329" fmla="*/ 467552 h 719198"/>
                  <a:gd name="connsiteX330" fmla="*/ 21975 w 504893"/>
                  <a:gd name="connsiteY330" fmla="*/ 463792 h 719198"/>
                  <a:gd name="connsiteX331" fmla="*/ 21976 w 504893"/>
                  <a:gd name="connsiteY331" fmla="*/ 460892 h 719198"/>
                  <a:gd name="connsiteX332" fmla="*/ 23858 w 504893"/>
                  <a:gd name="connsiteY332" fmla="*/ 458072 h 719198"/>
                  <a:gd name="connsiteX333" fmla="*/ 24825 w 504893"/>
                  <a:gd name="connsiteY333" fmla="*/ 457132 h 719198"/>
                  <a:gd name="connsiteX334" fmla="*/ 23858 w 504893"/>
                  <a:gd name="connsiteY334" fmla="*/ 454233 h 719198"/>
                  <a:gd name="connsiteX335" fmla="*/ 21975 w 504893"/>
                  <a:gd name="connsiteY335" fmla="*/ 453293 h 719198"/>
                  <a:gd name="connsiteX336" fmla="*/ 21976 w 504893"/>
                  <a:gd name="connsiteY336" fmla="*/ 452353 h 719198"/>
                  <a:gd name="connsiteX337" fmla="*/ 21975 w 504893"/>
                  <a:gd name="connsiteY337" fmla="*/ 449454 h 719198"/>
                  <a:gd name="connsiteX338" fmla="*/ 20043 w 504893"/>
                  <a:gd name="connsiteY338" fmla="*/ 446633 h 719198"/>
                  <a:gd name="connsiteX339" fmla="*/ 21976 w 504893"/>
                  <a:gd name="connsiteY339" fmla="*/ 444675 h 719198"/>
                  <a:gd name="connsiteX340" fmla="*/ 23858 w 504893"/>
                  <a:gd name="connsiteY340" fmla="*/ 442794 h 719198"/>
                  <a:gd name="connsiteX341" fmla="*/ 26758 w 504893"/>
                  <a:gd name="connsiteY341" fmla="*/ 439975 h 719198"/>
                  <a:gd name="connsiteX342" fmla="*/ 27673 w 504893"/>
                  <a:gd name="connsiteY342" fmla="*/ 437076 h 719198"/>
                  <a:gd name="connsiteX343" fmla="*/ 27673 w 504893"/>
                  <a:gd name="connsiteY343" fmla="*/ 433236 h 719198"/>
                  <a:gd name="connsiteX344" fmla="*/ 29606 w 504893"/>
                  <a:gd name="connsiteY344" fmla="*/ 433236 h 719198"/>
                  <a:gd name="connsiteX345" fmla="*/ 30573 w 504893"/>
                  <a:gd name="connsiteY345" fmla="*/ 429476 h 719198"/>
                  <a:gd name="connsiteX346" fmla="*/ 30573 w 504893"/>
                  <a:gd name="connsiteY346" fmla="*/ 426577 h 719198"/>
                  <a:gd name="connsiteX347" fmla="*/ 30573 w 504893"/>
                  <a:gd name="connsiteY347" fmla="*/ 425637 h 719198"/>
                  <a:gd name="connsiteX348" fmla="*/ 30573 w 504893"/>
                  <a:gd name="connsiteY348" fmla="*/ 423757 h 719198"/>
                  <a:gd name="connsiteX349" fmla="*/ 26757 w 504893"/>
                  <a:gd name="connsiteY349" fmla="*/ 419917 h 719198"/>
                  <a:gd name="connsiteX350" fmla="*/ 26758 w 504893"/>
                  <a:gd name="connsiteY350" fmla="*/ 415138 h 719198"/>
                  <a:gd name="connsiteX351" fmla="*/ 27673 w 504893"/>
                  <a:gd name="connsiteY351" fmla="*/ 413259 h 719198"/>
                  <a:gd name="connsiteX352" fmla="*/ 26757 w 504893"/>
                  <a:gd name="connsiteY352" fmla="*/ 409419 h 719198"/>
                  <a:gd name="connsiteX353" fmla="*/ 24825 w 504893"/>
                  <a:gd name="connsiteY353" fmla="*/ 408480 h 719198"/>
                  <a:gd name="connsiteX354" fmla="*/ 23858 w 504893"/>
                  <a:gd name="connsiteY354" fmla="*/ 404641 h 719198"/>
                  <a:gd name="connsiteX355" fmla="*/ 23858 w 504893"/>
                  <a:gd name="connsiteY355" fmla="*/ 401381 h 719198"/>
                  <a:gd name="connsiteX356" fmla="*/ 40840 w 504893"/>
                  <a:gd name="connsiteY356" fmla="*/ 399596 h 719198"/>
                  <a:gd name="connsiteX357" fmla="*/ 50172 w 504893"/>
                  <a:gd name="connsiteY357" fmla="*/ 388065 h 719198"/>
                  <a:gd name="connsiteX358" fmla="*/ 48222 w 504893"/>
                  <a:gd name="connsiteY358" fmla="*/ 369514 h 719198"/>
                  <a:gd name="connsiteX359" fmla="*/ 57493 w 504893"/>
                  <a:gd name="connsiteY359" fmla="*/ 368540 h 719198"/>
                  <a:gd name="connsiteX360" fmla="*/ 76095 w 504893"/>
                  <a:gd name="connsiteY360" fmla="*/ 356034 h 719198"/>
                  <a:gd name="connsiteX361" fmla="*/ 64691 w 504893"/>
                  <a:gd name="connsiteY361" fmla="*/ 347855 h 719198"/>
                  <a:gd name="connsiteX362" fmla="*/ 63594 w 504893"/>
                  <a:gd name="connsiteY362" fmla="*/ 337420 h 719198"/>
                  <a:gd name="connsiteX363" fmla="*/ 74023 w 504893"/>
                  <a:gd name="connsiteY363" fmla="*/ 336324 h 719198"/>
                  <a:gd name="connsiteX364" fmla="*/ 83293 w 504893"/>
                  <a:gd name="connsiteY364" fmla="*/ 335349 h 719198"/>
                  <a:gd name="connsiteX365" fmla="*/ 82318 w 504893"/>
                  <a:gd name="connsiteY365" fmla="*/ 326074 h 719198"/>
                  <a:gd name="connsiteX366" fmla="*/ 72073 w 504893"/>
                  <a:gd name="connsiteY366" fmla="*/ 317773 h 719198"/>
                  <a:gd name="connsiteX367" fmla="*/ 80246 w 504893"/>
                  <a:gd name="connsiteY367" fmla="*/ 306364 h 719198"/>
                  <a:gd name="connsiteX368" fmla="*/ 98970 w 504893"/>
                  <a:gd name="connsiteY368" fmla="*/ 295018 h 719198"/>
                  <a:gd name="connsiteX369" fmla="*/ 97996 w 504893"/>
                  <a:gd name="connsiteY369" fmla="*/ 285742 h 719198"/>
                  <a:gd name="connsiteX370" fmla="*/ 106169 w 504893"/>
                  <a:gd name="connsiteY370" fmla="*/ 274333 h 719198"/>
                  <a:gd name="connsiteX371" fmla="*/ 116598 w 504893"/>
                  <a:gd name="connsiteY371" fmla="*/ 273237 h 719198"/>
                  <a:gd name="connsiteX372" fmla="*/ 115623 w 504893"/>
                  <a:gd name="connsiteY372" fmla="*/ 263961 h 719198"/>
                  <a:gd name="connsiteX373" fmla="*/ 114526 w 504893"/>
                  <a:gd name="connsiteY373" fmla="*/ 253526 h 719198"/>
                  <a:gd name="connsiteX374" fmla="*/ 122821 w 504893"/>
                  <a:gd name="connsiteY374" fmla="*/ 243277 h 719198"/>
                  <a:gd name="connsiteX375" fmla="*/ 132091 w 504893"/>
                  <a:gd name="connsiteY375" fmla="*/ 242302 h 719198"/>
                  <a:gd name="connsiteX376" fmla="*/ 131116 w 504893"/>
                  <a:gd name="connsiteY376" fmla="*/ 233027 h 719198"/>
                  <a:gd name="connsiteX377" fmla="*/ 130019 w 504893"/>
                  <a:gd name="connsiteY377" fmla="*/ 222592 h 719198"/>
                  <a:gd name="connsiteX378" fmla="*/ 129045 w 504893"/>
                  <a:gd name="connsiteY378" fmla="*/ 213317 h 719198"/>
                  <a:gd name="connsiteX379" fmla="*/ 149718 w 504893"/>
                  <a:gd name="connsiteY379" fmla="*/ 220522 h 719198"/>
                  <a:gd name="connsiteX380" fmla="*/ 177712 w 504893"/>
                  <a:gd name="connsiteY380" fmla="*/ 208201 h 719198"/>
                  <a:gd name="connsiteX381" fmla="*/ 161253 w 504893"/>
                  <a:gd name="connsiteY381" fmla="*/ 140769 h 719198"/>
                  <a:gd name="connsiteX382" fmla="*/ 160278 w 504893"/>
                  <a:gd name="connsiteY382" fmla="*/ 131494 h 719198"/>
                  <a:gd name="connsiteX383" fmla="*/ 151007 w 504893"/>
                  <a:gd name="connsiteY383" fmla="*/ 132468 h 719198"/>
                  <a:gd name="connsiteX384" fmla="*/ 131309 w 504893"/>
                  <a:gd name="connsiteY384" fmla="*/ 134538 h 719198"/>
                  <a:gd name="connsiteX385" fmla="*/ 119783 w 504893"/>
                  <a:gd name="connsiteY385" fmla="*/ 125200 h 719198"/>
                  <a:gd name="connsiteX386" fmla="*/ 129237 w 504893"/>
                  <a:gd name="connsiteY386" fmla="*/ 114828 h 719198"/>
                  <a:gd name="connsiteX387" fmla="*/ 147961 w 504893"/>
                  <a:gd name="connsiteY387" fmla="*/ 103482 h 719198"/>
                  <a:gd name="connsiteX388" fmla="*/ 144793 w 504893"/>
                  <a:gd name="connsiteY388" fmla="*/ 73337 h 719198"/>
                  <a:gd name="connsiteX389" fmla="*/ 141746 w 504893"/>
                  <a:gd name="connsiteY389" fmla="*/ 44351 h 719198"/>
                  <a:gd name="connsiteX390" fmla="*/ 168765 w 504893"/>
                  <a:gd name="connsiteY390" fmla="*/ 22755 h 7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</a:cxnLst>
                <a:rect l="l" t="t" r="r" b="b"/>
                <a:pathLst>
                  <a:path w="504893" h="719198">
                    <a:moveTo>
                      <a:pt x="195662" y="0"/>
                    </a:moveTo>
                    <a:lnTo>
                      <a:pt x="205907" y="8302"/>
                    </a:lnTo>
                    <a:lnTo>
                      <a:pt x="218408" y="26916"/>
                    </a:lnTo>
                    <a:lnTo>
                      <a:pt x="208954" y="37287"/>
                    </a:lnTo>
                    <a:lnTo>
                      <a:pt x="211025" y="56998"/>
                    </a:lnTo>
                    <a:lnTo>
                      <a:pt x="230724" y="54927"/>
                    </a:lnTo>
                    <a:lnTo>
                      <a:pt x="251398" y="62132"/>
                    </a:lnTo>
                    <a:lnTo>
                      <a:pt x="272194" y="70497"/>
                    </a:lnTo>
                    <a:lnTo>
                      <a:pt x="303234" y="87162"/>
                    </a:lnTo>
                    <a:lnTo>
                      <a:pt x="311407" y="75753"/>
                    </a:lnTo>
                    <a:lnTo>
                      <a:pt x="331106" y="73683"/>
                    </a:lnTo>
                    <a:lnTo>
                      <a:pt x="401544" y="86207"/>
                    </a:lnTo>
                    <a:lnTo>
                      <a:pt x="464634" y="54789"/>
                    </a:lnTo>
                    <a:lnTo>
                      <a:pt x="468623" y="65404"/>
                    </a:lnTo>
                    <a:lnTo>
                      <a:pt x="455294" y="73944"/>
                    </a:lnTo>
                    <a:lnTo>
                      <a:pt x="485817" y="109199"/>
                    </a:lnTo>
                    <a:cubicBezTo>
                      <a:pt x="485155" y="113037"/>
                      <a:pt x="484546" y="116798"/>
                      <a:pt x="483883" y="120638"/>
                    </a:cubicBezTo>
                    <a:lnTo>
                      <a:pt x="475338" y="153072"/>
                    </a:lnTo>
                    <a:lnTo>
                      <a:pt x="486784" y="155893"/>
                    </a:lnTo>
                    <a:cubicBezTo>
                      <a:pt x="487750" y="167959"/>
                      <a:pt x="488665" y="180101"/>
                      <a:pt x="489632" y="192167"/>
                    </a:cubicBezTo>
                    <a:lnTo>
                      <a:pt x="498229" y="193107"/>
                    </a:lnTo>
                    <a:cubicBezTo>
                      <a:pt x="500112" y="201647"/>
                      <a:pt x="502045" y="210265"/>
                      <a:pt x="503927" y="218805"/>
                    </a:cubicBezTo>
                    <a:cubicBezTo>
                      <a:pt x="504232" y="222330"/>
                      <a:pt x="504588" y="225778"/>
                      <a:pt x="504893" y="229303"/>
                    </a:cubicBezTo>
                    <a:cubicBezTo>
                      <a:pt x="504283" y="234395"/>
                      <a:pt x="503622" y="239487"/>
                      <a:pt x="503011" y="244580"/>
                    </a:cubicBezTo>
                    <a:lnTo>
                      <a:pt x="503011" y="250880"/>
                    </a:lnTo>
                    <a:lnTo>
                      <a:pt x="498974" y="261649"/>
                    </a:lnTo>
                    <a:lnTo>
                      <a:pt x="500070" y="272080"/>
                    </a:lnTo>
                    <a:lnTo>
                      <a:pt x="491594" y="291719"/>
                    </a:lnTo>
                    <a:lnTo>
                      <a:pt x="492691" y="302150"/>
                    </a:lnTo>
                    <a:lnTo>
                      <a:pt x="493665" y="311422"/>
                    </a:lnTo>
                    <a:lnTo>
                      <a:pt x="476229" y="323801"/>
                    </a:lnTo>
                    <a:lnTo>
                      <a:pt x="467753" y="343441"/>
                    </a:lnTo>
                    <a:lnTo>
                      <a:pt x="480249" y="362048"/>
                    </a:lnTo>
                    <a:lnTo>
                      <a:pt x="482320" y="381752"/>
                    </a:lnTo>
                    <a:lnTo>
                      <a:pt x="471895" y="382848"/>
                    </a:lnTo>
                    <a:lnTo>
                      <a:pt x="442937" y="385891"/>
                    </a:lnTo>
                    <a:lnTo>
                      <a:pt x="424221" y="397233"/>
                    </a:lnTo>
                    <a:lnTo>
                      <a:pt x="406600" y="419005"/>
                    </a:lnTo>
                    <a:lnTo>
                      <a:pt x="397334" y="419979"/>
                    </a:lnTo>
                    <a:lnTo>
                      <a:pt x="388067" y="420953"/>
                    </a:lnTo>
                    <a:lnTo>
                      <a:pt x="390138" y="440656"/>
                    </a:lnTo>
                    <a:lnTo>
                      <a:pt x="400379" y="448955"/>
                    </a:lnTo>
                    <a:lnTo>
                      <a:pt x="382759" y="470727"/>
                    </a:lnTo>
                    <a:lnTo>
                      <a:pt x="378609" y="520380"/>
                    </a:lnTo>
                    <a:lnTo>
                      <a:pt x="389946" y="539109"/>
                    </a:lnTo>
                    <a:lnTo>
                      <a:pt x="403416" y="566988"/>
                    </a:lnTo>
                    <a:lnTo>
                      <a:pt x="404391" y="576260"/>
                    </a:lnTo>
                    <a:lnTo>
                      <a:pt x="395062" y="587787"/>
                    </a:lnTo>
                    <a:lnTo>
                      <a:pt x="387745" y="607305"/>
                    </a:lnTo>
                    <a:lnTo>
                      <a:pt x="386289" y="614729"/>
                    </a:lnTo>
                    <a:lnTo>
                      <a:pt x="383047" y="615070"/>
                    </a:lnTo>
                    <a:lnTo>
                      <a:pt x="382752" y="616253"/>
                    </a:lnTo>
                    <a:cubicBezTo>
                      <a:pt x="379903" y="628004"/>
                      <a:pt x="377004" y="639756"/>
                      <a:pt x="374155" y="651507"/>
                    </a:cubicBezTo>
                    <a:lnTo>
                      <a:pt x="374155" y="652448"/>
                    </a:lnTo>
                    <a:lnTo>
                      <a:pt x="367491" y="652447"/>
                    </a:lnTo>
                    <a:lnTo>
                      <a:pt x="363676" y="650567"/>
                    </a:lnTo>
                    <a:lnTo>
                      <a:pt x="360777" y="647747"/>
                    </a:lnTo>
                    <a:lnTo>
                      <a:pt x="358894" y="647747"/>
                    </a:lnTo>
                    <a:lnTo>
                      <a:pt x="355079" y="648687"/>
                    </a:lnTo>
                    <a:lnTo>
                      <a:pt x="350297" y="651507"/>
                    </a:lnTo>
                    <a:cubicBezTo>
                      <a:pt x="349025" y="652134"/>
                      <a:pt x="347753" y="652840"/>
                      <a:pt x="346481" y="653465"/>
                    </a:cubicBezTo>
                    <a:cubicBezTo>
                      <a:pt x="346787" y="653779"/>
                      <a:pt x="347143" y="654093"/>
                      <a:pt x="347448" y="654406"/>
                    </a:cubicBezTo>
                    <a:lnTo>
                      <a:pt x="347448" y="656286"/>
                    </a:lnTo>
                    <a:cubicBezTo>
                      <a:pt x="348414" y="657227"/>
                      <a:pt x="349330" y="658245"/>
                      <a:pt x="350297" y="659185"/>
                    </a:cubicBezTo>
                    <a:lnTo>
                      <a:pt x="350297" y="662946"/>
                    </a:lnTo>
                    <a:cubicBezTo>
                      <a:pt x="349636" y="663886"/>
                      <a:pt x="349025" y="664904"/>
                      <a:pt x="348364" y="665845"/>
                    </a:cubicBezTo>
                    <a:lnTo>
                      <a:pt x="346481" y="666785"/>
                    </a:lnTo>
                    <a:lnTo>
                      <a:pt x="343633" y="666785"/>
                    </a:lnTo>
                    <a:lnTo>
                      <a:pt x="339766" y="669606"/>
                    </a:lnTo>
                    <a:lnTo>
                      <a:pt x="330254" y="675324"/>
                    </a:lnTo>
                    <a:lnTo>
                      <a:pt x="320689" y="680103"/>
                    </a:lnTo>
                    <a:lnTo>
                      <a:pt x="315908" y="683003"/>
                    </a:lnTo>
                    <a:lnTo>
                      <a:pt x="312093" y="683002"/>
                    </a:lnTo>
                    <a:cubicBezTo>
                      <a:pt x="310821" y="682375"/>
                      <a:pt x="309549" y="681670"/>
                      <a:pt x="308277" y="681043"/>
                    </a:cubicBezTo>
                    <a:lnTo>
                      <a:pt x="304462" y="679163"/>
                    </a:lnTo>
                    <a:lnTo>
                      <a:pt x="300647" y="677283"/>
                    </a:lnTo>
                    <a:lnTo>
                      <a:pt x="296831" y="677283"/>
                    </a:lnTo>
                    <a:lnTo>
                      <a:pt x="293982" y="677283"/>
                    </a:lnTo>
                    <a:cubicBezTo>
                      <a:pt x="292710" y="676656"/>
                      <a:pt x="291439" y="675951"/>
                      <a:pt x="290167" y="675325"/>
                    </a:cubicBezTo>
                    <a:cubicBezTo>
                      <a:pt x="288896" y="678537"/>
                      <a:pt x="287623" y="681671"/>
                      <a:pt x="286352" y="684882"/>
                    </a:cubicBezTo>
                    <a:lnTo>
                      <a:pt x="278722" y="682062"/>
                    </a:lnTo>
                    <a:lnTo>
                      <a:pt x="272973" y="694441"/>
                    </a:lnTo>
                    <a:lnTo>
                      <a:pt x="259594" y="687782"/>
                    </a:lnTo>
                    <a:lnTo>
                      <a:pt x="252930" y="700160"/>
                    </a:lnTo>
                    <a:cubicBezTo>
                      <a:pt x="253896" y="701414"/>
                      <a:pt x="254812" y="702667"/>
                      <a:pt x="255778" y="703920"/>
                    </a:cubicBezTo>
                    <a:lnTo>
                      <a:pt x="255778" y="705880"/>
                    </a:lnTo>
                    <a:lnTo>
                      <a:pt x="245299" y="719198"/>
                    </a:lnTo>
                    <a:lnTo>
                      <a:pt x="240518" y="711599"/>
                    </a:lnTo>
                    <a:cubicBezTo>
                      <a:pt x="240823" y="710971"/>
                      <a:pt x="241179" y="710266"/>
                      <a:pt x="241484" y="709640"/>
                    </a:cubicBezTo>
                    <a:cubicBezTo>
                      <a:pt x="240823" y="708386"/>
                      <a:pt x="240212" y="707133"/>
                      <a:pt x="239551" y="705880"/>
                    </a:cubicBezTo>
                    <a:cubicBezTo>
                      <a:pt x="239855" y="705253"/>
                      <a:pt x="240212" y="704547"/>
                      <a:pt x="240518" y="703921"/>
                    </a:cubicBezTo>
                    <a:lnTo>
                      <a:pt x="236702" y="700160"/>
                    </a:lnTo>
                    <a:cubicBezTo>
                      <a:pt x="237008" y="698907"/>
                      <a:pt x="237364" y="697574"/>
                      <a:pt x="237669" y="696321"/>
                    </a:cubicBezTo>
                    <a:lnTo>
                      <a:pt x="231004" y="694441"/>
                    </a:lnTo>
                    <a:cubicBezTo>
                      <a:pt x="229733" y="696321"/>
                      <a:pt x="228461" y="698280"/>
                      <a:pt x="227189" y="700160"/>
                    </a:cubicBezTo>
                    <a:cubicBezTo>
                      <a:pt x="225256" y="698906"/>
                      <a:pt x="223374" y="697575"/>
                      <a:pt x="221441" y="696321"/>
                    </a:cubicBezTo>
                    <a:cubicBezTo>
                      <a:pt x="222407" y="693500"/>
                      <a:pt x="223323" y="690602"/>
                      <a:pt x="224289" y="687781"/>
                    </a:cubicBezTo>
                    <a:lnTo>
                      <a:pt x="211877" y="683002"/>
                    </a:lnTo>
                    <a:lnTo>
                      <a:pt x="210962" y="683942"/>
                    </a:lnTo>
                    <a:lnTo>
                      <a:pt x="208061" y="685823"/>
                    </a:lnTo>
                    <a:lnTo>
                      <a:pt x="206179" y="687781"/>
                    </a:lnTo>
                    <a:lnTo>
                      <a:pt x="203331" y="689662"/>
                    </a:lnTo>
                    <a:lnTo>
                      <a:pt x="200431" y="688722"/>
                    </a:lnTo>
                    <a:cubicBezTo>
                      <a:pt x="199464" y="687781"/>
                      <a:pt x="198549" y="686763"/>
                      <a:pt x="197583" y="685823"/>
                    </a:cubicBezTo>
                    <a:lnTo>
                      <a:pt x="194733" y="683942"/>
                    </a:lnTo>
                    <a:lnTo>
                      <a:pt x="191834" y="683002"/>
                    </a:lnTo>
                    <a:cubicBezTo>
                      <a:pt x="191224" y="683629"/>
                      <a:pt x="190562" y="684255"/>
                      <a:pt x="189952" y="684882"/>
                    </a:cubicBezTo>
                    <a:cubicBezTo>
                      <a:pt x="189646" y="685823"/>
                      <a:pt x="189290" y="686841"/>
                      <a:pt x="188985" y="687781"/>
                    </a:cubicBezTo>
                    <a:cubicBezTo>
                      <a:pt x="188680" y="688408"/>
                      <a:pt x="188324" y="689035"/>
                      <a:pt x="188019" y="689662"/>
                    </a:cubicBezTo>
                    <a:lnTo>
                      <a:pt x="184203" y="688721"/>
                    </a:lnTo>
                    <a:lnTo>
                      <a:pt x="182321" y="689661"/>
                    </a:lnTo>
                    <a:cubicBezTo>
                      <a:pt x="181660" y="691229"/>
                      <a:pt x="181049" y="692873"/>
                      <a:pt x="180388" y="694441"/>
                    </a:cubicBezTo>
                    <a:lnTo>
                      <a:pt x="167975" y="702040"/>
                    </a:lnTo>
                    <a:lnTo>
                      <a:pt x="162278" y="696321"/>
                    </a:lnTo>
                    <a:cubicBezTo>
                      <a:pt x="162583" y="696008"/>
                      <a:pt x="162939" y="695695"/>
                      <a:pt x="163245" y="695381"/>
                    </a:cubicBezTo>
                    <a:cubicBezTo>
                      <a:pt x="163854" y="693814"/>
                      <a:pt x="164516" y="692169"/>
                      <a:pt x="165126" y="690602"/>
                    </a:cubicBezTo>
                    <a:lnTo>
                      <a:pt x="165127" y="688721"/>
                    </a:lnTo>
                    <a:lnTo>
                      <a:pt x="155563" y="680103"/>
                    </a:lnTo>
                    <a:cubicBezTo>
                      <a:pt x="156530" y="677596"/>
                      <a:pt x="157496" y="675011"/>
                      <a:pt x="158463" y="672503"/>
                    </a:cubicBezTo>
                    <a:lnTo>
                      <a:pt x="158463" y="669606"/>
                    </a:lnTo>
                    <a:cubicBezTo>
                      <a:pt x="159072" y="668351"/>
                      <a:pt x="159734" y="667098"/>
                      <a:pt x="160345" y="665845"/>
                    </a:cubicBezTo>
                    <a:lnTo>
                      <a:pt x="164160" y="666785"/>
                    </a:lnTo>
                    <a:cubicBezTo>
                      <a:pt x="164465" y="666471"/>
                      <a:pt x="164822" y="666158"/>
                      <a:pt x="165127" y="665845"/>
                    </a:cubicBezTo>
                    <a:cubicBezTo>
                      <a:pt x="165788" y="665218"/>
                      <a:pt x="166399" y="664513"/>
                      <a:pt x="167060" y="663886"/>
                    </a:cubicBezTo>
                    <a:cubicBezTo>
                      <a:pt x="168026" y="662319"/>
                      <a:pt x="168941" y="660752"/>
                      <a:pt x="169908" y="659185"/>
                    </a:cubicBezTo>
                    <a:cubicBezTo>
                      <a:pt x="170213" y="658246"/>
                      <a:pt x="170569" y="657226"/>
                      <a:pt x="170875" y="656286"/>
                    </a:cubicBezTo>
                    <a:lnTo>
                      <a:pt x="170874" y="653466"/>
                    </a:lnTo>
                    <a:cubicBezTo>
                      <a:pt x="171180" y="653153"/>
                      <a:pt x="171485" y="652761"/>
                      <a:pt x="171790" y="652448"/>
                    </a:cubicBezTo>
                    <a:lnTo>
                      <a:pt x="174690" y="652447"/>
                    </a:lnTo>
                    <a:lnTo>
                      <a:pt x="179421" y="650568"/>
                    </a:lnTo>
                    <a:lnTo>
                      <a:pt x="178505" y="647747"/>
                    </a:lnTo>
                    <a:lnTo>
                      <a:pt x="178505" y="645789"/>
                    </a:lnTo>
                    <a:cubicBezTo>
                      <a:pt x="179116" y="645161"/>
                      <a:pt x="179777" y="644534"/>
                      <a:pt x="180388" y="643907"/>
                    </a:cubicBezTo>
                    <a:lnTo>
                      <a:pt x="183287" y="642028"/>
                    </a:lnTo>
                    <a:lnTo>
                      <a:pt x="201398" y="648687"/>
                    </a:lnTo>
                    <a:lnTo>
                      <a:pt x="214776" y="623851"/>
                    </a:lnTo>
                    <a:lnTo>
                      <a:pt x="211877" y="621971"/>
                    </a:lnTo>
                    <a:lnTo>
                      <a:pt x="211877" y="621031"/>
                    </a:lnTo>
                    <a:lnTo>
                      <a:pt x="209028" y="619151"/>
                    </a:lnTo>
                    <a:cubicBezTo>
                      <a:pt x="208061" y="618837"/>
                      <a:pt x="207146" y="618446"/>
                      <a:pt x="206180" y="618132"/>
                    </a:cubicBezTo>
                    <a:lnTo>
                      <a:pt x="206179" y="621031"/>
                    </a:lnTo>
                    <a:lnTo>
                      <a:pt x="206179" y="623851"/>
                    </a:lnTo>
                    <a:cubicBezTo>
                      <a:pt x="204908" y="624792"/>
                      <a:pt x="203636" y="625810"/>
                      <a:pt x="202364" y="626750"/>
                    </a:cubicBezTo>
                    <a:lnTo>
                      <a:pt x="200430" y="626750"/>
                    </a:lnTo>
                    <a:cubicBezTo>
                      <a:pt x="200126" y="626437"/>
                      <a:pt x="199769" y="626123"/>
                      <a:pt x="199464" y="625810"/>
                    </a:cubicBezTo>
                    <a:cubicBezTo>
                      <a:pt x="198192" y="625183"/>
                      <a:pt x="196920" y="624478"/>
                      <a:pt x="195648" y="623851"/>
                    </a:cubicBezTo>
                    <a:cubicBezTo>
                      <a:pt x="194378" y="624791"/>
                      <a:pt x="193106" y="625811"/>
                      <a:pt x="191834" y="626750"/>
                    </a:cubicBezTo>
                    <a:lnTo>
                      <a:pt x="191834" y="630589"/>
                    </a:lnTo>
                    <a:lnTo>
                      <a:pt x="191834" y="633410"/>
                    </a:lnTo>
                    <a:lnTo>
                      <a:pt x="189952" y="633410"/>
                    </a:lnTo>
                    <a:lnTo>
                      <a:pt x="188985" y="633409"/>
                    </a:lnTo>
                    <a:cubicBezTo>
                      <a:pt x="188680" y="632783"/>
                      <a:pt x="188324" y="632156"/>
                      <a:pt x="188019" y="631529"/>
                    </a:cubicBezTo>
                    <a:cubicBezTo>
                      <a:pt x="187052" y="630902"/>
                      <a:pt x="186136" y="630197"/>
                      <a:pt x="185170" y="629571"/>
                    </a:cubicBezTo>
                    <a:lnTo>
                      <a:pt x="183287" y="628630"/>
                    </a:lnTo>
                    <a:lnTo>
                      <a:pt x="180388" y="628630"/>
                    </a:lnTo>
                    <a:lnTo>
                      <a:pt x="180388" y="630589"/>
                    </a:lnTo>
                    <a:cubicBezTo>
                      <a:pt x="180082" y="630903"/>
                      <a:pt x="179727" y="631216"/>
                      <a:pt x="179421" y="631529"/>
                    </a:cubicBezTo>
                    <a:lnTo>
                      <a:pt x="173723" y="630589"/>
                    </a:lnTo>
                    <a:cubicBezTo>
                      <a:pt x="172757" y="630276"/>
                      <a:pt x="171841" y="629884"/>
                      <a:pt x="170874" y="629571"/>
                    </a:cubicBezTo>
                    <a:cubicBezTo>
                      <a:pt x="170213" y="628944"/>
                      <a:pt x="169604" y="628317"/>
                      <a:pt x="168941" y="627690"/>
                    </a:cubicBezTo>
                    <a:cubicBezTo>
                      <a:pt x="167671" y="626123"/>
                      <a:pt x="166399" y="624478"/>
                      <a:pt x="165127" y="622911"/>
                    </a:cubicBezTo>
                    <a:lnTo>
                      <a:pt x="160345" y="621031"/>
                    </a:lnTo>
                    <a:lnTo>
                      <a:pt x="157496" y="619151"/>
                    </a:lnTo>
                    <a:cubicBezTo>
                      <a:pt x="156530" y="618524"/>
                      <a:pt x="155614" y="617818"/>
                      <a:pt x="154647" y="617191"/>
                    </a:cubicBezTo>
                    <a:lnTo>
                      <a:pt x="154647" y="614372"/>
                    </a:lnTo>
                    <a:lnTo>
                      <a:pt x="154647" y="611472"/>
                    </a:lnTo>
                    <a:lnTo>
                      <a:pt x="150832" y="609593"/>
                    </a:lnTo>
                    <a:cubicBezTo>
                      <a:pt x="151442" y="607085"/>
                      <a:pt x="152104" y="604500"/>
                      <a:pt x="152714" y="601993"/>
                    </a:cubicBezTo>
                    <a:lnTo>
                      <a:pt x="147016" y="599094"/>
                    </a:lnTo>
                    <a:lnTo>
                      <a:pt x="144117" y="599094"/>
                    </a:lnTo>
                    <a:lnTo>
                      <a:pt x="141268" y="598154"/>
                    </a:lnTo>
                    <a:cubicBezTo>
                      <a:pt x="140963" y="597214"/>
                      <a:pt x="140607" y="596196"/>
                      <a:pt x="140302" y="595255"/>
                    </a:cubicBezTo>
                    <a:lnTo>
                      <a:pt x="135520" y="594315"/>
                    </a:lnTo>
                    <a:lnTo>
                      <a:pt x="132671" y="593375"/>
                    </a:lnTo>
                    <a:lnTo>
                      <a:pt x="128855" y="591494"/>
                    </a:lnTo>
                    <a:cubicBezTo>
                      <a:pt x="127583" y="590868"/>
                      <a:pt x="126312" y="590163"/>
                      <a:pt x="125041" y="589536"/>
                    </a:cubicBezTo>
                    <a:lnTo>
                      <a:pt x="123158" y="588596"/>
                    </a:lnTo>
                    <a:cubicBezTo>
                      <a:pt x="122497" y="589222"/>
                      <a:pt x="121886" y="589927"/>
                      <a:pt x="121225" y="590554"/>
                    </a:cubicBezTo>
                    <a:lnTo>
                      <a:pt x="119343" y="590555"/>
                    </a:lnTo>
                    <a:lnTo>
                      <a:pt x="116443" y="592435"/>
                    </a:lnTo>
                    <a:lnTo>
                      <a:pt x="116443" y="597214"/>
                    </a:lnTo>
                    <a:cubicBezTo>
                      <a:pt x="115833" y="597840"/>
                      <a:pt x="115172" y="598468"/>
                      <a:pt x="114561" y="599094"/>
                    </a:cubicBezTo>
                    <a:lnTo>
                      <a:pt x="116443" y="600034"/>
                    </a:lnTo>
                    <a:lnTo>
                      <a:pt x="118376" y="600035"/>
                    </a:lnTo>
                    <a:lnTo>
                      <a:pt x="121224" y="600034"/>
                    </a:lnTo>
                    <a:cubicBezTo>
                      <a:pt x="121887" y="600661"/>
                      <a:pt x="122496" y="601366"/>
                      <a:pt x="123158" y="601993"/>
                    </a:cubicBezTo>
                    <a:cubicBezTo>
                      <a:pt x="124125" y="602933"/>
                      <a:pt x="125040" y="603873"/>
                      <a:pt x="126007" y="604814"/>
                    </a:cubicBezTo>
                    <a:lnTo>
                      <a:pt x="126007" y="607712"/>
                    </a:lnTo>
                    <a:lnTo>
                      <a:pt x="126007" y="611473"/>
                    </a:lnTo>
                    <a:cubicBezTo>
                      <a:pt x="125701" y="612413"/>
                      <a:pt x="125345" y="613432"/>
                      <a:pt x="125041" y="614372"/>
                    </a:cubicBezTo>
                    <a:cubicBezTo>
                      <a:pt x="124735" y="614998"/>
                      <a:pt x="124379" y="615626"/>
                      <a:pt x="124073" y="616252"/>
                    </a:cubicBezTo>
                    <a:lnTo>
                      <a:pt x="123158" y="616251"/>
                    </a:lnTo>
                    <a:lnTo>
                      <a:pt x="121225" y="615312"/>
                    </a:lnTo>
                    <a:lnTo>
                      <a:pt x="118376" y="613432"/>
                    </a:lnTo>
                    <a:cubicBezTo>
                      <a:pt x="117715" y="612491"/>
                      <a:pt x="117105" y="611473"/>
                      <a:pt x="116443" y="610533"/>
                    </a:cubicBezTo>
                    <a:lnTo>
                      <a:pt x="113595" y="608652"/>
                    </a:lnTo>
                    <a:cubicBezTo>
                      <a:pt x="112628" y="609593"/>
                      <a:pt x="111712" y="610533"/>
                      <a:pt x="110745" y="611472"/>
                    </a:cubicBezTo>
                    <a:cubicBezTo>
                      <a:pt x="110084" y="612100"/>
                      <a:pt x="109474" y="612805"/>
                      <a:pt x="108812" y="613432"/>
                    </a:cubicBezTo>
                    <a:cubicBezTo>
                      <a:pt x="108202" y="614372"/>
                      <a:pt x="107541" y="615311"/>
                      <a:pt x="106930" y="616251"/>
                    </a:cubicBezTo>
                    <a:lnTo>
                      <a:pt x="104031" y="618132"/>
                    </a:lnTo>
                    <a:lnTo>
                      <a:pt x="102148" y="617192"/>
                    </a:lnTo>
                    <a:lnTo>
                      <a:pt x="97366" y="610533"/>
                    </a:lnTo>
                    <a:cubicBezTo>
                      <a:pt x="98027" y="609593"/>
                      <a:pt x="98638" y="608652"/>
                      <a:pt x="99299" y="607712"/>
                    </a:cubicBezTo>
                    <a:lnTo>
                      <a:pt x="101182" y="604814"/>
                    </a:lnTo>
                    <a:cubicBezTo>
                      <a:pt x="102148" y="603246"/>
                      <a:pt x="103064" y="601602"/>
                      <a:pt x="104031" y="600034"/>
                    </a:cubicBezTo>
                    <a:cubicBezTo>
                      <a:pt x="104336" y="599094"/>
                      <a:pt x="104692" y="598154"/>
                      <a:pt x="104997" y="597214"/>
                    </a:cubicBezTo>
                    <a:lnTo>
                      <a:pt x="104031" y="597213"/>
                    </a:lnTo>
                    <a:cubicBezTo>
                      <a:pt x="103725" y="595960"/>
                      <a:pt x="103420" y="594628"/>
                      <a:pt x="103115" y="593375"/>
                    </a:cubicBezTo>
                    <a:lnTo>
                      <a:pt x="103115" y="591495"/>
                    </a:lnTo>
                    <a:cubicBezTo>
                      <a:pt x="102809" y="590868"/>
                      <a:pt x="102454" y="590163"/>
                      <a:pt x="102148" y="589536"/>
                    </a:cubicBezTo>
                    <a:cubicBezTo>
                      <a:pt x="102453" y="588909"/>
                      <a:pt x="102809" y="588282"/>
                      <a:pt x="103115" y="587657"/>
                    </a:cubicBezTo>
                    <a:lnTo>
                      <a:pt x="104030" y="587655"/>
                    </a:lnTo>
                    <a:lnTo>
                      <a:pt x="105964" y="588596"/>
                    </a:lnTo>
                    <a:lnTo>
                      <a:pt x="107846" y="587656"/>
                    </a:lnTo>
                    <a:lnTo>
                      <a:pt x="110745" y="588596"/>
                    </a:lnTo>
                    <a:cubicBezTo>
                      <a:pt x="112017" y="589222"/>
                      <a:pt x="113289" y="589928"/>
                      <a:pt x="114561" y="590555"/>
                    </a:cubicBezTo>
                    <a:cubicBezTo>
                      <a:pt x="115171" y="588988"/>
                      <a:pt x="115833" y="587342"/>
                      <a:pt x="116443" y="585776"/>
                    </a:cubicBezTo>
                    <a:lnTo>
                      <a:pt x="114561" y="584836"/>
                    </a:lnTo>
                    <a:lnTo>
                      <a:pt x="110745" y="583895"/>
                    </a:lnTo>
                    <a:cubicBezTo>
                      <a:pt x="109474" y="582955"/>
                      <a:pt x="108202" y="581937"/>
                      <a:pt x="106930" y="580996"/>
                    </a:cubicBezTo>
                    <a:lnTo>
                      <a:pt x="103115" y="578176"/>
                    </a:lnTo>
                    <a:cubicBezTo>
                      <a:pt x="102809" y="577549"/>
                      <a:pt x="102454" y="576844"/>
                      <a:pt x="102148" y="576218"/>
                    </a:cubicBezTo>
                    <a:cubicBezTo>
                      <a:pt x="101843" y="575277"/>
                      <a:pt x="101487" y="574337"/>
                      <a:pt x="101182" y="573397"/>
                    </a:cubicBezTo>
                    <a:cubicBezTo>
                      <a:pt x="101487" y="572770"/>
                      <a:pt x="101843" y="572065"/>
                      <a:pt x="102148" y="571438"/>
                    </a:cubicBezTo>
                    <a:cubicBezTo>
                      <a:pt x="102759" y="570184"/>
                      <a:pt x="103420" y="568931"/>
                      <a:pt x="104031" y="567677"/>
                    </a:cubicBezTo>
                    <a:lnTo>
                      <a:pt x="102148" y="564778"/>
                    </a:lnTo>
                    <a:lnTo>
                      <a:pt x="102148" y="562898"/>
                    </a:lnTo>
                    <a:cubicBezTo>
                      <a:pt x="102453" y="561959"/>
                      <a:pt x="102809" y="560940"/>
                      <a:pt x="103115" y="559999"/>
                    </a:cubicBezTo>
                    <a:cubicBezTo>
                      <a:pt x="102809" y="558746"/>
                      <a:pt x="102453" y="557493"/>
                      <a:pt x="102148" y="556239"/>
                    </a:cubicBezTo>
                    <a:cubicBezTo>
                      <a:pt x="101843" y="555613"/>
                      <a:pt x="101487" y="554907"/>
                      <a:pt x="101182" y="554280"/>
                    </a:cubicBezTo>
                    <a:cubicBezTo>
                      <a:pt x="100876" y="553968"/>
                      <a:pt x="100520" y="553654"/>
                      <a:pt x="100215" y="553341"/>
                    </a:cubicBezTo>
                    <a:cubicBezTo>
                      <a:pt x="99604" y="552087"/>
                      <a:pt x="98943" y="550833"/>
                      <a:pt x="98333" y="549580"/>
                    </a:cubicBezTo>
                    <a:cubicBezTo>
                      <a:pt x="97672" y="548953"/>
                      <a:pt x="97061" y="548247"/>
                      <a:pt x="96400" y="547622"/>
                    </a:cubicBezTo>
                    <a:lnTo>
                      <a:pt x="92584" y="546681"/>
                    </a:lnTo>
                    <a:lnTo>
                      <a:pt x="89735" y="545741"/>
                    </a:lnTo>
                    <a:lnTo>
                      <a:pt x="85920" y="544801"/>
                    </a:lnTo>
                    <a:cubicBezTo>
                      <a:pt x="85616" y="545427"/>
                      <a:pt x="85260" y="546054"/>
                      <a:pt x="84953" y="546681"/>
                    </a:cubicBezTo>
                    <a:cubicBezTo>
                      <a:pt x="85259" y="547308"/>
                      <a:pt x="85616" y="547935"/>
                      <a:pt x="85921" y="548562"/>
                    </a:cubicBezTo>
                    <a:cubicBezTo>
                      <a:pt x="86225" y="548875"/>
                      <a:pt x="86582" y="549266"/>
                      <a:pt x="86888" y="549580"/>
                    </a:cubicBezTo>
                    <a:cubicBezTo>
                      <a:pt x="87853" y="550833"/>
                      <a:pt x="88769" y="552087"/>
                      <a:pt x="89735" y="553341"/>
                    </a:cubicBezTo>
                    <a:lnTo>
                      <a:pt x="89735" y="555299"/>
                    </a:lnTo>
                    <a:cubicBezTo>
                      <a:pt x="90041" y="555613"/>
                      <a:pt x="90398" y="555926"/>
                      <a:pt x="90702" y="556239"/>
                    </a:cubicBezTo>
                    <a:lnTo>
                      <a:pt x="91618" y="558120"/>
                    </a:lnTo>
                    <a:lnTo>
                      <a:pt x="90702" y="559999"/>
                    </a:lnTo>
                    <a:lnTo>
                      <a:pt x="87802" y="560000"/>
                    </a:lnTo>
                    <a:lnTo>
                      <a:pt x="85921" y="561959"/>
                    </a:lnTo>
                    <a:cubicBezTo>
                      <a:pt x="85616" y="562898"/>
                      <a:pt x="85259" y="563838"/>
                      <a:pt x="84955" y="564778"/>
                    </a:cubicBezTo>
                    <a:lnTo>
                      <a:pt x="84954" y="566737"/>
                    </a:lnTo>
                    <a:cubicBezTo>
                      <a:pt x="85259" y="567052"/>
                      <a:pt x="85615" y="567364"/>
                      <a:pt x="85921" y="567677"/>
                    </a:cubicBezTo>
                    <a:lnTo>
                      <a:pt x="89735" y="569558"/>
                    </a:lnTo>
                    <a:cubicBezTo>
                      <a:pt x="90346" y="570185"/>
                      <a:pt x="91007" y="570811"/>
                      <a:pt x="91618" y="571438"/>
                    </a:cubicBezTo>
                    <a:cubicBezTo>
                      <a:pt x="91923" y="572065"/>
                      <a:pt x="92279" y="572770"/>
                      <a:pt x="92584" y="573397"/>
                    </a:cubicBezTo>
                    <a:lnTo>
                      <a:pt x="92584" y="575277"/>
                    </a:lnTo>
                    <a:cubicBezTo>
                      <a:pt x="92279" y="576531"/>
                      <a:pt x="91923" y="577862"/>
                      <a:pt x="91618" y="579116"/>
                    </a:cubicBezTo>
                    <a:cubicBezTo>
                      <a:pt x="91007" y="579743"/>
                      <a:pt x="90346" y="580370"/>
                      <a:pt x="89735" y="580997"/>
                    </a:cubicBezTo>
                    <a:lnTo>
                      <a:pt x="86887" y="580996"/>
                    </a:lnTo>
                    <a:cubicBezTo>
                      <a:pt x="85921" y="579430"/>
                      <a:pt x="84954" y="577784"/>
                      <a:pt x="83988" y="576218"/>
                    </a:cubicBezTo>
                    <a:lnTo>
                      <a:pt x="83072" y="574337"/>
                    </a:lnTo>
                    <a:lnTo>
                      <a:pt x="83072" y="572456"/>
                    </a:lnTo>
                    <a:cubicBezTo>
                      <a:pt x="82767" y="572143"/>
                      <a:pt x="82411" y="571752"/>
                      <a:pt x="82106" y="571438"/>
                    </a:cubicBezTo>
                    <a:lnTo>
                      <a:pt x="82105" y="569558"/>
                    </a:lnTo>
                    <a:lnTo>
                      <a:pt x="82106" y="568618"/>
                    </a:lnTo>
                    <a:cubicBezTo>
                      <a:pt x="81443" y="567677"/>
                      <a:pt x="80834" y="566659"/>
                      <a:pt x="80171" y="565719"/>
                    </a:cubicBezTo>
                    <a:cubicBezTo>
                      <a:pt x="79205" y="564465"/>
                      <a:pt x="78290" y="563213"/>
                      <a:pt x="77324" y="561959"/>
                    </a:cubicBezTo>
                    <a:lnTo>
                      <a:pt x="75391" y="561018"/>
                    </a:lnTo>
                    <a:lnTo>
                      <a:pt x="68726" y="560000"/>
                    </a:lnTo>
                    <a:lnTo>
                      <a:pt x="60129" y="554280"/>
                    </a:lnTo>
                    <a:lnTo>
                      <a:pt x="59213" y="554280"/>
                    </a:lnTo>
                    <a:cubicBezTo>
                      <a:pt x="58552" y="554907"/>
                      <a:pt x="57941" y="555612"/>
                      <a:pt x="57280" y="556240"/>
                    </a:cubicBezTo>
                    <a:cubicBezTo>
                      <a:pt x="56975" y="557180"/>
                      <a:pt x="56619" y="558119"/>
                      <a:pt x="56314" y="559059"/>
                    </a:cubicBezTo>
                    <a:cubicBezTo>
                      <a:pt x="56008" y="560313"/>
                      <a:pt x="55652" y="561645"/>
                      <a:pt x="55347" y="562899"/>
                    </a:cubicBezTo>
                    <a:lnTo>
                      <a:pt x="55347" y="565719"/>
                    </a:lnTo>
                    <a:cubicBezTo>
                      <a:pt x="55652" y="566659"/>
                      <a:pt x="56008" y="567677"/>
                      <a:pt x="56313" y="568617"/>
                    </a:cubicBezTo>
                    <a:cubicBezTo>
                      <a:pt x="56008" y="569244"/>
                      <a:pt x="55652" y="569871"/>
                      <a:pt x="55347" y="570498"/>
                    </a:cubicBezTo>
                    <a:lnTo>
                      <a:pt x="51532" y="571438"/>
                    </a:lnTo>
                    <a:lnTo>
                      <a:pt x="48683" y="570498"/>
                    </a:lnTo>
                    <a:cubicBezTo>
                      <a:pt x="48377" y="570812"/>
                      <a:pt x="48021" y="571125"/>
                      <a:pt x="47716" y="571438"/>
                    </a:cubicBezTo>
                    <a:lnTo>
                      <a:pt x="46801" y="571438"/>
                    </a:lnTo>
                    <a:lnTo>
                      <a:pt x="42986" y="570498"/>
                    </a:lnTo>
                    <a:cubicBezTo>
                      <a:pt x="42680" y="569871"/>
                      <a:pt x="42325" y="569244"/>
                      <a:pt x="42019" y="568618"/>
                    </a:cubicBezTo>
                    <a:lnTo>
                      <a:pt x="38204" y="568617"/>
                    </a:lnTo>
                    <a:lnTo>
                      <a:pt x="34388" y="568617"/>
                    </a:lnTo>
                    <a:lnTo>
                      <a:pt x="32455" y="568618"/>
                    </a:lnTo>
                    <a:cubicBezTo>
                      <a:pt x="33116" y="566110"/>
                      <a:pt x="33727" y="563525"/>
                      <a:pt x="34388" y="561018"/>
                    </a:cubicBezTo>
                    <a:lnTo>
                      <a:pt x="26757" y="558119"/>
                    </a:lnTo>
                    <a:lnTo>
                      <a:pt x="26757" y="556240"/>
                    </a:lnTo>
                    <a:lnTo>
                      <a:pt x="18160" y="554280"/>
                    </a:lnTo>
                    <a:cubicBezTo>
                      <a:pt x="17855" y="554907"/>
                      <a:pt x="17499" y="555612"/>
                      <a:pt x="17194" y="556239"/>
                    </a:cubicBezTo>
                    <a:cubicBezTo>
                      <a:pt x="16227" y="557493"/>
                      <a:pt x="15311" y="558746"/>
                      <a:pt x="14345" y="559999"/>
                    </a:cubicBezTo>
                    <a:cubicBezTo>
                      <a:pt x="13378" y="560940"/>
                      <a:pt x="12412" y="561958"/>
                      <a:pt x="11445" y="562899"/>
                    </a:cubicBezTo>
                    <a:lnTo>
                      <a:pt x="7630" y="563838"/>
                    </a:lnTo>
                    <a:cubicBezTo>
                      <a:pt x="6663" y="562586"/>
                      <a:pt x="5747" y="561253"/>
                      <a:pt x="4782" y="559999"/>
                    </a:cubicBezTo>
                    <a:lnTo>
                      <a:pt x="4781" y="556239"/>
                    </a:lnTo>
                    <a:cubicBezTo>
                      <a:pt x="5086" y="555613"/>
                      <a:pt x="5443" y="554907"/>
                      <a:pt x="5748" y="554280"/>
                    </a:cubicBezTo>
                    <a:cubicBezTo>
                      <a:pt x="5086" y="553340"/>
                      <a:pt x="4477" y="552400"/>
                      <a:pt x="3814" y="551460"/>
                    </a:cubicBezTo>
                    <a:lnTo>
                      <a:pt x="2899" y="549580"/>
                    </a:lnTo>
                    <a:cubicBezTo>
                      <a:pt x="2238" y="548953"/>
                      <a:pt x="1628" y="548248"/>
                      <a:pt x="966" y="547621"/>
                    </a:cubicBezTo>
                    <a:cubicBezTo>
                      <a:pt x="1271" y="547308"/>
                      <a:pt x="1628" y="546995"/>
                      <a:pt x="1933" y="546681"/>
                    </a:cubicBezTo>
                    <a:lnTo>
                      <a:pt x="3814" y="545741"/>
                    </a:lnTo>
                    <a:cubicBezTo>
                      <a:pt x="4476" y="542529"/>
                      <a:pt x="5086" y="539394"/>
                      <a:pt x="5747" y="536183"/>
                    </a:cubicBezTo>
                    <a:lnTo>
                      <a:pt x="0" y="534302"/>
                    </a:lnTo>
                    <a:cubicBezTo>
                      <a:pt x="661" y="531090"/>
                      <a:pt x="1271" y="527957"/>
                      <a:pt x="1933" y="524744"/>
                    </a:cubicBezTo>
                    <a:lnTo>
                      <a:pt x="11445" y="527642"/>
                    </a:lnTo>
                    <a:cubicBezTo>
                      <a:pt x="11751" y="528896"/>
                      <a:pt x="12106" y="530151"/>
                      <a:pt x="12412" y="531403"/>
                    </a:cubicBezTo>
                    <a:cubicBezTo>
                      <a:pt x="13073" y="531717"/>
                      <a:pt x="13684" y="532109"/>
                      <a:pt x="14345" y="532422"/>
                    </a:cubicBezTo>
                    <a:lnTo>
                      <a:pt x="18160" y="534302"/>
                    </a:lnTo>
                    <a:cubicBezTo>
                      <a:pt x="18466" y="531403"/>
                      <a:pt x="18821" y="528583"/>
                      <a:pt x="19127" y="525684"/>
                    </a:cubicBezTo>
                    <a:cubicBezTo>
                      <a:pt x="20398" y="526311"/>
                      <a:pt x="21670" y="527016"/>
                      <a:pt x="22942" y="527643"/>
                    </a:cubicBezTo>
                    <a:cubicBezTo>
                      <a:pt x="23247" y="525450"/>
                      <a:pt x="23553" y="523177"/>
                      <a:pt x="23858" y="520984"/>
                    </a:cubicBezTo>
                    <a:cubicBezTo>
                      <a:pt x="23247" y="520670"/>
                      <a:pt x="22586" y="520279"/>
                      <a:pt x="21975" y="519965"/>
                    </a:cubicBezTo>
                    <a:cubicBezTo>
                      <a:pt x="22281" y="518085"/>
                      <a:pt x="22637" y="516126"/>
                      <a:pt x="22942" y="514246"/>
                    </a:cubicBezTo>
                    <a:lnTo>
                      <a:pt x="19127" y="512365"/>
                    </a:lnTo>
                    <a:cubicBezTo>
                      <a:pt x="21009" y="506959"/>
                      <a:pt x="22942" y="501554"/>
                      <a:pt x="24825" y="496148"/>
                    </a:cubicBezTo>
                    <a:cubicBezTo>
                      <a:pt x="25486" y="495521"/>
                      <a:pt x="26096" y="494895"/>
                      <a:pt x="26757" y="494268"/>
                    </a:cubicBezTo>
                    <a:lnTo>
                      <a:pt x="27674" y="493328"/>
                    </a:lnTo>
                    <a:lnTo>
                      <a:pt x="30573" y="493328"/>
                    </a:lnTo>
                    <a:lnTo>
                      <a:pt x="32455" y="493328"/>
                    </a:lnTo>
                    <a:lnTo>
                      <a:pt x="34388" y="493328"/>
                    </a:lnTo>
                    <a:lnTo>
                      <a:pt x="36271" y="491369"/>
                    </a:lnTo>
                    <a:lnTo>
                      <a:pt x="36271" y="489489"/>
                    </a:lnTo>
                    <a:lnTo>
                      <a:pt x="36271" y="487608"/>
                    </a:lnTo>
                    <a:lnTo>
                      <a:pt x="36271" y="485650"/>
                    </a:lnTo>
                    <a:lnTo>
                      <a:pt x="35304" y="485649"/>
                    </a:lnTo>
                    <a:lnTo>
                      <a:pt x="34388" y="482829"/>
                    </a:lnTo>
                    <a:lnTo>
                      <a:pt x="30573" y="480949"/>
                    </a:lnTo>
                    <a:cubicBezTo>
                      <a:pt x="29606" y="480322"/>
                      <a:pt x="28640" y="479617"/>
                      <a:pt x="27674" y="478990"/>
                    </a:cubicBezTo>
                    <a:lnTo>
                      <a:pt x="23858" y="476169"/>
                    </a:lnTo>
                    <a:cubicBezTo>
                      <a:pt x="23553" y="475543"/>
                      <a:pt x="23247" y="474838"/>
                      <a:pt x="22942" y="474211"/>
                    </a:cubicBezTo>
                    <a:lnTo>
                      <a:pt x="22942" y="470450"/>
                    </a:lnTo>
                    <a:lnTo>
                      <a:pt x="22942" y="467552"/>
                    </a:lnTo>
                    <a:cubicBezTo>
                      <a:pt x="22637" y="466298"/>
                      <a:pt x="22281" y="465045"/>
                      <a:pt x="21975" y="463792"/>
                    </a:cubicBezTo>
                    <a:lnTo>
                      <a:pt x="21976" y="460892"/>
                    </a:lnTo>
                    <a:cubicBezTo>
                      <a:pt x="22586" y="459953"/>
                      <a:pt x="23247" y="459012"/>
                      <a:pt x="23858" y="458072"/>
                    </a:cubicBezTo>
                    <a:cubicBezTo>
                      <a:pt x="24163" y="457758"/>
                      <a:pt x="24519" y="457445"/>
                      <a:pt x="24825" y="457132"/>
                    </a:cubicBezTo>
                    <a:cubicBezTo>
                      <a:pt x="24519" y="456191"/>
                      <a:pt x="24163" y="455173"/>
                      <a:pt x="23858" y="454233"/>
                    </a:cubicBezTo>
                    <a:lnTo>
                      <a:pt x="21975" y="453293"/>
                    </a:lnTo>
                    <a:lnTo>
                      <a:pt x="21976" y="452353"/>
                    </a:lnTo>
                    <a:lnTo>
                      <a:pt x="21975" y="449454"/>
                    </a:lnTo>
                    <a:cubicBezTo>
                      <a:pt x="21314" y="448514"/>
                      <a:pt x="20704" y="447573"/>
                      <a:pt x="20043" y="446633"/>
                    </a:cubicBezTo>
                    <a:cubicBezTo>
                      <a:pt x="20704" y="446006"/>
                      <a:pt x="21314" y="445302"/>
                      <a:pt x="21976" y="444675"/>
                    </a:cubicBezTo>
                    <a:cubicBezTo>
                      <a:pt x="22586" y="444048"/>
                      <a:pt x="23247" y="443421"/>
                      <a:pt x="23858" y="442794"/>
                    </a:cubicBezTo>
                    <a:lnTo>
                      <a:pt x="26758" y="439975"/>
                    </a:lnTo>
                    <a:cubicBezTo>
                      <a:pt x="27063" y="439034"/>
                      <a:pt x="27368" y="438016"/>
                      <a:pt x="27673" y="437076"/>
                    </a:cubicBezTo>
                    <a:lnTo>
                      <a:pt x="27673" y="433236"/>
                    </a:lnTo>
                    <a:lnTo>
                      <a:pt x="29606" y="433236"/>
                    </a:lnTo>
                    <a:cubicBezTo>
                      <a:pt x="29912" y="431984"/>
                      <a:pt x="30268" y="430730"/>
                      <a:pt x="30573" y="429476"/>
                    </a:cubicBezTo>
                    <a:lnTo>
                      <a:pt x="30573" y="426577"/>
                    </a:lnTo>
                    <a:lnTo>
                      <a:pt x="30573" y="425637"/>
                    </a:lnTo>
                    <a:lnTo>
                      <a:pt x="30573" y="423757"/>
                    </a:lnTo>
                    <a:cubicBezTo>
                      <a:pt x="29301" y="422504"/>
                      <a:pt x="28029" y="421171"/>
                      <a:pt x="26757" y="419917"/>
                    </a:cubicBezTo>
                    <a:lnTo>
                      <a:pt x="26758" y="415138"/>
                    </a:lnTo>
                    <a:lnTo>
                      <a:pt x="27673" y="413259"/>
                    </a:lnTo>
                    <a:cubicBezTo>
                      <a:pt x="27368" y="412005"/>
                      <a:pt x="27063" y="410673"/>
                      <a:pt x="26757" y="409419"/>
                    </a:cubicBezTo>
                    <a:lnTo>
                      <a:pt x="24825" y="408480"/>
                    </a:lnTo>
                    <a:cubicBezTo>
                      <a:pt x="24519" y="407226"/>
                      <a:pt x="24163" y="405894"/>
                      <a:pt x="23858" y="404641"/>
                    </a:cubicBezTo>
                    <a:lnTo>
                      <a:pt x="23858" y="401381"/>
                    </a:lnTo>
                    <a:lnTo>
                      <a:pt x="40840" y="399596"/>
                    </a:lnTo>
                    <a:lnTo>
                      <a:pt x="50172" y="388065"/>
                    </a:lnTo>
                    <a:lnTo>
                      <a:pt x="48222" y="369514"/>
                    </a:lnTo>
                    <a:lnTo>
                      <a:pt x="57493" y="368540"/>
                    </a:lnTo>
                    <a:lnTo>
                      <a:pt x="76095" y="356034"/>
                    </a:lnTo>
                    <a:lnTo>
                      <a:pt x="64691" y="347855"/>
                    </a:lnTo>
                    <a:lnTo>
                      <a:pt x="63594" y="337420"/>
                    </a:lnTo>
                    <a:lnTo>
                      <a:pt x="74023" y="336324"/>
                    </a:lnTo>
                    <a:lnTo>
                      <a:pt x="83293" y="335349"/>
                    </a:lnTo>
                    <a:lnTo>
                      <a:pt x="82318" y="326074"/>
                    </a:lnTo>
                    <a:lnTo>
                      <a:pt x="72073" y="317773"/>
                    </a:lnTo>
                    <a:lnTo>
                      <a:pt x="80246" y="306364"/>
                    </a:lnTo>
                    <a:lnTo>
                      <a:pt x="98970" y="295018"/>
                    </a:lnTo>
                    <a:lnTo>
                      <a:pt x="97996" y="285742"/>
                    </a:lnTo>
                    <a:lnTo>
                      <a:pt x="106169" y="274333"/>
                    </a:lnTo>
                    <a:lnTo>
                      <a:pt x="116598" y="273237"/>
                    </a:lnTo>
                    <a:lnTo>
                      <a:pt x="115623" y="263961"/>
                    </a:lnTo>
                    <a:lnTo>
                      <a:pt x="114526" y="253526"/>
                    </a:lnTo>
                    <a:lnTo>
                      <a:pt x="122821" y="243277"/>
                    </a:lnTo>
                    <a:lnTo>
                      <a:pt x="132091" y="242302"/>
                    </a:lnTo>
                    <a:lnTo>
                      <a:pt x="131116" y="233027"/>
                    </a:lnTo>
                    <a:lnTo>
                      <a:pt x="130019" y="222592"/>
                    </a:lnTo>
                    <a:lnTo>
                      <a:pt x="129045" y="213317"/>
                    </a:lnTo>
                    <a:lnTo>
                      <a:pt x="149718" y="220522"/>
                    </a:lnTo>
                    <a:lnTo>
                      <a:pt x="177712" y="208201"/>
                    </a:lnTo>
                    <a:lnTo>
                      <a:pt x="161253" y="140769"/>
                    </a:lnTo>
                    <a:lnTo>
                      <a:pt x="160278" y="131494"/>
                    </a:lnTo>
                    <a:lnTo>
                      <a:pt x="151007" y="132468"/>
                    </a:lnTo>
                    <a:lnTo>
                      <a:pt x="131309" y="134538"/>
                    </a:lnTo>
                    <a:lnTo>
                      <a:pt x="119783" y="125200"/>
                    </a:lnTo>
                    <a:lnTo>
                      <a:pt x="129237" y="114828"/>
                    </a:lnTo>
                    <a:lnTo>
                      <a:pt x="147961" y="103482"/>
                    </a:lnTo>
                    <a:lnTo>
                      <a:pt x="144793" y="73337"/>
                    </a:lnTo>
                    <a:lnTo>
                      <a:pt x="141746" y="44351"/>
                    </a:lnTo>
                    <a:lnTo>
                      <a:pt x="168765" y="2275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86" name="СФО_Новосибирская область">
                <a:extLst>
                  <a:ext uri="{FF2B5EF4-FFF2-40B4-BE49-F238E27FC236}">
                    <a16:creationId xmlns="" xmlns:a16="http://schemas.microsoft.com/office/drawing/2014/main" id="{E7AF888B-DACA-B24E-B7E6-58EC9F663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4371975"/>
                <a:ext cx="712788" cy="604838"/>
              </a:xfrm>
              <a:custGeom>
                <a:avLst/>
                <a:gdLst>
                  <a:gd name="T0" fmla="*/ 159 w 612"/>
                  <a:gd name="T1" fmla="*/ 16 h 519"/>
                  <a:gd name="T2" fmla="*/ 134 w 612"/>
                  <a:gd name="T3" fmla="*/ 16 h 519"/>
                  <a:gd name="T4" fmla="*/ 125 w 612"/>
                  <a:gd name="T5" fmla="*/ 41 h 519"/>
                  <a:gd name="T6" fmla="*/ 125 w 612"/>
                  <a:gd name="T7" fmla="*/ 58 h 519"/>
                  <a:gd name="T8" fmla="*/ 100 w 612"/>
                  <a:gd name="T9" fmla="*/ 83 h 519"/>
                  <a:gd name="T10" fmla="*/ 109 w 612"/>
                  <a:gd name="T11" fmla="*/ 117 h 519"/>
                  <a:gd name="T12" fmla="*/ 75 w 612"/>
                  <a:gd name="T13" fmla="*/ 117 h 519"/>
                  <a:gd name="T14" fmla="*/ 41 w 612"/>
                  <a:gd name="T15" fmla="*/ 142 h 519"/>
                  <a:gd name="T16" fmla="*/ 33 w 612"/>
                  <a:gd name="T17" fmla="*/ 142 h 519"/>
                  <a:gd name="T18" fmla="*/ 25 w 612"/>
                  <a:gd name="T19" fmla="*/ 159 h 519"/>
                  <a:gd name="T20" fmla="*/ 16 w 612"/>
                  <a:gd name="T21" fmla="*/ 184 h 519"/>
                  <a:gd name="T22" fmla="*/ 16 w 612"/>
                  <a:gd name="T23" fmla="*/ 243 h 519"/>
                  <a:gd name="T24" fmla="*/ 25 w 612"/>
                  <a:gd name="T25" fmla="*/ 276 h 519"/>
                  <a:gd name="T26" fmla="*/ 8 w 612"/>
                  <a:gd name="T27" fmla="*/ 301 h 519"/>
                  <a:gd name="T28" fmla="*/ 16 w 612"/>
                  <a:gd name="T29" fmla="*/ 327 h 519"/>
                  <a:gd name="T30" fmla="*/ 41 w 612"/>
                  <a:gd name="T31" fmla="*/ 318 h 519"/>
                  <a:gd name="T32" fmla="*/ 58 w 612"/>
                  <a:gd name="T33" fmla="*/ 318 h 519"/>
                  <a:gd name="T34" fmla="*/ 75 w 612"/>
                  <a:gd name="T35" fmla="*/ 318 h 519"/>
                  <a:gd name="T36" fmla="*/ 67 w 612"/>
                  <a:gd name="T37" fmla="*/ 335 h 519"/>
                  <a:gd name="T38" fmla="*/ 75 w 612"/>
                  <a:gd name="T39" fmla="*/ 394 h 519"/>
                  <a:gd name="T40" fmla="*/ 117 w 612"/>
                  <a:gd name="T41" fmla="*/ 436 h 519"/>
                  <a:gd name="T42" fmla="*/ 142 w 612"/>
                  <a:gd name="T43" fmla="*/ 436 h 519"/>
                  <a:gd name="T44" fmla="*/ 159 w 612"/>
                  <a:gd name="T45" fmla="*/ 436 h 519"/>
                  <a:gd name="T46" fmla="*/ 201 w 612"/>
                  <a:gd name="T47" fmla="*/ 444 h 519"/>
                  <a:gd name="T48" fmla="*/ 226 w 612"/>
                  <a:gd name="T49" fmla="*/ 444 h 519"/>
                  <a:gd name="T50" fmla="*/ 234 w 612"/>
                  <a:gd name="T51" fmla="*/ 436 h 519"/>
                  <a:gd name="T52" fmla="*/ 343 w 612"/>
                  <a:gd name="T53" fmla="*/ 394 h 519"/>
                  <a:gd name="T54" fmla="*/ 352 w 612"/>
                  <a:gd name="T55" fmla="*/ 427 h 519"/>
                  <a:gd name="T56" fmla="*/ 360 w 612"/>
                  <a:gd name="T57" fmla="*/ 444 h 519"/>
                  <a:gd name="T58" fmla="*/ 369 w 612"/>
                  <a:gd name="T59" fmla="*/ 452 h 519"/>
                  <a:gd name="T60" fmla="*/ 369 w 612"/>
                  <a:gd name="T61" fmla="*/ 469 h 519"/>
                  <a:gd name="T62" fmla="*/ 402 w 612"/>
                  <a:gd name="T63" fmla="*/ 519 h 519"/>
                  <a:gd name="T64" fmla="*/ 469 w 612"/>
                  <a:gd name="T65" fmla="*/ 469 h 519"/>
                  <a:gd name="T66" fmla="*/ 486 w 612"/>
                  <a:gd name="T67" fmla="*/ 486 h 519"/>
                  <a:gd name="T68" fmla="*/ 503 w 612"/>
                  <a:gd name="T69" fmla="*/ 469 h 519"/>
                  <a:gd name="T70" fmla="*/ 536 w 612"/>
                  <a:gd name="T71" fmla="*/ 469 h 519"/>
                  <a:gd name="T72" fmla="*/ 561 w 612"/>
                  <a:gd name="T73" fmla="*/ 461 h 519"/>
                  <a:gd name="T74" fmla="*/ 595 w 612"/>
                  <a:gd name="T75" fmla="*/ 427 h 519"/>
                  <a:gd name="T76" fmla="*/ 603 w 612"/>
                  <a:gd name="T77" fmla="*/ 402 h 519"/>
                  <a:gd name="T78" fmla="*/ 603 w 612"/>
                  <a:gd name="T79" fmla="*/ 369 h 519"/>
                  <a:gd name="T80" fmla="*/ 603 w 612"/>
                  <a:gd name="T81" fmla="*/ 343 h 519"/>
                  <a:gd name="T82" fmla="*/ 603 w 612"/>
                  <a:gd name="T83" fmla="*/ 318 h 519"/>
                  <a:gd name="T84" fmla="*/ 595 w 612"/>
                  <a:gd name="T85" fmla="*/ 285 h 519"/>
                  <a:gd name="T86" fmla="*/ 587 w 612"/>
                  <a:gd name="T87" fmla="*/ 268 h 519"/>
                  <a:gd name="T88" fmla="*/ 561 w 612"/>
                  <a:gd name="T89" fmla="*/ 268 h 519"/>
                  <a:gd name="T90" fmla="*/ 545 w 612"/>
                  <a:gd name="T91" fmla="*/ 285 h 519"/>
                  <a:gd name="T92" fmla="*/ 519 w 612"/>
                  <a:gd name="T93" fmla="*/ 293 h 519"/>
                  <a:gd name="T94" fmla="*/ 519 w 612"/>
                  <a:gd name="T95" fmla="*/ 285 h 519"/>
                  <a:gd name="T96" fmla="*/ 519 w 612"/>
                  <a:gd name="T97" fmla="*/ 268 h 519"/>
                  <a:gd name="T98" fmla="*/ 528 w 612"/>
                  <a:gd name="T99" fmla="*/ 226 h 519"/>
                  <a:gd name="T100" fmla="*/ 528 w 612"/>
                  <a:gd name="T101" fmla="*/ 201 h 519"/>
                  <a:gd name="T102" fmla="*/ 503 w 612"/>
                  <a:gd name="T103" fmla="*/ 201 h 519"/>
                  <a:gd name="T104" fmla="*/ 494 w 612"/>
                  <a:gd name="T105" fmla="*/ 218 h 519"/>
                  <a:gd name="T106" fmla="*/ 478 w 612"/>
                  <a:gd name="T107" fmla="*/ 209 h 519"/>
                  <a:gd name="T108" fmla="*/ 428 w 612"/>
                  <a:gd name="T109" fmla="*/ 176 h 519"/>
                  <a:gd name="T110" fmla="*/ 327 w 612"/>
                  <a:gd name="T111" fmla="*/ 101 h 519"/>
                  <a:gd name="T112" fmla="*/ 276 w 612"/>
                  <a:gd name="T113" fmla="*/ 5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12" h="519">
                    <a:moveTo>
                      <a:pt x="176" y="25"/>
                    </a:moveTo>
                    <a:lnTo>
                      <a:pt x="159" y="16"/>
                    </a:lnTo>
                    <a:lnTo>
                      <a:pt x="142" y="0"/>
                    </a:lnTo>
                    <a:lnTo>
                      <a:pt x="134" y="16"/>
                    </a:lnTo>
                    <a:lnTo>
                      <a:pt x="134" y="25"/>
                    </a:lnTo>
                    <a:lnTo>
                      <a:pt x="125" y="41"/>
                    </a:lnTo>
                    <a:lnTo>
                      <a:pt x="125" y="50"/>
                    </a:lnTo>
                    <a:lnTo>
                      <a:pt x="125" y="58"/>
                    </a:lnTo>
                    <a:lnTo>
                      <a:pt x="109" y="67"/>
                    </a:lnTo>
                    <a:lnTo>
                      <a:pt x="100" y="83"/>
                    </a:lnTo>
                    <a:lnTo>
                      <a:pt x="109" y="100"/>
                    </a:lnTo>
                    <a:lnTo>
                      <a:pt x="109" y="117"/>
                    </a:lnTo>
                    <a:lnTo>
                      <a:pt x="100" y="117"/>
                    </a:lnTo>
                    <a:lnTo>
                      <a:pt x="75" y="117"/>
                    </a:lnTo>
                    <a:lnTo>
                      <a:pt x="58" y="125"/>
                    </a:lnTo>
                    <a:lnTo>
                      <a:pt x="41" y="142"/>
                    </a:lnTo>
                    <a:lnTo>
                      <a:pt x="41" y="142"/>
                    </a:lnTo>
                    <a:lnTo>
                      <a:pt x="33" y="142"/>
                    </a:lnTo>
                    <a:lnTo>
                      <a:pt x="25" y="142"/>
                    </a:lnTo>
                    <a:lnTo>
                      <a:pt x="25" y="159"/>
                    </a:lnTo>
                    <a:lnTo>
                      <a:pt x="33" y="167"/>
                    </a:lnTo>
                    <a:lnTo>
                      <a:pt x="16" y="184"/>
                    </a:lnTo>
                    <a:lnTo>
                      <a:pt x="8" y="226"/>
                    </a:lnTo>
                    <a:lnTo>
                      <a:pt x="16" y="243"/>
                    </a:lnTo>
                    <a:lnTo>
                      <a:pt x="25" y="268"/>
                    </a:lnTo>
                    <a:lnTo>
                      <a:pt x="25" y="276"/>
                    </a:lnTo>
                    <a:lnTo>
                      <a:pt x="16" y="285"/>
                    </a:lnTo>
                    <a:lnTo>
                      <a:pt x="8" y="301"/>
                    </a:lnTo>
                    <a:lnTo>
                      <a:pt x="0" y="327"/>
                    </a:lnTo>
                    <a:lnTo>
                      <a:pt x="16" y="327"/>
                    </a:lnTo>
                    <a:lnTo>
                      <a:pt x="33" y="327"/>
                    </a:lnTo>
                    <a:lnTo>
                      <a:pt x="41" y="318"/>
                    </a:lnTo>
                    <a:lnTo>
                      <a:pt x="50" y="310"/>
                    </a:lnTo>
                    <a:lnTo>
                      <a:pt x="58" y="318"/>
                    </a:lnTo>
                    <a:lnTo>
                      <a:pt x="67" y="318"/>
                    </a:lnTo>
                    <a:lnTo>
                      <a:pt x="75" y="318"/>
                    </a:lnTo>
                    <a:lnTo>
                      <a:pt x="83" y="318"/>
                    </a:lnTo>
                    <a:lnTo>
                      <a:pt x="67" y="335"/>
                    </a:lnTo>
                    <a:lnTo>
                      <a:pt x="50" y="343"/>
                    </a:lnTo>
                    <a:lnTo>
                      <a:pt x="75" y="394"/>
                    </a:lnTo>
                    <a:lnTo>
                      <a:pt x="109" y="452"/>
                    </a:lnTo>
                    <a:lnTo>
                      <a:pt x="117" y="436"/>
                    </a:lnTo>
                    <a:lnTo>
                      <a:pt x="134" y="427"/>
                    </a:lnTo>
                    <a:lnTo>
                      <a:pt x="142" y="436"/>
                    </a:lnTo>
                    <a:lnTo>
                      <a:pt x="142" y="444"/>
                    </a:lnTo>
                    <a:lnTo>
                      <a:pt x="159" y="436"/>
                    </a:lnTo>
                    <a:lnTo>
                      <a:pt x="176" y="436"/>
                    </a:lnTo>
                    <a:lnTo>
                      <a:pt x="201" y="444"/>
                    </a:lnTo>
                    <a:lnTo>
                      <a:pt x="226" y="444"/>
                    </a:lnTo>
                    <a:lnTo>
                      <a:pt x="226" y="444"/>
                    </a:lnTo>
                    <a:lnTo>
                      <a:pt x="234" y="436"/>
                    </a:lnTo>
                    <a:lnTo>
                      <a:pt x="234" y="436"/>
                    </a:lnTo>
                    <a:lnTo>
                      <a:pt x="293" y="410"/>
                    </a:lnTo>
                    <a:lnTo>
                      <a:pt x="343" y="394"/>
                    </a:lnTo>
                    <a:lnTo>
                      <a:pt x="343" y="402"/>
                    </a:lnTo>
                    <a:lnTo>
                      <a:pt x="352" y="427"/>
                    </a:lnTo>
                    <a:lnTo>
                      <a:pt x="360" y="436"/>
                    </a:lnTo>
                    <a:lnTo>
                      <a:pt x="360" y="444"/>
                    </a:lnTo>
                    <a:lnTo>
                      <a:pt x="360" y="452"/>
                    </a:lnTo>
                    <a:lnTo>
                      <a:pt x="369" y="452"/>
                    </a:lnTo>
                    <a:lnTo>
                      <a:pt x="377" y="461"/>
                    </a:lnTo>
                    <a:lnTo>
                      <a:pt x="369" y="469"/>
                    </a:lnTo>
                    <a:lnTo>
                      <a:pt x="360" y="469"/>
                    </a:lnTo>
                    <a:lnTo>
                      <a:pt x="402" y="519"/>
                    </a:lnTo>
                    <a:lnTo>
                      <a:pt x="427" y="494"/>
                    </a:lnTo>
                    <a:lnTo>
                      <a:pt x="469" y="469"/>
                    </a:lnTo>
                    <a:lnTo>
                      <a:pt x="469" y="486"/>
                    </a:lnTo>
                    <a:lnTo>
                      <a:pt x="486" y="486"/>
                    </a:lnTo>
                    <a:lnTo>
                      <a:pt x="486" y="469"/>
                    </a:lnTo>
                    <a:lnTo>
                      <a:pt x="503" y="469"/>
                    </a:lnTo>
                    <a:lnTo>
                      <a:pt x="519" y="469"/>
                    </a:lnTo>
                    <a:lnTo>
                      <a:pt x="536" y="469"/>
                    </a:lnTo>
                    <a:lnTo>
                      <a:pt x="553" y="469"/>
                    </a:lnTo>
                    <a:lnTo>
                      <a:pt x="561" y="461"/>
                    </a:lnTo>
                    <a:lnTo>
                      <a:pt x="587" y="444"/>
                    </a:lnTo>
                    <a:lnTo>
                      <a:pt x="595" y="427"/>
                    </a:lnTo>
                    <a:lnTo>
                      <a:pt x="603" y="419"/>
                    </a:lnTo>
                    <a:lnTo>
                      <a:pt x="603" y="402"/>
                    </a:lnTo>
                    <a:lnTo>
                      <a:pt x="595" y="385"/>
                    </a:lnTo>
                    <a:lnTo>
                      <a:pt x="603" y="369"/>
                    </a:lnTo>
                    <a:lnTo>
                      <a:pt x="612" y="352"/>
                    </a:lnTo>
                    <a:lnTo>
                      <a:pt x="603" y="343"/>
                    </a:lnTo>
                    <a:lnTo>
                      <a:pt x="603" y="335"/>
                    </a:lnTo>
                    <a:lnTo>
                      <a:pt x="603" y="318"/>
                    </a:lnTo>
                    <a:lnTo>
                      <a:pt x="595" y="293"/>
                    </a:lnTo>
                    <a:lnTo>
                      <a:pt x="595" y="285"/>
                    </a:lnTo>
                    <a:lnTo>
                      <a:pt x="603" y="268"/>
                    </a:lnTo>
                    <a:lnTo>
                      <a:pt x="587" y="268"/>
                    </a:lnTo>
                    <a:lnTo>
                      <a:pt x="570" y="268"/>
                    </a:lnTo>
                    <a:lnTo>
                      <a:pt x="561" y="268"/>
                    </a:lnTo>
                    <a:lnTo>
                      <a:pt x="553" y="259"/>
                    </a:lnTo>
                    <a:lnTo>
                      <a:pt x="545" y="285"/>
                    </a:lnTo>
                    <a:lnTo>
                      <a:pt x="528" y="293"/>
                    </a:lnTo>
                    <a:lnTo>
                      <a:pt x="519" y="293"/>
                    </a:lnTo>
                    <a:lnTo>
                      <a:pt x="519" y="285"/>
                    </a:lnTo>
                    <a:lnTo>
                      <a:pt x="519" y="285"/>
                    </a:lnTo>
                    <a:lnTo>
                      <a:pt x="511" y="276"/>
                    </a:lnTo>
                    <a:lnTo>
                      <a:pt x="519" y="268"/>
                    </a:lnTo>
                    <a:lnTo>
                      <a:pt x="528" y="259"/>
                    </a:lnTo>
                    <a:lnTo>
                      <a:pt x="528" y="226"/>
                    </a:lnTo>
                    <a:lnTo>
                      <a:pt x="528" y="218"/>
                    </a:lnTo>
                    <a:lnTo>
                      <a:pt x="528" y="201"/>
                    </a:lnTo>
                    <a:lnTo>
                      <a:pt x="519" y="201"/>
                    </a:lnTo>
                    <a:lnTo>
                      <a:pt x="503" y="201"/>
                    </a:lnTo>
                    <a:lnTo>
                      <a:pt x="494" y="209"/>
                    </a:lnTo>
                    <a:lnTo>
                      <a:pt x="494" y="218"/>
                    </a:lnTo>
                    <a:lnTo>
                      <a:pt x="486" y="209"/>
                    </a:lnTo>
                    <a:lnTo>
                      <a:pt x="478" y="209"/>
                    </a:lnTo>
                    <a:lnTo>
                      <a:pt x="436" y="209"/>
                    </a:lnTo>
                    <a:lnTo>
                      <a:pt x="428" y="176"/>
                    </a:lnTo>
                    <a:lnTo>
                      <a:pt x="369" y="167"/>
                    </a:lnTo>
                    <a:lnTo>
                      <a:pt x="327" y="101"/>
                    </a:lnTo>
                    <a:lnTo>
                      <a:pt x="268" y="67"/>
                    </a:lnTo>
                    <a:lnTo>
                      <a:pt x="276" y="59"/>
                    </a:lnTo>
                    <a:lnTo>
                      <a:pt x="176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СФО_Кемеровская область">
                <a:extLst>
                  <a:ext uri="{FF2B5EF4-FFF2-40B4-BE49-F238E27FC236}">
                    <a16:creationId xmlns="" xmlns:a16="http://schemas.microsoft.com/office/drawing/2014/main" id="{839D8736-32D7-FF54-C5E9-AC1463B62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638" y="4645025"/>
                <a:ext cx="341313" cy="585788"/>
              </a:xfrm>
              <a:custGeom>
                <a:avLst/>
                <a:gdLst>
                  <a:gd name="T0" fmla="*/ 150 w 293"/>
                  <a:gd name="T1" fmla="*/ 9 h 503"/>
                  <a:gd name="T2" fmla="*/ 117 w 293"/>
                  <a:gd name="T3" fmla="*/ 9 h 503"/>
                  <a:gd name="T4" fmla="*/ 100 w 293"/>
                  <a:gd name="T5" fmla="*/ 9 h 503"/>
                  <a:gd name="T6" fmla="*/ 75 w 293"/>
                  <a:gd name="T7" fmla="*/ 25 h 503"/>
                  <a:gd name="T8" fmla="*/ 58 w 293"/>
                  <a:gd name="T9" fmla="*/ 34 h 503"/>
                  <a:gd name="T10" fmla="*/ 33 w 293"/>
                  <a:gd name="T11" fmla="*/ 34 h 503"/>
                  <a:gd name="T12" fmla="*/ 8 w 293"/>
                  <a:gd name="T13" fmla="*/ 51 h 503"/>
                  <a:gd name="T14" fmla="*/ 16 w 293"/>
                  <a:gd name="T15" fmla="*/ 84 h 503"/>
                  <a:gd name="T16" fmla="*/ 16 w 293"/>
                  <a:gd name="T17" fmla="*/ 109 h 503"/>
                  <a:gd name="T18" fmla="*/ 16 w 293"/>
                  <a:gd name="T19" fmla="*/ 135 h 503"/>
                  <a:gd name="T20" fmla="*/ 16 w 293"/>
                  <a:gd name="T21" fmla="*/ 168 h 503"/>
                  <a:gd name="T22" fmla="*/ 8 w 293"/>
                  <a:gd name="T23" fmla="*/ 193 h 503"/>
                  <a:gd name="T24" fmla="*/ 16 w 293"/>
                  <a:gd name="T25" fmla="*/ 227 h 503"/>
                  <a:gd name="T26" fmla="*/ 33 w 293"/>
                  <a:gd name="T27" fmla="*/ 252 h 503"/>
                  <a:gd name="T28" fmla="*/ 41 w 293"/>
                  <a:gd name="T29" fmla="*/ 269 h 503"/>
                  <a:gd name="T30" fmla="*/ 58 w 293"/>
                  <a:gd name="T31" fmla="*/ 285 h 503"/>
                  <a:gd name="T32" fmla="*/ 67 w 293"/>
                  <a:gd name="T33" fmla="*/ 319 h 503"/>
                  <a:gd name="T34" fmla="*/ 92 w 293"/>
                  <a:gd name="T35" fmla="*/ 344 h 503"/>
                  <a:gd name="T36" fmla="*/ 92 w 293"/>
                  <a:gd name="T37" fmla="*/ 361 h 503"/>
                  <a:gd name="T38" fmla="*/ 83 w 293"/>
                  <a:gd name="T39" fmla="*/ 386 h 503"/>
                  <a:gd name="T40" fmla="*/ 92 w 293"/>
                  <a:gd name="T41" fmla="*/ 394 h 503"/>
                  <a:gd name="T42" fmla="*/ 92 w 293"/>
                  <a:gd name="T43" fmla="*/ 420 h 503"/>
                  <a:gd name="T44" fmla="*/ 109 w 293"/>
                  <a:gd name="T45" fmla="*/ 462 h 503"/>
                  <a:gd name="T46" fmla="*/ 125 w 293"/>
                  <a:gd name="T47" fmla="*/ 470 h 503"/>
                  <a:gd name="T48" fmla="*/ 142 w 293"/>
                  <a:gd name="T49" fmla="*/ 470 h 503"/>
                  <a:gd name="T50" fmla="*/ 159 w 293"/>
                  <a:gd name="T51" fmla="*/ 478 h 503"/>
                  <a:gd name="T52" fmla="*/ 167 w 293"/>
                  <a:gd name="T53" fmla="*/ 487 h 503"/>
                  <a:gd name="T54" fmla="*/ 201 w 293"/>
                  <a:gd name="T55" fmla="*/ 487 h 503"/>
                  <a:gd name="T56" fmla="*/ 226 w 293"/>
                  <a:gd name="T57" fmla="*/ 436 h 503"/>
                  <a:gd name="T58" fmla="*/ 226 w 293"/>
                  <a:gd name="T59" fmla="*/ 403 h 503"/>
                  <a:gd name="T60" fmla="*/ 226 w 293"/>
                  <a:gd name="T61" fmla="*/ 361 h 503"/>
                  <a:gd name="T62" fmla="*/ 251 w 293"/>
                  <a:gd name="T63" fmla="*/ 336 h 503"/>
                  <a:gd name="T64" fmla="*/ 243 w 293"/>
                  <a:gd name="T65" fmla="*/ 311 h 503"/>
                  <a:gd name="T66" fmla="*/ 259 w 293"/>
                  <a:gd name="T67" fmla="*/ 294 h 503"/>
                  <a:gd name="T68" fmla="*/ 218 w 293"/>
                  <a:gd name="T69" fmla="*/ 277 h 503"/>
                  <a:gd name="T70" fmla="*/ 243 w 293"/>
                  <a:gd name="T71" fmla="*/ 218 h 503"/>
                  <a:gd name="T72" fmla="*/ 234 w 293"/>
                  <a:gd name="T73" fmla="*/ 193 h 503"/>
                  <a:gd name="T74" fmla="*/ 243 w 293"/>
                  <a:gd name="T75" fmla="*/ 168 h 503"/>
                  <a:gd name="T76" fmla="*/ 293 w 293"/>
                  <a:gd name="T77" fmla="*/ 135 h 503"/>
                  <a:gd name="T78" fmla="*/ 285 w 293"/>
                  <a:gd name="T79" fmla="*/ 51 h 503"/>
                  <a:gd name="T80" fmla="*/ 268 w 293"/>
                  <a:gd name="T81" fmla="*/ 34 h 503"/>
                  <a:gd name="T82" fmla="*/ 285 w 293"/>
                  <a:gd name="T83" fmla="*/ 17 h 503"/>
                  <a:gd name="T84" fmla="*/ 276 w 293"/>
                  <a:gd name="T85" fmla="*/ 0 h 503"/>
                  <a:gd name="T86" fmla="*/ 218 w 293"/>
                  <a:gd name="T87" fmla="*/ 17 h 503"/>
                  <a:gd name="T88" fmla="*/ 184 w 293"/>
                  <a:gd name="T8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503">
                    <a:moveTo>
                      <a:pt x="176" y="9"/>
                    </a:moveTo>
                    <a:lnTo>
                      <a:pt x="150" y="9"/>
                    </a:lnTo>
                    <a:lnTo>
                      <a:pt x="125" y="9"/>
                    </a:lnTo>
                    <a:lnTo>
                      <a:pt x="117" y="9"/>
                    </a:lnTo>
                    <a:lnTo>
                      <a:pt x="109" y="17"/>
                    </a:lnTo>
                    <a:lnTo>
                      <a:pt x="100" y="9"/>
                    </a:lnTo>
                    <a:lnTo>
                      <a:pt x="92" y="9"/>
                    </a:lnTo>
                    <a:lnTo>
                      <a:pt x="75" y="25"/>
                    </a:lnTo>
                    <a:lnTo>
                      <a:pt x="67" y="34"/>
                    </a:lnTo>
                    <a:lnTo>
                      <a:pt x="58" y="34"/>
                    </a:lnTo>
                    <a:lnTo>
                      <a:pt x="50" y="25"/>
                    </a:lnTo>
                    <a:lnTo>
                      <a:pt x="33" y="34"/>
                    </a:lnTo>
                    <a:lnTo>
                      <a:pt x="16" y="34"/>
                    </a:lnTo>
                    <a:lnTo>
                      <a:pt x="8" y="51"/>
                    </a:lnTo>
                    <a:lnTo>
                      <a:pt x="8" y="59"/>
                    </a:lnTo>
                    <a:lnTo>
                      <a:pt x="16" y="84"/>
                    </a:lnTo>
                    <a:lnTo>
                      <a:pt x="16" y="101"/>
                    </a:lnTo>
                    <a:lnTo>
                      <a:pt x="16" y="109"/>
                    </a:lnTo>
                    <a:lnTo>
                      <a:pt x="25" y="118"/>
                    </a:lnTo>
                    <a:lnTo>
                      <a:pt x="16" y="135"/>
                    </a:lnTo>
                    <a:lnTo>
                      <a:pt x="8" y="151"/>
                    </a:lnTo>
                    <a:lnTo>
                      <a:pt x="16" y="168"/>
                    </a:lnTo>
                    <a:lnTo>
                      <a:pt x="16" y="185"/>
                    </a:lnTo>
                    <a:lnTo>
                      <a:pt x="8" y="193"/>
                    </a:lnTo>
                    <a:lnTo>
                      <a:pt x="0" y="210"/>
                    </a:lnTo>
                    <a:lnTo>
                      <a:pt x="16" y="227"/>
                    </a:lnTo>
                    <a:lnTo>
                      <a:pt x="25" y="244"/>
                    </a:lnTo>
                    <a:lnTo>
                      <a:pt x="33" y="252"/>
                    </a:lnTo>
                    <a:lnTo>
                      <a:pt x="41" y="252"/>
                    </a:lnTo>
                    <a:lnTo>
                      <a:pt x="41" y="269"/>
                    </a:lnTo>
                    <a:lnTo>
                      <a:pt x="50" y="277"/>
                    </a:lnTo>
                    <a:lnTo>
                      <a:pt x="58" y="285"/>
                    </a:lnTo>
                    <a:lnTo>
                      <a:pt x="67" y="294"/>
                    </a:lnTo>
                    <a:lnTo>
                      <a:pt x="67" y="319"/>
                    </a:lnTo>
                    <a:lnTo>
                      <a:pt x="75" y="336"/>
                    </a:lnTo>
                    <a:lnTo>
                      <a:pt x="92" y="344"/>
                    </a:lnTo>
                    <a:lnTo>
                      <a:pt x="100" y="353"/>
                    </a:lnTo>
                    <a:lnTo>
                      <a:pt x="92" y="361"/>
                    </a:lnTo>
                    <a:lnTo>
                      <a:pt x="83" y="378"/>
                    </a:lnTo>
                    <a:lnTo>
                      <a:pt x="83" y="386"/>
                    </a:lnTo>
                    <a:lnTo>
                      <a:pt x="92" y="386"/>
                    </a:lnTo>
                    <a:lnTo>
                      <a:pt x="92" y="394"/>
                    </a:lnTo>
                    <a:lnTo>
                      <a:pt x="83" y="403"/>
                    </a:lnTo>
                    <a:lnTo>
                      <a:pt x="92" y="420"/>
                    </a:lnTo>
                    <a:lnTo>
                      <a:pt x="92" y="445"/>
                    </a:lnTo>
                    <a:lnTo>
                      <a:pt x="109" y="462"/>
                    </a:lnTo>
                    <a:lnTo>
                      <a:pt x="117" y="470"/>
                    </a:lnTo>
                    <a:lnTo>
                      <a:pt x="125" y="470"/>
                    </a:lnTo>
                    <a:lnTo>
                      <a:pt x="134" y="462"/>
                    </a:lnTo>
                    <a:lnTo>
                      <a:pt x="142" y="470"/>
                    </a:lnTo>
                    <a:lnTo>
                      <a:pt x="150" y="478"/>
                    </a:lnTo>
                    <a:lnTo>
                      <a:pt x="159" y="478"/>
                    </a:lnTo>
                    <a:lnTo>
                      <a:pt x="167" y="470"/>
                    </a:lnTo>
                    <a:lnTo>
                      <a:pt x="167" y="487"/>
                    </a:lnTo>
                    <a:lnTo>
                      <a:pt x="167" y="503"/>
                    </a:lnTo>
                    <a:lnTo>
                      <a:pt x="201" y="487"/>
                    </a:lnTo>
                    <a:lnTo>
                      <a:pt x="234" y="462"/>
                    </a:lnTo>
                    <a:lnTo>
                      <a:pt x="226" y="436"/>
                    </a:lnTo>
                    <a:lnTo>
                      <a:pt x="218" y="420"/>
                    </a:lnTo>
                    <a:lnTo>
                      <a:pt x="226" y="403"/>
                    </a:lnTo>
                    <a:lnTo>
                      <a:pt x="218" y="378"/>
                    </a:lnTo>
                    <a:lnTo>
                      <a:pt x="226" y="361"/>
                    </a:lnTo>
                    <a:lnTo>
                      <a:pt x="234" y="344"/>
                    </a:lnTo>
                    <a:lnTo>
                      <a:pt x="251" y="336"/>
                    </a:lnTo>
                    <a:lnTo>
                      <a:pt x="251" y="327"/>
                    </a:lnTo>
                    <a:lnTo>
                      <a:pt x="243" y="311"/>
                    </a:lnTo>
                    <a:lnTo>
                      <a:pt x="251" y="302"/>
                    </a:lnTo>
                    <a:lnTo>
                      <a:pt x="259" y="294"/>
                    </a:lnTo>
                    <a:lnTo>
                      <a:pt x="243" y="277"/>
                    </a:lnTo>
                    <a:lnTo>
                      <a:pt x="218" y="277"/>
                    </a:lnTo>
                    <a:lnTo>
                      <a:pt x="226" y="244"/>
                    </a:lnTo>
                    <a:lnTo>
                      <a:pt x="243" y="218"/>
                    </a:lnTo>
                    <a:lnTo>
                      <a:pt x="234" y="210"/>
                    </a:lnTo>
                    <a:lnTo>
                      <a:pt x="234" y="193"/>
                    </a:lnTo>
                    <a:lnTo>
                      <a:pt x="234" y="176"/>
                    </a:lnTo>
                    <a:lnTo>
                      <a:pt x="243" y="168"/>
                    </a:lnTo>
                    <a:lnTo>
                      <a:pt x="268" y="143"/>
                    </a:lnTo>
                    <a:lnTo>
                      <a:pt x="293" y="135"/>
                    </a:lnTo>
                    <a:lnTo>
                      <a:pt x="293" y="126"/>
                    </a:lnTo>
                    <a:lnTo>
                      <a:pt x="285" y="51"/>
                    </a:lnTo>
                    <a:lnTo>
                      <a:pt x="276" y="42"/>
                    </a:lnTo>
                    <a:lnTo>
                      <a:pt x="268" y="34"/>
                    </a:lnTo>
                    <a:lnTo>
                      <a:pt x="276" y="17"/>
                    </a:lnTo>
                    <a:lnTo>
                      <a:pt x="285" y="17"/>
                    </a:lnTo>
                    <a:lnTo>
                      <a:pt x="276" y="9"/>
                    </a:lnTo>
                    <a:lnTo>
                      <a:pt x="276" y="0"/>
                    </a:lnTo>
                    <a:lnTo>
                      <a:pt x="243" y="0"/>
                    </a:lnTo>
                    <a:lnTo>
                      <a:pt x="218" y="17"/>
                    </a:lnTo>
                    <a:lnTo>
                      <a:pt x="201" y="9"/>
                    </a:lnTo>
                    <a:lnTo>
                      <a:pt x="184" y="0"/>
                    </a:lnTo>
                    <a:lnTo>
                      <a:pt x="176" y="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СФО_Иркутская область">
                <a:extLst>
                  <a:ext uri="{FF2B5EF4-FFF2-40B4-BE49-F238E27FC236}">
                    <a16:creationId xmlns="" xmlns:a16="http://schemas.microsoft.com/office/drawing/2014/main" id="{274E20B6-0E7E-DC30-D82A-9A4B57AA1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8" y="3786188"/>
                <a:ext cx="1660525" cy="1708150"/>
              </a:xfrm>
              <a:custGeom>
                <a:avLst/>
                <a:gdLst>
                  <a:gd name="T0" fmla="*/ 738 w 1426"/>
                  <a:gd name="T1" fmla="*/ 42 h 1468"/>
                  <a:gd name="T2" fmla="*/ 705 w 1426"/>
                  <a:gd name="T3" fmla="*/ 51 h 1468"/>
                  <a:gd name="T4" fmla="*/ 663 w 1426"/>
                  <a:gd name="T5" fmla="*/ 143 h 1468"/>
                  <a:gd name="T6" fmla="*/ 671 w 1426"/>
                  <a:gd name="T7" fmla="*/ 218 h 1468"/>
                  <a:gd name="T8" fmla="*/ 571 w 1426"/>
                  <a:gd name="T9" fmla="*/ 327 h 1468"/>
                  <a:gd name="T10" fmla="*/ 604 w 1426"/>
                  <a:gd name="T11" fmla="*/ 453 h 1468"/>
                  <a:gd name="T12" fmla="*/ 621 w 1426"/>
                  <a:gd name="T13" fmla="*/ 504 h 1468"/>
                  <a:gd name="T14" fmla="*/ 587 w 1426"/>
                  <a:gd name="T15" fmla="*/ 520 h 1468"/>
                  <a:gd name="T16" fmla="*/ 587 w 1426"/>
                  <a:gd name="T17" fmla="*/ 613 h 1468"/>
                  <a:gd name="T18" fmla="*/ 545 w 1426"/>
                  <a:gd name="T19" fmla="*/ 629 h 1468"/>
                  <a:gd name="T20" fmla="*/ 503 w 1426"/>
                  <a:gd name="T21" fmla="*/ 604 h 1468"/>
                  <a:gd name="T22" fmla="*/ 453 w 1426"/>
                  <a:gd name="T23" fmla="*/ 587 h 1468"/>
                  <a:gd name="T24" fmla="*/ 344 w 1426"/>
                  <a:gd name="T25" fmla="*/ 722 h 1468"/>
                  <a:gd name="T26" fmla="*/ 319 w 1426"/>
                  <a:gd name="T27" fmla="*/ 747 h 1468"/>
                  <a:gd name="T28" fmla="*/ 277 w 1426"/>
                  <a:gd name="T29" fmla="*/ 688 h 1468"/>
                  <a:gd name="T30" fmla="*/ 168 w 1426"/>
                  <a:gd name="T31" fmla="*/ 705 h 1468"/>
                  <a:gd name="T32" fmla="*/ 151 w 1426"/>
                  <a:gd name="T33" fmla="*/ 831 h 1468"/>
                  <a:gd name="T34" fmla="*/ 118 w 1426"/>
                  <a:gd name="T35" fmla="*/ 889 h 1468"/>
                  <a:gd name="T36" fmla="*/ 67 w 1426"/>
                  <a:gd name="T37" fmla="*/ 982 h 1468"/>
                  <a:gd name="T38" fmla="*/ 26 w 1426"/>
                  <a:gd name="T39" fmla="*/ 1057 h 1468"/>
                  <a:gd name="T40" fmla="*/ 26 w 1426"/>
                  <a:gd name="T41" fmla="*/ 1107 h 1468"/>
                  <a:gd name="T42" fmla="*/ 160 w 1426"/>
                  <a:gd name="T43" fmla="*/ 1225 h 1468"/>
                  <a:gd name="T44" fmla="*/ 210 w 1426"/>
                  <a:gd name="T45" fmla="*/ 1258 h 1468"/>
                  <a:gd name="T46" fmla="*/ 327 w 1426"/>
                  <a:gd name="T47" fmla="*/ 1267 h 1468"/>
                  <a:gd name="T48" fmla="*/ 403 w 1426"/>
                  <a:gd name="T49" fmla="*/ 1325 h 1468"/>
                  <a:gd name="T50" fmla="*/ 495 w 1426"/>
                  <a:gd name="T51" fmla="*/ 1434 h 1468"/>
                  <a:gd name="T52" fmla="*/ 545 w 1426"/>
                  <a:gd name="T53" fmla="*/ 1459 h 1468"/>
                  <a:gd name="T54" fmla="*/ 579 w 1426"/>
                  <a:gd name="T55" fmla="*/ 1384 h 1468"/>
                  <a:gd name="T56" fmla="*/ 545 w 1426"/>
                  <a:gd name="T57" fmla="*/ 1342 h 1468"/>
                  <a:gd name="T58" fmla="*/ 822 w 1426"/>
                  <a:gd name="T59" fmla="*/ 1023 h 1468"/>
                  <a:gd name="T60" fmla="*/ 847 w 1426"/>
                  <a:gd name="T61" fmla="*/ 923 h 1468"/>
                  <a:gd name="T62" fmla="*/ 805 w 1426"/>
                  <a:gd name="T63" fmla="*/ 856 h 1468"/>
                  <a:gd name="T64" fmla="*/ 872 w 1426"/>
                  <a:gd name="T65" fmla="*/ 814 h 1468"/>
                  <a:gd name="T66" fmla="*/ 906 w 1426"/>
                  <a:gd name="T67" fmla="*/ 814 h 1468"/>
                  <a:gd name="T68" fmla="*/ 990 w 1426"/>
                  <a:gd name="T69" fmla="*/ 789 h 1468"/>
                  <a:gd name="T70" fmla="*/ 1049 w 1426"/>
                  <a:gd name="T71" fmla="*/ 805 h 1468"/>
                  <a:gd name="T72" fmla="*/ 1116 w 1426"/>
                  <a:gd name="T73" fmla="*/ 822 h 1468"/>
                  <a:gd name="T74" fmla="*/ 1267 w 1426"/>
                  <a:gd name="T75" fmla="*/ 780 h 1468"/>
                  <a:gd name="T76" fmla="*/ 1308 w 1426"/>
                  <a:gd name="T77" fmla="*/ 797 h 1468"/>
                  <a:gd name="T78" fmla="*/ 1350 w 1426"/>
                  <a:gd name="T79" fmla="*/ 755 h 1468"/>
                  <a:gd name="T80" fmla="*/ 1325 w 1426"/>
                  <a:gd name="T81" fmla="*/ 663 h 1468"/>
                  <a:gd name="T82" fmla="*/ 1350 w 1426"/>
                  <a:gd name="T83" fmla="*/ 629 h 1468"/>
                  <a:gd name="T84" fmla="*/ 1426 w 1426"/>
                  <a:gd name="T85" fmla="*/ 604 h 1468"/>
                  <a:gd name="T86" fmla="*/ 1401 w 1426"/>
                  <a:gd name="T87" fmla="*/ 537 h 1468"/>
                  <a:gd name="T88" fmla="*/ 1342 w 1426"/>
                  <a:gd name="T89" fmla="*/ 478 h 1468"/>
                  <a:gd name="T90" fmla="*/ 1292 w 1426"/>
                  <a:gd name="T91" fmla="*/ 436 h 1468"/>
                  <a:gd name="T92" fmla="*/ 1174 w 1426"/>
                  <a:gd name="T93" fmla="*/ 420 h 1468"/>
                  <a:gd name="T94" fmla="*/ 1116 w 1426"/>
                  <a:gd name="T95" fmla="*/ 478 h 1468"/>
                  <a:gd name="T96" fmla="*/ 1023 w 1426"/>
                  <a:gd name="T97" fmla="*/ 537 h 1468"/>
                  <a:gd name="T98" fmla="*/ 973 w 1426"/>
                  <a:gd name="T99" fmla="*/ 537 h 1468"/>
                  <a:gd name="T100" fmla="*/ 940 w 1426"/>
                  <a:gd name="T101" fmla="*/ 537 h 1468"/>
                  <a:gd name="T102" fmla="*/ 856 w 1426"/>
                  <a:gd name="T103" fmla="*/ 562 h 1468"/>
                  <a:gd name="T104" fmla="*/ 839 w 1426"/>
                  <a:gd name="T105" fmla="*/ 478 h 1468"/>
                  <a:gd name="T106" fmla="*/ 881 w 1426"/>
                  <a:gd name="T107" fmla="*/ 353 h 1468"/>
                  <a:gd name="T108" fmla="*/ 856 w 1426"/>
                  <a:gd name="T109" fmla="*/ 227 h 1468"/>
                  <a:gd name="T110" fmla="*/ 772 w 1426"/>
                  <a:gd name="T111" fmla="*/ 76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6" h="1468">
                    <a:moveTo>
                      <a:pt x="789" y="0"/>
                    </a:moveTo>
                    <a:lnTo>
                      <a:pt x="763" y="0"/>
                    </a:lnTo>
                    <a:lnTo>
                      <a:pt x="763" y="34"/>
                    </a:lnTo>
                    <a:lnTo>
                      <a:pt x="755" y="34"/>
                    </a:lnTo>
                    <a:lnTo>
                      <a:pt x="738" y="42"/>
                    </a:lnTo>
                    <a:lnTo>
                      <a:pt x="730" y="51"/>
                    </a:lnTo>
                    <a:lnTo>
                      <a:pt x="721" y="59"/>
                    </a:lnTo>
                    <a:lnTo>
                      <a:pt x="721" y="59"/>
                    </a:lnTo>
                    <a:lnTo>
                      <a:pt x="713" y="51"/>
                    </a:lnTo>
                    <a:lnTo>
                      <a:pt x="705" y="51"/>
                    </a:lnTo>
                    <a:lnTo>
                      <a:pt x="688" y="51"/>
                    </a:lnTo>
                    <a:lnTo>
                      <a:pt x="688" y="59"/>
                    </a:lnTo>
                    <a:lnTo>
                      <a:pt x="688" y="59"/>
                    </a:lnTo>
                    <a:lnTo>
                      <a:pt x="671" y="101"/>
                    </a:lnTo>
                    <a:lnTo>
                      <a:pt x="663" y="143"/>
                    </a:lnTo>
                    <a:lnTo>
                      <a:pt x="671" y="160"/>
                    </a:lnTo>
                    <a:lnTo>
                      <a:pt x="680" y="185"/>
                    </a:lnTo>
                    <a:lnTo>
                      <a:pt x="671" y="193"/>
                    </a:lnTo>
                    <a:lnTo>
                      <a:pt x="663" y="210"/>
                    </a:lnTo>
                    <a:lnTo>
                      <a:pt x="671" y="218"/>
                    </a:lnTo>
                    <a:lnTo>
                      <a:pt x="671" y="235"/>
                    </a:lnTo>
                    <a:lnTo>
                      <a:pt x="638" y="277"/>
                    </a:lnTo>
                    <a:lnTo>
                      <a:pt x="596" y="319"/>
                    </a:lnTo>
                    <a:lnTo>
                      <a:pt x="579" y="319"/>
                    </a:lnTo>
                    <a:lnTo>
                      <a:pt x="571" y="327"/>
                    </a:lnTo>
                    <a:lnTo>
                      <a:pt x="571" y="336"/>
                    </a:lnTo>
                    <a:lnTo>
                      <a:pt x="571" y="336"/>
                    </a:lnTo>
                    <a:lnTo>
                      <a:pt x="562" y="378"/>
                    </a:lnTo>
                    <a:lnTo>
                      <a:pt x="579" y="445"/>
                    </a:lnTo>
                    <a:lnTo>
                      <a:pt x="604" y="453"/>
                    </a:lnTo>
                    <a:lnTo>
                      <a:pt x="621" y="470"/>
                    </a:lnTo>
                    <a:lnTo>
                      <a:pt x="621" y="478"/>
                    </a:lnTo>
                    <a:lnTo>
                      <a:pt x="621" y="487"/>
                    </a:lnTo>
                    <a:lnTo>
                      <a:pt x="621" y="495"/>
                    </a:lnTo>
                    <a:lnTo>
                      <a:pt x="621" y="504"/>
                    </a:lnTo>
                    <a:lnTo>
                      <a:pt x="612" y="504"/>
                    </a:lnTo>
                    <a:lnTo>
                      <a:pt x="604" y="504"/>
                    </a:lnTo>
                    <a:lnTo>
                      <a:pt x="596" y="504"/>
                    </a:lnTo>
                    <a:lnTo>
                      <a:pt x="596" y="512"/>
                    </a:lnTo>
                    <a:lnTo>
                      <a:pt x="587" y="520"/>
                    </a:lnTo>
                    <a:lnTo>
                      <a:pt x="579" y="529"/>
                    </a:lnTo>
                    <a:lnTo>
                      <a:pt x="596" y="545"/>
                    </a:lnTo>
                    <a:lnTo>
                      <a:pt x="612" y="571"/>
                    </a:lnTo>
                    <a:lnTo>
                      <a:pt x="604" y="596"/>
                    </a:lnTo>
                    <a:lnTo>
                      <a:pt x="587" y="613"/>
                    </a:lnTo>
                    <a:lnTo>
                      <a:pt x="587" y="621"/>
                    </a:lnTo>
                    <a:lnTo>
                      <a:pt x="571" y="646"/>
                    </a:lnTo>
                    <a:lnTo>
                      <a:pt x="562" y="646"/>
                    </a:lnTo>
                    <a:lnTo>
                      <a:pt x="554" y="638"/>
                    </a:lnTo>
                    <a:lnTo>
                      <a:pt x="545" y="629"/>
                    </a:lnTo>
                    <a:lnTo>
                      <a:pt x="529" y="629"/>
                    </a:lnTo>
                    <a:lnTo>
                      <a:pt x="529" y="621"/>
                    </a:lnTo>
                    <a:lnTo>
                      <a:pt x="529" y="613"/>
                    </a:lnTo>
                    <a:lnTo>
                      <a:pt x="520" y="613"/>
                    </a:lnTo>
                    <a:lnTo>
                      <a:pt x="503" y="604"/>
                    </a:lnTo>
                    <a:lnTo>
                      <a:pt x="503" y="587"/>
                    </a:lnTo>
                    <a:lnTo>
                      <a:pt x="503" y="579"/>
                    </a:lnTo>
                    <a:lnTo>
                      <a:pt x="495" y="571"/>
                    </a:lnTo>
                    <a:lnTo>
                      <a:pt x="470" y="579"/>
                    </a:lnTo>
                    <a:lnTo>
                      <a:pt x="453" y="587"/>
                    </a:lnTo>
                    <a:lnTo>
                      <a:pt x="445" y="604"/>
                    </a:lnTo>
                    <a:lnTo>
                      <a:pt x="445" y="613"/>
                    </a:lnTo>
                    <a:lnTo>
                      <a:pt x="378" y="654"/>
                    </a:lnTo>
                    <a:lnTo>
                      <a:pt x="344" y="722"/>
                    </a:lnTo>
                    <a:lnTo>
                      <a:pt x="344" y="722"/>
                    </a:lnTo>
                    <a:lnTo>
                      <a:pt x="353" y="730"/>
                    </a:lnTo>
                    <a:lnTo>
                      <a:pt x="344" y="738"/>
                    </a:lnTo>
                    <a:lnTo>
                      <a:pt x="353" y="747"/>
                    </a:lnTo>
                    <a:lnTo>
                      <a:pt x="353" y="763"/>
                    </a:lnTo>
                    <a:lnTo>
                      <a:pt x="319" y="747"/>
                    </a:lnTo>
                    <a:lnTo>
                      <a:pt x="302" y="696"/>
                    </a:lnTo>
                    <a:lnTo>
                      <a:pt x="302" y="680"/>
                    </a:lnTo>
                    <a:lnTo>
                      <a:pt x="294" y="680"/>
                    </a:lnTo>
                    <a:lnTo>
                      <a:pt x="285" y="680"/>
                    </a:lnTo>
                    <a:lnTo>
                      <a:pt x="277" y="688"/>
                    </a:lnTo>
                    <a:lnTo>
                      <a:pt x="269" y="722"/>
                    </a:lnTo>
                    <a:lnTo>
                      <a:pt x="235" y="722"/>
                    </a:lnTo>
                    <a:lnTo>
                      <a:pt x="218" y="713"/>
                    </a:lnTo>
                    <a:lnTo>
                      <a:pt x="193" y="713"/>
                    </a:lnTo>
                    <a:lnTo>
                      <a:pt x="168" y="705"/>
                    </a:lnTo>
                    <a:lnTo>
                      <a:pt x="143" y="747"/>
                    </a:lnTo>
                    <a:lnTo>
                      <a:pt x="126" y="789"/>
                    </a:lnTo>
                    <a:lnTo>
                      <a:pt x="135" y="797"/>
                    </a:lnTo>
                    <a:lnTo>
                      <a:pt x="151" y="814"/>
                    </a:lnTo>
                    <a:lnTo>
                      <a:pt x="151" y="831"/>
                    </a:lnTo>
                    <a:lnTo>
                      <a:pt x="151" y="856"/>
                    </a:lnTo>
                    <a:lnTo>
                      <a:pt x="160" y="864"/>
                    </a:lnTo>
                    <a:lnTo>
                      <a:pt x="151" y="873"/>
                    </a:lnTo>
                    <a:lnTo>
                      <a:pt x="143" y="873"/>
                    </a:lnTo>
                    <a:lnTo>
                      <a:pt x="118" y="889"/>
                    </a:lnTo>
                    <a:lnTo>
                      <a:pt x="84" y="923"/>
                    </a:lnTo>
                    <a:lnTo>
                      <a:pt x="76" y="948"/>
                    </a:lnTo>
                    <a:lnTo>
                      <a:pt x="84" y="965"/>
                    </a:lnTo>
                    <a:lnTo>
                      <a:pt x="76" y="973"/>
                    </a:lnTo>
                    <a:lnTo>
                      <a:pt x="67" y="982"/>
                    </a:lnTo>
                    <a:lnTo>
                      <a:pt x="67" y="998"/>
                    </a:lnTo>
                    <a:lnTo>
                      <a:pt x="59" y="1023"/>
                    </a:lnTo>
                    <a:lnTo>
                      <a:pt x="59" y="1049"/>
                    </a:lnTo>
                    <a:lnTo>
                      <a:pt x="51" y="1049"/>
                    </a:lnTo>
                    <a:lnTo>
                      <a:pt x="26" y="1057"/>
                    </a:lnTo>
                    <a:lnTo>
                      <a:pt x="0" y="1074"/>
                    </a:lnTo>
                    <a:lnTo>
                      <a:pt x="0" y="1082"/>
                    </a:lnTo>
                    <a:lnTo>
                      <a:pt x="0" y="1091"/>
                    </a:lnTo>
                    <a:lnTo>
                      <a:pt x="9" y="1099"/>
                    </a:lnTo>
                    <a:lnTo>
                      <a:pt x="26" y="1107"/>
                    </a:lnTo>
                    <a:lnTo>
                      <a:pt x="42" y="1132"/>
                    </a:lnTo>
                    <a:lnTo>
                      <a:pt x="59" y="1158"/>
                    </a:lnTo>
                    <a:lnTo>
                      <a:pt x="76" y="1158"/>
                    </a:lnTo>
                    <a:lnTo>
                      <a:pt x="118" y="1191"/>
                    </a:lnTo>
                    <a:lnTo>
                      <a:pt x="160" y="1225"/>
                    </a:lnTo>
                    <a:lnTo>
                      <a:pt x="176" y="1225"/>
                    </a:lnTo>
                    <a:lnTo>
                      <a:pt x="193" y="1225"/>
                    </a:lnTo>
                    <a:lnTo>
                      <a:pt x="202" y="1233"/>
                    </a:lnTo>
                    <a:lnTo>
                      <a:pt x="202" y="1250"/>
                    </a:lnTo>
                    <a:lnTo>
                      <a:pt x="210" y="1258"/>
                    </a:lnTo>
                    <a:lnTo>
                      <a:pt x="244" y="1233"/>
                    </a:lnTo>
                    <a:lnTo>
                      <a:pt x="277" y="1200"/>
                    </a:lnTo>
                    <a:lnTo>
                      <a:pt x="285" y="1216"/>
                    </a:lnTo>
                    <a:lnTo>
                      <a:pt x="294" y="1241"/>
                    </a:lnTo>
                    <a:lnTo>
                      <a:pt x="327" y="1267"/>
                    </a:lnTo>
                    <a:lnTo>
                      <a:pt x="369" y="1292"/>
                    </a:lnTo>
                    <a:lnTo>
                      <a:pt x="378" y="1317"/>
                    </a:lnTo>
                    <a:lnTo>
                      <a:pt x="386" y="1334"/>
                    </a:lnTo>
                    <a:lnTo>
                      <a:pt x="394" y="1334"/>
                    </a:lnTo>
                    <a:lnTo>
                      <a:pt x="403" y="1325"/>
                    </a:lnTo>
                    <a:lnTo>
                      <a:pt x="462" y="1376"/>
                    </a:lnTo>
                    <a:lnTo>
                      <a:pt x="462" y="1392"/>
                    </a:lnTo>
                    <a:lnTo>
                      <a:pt x="470" y="1409"/>
                    </a:lnTo>
                    <a:lnTo>
                      <a:pt x="478" y="1418"/>
                    </a:lnTo>
                    <a:lnTo>
                      <a:pt x="495" y="1434"/>
                    </a:lnTo>
                    <a:lnTo>
                      <a:pt x="495" y="1451"/>
                    </a:lnTo>
                    <a:lnTo>
                      <a:pt x="487" y="1468"/>
                    </a:lnTo>
                    <a:lnTo>
                      <a:pt x="503" y="1468"/>
                    </a:lnTo>
                    <a:lnTo>
                      <a:pt x="512" y="1459"/>
                    </a:lnTo>
                    <a:lnTo>
                      <a:pt x="545" y="1459"/>
                    </a:lnTo>
                    <a:lnTo>
                      <a:pt x="571" y="1434"/>
                    </a:lnTo>
                    <a:lnTo>
                      <a:pt x="571" y="1426"/>
                    </a:lnTo>
                    <a:lnTo>
                      <a:pt x="512" y="1409"/>
                    </a:lnTo>
                    <a:lnTo>
                      <a:pt x="537" y="1401"/>
                    </a:lnTo>
                    <a:lnTo>
                      <a:pt x="579" y="1384"/>
                    </a:lnTo>
                    <a:lnTo>
                      <a:pt x="571" y="1376"/>
                    </a:lnTo>
                    <a:lnTo>
                      <a:pt x="554" y="1367"/>
                    </a:lnTo>
                    <a:lnTo>
                      <a:pt x="554" y="1359"/>
                    </a:lnTo>
                    <a:lnTo>
                      <a:pt x="545" y="1350"/>
                    </a:lnTo>
                    <a:lnTo>
                      <a:pt x="545" y="1342"/>
                    </a:lnTo>
                    <a:lnTo>
                      <a:pt x="571" y="1367"/>
                    </a:lnTo>
                    <a:lnTo>
                      <a:pt x="604" y="1384"/>
                    </a:lnTo>
                    <a:lnTo>
                      <a:pt x="705" y="1275"/>
                    </a:lnTo>
                    <a:lnTo>
                      <a:pt x="831" y="1091"/>
                    </a:lnTo>
                    <a:lnTo>
                      <a:pt x="822" y="1023"/>
                    </a:lnTo>
                    <a:lnTo>
                      <a:pt x="831" y="956"/>
                    </a:lnTo>
                    <a:lnTo>
                      <a:pt x="839" y="940"/>
                    </a:lnTo>
                    <a:lnTo>
                      <a:pt x="847" y="940"/>
                    </a:lnTo>
                    <a:lnTo>
                      <a:pt x="856" y="940"/>
                    </a:lnTo>
                    <a:lnTo>
                      <a:pt x="847" y="923"/>
                    </a:lnTo>
                    <a:lnTo>
                      <a:pt x="831" y="914"/>
                    </a:lnTo>
                    <a:lnTo>
                      <a:pt x="831" y="906"/>
                    </a:lnTo>
                    <a:lnTo>
                      <a:pt x="822" y="898"/>
                    </a:lnTo>
                    <a:lnTo>
                      <a:pt x="814" y="898"/>
                    </a:lnTo>
                    <a:lnTo>
                      <a:pt x="805" y="856"/>
                    </a:lnTo>
                    <a:lnTo>
                      <a:pt x="822" y="839"/>
                    </a:lnTo>
                    <a:lnTo>
                      <a:pt x="847" y="822"/>
                    </a:lnTo>
                    <a:lnTo>
                      <a:pt x="856" y="831"/>
                    </a:lnTo>
                    <a:lnTo>
                      <a:pt x="864" y="831"/>
                    </a:lnTo>
                    <a:lnTo>
                      <a:pt x="872" y="814"/>
                    </a:lnTo>
                    <a:lnTo>
                      <a:pt x="889" y="797"/>
                    </a:lnTo>
                    <a:lnTo>
                      <a:pt x="898" y="805"/>
                    </a:lnTo>
                    <a:lnTo>
                      <a:pt x="898" y="814"/>
                    </a:lnTo>
                    <a:lnTo>
                      <a:pt x="898" y="814"/>
                    </a:lnTo>
                    <a:lnTo>
                      <a:pt x="906" y="814"/>
                    </a:lnTo>
                    <a:lnTo>
                      <a:pt x="914" y="822"/>
                    </a:lnTo>
                    <a:lnTo>
                      <a:pt x="940" y="822"/>
                    </a:lnTo>
                    <a:lnTo>
                      <a:pt x="956" y="822"/>
                    </a:lnTo>
                    <a:lnTo>
                      <a:pt x="981" y="805"/>
                    </a:lnTo>
                    <a:lnTo>
                      <a:pt x="990" y="789"/>
                    </a:lnTo>
                    <a:lnTo>
                      <a:pt x="998" y="797"/>
                    </a:lnTo>
                    <a:lnTo>
                      <a:pt x="1007" y="805"/>
                    </a:lnTo>
                    <a:lnTo>
                      <a:pt x="1015" y="805"/>
                    </a:lnTo>
                    <a:lnTo>
                      <a:pt x="1032" y="805"/>
                    </a:lnTo>
                    <a:lnTo>
                      <a:pt x="1049" y="805"/>
                    </a:lnTo>
                    <a:lnTo>
                      <a:pt x="1065" y="797"/>
                    </a:lnTo>
                    <a:lnTo>
                      <a:pt x="1065" y="814"/>
                    </a:lnTo>
                    <a:lnTo>
                      <a:pt x="1082" y="831"/>
                    </a:lnTo>
                    <a:lnTo>
                      <a:pt x="1099" y="831"/>
                    </a:lnTo>
                    <a:lnTo>
                      <a:pt x="1116" y="822"/>
                    </a:lnTo>
                    <a:lnTo>
                      <a:pt x="1149" y="831"/>
                    </a:lnTo>
                    <a:lnTo>
                      <a:pt x="1191" y="814"/>
                    </a:lnTo>
                    <a:lnTo>
                      <a:pt x="1233" y="763"/>
                    </a:lnTo>
                    <a:lnTo>
                      <a:pt x="1267" y="772"/>
                    </a:lnTo>
                    <a:lnTo>
                      <a:pt x="1267" y="780"/>
                    </a:lnTo>
                    <a:lnTo>
                      <a:pt x="1258" y="780"/>
                    </a:lnTo>
                    <a:lnTo>
                      <a:pt x="1267" y="789"/>
                    </a:lnTo>
                    <a:lnTo>
                      <a:pt x="1283" y="789"/>
                    </a:lnTo>
                    <a:lnTo>
                      <a:pt x="1292" y="789"/>
                    </a:lnTo>
                    <a:lnTo>
                      <a:pt x="1308" y="797"/>
                    </a:lnTo>
                    <a:lnTo>
                      <a:pt x="1317" y="789"/>
                    </a:lnTo>
                    <a:lnTo>
                      <a:pt x="1334" y="772"/>
                    </a:lnTo>
                    <a:lnTo>
                      <a:pt x="1342" y="780"/>
                    </a:lnTo>
                    <a:lnTo>
                      <a:pt x="1350" y="780"/>
                    </a:lnTo>
                    <a:lnTo>
                      <a:pt x="1350" y="755"/>
                    </a:lnTo>
                    <a:lnTo>
                      <a:pt x="1350" y="730"/>
                    </a:lnTo>
                    <a:lnTo>
                      <a:pt x="1342" y="730"/>
                    </a:lnTo>
                    <a:lnTo>
                      <a:pt x="1334" y="730"/>
                    </a:lnTo>
                    <a:lnTo>
                      <a:pt x="1325" y="671"/>
                    </a:lnTo>
                    <a:lnTo>
                      <a:pt x="1325" y="663"/>
                    </a:lnTo>
                    <a:lnTo>
                      <a:pt x="1334" y="663"/>
                    </a:lnTo>
                    <a:lnTo>
                      <a:pt x="1334" y="654"/>
                    </a:lnTo>
                    <a:lnTo>
                      <a:pt x="1334" y="638"/>
                    </a:lnTo>
                    <a:lnTo>
                      <a:pt x="1342" y="638"/>
                    </a:lnTo>
                    <a:lnTo>
                      <a:pt x="1350" y="629"/>
                    </a:lnTo>
                    <a:lnTo>
                      <a:pt x="1334" y="613"/>
                    </a:lnTo>
                    <a:lnTo>
                      <a:pt x="1350" y="596"/>
                    </a:lnTo>
                    <a:lnTo>
                      <a:pt x="1376" y="604"/>
                    </a:lnTo>
                    <a:lnTo>
                      <a:pt x="1392" y="613"/>
                    </a:lnTo>
                    <a:lnTo>
                      <a:pt x="1426" y="604"/>
                    </a:lnTo>
                    <a:lnTo>
                      <a:pt x="1417" y="587"/>
                    </a:lnTo>
                    <a:lnTo>
                      <a:pt x="1417" y="579"/>
                    </a:lnTo>
                    <a:lnTo>
                      <a:pt x="1409" y="571"/>
                    </a:lnTo>
                    <a:lnTo>
                      <a:pt x="1401" y="554"/>
                    </a:lnTo>
                    <a:lnTo>
                      <a:pt x="1401" y="537"/>
                    </a:lnTo>
                    <a:lnTo>
                      <a:pt x="1401" y="529"/>
                    </a:lnTo>
                    <a:lnTo>
                      <a:pt x="1392" y="512"/>
                    </a:lnTo>
                    <a:lnTo>
                      <a:pt x="1392" y="495"/>
                    </a:lnTo>
                    <a:lnTo>
                      <a:pt x="1384" y="478"/>
                    </a:lnTo>
                    <a:lnTo>
                      <a:pt x="1342" y="478"/>
                    </a:lnTo>
                    <a:lnTo>
                      <a:pt x="1300" y="478"/>
                    </a:lnTo>
                    <a:lnTo>
                      <a:pt x="1300" y="470"/>
                    </a:lnTo>
                    <a:lnTo>
                      <a:pt x="1300" y="462"/>
                    </a:lnTo>
                    <a:lnTo>
                      <a:pt x="1292" y="453"/>
                    </a:lnTo>
                    <a:lnTo>
                      <a:pt x="1292" y="436"/>
                    </a:lnTo>
                    <a:lnTo>
                      <a:pt x="1275" y="428"/>
                    </a:lnTo>
                    <a:lnTo>
                      <a:pt x="1258" y="411"/>
                    </a:lnTo>
                    <a:lnTo>
                      <a:pt x="1233" y="403"/>
                    </a:lnTo>
                    <a:lnTo>
                      <a:pt x="1199" y="403"/>
                    </a:lnTo>
                    <a:lnTo>
                      <a:pt x="1174" y="420"/>
                    </a:lnTo>
                    <a:lnTo>
                      <a:pt x="1158" y="428"/>
                    </a:lnTo>
                    <a:lnTo>
                      <a:pt x="1141" y="436"/>
                    </a:lnTo>
                    <a:lnTo>
                      <a:pt x="1132" y="462"/>
                    </a:lnTo>
                    <a:lnTo>
                      <a:pt x="1124" y="478"/>
                    </a:lnTo>
                    <a:lnTo>
                      <a:pt x="1116" y="478"/>
                    </a:lnTo>
                    <a:lnTo>
                      <a:pt x="1107" y="478"/>
                    </a:lnTo>
                    <a:lnTo>
                      <a:pt x="1074" y="529"/>
                    </a:lnTo>
                    <a:lnTo>
                      <a:pt x="1032" y="571"/>
                    </a:lnTo>
                    <a:lnTo>
                      <a:pt x="1040" y="545"/>
                    </a:lnTo>
                    <a:lnTo>
                      <a:pt x="1023" y="537"/>
                    </a:lnTo>
                    <a:lnTo>
                      <a:pt x="1015" y="520"/>
                    </a:lnTo>
                    <a:lnTo>
                      <a:pt x="1015" y="512"/>
                    </a:lnTo>
                    <a:lnTo>
                      <a:pt x="998" y="529"/>
                    </a:lnTo>
                    <a:lnTo>
                      <a:pt x="981" y="537"/>
                    </a:lnTo>
                    <a:lnTo>
                      <a:pt x="973" y="537"/>
                    </a:lnTo>
                    <a:lnTo>
                      <a:pt x="965" y="537"/>
                    </a:lnTo>
                    <a:lnTo>
                      <a:pt x="956" y="537"/>
                    </a:lnTo>
                    <a:lnTo>
                      <a:pt x="956" y="537"/>
                    </a:lnTo>
                    <a:lnTo>
                      <a:pt x="948" y="537"/>
                    </a:lnTo>
                    <a:lnTo>
                      <a:pt x="940" y="537"/>
                    </a:lnTo>
                    <a:lnTo>
                      <a:pt x="940" y="545"/>
                    </a:lnTo>
                    <a:lnTo>
                      <a:pt x="931" y="545"/>
                    </a:lnTo>
                    <a:lnTo>
                      <a:pt x="906" y="537"/>
                    </a:lnTo>
                    <a:lnTo>
                      <a:pt x="898" y="554"/>
                    </a:lnTo>
                    <a:lnTo>
                      <a:pt x="856" y="562"/>
                    </a:lnTo>
                    <a:lnTo>
                      <a:pt x="847" y="562"/>
                    </a:lnTo>
                    <a:lnTo>
                      <a:pt x="839" y="562"/>
                    </a:lnTo>
                    <a:lnTo>
                      <a:pt x="831" y="529"/>
                    </a:lnTo>
                    <a:lnTo>
                      <a:pt x="831" y="487"/>
                    </a:lnTo>
                    <a:lnTo>
                      <a:pt x="839" y="478"/>
                    </a:lnTo>
                    <a:lnTo>
                      <a:pt x="847" y="470"/>
                    </a:lnTo>
                    <a:lnTo>
                      <a:pt x="847" y="453"/>
                    </a:lnTo>
                    <a:lnTo>
                      <a:pt x="847" y="445"/>
                    </a:lnTo>
                    <a:lnTo>
                      <a:pt x="864" y="395"/>
                    </a:lnTo>
                    <a:lnTo>
                      <a:pt x="881" y="353"/>
                    </a:lnTo>
                    <a:lnTo>
                      <a:pt x="856" y="327"/>
                    </a:lnTo>
                    <a:lnTo>
                      <a:pt x="847" y="286"/>
                    </a:lnTo>
                    <a:lnTo>
                      <a:pt x="864" y="269"/>
                    </a:lnTo>
                    <a:lnTo>
                      <a:pt x="872" y="252"/>
                    </a:lnTo>
                    <a:lnTo>
                      <a:pt x="856" y="227"/>
                    </a:lnTo>
                    <a:lnTo>
                      <a:pt x="839" y="210"/>
                    </a:lnTo>
                    <a:lnTo>
                      <a:pt x="839" y="168"/>
                    </a:lnTo>
                    <a:lnTo>
                      <a:pt x="831" y="109"/>
                    </a:lnTo>
                    <a:lnTo>
                      <a:pt x="805" y="84"/>
                    </a:lnTo>
                    <a:lnTo>
                      <a:pt x="772" y="76"/>
                    </a:lnTo>
                    <a:lnTo>
                      <a:pt x="797" y="51"/>
                    </a:lnTo>
                    <a:lnTo>
                      <a:pt x="805" y="42"/>
                    </a:lnTo>
                    <a:lnTo>
                      <a:pt x="797" y="17"/>
                    </a:lnTo>
                    <a:lnTo>
                      <a:pt x="78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СФО_Красноярский край">
                <a:extLst>
                  <a:ext uri="{FF2B5EF4-FFF2-40B4-BE49-F238E27FC236}">
                    <a16:creationId xmlns="" xmlns:a16="http://schemas.microsoft.com/office/drawing/2014/main" id="{0DAD148D-8DCB-B0AC-60B5-59D5CB0E89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8638" y="1062038"/>
                <a:ext cx="1709737" cy="4265611"/>
              </a:xfrm>
              <a:custGeom>
                <a:avLst/>
                <a:gdLst>
                  <a:gd name="T0" fmla="*/ 360 w 1467"/>
                  <a:gd name="T1" fmla="*/ 805 h 3664"/>
                  <a:gd name="T2" fmla="*/ 494 w 1467"/>
                  <a:gd name="T3" fmla="*/ 7 h 3664"/>
                  <a:gd name="T4" fmla="*/ 872 w 1467"/>
                  <a:gd name="T5" fmla="*/ 679 h 3664"/>
                  <a:gd name="T6" fmla="*/ 805 w 1467"/>
                  <a:gd name="T7" fmla="*/ 251 h 3664"/>
                  <a:gd name="T8" fmla="*/ 947 w 1467"/>
                  <a:gd name="T9" fmla="*/ 268 h 3664"/>
                  <a:gd name="T10" fmla="*/ 872 w 1467"/>
                  <a:gd name="T11" fmla="*/ 261 h 3664"/>
                  <a:gd name="T12" fmla="*/ 846 w 1467"/>
                  <a:gd name="T13" fmla="*/ 309 h 3664"/>
                  <a:gd name="T14" fmla="*/ 897 w 1467"/>
                  <a:gd name="T15" fmla="*/ 386 h 3664"/>
                  <a:gd name="T16" fmla="*/ 1199 w 1467"/>
                  <a:gd name="T17" fmla="*/ 503 h 3664"/>
                  <a:gd name="T18" fmla="*/ 1073 w 1467"/>
                  <a:gd name="T19" fmla="*/ 365 h 3664"/>
                  <a:gd name="T20" fmla="*/ 1039 w 1467"/>
                  <a:gd name="T21" fmla="*/ 428 h 3664"/>
                  <a:gd name="T22" fmla="*/ 1157 w 1467"/>
                  <a:gd name="T23" fmla="*/ 495 h 3664"/>
                  <a:gd name="T24" fmla="*/ 1106 w 1467"/>
                  <a:gd name="T25" fmla="*/ 394 h 3664"/>
                  <a:gd name="T26" fmla="*/ 1408 w 1467"/>
                  <a:gd name="T27" fmla="*/ 771 h 3664"/>
                  <a:gd name="T28" fmla="*/ 1266 w 1467"/>
                  <a:gd name="T29" fmla="*/ 729 h 3664"/>
                  <a:gd name="T30" fmla="*/ 1173 w 1467"/>
                  <a:gd name="T31" fmla="*/ 654 h 3664"/>
                  <a:gd name="T32" fmla="*/ 1031 w 1467"/>
                  <a:gd name="T33" fmla="*/ 729 h 3664"/>
                  <a:gd name="T34" fmla="*/ 922 w 1467"/>
                  <a:gd name="T35" fmla="*/ 822 h 3664"/>
                  <a:gd name="T36" fmla="*/ 855 w 1467"/>
                  <a:gd name="T37" fmla="*/ 813 h 3664"/>
                  <a:gd name="T38" fmla="*/ 620 w 1467"/>
                  <a:gd name="T39" fmla="*/ 864 h 3664"/>
                  <a:gd name="T40" fmla="*/ 469 w 1467"/>
                  <a:gd name="T41" fmla="*/ 947 h 3664"/>
                  <a:gd name="T42" fmla="*/ 503 w 1467"/>
                  <a:gd name="T43" fmla="*/ 1031 h 3664"/>
                  <a:gd name="T44" fmla="*/ 385 w 1467"/>
                  <a:gd name="T45" fmla="*/ 1065 h 3664"/>
                  <a:gd name="T46" fmla="*/ 226 w 1467"/>
                  <a:gd name="T47" fmla="*/ 1107 h 3664"/>
                  <a:gd name="T48" fmla="*/ 276 w 1467"/>
                  <a:gd name="T49" fmla="*/ 1350 h 3664"/>
                  <a:gd name="T50" fmla="*/ 218 w 1467"/>
                  <a:gd name="T51" fmla="*/ 1501 h 3664"/>
                  <a:gd name="T52" fmla="*/ 192 w 1467"/>
                  <a:gd name="T53" fmla="*/ 1233 h 3664"/>
                  <a:gd name="T54" fmla="*/ 125 w 1467"/>
                  <a:gd name="T55" fmla="*/ 1300 h 3664"/>
                  <a:gd name="T56" fmla="*/ 41 w 1467"/>
                  <a:gd name="T57" fmla="*/ 1493 h 3664"/>
                  <a:gd name="T58" fmla="*/ 167 w 1467"/>
                  <a:gd name="T59" fmla="*/ 1602 h 3664"/>
                  <a:gd name="T60" fmla="*/ 109 w 1467"/>
                  <a:gd name="T61" fmla="*/ 1811 h 3664"/>
                  <a:gd name="T62" fmla="*/ 142 w 1467"/>
                  <a:gd name="T63" fmla="*/ 2071 h 3664"/>
                  <a:gd name="T64" fmla="*/ 134 w 1467"/>
                  <a:gd name="T65" fmla="*/ 2289 h 3664"/>
                  <a:gd name="T66" fmla="*/ 0 w 1467"/>
                  <a:gd name="T67" fmla="*/ 2583 h 3664"/>
                  <a:gd name="T68" fmla="*/ 209 w 1467"/>
                  <a:gd name="T69" fmla="*/ 2809 h 3664"/>
                  <a:gd name="T70" fmla="*/ 176 w 1467"/>
                  <a:gd name="T71" fmla="*/ 3052 h 3664"/>
                  <a:gd name="T72" fmla="*/ 184 w 1467"/>
                  <a:gd name="T73" fmla="*/ 3295 h 3664"/>
                  <a:gd name="T74" fmla="*/ 285 w 1467"/>
                  <a:gd name="T75" fmla="*/ 3513 h 3664"/>
                  <a:gd name="T76" fmla="*/ 436 w 1467"/>
                  <a:gd name="T77" fmla="*/ 3572 h 3664"/>
                  <a:gd name="T78" fmla="*/ 620 w 1467"/>
                  <a:gd name="T79" fmla="*/ 3497 h 3664"/>
                  <a:gd name="T80" fmla="*/ 645 w 1467"/>
                  <a:gd name="T81" fmla="*/ 3304 h 3664"/>
                  <a:gd name="T82" fmla="*/ 754 w 1467"/>
                  <a:gd name="T83" fmla="*/ 3052 h 3664"/>
                  <a:gd name="T84" fmla="*/ 914 w 1467"/>
                  <a:gd name="T85" fmla="*/ 3061 h 3664"/>
                  <a:gd name="T86" fmla="*/ 1090 w 1467"/>
                  <a:gd name="T87" fmla="*/ 2968 h 3664"/>
                  <a:gd name="T88" fmla="*/ 1165 w 1467"/>
                  <a:gd name="T89" fmla="*/ 2843 h 3664"/>
                  <a:gd name="T90" fmla="*/ 1157 w 1467"/>
                  <a:gd name="T91" fmla="*/ 2650 h 3664"/>
                  <a:gd name="T92" fmla="*/ 1274 w 1467"/>
                  <a:gd name="T93" fmla="*/ 2390 h 3664"/>
                  <a:gd name="T94" fmla="*/ 1207 w 1467"/>
                  <a:gd name="T95" fmla="*/ 2281 h 3664"/>
                  <a:gd name="T96" fmla="*/ 1199 w 1467"/>
                  <a:gd name="T97" fmla="*/ 2004 h 3664"/>
                  <a:gd name="T98" fmla="*/ 1266 w 1467"/>
                  <a:gd name="T99" fmla="*/ 1669 h 3664"/>
                  <a:gd name="T100" fmla="*/ 1459 w 1467"/>
                  <a:gd name="T101" fmla="*/ 1451 h 3664"/>
                  <a:gd name="T102" fmla="*/ 1375 w 1467"/>
                  <a:gd name="T103" fmla="*/ 1191 h 3664"/>
                  <a:gd name="T104" fmla="*/ 1333 w 1467"/>
                  <a:gd name="T105" fmla="*/ 1149 h 3664"/>
                  <a:gd name="T106" fmla="*/ 1291 w 1467"/>
                  <a:gd name="T107" fmla="*/ 1224 h 3664"/>
                  <a:gd name="T108" fmla="*/ 1199 w 1467"/>
                  <a:gd name="T109" fmla="*/ 1207 h 3664"/>
                  <a:gd name="T110" fmla="*/ 1341 w 1467"/>
                  <a:gd name="T111" fmla="*/ 1065 h 3664"/>
                  <a:gd name="T112" fmla="*/ 1425 w 1467"/>
                  <a:gd name="T113" fmla="*/ 864 h 3664"/>
                  <a:gd name="T114" fmla="*/ 796 w 1467"/>
                  <a:gd name="T115" fmla="*/ 173 h 3664"/>
                  <a:gd name="T116" fmla="*/ 872 w 1467"/>
                  <a:gd name="T117" fmla="*/ 205 h 3664"/>
                  <a:gd name="T118" fmla="*/ 914 w 1467"/>
                  <a:gd name="T119" fmla="*/ 43 h 3664"/>
                  <a:gd name="T120" fmla="*/ 813 w 1467"/>
                  <a:gd name="T121" fmla="*/ 168 h 3664"/>
                  <a:gd name="T122" fmla="*/ 872 w 1467"/>
                  <a:gd name="T123" fmla="*/ 797 h 3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7" h="3664">
                    <a:moveTo>
                      <a:pt x="142" y="1115"/>
                    </a:moveTo>
                    <a:lnTo>
                      <a:pt x="150" y="1132"/>
                    </a:lnTo>
                    <a:lnTo>
                      <a:pt x="176" y="1132"/>
                    </a:lnTo>
                    <a:lnTo>
                      <a:pt x="176" y="1107"/>
                    </a:lnTo>
                    <a:lnTo>
                      <a:pt x="176" y="1082"/>
                    </a:lnTo>
                    <a:lnTo>
                      <a:pt x="142" y="1115"/>
                    </a:lnTo>
                    <a:close/>
                    <a:moveTo>
                      <a:pt x="360" y="813"/>
                    </a:moveTo>
                    <a:close/>
                    <a:moveTo>
                      <a:pt x="352" y="813"/>
                    </a:moveTo>
                    <a:close/>
                    <a:moveTo>
                      <a:pt x="343" y="830"/>
                    </a:moveTo>
                    <a:lnTo>
                      <a:pt x="352" y="830"/>
                    </a:lnTo>
                    <a:lnTo>
                      <a:pt x="352" y="838"/>
                    </a:lnTo>
                    <a:lnTo>
                      <a:pt x="360" y="847"/>
                    </a:lnTo>
                    <a:lnTo>
                      <a:pt x="368" y="813"/>
                    </a:lnTo>
                    <a:lnTo>
                      <a:pt x="360" y="805"/>
                    </a:lnTo>
                    <a:lnTo>
                      <a:pt x="360" y="805"/>
                    </a:lnTo>
                    <a:lnTo>
                      <a:pt x="360" y="813"/>
                    </a:lnTo>
                    <a:lnTo>
                      <a:pt x="343" y="830"/>
                    </a:lnTo>
                    <a:close/>
                    <a:moveTo>
                      <a:pt x="394" y="199"/>
                    </a:moveTo>
                    <a:lnTo>
                      <a:pt x="394" y="191"/>
                    </a:lnTo>
                    <a:lnTo>
                      <a:pt x="385" y="185"/>
                    </a:lnTo>
                    <a:lnTo>
                      <a:pt x="360" y="174"/>
                    </a:lnTo>
                    <a:lnTo>
                      <a:pt x="377" y="188"/>
                    </a:lnTo>
                    <a:lnTo>
                      <a:pt x="377" y="192"/>
                    </a:lnTo>
                    <a:lnTo>
                      <a:pt x="377" y="199"/>
                    </a:lnTo>
                    <a:lnTo>
                      <a:pt x="394" y="199"/>
                    </a:lnTo>
                    <a:close/>
                    <a:moveTo>
                      <a:pt x="536" y="7"/>
                    </a:moveTo>
                    <a:lnTo>
                      <a:pt x="511" y="0"/>
                    </a:lnTo>
                    <a:lnTo>
                      <a:pt x="494" y="7"/>
                    </a:lnTo>
                    <a:lnTo>
                      <a:pt x="503" y="16"/>
                    </a:lnTo>
                    <a:lnTo>
                      <a:pt x="511" y="16"/>
                    </a:lnTo>
                    <a:lnTo>
                      <a:pt x="528" y="21"/>
                    </a:lnTo>
                    <a:lnTo>
                      <a:pt x="536" y="7"/>
                    </a:lnTo>
                    <a:close/>
                    <a:moveTo>
                      <a:pt x="1392" y="746"/>
                    </a:moveTo>
                    <a:lnTo>
                      <a:pt x="1400" y="755"/>
                    </a:lnTo>
                    <a:lnTo>
                      <a:pt x="1400" y="763"/>
                    </a:lnTo>
                    <a:lnTo>
                      <a:pt x="1417" y="771"/>
                    </a:lnTo>
                    <a:lnTo>
                      <a:pt x="1408" y="746"/>
                    </a:lnTo>
                    <a:lnTo>
                      <a:pt x="1400" y="738"/>
                    </a:lnTo>
                    <a:lnTo>
                      <a:pt x="1392" y="746"/>
                    </a:lnTo>
                    <a:close/>
                    <a:moveTo>
                      <a:pt x="846" y="679"/>
                    </a:moveTo>
                    <a:lnTo>
                      <a:pt x="863" y="679"/>
                    </a:lnTo>
                    <a:lnTo>
                      <a:pt x="872" y="679"/>
                    </a:lnTo>
                    <a:lnTo>
                      <a:pt x="888" y="654"/>
                    </a:lnTo>
                    <a:lnTo>
                      <a:pt x="872" y="654"/>
                    </a:lnTo>
                    <a:lnTo>
                      <a:pt x="863" y="662"/>
                    </a:lnTo>
                    <a:lnTo>
                      <a:pt x="855" y="671"/>
                    </a:lnTo>
                    <a:lnTo>
                      <a:pt x="846" y="679"/>
                    </a:lnTo>
                    <a:close/>
                    <a:moveTo>
                      <a:pt x="838" y="259"/>
                    </a:moveTo>
                    <a:lnTo>
                      <a:pt x="846" y="235"/>
                    </a:lnTo>
                    <a:lnTo>
                      <a:pt x="830" y="218"/>
                    </a:lnTo>
                    <a:lnTo>
                      <a:pt x="805" y="210"/>
                    </a:lnTo>
                    <a:lnTo>
                      <a:pt x="796" y="205"/>
                    </a:lnTo>
                    <a:lnTo>
                      <a:pt x="779" y="215"/>
                    </a:lnTo>
                    <a:lnTo>
                      <a:pt x="779" y="237"/>
                    </a:lnTo>
                    <a:lnTo>
                      <a:pt x="796" y="244"/>
                    </a:lnTo>
                    <a:lnTo>
                      <a:pt x="805" y="251"/>
                    </a:lnTo>
                    <a:lnTo>
                      <a:pt x="805" y="261"/>
                    </a:lnTo>
                    <a:lnTo>
                      <a:pt x="805" y="267"/>
                    </a:lnTo>
                    <a:lnTo>
                      <a:pt x="838" y="259"/>
                    </a:lnTo>
                    <a:close/>
                    <a:moveTo>
                      <a:pt x="1023" y="272"/>
                    </a:moveTo>
                    <a:lnTo>
                      <a:pt x="997" y="227"/>
                    </a:lnTo>
                    <a:lnTo>
                      <a:pt x="972" y="246"/>
                    </a:lnTo>
                    <a:lnTo>
                      <a:pt x="955" y="273"/>
                    </a:lnTo>
                    <a:lnTo>
                      <a:pt x="947" y="283"/>
                    </a:lnTo>
                    <a:lnTo>
                      <a:pt x="939" y="288"/>
                    </a:lnTo>
                    <a:lnTo>
                      <a:pt x="947" y="277"/>
                    </a:lnTo>
                    <a:lnTo>
                      <a:pt x="955" y="268"/>
                    </a:lnTo>
                    <a:lnTo>
                      <a:pt x="955" y="267"/>
                    </a:lnTo>
                    <a:lnTo>
                      <a:pt x="955" y="264"/>
                    </a:lnTo>
                    <a:lnTo>
                      <a:pt x="947" y="268"/>
                    </a:lnTo>
                    <a:lnTo>
                      <a:pt x="930" y="275"/>
                    </a:lnTo>
                    <a:lnTo>
                      <a:pt x="930" y="275"/>
                    </a:lnTo>
                    <a:lnTo>
                      <a:pt x="922" y="273"/>
                    </a:lnTo>
                    <a:lnTo>
                      <a:pt x="955" y="254"/>
                    </a:lnTo>
                    <a:lnTo>
                      <a:pt x="964" y="222"/>
                    </a:lnTo>
                    <a:lnTo>
                      <a:pt x="939" y="213"/>
                    </a:lnTo>
                    <a:lnTo>
                      <a:pt x="905" y="216"/>
                    </a:lnTo>
                    <a:lnTo>
                      <a:pt x="897" y="218"/>
                    </a:lnTo>
                    <a:lnTo>
                      <a:pt x="897" y="222"/>
                    </a:lnTo>
                    <a:lnTo>
                      <a:pt x="888" y="222"/>
                    </a:lnTo>
                    <a:lnTo>
                      <a:pt x="880" y="225"/>
                    </a:lnTo>
                    <a:lnTo>
                      <a:pt x="863" y="241"/>
                    </a:lnTo>
                    <a:lnTo>
                      <a:pt x="872" y="251"/>
                    </a:lnTo>
                    <a:lnTo>
                      <a:pt x="872" y="261"/>
                    </a:lnTo>
                    <a:lnTo>
                      <a:pt x="863" y="262"/>
                    </a:lnTo>
                    <a:lnTo>
                      <a:pt x="855" y="263"/>
                    </a:lnTo>
                    <a:lnTo>
                      <a:pt x="846" y="273"/>
                    </a:lnTo>
                    <a:lnTo>
                      <a:pt x="838" y="286"/>
                    </a:lnTo>
                    <a:lnTo>
                      <a:pt x="830" y="289"/>
                    </a:lnTo>
                    <a:lnTo>
                      <a:pt x="830" y="293"/>
                    </a:lnTo>
                    <a:lnTo>
                      <a:pt x="830" y="302"/>
                    </a:lnTo>
                    <a:lnTo>
                      <a:pt x="838" y="304"/>
                    </a:lnTo>
                    <a:lnTo>
                      <a:pt x="838" y="298"/>
                    </a:lnTo>
                    <a:lnTo>
                      <a:pt x="838" y="291"/>
                    </a:lnTo>
                    <a:lnTo>
                      <a:pt x="846" y="288"/>
                    </a:lnTo>
                    <a:lnTo>
                      <a:pt x="846" y="288"/>
                    </a:lnTo>
                    <a:lnTo>
                      <a:pt x="846" y="300"/>
                    </a:lnTo>
                    <a:lnTo>
                      <a:pt x="846" y="309"/>
                    </a:lnTo>
                    <a:lnTo>
                      <a:pt x="855" y="308"/>
                    </a:lnTo>
                    <a:lnTo>
                      <a:pt x="863" y="312"/>
                    </a:lnTo>
                    <a:lnTo>
                      <a:pt x="855" y="328"/>
                    </a:lnTo>
                    <a:lnTo>
                      <a:pt x="855" y="345"/>
                    </a:lnTo>
                    <a:lnTo>
                      <a:pt x="863" y="350"/>
                    </a:lnTo>
                    <a:lnTo>
                      <a:pt x="863" y="355"/>
                    </a:lnTo>
                    <a:lnTo>
                      <a:pt x="863" y="361"/>
                    </a:lnTo>
                    <a:lnTo>
                      <a:pt x="863" y="368"/>
                    </a:lnTo>
                    <a:lnTo>
                      <a:pt x="872" y="377"/>
                    </a:lnTo>
                    <a:lnTo>
                      <a:pt x="880" y="377"/>
                    </a:lnTo>
                    <a:lnTo>
                      <a:pt x="888" y="369"/>
                    </a:lnTo>
                    <a:lnTo>
                      <a:pt x="888" y="377"/>
                    </a:lnTo>
                    <a:lnTo>
                      <a:pt x="888" y="386"/>
                    </a:lnTo>
                    <a:lnTo>
                      <a:pt x="897" y="386"/>
                    </a:lnTo>
                    <a:lnTo>
                      <a:pt x="914" y="386"/>
                    </a:lnTo>
                    <a:lnTo>
                      <a:pt x="930" y="402"/>
                    </a:lnTo>
                    <a:lnTo>
                      <a:pt x="947" y="419"/>
                    </a:lnTo>
                    <a:lnTo>
                      <a:pt x="981" y="428"/>
                    </a:lnTo>
                    <a:lnTo>
                      <a:pt x="1014" y="402"/>
                    </a:lnTo>
                    <a:lnTo>
                      <a:pt x="1006" y="386"/>
                    </a:lnTo>
                    <a:lnTo>
                      <a:pt x="1006" y="369"/>
                    </a:lnTo>
                    <a:lnTo>
                      <a:pt x="997" y="353"/>
                    </a:lnTo>
                    <a:lnTo>
                      <a:pt x="997" y="352"/>
                    </a:lnTo>
                    <a:lnTo>
                      <a:pt x="1006" y="351"/>
                    </a:lnTo>
                    <a:lnTo>
                      <a:pt x="1014" y="312"/>
                    </a:lnTo>
                    <a:lnTo>
                      <a:pt x="1023" y="272"/>
                    </a:lnTo>
                    <a:close/>
                    <a:moveTo>
                      <a:pt x="1207" y="503"/>
                    </a:moveTo>
                    <a:lnTo>
                      <a:pt x="1199" y="503"/>
                    </a:lnTo>
                    <a:lnTo>
                      <a:pt x="1199" y="511"/>
                    </a:lnTo>
                    <a:lnTo>
                      <a:pt x="1190" y="520"/>
                    </a:lnTo>
                    <a:lnTo>
                      <a:pt x="1199" y="520"/>
                    </a:lnTo>
                    <a:lnTo>
                      <a:pt x="1207" y="503"/>
                    </a:lnTo>
                    <a:close/>
                    <a:moveTo>
                      <a:pt x="1215" y="537"/>
                    </a:moveTo>
                    <a:lnTo>
                      <a:pt x="1232" y="537"/>
                    </a:lnTo>
                    <a:lnTo>
                      <a:pt x="1241" y="528"/>
                    </a:lnTo>
                    <a:lnTo>
                      <a:pt x="1232" y="520"/>
                    </a:lnTo>
                    <a:lnTo>
                      <a:pt x="1224" y="520"/>
                    </a:lnTo>
                    <a:lnTo>
                      <a:pt x="1215" y="520"/>
                    </a:lnTo>
                    <a:lnTo>
                      <a:pt x="1207" y="528"/>
                    </a:lnTo>
                    <a:lnTo>
                      <a:pt x="1207" y="537"/>
                    </a:lnTo>
                    <a:lnTo>
                      <a:pt x="1215" y="537"/>
                    </a:lnTo>
                    <a:close/>
                    <a:moveTo>
                      <a:pt x="1073" y="365"/>
                    </a:moveTo>
                    <a:lnTo>
                      <a:pt x="1073" y="356"/>
                    </a:lnTo>
                    <a:lnTo>
                      <a:pt x="1073" y="345"/>
                    </a:lnTo>
                    <a:lnTo>
                      <a:pt x="1064" y="348"/>
                    </a:lnTo>
                    <a:lnTo>
                      <a:pt x="1056" y="356"/>
                    </a:lnTo>
                    <a:lnTo>
                      <a:pt x="1048" y="377"/>
                    </a:lnTo>
                    <a:lnTo>
                      <a:pt x="1048" y="394"/>
                    </a:lnTo>
                    <a:lnTo>
                      <a:pt x="1048" y="394"/>
                    </a:lnTo>
                    <a:lnTo>
                      <a:pt x="1056" y="402"/>
                    </a:lnTo>
                    <a:lnTo>
                      <a:pt x="1048" y="402"/>
                    </a:lnTo>
                    <a:lnTo>
                      <a:pt x="1048" y="402"/>
                    </a:lnTo>
                    <a:lnTo>
                      <a:pt x="1039" y="411"/>
                    </a:lnTo>
                    <a:lnTo>
                      <a:pt x="1039" y="411"/>
                    </a:lnTo>
                    <a:lnTo>
                      <a:pt x="1039" y="419"/>
                    </a:lnTo>
                    <a:lnTo>
                      <a:pt x="1039" y="428"/>
                    </a:lnTo>
                    <a:lnTo>
                      <a:pt x="1039" y="436"/>
                    </a:lnTo>
                    <a:lnTo>
                      <a:pt x="1031" y="436"/>
                    </a:lnTo>
                    <a:lnTo>
                      <a:pt x="1031" y="428"/>
                    </a:lnTo>
                    <a:lnTo>
                      <a:pt x="1023" y="444"/>
                    </a:lnTo>
                    <a:lnTo>
                      <a:pt x="1014" y="461"/>
                    </a:lnTo>
                    <a:lnTo>
                      <a:pt x="1014" y="486"/>
                    </a:lnTo>
                    <a:lnTo>
                      <a:pt x="997" y="511"/>
                    </a:lnTo>
                    <a:lnTo>
                      <a:pt x="989" y="537"/>
                    </a:lnTo>
                    <a:lnTo>
                      <a:pt x="1006" y="553"/>
                    </a:lnTo>
                    <a:lnTo>
                      <a:pt x="1031" y="537"/>
                    </a:lnTo>
                    <a:lnTo>
                      <a:pt x="1048" y="520"/>
                    </a:lnTo>
                    <a:lnTo>
                      <a:pt x="1081" y="520"/>
                    </a:lnTo>
                    <a:lnTo>
                      <a:pt x="1132" y="503"/>
                    </a:lnTo>
                    <a:lnTo>
                      <a:pt x="1157" y="495"/>
                    </a:lnTo>
                    <a:lnTo>
                      <a:pt x="1165" y="469"/>
                    </a:lnTo>
                    <a:lnTo>
                      <a:pt x="1165" y="444"/>
                    </a:lnTo>
                    <a:lnTo>
                      <a:pt x="1157" y="428"/>
                    </a:lnTo>
                    <a:lnTo>
                      <a:pt x="1148" y="428"/>
                    </a:lnTo>
                    <a:lnTo>
                      <a:pt x="1148" y="436"/>
                    </a:lnTo>
                    <a:lnTo>
                      <a:pt x="1140" y="436"/>
                    </a:lnTo>
                    <a:lnTo>
                      <a:pt x="1140" y="419"/>
                    </a:lnTo>
                    <a:lnTo>
                      <a:pt x="1140" y="419"/>
                    </a:lnTo>
                    <a:lnTo>
                      <a:pt x="1140" y="411"/>
                    </a:lnTo>
                    <a:lnTo>
                      <a:pt x="1132" y="402"/>
                    </a:lnTo>
                    <a:lnTo>
                      <a:pt x="1123" y="394"/>
                    </a:lnTo>
                    <a:lnTo>
                      <a:pt x="1123" y="386"/>
                    </a:lnTo>
                    <a:lnTo>
                      <a:pt x="1123" y="377"/>
                    </a:lnTo>
                    <a:lnTo>
                      <a:pt x="1106" y="394"/>
                    </a:lnTo>
                    <a:lnTo>
                      <a:pt x="1090" y="419"/>
                    </a:lnTo>
                    <a:lnTo>
                      <a:pt x="1090" y="428"/>
                    </a:lnTo>
                    <a:lnTo>
                      <a:pt x="1081" y="428"/>
                    </a:lnTo>
                    <a:lnTo>
                      <a:pt x="1081" y="419"/>
                    </a:lnTo>
                    <a:lnTo>
                      <a:pt x="1106" y="350"/>
                    </a:lnTo>
                    <a:lnTo>
                      <a:pt x="1090" y="340"/>
                    </a:lnTo>
                    <a:lnTo>
                      <a:pt x="1081" y="340"/>
                    </a:lnTo>
                    <a:lnTo>
                      <a:pt x="1081" y="355"/>
                    </a:lnTo>
                    <a:lnTo>
                      <a:pt x="1073" y="365"/>
                    </a:lnTo>
                    <a:close/>
                    <a:moveTo>
                      <a:pt x="1425" y="805"/>
                    </a:moveTo>
                    <a:lnTo>
                      <a:pt x="1425" y="813"/>
                    </a:lnTo>
                    <a:lnTo>
                      <a:pt x="1417" y="797"/>
                    </a:lnTo>
                    <a:lnTo>
                      <a:pt x="1417" y="780"/>
                    </a:lnTo>
                    <a:lnTo>
                      <a:pt x="1408" y="771"/>
                    </a:lnTo>
                    <a:lnTo>
                      <a:pt x="1392" y="771"/>
                    </a:lnTo>
                    <a:lnTo>
                      <a:pt x="1375" y="746"/>
                    </a:lnTo>
                    <a:lnTo>
                      <a:pt x="1358" y="721"/>
                    </a:lnTo>
                    <a:lnTo>
                      <a:pt x="1350" y="729"/>
                    </a:lnTo>
                    <a:lnTo>
                      <a:pt x="1350" y="729"/>
                    </a:lnTo>
                    <a:lnTo>
                      <a:pt x="1341" y="721"/>
                    </a:lnTo>
                    <a:lnTo>
                      <a:pt x="1333" y="721"/>
                    </a:lnTo>
                    <a:lnTo>
                      <a:pt x="1333" y="729"/>
                    </a:lnTo>
                    <a:lnTo>
                      <a:pt x="1324" y="729"/>
                    </a:lnTo>
                    <a:lnTo>
                      <a:pt x="1316" y="729"/>
                    </a:lnTo>
                    <a:lnTo>
                      <a:pt x="1308" y="729"/>
                    </a:lnTo>
                    <a:lnTo>
                      <a:pt x="1291" y="729"/>
                    </a:lnTo>
                    <a:lnTo>
                      <a:pt x="1274" y="738"/>
                    </a:lnTo>
                    <a:lnTo>
                      <a:pt x="1266" y="729"/>
                    </a:lnTo>
                    <a:lnTo>
                      <a:pt x="1257" y="729"/>
                    </a:lnTo>
                    <a:lnTo>
                      <a:pt x="1249" y="738"/>
                    </a:lnTo>
                    <a:lnTo>
                      <a:pt x="1232" y="771"/>
                    </a:lnTo>
                    <a:lnTo>
                      <a:pt x="1207" y="771"/>
                    </a:lnTo>
                    <a:lnTo>
                      <a:pt x="1224" y="729"/>
                    </a:lnTo>
                    <a:lnTo>
                      <a:pt x="1224" y="696"/>
                    </a:lnTo>
                    <a:lnTo>
                      <a:pt x="1199" y="696"/>
                    </a:lnTo>
                    <a:lnTo>
                      <a:pt x="1173" y="696"/>
                    </a:lnTo>
                    <a:lnTo>
                      <a:pt x="1182" y="688"/>
                    </a:lnTo>
                    <a:lnTo>
                      <a:pt x="1182" y="679"/>
                    </a:lnTo>
                    <a:lnTo>
                      <a:pt x="1157" y="688"/>
                    </a:lnTo>
                    <a:lnTo>
                      <a:pt x="1140" y="679"/>
                    </a:lnTo>
                    <a:lnTo>
                      <a:pt x="1157" y="671"/>
                    </a:lnTo>
                    <a:lnTo>
                      <a:pt x="1173" y="654"/>
                    </a:lnTo>
                    <a:lnTo>
                      <a:pt x="1182" y="646"/>
                    </a:lnTo>
                    <a:lnTo>
                      <a:pt x="1190" y="646"/>
                    </a:lnTo>
                    <a:lnTo>
                      <a:pt x="1199" y="637"/>
                    </a:lnTo>
                    <a:lnTo>
                      <a:pt x="1182" y="620"/>
                    </a:lnTo>
                    <a:lnTo>
                      <a:pt x="1157" y="612"/>
                    </a:lnTo>
                    <a:lnTo>
                      <a:pt x="1148" y="604"/>
                    </a:lnTo>
                    <a:lnTo>
                      <a:pt x="1148" y="595"/>
                    </a:lnTo>
                    <a:lnTo>
                      <a:pt x="1132" y="595"/>
                    </a:lnTo>
                    <a:lnTo>
                      <a:pt x="1115" y="604"/>
                    </a:lnTo>
                    <a:lnTo>
                      <a:pt x="1106" y="604"/>
                    </a:lnTo>
                    <a:lnTo>
                      <a:pt x="1106" y="604"/>
                    </a:lnTo>
                    <a:lnTo>
                      <a:pt x="1056" y="662"/>
                    </a:lnTo>
                    <a:lnTo>
                      <a:pt x="1023" y="721"/>
                    </a:lnTo>
                    <a:lnTo>
                      <a:pt x="1031" y="729"/>
                    </a:lnTo>
                    <a:lnTo>
                      <a:pt x="1031" y="755"/>
                    </a:lnTo>
                    <a:lnTo>
                      <a:pt x="981" y="771"/>
                    </a:lnTo>
                    <a:lnTo>
                      <a:pt x="972" y="763"/>
                    </a:lnTo>
                    <a:lnTo>
                      <a:pt x="955" y="763"/>
                    </a:lnTo>
                    <a:lnTo>
                      <a:pt x="955" y="771"/>
                    </a:lnTo>
                    <a:lnTo>
                      <a:pt x="972" y="797"/>
                    </a:lnTo>
                    <a:lnTo>
                      <a:pt x="981" y="813"/>
                    </a:lnTo>
                    <a:lnTo>
                      <a:pt x="964" y="813"/>
                    </a:lnTo>
                    <a:lnTo>
                      <a:pt x="955" y="797"/>
                    </a:lnTo>
                    <a:lnTo>
                      <a:pt x="939" y="805"/>
                    </a:lnTo>
                    <a:lnTo>
                      <a:pt x="930" y="805"/>
                    </a:lnTo>
                    <a:lnTo>
                      <a:pt x="930" y="813"/>
                    </a:lnTo>
                    <a:lnTo>
                      <a:pt x="922" y="822"/>
                    </a:lnTo>
                    <a:lnTo>
                      <a:pt x="922" y="822"/>
                    </a:lnTo>
                    <a:lnTo>
                      <a:pt x="914" y="822"/>
                    </a:lnTo>
                    <a:lnTo>
                      <a:pt x="914" y="822"/>
                    </a:lnTo>
                    <a:lnTo>
                      <a:pt x="914" y="830"/>
                    </a:lnTo>
                    <a:lnTo>
                      <a:pt x="897" y="830"/>
                    </a:lnTo>
                    <a:lnTo>
                      <a:pt x="888" y="830"/>
                    </a:lnTo>
                    <a:lnTo>
                      <a:pt x="880" y="838"/>
                    </a:lnTo>
                    <a:lnTo>
                      <a:pt x="863" y="838"/>
                    </a:lnTo>
                    <a:lnTo>
                      <a:pt x="872" y="838"/>
                    </a:lnTo>
                    <a:lnTo>
                      <a:pt x="872" y="830"/>
                    </a:lnTo>
                    <a:lnTo>
                      <a:pt x="863" y="822"/>
                    </a:lnTo>
                    <a:lnTo>
                      <a:pt x="846" y="830"/>
                    </a:lnTo>
                    <a:lnTo>
                      <a:pt x="838" y="838"/>
                    </a:lnTo>
                    <a:lnTo>
                      <a:pt x="846" y="822"/>
                    </a:lnTo>
                    <a:lnTo>
                      <a:pt x="855" y="813"/>
                    </a:lnTo>
                    <a:lnTo>
                      <a:pt x="805" y="797"/>
                    </a:lnTo>
                    <a:lnTo>
                      <a:pt x="754" y="805"/>
                    </a:lnTo>
                    <a:lnTo>
                      <a:pt x="746" y="813"/>
                    </a:lnTo>
                    <a:lnTo>
                      <a:pt x="763" y="822"/>
                    </a:lnTo>
                    <a:lnTo>
                      <a:pt x="779" y="822"/>
                    </a:lnTo>
                    <a:lnTo>
                      <a:pt x="779" y="830"/>
                    </a:lnTo>
                    <a:lnTo>
                      <a:pt x="763" y="838"/>
                    </a:lnTo>
                    <a:lnTo>
                      <a:pt x="746" y="838"/>
                    </a:lnTo>
                    <a:lnTo>
                      <a:pt x="712" y="847"/>
                    </a:lnTo>
                    <a:lnTo>
                      <a:pt x="687" y="855"/>
                    </a:lnTo>
                    <a:lnTo>
                      <a:pt x="670" y="855"/>
                    </a:lnTo>
                    <a:lnTo>
                      <a:pt x="645" y="855"/>
                    </a:lnTo>
                    <a:lnTo>
                      <a:pt x="637" y="855"/>
                    </a:lnTo>
                    <a:lnTo>
                      <a:pt x="620" y="864"/>
                    </a:lnTo>
                    <a:lnTo>
                      <a:pt x="620" y="864"/>
                    </a:lnTo>
                    <a:lnTo>
                      <a:pt x="587" y="880"/>
                    </a:lnTo>
                    <a:lnTo>
                      <a:pt x="570" y="897"/>
                    </a:lnTo>
                    <a:lnTo>
                      <a:pt x="545" y="897"/>
                    </a:lnTo>
                    <a:lnTo>
                      <a:pt x="519" y="897"/>
                    </a:lnTo>
                    <a:lnTo>
                      <a:pt x="528" y="906"/>
                    </a:lnTo>
                    <a:lnTo>
                      <a:pt x="545" y="914"/>
                    </a:lnTo>
                    <a:lnTo>
                      <a:pt x="536" y="922"/>
                    </a:lnTo>
                    <a:lnTo>
                      <a:pt x="519" y="931"/>
                    </a:lnTo>
                    <a:lnTo>
                      <a:pt x="511" y="947"/>
                    </a:lnTo>
                    <a:lnTo>
                      <a:pt x="511" y="964"/>
                    </a:lnTo>
                    <a:lnTo>
                      <a:pt x="494" y="947"/>
                    </a:lnTo>
                    <a:lnTo>
                      <a:pt x="469" y="939"/>
                    </a:lnTo>
                    <a:lnTo>
                      <a:pt x="469" y="947"/>
                    </a:lnTo>
                    <a:lnTo>
                      <a:pt x="494" y="973"/>
                    </a:lnTo>
                    <a:lnTo>
                      <a:pt x="511" y="989"/>
                    </a:lnTo>
                    <a:lnTo>
                      <a:pt x="503" y="998"/>
                    </a:lnTo>
                    <a:lnTo>
                      <a:pt x="503" y="998"/>
                    </a:lnTo>
                    <a:lnTo>
                      <a:pt x="494" y="989"/>
                    </a:lnTo>
                    <a:lnTo>
                      <a:pt x="486" y="981"/>
                    </a:lnTo>
                    <a:lnTo>
                      <a:pt x="477" y="989"/>
                    </a:lnTo>
                    <a:lnTo>
                      <a:pt x="477" y="989"/>
                    </a:lnTo>
                    <a:lnTo>
                      <a:pt x="469" y="989"/>
                    </a:lnTo>
                    <a:lnTo>
                      <a:pt x="461" y="989"/>
                    </a:lnTo>
                    <a:lnTo>
                      <a:pt x="477" y="1006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494" y="1040"/>
                    </a:lnTo>
                    <a:lnTo>
                      <a:pt x="494" y="1040"/>
                    </a:lnTo>
                    <a:lnTo>
                      <a:pt x="494" y="1073"/>
                    </a:lnTo>
                    <a:lnTo>
                      <a:pt x="494" y="1090"/>
                    </a:lnTo>
                    <a:lnTo>
                      <a:pt x="486" y="1090"/>
                    </a:lnTo>
                    <a:lnTo>
                      <a:pt x="469" y="1098"/>
                    </a:lnTo>
                    <a:lnTo>
                      <a:pt x="461" y="1098"/>
                    </a:lnTo>
                    <a:lnTo>
                      <a:pt x="469" y="1090"/>
                    </a:lnTo>
                    <a:lnTo>
                      <a:pt x="477" y="1082"/>
                    </a:lnTo>
                    <a:lnTo>
                      <a:pt x="486" y="1073"/>
                    </a:lnTo>
                    <a:lnTo>
                      <a:pt x="486" y="1065"/>
                    </a:lnTo>
                    <a:lnTo>
                      <a:pt x="452" y="1056"/>
                    </a:lnTo>
                    <a:lnTo>
                      <a:pt x="427" y="1065"/>
                    </a:lnTo>
                    <a:lnTo>
                      <a:pt x="385" y="1065"/>
                    </a:lnTo>
                    <a:lnTo>
                      <a:pt x="335" y="1056"/>
                    </a:lnTo>
                    <a:lnTo>
                      <a:pt x="285" y="1048"/>
                    </a:lnTo>
                    <a:lnTo>
                      <a:pt x="276" y="1048"/>
                    </a:lnTo>
                    <a:lnTo>
                      <a:pt x="268" y="1048"/>
                    </a:lnTo>
                    <a:lnTo>
                      <a:pt x="259" y="1048"/>
                    </a:lnTo>
                    <a:lnTo>
                      <a:pt x="243" y="1040"/>
                    </a:lnTo>
                    <a:lnTo>
                      <a:pt x="243" y="1048"/>
                    </a:lnTo>
                    <a:lnTo>
                      <a:pt x="234" y="1065"/>
                    </a:lnTo>
                    <a:lnTo>
                      <a:pt x="226" y="1073"/>
                    </a:lnTo>
                    <a:lnTo>
                      <a:pt x="234" y="1082"/>
                    </a:lnTo>
                    <a:lnTo>
                      <a:pt x="234" y="1090"/>
                    </a:lnTo>
                    <a:lnTo>
                      <a:pt x="234" y="1090"/>
                    </a:lnTo>
                    <a:lnTo>
                      <a:pt x="226" y="1090"/>
                    </a:lnTo>
                    <a:lnTo>
                      <a:pt x="226" y="1107"/>
                    </a:lnTo>
                    <a:lnTo>
                      <a:pt x="234" y="1115"/>
                    </a:lnTo>
                    <a:lnTo>
                      <a:pt x="226" y="1140"/>
                    </a:lnTo>
                    <a:lnTo>
                      <a:pt x="218" y="1157"/>
                    </a:lnTo>
                    <a:lnTo>
                      <a:pt x="218" y="1165"/>
                    </a:lnTo>
                    <a:lnTo>
                      <a:pt x="218" y="1165"/>
                    </a:lnTo>
                    <a:lnTo>
                      <a:pt x="218" y="1174"/>
                    </a:lnTo>
                    <a:lnTo>
                      <a:pt x="209" y="1182"/>
                    </a:lnTo>
                    <a:lnTo>
                      <a:pt x="234" y="1207"/>
                    </a:lnTo>
                    <a:lnTo>
                      <a:pt x="259" y="1224"/>
                    </a:lnTo>
                    <a:lnTo>
                      <a:pt x="259" y="1249"/>
                    </a:lnTo>
                    <a:lnTo>
                      <a:pt x="259" y="1274"/>
                    </a:lnTo>
                    <a:lnTo>
                      <a:pt x="285" y="1291"/>
                    </a:lnTo>
                    <a:lnTo>
                      <a:pt x="293" y="1325"/>
                    </a:lnTo>
                    <a:lnTo>
                      <a:pt x="276" y="1350"/>
                    </a:lnTo>
                    <a:lnTo>
                      <a:pt x="259" y="1375"/>
                    </a:lnTo>
                    <a:lnTo>
                      <a:pt x="268" y="1392"/>
                    </a:lnTo>
                    <a:lnTo>
                      <a:pt x="259" y="1467"/>
                    </a:lnTo>
                    <a:lnTo>
                      <a:pt x="243" y="1476"/>
                    </a:lnTo>
                    <a:lnTo>
                      <a:pt x="226" y="1484"/>
                    </a:lnTo>
                    <a:lnTo>
                      <a:pt x="251" y="1543"/>
                    </a:lnTo>
                    <a:lnTo>
                      <a:pt x="259" y="1576"/>
                    </a:lnTo>
                    <a:lnTo>
                      <a:pt x="251" y="1576"/>
                    </a:lnTo>
                    <a:lnTo>
                      <a:pt x="251" y="1568"/>
                    </a:lnTo>
                    <a:lnTo>
                      <a:pt x="234" y="1560"/>
                    </a:lnTo>
                    <a:lnTo>
                      <a:pt x="226" y="1551"/>
                    </a:lnTo>
                    <a:lnTo>
                      <a:pt x="226" y="1534"/>
                    </a:lnTo>
                    <a:lnTo>
                      <a:pt x="226" y="1518"/>
                    </a:lnTo>
                    <a:lnTo>
                      <a:pt x="218" y="1501"/>
                    </a:lnTo>
                    <a:lnTo>
                      <a:pt x="209" y="1493"/>
                    </a:lnTo>
                    <a:lnTo>
                      <a:pt x="243" y="1409"/>
                    </a:lnTo>
                    <a:lnTo>
                      <a:pt x="234" y="1392"/>
                    </a:lnTo>
                    <a:lnTo>
                      <a:pt x="218" y="1383"/>
                    </a:lnTo>
                    <a:lnTo>
                      <a:pt x="226" y="1375"/>
                    </a:lnTo>
                    <a:lnTo>
                      <a:pt x="226" y="1367"/>
                    </a:lnTo>
                    <a:lnTo>
                      <a:pt x="226" y="1367"/>
                    </a:lnTo>
                    <a:lnTo>
                      <a:pt x="226" y="1358"/>
                    </a:lnTo>
                    <a:lnTo>
                      <a:pt x="251" y="1342"/>
                    </a:lnTo>
                    <a:lnTo>
                      <a:pt x="276" y="1308"/>
                    </a:lnTo>
                    <a:lnTo>
                      <a:pt x="251" y="1291"/>
                    </a:lnTo>
                    <a:lnTo>
                      <a:pt x="209" y="1283"/>
                    </a:lnTo>
                    <a:lnTo>
                      <a:pt x="201" y="1258"/>
                    </a:lnTo>
                    <a:lnTo>
                      <a:pt x="192" y="1233"/>
                    </a:lnTo>
                    <a:lnTo>
                      <a:pt x="167" y="1199"/>
                    </a:lnTo>
                    <a:lnTo>
                      <a:pt x="142" y="1174"/>
                    </a:lnTo>
                    <a:lnTo>
                      <a:pt x="125" y="1174"/>
                    </a:lnTo>
                    <a:lnTo>
                      <a:pt x="117" y="1174"/>
                    </a:lnTo>
                    <a:lnTo>
                      <a:pt x="125" y="1191"/>
                    </a:lnTo>
                    <a:lnTo>
                      <a:pt x="134" y="1207"/>
                    </a:lnTo>
                    <a:lnTo>
                      <a:pt x="150" y="1224"/>
                    </a:lnTo>
                    <a:lnTo>
                      <a:pt x="167" y="1241"/>
                    </a:lnTo>
                    <a:lnTo>
                      <a:pt x="167" y="1266"/>
                    </a:lnTo>
                    <a:lnTo>
                      <a:pt x="150" y="1283"/>
                    </a:lnTo>
                    <a:lnTo>
                      <a:pt x="142" y="1291"/>
                    </a:lnTo>
                    <a:lnTo>
                      <a:pt x="142" y="1283"/>
                    </a:lnTo>
                    <a:lnTo>
                      <a:pt x="125" y="1283"/>
                    </a:lnTo>
                    <a:lnTo>
                      <a:pt x="125" y="1300"/>
                    </a:lnTo>
                    <a:lnTo>
                      <a:pt x="125" y="1316"/>
                    </a:lnTo>
                    <a:lnTo>
                      <a:pt x="142" y="1333"/>
                    </a:lnTo>
                    <a:lnTo>
                      <a:pt x="159" y="1350"/>
                    </a:lnTo>
                    <a:lnTo>
                      <a:pt x="159" y="1392"/>
                    </a:lnTo>
                    <a:lnTo>
                      <a:pt x="150" y="1434"/>
                    </a:lnTo>
                    <a:lnTo>
                      <a:pt x="134" y="1434"/>
                    </a:lnTo>
                    <a:lnTo>
                      <a:pt x="117" y="1425"/>
                    </a:lnTo>
                    <a:lnTo>
                      <a:pt x="100" y="1442"/>
                    </a:lnTo>
                    <a:lnTo>
                      <a:pt x="67" y="1467"/>
                    </a:lnTo>
                    <a:lnTo>
                      <a:pt x="58" y="1467"/>
                    </a:lnTo>
                    <a:lnTo>
                      <a:pt x="58" y="1476"/>
                    </a:lnTo>
                    <a:lnTo>
                      <a:pt x="58" y="1476"/>
                    </a:lnTo>
                    <a:lnTo>
                      <a:pt x="41" y="1484"/>
                    </a:lnTo>
                    <a:lnTo>
                      <a:pt x="41" y="1493"/>
                    </a:lnTo>
                    <a:lnTo>
                      <a:pt x="41" y="1509"/>
                    </a:lnTo>
                    <a:lnTo>
                      <a:pt x="50" y="1526"/>
                    </a:lnTo>
                    <a:lnTo>
                      <a:pt x="58" y="1551"/>
                    </a:lnTo>
                    <a:lnTo>
                      <a:pt x="58" y="1551"/>
                    </a:lnTo>
                    <a:lnTo>
                      <a:pt x="83" y="1568"/>
                    </a:lnTo>
                    <a:lnTo>
                      <a:pt x="100" y="1585"/>
                    </a:lnTo>
                    <a:lnTo>
                      <a:pt x="100" y="1593"/>
                    </a:lnTo>
                    <a:lnTo>
                      <a:pt x="109" y="1593"/>
                    </a:lnTo>
                    <a:lnTo>
                      <a:pt x="125" y="1585"/>
                    </a:lnTo>
                    <a:lnTo>
                      <a:pt x="142" y="1568"/>
                    </a:lnTo>
                    <a:lnTo>
                      <a:pt x="150" y="1576"/>
                    </a:lnTo>
                    <a:lnTo>
                      <a:pt x="150" y="1585"/>
                    </a:lnTo>
                    <a:lnTo>
                      <a:pt x="159" y="1593"/>
                    </a:lnTo>
                    <a:lnTo>
                      <a:pt x="167" y="1602"/>
                    </a:lnTo>
                    <a:lnTo>
                      <a:pt x="159" y="1652"/>
                    </a:lnTo>
                    <a:lnTo>
                      <a:pt x="150" y="1702"/>
                    </a:lnTo>
                    <a:lnTo>
                      <a:pt x="134" y="1744"/>
                    </a:lnTo>
                    <a:lnTo>
                      <a:pt x="100" y="1761"/>
                    </a:lnTo>
                    <a:lnTo>
                      <a:pt x="100" y="1769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94"/>
                    </a:lnTo>
                    <a:lnTo>
                      <a:pt x="109" y="1811"/>
                    </a:lnTo>
                    <a:lnTo>
                      <a:pt x="109" y="1803"/>
                    </a:lnTo>
                    <a:lnTo>
                      <a:pt x="109" y="1803"/>
                    </a:lnTo>
                    <a:lnTo>
                      <a:pt x="109" y="1811"/>
                    </a:lnTo>
                    <a:lnTo>
                      <a:pt x="109" y="1811"/>
                    </a:lnTo>
                    <a:lnTo>
                      <a:pt x="92" y="1828"/>
                    </a:lnTo>
                    <a:lnTo>
                      <a:pt x="92" y="1836"/>
                    </a:lnTo>
                    <a:lnTo>
                      <a:pt x="100" y="1853"/>
                    </a:lnTo>
                    <a:lnTo>
                      <a:pt x="109" y="1870"/>
                    </a:lnTo>
                    <a:lnTo>
                      <a:pt x="117" y="1912"/>
                    </a:lnTo>
                    <a:lnTo>
                      <a:pt x="109" y="1945"/>
                    </a:lnTo>
                    <a:lnTo>
                      <a:pt x="109" y="2004"/>
                    </a:lnTo>
                    <a:lnTo>
                      <a:pt x="117" y="2029"/>
                    </a:lnTo>
                    <a:lnTo>
                      <a:pt x="142" y="2038"/>
                    </a:lnTo>
                    <a:lnTo>
                      <a:pt x="142" y="2046"/>
                    </a:lnTo>
                    <a:lnTo>
                      <a:pt x="142" y="2054"/>
                    </a:lnTo>
                    <a:lnTo>
                      <a:pt x="142" y="2054"/>
                    </a:lnTo>
                    <a:lnTo>
                      <a:pt x="142" y="2071"/>
                    </a:lnTo>
                    <a:lnTo>
                      <a:pt x="142" y="2088"/>
                    </a:lnTo>
                    <a:lnTo>
                      <a:pt x="142" y="2096"/>
                    </a:lnTo>
                    <a:lnTo>
                      <a:pt x="134" y="2113"/>
                    </a:lnTo>
                    <a:lnTo>
                      <a:pt x="125" y="2113"/>
                    </a:lnTo>
                    <a:lnTo>
                      <a:pt x="134" y="2138"/>
                    </a:lnTo>
                    <a:lnTo>
                      <a:pt x="150" y="2138"/>
                    </a:lnTo>
                    <a:lnTo>
                      <a:pt x="159" y="2155"/>
                    </a:lnTo>
                    <a:lnTo>
                      <a:pt x="176" y="2163"/>
                    </a:lnTo>
                    <a:lnTo>
                      <a:pt x="192" y="2155"/>
                    </a:lnTo>
                    <a:lnTo>
                      <a:pt x="201" y="2180"/>
                    </a:lnTo>
                    <a:lnTo>
                      <a:pt x="192" y="2230"/>
                    </a:lnTo>
                    <a:lnTo>
                      <a:pt x="159" y="2281"/>
                    </a:lnTo>
                    <a:lnTo>
                      <a:pt x="142" y="2281"/>
                    </a:lnTo>
                    <a:lnTo>
                      <a:pt x="134" y="2289"/>
                    </a:lnTo>
                    <a:lnTo>
                      <a:pt x="134" y="2306"/>
                    </a:lnTo>
                    <a:lnTo>
                      <a:pt x="142" y="2314"/>
                    </a:lnTo>
                    <a:lnTo>
                      <a:pt x="159" y="2323"/>
                    </a:lnTo>
                    <a:lnTo>
                      <a:pt x="150" y="2339"/>
                    </a:lnTo>
                    <a:lnTo>
                      <a:pt x="142" y="2348"/>
                    </a:lnTo>
                    <a:lnTo>
                      <a:pt x="142" y="2356"/>
                    </a:lnTo>
                    <a:lnTo>
                      <a:pt x="134" y="2373"/>
                    </a:lnTo>
                    <a:lnTo>
                      <a:pt x="109" y="2407"/>
                    </a:lnTo>
                    <a:lnTo>
                      <a:pt x="67" y="2440"/>
                    </a:lnTo>
                    <a:lnTo>
                      <a:pt x="75" y="2499"/>
                    </a:lnTo>
                    <a:lnTo>
                      <a:pt x="109" y="2516"/>
                    </a:lnTo>
                    <a:lnTo>
                      <a:pt x="125" y="2532"/>
                    </a:lnTo>
                    <a:lnTo>
                      <a:pt x="67" y="2566"/>
                    </a:lnTo>
                    <a:lnTo>
                      <a:pt x="0" y="2583"/>
                    </a:lnTo>
                    <a:lnTo>
                      <a:pt x="0" y="2650"/>
                    </a:lnTo>
                    <a:lnTo>
                      <a:pt x="0" y="2692"/>
                    </a:lnTo>
                    <a:lnTo>
                      <a:pt x="41" y="2708"/>
                    </a:lnTo>
                    <a:lnTo>
                      <a:pt x="67" y="2700"/>
                    </a:lnTo>
                    <a:lnTo>
                      <a:pt x="100" y="2708"/>
                    </a:lnTo>
                    <a:lnTo>
                      <a:pt x="125" y="2717"/>
                    </a:lnTo>
                    <a:lnTo>
                      <a:pt x="142" y="2725"/>
                    </a:lnTo>
                    <a:lnTo>
                      <a:pt x="142" y="2734"/>
                    </a:lnTo>
                    <a:lnTo>
                      <a:pt x="150" y="2742"/>
                    </a:lnTo>
                    <a:lnTo>
                      <a:pt x="159" y="2742"/>
                    </a:lnTo>
                    <a:lnTo>
                      <a:pt x="176" y="2759"/>
                    </a:lnTo>
                    <a:lnTo>
                      <a:pt x="176" y="2784"/>
                    </a:lnTo>
                    <a:lnTo>
                      <a:pt x="184" y="2801"/>
                    </a:lnTo>
                    <a:lnTo>
                      <a:pt x="209" y="2809"/>
                    </a:lnTo>
                    <a:lnTo>
                      <a:pt x="226" y="2834"/>
                    </a:lnTo>
                    <a:lnTo>
                      <a:pt x="209" y="2843"/>
                    </a:lnTo>
                    <a:lnTo>
                      <a:pt x="192" y="2859"/>
                    </a:lnTo>
                    <a:lnTo>
                      <a:pt x="176" y="2884"/>
                    </a:lnTo>
                    <a:lnTo>
                      <a:pt x="176" y="2910"/>
                    </a:lnTo>
                    <a:lnTo>
                      <a:pt x="209" y="2943"/>
                    </a:lnTo>
                    <a:lnTo>
                      <a:pt x="234" y="2985"/>
                    </a:lnTo>
                    <a:lnTo>
                      <a:pt x="226" y="2993"/>
                    </a:lnTo>
                    <a:lnTo>
                      <a:pt x="218" y="2993"/>
                    </a:lnTo>
                    <a:lnTo>
                      <a:pt x="218" y="3010"/>
                    </a:lnTo>
                    <a:lnTo>
                      <a:pt x="209" y="3019"/>
                    </a:lnTo>
                    <a:lnTo>
                      <a:pt x="201" y="3019"/>
                    </a:lnTo>
                    <a:lnTo>
                      <a:pt x="192" y="3019"/>
                    </a:lnTo>
                    <a:lnTo>
                      <a:pt x="176" y="3052"/>
                    </a:lnTo>
                    <a:lnTo>
                      <a:pt x="167" y="3069"/>
                    </a:lnTo>
                    <a:lnTo>
                      <a:pt x="167" y="3077"/>
                    </a:lnTo>
                    <a:lnTo>
                      <a:pt x="167" y="3086"/>
                    </a:lnTo>
                    <a:lnTo>
                      <a:pt x="176" y="3094"/>
                    </a:lnTo>
                    <a:lnTo>
                      <a:pt x="167" y="3094"/>
                    </a:lnTo>
                    <a:lnTo>
                      <a:pt x="159" y="3111"/>
                    </a:lnTo>
                    <a:lnTo>
                      <a:pt x="167" y="3119"/>
                    </a:lnTo>
                    <a:lnTo>
                      <a:pt x="176" y="3128"/>
                    </a:lnTo>
                    <a:lnTo>
                      <a:pt x="184" y="3203"/>
                    </a:lnTo>
                    <a:lnTo>
                      <a:pt x="184" y="3212"/>
                    </a:lnTo>
                    <a:lnTo>
                      <a:pt x="159" y="3220"/>
                    </a:lnTo>
                    <a:lnTo>
                      <a:pt x="134" y="3245"/>
                    </a:lnTo>
                    <a:lnTo>
                      <a:pt x="159" y="3270"/>
                    </a:lnTo>
                    <a:lnTo>
                      <a:pt x="184" y="3295"/>
                    </a:lnTo>
                    <a:lnTo>
                      <a:pt x="209" y="3295"/>
                    </a:lnTo>
                    <a:lnTo>
                      <a:pt x="226" y="3287"/>
                    </a:lnTo>
                    <a:lnTo>
                      <a:pt x="243" y="3304"/>
                    </a:lnTo>
                    <a:lnTo>
                      <a:pt x="268" y="3312"/>
                    </a:lnTo>
                    <a:lnTo>
                      <a:pt x="276" y="3362"/>
                    </a:lnTo>
                    <a:lnTo>
                      <a:pt x="293" y="3413"/>
                    </a:lnTo>
                    <a:lnTo>
                      <a:pt x="276" y="3455"/>
                    </a:lnTo>
                    <a:lnTo>
                      <a:pt x="285" y="3463"/>
                    </a:lnTo>
                    <a:lnTo>
                      <a:pt x="285" y="3463"/>
                    </a:lnTo>
                    <a:lnTo>
                      <a:pt x="285" y="3471"/>
                    </a:lnTo>
                    <a:lnTo>
                      <a:pt x="293" y="3480"/>
                    </a:lnTo>
                    <a:lnTo>
                      <a:pt x="301" y="3488"/>
                    </a:lnTo>
                    <a:lnTo>
                      <a:pt x="301" y="3497"/>
                    </a:lnTo>
                    <a:lnTo>
                      <a:pt x="285" y="3513"/>
                    </a:lnTo>
                    <a:lnTo>
                      <a:pt x="268" y="3522"/>
                    </a:lnTo>
                    <a:lnTo>
                      <a:pt x="268" y="3530"/>
                    </a:lnTo>
                    <a:lnTo>
                      <a:pt x="251" y="3564"/>
                    </a:lnTo>
                    <a:lnTo>
                      <a:pt x="251" y="3564"/>
                    </a:lnTo>
                    <a:lnTo>
                      <a:pt x="234" y="3564"/>
                    </a:lnTo>
                    <a:lnTo>
                      <a:pt x="226" y="3572"/>
                    </a:lnTo>
                    <a:lnTo>
                      <a:pt x="209" y="3589"/>
                    </a:lnTo>
                    <a:lnTo>
                      <a:pt x="201" y="3614"/>
                    </a:lnTo>
                    <a:lnTo>
                      <a:pt x="218" y="3622"/>
                    </a:lnTo>
                    <a:lnTo>
                      <a:pt x="226" y="3639"/>
                    </a:lnTo>
                    <a:lnTo>
                      <a:pt x="276" y="3656"/>
                    </a:lnTo>
                    <a:lnTo>
                      <a:pt x="335" y="3664"/>
                    </a:lnTo>
                    <a:lnTo>
                      <a:pt x="394" y="3631"/>
                    </a:lnTo>
                    <a:lnTo>
                      <a:pt x="436" y="3572"/>
                    </a:lnTo>
                    <a:lnTo>
                      <a:pt x="452" y="3564"/>
                    </a:lnTo>
                    <a:lnTo>
                      <a:pt x="469" y="3555"/>
                    </a:lnTo>
                    <a:lnTo>
                      <a:pt x="477" y="3530"/>
                    </a:lnTo>
                    <a:lnTo>
                      <a:pt x="486" y="3513"/>
                    </a:lnTo>
                    <a:lnTo>
                      <a:pt x="503" y="3513"/>
                    </a:lnTo>
                    <a:lnTo>
                      <a:pt x="511" y="3513"/>
                    </a:lnTo>
                    <a:lnTo>
                      <a:pt x="519" y="3505"/>
                    </a:lnTo>
                    <a:lnTo>
                      <a:pt x="528" y="3505"/>
                    </a:lnTo>
                    <a:lnTo>
                      <a:pt x="528" y="3513"/>
                    </a:lnTo>
                    <a:lnTo>
                      <a:pt x="536" y="3513"/>
                    </a:lnTo>
                    <a:lnTo>
                      <a:pt x="545" y="3513"/>
                    </a:lnTo>
                    <a:lnTo>
                      <a:pt x="553" y="3505"/>
                    </a:lnTo>
                    <a:lnTo>
                      <a:pt x="578" y="3513"/>
                    </a:lnTo>
                    <a:lnTo>
                      <a:pt x="620" y="3497"/>
                    </a:lnTo>
                    <a:lnTo>
                      <a:pt x="603" y="3471"/>
                    </a:lnTo>
                    <a:lnTo>
                      <a:pt x="587" y="3446"/>
                    </a:lnTo>
                    <a:lnTo>
                      <a:pt x="570" y="3438"/>
                    </a:lnTo>
                    <a:lnTo>
                      <a:pt x="561" y="3430"/>
                    </a:lnTo>
                    <a:lnTo>
                      <a:pt x="561" y="3421"/>
                    </a:lnTo>
                    <a:lnTo>
                      <a:pt x="561" y="3413"/>
                    </a:lnTo>
                    <a:lnTo>
                      <a:pt x="587" y="3396"/>
                    </a:lnTo>
                    <a:lnTo>
                      <a:pt x="612" y="3388"/>
                    </a:lnTo>
                    <a:lnTo>
                      <a:pt x="620" y="3388"/>
                    </a:lnTo>
                    <a:lnTo>
                      <a:pt x="628" y="3362"/>
                    </a:lnTo>
                    <a:lnTo>
                      <a:pt x="628" y="3337"/>
                    </a:lnTo>
                    <a:lnTo>
                      <a:pt x="628" y="3321"/>
                    </a:lnTo>
                    <a:lnTo>
                      <a:pt x="637" y="3312"/>
                    </a:lnTo>
                    <a:lnTo>
                      <a:pt x="645" y="3304"/>
                    </a:lnTo>
                    <a:lnTo>
                      <a:pt x="645" y="3287"/>
                    </a:lnTo>
                    <a:lnTo>
                      <a:pt x="645" y="3262"/>
                    </a:lnTo>
                    <a:lnTo>
                      <a:pt x="679" y="3228"/>
                    </a:lnTo>
                    <a:lnTo>
                      <a:pt x="704" y="3212"/>
                    </a:lnTo>
                    <a:lnTo>
                      <a:pt x="712" y="3212"/>
                    </a:lnTo>
                    <a:lnTo>
                      <a:pt x="721" y="3203"/>
                    </a:lnTo>
                    <a:lnTo>
                      <a:pt x="712" y="3195"/>
                    </a:lnTo>
                    <a:lnTo>
                      <a:pt x="712" y="3170"/>
                    </a:lnTo>
                    <a:lnTo>
                      <a:pt x="712" y="3153"/>
                    </a:lnTo>
                    <a:lnTo>
                      <a:pt x="704" y="3136"/>
                    </a:lnTo>
                    <a:lnTo>
                      <a:pt x="687" y="3128"/>
                    </a:lnTo>
                    <a:lnTo>
                      <a:pt x="704" y="3086"/>
                    </a:lnTo>
                    <a:lnTo>
                      <a:pt x="729" y="3044"/>
                    </a:lnTo>
                    <a:lnTo>
                      <a:pt x="754" y="3052"/>
                    </a:lnTo>
                    <a:lnTo>
                      <a:pt x="779" y="3052"/>
                    </a:lnTo>
                    <a:lnTo>
                      <a:pt x="796" y="3061"/>
                    </a:lnTo>
                    <a:lnTo>
                      <a:pt x="830" y="3061"/>
                    </a:lnTo>
                    <a:lnTo>
                      <a:pt x="838" y="3027"/>
                    </a:lnTo>
                    <a:lnTo>
                      <a:pt x="846" y="3019"/>
                    </a:lnTo>
                    <a:lnTo>
                      <a:pt x="855" y="3019"/>
                    </a:lnTo>
                    <a:lnTo>
                      <a:pt x="863" y="3019"/>
                    </a:lnTo>
                    <a:lnTo>
                      <a:pt x="863" y="3027"/>
                    </a:lnTo>
                    <a:lnTo>
                      <a:pt x="880" y="3086"/>
                    </a:lnTo>
                    <a:lnTo>
                      <a:pt x="914" y="3102"/>
                    </a:lnTo>
                    <a:lnTo>
                      <a:pt x="914" y="3086"/>
                    </a:lnTo>
                    <a:lnTo>
                      <a:pt x="914" y="3077"/>
                    </a:lnTo>
                    <a:lnTo>
                      <a:pt x="914" y="3069"/>
                    </a:lnTo>
                    <a:lnTo>
                      <a:pt x="914" y="3061"/>
                    </a:lnTo>
                    <a:lnTo>
                      <a:pt x="905" y="3061"/>
                    </a:lnTo>
                    <a:lnTo>
                      <a:pt x="939" y="2993"/>
                    </a:lnTo>
                    <a:lnTo>
                      <a:pt x="1006" y="2952"/>
                    </a:lnTo>
                    <a:lnTo>
                      <a:pt x="1006" y="2943"/>
                    </a:lnTo>
                    <a:lnTo>
                      <a:pt x="1014" y="2926"/>
                    </a:lnTo>
                    <a:lnTo>
                      <a:pt x="1039" y="2910"/>
                    </a:lnTo>
                    <a:lnTo>
                      <a:pt x="1056" y="2910"/>
                    </a:lnTo>
                    <a:lnTo>
                      <a:pt x="1064" y="2918"/>
                    </a:lnTo>
                    <a:lnTo>
                      <a:pt x="1064" y="2926"/>
                    </a:lnTo>
                    <a:lnTo>
                      <a:pt x="1064" y="2943"/>
                    </a:lnTo>
                    <a:lnTo>
                      <a:pt x="1081" y="2952"/>
                    </a:lnTo>
                    <a:lnTo>
                      <a:pt x="1098" y="2952"/>
                    </a:lnTo>
                    <a:lnTo>
                      <a:pt x="1090" y="2960"/>
                    </a:lnTo>
                    <a:lnTo>
                      <a:pt x="1090" y="2968"/>
                    </a:lnTo>
                    <a:lnTo>
                      <a:pt x="1106" y="2968"/>
                    </a:lnTo>
                    <a:lnTo>
                      <a:pt x="1115" y="2977"/>
                    </a:lnTo>
                    <a:lnTo>
                      <a:pt x="1123" y="2985"/>
                    </a:lnTo>
                    <a:lnTo>
                      <a:pt x="1132" y="2985"/>
                    </a:lnTo>
                    <a:lnTo>
                      <a:pt x="1148" y="2960"/>
                    </a:lnTo>
                    <a:lnTo>
                      <a:pt x="1148" y="2952"/>
                    </a:lnTo>
                    <a:lnTo>
                      <a:pt x="1165" y="2935"/>
                    </a:lnTo>
                    <a:lnTo>
                      <a:pt x="1173" y="2910"/>
                    </a:lnTo>
                    <a:lnTo>
                      <a:pt x="1157" y="2884"/>
                    </a:lnTo>
                    <a:lnTo>
                      <a:pt x="1140" y="2868"/>
                    </a:lnTo>
                    <a:lnTo>
                      <a:pt x="1148" y="2859"/>
                    </a:lnTo>
                    <a:lnTo>
                      <a:pt x="1157" y="2851"/>
                    </a:lnTo>
                    <a:lnTo>
                      <a:pt x="1157" y="2843"/>
                    </a:lnTo>
                    <a:lnTo>
                      <a:pt x="1165" y="2843"/>
                    </a:lnTo>
                    <a:lnTo>
                      <a:pt x="1173" y="2843"/>
                    </a:lnTo>
                    <a:lnTo>
                      <a:pt x="1182" y="2843"/>
                    </a:lnTo>
                    <a:lnTo>
                      <a:pt x="1182" y="2834"/>
                    </a:lnTo>
                    <a:lnTo>
                      <a:pt x="1182" y="2826"/>
                    </a:lnTo>
                    <a:lnTo>
                      <a:pt x="1182" y="2817"/>
                    </a:lnTo>
                    <a:lnTo>
                      <a:pt x="1182" y="2809"/>
                    </a:lnTo>
                    <a:lnTo>
                      <a:pt x="1165" y="2792"/>
                    </a:lnTo>
                    <a:lnTo>
                      <a:pt x="1140" y="2784"/>
                    </a:lnTo>
                    <a:lnTo>
                      <a:pt x="1123" y="2717"/>
                    </a:lnTo>
                    <a:lnTo>
                      <a:pt x="1132" y="2675"/>
                    </a:lnTo>
                    <a:lnTo>
                      <a:pt x="1132" y="2666"/>
                    </a:lnTo>
                    <a:lnTo>
                      <a:pt x="1132" y="2666"/>
                    </a:lnTo>
                    <a:lnTo>
                      <a:pt x="1148" y="2658"/>
                    </a:lnTo>
                    <a:lnTo>
                      <a:pt x="1157" y="2650"/>
                    </a:lnTo>
                    <a:lnTo>
                      <a:pt x="1199" y="2616"/>
                    </a:lnTo>
                    <a:lnTo>
                      <a:pt x="1232" y="2574"/>
                    </a:lnTo>
                    <a:lnTo>
                      <a:pt x="1232" y="2557"/>
                    </a:lnTo>
                    <a:lnTo>
                      <a:pt x="1224" y="2549"/>
                    </a:lnTo>
                    <a:lnTo>
                      <a:pt x="1232" y="2532"/>
                    </a:lnTo>
                    <a:lnTo>
                      <a:pt x="1241" y="2524"/>
                    </a:lnTo>
                    <a:lnTo>
                      <a:pt x="1232" y="2499"/>
                    </a:lnTo>
                    <a:lnTo>
                      <a:pt x="1224" y="2474"/>
                    </a:lnTo>
                    <a:lnTo>
                      <a:pt x="1232" y="2440"/>
                    </a:lnTo>
                    <a:lnTo>
                      <a:pt x="1257" y="2398"/>
                    </a:lnTo>
                    <a:lnTo>
                      <a:pt x="1249" y="2390"/>
                    </a:lnTo>
                    <a:lnTo>
                      <a:pt x="1249" y="2390"/>
                    </a:lnTo>
                    <a:lnTo>
                      <a:pt x="1266" y="2381"/>
                    </a:lnTo>
                    <a:lnTo>
                      <a:pt x="1274" y="2390"/>
                    </a:lnTo>
                    <a:lnTo>
                      <a:pt x="1282" y="2398"/>
                    </a:lnTo>
                    <a:lnTo>
                      <a:pt x="1282" y="2398"/>
                    </a:lnTo>
                    <a:lnTo>
                      <a:pt x="1291" y="2390"/>
                    </a:lnTo>
                    <a:lnTo>
                      <a:pt x="1299" y="2381"/>
                    </a:lnTo>
                    <a:lnTo>
                      <a:pt x="1316" y="2373"/>
                    </a:lnTo>
                    <a:lnTo>
                      <a:pt x="1324" y="2373"/>
                    </a:lnTo>
                    <a:lnTo>
                      <a:pt x="1324" y="2339"/>
                    </a:lnTo>
                    <a:lnTo>
                      <a:pt x="1291" y="2339"/>
                    </a:lnTo>
                    <a:lnTo>
                      <a:pt x="1257" y="2331"/>
                    </a:lnTo>
                    <a:lnTo>
                      <a:pt x="1249" y="2323"/>
                    </a:lnTo>
                    <a:lnTo>
                      <a:pt x="1241" y="2314"/>
                    </a:lnTo>
                    <a:lnTo>
                      <a:pt x="1232" y="2314"/>
                    </a:lnTo>
                    <a:lnTo>
                      <a:pt x="1224" y="2314"/>
                    </a:lnTo>
                    <a:lnTo>
                      <a:pt x="1207" y="2281"/>
                    </a:lnTo>
                    <a:lnTo>
                      <a:pt x="1224" y="2256"/>
                    </a:lnTo>
                    <a:lnTo>
                      <a:pt x="1224" y="2230"/>
                    </a:lnTo>
                    <a:lnTo>
                      <a:pt x="1241" y="2205"/>
                    </a:lnTo>
                    <a:lnTo>
                      <a:pt x="1249" y="2197"/>
                    </a:lnTo>
                    <a:lnTo>
                      <a:pt x="1257" y="2180"/>
                    </a:lnTo>
                    <a:lnTo>
                      <a:pt x="1241" y="2163"/>
                    </a:lnTo>
                    <a:lnTo>
                      <a:pt x="1224" y="2147"/>
                    </a:lnTo>
                    <a:lnTo>
                      <a:pt x="1215" y="2130"/>
                    </a:lnTo>
                    <a:lnTo>
                      <a:pt x="1215" y="2105"/>
                    </a:lnTo>
                    <a:lnTo>
                      <a:pt x="1215" y="2088"/>
                    </a:lnTo>
                    <a:lnTo>
                      <a:pt x="1207" y="2071"/>
                    </a:lnTo>
                    <a:lnTo>
                      <a:pt x="1207" y="2038"/>
                    </a:lnTo>
                    <a:lnTo>
                      <a:pt x="1207" y="2012"/>
                    </a:lnTo>
                    <a:lnTo>
                      <a:pt x="1199" y="2004"/>
                    </a:lnTo>
                    <a:lnTo>
                      <a:pt x="1190" y="1996"/>
                    </a:lnTo>
                    <a:lnTo>
                      <a:pt x="1207" y="1979"/>
                    </a:lnTo>
                    <a:lnTo>
                      <a:pt x="1232" y="1962"/>
                    </a:lnTo>
                    <a:lnTo>
                      <a:pt x="1241" y="1870"/>
                    </a:lnTo>
                    <a:lnTo>
                      <a:pt x="1241" y="1811"/>
                    </a:lnTo>
                    <a:lnTo>
                      <a:pt x="1241" y="1752"/>
                    </a:lnTo>
                    <a:lnTo>
                      <a:pt x="1224" y="1727"/>
                    </a:lnTo>
                    <a:lnTo>
                      <a:pt x="1215" y="1694"/>
                    </a:lnTo>
                    <a:lnTo>
                      <a:pt x="1215" y="1685"/>
                    </a:lnTo>
                    <a:lnTo>
                      <a:pt x="1224" y="1669"/>
                    </a:lnTo>
                    <a:lnTo>
                      <a:pt x="1232" y="1669"/>
                    </a:lnTo>
                    <a:lnTo>
                      <a:pt x="1232" y="1660"/>
                    </a:lnTo>
                    <a:lnTo>
                      <a:pt x="1249" y="1669"/>
                    </a:lnTo>
                    <a:lnTo>
                      <a:pt x="1266" y="1669"/>
                    </a:lnTo>
                    <a:lnTo>
                      <a:pt x="1282" y="1652"/>
                    </a:lnTo>
                    <a:lnTo>
                      <a:pt x="1308" y="1643"/>
                    </a:lnTo>
                    <a:lnTo>
                      <a:pt x="1333" y="1652"/>
                    </a:lnTo>
                    <a:lnTo>
                      <a:pt x="1350" y="1652"/>
                    </a:lnTo>
                    <a:lnTo>
                      <a:pt x="1366" y="1627"/>
                    </a:lnTo>
                    <a:lnTo>
                      <a:pt x="1366" y="1593"/>
                    </a:lnTo>
                    <a:lnTo>
                      <a:pt x="1383" y="1585"/>
                    </a:lnTo>
                    <a:lnTo>
                      <a:pt x="1392" y="1576"/>
                    </a:lnTo>
                    <a:lnTo>
                      <a:pt x="1392" y="1560"/>
                    </a:lnTo>
                    <a:lnTo>
                      <a:pt x="1400" y="1534"/>
                    </a:lnTo>
                    <a:lnTo>
                      <a:pt x="1433" y="1509"/>
                    </a:lnTo>
                    <a:lnTo>
                      <a:pt x="1467" y="1484"/>
                    </a:lnTo>
                    <a:lnTo>
                      <a:pt x="1467" y="1476"/>
                    </a:lnTo>
                    <a:lnTo>
                      <a:pt x="1459" y="1451"/>
                    </a:lnTo>
                    <a:lnTo>
                      <a:pt x="1442" y="1417"/>
                    </a:lnTo>
                    <a:lnTo>
                      <a:pt x="1442" y="1383"/>
                    </a:lnTo>
                    <a:lnTo>
                      <a:pt x="1433" y="1350"/>
                    </a:lnTo>
                    <a:lnTo>
                      <a:pt x="1417" y="1333"/>
                    </a:lnTo>
                    <a:lnTo>
                      <a:pt x="1400" y="1325"/>
                    </a:lnTo>
                    <a:lnTo>
                      <a:pt x="1392" y="1316"/>
                    </a:lnTo>
                    <a:lnTo>
                      <a:pt x="1392" y="1300"/>
                    </a:lnTo>
                    <a:lnTo>
                      <a:pt x="1392" y="1291"/>
                    </a:lnTo>
                    <a:lnTo>
                      <a:pt x="1383" y="1283"/>
                    </a:lnTo>
                    <a:lnTo>
                      <a:pt x="1375" y="1249"/>
                    </a:lnTo>
                    <a:lnTo>
                      <a:pt x="1383" y="1216"/>
                    </a:lnTo>
                    <a:lnTo>
                      <a:pt x="1375" y="1207"/>
                    </a:lnTo>
                    <a:lnTo>
                      <a:pt x="1375" y="1199"/>
                    </a:lnTo>
                    <a:lnTo>
                      <a:pt x="1375" y="1191"/>
                    </a:lnTo>
                    <a:lnTo>
                      <a:pt x="1375" y="1182"/>
                    </a:lnTo>
                    <a:lnTo>
                      <a:pt x="1366" y="1182"/>
                    </a:lnTo>
                    <a:lnTo>
                      <a:pt x="1358" y="1174"/>
                    </a:lnTo>
                    <a:lnTo>
                      <a:pt x="1375" y="1157"/>
                    </a:lnTo>
                    <a:lnTo>
                      <a:pt x="1383" y="1132"/>
                    </a:lnTo>
                    <a:lnTo>
                      <a:pt x="1392" y="1124"/>
                    </a:lnTo>
                    <a:lnTo>
                      <a:pt x="1392" y="1107"/>
                    </a:lnTo>
                    <a:lnTo>
                      <a:pt x="1400" y="1098"/>
                    </a:lnTo>
                    <a:lnTo>
                      <a:pt x="1383" y="1107"/>
                    </a:lnTo>
                    <a:lnTo>
                      <a:pt x="1375" y="1115"/>
                    </a:lnTo>
                    <a:lnTo>
                      <a:pt x="1358" y="1107"/>
                    </a:lnTo>
                    <a:lnTo>
                      <a:pt x="1333" y="1124"/>
                    </a:lnTo>
                    <a:lnTo>
                      <a:pt x="1333" y="1132"/>
                    </a:lnTo>
                    <a:lnTo>
                      <a:pt x="1333" y="1149"/>
                    </a:lnTo>
                    <a:lnTo>
                      <a:pt x="1350" y="1149"/>
                    </a:lnTo>
                    <a:lnTo>
                      <a:pt x="1375" y="1140"/>
                    </a:lnTo>
                    <a:lnTo>
                      <a:pt x="1375" y="1149"/>
                    </a:lnTo>
                    <a:lnTo>
                      <a:pt x="1366" y="1157"/>
                    </a:lnTo>
                    <a:lnTo>
                      <a:pt x="1358" y="1157"/>
                    </a:lnTo>
                    <a:lnTo>
                      <a:pt x="1341" y="1182"/>
                    </a:lnTo>
                    <a:lnTo>
                      <a:pt x="1324" y="1191"/>
                    </a:lnTo>
                    <a:lnTo>
                      <a:pt x="1316" y="1182"/>
                    </a:lnTo>
                    <a:lnTo>
                      <a:pt x="1316" y="1182"/>
                    </a:lnTo>
                    <a:lnTo>
                      <a:pt x="1308" y="1199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24"/>
                    </a:lnTo>
                    <a:lnTo>
                      <a:pt x="1291" y="1233"/>
                    </a:lnTo>
                    <a:lnTo>
                      <a:pt x="1274" y="1224"/>
                    </a:lnTo>
                    <a:lnTo>
                      <a:pt x="1266" y="1216"/>
                    </a:lnTo>
                    <a:lnTo>
                      <a:pt x="1266" y="1224"/>
                    </a:lnTo>
                    <a:lnTo>
                      <a:pt x="1257" y="1224"/>
                    </a:lnTo>
                    <a:lnTo>
                      <a:pt x="1232" y="1224"/>
                    </a:lnTo>
                    <a:lnTo>
                      <a:pt x="1207" y="1224"/>
                    </a:lnTo>
                    <a:lnTo>
                      <a:pt x="1199" y="1249"/>
                    </a:lnTo>
                    <a:lnTo>
                      <a:pt x="1173" y="1274"/>
                    </a:lnTo>
                    <a:lnTo>
                      <a:pt x="1165" y="1274"/>
                    </a:lnTo>
                    <a:lnTo>
                      <a:pt x="1173" y="1258"/>
                    </a:lnTo>
                    <a:lnTo>
                      <a:pt x="1190" y="1241"/>
                    </a:lnTo>
                    <a:lnTo>
                      <a:pt x="1190" y="1224"/>
                    </a:lnTo>
                    <a:lnTo>
                      <a:pt x="1199" y="1207"/>
                    </a:lnTo>
                    <a:lnTo>
                      <a:pt x="1224" y="1199"/>
                    </a:lnTo>
                    <a:lnTo>
                      <a:pt x="1232" y="1174"/>
                    </a:lnTo>
                    <a:lnTo>
                      <a:pt x="1224" y="1165"/>
                    </a:lnTo>
                    <a:lnTo>
                      <a:pt x="1207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249" y="1165"/>
                    </a:lnTo>
                    <a:lnTo>
                      <a:pt x="1282" y="1132"/>
                    </a:lnTo>
                    <a:lnTo>
                      <a:pt x="1291" y="1132"/>
                    </a:lnTo>
                    <a:lnTo>
                      <a:pt x="1299" y="1115"/>
                    </a:lnTo>
                    <a:lnTo>
                      <a:pt x="1308" y="1098"/>
                    </a:lnTo>
                    <a:lnTo>
                      <a:pt x="1324" y="1082"/>
                    </a:lnTo>
                    <a:lnTo>
                      <a:pt x="1341" y="1065"/>
                    </a:lnTo>
                    <a:lnTo>
                      <a:pt x="1350" y="1040"/>
                    </a:lnTo>
                    <a:lnTo>
                      <a:pt x="1400" y="1006"/>
                    </a:lnTo>
                    <a:lnTo>
                      <a:pt x="1400" y="998"/>
                    </a:lnTo>
                    <a:lnTo>
                      <a:pt x="1408" y="989"/>
                    </a:lnTo>
                    <a:lnTo>
                      <a:pt x="1425" y="964"/>
                    </a:lnTo>
                    <a:lnTo>
                      <a:pt x="1450" y="939"/>
                    </a:lnTo>
                    <a:lnTo>
                      <a:pt x="1459" y="897"/>
                    </a:lnTo>
                    <a:lnTo>
                      <a:pt x="1442" y="889"/>
                    </a:lnTo>
                    <a:lnTo>
                      <a:pt x="1433" y="872"/>
                    </a:lnTo>
                    <a:lnTo>
                      <a:pt x="1433" y="880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64"/>
                    </a:lnTo>
                    <a:lnTo>
                      <a:pt x="1433" y="864"/>
                    </a:lnTo>
                    <a:lnTo>
                      <a:pt x="1450" y="872"/>
                    </a:lnTo>
                    <a:lnTo>
                      <a:pt x="1450" y="880"/>
                    </a:lnTo>
                    <a:lnTo>
                      <a:pt x="1450" y="889"/>
                    </a:lnTo>
                    <a:lnTo>
                      <a:pt x="1459" y="872"/>
                    </a:lnTo>
                    <a:lnTo>
                      <a:pt x="1459" y="830"/>
                    </a:lnTo>
                    <a:lnTo>
                      <a:pt x="1450" y="830"/>
                    </a:lnTo>
                    <a:lnTo>
                      <a:pt x="1442" y="830"/>
                    </a:lnTo>
                    <a:lnTo>
                      <a:pt x="1442" y="805"/>
                    </a:lnTo>
                    <a:lnTo>
                      <a:pt x="1425" y="788"/>
                    </a:lnTo>
                    <a:lnTo>
                      <a:pt x="1425" y="805"/>
                    </a:lnTo>
                    <a:close/>
                    <a:moveTo>
                      <a:pt x="813" y="167"/>
                    </a:moveTo>
                    <a:lnTo>
                      <a:pt x="805" y="168"/>
                    </a:lnTo>
                    <a:lnTo>
                      <a:pt x="796" y="173"/>
                    </a:lnTo>
                    <a:lnTo>
                      <a:pt x="805" y="177"/>
                    </a:lnTo>
                    <a:lnTo>
                      <a:pt x="813" y="179"/>
                    </a:lnTo>
                    <a:lnTo>
                      <a:pt x="821" y="187"/>
                    </a:lnTo>
                    <a:lnTo>
                      <a:pt x="830" y="195"/>
                    </a:lnTo>
                    <a:lnTo>
                      <a:pt x="821" y="196"/>
                    </a:lnTo>
                    <a:lnTo>
                      <a:pt x="813" y="195"/>
                    </a:lnTo>
                    <a:lnTo>
                      <a:pt x="813" y="198"/>
                    </a:lnTo>
                    <a:lnTo>
                      <a:pt x="813" y="201"/>
                    </a:lnTo>
                    <a:lnTo>
                      <a:pt x="821" y="203"/>
                    </a:lnTo>
                    <a:lnTo>
                      <a:pt x="830" y="204"/>
                    </a:lnTo>
                    <a:lnTo>
                      <a:pt x="838" y="213"/>
                    </a:lnTo>
                    <a:lnTo>
                      <a:pt x="846" y="218"/>
                    </a:lnTo>
                    <a:lnTo>
                      <a:pt x="863" y="212"/>
                    </a:lnTo>
                    <a:lnTo>
                      <a:pt x="872" y="205"/>
                    </a:lnTo>
                    <a:lnTo>
                      <a:pt x="939" y="196"/>
                    </a:lnTo>
                    <a:lnTo>
                      <a:pt x="947" y="192"/>
                    </a:lnTo>
                    <a:lnTo>
                      <a:pt x="947" y="171"/>
                    </a:lnTo>
                    <a:lnTo>
                      <a:pt x="947" y="147"/>
                    </a:lnTo>
                    <a:lnTo>
                      <a:pt x="964" y="137"/>
                    </a:lnTo>
                    <a:lnTo>
                      <a:pt x="972" y="127"/>
                    </a:lnTo>
                    <a:lnTo>
                      <a:pt x="972" y="117"/>
                    </a:lnTo>
                    <a:lnTo>
                      <a:pt x="964" y="108"/>
                    </a:lnTo>
                    <a:lnTo>
                      <a:pt x="964" y="106"/>
                    </a:lnTo>
                    <a:lnTo>
                      <a:pt x="955" y="102"/>
                    </a:lnTo>
                    <a:lnTo>
                      <a:pt x="939" y="63"/>
                    </a:lnTo>
                    <a:lnTo>
                      <a:pt x="930" y="32"/>
                    </a:lnTo>
                    <a:lnTo>
                      <a:pt x="914" y="31"/>
                    </a:lnTo>
                    <a:lnTo>
                      <a:pt x="914" y="43"/>
                    </a:lnTo>
                    <a:lnTo>
                      <a:pt x="872" y="66"/>
                    </a:lnTo>
                    <a:lnTo>
                      <a:pt x="838" y="93"/>
                    </a:lnTo>
                    <a:lnTo>
                      <a:pt x="838" y="107"/>
                    </a:lnTo>
                    <a:lnTo>
                      <a:pt x="846" y="111"/>
                    </a:lnTo>
                    <a:lnTo>
                      <a:pt x="846" y="118"/>
                    </a:lnTo>
                    <a:lnTo>
                      <a:pt x="838" y="127"/>
                    </a:lnTo>
                    <a:lnTo>
                      <a:pt x="838" y="136"/>
                    </a:lnTo>
                    <a:lnTo>
                      <a:pt x="830" y="145"/>
                    </a:lnTo>
                    <a:lnTo>
                      <a:pt x="821" y="149"/>
                    </a:lnTo>
                    <a:lnTo>
                      <a:pt x="813" y="153"/>
                    </a:lnTo>
                    <a:lnTo>
                      <a:pt x="813" y="160"/>
                    </a:lnTo>
                    <a:lnTo>
                      <a:pt x="821" y="166"/>
                    </a:lnTo>
                    <a:lnTo>
                      <a:pt x="821" y="168"/>
                    </a:lnTo>
                    <a:lnTo>
                      <a:pt x="813" y="168"/>
                    </a:lnTo>
                    <a:lnTo>
                      <a:pt x="813" y="167"/>
                    </a:lnTo>
                    <a:close/>
                    <a:moveTo>
                      <a:pt x="796" y="26"/>
                    </a:moveTo>
                    <a:lnTo>
                      <a:pt x="788" y="37"/>
                    </a:lnTo>
                    <a:lnTo>
                      <a:pt x="788" y="44"/>
                    </a:lnTo>
                    <a:lnTo>
                      <a:pt x="796" y="44"/>
                    </a:lnTo>
                    <a:lnTo>
                      <a:pt x="813" y="52"/>
                    </a:lnTo>
                    <a:lnTo>
                      <a:pt x="830" y="31"/>
                    </a:lnTo>
                    <a:lnTo>
                      <a:pt x="796" y="26"/>
                    </a:lnTo>
                    <a:close/>
                    <a:moveTo>
                      <a:pt x="863" y="788"/>
                    </a:moveTo>
                    <a:lnTo>
                      <a:pt x="846" y="780"/>
                    </a:lnTo>
                    <a:lnTo>
                      <a:pt x="846" y="780"/>
                    </a:lnTo>
                    <a:lnTo>
                      <a:pt x="855" y="797"/>
                    </a:lnTo>
                    <a:lnTo>
                      <a:pt x="872" y="805"/>
                    </a:lnTo>
                    <a:lnTo>
                      <a:pt x="872" y="797"/>
                    </a:lnTo>
                    <a:lnTo>
                      <a:pt x="872" y="788"/>
                    </a:lnTo>
                    <a:lnTo>
                      <a:pt x="863" y="78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СФО_Алтайский край">
                <a:extLst>
                  <a:ext uri="{FF2B5EF4-FFF2-40B4-BE49-F238E27FC236}">
                    <a16:creationId xmlns="" xmlns:a16="http://schemas.microsoft.com/office/drawing/2014/main" id="{A9B4BB0C-0A45-5EB0-F9F4-5ACB10B45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830763"/>
                <a:ext cx="673100" cy="527050"/>
              </a:xfrm>
              <a:custGeom>
                <a:avLst/>
                <a:gdLst>
                  <a:gd name="T0" fmla="*/ 402 w 578"/>
                  <a:gd name="T1" fmla="*/ 75 h 452"/>
                  <a:gd name="T2" fmla="*/ 377 w 578"/>
                  <a:gd name="T3" fmla="*/ 92 h 452"/>
                  <a:gd name="T4" fmla="*/ 360 w 578"/>
                  <a:gd name="T5" fmla="*/ 75 h 452"/>
                  <a:gd name="T6" fmla="*/ 293 w 578"/>
                  <a:gd name="T7" fmla="*/ 125 h 452"/>
                  <a:gd name="T8" fmla="*/ 260 w 578"/>
                  <a:gd name="T9" fmla="*/ 75 h 452"/>
                  <a:gd name="T10" fmla="*/ 260 w 578"/>
                  <a:gd name="T11" fmla="*/ 58 h 452"/>
                  <a:gd name="T12" fmla="*/ 251 w 578"/>
                  <a:gd name="T13" fmla="*/ 50 h 452"/>
                  <a:gd name="T14" fmla="*/ 243 w 578"/>
                  <a:gd name="T15" fmla="*/ 33 h 452"/>
                  <a:gd name="T16" fmla="*/ 234 w 578"/>
                  <a:gd name="T17" fmla="*/ 0 h 452"/>
                  <a:gd name="T18" fmla="*/ 125 w 578"/>
                  <a:gd name="T19" fmla="*/ 42 h 452"/>
                  <a:gd name="T20" fmla="*/ 117 w 578"/>
                  <a:gd name="T21" fmla="*/ 50 h 452"/>
                  <a:gd name="T22" fmla="*/ 92 w 578"/>
                  <a:gd name="T23" fmla="*/ 50 h 452"/>
                  <a:gd name="T24" fmla="*/ 50 w 578"/>
                  <a:gd name="T25" fmla="*/ 42 h 452"/>
                  <a:gd name="T26" fmla="*/ 33 w 578"/>
                  <a:gd name="T27" fmla="*/ 33 h 452"/>
                  <a:gd name="T28" fmla="*/ 16 w 578"/>
                  <a:gd name="T29" fmla="*/ 42 h 452"/>
                  <a:gd name="T30" fmla="*/ 58 w 578"/>
                  <a:gd name="T31" fmla="*/ 360 h 452"/>
                  <a:gd name="T32" fmla="*/ 92 w 578"/>
                  <a:gd name="T33" fmla="*/ 343 h 452"/>
                  <a:gd name="T34" fmla="*/ 100 w 578"/>
                  <a:gd name="T35" fmla="*/ 335 h 452"/>
                  <a:gd name="T36" fmla="*/ 109 w 578"/>
                  <a:gd name="T37" fmla="*/ 327 h 452"/>
                  <a:gd name="T38" fmla="*/ 134 w 578"/>
                  <a:gd name="T39" fmla="*/ 360 h 452"/>
                  <a:gd name="T40" fmla="*/ 184 w 578"/>
                  <a:gd name="T41" fmla="*/ 402 h 452"/>
                  <a:gd name="T42" fmla="*/ 226 w 578"/>
                  <a:gd name="T43" fmla="*/ 411 h 452"/>
                  <a:gd name="T44" fmla="*/ 234 w 578"/>
                  <a:gd name="T45" fmla="*/ 402 h 452"/>
                  <a:gd name="T46" fmla="*/ 251 w 578"/>
                  <a:gd name="T47" fmla="*/ 402 h 452"/>
                  <a:gd name="T48" fmla="*/ 268 w 578"/>
                  <a:gd name="T49" fmla="*/ 394 h 452"/>
                  <a:gd name="T50" fmla="*/ 318 w 578"/>
                  <a:gd name="T51" fmla="*/ 452 h 452"/>
                  <a:gd name="T52" fmla="*/ 343 w 578"/>
                  <a:gd name="T53" fmla="*/ 444 h 452"/>
                  <a:gd name="T54" fmla="*/ 343 w 578"/>
                  <a:gd name="T55" fmla="*/ 419 h 452"/>
                  <a:gd name="T56" fmla="*/ 310 w 578"/>
                  <a:gd name="T57" fmla="*/ 385 h 452"/>
                  <a:gd name="T58" fmla="*/ 343 w 578"/>
                  <a:gd name="T59" fmla="*/ 385 h 452"/>
                  <a:gd name="T60" fmla="*/ 352 w 578"/>
                  <a:gd name="T61" fmla="*/ 377 h 452"/>
                  <a:gd name="T62" fmla="*/ 402 w 578"/>
                  <a:gd name="T63" fmla="*/ 369 h 452"/>
                  <a:gd name="T64" fmla="*/ 436 w 578"/>
                  <a:gd name="T65" fmla="*/ 360 h 452"/>
                  <a:gd name="T66" fmla="*/ 452 w 578"/>
                  <a:gd name="T67" fmla="*/ 352 h 452"/>
                  <a:gd name="T68" fmla="*/ 469 w 578"/>
                  <a:gd name="T69" fmla="*/ 335 h 452"/>
                  <a:gd name="T70" fmla="*/ 486 w 578"/>
                  <a:gd name="T71" fmla="*/ 327 h 452"/>
                  <a:gd name="T72" fmla="*/ 503 w 578"/>
                  <a:gd name="T73" fmla="*/ 335 h 452"/>
                  <a:gd name="T74" fmla="*/ 519 w 578"/>
                  <a:gd name="T75" fmla="*/ 335 h 452"/>
                  <a:gd name="T76" fmla="*/ 545 w 578"/>
                  <a:gd name="T77" fmla="*/ 327 h 452"/>
                  <a:gd name="T78" fmla="*/ 545 w 578"/>
                  <a:gd name="T79" fmla="*/ 293 h 452"/>
                  <a:gd name="T80" fmla="*/ 570 w 578"/>
                  <a:gd name="T81" fmla="*/ 260 h 452"/>
                  <a:gd name="T82" fmla="*/ 570 w 578"/>
                  <a:gd name="T83" fmla="*/ 234 h 452"/>
                  <a:gd name="T84" fmla="*/ 561 w 578"/>
                  <a:gd name="T85" fmla="*/ 218 h 452"/>
                  <a:gd name="T86" fmla="*/ 570 w 578"/>
                  <a:gd name="T87" fmla="*/ 201 h 452"/>
                  <a:gd name="T88" fmla="*/ 570 w 578"/>
                  <a:gd name="T89" fmla="*/ 184 h 452"/>
                  <a:gd name="T90" fmla="*/ 545 w 578"/>
                  <a:gd name="T91" fmla="*/ 159 h 452"/>
                  <a:gd name="T92" fmla="*/ 536 w 578"/>
                  <a:gd name="T93" fmla="*/ 125 h 452"/>
                  <a:gd name="T94" fmla="*/ 519 w 578"/>
                  <a:gd name="T95" fmla="*/ 109 h 452"/>
                  <a:gd name="T96" fmla="*/ 511 w 578"/>
                  <a:gd name="T97" fmla="*/ 92 h 452"/>
                  <a:gd name="T98" fmla="*/ 494 w 578"/>
                  <a:gd name="T99" fmla="*/ 67 h 452"/>
                  <a:gd name="T100" fmla="*/ 452 w 578"/>
                  <a:gd name="T101" fmla="*/ 67 h 452"/>
                  <a:gd name="T102" fmla="*/ 427 w 578"/>
                  <a:gd name="T103" fmla="*/ 75 h 452"/>
                  <a:gd name="T104" fmla="*/ 410 w 578"/>
                  <a:gd name="T105" fmla="*/ 75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8" h="452">
                    <a:moveTo>
                      <a:pt x="410" y="75"/>
                    </a:moveTo>
                    <a:lnTo>
                      <a:pt x="402" y="75"/>
                    </a:lnTo>
                    <a:lnTo>
                      <a:pt x="377" y="75"/>
                    </a:lnTo>
                    <a:lnTo>
                      <a:pt x="377" y="92"/>
                    </a:lnTo>
                    <a:lnTo>
                      <a:pt x="369" y="92"/>
                    </a:lnTo>
                    <a:lnTo>
                      <a:pt x="360" y="75"/>
                    </a:lnTo>
                    <a:lnTo>
                      <a:pt x="318" y="100"/>
                    </a:lnTo>
                    <a:lnTo>
                      <a:pt x="293" y="125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8" y="67"/>
                    </a:lnTo>
                    <a:lnTo>
                      <a:pt x="260" y="58"/>
                    </a:lnTo>
                    <a:lnTo>
                      <a:pt x="251" y="58"/>
                    </a:lnTo>
                    <a:lnTo>
                      <a:pt x="251" y="50"/>
                    </a:lnTo>
                    <a:lnTo>
                      <a:pt x="251" y="42"/>
                    </a:lnTo>
                    <a:lnTo>
                      <a:pt x="243" y="33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184" y="16"/>
                    </a:lnTo>
                    <a:lnTo>
                      <a:pt x="125" y="42"/>
                    </a:lnTo>
                    <a:lnTo>
                      <a:pt x="125" y="42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92" y="50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41" y="50"/>
                    </a:lnTo>
                    <a:lnTo>
                      <a:pt x="33" y="33"/>
                    </a:lnTo>
                    <a:lnTo>
                      <a:pt x="25" y="33"/>
                    </a:lnTo>
                    <a:lnTo>
                      <a:pt x="16" y="42"/>
                    </a:lnTo>
                    <a:lnTo>
                      <a:pt x="0" y="58"/>
                    </a:lnTo>
                    <a:lnTo>
                      <a:pt x="58" y="360"/>
                    </a:lnTo>
                    <a:lnTo>
                      <a:pt x="92" y="352"/>
                    </a:lnTo>
                    <a:lnTo>
                      <a:pt x="92" y="343"/>
                    </a:lnTo>
                    <a:lnTo>
                      <a:pt x="92" y="335"/>
                    </a:lnTo>
                    <a:lnTo>
                      <a:pt x="100" y="335"/>
                    </a:lnTo>
                    <a:lnTo>
                      <a:pt x="109" y="335"/>
                    </a:lnTo>
                    <a:lnTo>
                      <a:pt x="109" y="327"/>
                    </a:lnTo>
                    <a:lnTo>
                      <a:pt x="117" y="318"/>
                    </a:lnTo>
                    <a:lnTo>
                      <a:pt x="134" y="360"/>
                    </a:lnTo>
                    <a:lnTo>
                      <a:pt x="150" y="394"/>
                    </a:lnTo>
                    <a:lnTo>
                      <a:pt x="184" y="402"/>
                    </a:lnTo>
                    <a:lnTo>
                      <a:pt x="201" y="411"/>
                    </a:lnTo>
                    <a:lnTo>
                      <a:pt x="226" y="411"/>
                    </a:lnTo>
                    <a:lnTo>
                      <a:pt x="234" y="411"/>
                    </a:lnTo>
                    <a:lnTo>
                      <a:pt x="234" y="402"/>
                    </a:lnTo>
                    <a:lnTo>
                      <a:pt x="243" y="402"/>
                    </a:lnTo>
                    <a:lnTo>
                      <a:pt x="251" y="402"/>
                    </a:lnTo>
                    <a:lnTo>
                      <a:pt x="260" y="402"/>
                    </a:lnTo>
                    <a:lnTo>
                      <a:pt x="268" y="394"/>
                    </a:lnTo>
                    <a:lnTo>
                      <a:pt x="301" y="419"/>
                    </a:lnTo>
                    <a:lnTo>
                      <a:pt x="318" y="452"/>
                    </a:lnTo>
                    <a:lnTo>
                      <a:pt x="343" y="452"/>
                    </a:lnTo>
                    <a:lnTo>
                      <a:pt x="343" y="444"/>
                    </a:lnTo>
                    <a:lnTo>
                      <a:pt x="343" y="427"/>
                    </a:lnTo>
                    <a:lnTo>
                      <a:pt x="343" y="419"/>
                    </a:lnTo>
                    <a:lnTo>
                      <a:pt x="327" y="402"/>
                    </a:lnTo>
                    <a:lnTo>
                      <a:pt x="310" y="385"/>
                    </a:lnTo>
                    <a:lnTo>
                      <a:pt x="327" y="377"/>
                    </a:lnTo>
                    <a:lnTo>
                      <a:pt x="343" y="385"/>
                    </a:lnTo>
                    <a:lnTo>
                      <a:pt x="343" y="377"/>
                    </a:lnTo>
                    <a:lnTo>
                      <a:pt x="352" y="377"/>
                    </a:lnTo>
                    <a:lnTo>
                      <a:pt x="369" y="369"/>
                    </a:lnTo>
                    <a:lnTo>
                      <a:pt x="402" y="369"/>
                    </a:lnTo>
                    <a:lnTo>
                      <a:pt x="427" y="369"/>
                    </a:lnTo>
                    <a:lnTo>
                      <a:pt x="436" y="360"/>
                    </a:lnTo>
                    <a:lnTo>
                      <a:pt x="444" y="352"/>
                    </a:lnTo>
                    <a:lnTo>
                      <a:pt x="452" y="352"/>
                    </a:lnTo>
                    <a:lnTo>
                      <a:pt x="461" y="352"/>
                    </a:lnTo>
                    <a:lnTo>
                      <a:pt x="469" y="335"/>
                    </a:lnTo>
                    <a:lnTo>
                      <a:pt x="478" y="318"/>
                    </a:lnTo>
                    <a:lnTo>
                      <a:pt x="486" y="327"/>
                    </a:lnTo>
                    <a:lnTo>
                      <a:pt x="494" y="335"/>
                    </a:lnTo>
                    <a:lnTo>
                      <a:pt x="503" y="335"/>
                    </a:lnTo>
                    <a:lnTo>
                      <a:pt x="519" y="335"/>
                    </a:lnTo>
                    <a:lnTo>
                      <a:pt x="519" y="335"/>
                    </a:lnTo>
                    <a:lnTo>
                      <a:pt x="528" y="343"/>
                    </a:lnTo>
                    <a:lnTo>
                      <a:pt x="545" y="327"/>
                    </a:lnTo>
                    <a:lnTo>
                      <a:pt x="536" y="310"/>
                    </a:lnTo>
                    <a:lnTo>
                      <a:pt x="545" y="293"/>
                    </a:lnTo>
                    <a:lnTo>
                      <a:pt x="570" y="285"/>
                    </a:lnTo>
                    <a:lnTo>
                      <a:pt x="570" y="260"/>
                    </a:lnTo>
                    <a:lnTo>
                      <a:pt x="561" y="243"/>
                    </a:lnTo>
                    <a:lnTo>
                      <a:pt x="570" y="234"/>
                    </a:lnTo>
                    <a:lnTo>
                      <a:pt x="570" y="226"/>
                    </a:lnTo>
                    <a:lnTo>
                      <a:pt x="561" y="218"/>
                    </a:lnTo>
                    <a:lnTo>
                      <a:pt x="561" y="218"/>
                    </a:lnTo>
                    <a:lnTo>
                      <a:pt x="570" y="201"/>
                    </a:lnTo>
                    <a:lnTo>
                      <a:pt x="578" y="184"/>
                    </a:lnTo>
                    <a:lnTo>
                      <a:pt x="570" y="184"/>
                    </a:lnTo>
                    <a:lnTo>
                      <a:pt x="553" y="176"/>
                    </a:lnTo>
                    <a:lnTo>
                      <a:pt x="545" y="159"/>
                    </a:lnTo>
                    <a:lnTo>
                      <a:pt x="545" y="134"/>
                    </a:lnTo>
                    <a:lnTo>
                      <a:pt x="536" y="125"/>
                    </a:lnTo>
                    <a:lnTo>
                      <a:pt x="528" y="117"/>
                    </a:lnTo>
                    <a:lnTo>
                      <a:pt x="519" y="109"/>
                    </a:lnTo>
                    <a:lnTo>
                      <a:pt x="519" y="92"/>
                    </a:lnTo>
                    <a:lnTo>
                      <a:pt x="511" y="92"/>
                    </a:lnTo>
                    <a:lnTo>
                      <a:pt x="494" y="84"/>
                    </a:lnTo>
                    <a:lnTo>
                      <a:pt x="494" y="67"/>
                    </a:lnTo>
                    <a:lnTo>
                      <a:pt x="478" y="50"/>
                    </a:lnTo>
                    <a:lnTo>
                      <a:pt x="452" y="67"/>
                    </a:lnTo>
                    <a:lnTo>
                      <a:pt x="444" y="75"/>
                    </a:lnTo>
                    <a:lnTo>
                      <a:pt x="427" y="75"/>
                    </a:lnTo>
                    <a:lnTo>
                      <a:pt x="410" y="67"/>
                    </a:lnTo>
                    <a:lnTo>
                      <a:pt x="410" y="7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СФО_Республика Хакасия">
                <a:extLst>
                  <a:ext uri="{FF2B5EF4-FFF2-40B4-BE49-F238E27FC236}">
                    <a16:creationId xmlns="" xmlns:a16="http://schemas.microsoft.com/office/drawing/2014/main" id="{7FC0E135-47BA-5411-4276-87FD6413B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8" y="4840288"/>
                <a:ext cx="331788" cy="508000"/>
              </a:xfrm>
              <a:custGeom>
                <a:avLst/>
                <a:gdLst>
                  <a:gd name="T0" fmla="*/ 227 w 285"/>
                  <a:gd name="T1" fmla="*/ 59 h 436"/>
                  <a:gd name="T2" fmla="*/ 210 w 285"/>
                  <a:gd name="T3" fmla="*/ 42 h 436"/>
                  <a:gd name="T4" fmla="*/ 193 w 285"/>
                  <a:gd name="T5" fmla="*/ 50 h 436"/>
                  <a:gd name="T6" fmla="*/ 168 w 285"/>
                  <a:gd name="T7" fmla="*/ 50 h 436"/>
                  <a:gd name="T8" fmla="*/ 143 w 285"/>
                  <a:gd name="T9" fmla="*/ 25 h 436"/>
                  <a:gd name="T10" fmla="*/ 118 w 285"/>
                  <a:gd name="T11" fmla="*/ 0 h 436"/>
                  <a:gd name="T12" fmla="*/ 109 w 285"/>
                  <a:gd name="T13" fmla="*/ 8 h 436"/>
                  <a:gd name="T14" fmla="*/ 109 w 285"/>
                  <a:gd name="T15" fmla="*/ 25 h 436"/>
                  <a:gd name="T16" fmla="*/ 109 w 285"/>
                  <a:gd name="T17" fmla="*/ 42 h 436"/>
                  <a:gd name="T18" fmla="*/ 109 w 285"/>
                  <a:gd name="T19" fmla="*/ 50 h 436"/>
                  <a:gd name="T20" fmla="*/ 101 w 285"/>
                  <a:gd name="T21" fmla="*/ 76 h 436"/>
                  <a:gd name="T22" fmla="*/ 93 w 285"/>
                  <a:gd name="T23" fmla="*/ 109 h 436"/>
                  <a:gd name="T24" fmla="*/ 118 w 285"/>
                  <a:gd name="T25" fmla="*/ 109 h 436"/>
                  <a:gd name="T26" fmla="*/ 134 w 285"/>
                  <a:gd name="T27" fmla="*/ 126 h 436"/>
                  <a:gd name="T28" fmla="*/ 126 w 285"/>
                  <a:gd name="T29" fmla="*/ 134 h 436"/>
                  <a:gd name="T30" fmla="*/ 118 w 285"/>
                  <a:gd name="T31" fmla="*/ 143 h 436"/>
                  <a:gd name="T32" fmla="*/ 126 w 285"/>
                  <a:gd name="T33" fmla="*/ 159 h 436"/>
                  <a:gd name="T34" fmla="*/ 118 w 285"/>
                  <a:gd name="T35" fmla="*/ 176 h 436"/>
                  <a:gd name="T36" fmla="*/ 109 w 285"/>
                  <a:gd name="T37" fmla="*/ 176 h 436"/>
                  <a:gd name="T38" fmla="*/ 93 w 285"/>
                  <a:gd name="T39" fmla="*/ 193 h 436"/>
                  <a:gd name="T40" fmla="*/ 93 w 285"/>
                  <a:gd name="T41" fmla="*/ 210 h 436"/>
                  <a:gd name="T42" fmla="*/ 101 w 285"/>
                  <a:gd name="T43" fmla="*/ 235 h 436"/>
                  <a:gd name="T44" fmla="*/ 93 w 285"/>
                  <a:gd name="T45" fmla="*/ 252 h 436"/>
                  <a:gd name="T46" fmla="*/ 101 w 285"/>
                  <a:gd name="T47" fmla="*/ 268 h 436"/>
                  <a:gd name="T48" fmla="*/ 109 w 285"/>
                  <a:gd name="T49" fmla="*/ 294 h 436"/>
                  <a:gd name="T50" fmla="*/ 76 w 285"/>
                  <a:gd name="T51" fmla="*/ 319 h 436"/>
                  <a:gd name="T52" fmla="*/ 42 w 285"/>
                  <a:gd name="T53" fmla="*/ 335 h 436"/>
                  <a:gd name="T54" fmla="*/ 25 w 285"/>
                  <a:gd name="T55" fmla="*/ 352 h 436"/>
                  <a:gd name="T56" fmla="*/ 9 w 285"/>
                  <a:gd name="T57" fmla="*/ 361 h 436"/>
                  <a:gd name="T58" fmla="*/ 9 w 285"/>
                  <a:gd name="T59" fmla="*/ 377 h 436"/>
                  <a:gd name="T60" fmla="*/ 9 w 285"/>
                  <a:gd name="T61" fmla="*/ 386 h 436"/>
                  <a:gd name="T62" fmla="*/ 0 w 285"/>
                  <a:gd name="T63" fmla="*/ 394 h 436"/>
                  <a:gd name="T64" fmla="*/ 0 w 285"/>
                  <a:gd name="T65" fmla="*/ 403 h 436"/>
                  <a:gd name="T66" fmla="*/ 9 w 285"/>
                  <a:gd name="T67" fmla="*/ 428 h 436"/>
                  <a:gd name="T68" fmla="*/ 34 w 285"/>
                  <a:gd name="T69" fmla="*/ 436 h 436"/>
                  <a:gd name="T70" fmla="*/ 51 w 285"/>
                  <a:gd name="T71" fmla="*/ 428 h 436"/>
                  <a:gd name="T72" fmla="*/ 67 w 285"/>
                  <a:gd name="T73" fmla="*/ 419 h 436"/>
                  <a:gd name="T74" fmla="*/ 101 w 285"/>
                  <a:gd name="T75" fmla="*/ 428 h 436"/>
                  <a:gd name="T76" fmla="*/ 134 w 285"/>
                  <a:gd name="T77" fmla="*/ 428 h 436"/>
                  <a:gd name="T78" fmla="*/ 134 w 285"/>
                  <a:gd name="T79" fmla="*/ 411 h 436"/>
                  <a:gd name="T80" fmla="*/ 134 w 285"/>
                  <a:gd name="T81" fmla="*/ 386 h 436"/>
                  <a:gd name="T82" fmla="*/ 160 w 285"/>
                  <a:gd name="T83" fmla="*/ 377 h 436"/>
                  <a:gd name="T84" fmla="*/ 185 w 285"/>
                  <a:gd name="T85" fmla="*/ 369 h 436"/>
                  <a:gd name="T86" fmla="*/ 193 w 285"/>
                  <a:gd name="T87" fmla="*/ 344 h 436"/>
                  <a:gd name="T88" fmla="*/ 210 w 285"/>
                  <a:gd name="T89" fmla="*/ 327 h 436"/>
                  <a:gd name="T90" fmla="*/ 218 w 285"/>
                  <a:gd name="T91" fmla="*/ 319 h 436"/>
                  <a:gd name="T92" fmla="*/ 235 w 285"/>
                  <a:gd name="T93" fmla="*/ 319 h 436"/>
                  <a:gd name="T94" fmla="*/ 235 w 285"/>
                  <a:gd name="T95" fmla="*/ 319 h 436"/>
                  <a:gd name="T96" fmla="*/ 252 w 285"/>
                  <a:gd name="T97" fmla="*/ 285 h 436"/>
                  <a:gd name="T98" fmla="*/ 252 w 285"/>
                  <a:gd name="T99" fmla="*/ 277 h 436"/>
                  <a:gd name="T100" fmla="*/ 269 w 285"/>
                  <a:gd name="T101" fmla="*/ 268 h 436"/>
                  <a:gd name="T102" fmla="*/ 285 w 285"/>
                  <a:gd name="T103" fmla="*/ 252 h 436"/>
                  <a:gd name="T104" fmla="*/ 285 w 285"/>
                  <a:gd name="T105" fmla="*/ 243 h 436"/>
                  <a:gd name="T106" fmla="*/ 277 w 285"/>
                  <a:gd name="T107" fmla="*/ 235 h 436"/>
                  <a:gd name="T108" fmla="*/ 269 w 285"/>
                  <a:gd name="T109" fmla="*/ 226 h 436"/>
                  <a:gd name="T110" fmla="*/ 269 w 285"/>
                  <a:gd name="T111" fmla="*/ 218 h 436"/>
                  <a:gd name="T112" fmla="*/ 269 w 285"/>
                  <a:gd name="T113" fmla="*/ 218 h 436"/>
                  <a:gd name="T114" fmla="*/ 260 w 285"/>
                  <a:gd name="T115" fmla="*/ 210 h 436"/>
                  <a:gd name="T116" fmla="*/ 277 w 285"/>
                  <a:gd name="T117" fmla="*/ 168 h 436"/>
                  <a:gd name="T118" fmla="*/ 260 w 285"/>
                  <a:gd name="T119" fmla="*/ 117 h 436"/>
                  <a:gd name="T120" fmla="*/ 252 w 285"/>
                  <a:gd name="T121" fmla="*/ 67 h 436"/>
                  <a:gd name="T122" fmla="*/ 227 w 285"/>
                  <a:gd name="T123" fmla="*/ 59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5" h="436">
                    <a:moveTo>
                      <a:pt x="227" y="59"/>
                    </a:moveTo>
                    <a:lnTo>
                      <a:pt x="210" y="42"/>
                    </a:lnTo>
                    <a:lnTo>
                      <a:pt x="193" y="50"/>
                    </a:lnTo>
                    <a:lnTo>
                      <a:pt x="168" y="50"/>
                    </a:lnTo>
                    <a:lnTo>
                      <a:pt x="143" y="25"/>
                    </a:lnTo>
                    <a:lnTo>
                      <a:pt x="118" y="0"/>
                    </a:lnTo>
                    <a:lnTo>
                      <a:pt x="109" y="8"/>
                    </a:lnTo>
                    <a:lnTo>
                      <a:pt x="109" y="25"/>
                    </a:lnTo>
                    <a:lnTo>
                      <a:pt x="109" y="42"/>
                    </a:lnTo>
                    <a:lnTo>
                      <a:pt x="109" y="50"/>
                    </a:lnTo>
                    <a:lnTo>
                      <a:pt x="101" y="76"/>
                    </a:lnTo>
                    <a:lnTo>
                      <a:pt x="93" y="109"/>
                    </a:lnTo>
                    <a:lnTo>
                      <a:pt x="118" y="109"/>
                    </a:lnTo>
                    <a:lnTo>
                      <a:pt x="134" y="126"/>
                    </a:lnTo>
                    <a:lnTo>
                      <a:pt x="126" y="134"/>
                    </a:lnTo>
                    <a:lnTo>
                      <a:pt x="118" y="143"/>
                    </a:lnTo>
                    <a:lnTo>
                      <a:pt x="126" y="159"/>
                    </a:lnTo>
                    <a:lnTo>
                      <a:pt x="118" y="176"/>
                    </a:lnTo>
                    <a:lnTo>
                      <a:pt x="109" y="176"/>
                    </a:lnTo>
                    <a:lnTo>
                      <a:pt x="93" y="193"/>
                    </a:lnTo>
                    <a:lnTo>
                      <a:pt x="93" y="210"/>
                    </a:lnTo>
                    <a:lnTo>
                      <a:pt x="101" y="235"/>
                    </a:lnTo>
                    <a:lnTo>
                      <a:pt x="93" y="252"/>
                    </a:lnTo>
                    <a:lnTo>
                      <a:pt x="101" y="268"/>
                    </a:lnTo>
                    <a:lnTo>
                      <a:pt x="109" y="294"/>
                    </a:lnTo>
                    <a:lnTo>
                      <a:pt x="76" y="319"/>
                    </a:lnTo>
                    <a:lnTo>
                      <a:pt x="42" y="335"/>
                    </a:lnTo>
                    <a:lnTo>
                      <a:pt x="25" y="352"/>
                    </a:lnTo>
                    <a:lnTo>
                      <a:pt x="9" y="361"/>
                    </a:lnTo>
                    <a:lnTo>
                      <a:pt x="9" y="377"/>
                    </a:lnTo>
                    <a:lnTo>
                      <a:pt x="9" y="386"/>
                    </a:lnTo>
                    <a:lnTo>
                      <a:pt x="0" y="394"/>
                    </a:lnTo>
                    <a:lnTo>
                      <a:pt x="0" y="403"/>
                    </a:lnTo>
                    <a:lnTo>
                      <a:pt x="9" y="428"/>
                    </a:lnTo>
                    <a:lnTo>
                      <a:pt x="34" y="436"/>
                    </a:lnTo>
                    <a:lnTo>
                      <a:pt x="51" y="428"/>
                    </a:lnTo>
                    <a:lnTo>
                      <a:pt x="67" y="419"/>
                    </a:lnTo>
                    <a:lnTo>
                      <a:pt x="101" y="428"/>
                    </a:lnTo>
                    <a:lnTo>
                      <a:pt x="134" y="428"/>
                    </a:lnTo>
                    <a:lnTo>
                      <a:pt x="134" y="411"/>
                    </a:lnTo>
                    <a:lnTo>
                      <a:pt x="134" y="386"/>
                    </a:lnTo>
                    <a:lnTo>
                      <a:pt x="160" y="377"/>
                    </a:lnTo>
                    <a:lnTo>
                      <a:pt x="185" y="369"/>
                    </a:lnTo>
                    <a:lnTo>
                      <a:pt x="193" y="344"/>
                    </a:lnTo>
                    <a:lnTo>
                      <a:pt x="210" y="327"/>
                    </a:lnTo>
                    <a:lnTo>
                      <a:pt x="218" y="319"/>
                    </a:lnTo>
                    <a:lnTo>
                      <a:pt x="235" y="319"/>
                    </a:lnTo>
                    <a:lnTo>
                      <a:pt x="235" y="319"/>
                    </a:lnTo>
                    <a:lnTo>
                      <a:pt x="252" y="285"/>
                    </a:lnTo>
                    <a:lnTo>
                      <a:pt x="252" y="277"/>
                    </a:lnTo>
                    <a:lnTo>
                      <a:pt x="269" y="268"/>
                    </a:lnTo>
                    <a:lnTo>
                      <a:pt x="285" y="252"/>
                    </a:lnTo>
                    <a:lnTo>
                      <a:pt x="285" y="243"/>
                    </a:lnTo>
                    <a:lnTo>
                      <a:pt x="277" y="235"/>
                    </a:lnTo>
                    <a:lnTo>
                      <a:pt x="269" y="226"/>
                    </a:lnTo>
                    <a:lnTo>
                      <a:pt x="269" y="218"/>
                    </a:lnTo>
                    <a:lnTo>
                      <a:pt x="269" y="218"/>
                    </a:lnTo>
                    <a:lnTo>
                      <a:pt x="260" y="210"/>
                    </a:lnTo>
                    <a:lnTo>
                      <a:pt x="277" y="168"/>
                    </a:lnTo>
                    <a:lnTo>
                      <a:pt x="260" y="117"/>
                    </a:lnTo>
                    <a:lnTo>
                      <a:pt x="252" y="67"/>
                    </a:lnTo>
                    <a:lnTo>
                      <a:pt x="227" y="5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СФО_Республика Тыва">
                <a:extLst>
                  <a:ext uri="{FF2B5EF4-FFF2-40B4-BE49-F238E27FC236}">
                    <a16:creationId xmlns="" xmlns:a16="http://schemas.microsoft.com/office/drawing/2014/main" id="{695A21FD-B7B0-FCF8-2B03-C6468D7D8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950" y="5122863"/>
                <a:ext cx="801688" cy="519113"/>
              </a:xfrm>
              <a:custGeom>
                <a:avLst/>
                <a:gdLst>
                  <a:gd name="T0" fmla="*/ 545 w 688"/>
                  <a:gd name="T1" fmla="*/ 9 h 445"/>
                  <a:gd name="T2" fmla="*/ 478 w 688"/>
                  <a:gd name="T3" fmla="*/ 17 h 445"/>
                  <a:gd name="T4" fmla="*/ 461 w 688"/>
                  <a:gd name="T5" fmla="*/ 25 h 445"/>
                  <a:gd name="T6" fmla="*/ 453 w 688"/>
                  <a:gd name="T7" fmla="*/ 17 h 445"/>
                  <a:gd name="T8" fmla="*/ 436 w 688"/>
                  <a:gd name="T9" fmla="*/ 25 h 445"/>
                  <a:gd name="T10" fmla="*/ 411 w 688"/>
                  <a:gd name="T11" fmla="*/ 25 h 445"/>
                  <a:gd name="T12" fmla="*/ 394 w 688"/>
                  <a:gd name="T13" fmla="*/ 67 h 445"/>
                  <a:gd name="T14" fmla="*/ 361 w 688"/>
                  <a:gd name="T15" fmla="*/ 84 h 445"/>
                  <a:gd name="T16" fmla="*/ 260 w 688"/>
                  <a:gd name="T17" fmla="*/ 176 h 445"/>
                  <a:gd name="T18" fmla="*/ 151 w 688"/>
                  <a:gd name="T19" fmla="*/ 151 h 445"/>
                  <a:gd name="T20" fmla="*/ 126 w 688"/>
                  <a:gd name="T21" fmla="*/ 126 h 445"/>
                  <a:gd name="T22" fmla="*/ 75 w 688"/>
                  <a:gd name="T23" fmla="*/ 143 h 445"/>
                  <a:gd name="T24" fmla="*/ 75 w 688"/>
                  <a:gd name="T25" fmla="*/ 185 h 445"/>
                  <a:gd name="T26" fmla="*/ 8 w 688"/>
                  <a:gd name="T27" fmla="*/ 176 h 445"/>
                  <a:gd name="T28" fmla="*/ 8 w 688"/>
                  <a:gd name="T29" fmla="*/ 235 h 445"/>
                  <a:gd name="T30" fmla="*/ 25 w 688"/>
                  <a:gd name="T31" fmla="*/ 243 h 445"/>
                  <a:gd name="T32" fmla="*/ 25 w 688"/>
                  <a:gd name="T33" fmla="*/ 277 h 445"/>
                  <a:gd name="T34" fmla="*/ 42 w 688"/>
                  <a:gd name="T35" fmla="*/ 302 h 445"/>
                  <a:gd name="T36" fmla="*/ 0 w 688"/>
                  <a:gd name="T37" fmla="*/ 319 h 445"/>
                  <a:gd name="T38" fmla="*/ 17 w 688"/>
                  <a:gd name="T39" fmla="*/ 327 h 445"/>
                  <a:gd name="T40" fmla="*/ 25 w 688"/>
                  <a:gd name="T41" fmla="*/ 352 h 445"/>
                  <a:gd name="T42" fmla="*/ 92 w 688"/>
                  <a:gd name="T43" fmla="*/ 344 h 445"/>
                  <a:gd name="T44" fmla="*/ 101 w 688"/>
                  <a:gd name="T45" fmla="*/ 310 h 445"/>
                  <a:gd name="T46" fmla="*/ 159 w 688"/>
                  <a:gd name="T47" fmla="*/ 310 h 445"/>
                  <a:gd name="T48" fmla="*/ 193 w 688"/>
                  <a:gd name="T49" fmla="*/ 302 h 445"/>
                  <a:gd name="T50" fmla="*/ 210 w 688"/>
                  <a:gd name="T51" fmla="*/ 294 h 445"/>
                  <a:gd name="T52" fmla="*/ 226 w 688"/>
                  <a:gd name="T53" fmla="*/ 285 h 445"/>
                  <a:gd name="T54" fmla="*/ 235 w 688"/>
                  <a:gd name="T55" fmla="*/ 294 h 445"/>
                  <a:gd name="T56" fmla="*/ 243 w 688"/>
                  <a:gd name="T57" fmla="*/ 302 h 445"/>
                  <a:gd name="T58" fmla="*/ 260 w 688"/>
                  <a:gd name="T59" fmla="*/ 310 h 445"/>
                  <a:gd name="T60" fmla="*/ 302 w 688"/>
                  <a:gd name="T61" fmla="*/ 327 h 445"/>
                  <a:gd name="T62" fmla="*/ 352 w 688"/>
                  <a:gd name="T63" fmla="*/ 361 h 445"/>
                  <a:gd name="T64" fmla="*/ 394 w 688"/>
                  <a:gd name="T65" fmla="*/ 403 h 445"/>
                  <a:gd name="T66" fmla="*/ 436 w 688"/>
                  <a:gd name="T67" fmla="*/ 411 h 445"/>
                  <a:gd name="T68" fmla="*/ 486 w 688"/>
                  <a:gd name="T69" fmla="*/ 419 h 445"/>
                  <a:gd name="T70" fmla="*/ 503 w 688"/>
                  <a:gd name="T71" fmla="*/ 419 h 445"/>
                  <a:gd name="T72" fmla="*/ 537 w 688"/>
                  <a:gd name="T73" fmla="*/ 436 h 445"/>
                  <a:gd name="T74" fmla="*/ 604 w 688"/>
                  <a:gd name="T75" fmla="*/ 411 h 445"/>
                  <a:gd name="T76" fmla="*/ 621 w 688"/>
                  <a:gd name="T77" fmla="*/ 361 h 445"/>
                  <a:gd name="T78" fmla="*/ 604 w 688"/>
                  <a:gd name="T79" fmla="*/ 344 h 445"/>
                  <a:gd name="T80" fmla="*/ 604 w 688"/>
                  <a:gd name="T81" fmla="*/ 327 h 445"/>
                  <a:gd name="T82" fmla="*/ 595 w 688"/>
                  <a:gd name="T83" fmla="*/ 310 h 445"/>
                  <a:gd name="T84" fmla="*/ 637 w 688"/>
                  <a:gd name="T85" fmla="*/ 235 h 445"/>
                  <a:gd name="T86" fmla="*/ 654 w 688"/>
                  <a:gd name="T87" fmla="*/ 227 h 445"/>
                  <a:gd name="T88" fmla="*/ 679 w 688"/>
                  <a:gd name="T89" fmla="*/ 193 h 445"/>
                  <a:gd name="T90" fmla="*/ 679 w 688"/>
                  <a:gd name="T91" fmla="*/ 176 h 445"/>
                  <a:gd name="T92" fmla="*/ 671 w 688"/>
                  <a:gd name="T93" fmla="*/ 160 h 445"/>
                  <a:gd name="T94" fmla="*/ 679 w 688"/>
                  <a:gd name="T95" fmla="*/ 143 h 445"/>
                  <a:gd name="T96" fmla="*/ 679 w 688"/>
                  <a:gd name="T97" fmla="*/ 101 h 445"/>
                  <a:gd name="T98" fmla="*/ 688 w 688"/>
                  <a:gd name="T99" fmla="*/ 101 h 445"/>
                  <a:gd name="T100" fmla="*/ 679 w 688"/>
                  <a:gd name="T101" fmla="*/ 76 h 445"/>
                  <a:gd name="T102" fmla="*/ 646 w 688"/>
                  <a:gd name="T103" fmla="*/ 76 h 445"/>
                  <a:gd name="T104" fmla="*/ 562 w 688"/>
                  <a:gd name="T105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8" h="445">
                    <a:moveTo>
                      <a:pt x="562" y="9"/>
                    </a:moveTo>
                    <a:lnTo>
                      <a:pt x="545" y="9"/>
                    </a:lnTo>
                    <a:lnTo>
                      <a:pt x="503" y="25"/>
                    </a:lnTo>
                    <a:lnTo>
                      <a:pt x="478" y="17"/>
                    </a:lnTo>
                    <a:lnTo>
                      <a:pt x="470" y="25"/>
                    </a:lnTo>
                    <a:lnTo>
                      <a:pt x="461" y="25"/>
                    </a:lnTo>
                    <a:lnTo>
                      <a:pt x="453" y="25"/>
                    </a:lnTo>
                    <a:lnTo>
                      <a:pt x="453" y="17"/>
                    </a:lnTo>
                    <a:lnTo>
                      <a:pt x="444" y="17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25"/>
                    </a:lnTo>
                    <a:lnTo>
                      <a:pt x="402" y="42"/>
                    </a:lnTo>
                    <a:lnTo>
                      <a:pt x="394" y="67"/>
                    </a:lnTo>
                    <a:lnTo>
                      <a:pt x="377" y="76"/>
                    </a:lnTo>
                    <a:lnTo>
                      <a:pt x="361" y="84"/>
                    </a:lnTo>
                    <a:lnTo>
                      <a:pt x="319" y="143"/>
                    </a:lnTo>
                    <a:lnTo>
                      <a:pt x="260" y="176"/>
                    </a:lnTo>
                    <a:lnTo>
                      <a:pt x="201" y="168"/>
                    </a:lnTo>
                    <a:lnTo>
                      <a:pt x="151" y="151"/>
                    </a:lnTo>
                    <a:lnTo>
                      <a:pt x="143" y="134"/>
                    </a:lnTo>
                    <a:lnTo>
                      <a:pt x="126" y="126"/>
                    </a:lnTo>
                    <a:lnTo>
                      <a:pt x="101" y="134"/>
                    </a:lnTo>
                    <a:lnTo>
                      <a:pt x="75" y="143"/>
                    </a:lnTo>
                    <a:lnTo>
                      <a:pt x="75" y="168"/>
                    </a:lnTo>
                    <a:lnTo>
                      <a:pt x="75" y="185"/>
                    </a:lnTo>
                    <a:lnTo>
                      <a:pt x="42" y="185"/>
                    </a:lnTo>
                    <a:lnTo>
                      <a:pt x="8" y="176"/>
                    </a:lnTo>
                    <a:lnTo>
                      <a:pt x="8" y="210"/>
                    </a:lnTo>
                    <a:lnTo>
                      <a:pt x="8" y="235"/>
                    </a:lnTo>
                    <a:lnTo>
                      <a:pt x="17" y="243"/>
                    </a:lnTo>
                    <a:lnTo>
                      <a:pt x="25" y="243"/>
                    </a:lnTo>
                    <a:lnTo>
                      <a:pt x="25" y="260"/>
                    </a:lnTo>
                    <a:lnTo>
                      <a:pt x="25" y="277"/>
                    </a:lnTo>
                    <a:lnTo>
                      <a:pt x="42" y="285"/>
                    </a:lnTo>
                    <a:lnTo>
                      <a:pt x="42" y="302"/>
                    </a:lnTo>
                    <a:lnTo>
                      <a:pt x="25" y="302"/>
                    </a:lnTo>
                    <a:lnTo>
                      <a:pt x="0" y="319"/>
                    </a:lnTo>
                    <a:lnTo>
                      <a:pt x="8" y="327"/>
                    </a:lnTo>
                    <a:lnTo>
                      <a:pt x="17" y="327"/>
                    </a:lnTo>
                    <a:lnTo>
                      <a:pt x="17" y="336"/>
                    </a:lnTo>
                    <a:lnTo>
                      <a:pt x="25" y="352"/>
                    </a:lnTo>
                    <a:lnTo>
                      <a:pt x="59" y="344"/>
                    </a:lnTo>
                    <a:lnTo>
                      <a:pt x="92" y="344"/>
                    </a:lnTo>
                    <a:lnTo>
                      <a:pt x="92" y="327"/>
                    </a:lnTo>
                    <a:lnTo>
                      <a:pt x="101" y="310"/>
                    </a:lnTo>
                    <a:lnTo>
                      <a:pt x="143" y="319"/>
                    </a:lnTo>
                    <a:lnTo>
                      <a:pt x="159" y="310"/>
                    </a:lnTo>
                    <a:lnTo>
                      <a:pt x="176" y="302"/>
                    </a:lnTo>
                    <a:lnTo>
                      <a:pt x="193" y="302"/>
                    </a:lnTo>
                    <a:lnTo>
                      <a:pt x="210" y="302"/>
                    </a:lnTo>
                    <a:lnTo>
                      <a:pt x="210" y="294"/>
                    </a:lnTo>
                    <a:lnTo>
                      <a:pt x="218" y="285"/>
                    </a:lnTo>
                    <a:lnTo>
                      <a:pt x="226" y="285"/>
                    </a:lnTo>
                    <a:lnTo>
                      <a:pt x="226" y="294"/>
                    </a:lnTo>
                    <a:lnTo>
                      <a:pt x="235" y="294"/>
                    </a:lnTo>
                    <a:lnTo>
                      <a:pt x="235" y="302"/>
                    </a:lnTo>
                    <a:lnTo>
                      <a:pt x="243" y="302"/>
                    </a:lnTo>
                    <a:lnTo>
                      <a:pt x="260" y="294"/>
                    </a:lnTo>
                    <a:lnTo>
                      <a:pt x="260" y="310"/>
                    </a:lnTo>
                    <a:lnTo>
                      <a:pt x="268" y="327"/>
                    </a:lnTo>
                    <a:lnTo>
                      <a:pt x="302" y="327"/>
                    </a:lnTo>
                    <a:lnTo>
                      <a:pt x="344" y="336"/>
                    </a:lnTo>
                    <a:lnTo>
                      <a:pt x="352" y="361"/>
                    </a:lnTo>
                    <a:lnTo>
                      <a:pt x="361" y="394"/>
                    </a:lnTo>
                    <a:lnTo>
                      <a:pt x="394" y="403"/>
                    </a:lnTo>
                    <a:lnTo>
                      <a:pt x="428" y="411"/>
                    </a:lnTo>
                    <a:lnTo>
                      <a:pt x="436" y="411"/>
                    </a:lnTo>
                    <a:lnTo>
                      <a:pt x="444" y="403"/>
                    </a:lnTo>
                    <a:lnTo>
                      <a:pt x="486" y="419"/>
                    </a:lnTo>
                    <a:lnTo>
                      <a:pt x="495" y="419"/>
                    </a:lnTo>
                    <a:lnTo>
                      <a:pt x="503" y="419"/>
                    </a:lnTo>
                    <a:lnTo>
                      <a:pt x="528" y="428"/>
                    </a:lnTo>
                    <a:lnTo>
                      <a:pt x="537" y="436"/>
                    </a:lnTo>
                    <a:lnTo>
                      <a:pt x="545" y="445"/>
                    </a:lnTo>
                    <a:lnTo>
                      <a:pt x="604" y="411"/>
                    </a:lnTo>
                    <a:lnTo>
                      <a:pt x="612" y="386"/>
                    </a:lnTo>
                    <a:lnTo>
                      <a:pt x="621" y="361"/>
                    </a:lnTo>
                    <a:lnTo>
                      <a:pt x="612" y="361"/>
                    </a:lnTo>
                    <a:lnTo>
                      <a:pt x="604" y="344"/>
                    </a:lnTo>
                    <a:lnTo>
                      <a:pt x="604" y="336"/>
                    </a:lnTo>
                    <a:lnTo>
                      <a:pt x="604" y="327"/>
                    </a:lnTo>
                    <a:lnTo>
                      <a:pt x="604" y="319"/>
                    </a:lnTo>
                    <a:lnTo>
                      <a:pt x="595" y="310"/>
                    </a:lnTo>
                    <a:lnTo>
                      <a:pt x="612" y="269"/>
                    </a:lnTo>
                    <a:lnTo>
                      <a:pt x="637" y="235"/>
                    </a:lnTo>
                    <a:lnTo>
                      <a:pt x="646" y="235"/>
                    </a:lnTo>
                    <a:lnTo>
                      <a:pt x="654" y="227"/>
                    </a:lnTo>
                    <a:lnTo>
                      <a:pt x="671" y="210"/>
                    </a:lnTo>
                    <a:lnTo>
                      <a:pt x="679" y="193"/>
                    </a:lnTo>
                    <a:lnTo>
                      <a:pt x="679" y="185"/>
                    </a:lnTo>
                    <a:lnTo>
                      <a:pt x="679" y="176"/>
                    </a:lnTo>
                    <a:lnTo>
                      <a:pt x="671" y="168"/>
                    </a:lnTo>
                    <a:lnTo>
                      <a:pt x="671" y="160"/>
                    </a:lnTo>
                    <a:lnTo>
                      <a:pt x="671" y="151"/>
                    </a:lnTo>
                    <a:lnTo>
                      <a:pt x="679" y="143"/>
                    </a:lnTo>
                    <a:lnTo>
                      <a:pt x="679" y="118"/>
                    </a:lnTo>
                    <a:lnTo>
                      <a:pt x="679" y="101"/>
                    </a:lnTo>
                    <a:lnTo>
                      <a:pt x="688" y="101"/>
                    </a:lnTo>
                    <a:lnTo>
                      <a:pt x="688" y="101"/>
                    </a:lnTo>
                    <a:lnTo>
                      <a:pt x="688" y="84"/>
                    </a:lnTo>
                    <a:lnTo>
                      <a:pt x="679" y="76"/>
                    </a:lnTo>
                    <a:lnTo>
                      <a:pt x="662" y="76"/>
                    </a:lnTo>
                    <a:lnTo>
                      <a:pt x="646" y="76"/>
                    </a:lnTo>
                    <a:lnTo>
                      <a:pt x="604" y="42"/>
                    </a:lnTo>
                    <a:lnTo>
                      <a:pt x="562" y="0"/>
                    </a:lnTo>
                    <a:lnTo>
                      <a:pt x="562" y="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СФО_Республика Алтай">
                <a:extLst>
                  <a:ext uri="{FF2B5EF4-FFF2-40B4-BE49-F238E27FC236}">
                    <a16:creationId xmlns="" xmlns:a16="http://schemas.microsoft.com/office/drawing/2014/main" id="{07B89E0D-085E-36CB-A668-0EC8B47BB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375" y="5162550"/>
                <a:ext cx="458788" cy="439738"/>
              </a:xfrm>
              <a:custGeom>
                <a:avLst/>
                <a:gdLst>
                  <a:gd name="T0" fmla="*/ 318 w 394"/>
                  <a:gd name="T1" fmla="*/ 33 h 377"/>
                  <a:gd name="T2" fmla="*/ 302 w 394"/>
                  <a:gd name="T3" fmla="*/ 17 h 377"/>
                  <a:gd name="T4" fmla="*/ 285 w 394"/>
                  <a:gd name="T5" fmla="*/ 25 h 377"/>
                  <a:gd name="T6" fmla="*/ 260 w 394"/>
                  <a:gd name="T7" fmla="*/ 0 h 377"/>
                  <a:gd name="T8" fmla="*/ 226 w 394"/>
                  <a:gd name="T9" fmla="*/ 25 h 377"/>
                  <a:gd name="T10" fmla="*/ 218 w 394"/>
                  <a:gd name="T11" fmla="*/ 58 h 377"/>
                  <a:gd name="T12" fmla="*/ 209 w 394"/>
                  <a:gd name="T13" fmla="*/ 50 h 377"/>
                  <a:gd name="T14" fmla="*/ 184 w 394"/>
                  <a:gd name="T15" fmla="*/ 50 h 377"/>
                  <a:gd name="T16" fmla="*/ 168 w 394"/>
                  <a:gd name="T17" fmla="*/ 33 h 377"/>
                  <a:gd name="T18" fmla="*/ 151 w 394"/>
                  <a:gd name="T19" fmla="*/ 67 h 377"/>
                  <a:gd name="T20" fmla="*/ 134 w 394"/>
                  <a:gd name="T21" fmla="*/ 67 h 377"/>
                  <a:gd name="T22" fmla="*/ 117 w 394"/>
                  <a:gd name="T23" fmla="*/ 84 h 377"/>
                  <a:gd name="T24" fmla="*/ 59 w 394"/>
                  <a:gd name="T25" fmla="*/ 84 h 377"/>
                  <a:gd name="T26" fmla="*/ 33 w 394"/>
                  <a:gd name="T27" fmla="*/ 100 h 377"/>
                  <a:gd name="T28" fmla="*/ 17 w 394"/>
                  <a:gd name="T29" fmla="*/ 92 h 377"/>
                  <a:gd name="T30" fmla="*/ 17 w 394"/>
                  <a:gd name="T31" fmla="*/ 117 h 377"/>
                  <a:gd name="T32" fmla="*/ 33 w 394"/>
                  <a:gd name="T33" fmla="*/ 142 h 377"/>
                  <a:gd name="T34" fmla="*/ 33 w 394"/>
                  <a:gd name="T35" fmla="*/ 167 h 377"/>
                  <a:gd name="T36" fmla="*/ 25 w 394"/>
                  <a:gd name="T37" fmla="*/ 209 h 377"/>
                  <a:gd name="T38" fmla="*/ 59 w 394"/>
                  <a:gd name="T39" fmla="*/ 268 h 377"/>
                  <a:gd name="T40" fmla="*/ 75 w 394"/>
                  <a:gd name="T41" fmla="*/ 302 h 377"/>
                  <a:gd name="T42" fmla="*/ 100 w 394"/>
                  <a:gd name="T43" fmla="*/ 310 h 377"/>
                  <a:gd name="T44" fmla="*/ 142 w 394"/>
                  <a:gd name="T45" fmla="*/ 310 h 377"/>
                  <a:gd name="T46" fmla="*/ 168 w 394"/>
                  <a:gd name="T47" fmla="*/ 310 h 377"/>
                  <a:gd name="T48" fmla="*/ 201 w 394"/>
                  <a:gd name="T49" fmla="*/ 377 h 377"/>
                  <a:gd name="T50" fmla="*/ 235 w 394"/>
                  <a:gd name="T51" fmla="*/ 377 h 377"/>
                  <a:gd name="T52" fmla="*/ 260 w 394"/>
                  <a:gd name="T53" fmla="*/ 352 h 377"/>
                  <a:gd name="T54" fmla="*/ 302 w 394"/>
                  <a:gd name="T55" fmla="*/ 360 h 377"/>
                  <a:gd name="T56" fmla="*/ 318 w 394"/>
                  <a:gd name="T57" fmla="*/ 360 h 377"/>
                  <a:gd name="T58" fmla="*/ 335 w 394"/>
                  <a:gd name="T59" fmla="*/ 352 h 377"/>
                  <a:gd name="T60" fmla="*/ 352 w 394"/>
                  <a:gd name="T61" fmla="*/ 360 h 377"/>
                  <a:gd name="T62" fmla="*/ 377 w 394"/>
                  <a:gd name="T63" fmla="*/ 318 h 377"/>
                  <a:gd name="T64" fmla="*/ 369 w 394"/>
                  <a:gd name="T65" fmla="*/ 293 h 377"/>
                  <a:gd name="T66" fmla="*/ 352 w 394"/>
                  <a:gd name="T67" fmla="*/ 285 h 377"/>
                  <a:gd name="T68" fmla="*/ 394 w 394"/>
                  <a:gd name="T69" fmla="*/ 268 h 377"/>
                  <a:gd name="T70" fmla="*/ 377 w 394"/>
                  <a:gd name="T71" fmla="*/ 243 h 377"/>
                  <a:gd name="T72" fmla="*/ 377 w 394"/>
                  <a:gd name="T73" fmla="*/ 209 h 377"/>
                  <a:gd name="T74" fmla="*/ 360 w 394"/>
                  <a:gd name="T75" fmla="*/ 201 h 377"/>
                  <a:gd name="T76" fmla="*/ 352 w 394"/>
                  <a:gd name="T77" fmla="*/ 142 h 377"/>
                  <a:gd name="T78" fmla="*/ 327 w 394"/>
                  <a:gd name="T79" fmla="*/ 159 h 377"/>
                  <a:gd name="T80" fmla="*/ 285 w 394"/>
                  <a:gd name="T81" fmla="*/ 126 h 377"/>
                  <a:gd name="T82" fmla="*/ 302 w 394"/>
                  <a:gd name="T83" fmla="*/ 109 h 377"/>
                  <a:gd name="T84" fmla="*/ 302 w 394"/>
                  <a:gd name="T85" fmla="*/ 84 h 377"/>
                  <a:gd name="T86" fmla="*/ 335 w 394"/>
                  <a:gd name="T87" fmla="*/ 58 h 377"/>
                  <a:gd name="T88" fmla="*/ 335 w 394"/>
                  <a:gd name="T89" fmla="*/ 3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4" h="377">
                    <a:moveTo>
                      <a:pt x="327" y="33"/>
                    </a:moveTo>
                    <a:lnTo>
                      <a:pt x="318" y="33"/>
                    </a:lnTo>
                    <a:lnTo>
                      <a:pt x="310" y="25"/>
                    </a:lnTo>
                    <a:lnTo>
                      <a:pt x="302" y="17"/>
                    </a:lnTo>
                    <a:lnTo>
                      <a:pt x="293" y="25"/>
                    </a:lnTo>
                    <a:lnTo>
                      <a:pt x="285" y="25"/>
                    </a:lnTo>
                    <a:lnTo>
                      <a:pt x="277" y="17"/>
                    </a:lnTo>
                    <a:lnTo>
                      <a:pt x="260" y="0"/>
                    </a:lnTo>
                    <a:lnTo>
                      <a:pt x="235" y="8"/>
                    </a:lnTo>
                    <a:lnTo>
                      <a:pt x="226" y="25"/>
                    </a:lnTo>
                    <a:lnTo>
                      <a:pt x="235" y="42"/>
                    </a:lnTo>
                    <a:lnTo>
                      <a:pt x="218" y="58"/>
                    </a:lnTo>
                    <a:lnTo>
                      <a:pt x="209" y="50"/>
                    </a:lnTo>
                    <a:lnTo>
                      <a:pt x="209" y="50"/>
                    </a:lnTo>
                    <a:lnTo>
                      <a:pt x="193" y="50"/>
                    </a:lnTo>
                    <a:lnTo>
                      <a:pt x="184" y="50"/>
                    </a:lnTo>
                    <a:lnTo>
                      <a:pt x="176" y="42"/>
                    </a:lnTo>
                    <a:lnTo>
                      <a:pt x="168" y="33"/>
                    </a:lnTo>
                    <a:lnTo>
                      <a:pt x="159" y="50"/>
                    </a:lnTo>
                    <a:lnTo>
                      <a:pt x="151" y="67"/>
                    </a:lnTo>
                    <a:lnTo>
                      <a:pt x="142" y="67"/>
                    </a:lnTo>
                    <a:lnTo>
                      <a:pt x="134" y="67"/>
                    </a:lnTo>
                    <a:lnTo>
                      <a:pt x="126" y="75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59" y="84"/>
                    </a:lnTo>
                    <a:lnTo>
                      <a:pt x="42" y="92"/>
                    </a:lnTo>
                    <a:lnTo>
                      <a:pt x="33" y="100"/>
                    </a:lnTo>
                    <a:lnTo>
                      <a:pt x="33" y="100"/>
                    </a:lnTo>
                    <a:lnTo>
                      <a:pt x="17" y="92"/>
                    </a:lnTo>
                    <a:lnTo>
                      <a:pt x="0" y="100"/>
                    </a:lnTo>
                    <a:lnTo>
                      <a:pt x="17" y="117"/>
                    </a:lnTo>
                    <a:lnTo>
                      <a:pt x="33" y="134"/>
                    </a:lnTo>
                    <a:lnTo>
                      <a:pt x="33" y="142"/>
                    </a:lnTo>
                    <a:lnTo>
                      <a:pt x="33" y="159"/>
                    </a:lnTo>
                    <a:lnTo>
                      <a:pt x="33" y="167"/>
                    </a:lnTo>
                    <a:lnTo>
                      <a:pt x="8" y="167"/>
                    </a:lnTo>
                    <a:lnTo>
                      <a:pt x="25" y="209"/>
                    </a:lnTo>
                    <a:lnTo>
                      <a:pt x="50" y="243"/>
                    </a:lnTo>
                    <a:lnTo>
                      <a:pt x="59" y="268"/>
                    </a:lnTo>
                    <a:lnTo>
                      <a:pt x="67" y="293"/>
                    </a:lnTo>
                    <a:lnTo>
                      <a:pt x="75" y="302"/>
                    </a:lnTo>
                    <a:lnTo>
                      <a:pt x="84" y="302"/>
                    </a:lnTo>
                    <a:lnTo>
                      <a:pt x="100" y="310"/>
                    </a:lnTo>
                    <a:lnTo>
                      <a:pt x="109" y="318"/>
                    </a:lnTo>
                    <a:lnTo>
                      <a:pt x="142" y="310"/>
                    </a:lnTo>
                    <a:lnTo>
                      <a:pt x="168" y="302"/>
                    </a:lnTo>
                    <a:lnTo>
                      <a:pt x="168" y="310"/>
                    </a:lnTo>
                    <a:lnTo>
                      <a:pt x="159" y="318"/>
                    </a:lnTo>
                    <a:lnTo>
                      <a:pt x="201" y="377"/>
                    </a:lnTo>
                    <a:lnTo>
                      <a:pt x="218" y="377"/>
                    </a:lnTo>
                    <a:lnTo>
                      <a:pt x="235" y="377"/>
                    </a:lnTo>
                    <a:lnTo>
                      <a:pt x="251" y="369"/>
                    </a:lnTo>
                    <a:lnTo>
                      <a:pt x="260" y="352"/>
                    </a:lnTo>
                    <a:lnTo>
                      <a:pt x="302" y="360"/>
                    </a:lnTo>
                    <a:lnTo>
                      <a:pt x="302" y="360"/>
                    </a:lnTo>
                    <a:lnTo>
                      <a:pt x="310" y="360"/>
                    </a:lnTo>
                    <a:lnTo>
                      <a:pt x="318" y="360"/>
                    </a:lnTo>
                    <a:lnTo>
                      <a:pt x="327" y="360"/>
                    </a:lnTo>
                    <a:lnTo>
                      <a:pt x="335" y="352"/>
                    </a:lnTo>
                    <a:lnTo>
                      <a:pt x="344" y="352"/>
                    </a:lnTo>
                    <a:lnTo>
                      <a:pt x="352" y="360"/>
                    </a:lnTo>
                    <a:lnTo>
                      <a:pt x="369" y="335"/>
                    </a:lnTo>
                    <a:lnTo>
                      <a:pt x="377" y="318"/>
                    </a:lnTo>
                    <a:lnTo>
                      <a:pt x="369" y="302"/>
                    </a:lnTo>
                    <a:lnTo>
                      <a:pt x="369" y="293"/>
                    </a:lnTo>
                    <a:lnTo>
                      <a:pt x="352" y="293"/>
                    </a:lnTo>
                    <a:lnTo>
                      <a:pt x="352" y="285"/>
                    </a:lnTo>
                    <a:lnTo>
                      <a:pt x="377" y="268"/>
                    </a:lnTo>
                    <a:lnTo>
                      <a:pt x="394" y="268"/>
                    </a:lnTo>
                    <a:lnTo>
                      <a:pt x="394" y="251"/>
                    </a:lnTo>
                    <a:lnTo>
                      <a:pt x="377" y="243"/>
                    </a:lnTo>
                    <a:lnTo>
                      <a:pt x="377" y="226"/>
                    </a:lnTo>
                    <a:lnTo>
                      <a:pt x="377" y="209"/>
                    </a:lnTo>
                    <a:lnTo>
                      <a:pt x="369" y="209"/>
                    </a:lnTo>
                    <a:lnTo>
                      <a:pt x="360" y="201"/>
                    </a:lnTo>
                    <a:lnTo>
                      <a:pt x="360" y="176"/>
                    </a:lnTo>
                    <a:lnTo>
                      <a:pt x="352" y="142"/>
                    </a:lnTo>
                    <a:lnTo>
                      <a:pt x="344" y="151"/>
                    </a:lnTo>
                    <a:lnTo>
                      <a:pt x="327" y="159"/>
                    </a:lnTo>
                    <a:lnTo>
                      <a:pt x="302" y="151"/>
                    </a:lnTo>
                    <a:lnTo>
                      <a:pt x="285" y="126"/>
                    </a:lnTo>
                    <a:lnTo>
                      <a:pt x="293" y="117"/>
                    </a:lnTo>
                    <a:lnTo>
                      <a:pt x="302" y="109"/>
                    </a:lnTo>
                    <a:lnTo>
                      <a:pt x="302" y="100"/>
                    </a:lnTo>
                    <a:lnTo>
                      <a:pt x="302" y="84"/>
                    </a:lnTo>
                    <a:lnTo>
                      <a:pt x="318" y="75"/>
                    </a:lnTo>
                    <a:lnTo>
                      <a:pt x="335" y="58"/>
                    </a:lnTo>
                    <a:lnTo>
                      <a:pt x="335" y="42"/>
                    </a:lnTo>
                    <a:lnTo>
                      <a:pt x="335" y="33"/>
                    </a:lnTo>
                    <a:lnTo>
                      <a:pt x="327" y="33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УФО">
              <a:extLst>
                <a:ext uri="{FF2B5EF4-FFF2-40B4-BE49-F238E27FC236}">
                  <a16:creationId xmlns="" xmlns:a16="http://schemas.microsoft.com/office/drawing/2014/main" id="{6C7B8CF5-AE7E-FF3B-3CC9-E3E9B6684459}"/>
                </a:ext>
              </a:extLst>
            </p:cNvPr>
            <p:cNvGrpSpPr/>
            <p:nvPr/>
          </p:nvGrpSpPr>
          <p:grpSpPr>
            <a:xfrm>
              <a:off x="4473403" y="2153228"/>
              <a:ext cx="1818224" cy="1890566"/>
              <a:chOff x="2286473" y="2146300"/>
              <a:chExt cx="2287115" cy="2378114"/>
            </a:xfrm>
            <a:grpFill/>
          </p:grpSpPr>
          <p:sp>
            <p:nvSpPr>
              <p:cNvPr id="78" name="УФО_Ямало-Ненецкий АО">
                <a:extLst>
                  <a:ext uri="{FF2B5EF4-FFF2-40B4-BE49-F238E27FC236}">
                    <a16:creationId xmlns="" xmlns:a16="http://schemas.microsoft.com/office/drawing/2014/main" id="{2A526D8C-2B24-4C58-6C5C-D5397B25E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5013" y="2146300"/>
                <a:ext cx="1298575" cy="1747838"/>
              </a:xfrm>
              <a:custGeom>
                <a:avLst/>
                <a:gdLst>
                  <a:gd name="T0" fmla="*/ 754 w 1115"/>
                  <a:gd name="T1" fmla="*/ 42 h 1501"/>
                  <a:gd name="T2" fmla="*/ 922 w 1115"/>
                  <a:gd name="T3" fmla="*/ 184 h 1501"/>
                  <a:gd name="T4" fmla="*/ 838 w 1115"/>
                  <a:gd name="T5" fmla="*/ 234 h 1501"/>
                  <a:gd name="T6" fmla="*/ 788 w 1115"/>
                  <a:gd name="T7" fmla="*/ 293 h 1501"/>
                  <a:gd name="T8" fmla="*/ 754 w 1115"/>
                  <a:gd name="T9" fmla="*/ 436 h 1501"/>
                  <a:gd name="T10" fmla="*/ 712 w 1115"/>
                  <a:gd name="T11" fmla="*/ 570 h 1501"/>
                  <a:gd name="T12" fmla="*/ 838 w 1115"/>
                  <a:gd name="T13" fmla="*/ 612 h 1501"/>
                  <a:gd name="T14" fmla="*/ 846 w 1115"/>
                  <a:gd name="T15" fmla="*/ 729 h 1501"/>
                  <a:gd name="T16" fmla="*/ 821 w 1115"/>
                  <a:gd name="T17" fmla="*/ 821 h 1501"/>
                  <a:gd name="T18" fmla="*/ 813 w 1115"/>
                  <a:gd name="T19" fmla="*/ 738 h 1501"/>
                  <a:gd name="T20" fmla="*/ 830 w 1115"/>
                  <a:gd name="T21" fmla="*/ 671 h 1501"/>
                  <a:gd name="T22" fmla="*/ 704 w 1115"/>
                  <a:gd name="T23" fmla="*/ 662 h 1501"/>
                  <a:gd name="T24" fmla="*/ 595 w 1115"/>
                  <a:gd name="T25" fmla="*/ 821 h 1501"/>
                  <a:gd name="T26" fmla="*/ 494 w 1115"/>
                  <a:gd name="T27" fmla="*/ 847 h 1501"/>
                  <a:gd name="T28" fmla="*/ 402 w 1115"/>
                  <a:gd name="T29" fmla="*/ 746 h 1501"/>
                  <a:gd name="T30" fmla="*/ 511 w 1115"/>
                  <a:gd name="T31" fmla="*/ 813 h 1501"/>
                  <a:gd name="T32" fmla="*/ 561 w 1115"/>
                  <a:gd name="T33" fmla="*/ 763 h 1501"/>
                  <a:gd name="T34" fmla="*/ 662 w 1115"/>
                  <a:gd name="T35" fmla="*/ 654 h 1501"/>
                  <a:gd name="T36" fmla="*/ 721 w 1115"/>
                  <a:gd name="T37" fmla="*/ 402 h 1501"/>
                  <a:gd name="T38" fmla="*/ 830 w 1115"/>
                  <a:gd name="T39" fmla="*/ 125 h 1501"/>
                  <a:gd name="T40" fmla="*/ 729 w 1115"/>
                  <a:gd name="T41" fmla="*/ 58 h 1501"/>
                  <a:gd name="T42" fmla="*/ 578 w 1115"/>
                  <a:gd name="T43" fmla="*/ 201 h 1501"/>
                  <a:gd name="T44" fmla="*/ 528 w 1115"/>
                  <a:gd name="T45" fmla="*/ 260 h 1501"/>
                  <a:gd name="T46" fmla="*/ 477 w 1115"/>
                  <a:gd name="T47" fmla="*/ 352 h 1501"/>
                  <a:gd name="T48" fmla="*/ 469 w 1115"/>
                  <a:gd name="T49" fmla="*/ 394 h 1501"/>
                  <a:gd name="T50" fmla="*/ 486 w 1115"/>
                  <a:gd name="T51" fmla="*/ 494 h 1501"/>
                  <a:gd name="T52" fmla="*/ 436 w 1115"/>
                  <a:gd name="T53" fmla="*/ 553 h 1501"/>
                  <a:gd name="T54" fmla="*/ 402 w 1115"/>
                  <a:gd name="T55" fmla="*/ 444 h 1501"/>
                  <a:gd name="T56" fmla="*/ 327 w 1115"/>
                  <a:gd name="T57" fmla="*/ 419 h 1501"/>
                  <a:gd name="T58" fmla="*/ 301 w 1115"/>
                  <a:gd name="T59" fmla="*/ 545 h 1501"/>
                  <a:gd name="T60" fmla="*/ 226 w 1115"/>
                  <a:gd name="T61" fmla="*/ 662 h 1501"/>
                  <a:gd name="T62" fmla="*/ 125 w 1115"/>
                  <a:gd name="T63" fmla="*/ 696 h 1501"/>
                  <a:gd name="T64" fmla="*/ 41 w 1115"/>
                  <a:gd name="T65" fmla="*/ 763 h 1501"/>
                  <a:gd name="T66" fmla="*/ 8 w 1115"/>
                  <a:gd name="T67" fmla="*/ 872 h 1501"/>
                  <a:gd name="T68" fmla="*/ 67 w 1115"/>
                  <a:gd name="T69" fmla="*/ 922 h 1501"/>
                  <a:gd name="T70" fmla="*/ 150 w 1115"/>
                  <a:gd name="T71" fmla="*/ 930 h 1501"/>
                  <a:gd name="T72" fmla="*/ 218 w 1115"/>
                  <a:gd name="T73" fmla="*/ 1031 h 1501"/>
                  <a:gd name="T74" fmla="*/ 310 w 1115"/>
                  <a:gd name="T75" fmla="*/ 1014 h 1501"/>
                  <a:gd name="T76" fmla="*/ 327 w 1115"/>
                  <a:gd name="T77" fmla="*/ 1098 h 1501"/>
                  <a:gd name="T78" fmla="*/ 452 w 1115"/>
                  <a:gd name="T79" fmla="*/ 1216 h 1501"/>
                  <a:gd name="T80" fmla="*/ 620 w 1115"/>
                  <a:gd name="T81" fmla="*/ 1350 h 1501"/>
                  <a:gd name="T82" fmla="*/ 813 w 1115"/>
                  <a:gd name="T83" fmla="*/ 1358 h 1501"/>
                  <a:gd name="T84" fmla="*/ 897 w 1115"/>
                  <a:gd name="T85" fmla="*/ 1434 h 1501"/>
                  <a:gd name="T86" fmla="*/ 1048 w 1115"/>
                  <a:gd name="T87" fmla="*/ 1442 h 1501"/>
                  <a:gd name="T88" fmla="*/ 1048 w 1115"/>
                  <a:gd name="T89" fmla="*/ 1358 h 1501"/>
                  <a:gd name="T90" fmla="*/ 1073 w 1115"/>
                  <a:gd name="T91" fmla="*/ 1224 h 1501"/>
                  <a:gd name="T92" fmla="*/ 1056 w 1115"/>
                  <a:gd name="T93" fmla="*/ 1140 h 1501"/>
                  <a:gd name="T94" fmla="*/ 1023 w 1115"/>
                  <a:gd name="T95" fmla="*/ 1014 h 1501"/>
                  <a:gd name="T96" fmla="*/ 1023 w 1115"/>
                  <a:gd name="T97" fmla="*/ 872 h 1501"/>
                  <a:gd name="T98" fmla="*/ 1073 w 1115"/>
                  <a:gd name="T99" fmla="*/ 712 h 1501"/>
                  <a:gd name="T100" fmla="*/ 1023 w 1115"/>
                  <a:gd name="T101" fmla="*/ 654 h 1501"/>
                  <a:gd name="T102" fmla="*/ 955 w 1115"/>
                  <a:gd name="T103" fmla="*/ 578 h 1501"/>
                  <a:gd name="T104" fmla="*/ 981 w 1115"/>
                  <a:gd name="T105" fmla="*/ 528 h 1501"/>
                  <a:gd name="T106" fmla="*/ 1056 w 1115"/>
                  <a:gd name="T107" fmla="*/ 402 h 1501"/>
                  <a:gd name="T108" fmla="*/ 1081 w 1115"/>
                  <a:gd name="T109" fmla="*/ 335 h 1501"/>
                  <a:gd name="T110" fmla="*/ 981 w 1115"/>
                  <a:gd name="T111" fmla="*/ 260 h 1501"/>
                  <a:gd name="T112" fmla="*/ 930 w 1115"/>
                  <a:gd name="T113" fmla="*/ 268 h 1501"/>
                  <a:gd name="T114" fmla="*/ 964 w 1115"/>
                  <a:gd name="T115" fmla="*/ 402 h 1501"/>
                  <a:gd name="T116" fmla="*/ 905 w 1115"/>
                  <a:gd name="T117" fmla="*/ 243 h 1501"/>
                  <a:gd name="T118" fmla="*/ 1006 w 1115"/>
                  <a:gd name="T119" fmla="*/ 234 h 1501"/>
                  <a:gd name="T120" fmla="*/ 922 w 1115"/>
                  <a:gd name="T121" fmla="*/ 109 h 1501"/>
                  <a:gd name="T122" fmla="*/ 964 w 1115"/>
                  <a:gd name="T123" fmla="*/ 67 h 1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5" h="1501">
                    <a:moveTo>
                      <a:pt x="813" y="8"/>
                    </a:moveTo>
                    <a:lnTo>
                      <a:pt x="813" y="0"/>
                    </a:lnTo>
                    <a:lnTo>
                      <a:pt x="805" y="0"/>
                    </a:lnTo>
                    <a:lnTo>
                      <a:pt x="796" y="0"/>
                    </a:lnTo>
                    <a:lnTo>
                      <a:pt x="754" y="16"/>
                    </a:lnTo>
                    <a:lnTo>
                      <a:pt x="754" y="42"/>
                    </a:lnTo>
                    <a:lnTo>
                      <a:pt x="754" y="42"/>
                    </a:lnTo>
                    <a:lnTo>
                      <a:pt x="788" y="50"/>
                    </a:lnTo>
                    <a:lnTo>
                      <a:pt x="813" y="42"/>
                    </a:lnTo>
                    <a:lnTo>
                      <a:pt x="813" y="33"/>
                    </a:lnTo>
                    <a:lnTo>
                      <a:pt x="813" y="16"/>
                    </a:lnTo>
                    <a:lnTo>
                      <a:pt x="813" y="8"/>
                    </a:lnTo>
                    <a:close/>
                    <a:moveTo>
                      <a:pt x="922" y="218"/>
                    </a:moveTo>
                    <a:lnTo>
                      <a:pt x="922" y="184"/>
                    </a:lnTo>
                    <a:lnTo>
                      <a:pt x="930" y="159"/>
                    </a:lnTo>
                    <a:lnTo>
                      <a:pt x="930" y="142"/>
                    </a:lnTo>
                    <a:lnTo>
                      <a:pt x="922" y="134"/>
                    </a:lnTo>
                    <a:lnTo>
                      <a:pt x="914" y="159"/>
                    </a:lnTo>
                    <a:lnTo>
                      <a:pt x="905" y="201"/>
                    </a:lnTo>
                    <a:lnTo>
                      <a:pt x="880" y="226"/>
                    </a:lnTo>
                    <a:lnTo>
                      <a:pt x="838" y="234"/>
                    </a:lnTo>
                    <a:lnTo>
                      <a:pt x="830" y="243"/>
                    </a:lnTo>
                    <a:lnTo>
                      <a:pt x="821" y="243"/>
                    </a:lnTo>
                    <a:lnTo>
                      <a:pt x="813" y="260"/>
                    </a:lnTo>
                    <a:lnTo>
                      <a:pt x="805" y="268"/>
                    </a:lnTo>
                    <a:lnTo>
                      <a:pt x="796" y="276"/>
                    </a:lnTo>
                    <a:lnTo>
                      <a:pt x="788" y="285"/>
                    </a:lnTo>
                    <a:lnTo>
                      <a:pt x="788" y="293"/>
                    </a:lnTo>
                    <a:lnTo>
                      <a:pt x="796" y="302"/>
                    </a:lnTo>
                    <a:lnTo>
                      <a:pt x="796" y="310"/>
                    </a:lnTo>
                    <a:lnTo>
                      <a:pt x="788" y="327"/>
                    </a:lnTo>
                    <a:lnTo>
                      <a:pt x="796" y="360"/>
                    </a:lnTo>
                    <a:lnTo>
                      <a:pt x="796" y="394"/>
                    </a:lnTo>
                    <a:lnTo>
                      <a:pt x="771" y="419"/>
                    </a:lnTo>
                    <a:lnTo>
                      <a:pt x="754" y="436"/>
                    </a:lnTo>
                    <a:lnTo>
                      <a:pt x="746" y="461"/>
                    </a:lnTo>
                    <a:lnTo>
                      <a:pt x="737" y="478"/>
                    </a:lnTo>
                    <a:lnTo>
                      <a:pt x="729" y="494"/>
                    </a:lnTo>
                    <a:lnTo>
                      <a:pt x="729" y="511"/>
                    </a:lnTo>
                    <a:lnTo>
                      <a:pt x="729" y="528"/>
                    </a:lnTo>
                    <a:lnTo>
                      <a:pt x="721" y="545"/>
                    </a:lnTo>
                    <a:lnTo>
                      <a:pt x="712" y="570"/>
                    </a:lnTo>
                    <a:lnTo>
                      <a:pt x="729" y="570"/>
                    </a:lnTo>
                    <a:lnTo>
                      <a:pt x="737" y="570"/>
                    </a:lnTo>
                    <a:lnTo>
                      <a:pt x="746" y="578"/>
                    </a:lnTo>
                    <a:lnTo>
                      <a:pt x="754" y="587"/>
                    </a:lnTo>
                    <a:lnTo>
                      <a:pt x="771" y="578"/>
                    </a:lnTo>
                    <a:lnTo>
                      <a:pt x="788" y="578"/>
                    </a:lnTo>
                    <a:lnTo>
                      <a:pt x="838" y="612"/>
                    </a:lnTo>
                    <a:lnTo>
                      <a:pt x="863" y="662"/>
                    </a:lnTo>
                    <a:lnTo>
                      <a:pt x="863" y="671"/>
                    </a:lnTo>
                    <a:lnTo>
                      <a:pt x="855" y="679"/>
                    </a:lnTo>
                    <a:lnTo>
                      <a:pt x="863" y="704"/>
                    </a:lnTo>
                    <a:lnTo>
                      <a:pt x="863" y="729"/>
                    </a:lnTo>
                    <a:lnTo>
                      <a:pt x="855" y="729"/>
                    </a:lnTo>
                    <a:lnTo>
                      <a:pt x="846" y="729"/>
                    </a:lnTo>
                    <a:lnTo>
                      <a:pt x="821" y="746"/>
                    </a:lnTo>
                    <a:lnTo>
                      <a:pt x="813" y="771"/>
                    </a:lnTo>
                    <a:lnTo>
                      <a:pt x="846" y="805"/>
                    </a:lnTo>
                    <a:lnTo>
                      <a:pt x="872" y="821"/>
                    </a:lnTo>
                    <a:lnTo>
                      <a:pt x="855" y="821"/>
                    </a:lnTo>
                    <a:lnTo>
                      <a:pt x="838" y="813"/>
                    </a:lnTo>
                    <a:lnTo>
                      <a:pt x="821" y="821"/>
                    </a:lnTo>
                    <a:lnTo>
                      <a:pt x="813" y="821"/>
                    </a:lnTo>
                    <a:lnTo>
                      <a:pt x="813" y="813"/>
                    </a:lnTo>
                    <a:lnTo>
                      <a:pt x="813" y="796"/>
                    </a:lnTo>
                    <a:lnTo>
                      <a:pt x="805" y="780"/>
                    </a:lnTo>
                    <a:lnTo>
                      <a:pt x="805" y="771"/>
                    </a:lnTo>
                    <a:lnTo>
                      <a:pt x="813" y="754"/>
                    </a:lnTo>
                    <a:lnTo>
                      <a:pt x="813" y="738"/>
                    </a:lnTo>
                    <a:lnTo>
                      <a:pt x="821" y="729"/>
                    </a:lnTo>
                    <a:lnTo>
                      <a:pt x="830" y="721"/>
                    </a:lnTo>
                    <a:lnTo>
                      <a:pt x="821" y="721"/>
                    </a:lnTo>
                    <a:lnTo>
                      <a:pt x="821" y="712"/>
                    </a:lnTo>
                    <a:lnTo>
                      <a:pt x="830" y="704"/>
                    </a:lnTo>
                    <a:lnTo>
                      <a:pt x="830" y="696"/>
                    </a:lnTo>
                    <a:lnTo>
                      <a:pt x="830" y="671"/>
                    </a:lnTo>
                    <a:lnTo>
                      <a:pt x="821" y="654"/>
                    </a:lnTo>
                    <a:lnTo>
                      <a:pt x="821" y="637"/>
                    </a:lnTo>
                    <a:lnTo>
                      <a:pt x="821" y="620"/>
                    </a:lnTo>
                    <a:lnTo>
                      <a:pt x="779" y="620"/>
                    </a:lnTo>
                    <a:lnTo>
                      <a:pt x="729" y="620"/>
                    </a:lnTo>
                    <a:lnTo>
                      <a:pt x="712" y="645"/>
                    </a:lnTo>
                    <a:lnTo>
                      <a:pt x="704" y="662"/>
                    </a:lnTo>
                    <a:lnTo>
                      <a:pt x="704" y="687"/>
                    </a:lnTo>
                    <a:lnTo>
                      <a:pt x="687" y="746"/>
                    </a:lnTo>
                    <a:lnTo>
                      <a:pt x="670" y="763"/>
                    </a:lnTo>
                    <a:lnTo>
                      <a:pt x="645" y="771"/>
                    </a:lnTo>
                    <a:lnTo>
                      <a:pt x="637" y="796"/>
                    </a:lnTo>
                    <a:lnTo>
                      <a:pt x="620" y="813"/>
                    </a:lnTo>
                    <a:lnTo>
                      <a:pt x="595" y="821"/>
                    </a:lnTo>
                    <a:lnTo>
                      <a:pt x="570" y="838"/>
                    </a:lnTo>
                    <a:lnTo>
                      <a:pt x="553" y="830"/>
                    </a:lnTo>
                    <a:lnTo>
                      <a:pt x="545" y="838"/>
                    </a:lnTo>
                    <a:lnTo>
                      <a:pt x="528" y="863"/>
                    </a:lnTo>
                    <a:lnTo>
                      <a:pt x="503" y="863"/>
                    </a:lnTo>
                    <a:lnTo>
                      <a:pt x="503" y="855"/>
                    </a:lnTo>
                    <a:lnTo>
                      <a:pt x="494" y="847"/>
                    </a:lnTo>
                    <a:lnTo>
                      <a:pt x="461" y="838"/>
                    </a:lnTo>
                    <a:lnTo>
                      <a:pt x="436" y="821"/>
                    </a:lnTo>
                    <a:lnTo>
                      <a:pt x="419" y="813"/>
                    </a:lnTo>
                    <a:lnTo>
                      <a:pt x="410" y="796"/>
                    </a:lnTo>
                    <a:lnTo>
                      <a:pt x="402" y="771"/>
                    </a:lnTo>
                    <a:lnTo>
                      <a:pt x="402" y="746"/>
                    </a:lnTo>
                    <a:lnTo>
                      <a:pt x="402" y="746"/>
                    </a:lnTo>
                    <a:lnTo>
                      <a:pt x="436" y="763"/>
                    </a:lnTo>
                    <a:lnTo>
                      <a:pt x="477" y="780"/>
                    </a:lnTo>
                    <a:lnTo>
                      <a:pt x="469" y="788"/>
                    </a:lnTo>
                    <a:lnTo>
                      <a:pt x="452" y="788"/>
                    </a:lnTo>
                    <a:lnTo>
                      <a:pt x="452" y="796"/>
                    </a:lnTo>
                    <a:lnTo>
                      <a:pt x="477" y="813"/>
                    </a:lnTo>
                    <a:lnTo>
                      <a:pt x="511" y="813"/>
                    </a:lnTo>
                    <a:lnTo>
                      <a:pt x="511" y="796"/>
                    </a:lnTo>
                    <a:lnTo>
                      <a:pt x="519" y="780"/>
                    </a:lnTo>
                    <a:lnTo>
                      <a:pt x="528" y="780"/>
                    </a:lnTo>
                    <a:lnTo>
                      <a:pt x="528" y="780"/>
                    </a:lnTo>
                    <a:lnTo>
                      <a:pt x="545" y="771"/>
                    </a:lnTo>
                    <a:lnTo>
                      <a:pt x="553" y="763"/>
                    </a:lnTo>
                    <a:lnTo>
                      <a:pt x="561" y="763"/>
                    </a:lnTo>
                    <a:lnTo>
                      <a:pt x="561" y="754"/>
                    </a:lnTo>
                    <a:lnTo>
                      <a:pt x="561" y="746"/>
                    </a:lnTo>
                    <a:lnTo>
                      <a:pt x="595" y="729"/>
                    </a:lnTo>
                    <a:lnTo>
                      <a:pt x="628" y="712"/>
                    </a:lnTo>
                    <a:lnTo>
                      <a:pt x="637" y="687"/>
                    </a:lnTo>
                    <a:lnTo>
                      <a:pt x="637" y="671"/>
                    </a:lnTo>
                    <a:lnTo>
                      <a:pt x="662" y="654"/>
                    </a:lnTo>
                    <a:lnTo>
                      <a:pt x="679" y="629"/>
                    </a:lnTo>
                    <a:lnTo>
                      <a:pt x="662" y="595"/>
                    </a:lnTo>
                    <a:lnTo>
                      <a:pt x="654" y="545"/>
                    </a:lnTo>
                    <a:lnTo>
                      <a:pt x="679" y="503"/>
                    </a:lnTo>
                    <a:lnTo>
                      <a:pt x="696" y="461"/>
                    </a:lnTo>
                    <a:lnTo>
                      <a:pt x="712" y="411"/>
                    </a:lnTo>
                    <a:lnTo>
                      <a:pt x="721" y="402"/>
                    </a:lnTo>
                    <a:lnTo>
                      <a:pt x="729" y="394"/>
                    </a:lnTo>
                    <a:lnTo>
                      <a:pt x="754" y="343"/>
                    </a:lnTo>
                    <a:lnTo>
                      <a:pt x="746" y="302"/>
                    </a:lnTo>
                    <a:lnTo>
                      <a:pt x="746" y="260"/>
                    </a:lnTo>
                    <a:lnTo>
                      <a:pt x="779" y="226"/>
                    </a:lnTo>
                    <a:lnTo>
                      <a:pt x="830" y="142"/>
                    </a:lnTo>
                    <a:lnTo>
                      <a:pt x="830" y="125"/>
                    </a:lnTo>
                    <a:lnTo>
                      <a:pt x="830" y="117"/>
                    </a:lnTo>
                    <a:lnTo>
                      <a:pt x="813" y="92"/>
                    </a:lnTo>
                    <a:lnTo>
                      <a:pt x="771" y="75"/>
                    </a:lnTo>
                    <a:lnTo>
                      <a:pt x="754" y="67"/>
                    </a:lnTo>
                    <a:lnTo>
                      <a:pt x="737" y="58"/>
                    </a:lnTo>
                    <a:lnTo>
                      <a:pt x="737" y="58"/>
                    </a:lnTo>
                    <a:lnTo>
                      <a:pt x="729" y="58"/>
                    </a:lnTo>
                    <a:lnTo>
                      <a:pt x="737" y="50"/>
                    </a:lnTo>
                    <a:lnTo>
                      <a:pt x="737" y="50"/>
                    </a:lnTo>
                    <a:lnTo>
                      <a:pt x="729" y="50"/>
                    </a:lnTo>
                    <a:lnTo>
                      <a:pt x="729" y="42"/>
                    </a:lnTo>
                    <a:lnTo>
                      <a:pt x="687" y="92"/>
                    </a:lnTo>
                    <a:lnTo>
                      <a:pt x="645" y="151"/>
                    </a:lnTo>
                    <a:lnTo>
                      <a:pt x="578" y="201"/>
                    </a:lnTo>
                    <a:lnTo>
                      <a:pt x="528" y="226"/>
                    </a:lnTo>
                    <a:lnTo>
                      <a:pt x="536" y="226"/>
                    </a:lnTo>
                    <a:lnTo>
                      <a:pt x="536" y="226"/>
                    </a:lnTo>
                    <a:lnTo>
                      <a:pt x="528" y="243"/>
                    </a:lnTo>
                    <a:lnTo>
                      <a:pt x="519" y="243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36" y="268"/>
                    </a:lnTo>
                    <a:lnTo>
                      <a:pt x="519" y="293"/>
                    </a:lnTo>
                    <a:lnTo>
                      <a:pt x="503" y="327"/>
                    </a:lnTo>
                    <a:lnTo>
                      <a:pt x="503" y="343"/>
                    </a:lnTo>
                    <a:lnTo>
                      <a:pt x="494" y="360"/>
                    </a:lnTo>
                    <a:lnTo>
                      <a:pt x="486" y="352"/>
                    </a:lnTo>
                    <a:lnTo>
                      <a:pt x="477" y="352"/>
                    </a:lnTo>
                    <a:lnTo>
                      <a:pt x="461" y="369"/>
                    </a:lnTo>
                    <a:lnTo>
                      <a:pt x="452" y="394"/>
                    </a:lnTo>
                    <a:lnTo>
                      <a:pt x="452" y="402"/>
                    </a:lnTo>
                    <a:lnTo>
                      <a:pt x="452" y="402"/>
                    </a:lnTo>
                    <a:lnTo>
                      <a:pt x="461" y="394"/>
                    </a:lnTo>
                    <a:lnTo>
                      <a:pt x="461" y="394"/>
                    </a:lnTo>
                    <a:lnTo>
                      <a:pt x="469" y="394"/>
                    </a:lnTo>
                    <a:lnTo>
                      <a:pt x="477" y="411"/>
                    </a:lnTo>
                    <a:lnTo>
                      <a:pt x="486" y="427"/>
                    </a:lnTo>
                    <a:lnTo>
                      <a:pt x="494" y="427"/>
                    </a:lnTo>
                    <a:lnTo>
                      <a:pt x="494" y="427"/>
                    </a:lnTo>
                    <a:lnTo>
                      <a:pt x="494" y="444"/>
                    </a:lnTo>
                    <a:lnTo>
                      <a:pt x="486" y="452"/>
                    </a:lnTo>
                    <a:lnTo>
                      <a:pt x="486" y="494"/>
                    </a:lnTo>
                    <a:lnTo>
                      <a:pt x="503" y="511"/>
                    </a:lnTo>
                    <a:lnTo>
                      <a:pt x="503" y="520"/>
                    </a:lnTo>
                    <a:lnTo>
                      <a:pt x="452" y="578"/>
                    </a:lnTo>
                    <a:lnTo>
                      <a:pt x="436" y="578"/>
                    </a:lnTo>
                    <a:lnTo>
                      <a:pt x="444" y="570"/>
                    </a:lnTo>
                    <a:lnTo>
                      <a:pt x="444" y="562"/>
                    </a:lnTo>
                    <a:lnTo>
                      <a:pt x="436" y="553"/>
                    </a:lnTo>
                    <a:lnTo>
                      <a:pt x="427" y="545"/>
                    </a:lnTo>
                    <a:lnTo>
                      <a:pt x="427" y="545"/>
                    </a:lnTo>
                    <a:lnTo>
                      <a:pt x="419" y="486"/>
                    </a:lnTo>
                    <a:lnTo>
                      <a:pt x="402" y="461"/>
                    </a:lnTo>
                    <a:lnTo>
                      <a:pt x="377" y="427"/>
                    </a:lnTo>
                    <a:lnTo>
                      <a:pt x="385" y="427"/>
                    </a:lnTo>
                    <a:lnTo>
                      <a:pt x="402" y="444"/>
                    </a:lnTo>
                    <a:lnTo>
                      <a:pt x="402" y="452"/>
                    </a:lnTo>
                    <a:lnTo>
                      <a:pt x="402" y="461"/>
                    </a:lnTo>
                    <a:lnTo>
                      <a:pt x="402" y="452"/>
                    </a:lnTo>
                    <a:lnTo>
                      <a:pt x="385" y="419"/>
                    </a:lnTo>
                    <a:lnTo>
                      <a:pt x="352" y="394"/>
                    </a:lnTo>
                    <a:lnTo>
                      <a:pt x="335" y="402"/>
                    </a:lnTo>
                    <a:lnTo>
                      <a:pt x="327" y="419"/>
                    </a:lnTo>
                    <a:lnTo>
                      <a:pt x="318" y="419"/>
                    </a:lnTo>
                    <a:lnTo>
                      <a:pt x="335" y="444"/>
                    </a:lnTo>
                    <a:lnTo>
                      <a:pt x="343" y="461"/>
                    </a:lnTo>
                    <a:lnTo>
                      <a:pt x="343" y="478"/>
                    </a:lnTo>
                    <a:lnTo>
                      <a:pt x="327" y="494"/>
                    </a:lnTo>
                    <a:lnTo>
                      <a:pt x="310" y="511"/>
                    </a:lnTo>
                    <a:lnTo>
                      <a:pt x="301" y="545"/>
                    </a:lnTo>
                    <a:lnTo>
                      <a:pt x="318" y="570"/>
                    </a:lnTo>
                    <a:lnTo>
                      <a:pt x="327" y="595"/>
                    </a:lnTo>
                    <a:lnTo>
                      <a:pt x="293" y="612"/>
                    </a:lnTo>
                    <a:lnTo>
                      <a:pt x="251" y="637"/>
                    </a:lnTo>
                    <a:lnTo>
                      <a:pt x="243" y="645"/>
                    </a:lnTo>
                    <a:lnTo>
                      <a:pt x="234" y="662"/>
                    </a:lnTo>
                    <a:lnTo>
                      <a:pt x="226" y="662"/>
                    </a:lnTo>
                    <a:lnTo>
                      <a:pt x="218" y="662"/>
                    </a:lnTo>
                    <a:lnTo>
                      <a:pt x="209" y="662"/>
                    </a:lnTo>
                    <a:lnTo>
                      <a:pt x="201" y="662"/>
                    </a:lnTo>
                    <a:lnTo>
                      <a:pt x="167" y="671"/>
                    </a:lnTo>
                    <a:lnTo>
                      <a:pt x="142" y="671"/>
                    </a:lnTo>
                    <a:lnTo>
                      <a:pt x="125" y="687"/>
                    </a:lnTo>
                    <a:lnTo>
                      <a:pt x="125" y="696"/>
                    </a:lnTo>
                    <a:lnTo>
                      <a:pt x="100" y="704"/>
                    </a:lnTo>
                    <a:lnTo>
                      <a:pt x="75" y="721"/>
                    </a:lnTo>
                    <a:lnTo>
                      <a:pt x="75" y="729"/>
                    </a:lnTo>
                    <a:lnTo>
                      <a:pt x="58" y="721"/>
                    </a:lnTo>
                    <a:lnTo>
                      <a:pt x="33" y="721"/>
                    </a:lnTo>
                    <a:lnTo>
                      <a:pt x="41" y="746"/>
                    </a:lnTo>
                    <a:lnTo>
                      <a:pt x="41" y="763"/>
                    </a:lnTo>
                    <a:lnTo>
                      <a:pt x="50" y="780"/>
                    </a:lnTo>
                    <a:lnTo>
                      <a:pt x="50" y="788"/>
                    </a:lnTo>
                    <a:lnTo>
                      <a:pt x="33" y="805"/>
                    </a:lnTo>
                    <a:lnTo>
                      <a:pt x="25" y="838"/>
                    </a:lnTo>
                    <a:lnTo>
                      <a:pt x="8" y="838"/>
                    </a:lnTo>
                    <a:lnTo>
                      <a:pt x="0" y="855"/>
                    </a:lnTo>
                    <a:lnTo>
                      <a:pt x="8" y="872"/>
                    </a:lnTo>
                    <a:lnTo>
                      <a:pt x="33" y="880"/>
                    </a:lnTo>
                    <a:lnTo>
                      <a:pt x="25" y="897"/>
                    </a:lnTo>
                    <a:lnTo>
                      <a:pt x="33" y="914"/>
                    </a:lnTo>
                    <a:lnTo>
                      <a:pt x="41" y="914"/>
                    </a:lnTo>
                    <a:lnTo>
                      <a:pt x="50" y="914"/>
                    </a:lnTo>
                    <a:lnTo>
                      <a:pt x="58" y="914"/>
                    </a:lnTo>
                    <a:lnTo>
                      <a:pt x="67" y="922"/>
                    </a:lnTo>
                    <a:lnTo>
                      <a:pt x="83" y="914"/>
                    </a:lnTo>
                    <a:lnTo>
                      <a:pt x="100" y="914"/>
                    </a:lnTo>
                    <a:lnTo>
                      <a:pt x="100" y="922"/>
                    </a:lnTo>
                    <a:lnTo>
                      <a:pt x="109" y="930"/>
                    </a:lnTo>
                    <a:lnTo>
                      <a:pt x="117" y="922"/>
                    </a:lnTo>
                    <a:lnTo>
                      <a:pt x="125" y="922"/>
                    </a:lnTo>
                    <a:lnTo>
                      <a:pt x="150" y="930"/>
                    </a:lnTo>
                    <a:lnTo>
                      <a:pt x="176" y="947"/>
                    </a:lnTo>
                    <a:lnTo>
                      <a:pt x="184" y="956"/>
                    </a:lnTo>
                    <a:lnTo>
                      <a:pt x="201" y="964"/>
                    </a:lnTo>
                    <a:lnTo>
                      <a:pt x="192" y="972"/>
                    </a:lnTo>
                    <a:lnTo>
                      <a:pt x="176" y="981"/>
                    </a:lnTo>
                    <a:lnTo>
                      <a:pt x="192" y="1006"/>
                    </a:lnTo>
                    <a:lnTo>
                      <a:pt x="218" y="1031"/>
                    </a:lnTo>
                    <a:lnTo>
                      <a:pt x="218" y="1031"/>
                    </a:lnTo>
                    <a:lnTo>
                      <a:pt x="234" y="1023"/>
                    </a:lnTo>
                    <a:lnTo>
                      <a:pt x="251" y="1014"/>
                    </a:lnTo>
                    <a:lnTo>
                      <a:pt x="276" y="1023"/>
                    </a:lnTo>
                    <a:lnTo>
                      <a:pt x="285" y="1023"/>
                    </a:lnTo>
                    <a:lnTo>
                      <a:pt x="293" y="1014"/>
                    </a:lnTo>
                    <a:lnTo>
                      <a:pt x="310" y="1014"/>
                    </a:lnTo>
                    <a:lnTo>
                      <a:pt x="310" y="1023"/>
                    </a:lnTo>
                    <a:lnTo>
                      <a:pt x="318" y="1031"/>
                    </a:lnTo>
                    <a:lnTo>
                      <a:pt x="327" y="1031"/>
                    </a:lnTo>
                    <a:lnTo>
                      <a:pt x="343" y="1048"/>
                    </a:lnTo>
                    <a:lnTo>
                      <a:pt x="335" y="1056"/>
                    </a:lnTo>
                    <a:lnTo>
                      <a:pt x="327" y="1073"/>
                    </a:lnTo>
                    <a:lnTo>
                      <a:pt x="327" y="1098"/>
                    </a:lnTo>
                    <a:lnTo>
                      <a:pt x="335" y="1115"/>
                    </a:lnTo>
                    <a:lnTo>
                      <a:pt x="352" y="1132"/>
                    </a:lnTo>
                    <a:lnTo>
                      <a:pt x="352" y="1165"/>
                    </a:lnTo>
                    <a:lnTo>
                      <a:pt x="352" y="1190"/>
                    </a:lnTo>
                    <a:lnTo>
                      <a:pt x="394" y="1199"/>
                    </a:lnTo>
                    <a:lnTo>
                      <a:pt x="436" y="1190"/>
                    </a:lnTo>
                    <a:lnTo>
                      <a:pt x="452" y="1216"/>
                    </a:lnTo>
                    <a:lnTo>
                      <a:pt x="461" y="1241"/>
                    </a:lnTo>
                    <a:lnTo>
                      <a:pt x="477" y="1257"/>
                    </a:lnTo>
                    <a:lnTo>
                      <a:pt x="494" y="1266"/>
                    </a:lnTo>
                    <a:lnTo>
                      <a:pt x="536" y="1274"/>
                    </a:lnTo>
                    <a:lnTo>
                      <a:pt x="570" y="1299"/>
                    </a:lnTo>
                    <a:lnTo>
                      <a:pt x="612" y="1325"/>
                    </a:lnTo>
                    <a:lnTo>
                      <a:pt x="620" y="1350"/>
                    </a:lnTo>
                    <a:lnTo>
                      <a:pt x="637" y="1375"/>
                    </a:lnTo>
                    <a:lnTo>
                      <a:pt x="662" y="1375"/>
                    </a:lnTo>
                    <a:lnTo>
                      <a:pt x="696" y="1375"/>
                    </a:lnTo>
                    <a:lnTo>
                      <a:pt x="712" y="1383"/>
                    </a:lnTo>
                    <a:lnTo>
                      <a:pt x="729" y="1392"/>
                    </a:lnTo>
                    <a:lnTo>
                      <a:pt x="779" y="1375"/>
                    </a:lnTo>
                    <a:lnTo>
                      <a:pt x="813" y="1358"/>
                    </a:lnTo>
                    <a:lnTo>
                      <a:pt x="821" y="1358"/>
                    </a:lnTo>
                    <a:lnTo>
                      <a:pt x="821" y="1367"/>
                    </a:lnTo>
                    <a:lnTo>
                      <a:pt x="821" y="1383"/>
                    </a:lnTo>
                    <a:lnTo>
                      <a:pt x="846" y="1408"/>
                    </a:lnTo>
                    <a:lnTo>
                      <a:pt x="863" y="1408"/>
                    </a:lnTo>
                    <a:lnTo>
                      <a:pt x="880" y="1408"/>
                    </a:lnTo>
                    <a:lnTo>
                      <a:pt x="897" y="1434"/>
                    </a:lnTo>
                    <a:lnTo>
                      <a:pt x="914" y="1459"/>
                    </a:lnTo>
                    <a:lnTo>
                      <a:pt x="930" y="1459"/>
                    </a:lnTo>
                    <a:lnTo>
                      <a:pt x="947" y="1459"/>
                    </a:lnTo>
                    <a:lnTo>
                      <a:pt x="964" y="1476"/>
                    </a:lnTo>
                    <a:lnTo>
                      <a:pt x="981" y="1501"/>
                    </a:lnTo>
                    <a:lnTo>
                      <a:pt x="1023" y="1476"/>
                    </a:lnTo>
                    <a:lnTo>
                      <a:pt x="1048" y="1442"/>
                    </a:lnTo>
                    <a:lnTo>
                      <a:pt x="1056" y="1425"/>
                    </a:lnTo>
                    <a:lnTo>
                      <a:pt x="1056" y="1417"/>
                    </a:lnTo>
                    <a:lnTo>
                      <a:pt x="1064" y="1408"/>
                    </a:lnTo>
                    <a:lnTo>
                      <a:pt x="1073" y="1392"/>
                    </a:lnTo>
                    <a:lnTo>
                      <a:pt x="1056" y="1383"/>
                    </a:lnTo>
                    <a:lnTo>
                      <a:pt x="1048" y="1375"/>
                    </a:lnTo>
                    <a:lnTo>
                      <a:pt x="1048" y="1358"/>
                    </a:lnTo>
                    <a:lnTo>
                      <a:pt x="1056" y="1350"/>
                    </a:lnTo>
                    <a:lnTo>
                      <a:pt x="1073" y="1350"/>
                    </a:lnTo>
                    <a:lnTo>
                      <a:pt x="1106" y="1299"/>
                    </a:lnTo>
                    <a:lnTo>
                      <a:pt x="1115" y="1249"/>
                    </a:lnTo>
                    <a:lnTo>
                      <a:pt x="1106" y="1224"/>
                    </a:lnTo>
                    <a:lnTo>
                      <a:pt x="1090" y="1232"/>
                    </a:lnTo>
                    <a:lnTo>
                      <a:pt x="1073" y="1224"/>
                    </a:lnTo>
                    <a:lnTo>
                      <a:pt x="1064" y="1207"/>
                    </a:lnTo>
                    <a:lnTo>
                      <a:pt x="1048" y="1207"/>
                    </a:lnTo>
                    <a:lnTo>
                      <a:pt x="1039" y="1182"/>
                    </a:lnTo>
                    <a:lnTo>
                      <a:pt x="1048" y="1182"/>
                    </a:lnTo>
                    <a:lnTo>
                      <a:pt x="1056" y="1165"/>
                    </a:lnTo>
                    <a:lnTo>
                      <a:pt x="1056" y="1148"/>
                    </a:lnTo>
                    <a:lnTo>
                      <a:pt x="1056" y="1140"/>
                    </a:lnTo>
                    <a:lnTo>
                      <a:pt x="1056" y="1123"/>
                    </a:lnTo>
                    <a:lnTo>
                      <a:pt x="1056" y="1115"/>
                    </a:lnTo>
                    <a:lnTo>
                      <a:pt x="1056" y="1107"/>
                    </a:lnTo>
                    <a:lnTo>
                      <a:pt x="1056" y="1107"/>
                    </a:lnTo>
                    <a:lnTo>
                      <a:pt x="1031" y="1098"/>
                    </a:lnTo>
                    <a:lnTo>
                      <a:pt x="1023" y="1073"/>
                    </a:lnTo>
                    <a:lnTo>
                      <a:pt x="1023" y="1014"/>
                    </a:lnTo>
                    <a:lnTo>
                      <a:pt x="1031" y="981"/>
                    </a:lnTo>
                    <a:lnTo>
                      <a:pt x="1023" y="939"/>
                    </a:lnTo>
                    <a:lnTo>
                      <a:pt x="1014" y="914"/>
                    </a:lnTo>
                    <a:lnTo>
                      <a:pt x="1006" y="905"/>
                    </a:lnTo>
                    <a:lnTo>
                      <a:pt x="1006" y="897"/>
                    </a:lnTo>
                    <a:lnTo>
                      <a:pt x="1023" y="880"/>
                    </a:lnTo>
                    <a:lnTo>
                      <a:pt x="1023" y="872"/>
                    </a:lnTo>
                    <a:lnTo>
                      <a:pt x="1014" y="863"/>
                    </a:lnTo>
                    <a:lnTo>
                      <a:pt x="1014" y="847"/>
                    </a:lnTo>
                    <a:lnTo>
                      <a:pt x="1014" y="838"/>
                    </a:lnTo>
                    <a:lnTo>
                      <a:pt x="1014" y="830"/>
                    </a:lnTo>
                    <a:lnTo>
                      <a:pt x="1048" y="813"/>
                    </a:lnTo>
                    <a:lnTo>
                      <a:pt x="1064" y="771"/>
                    </a:lnTo>
                    <a:lnTo>
                      <a:pt x="1073" y="712"/>
                    </a:lnTo>
                    <a:lnTo>
                      <a:pt x="1081" y="671"/>
                    </a:lnTo>
                    <a:lnTo>
                      <a:pt x="1073" y="662"/>
                    </a:lnTo>
                    <a:lnTo>
                      <a:pt x="1064" y="654"/>
                    </a:lnTo>
                    <a:lnTo>
                      <a:pt x="1064" y="645"/>
                    </a:lnTo>
                    <a:lnTo>
                      <a:pt x="1056" y="637"/>
                    </a:lnTo>
                    <a:lnTo>
                      <a:pt x="1039" y="654"/>
                    </a:lnTo>
                    <a:lnTo>
                      <a:pt x="1023" y="654"/>
                    </a:lnTo>
                    <a:lnTo>
                      <a:pt x="1014" y="654"/>
                    </a:lnTo>
                    <a:lnTo>
                      <a:pt x="1014" y="654"/>
                    </a:lnTo>
                    <a:lnTo>
                      <a:pt x="997" y="637"/>
                    </a:lnTo>
                    <a:lnTo>
                      <a:pt x="972" y="620"/>
                    </a:lnTo>
                    <a:lnTo>
                      <a:pt x="972" y="620"/>
                    </a:lnTo>
                    <a:lnTo>
                      <a:pt x="964" y="595"/>
                    </a:lnTo>
                    <a:lnTo>
                      <a:pt x="955" y="578"/>
                    </a:lnTo>
                    <a:lnTo>
                      <a:pt x="955" y="562"/>
                    </a:lnTo>
                    <a:lnTo>
                      <a:pt x="955" y="553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36"/>
                    </a:lnTo>
                    <a:lnTo>
                      <a:pt x="981" y="528"/>
                    </a:lnTo>
                    <a:lnTo>
                      <a:pt x="1014" y="511"/>
                    </a:lnTo>
                    <a:lnTo>
                      <a:pt x="1031" y="494"/>
                    </a:lnTo>
                    <a:lnTo>
                      <a:pt x="1048" y="503"/>
                    </a:lnTo>
                    <a:lnTo>
                      <a:pt x="1064" y="503"/>
                    </a:lnTo>
                    <a:lnTo>
                      <a:pt x="1073" y="461"/>
                    </a:lnTo>
                    <a:lnTo>
                      <a:pt x="1073" y="411"/>
                    </a:lnTo>
                    <a:lnTo>
                      <a:pt x="1056" y="402"/>
                    </a:lnTo>
                    <a:lnTo>
                      <a:pt x="1039" y="385"/>
                    </a:lnTo>
                    <a:lnTo>
                      <a:pt x="1039" y="369"/>
                    </a:lnTo>
                    <a:lnTo>
                      <a:pt x="1039" y="352"/>
                    </a:lnTo>
                    <a:lnTo>
                      <a:pt x="1056" y="352"/>
                    </a:lnTo>
                    <a:lnTo>
                      <a:pt x="1056" y="352"/>
                    </a:lnTo>
                    <a:lnTo>
                      <a:pt x="1064" y="352"/>
                    </a:lnTo>
                    <a:lnTo>
                      <a:pt x="1081" y="335"/>
                    </a:lnTo>
                    <a:lnTo>
                      <a:pt x="1081" y="310"/>
                    </a:lnTo>
                    <a:lnTo>
                      <a:pt x="1064" y="293"/>
                    </a:lnTo>
                    <a:lnTo>
                      <a:pt x="1048" y="276"/>
                    </a:lnTo>
                    <a:lnTo>
                      <a:pt x="1039" y="260"/>
                    </a:lnTo>
                    <a:lnTo>
                      <a:pt x="1031" y="243"/>
                    </a:lnTo>
                    <a:lnTo>
                      <a:pt x="1006" y="243"/>
                    </a:lnTo>
                    <a:lnTo>
                      <a:pt x="981" y="260"/>
                    </a:lnTo>
                    <a:lnTo>
                      <a:pt x="989" y="260"/>
                    </a:lnTo>
                    <a:lnTo>
                      <a:pt x="997" y="260"/>
                    </a:lnTo>
                    <a:lnTo>
                      <a:pt x="1006" y="276"/>
                    </a:lnTo>
                    <a:lnTo>
                      <a:pt x="1006" y="293"/>
                    </a:lnTo>
                    <a:lnTo>
                      <a:pt x="972" y="285"/>
                    </a:lnTo>
                    <a:lnTo>
                      <a:pt x="964" y="260"/>
                    </a:lnTo>
                    <a:lnTo>
                      <a:pt x="930" y="268"/>
                    </a:lnTo>
                    <a:lnTo>
                      <a:pt x="922" y="302"/>
                    </a:lnTo>
                    <a:lnTo>
                      <a:pt x="930" y="335"/>
                    </a:lnTo>
                    <a:lnTo>
                      <a:pt x="947" y="360"/>
                    </a:lnTo>
                    <a:lnTo>
                      <a:pt x="964" y="360"/>
                    </a:lnTo>
                    <a:lnTo>
                      <a:pt x="981" y="377"/>
                    </a:lnTo>
                    <a:lnTo>
                      <a:pt x="972" y="419"/>
                    </a:lnTo>
                    <a:lnTo>
                      <a:pt x="964" y="402"/>
                    </a:lnTo>
                    <a:lnTo>
                      <a:pt x="955" y="385"/>
                    </a:lnTo>
                    <a:lnTo>
                      <a:pt x="905" y="360"/>
                    </a:lnTo>
                    <a:lnTo>
                      <a:pt x="863" y="327"/>
                    </a:lnTo>
                    <a:lnTo>
                      <a:pt x="872" y="318"/>
                    </a:lnTo>
                    <a:lnTo>
                      <a:pt x="888" y="285"/>
                    </a:lnTo>
                    <a:lnTo>
                      <a:pt x="880" y="268"/>
                    </a:lnTo>
                    <a:lnTo>
                      <a:pt x="905" y="243"/>
                    </a:lnTo>
                    <a:lnTo>
                      <a:pt x="922" y="218"/>
                    </a:lnTo>
                    <a:close/>
                    <a:moveTo>
                      <a:pt x="1014" y="234"/>
                    </a:moveTo>
                    <a:lnTo>
                      <a:pt x="1023" y="226"/>
                    </a:lnTo>
                    <a:lnTo>
                      <a:pt x="1023" y="209"/>
                    </a:lnTo>
                    <a:lnTo>
                      <a:pt x="1014" y="201"/>
                    </a:lnTo>
                    <a:lnTo>
                      <a:pt x="972" y="218"/>
                    </a:lnTo>
                    <a:lnTo>
                      <a:pt x="1006" y="234"/>
                    </a:lnTo>
                    <a:lnTo>
                      <a:pt x="1014" y="234"/>
                    </a:lnTo>
                    <a:close/>
                    <a:moveTo>
                      <a:pt x="930" y="109"/>
                    </a:moveTo>
                    <a:lnTo>
                      <a:pt x="897" y="100"/>
                    </a:lnTo>
                    <a:lnTo>
                      <a:pt x="905" y="125"/>
                    </a:lnTo>
                    <a:lnTo>
                      <a:pt x="914" y="125"/>
                    </a:lnTo>
                    <a:lnTo>
                      <a:pt x="914" y="125"/>
                    </a:lnTo>
                    <a:lnTo>
                      <a:pt x="922" y="109"/>
                    </a:lnTo>
                    <a:lnTo>
                      <a:pt x="930" y="109"/>
                    </a:lnTo>
                    <a:close/>
                    <a:moveTo>
                      <a:pt x="964" y="67"/>
                    </a:moveTo>
                    <a:close/>
                    <a:moveTo>
                      <a:pt x="972" y="67"/>
                    </a:moveTo>
                    <a:lnTo>
                      <a:pt x="981" y="75"/>
                    </a:lnTo>
                    <a:lnTo>
                      <a:pt x="989" y="67"/>
                    </a:lnTo>
                    <a:lnTo>
                      <a:pt x="972" y="58"/>
                    </a:lnTo>
                    <a:lnTo>
                      <a:pt x="964" y="67"/>
                    </a:lnTo>
                    <a:lnTo>
                      <a:pt x="972" y="6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УФО_ХМАО">
                <a:extLst>
                  <a:ext uri="{FF2B5EF4-FFF2-40B4-BE49-F238E27FC236}">
                    <a16:creationId xmlns="" xmlns:a16="http://schemas.microsoft.com/office/drawing/2014/main" id="{E8B92AEC-C940-CE46-5FEE-12084C0CA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638" y="2986088"/>
                <a:ext cx="1533525" cy="1190625"/>
              </a:xfrm>
              <a:custGeom>
                <a:avLst/>
                <a:gdLst>
                  <a:gd name="T0" fmla="*/ 638 w 1317"/>
                  <a:gd name="T1" fmla="*/ 469 h 1023"/>
                  <a:gd name="T2" fmla="*/ 613 w 1317"/>
                  <a:gd name="T3" fmla="*/ 377 h 1023"/>
                  <a:gd name="T4" fmla="*/ 613 w 1317"/>
                  <a:gd name="T5" fmla="*/ 310 h 1023"/>
                  <a:gd name="T6" fmla="*/ 579 w 1317"/>
                  <a:gd name="T7" fmla="*/ 293 h 1023"/>
                  <a:gd name="T8" fmla="*/ 520 w 1317"/>
                  <a:gd name="T9" fmla="*/ 302 h 1023"/>
                  <a:gd name="T10" fmla="*/ 462 w 1317"/>
                  <a:gd name="T11" fmla="*/ 260 h 1023"/>
                  <a:gd name="T12" fmla="*/ 462 w 1317"/>
                  <a:gd name="T13" fmla="*/ 226 h 1023"/>
                  <a:gd name="T14" fmla="*/ 395 w 1317"/>
                  <a:gd name="T15" fmla="*/ 209 h 1023"/>
                  <a:gd name="T16" fmla="*/ 353 w 1317"/>
                  <a:gd name="T17" fmla="*/ 201 h 1023"/>
                  <a:gd name="T18" fmla="*/ 319 w 1317"/>
                  <a:gd name="T19" fmla="*/ 193 h 1023"/>
                  <a:gd name="T20" fmla="*/ 286 w 1317"/>
                  <a:gd name="T21" fmla="*/ 134 h 1023"/>
                  <a:gd name="T22" fmla="*/ 336 w 1317"/>
                  <a:gd name="T23" fmla="*/ 67 h 1023"/>
                  <a:gd name="T24" fmla="*/ 319 w 1317"/>
                  <a:gd name="T25" fmla="*/ 0 h 1023"/>
                  <a:gd name="T26" fmla="*/ 277 w 1317"/>
                  <a:gd name="T27" fmla="*/ 33 h 1023"/>
                  <a:gd name="T28" fmla="*/ 218 w 1317"/>
                  <a:gd name="T29" fmla="*/ 33 h 1023"/>
                  <a:gd name="T30" fmla="*/ 185 w 1317"/>
                  <a:gd name="T31" fmla="*/ 33 h 1023"/>
                  <a:gd name="T32" fmla="*/ 151 w 1317"/>
                  <a:gd name="T33" fmla="*/ 50 h 1023"/>
                  <a:gd name="T34" fmla="*/ 68 w 1317"/>
                  <a:gd name="T35" fmla="*/ 176 h 1023"/>
                  <a:gd name="T36" fmla="*/ 42 w 1317"/>
                  <a:gd name="T37" fmla="*/ 260 h 1023"/>
                  <a:gd name="T38" fmla="*/ 0 w 1317"/>
                  <a:gd name="T39" fmla="*/ 318 h 1023"/>
                  <a:gd name="T40" fmla="*/ 9 w 1317"/>
                  <a:gd name="T41" fmla="*/ 360 h 1023"/>
                  <a:gd name="T42" fmla="*/ 93 w 1317"/>
                  <a:gd name="T43" fmla="*/ 469 h 1023"/>
                  <a:gd name="T44" fmla="*/ 76 w 1317"/>
                  <a:gd name="T45" fmla="*/ 578 h 1023"/>
                  <a:gd name="T46" fmla="*/ 93 w 1317"/>
                  <a:gd name="T47" fmla="*/ 629 h 1023"/>
                  <a:gd name="T48" fmla="*/ 126 w 1317"/>
                  <a:gd name="T49" fmla="*/ 729 h 1023"/>
                  <a:gd name="T50" fmla="*/ 135 w 1317"/>
                  <a:gd name="T51" fmla="*/ 830 h 1023"/>
                  <a:gd name="T52" fmla="*/ 210 w 1317"/>
                  <a:gd name="T53" fmla="*/ 813 h 1023"/>
                  <a:gd name="T54" fmla="*/ 269 w 1317"/>
                  <a:gd name="T55" fmla="*/ 822 h 1023"/>
                  <a:gd name="T56" fmla="*/ 311 w 1317"/>
                  <a:gd name="T57" fmla="*/ 813 h 1023"/>
                  <a:gd name="T58" fmla="*/ 386 w 1317"/>
                  <a:gd name="T59" fmla="*/ 771 h 1023"/>
                  <a:gd name="T60" fmla="*/ 428 w 1317"/>
                  <a:gd name="T61" fmla="*/ 796 h 1023"/>
                  <a:gd name="T62" fmla="*/ 478 w 1317"/>
                  <a:gd name="T63" fmla="*/ 822 h 1023"/>
                  <a:gd name="T64" fmla="*/ 520 w 1317"/>
                  <a:gd name="T65" fmla="*/ 889 h 1023"/>
                  <a:gd name="T66" fmla="*/ 537 w 1317"/>
                  <a:gd name="T67" fmla="*/ 922 h 1023"/>
                  <a:gd name="T68" fmla="*/ 579 w 1317"/>
                  <a:gd name="T69" fmla="*/ 989 h 1023"/>
                  <a:gd name="T70" fmla="*/ 638 w 1317"/>
                  <a:gd name="T71" fmla="*/ 1023 h 1023"/>
                  <a:gd name="T72" fmla="*/ 755 w 1317"/>
                  <a:gd name="T73" fmla="*/ 956 h 1023"/>
                  <a:gd name="T74" fmla="*/ 805 w 1317"/>
                  <a:gd name="T75" fmla="*/ 872 h 1023"/>
                  <a:gd name="T76" fmla="*/ 814 w 1317"/>
                  <a:gd name="T77" fmla="*/ 830 h 1023"/>
                  <a:gd name="T78" fmla="*/ 898 w 1317"/>
                  <a:gd name="T79" fmla="*/ 864 h 1023"/>
                  <a:gd name="T80" fmla="*/ 940 w 1317"/>
                  <a:gd name="T81" fmla="*/ 864 h 1023"/>
                  <a:gd name="T82" fmla="*/ 1023 w 1317"/>
                  <a:gd name="T83" fmla="*/ 889 h 1023"/>
                  <a:gd name="T84" fmla="*/ 1065 w 1317"/>
                  <a:gd name="T85" fmla="*/ 922 h 1023"/>
                  <a:gd name="T86" fmla="*/ 1107 w 1317"/>
                  <a:gd name="T87" fmla="*/ 931 h 1023"/>
                  <a:gd name="T88" fmla="*/ 1191 w 1317"/>
                  <a:gd name="T89" fmla="*/ 931 h 1023"/>
                  <a:gd name="T90" fmla="*/ 1275 w 1317"/>
                  <a:gd name="T91" fmla="*/ 847 h 1023"/>
                  <a:gd name="T92" fmla="*/ 1216 w 1317"/>
                  <a:gd name="T93" fmla="*/ 738 h 1023"/>
                  <a:gd name="T94" fmla="*/ 1149 w 1317"/>
                  <a:gd name="T95" fmla="*/ 687 h 1023"/>
                  <a:gd name="T96" fmla="*/ 1099 w 1317"/>
                  <a:gd name="T97" fmla="*/ 637 h 1023"/>
                  <a:gd name="T98" fmla="*/ 998 w 1317"/>
                  <a:gd name="T99" fmla="*/ 662 h 1023"/>
                  <a:gd name="T100" fmla="*/ 906 w 1317"/>
                  <a:gd name="T101" fmla="*/ 637 h 1023"/>
                  <a:gd name="T102" fmla="*/ 780 w 1317"/>
                  <a:gd name="T103" fmla="*/ 545 h 1023"/>
                  <a:gd name="T104" fmla="*/ 738 w 1317"/>
                  <a:gd name="T105" fmla="*/ 495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7" h="1023">
                    <a:moveTo>
                      <a:pt x="738" y="495"/>
                    </a:moveTo>
                    <a:lnTo>
                      <a:pt x="722" y="478"/>
                    </a:lnTo>
                    <a:lnTo>
                      <a:pt x="680" y="478"/>
                    </a:lnTo>
                    <a:lnTo>
                      <a:pt x="638" y="469"/>
                    </a:lnTo>
                    <a:lnTo>
                      <a:pt x="638" y="444"/>
                    </a:lnTo>
                    <a:lnTo>
                      <a:pt x="638" y="411"/>
                    </a:lnTo>
                    <a:lnTo>
                      <a:pt x="621" y="402"/>
                    </a:lnTo>
                    <a:lnTo>
                      <a:pt x="613" y="377"/>
                    </a:lnTo>
                    <a:lnTo>
                      <a:pt x="613" y="352"/>
                    </a:lnTo>
                    <a:lnTo>
                      <a:pt x="621" y="344"/>
                    </a:lnTo>
                    <a:lnTo>
                      <a:pt x="629" y="327"/>
                    </a:lnTo>
                    <a:lnTo>
                      <a:pt x="613" y="310"/>
                    </a:lnTo>
                    <a:lnTo>
                      <a:pt x="604" y="310"/>
                    </a:lnTo>
                    <a:lnTo>
                      <a:pt x="596" y="302"/>
                    </a:lnTo>
                    <a:lnTo>
                      <a:pt x="596" y="293"/>
                    </a:lnTo>
                    <a:lnTo>
                      <a:pt x="579" y="293"/>
                    </a:lnTo>
                    <a:lnTo>
                      <a:pt x="571" y="302"/>
                    </a:lnTo>
                    <a:lnTo>
                      <a:pt x="562" y="302"/>
                    </a:lnTo>
                    <a:lnTo>
                      <a:pt x="537" y="302"/>
                    </a:lnTo>
                    <a:lnTo>
                      <a:pt x="520" y="302"/>
                    </a:lnTo>
                    <a:lnTo>
                      <a:pt x="504" y="310"/>
                    </a:lnTo>
                    <a:lnTo>
                      <a:pt x="504" y="310"/>
                    </a:lnTo>
                    <a:lnTo>
                      <a:pt x="478" y="285"/>
                    </a:lnTo>
                    <a:lnTo>
                      <a:pt x="462" y="260"/>
                    </a:lnTo>
                    <a:lnTo>
                      <a:pt x="478" y="251"/>
                    </a:lnTo>
                    <a:lnTo>
                      <a:pt x="487" y="243"/>
                    </a:lnTo>
                    <a:lnTo>
                      <a:pt x="470" y="235"/>
                    </a:lnTo>
                    <a:lnTo>
                      <a:pt x="462" y="226"/>
                    </a:lnTo>
                    <a:lnTo>
                      <a:pt x="436" y="209"/>
                    </a:lnTo>
                    <a:lnTo>
                      <a:pt x="411" y="201"/>
                    </a:lnTo>
                    <a:lnTo>
                      <a:pt x="403" y="201"/>
                    </a:lnTo>
                    <a:lnTo>
                      <a:pt x="395" y="209"/>
                    </a:lnTo>
                    <a:lnTo>
                      <a:pt x="386" y="201"/>
                    </a:lnTo>
                    <a:lnTo>
                      <a:pt x="386" y="193"/>
                    </a:lnTo>
                    <a:lnTo>
                      <a:pt x="369" y="193"/>
                    </a:lnTo>
                    <a:lnTo>
                      <a:pt x="353" y="201"/>
                    </a:lnTo>
                    <a:lnTo>
                      <a:pt x="344" y="193"/>
                    </a:lnTo>
                    <a:lnTo>
                      <a:pt x="336" y="193"/>
                    </a:lnTo>
                    <a:lnTo>
                      <a:pt x="327" y="193"/>
                    </a:lnTo>
                    <a:lnTo>
                      <a:pt x="319" y="193"/>
                    </a:lnTo>
                    <a:lnTo>
                      <a:pt x="311" y="176"/>
                    </a:lnTo>
                    <a:lnTo>
                      <a:pt x="319" y="159"/>
                    </a:lnTo>
                    <a:lnTo>
                      <a:pt x="294" y="151"/>
                    </a:lnTo>
                    <a:lnTo>
                      <a:pt x="286" y="134"/>
                    </a:lnTo>
                    <a:lnTo>
                      <a:pt x="294" y="117"/>
                    </a:lnTo>
                    <a:lnTo>
                      <a:pt x="311" y="117"/>
                    </a:lnTo>
                    <a:lnTo>
                      <a:pt x="319" y="92"/>
                    </a:lnTo>
                    <a:lnTo>
                      <a:pt x="336" y="67"/>
                    </a:lnTo>
                    <a:lnTo>
                      <a:pt x="336" y="59"/>
                    </a:lnTo>
                    <a:lnTo>
                      <a:pt x="327" y="50"/>
                    </a:lnTo>
                    <a:lnTo>
                      <a:pt x="327" y="25"/>
                    </a:lnTo>
                    <a:lnTo>
                      <a:pt x="319" y="0"/>
                    </a:lnTo>
                    <a:lnTo>
                      <a:pt x="302" y="8"/>
                    </a:lnTo>
                    <a:lnTo>
                      <a:pt x="277" y="17"/>
                    </a:lnTo>
                    <a:lnTo>
                      <a:pt x="277" y="25"/>
                    </a:lnTo>
                    <a:lnTo>
                      <a:pt x="277" y="33"/>
                    </a:lnTo>
                    <a:lnTo>
                      <a:pt x="260" y="33"/>
                    </a:lnTo>
                    <a:lnTo>
                      <a:pt x="244" y="42"/>
                    </a:lnTo>
                    <a:lnTo>
                      <a:pt x="227" y="50"/>
                    </a:lnTo>
                    <a:lnTo>
                      <a:pt x="218" y="33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02" y="25"/>
                    </a:lnTo>
                    <a:lnTo>
                      <a:pt x="185" y="33"/>
                    </a:lnTo>
                    <a:lnTo>
                      <a:pt x="177" y="33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51" y="50"/>
                    </a:lnTo>
                    <a:lnTo>
                      <a:pt x="143" y="59"/>
                    </a:lnTo>
                    <a:lnTo>
                      <a:pt x="135" y="109"/>
                    </a:lnTo>
                    <a:lnTo>
                      <a:pt x="101" y="142"/>
                    </a:lnTo>
                    <a:lnTo>
                      <a:pt x="68" y="176"/>
                    </a:lnTo>
                    <a:lnTo>
                      <a:pt x="51" y="209"/>
                    </a:lnTo>
                    <a:lnTo>
                      <a:pt x="34" y="251"/>
                    </a:lnTo>
                    <a:lnTo>
                      <a:pt x="34" y="260"/>
                    </a:lnTo>
                    <a:lnTo>
                      <a:pt x="42" y="260"/>
                    </a:lnTo>
                    <a:lnTo>
                      <a:pt x="34" y="277"/>
                    </a:lnTo>
                    <a:lnTo>
                      <a:pt x="17" y="277"/>
                    </a:lnTo>
                    <a:lnTo>
                      <a:pt x="9" y="302"/>
                    </a:lnTo>
                    <a:lnTo>
                      <a:pt x="0" y="318"/>
                    </a:lnTo>
                    <a:lnTo>
                      <a:pt x="0" y="327"/>
                    </a:lnTo>
                    <a:lnTo>
                      <a:pt x="9" y="335"/>
                    </a:lnTo>
                    <a:lnTo>
                      <a:pt x="9" y="344"/>
                    </a:lnTo>
                    <a:lnTo>
                      <a:pt x="9" y="360"/>
                    </a:lnTo>
                    <a:lnTo>
                      <a:pt x="34" y="377"/>
                    </a:lnTo>
                    <a:lnTo>
                      <a:pt x="59" y="394"/>
                    </a:lnTo>
                    <a:lnTo>
                      <a:pt x="84" y="453"/>
                    </a:lnTo>
                    <a:lnTo>
                      <a:pt x="93" y="469"/>
                    </a:lnTo>
                    <a:lnTo>
                      <a:pt x="109" y="495"/>
                    </a:lnTo>
                    <a:lnTo>
                      <a:pt x="93" y="528"/>
                    </a:lnTo>
                    <a:lnTo>
                      <a:pt x="84" y="562"/>
                    </a:lnTo>
                    <a:lnTo>
                      <a:pt x="76" y="578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93" y="612"/>
                    </a:lnTo>
                    <a:lnTo>
                      <a:pt x="93" y="629"/>
                    </a:lnTo>
                    <a:lnTo>
                      <a:pt x="84" y="662"/>
                    </a:lnTo>
                    <a:lnTo>
                      <a:pt x="76" y="696"/>
                    </a:lnTo>
                    <a:lnTo>
                      <a:pt x="101" y="713"/>
                    </a:lnTo>
                    <a:lnTo>
                      <a:pt x="126" y="729"/>
                    </a:lnTo>
                    <a:lnTo>
                      <a:pt x="126" y="763"/>
                    </a:lnTo>
                    <a:lnTo>
                      <a:pt x="126" y="805"/>
                    </a:lnTo>
                    <a:lnTo>
                      <a:pt x="126" y="822"/>
                    </a:lnTo>
                    <a:lnTo>
                      <a:pt x="135" y="830"/>
                    </a:lnTo>
                    <a:lnTo>
                      <a:pt x="160" y="838"/>
                    </a:lnTo>
                    <a:lnTo>
                      <a:pt x="185" y="838"/>
                    </a:lnTo>
                    <a:lnTo>
                      <a:pt x="193" y="822"/>
                    </a:lnTo>
                    <a:lnTo>
                      <a:pt x="210" y="813"/>
                    </a:lnTo>
                    <a:lnTo>
                      <a:pt x="218" y="813"/>
                    </a:lnTo>
                    <a:lnTo>
                      <a:pt x="218" y="822"/>
                    </a:lnTo>
                    <a:lnTo>
                      <a:pt x="244" y="822"/>
                    </a:lnTo>
                    <a:lnTo>
                      <a:pt x="269" y="822"/>
                    </a:lnTo>
                    <a:lnTo>
                      <a:pt x="286" y="830"/>
                    </a:lnTo>
                    <a:lnTo>
                      <a:pt x="294" y="830"/>
                    </a:lnTo>
                    <a:lnTo>
                      <a:pt x="302" y="822"/>
                    </a:lnTo>
                    <a:lnTo>
                      <a:pt x="311" y="813"/>
                    </a:lnTo>
                    <a:lnTo>
                      <a:pt x="344" y="805"/>
                    </a:lnTo>
                    <a:lnTo>
                      <a:pt x="361" y="780"/>
                    </a:lnTo>
                    <a:lnTo>
                      <a:pt x="369" y="771"/>
                    </a:lnTo>
                    <a:lnTo>
                      <a:pt x="386" y="771"/>
                    </a:lnTo>
                    <a:lnTo>
                      <a:pt x="395" y="788"/>
                    </a:lnTo>
                    <a:lnTo>
                      <a:pt x="395" y="796"/>
                    </a:lnTo>
                    <a:lnTo>
                      <a:pt x="420" y="796"/>
                    </a:lnTo>
                    <a:lnTo>
                      <a:pt x="428" y="796"/>
                    </a:lnTo>
                    <a:lnTo>
                      <a:pt x="453" y="805"/>
                    </a:lnTo>
                    <a:lnTo>
                      <a:pt x="462" y="813"/>
                    </a:lnTo>
                    <a:lnTo>
                      <a:pt x="470" y="822"/>
                    </a:lnTo>
                    <a:lnTo>
                      <a:pt x="478" y="822"/>
                    </a:lnTo>
                    <a:lnTo>
                      <a:pt x="495" y="847"/>
                    </a:lnTo>
                    <a:lnTo>
                      <a:pt x="504" y="880"/>
                    </a:lnTo>
                    <a:lnTo>
                      <a:pt x="512" y="880"/>
                    </a:lnTo>
                    <a:lnTo>
                      <a:pt x="520" y="889"/>
                    </a:lnTo>
                    <a:lnTo>
                      <a:pt x="512" y="897"/>
                    </a:lnTo>
                    <a:lnTo>
                      <a:pt x="512" y="905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37" y="947"/>
                    </a:lnTo>
                    <a:lnTo>
                      <a:pt x="529" y="964"/>
                    </a:lnTo>
                    <a:lnTo>
                      <a:pt x="554" y="981"/>
                    </a:lnTo>
                    <a:lnTo>
                      <a:pt x="579" y="989"/>
                    </a:lnTo>
                    <a:lnTo>
                      <a:pt x="587" y="998"/>
                    </a:lnTo>
                    <a:lnTo>
                      <a:pt x="596" y="1006"/>
                    </a:lnTo>
                    <a:lnTo>
                      <a:pt x="621" y="1006"/>
                    </a:lnTo>
                    <a:lnTo>
                      <a:pt x="638" y="1023"/>
                    </a:lnTo>
                    <a:lnTo>
                      <a:pt x="671" y="989"/>
                    </a:lnTo>
                    <a:lnTo>
                      <a:pt x="705" y="956"/>
                    </a:lnTo>
                    <a:lnTo>
                      <a:pt x="730" y="956"/>
                    </a:lnTo>
                    <a:lnTo>
                      <a:pt x="755" y="956"/>
                    </a:lnTo>
                    <a:lnTo>
                      <a:pt x="780" y="914"/>
                    </a:lnTo>
                    <a:lnTo>
                      <a:pt x="789" y="880"/>
                    </a:lnTo>
                    <a:lnTo>
                      <a:pt x="797" y="872"/>
                    </a:lnTo>
                    <a:lnTo>
                      <a:pt x="805" y="872"/>
                    </a:lnTo>
                    <a:lnTo>
                      <a:pt x="814" y="855"/>
                    </a:lnTo>
                    <a:lnTo>
                      <a:pt x="805" y="838"/>
                    </a:lnTo>
                    <a:lnTo>
                      <a:pt x="805" y="830"/>
                    </a:lnTo>
                    <a:lnTo>
                      <a:pt x="814" y="830"/>
                    </a:lnTo>
                    <a:lnTo>
                      <a:pt x="822" y="838"/>
                    </a:lnTo>
                    <a:lnTo>
                      <a:pt x="856" y="847"/>
                    </a:lnTo>
                    <a:lnTo>
                      <a:pt x="889" y="855"/>
                    </a:lnTo>
                    <a:lnTo>
                      <a:pt x="898" y="864"/>
                    </a:lnTo>
                    <a:lnTo>
                      <a:pt x="906" y="872"/>
                    </a:lnTo>
                    <a:lnTo>
                      <a:pt x="923" y="864"/>
                    </a:lnTo>
                    <a:lnTo>
                      <a:pt x="931" y="864"/>
                    </a:lnTo>
                    <a:lnTo>
                      <a:pt x="940" y="864"/>
                    </a:lnTo>
                    <a:lnTo>
                      <a:pt x="940" y="880"/>
                    </a:lnTo>
                    <a:lnTo>
                      <a:pt x="956" y="897"/>
                    </a:lnTo>
                    <a:lnTo>
                      <a:pt x="990" y="897"/>
                    </a:lnTo>
                    <a:lnTo>
                      <a:pt x="1023" y="889"/>
                    </a:lnTo>
                    <a:lnTo>
                      <a:pt x="1023" y="905"/>
                    </a:lnTo>
                    <a:lnTo>
                      <a:pt x="1032" y="922"/>
                    </a:lnTo>
                    <a:lnTo>
                      <a:pt x="1049" y="922"/>
                    </a:lnTo>
                    <a:lnTo>
                      <a:pt x="1065" y="922"/>
                    </a:lnTo>
                    <a:lnTo>
                      <a:pt x="1074" y="931"/>
                    </a:lnTo>
                    <a:lnTo>
                      <a:pt x="1091" y="939"/>
                    </a:lnTo>
                    <a:lnTo>
                      <a:pt x="1099" y="931"/>
                    </a:lnTo>
                    <a:lnTo>
                      <a:pt x="1107" y="931"/>
                    </a:lnTo>
                    <a:lnTo>
                      <a:pt x="1132" y="914"/>
                    </a:lnTo>
                    <a:lnTo>
                      <a:pt x="1149" y="905"/>
                    </a:lnTo>
                    <a:lnTo>
                      <a:pt x="1174" y="922"/>
                    </a:lnTo>
                    <a:lnTo>
                      <a:pt x="1191" y="931"/>
                    </a:lnTo>
                    <a:lnTo>
                      <a:pt x="1267" y="914"/>
                    </a:lnTo>
                    <a:lnTo>
                      <a:pt x="1317" y="880"/>
                    </a:lnTo>
                    <a:lnTo>
                      <a:pt x="1309" y="864"/>
                    </a:lnTo>
                    <a:lnTo>
                      <a:pt x="1275" y="847"/>
                    </a:lnTo>
                    <a:lnTo>
                      <a:pt x="1267" y="788"/>
                    </a:lnTo>
                    <a:lnTo>
                      <a:pt x="1250" y="755"/>
                    </a:lnTo>
                    <a:lnTo>
                      <a:pt x="1233" y="738"/>
                    </a:lnTo>
                    <a:lnTo>
                      <a:pt x="1216" y="738"/>
                    </a:lnTo>
                    <a:lnTo>
                      <a:pt x="1200" y="738"/>
                    </a:lnTo>
                    <a:lnTo>
                      <a:pt x="1183" y="713"/>
                    </a:lnTo>
                    <a:lnTo>
                      <a:pt x="1166" y="687"/>
                    </a:lnTo>
                    <a:lnTo>
                      <a:pt x="1149" y="687"/>
                    </a:lnTo>
                    <a:lnTo>
                      <a:pt x="1132" y="687"/>
                    </a:lnTo>
                    <a:lnTo>
                      <a:pt x="1107" y="662"/>
                    </a:lnTo>
                    <a:lnTo>
                      <a:pt x="1107" y="654"/>
                    </a:lnTo>
                    <a:lnTo>
                      <a:pt x="1099" y="637"/>
                    </a:lnTo>
                    <a:lnTo>
                      <a:pt x="1099" y="637"/>
                    </a:lnTo>
                    <a:lnTo>
                      <a:pt x="1057" y="654"/>
                    </a:lnTo>
                    <a:lnTo>
                      <a:pt x="1015" y="671"/>
                    </a:lnTo>
                    <a:lnTo>
                      <a:pt x="998" y="662"/>
                    </a:lnTo>
                    <a:lnTo>
                      <a:pt x="982" y="654"/>
                    </a:lnTo>
                    <a:lnTo>
                      <a:pt x="948" y="654"/>
                    </a:lnTo>
                    <a:lnTo>
                      <a:pt x="923" y="654"/>
                    </a:lnTo>
                    <a:lnTo>
                      <a:pt x="906" y="637"/>
                    </a:lnTo>
                    <a:lnTo>
                      <a:pt x="898" y="604"/>
                    </a:lnTo>
                    <a:lnTo>
                      <a:pt x="856" y="578"/>
                    </a:lnTo>
                    <a:lnTo>
                      <a:pt x="822" y="553"/>
                    </a:lnTo>
                    <a:lnTo>
                      <a:pt x="780" y="545"/>
                    </a:lnTo>
                    <a:lnTo>
                      <a:pt x="763" y="536"/>
                    </a:lnTo>
                    <a:lnTo>
                      <a:pt x="747" y="520"/>
                    </a:lnTo>
                    <a:lnTo>
                      <a:pt x="730" y="495"/>
                    </a:lnTo>
                    <a:lnTo>
                      <a:pt x="738" y="49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УФО_Челябинская область">
                <a:extLst>
                  <a:ext uri="{FF2B5EF4-FFF2-40B4-BE49-F238E27FC236}">
                    <a16:creationId xmlns="" xmlns:a16="http://schemas.microsoft.com/office/drawing/2014/main" id="{1668B5AD-D055-C012-AA55-54CEEB20A1C4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286473" y="3987761"/>
                <a:ext cx="431250" cy="536653"/>
              </a:xfrm>
              <a:custGeom>
                <a:avLst/>
                <a:gdLst>
                  <a:gd name="connsiteX0" fmla="*/ 227529 w 431250"/>
                  <a:gd name="connsiteY0" fmla="*/ 1948 h 536653"/>
                  <a:gd name="connsiteX1" fmla="*/ 236797 w 431250"/>
                  <a:gd name="connsiteY1" fmla="*/ 974 h 536653"/>
                  <a:gd name="connsiteX2" fmla="*/ 246065 w 431250"/>
                  <a:gd name="connsiteY2" fmla="*/ 0 h 536653"/>
                  <a:gd name="connsiteX3" fmla="*/ 247038 w 431250"/>
                  <a:gd name="connsiteY3" fmla="*/ 9261 h 536653"/>
                  <a:gd name="connsiteX4" fmla="*/ 299712 w 431250"/>
                  <a:gd name="connsiteY4" fmla="*/ 42348 h 536653"/>
                  <a:gd name="connsiteX5" fmla="*/ 351533 w 431250"/>
                  <a:gd name="connsiteY5" fmla="*/ 67333 h 536653"/>
                  <a:gd name="connsiteX6" fmla="*/ 360865 w 431250"/>
                  <a:gd name="connsiteY6" fmla="*/ 55818 h 536653"/>
                  <a:gd name="connsiteX7" fmla="*/ 370133 w 431250"/>
                  <a:gd name="connsiteY7" fmla="*/ 54844 h 536653"/>
                  <a:gd name="connsiteX8" fmla="*/ 390923 w 431250"/>
                  <a:gd name="connsiteY8" fmla="*/ 63193 h 536653"/>
                  <a:gd name="connsiteX9" fmla="*/ 398658 w 431250"/>
                  <a:gd name="connsiteY9" fmla="*/ 69452 h 536653"/>
                  <a:gd name="connsiteX10" fmla="*/ 398658 w 431250"/>
                  <a:gd name="connsiteY10" fmla="*/ 69987 h 536653"/>
                  <a:gd name="connsiteX11" fmla="*/ 399753 w 431250"/>
                  <a:gd name="connsiteY11" fmla="*/ 70338 h 536653"/>
                  <a:gd name="connsiteX12" fmla="*/ 401165 w 431250"/>
                  <a:gd name="connsiteY12" fmla="*/ 71480 h 536653"/>
                  <a:gd name="connsiteX13" fmla="*/ 402138 w 431250"/>
                  <a:gd name="connsiteY13" fmla="*/ 80741 h 536653"/>
                  <a:gd name="connsiteX14" fmla="*/ 414633 w 431250"/>
                  <a:gd name="connsiteY14" fmla="*/ 99325 h 536653"/>
                  <a:gd name="connsiteX15" fmla="*/ 419361 w 431250"/>
                  <a:gd name="connsiteY15" fmla="*/ 95330 h 536653"/>
                  <a:gd name="connsiteX16" fmla="*/ 421291 w 431250"/>
                  <a:gd name="connsiteY16" fmla="*/ 96072 h 536653"/>
                  <a:gd name="connsiteX17" fmla="*/ 422197 w 431250"/>
                  <a:gd name="connsiteY17" fmla="*/ 97811 h 536653"/>
                  <a:gd name="connsiteX18" fmla="*/ 418575 w 431250"/>
                  <a:gd name="connsiteY18" fmla="*/ 97811 h 536653"/>
                  <a:gd name="connsiteX19" fmla="*/ 419481 w 431250"/>
                  <a:gd name="connsiteY19" fmla="*/ 99550 h 536653"/>
                  <a:gd name="connsiteX20" fmla="*/ 421292 w 431250"/>
                  <a:gd name="connsiteY20" fmla="*/ 103029 h 536653"/>
                  <a:gd name="connsiteX21" fmla="*/ 423102 w 431250"/>
                  <a:gd name="connsiteY21" fmla="*/ 107376 h 536653"/>
                  <a:gd name="connsiteX22" fmla="*/ 417670 w 431250"/>
                  <a:gd name="connsiteY22" fmla="*/ 117810 h 536653"/>
                  <a:gd name="connsiteX23" fmla="*/ 418575 w 431250"/>
                  <a:gd name="connsiteY23" fmla="*/ 121288 h 536653"/>
                  <a:gd name="connsiteX24" fmla="*/ 425818 w 431250"/>
                  <a:gd name="connsiteY24" fmla="*/ 121288 h 536653"/>
                  <a:gd name="connsiteX25" fmla="*/ 429439 w 431250"/>
                  <a:gd name="connsiteY25" fmla="*/ 124766 h 536653"/>
                  <a:gd name="connsiteX26" fmla="*/ 429439 w 431250"/>
                  <a:gd name="connsiteY26" fmla="*/ 127375 h 536653"/>
                  <a:gd name="connsiteX27" fmla="*/ 428534 w 431250"/>
                  <a:gd name="connsiteY27" fmla="*/ 127375 h 536653"/>
                  <a:gd name="connsiteX28" fmla="*/ 425818 w 431250"/>
                  <a:gd name="connsiteY28" fmla="*/ 127375 h 536653"/>
                  <a:gd name="connsiteX29" fmla="*/ 422197 w 431250"/>
                  <a:gd name="connsiteY29" fmla="*/ 126506 h 536653"/>
                  <a:gd name="connsiteX30" fmla="*/ 421291 w 431250"/>
                  <a:gd name="connsiteY30" fmla="*/ 129114 h 536653"/>
                  <a:gd name="connsiteX31" fmla="*/ 418575 w 431250"/>
                  <a:gd name="connsiteY31" fmla="*/ 129114 h 536653"/>
                  <a:gd name="connsiteX32" fmla="*/ 419481 w 431250"/>
                  <a:gd name="connsiteY32" fmla="*/ 135201 h 536653"/>
                  <a:gd name="connsiteX33" fmla="*/ 421291 w 431250"/>
                  <a:gd name="connsiteY33" fmla="*/ 136070 h 536653"/>
                  <a:gd name="connsiteX34" fmla="*/ 425818 w 431250"/>
                  <a:gd name="connsiteY34" fmla="*/ 135201 h 536653"/>
                  <a:gd name="connsiteX35" fmla="*/ 425818 w 431250"/>
                  <a:gd name="connsiteY35" fmla="*/ 136070 h 536653"/>
                  <a:gd name="connsiteX36" fmla="*/ 424007 w 431250"/>
                  <a:gd name="connsiteY36" fmla="*/ 139548 h 536653"/>
                  <a:gd name="connsiteX37" fmla="*/ 431250 w 431250"/>
                  <a:gd name="connsiteY37" fmla="*/ 144765 h 536653"/>
                  <a:gd name="connsiteX38" fmla="*/ 429439 w 431250"/>
                  <a:gd name="connsiteY38" fmla="*/ 146504 h 536653"/>
                  <a:gd name="connsiteX39" fmla="*/ 431250 w 431250"/>
                  <a:gd name="connsiteY39" fmla="*/ 149113 h 536653"/>
                  <a:gd name="connsiteX40" fmla="*/ 428534 w 431250"/>
                  <a:gd name="connsiteY40" fmla="*/ 150852 h 536653"/>
                  <a:gd name="connsiteX41" fmla="*/ 431250 w 431250"/>
                  <a:gd name="connsiteY41" fmla="*/ 153460 h 536653"/>
                  <a:gd name="connsiteX42" fmla="*/ 425818 w 431250"/>
                  <a:gd name="connsiteY42" fmla="*/ 156938 h 536653"/>
                  <a:gd name="connsiteX43" fmla="*/ 427629 w 431250"/>
                  <a:gd name="connsiteY43" fmla="*/ 158677 h 536653"/>
                  <a:gd name="connsiteX44" fmla="*/ 426723 w 431250"/>
                  <a:gd name="connsiteY44" fmla="*/ 162156 h 536653"/>
                  <a:gd name="connsiteX45" fmla="*/ 428534 w 431250"/>
                  <a:gd name="connsiteY45" fmla="*/ 163025 h 536653"/>
                  <a:gd name="connsiteX46" fmla="*/ 426723 w 431250"/>
                  <a:gd name="connsiteY46" fmla="*/ 166503 h 536653"/>
                  <a:gd name="connsiteX47" fmla="*/ 424007 w 431250"/>
                  <a:gd name="connsiteY47" fmla="*/ 166503 h 536653"/>
                  <a:gd name="connsiteX48" fmla="*/ 423102 w 431250"/>
                  <a:gd name="connsiteY48" fmla="*/ 169981 h 536653"/>
                  <a:gd name="connsiteX49" fmla="*/ 417670 w 431250"/>
                  <a:gd name="connsiteY49" fmla="*/ 169981 h 536653"/>
                  <a:gd name="connsiteX50" fmla="*/ 416765 w 431250"/>
                  <a:gd name="connsiteY50" fmla="*/ 172590 h 536653"/>
                  <a:gd name="connsiteX51" fmla="*/ 422197 w 431250"/>
                  <a:gd name="connsiteY51" fmla="*/ 172590 h 536653"/>
                  <a:gd name="connsiteX52" fmla="*/ 424007 w 431250"/>
                  <a:gd name="connsiteY52" fmla="*/ 186502 h 536653"/>
                  <a:gd name="connsiteX53" fmla="*/ 419481 w 431250"/>
                  <a:gd name="connsiteY53" fmla="*/ 186502 h 536653"/>
                  <a:gd name="connsiteX54" fmla="*/ 418575 w 431250"/>
                  <a:gd name="connsiteY54" fmla="*/ 185633 h 536653"/>
                  <a:gd name="connsiteX55" fmla="*/ 411333 w 431250"/>
                  <a:gd name="connsiteY55" fmla="*/ 184763 h 536653"/>
                  <a:gd name="connsiteX56" fmla="*/ 410428 w 431250"/>
                  <a:gd name="connsiteY56" fmla="*/ 187372 h 536653"/>
                  <a:gd name="connsiteX57" fmla="*/ 404995 w 431250"/>
                  <a:gd name="connsiteY57" fmla="*/ 186502 h 536653"/>
                  <a:gd name="connsiteX58" fmla="*/ 401374 w 431250"/>
                  <a:gd name="connsiteY58" fmla="*/ 188241 h 536653"/>
                  <a:gd name="connsiteX59" fmla="*/ 399564 w 431250"/>
                  <a:gd name="connsiteY59" fmla="*/ 186502 h 536653"/>
                  <a:gd name="connsiteX60" fmla="*/ 398658 w 431250"/>
                  <a:gd name="connsiteY60" fmla="*/ 187372 h 536653"/>
                  <a:gd name="connsiteX61" fmla="*/ 396847 w 431250"/>
                  <a:gd name="connsiteY61" fmla="*/ 186502 h 536653"/>
                  <a:gd name="connsiteX62" fmla="*/ 396848 w 431250"/>
                  <a:gd name="connsiteY62" fmla="*/ 183894 h 536653"/>
                  <a:gd name="connsiteX63" fmla="*/ 392321 w 431250"/>
                  <a:gd name="connsiteY63" fmla="*/ 179546 h 536653"/>
                  <a:gd name="connsiteX64" fmla="*/ 387794 w 431250"/>
                  <a:gd name="connsiteY64" fmla="*/ 185633 h 536653"/>
                  <a:gd name="connsiteX65" fmla="*/ 387794 w 431250"/>
                  <a:gd name="connsiteY65" fmla="*/ 186502 h 536653"/>
                  <a:gd name="connsiteX66" fmla="*/ 388700 w 431250"/>
                  <a:gd name="connsiteY66" fmla="*/ 188241 h 536653"/>
                  <a:gd name="connsiteX67" fmla="*/ 389605 w 431250"/>
                  <a:gd name="connsiteY67" fmla="*/ 192589 h 536653"/>
                  <a:gd name="connsiteX68" fmla="*/ 388700 w 431250"/>
                  <a:gd name="connsiteY68" fmla="*/ 192589 h 536653"/>
                  <a:gd name="connsiteX69" fmla="*/ 386889 w 431250"/>
                  <a:gd name="connsiteY69" fmla="*/ 192589 h 536653"/>
                  <a:gd name="connsiteX70" fmla="*/ 385078 w 431250"/>
                  <a:gd name="connsiteY70" fmla="*/ 192589 h 536653"/>
                  <a:gd name="connsiteX71" fmla="*/ 382362 w 431250"/>
                  <a:gd name="connsiteY71" fmla="*/ 193458 h 536653"/>
                  <a:gd name="connsiteX72" fmla="*/ 380552 w 431250"/>
                  <a:gd name="connsiteY72" fmla="*/ 192589 h 536653"/>
                  <a:gd name="connsiteX73" fmla="*/ 377836 w 431250"/>
                  <a:gd name="connsiteY73" fmla="*/ 193459 h 536653"/>
                  <a:gd name="connsiteX74" fmla="*/ 375120 w 431250"/>
                  <a:gd name="connsiteY74" fmla="*/ 193458 h 536653"/>
                  <a:gd name="connsiteX75" fmla="*/ 372404 w 431250"/>
                  <a:gd name="connsiteY75" fmla="*/ 196067 h 536653"/>
                  <a:gd name="connsiteX76" fmla="*/ 372404 w 431250"/>
                  <a:gd name="connsiteY76" fmla="*/ 198675 h 536653"/>
                  <a:gd name="connsiteX77" fmla="*/ 375120 w 431250"/>
                  <a:gd name="connsiteY77" fmla="*/ 199545 h 536653"/>
                  <a:gd name="connsiteX78" fmla="*/ 376930 w 431250"/>
                  <a:gd name="connsiteY78" fmla="*/ 202153 h 536653"/>
                  <a:gd name="connsiteX79" fmla="*/ 379646 w 431250"/>
                  <a:gd name="connsiteY79" fmla="*/ 205631 h 536653"/>
                  <a:gd name="connsiteX80" fmla="*/ 379646 w 431250"/>
                  <a:gd name="connsiteY80" fmla="*/ 208240 h 536653"/>
                  <a:gd name="connsiteX81" fmla="*/ 380552 w 431250"/>
                  <a:gd name="connsiteY81" fmla="*/ 209110 h 536653"/>
                  <a:gd name="connsiteX82" fmla="*/ 379646 w 431250"/>
                  <a:gd name="connsiteY82" fmla="*/ 211718 h 536653"/>
                  <a:gd name="connsiteX83" fmla="*/ 376930 w 431250"/>
                  <a:gd name="connsiteY83" fmla="*/ 214327 h 536653"/>
                  <a:gd name="connsiteX84" fmla="*/ 377836 w 431250"/>
                  <a:gd name="connsiteY84" fmla="*/ 216935 h 536653"/>
                  <a:gd name="connsiteX85" fmla="*/ 377836 w 431250"/>
                  <a:gd name="connsiteY85" fmla="*/ 218674 h 536653"/>
                  <a:gd name="connsiteX86" fmla="*/ 376931 w 431250"/>
                  <a:gd name="connsiteY86" fmla="*/ 223022 h 536653"/>
                  <a:gd name="connsiteX87" fmla="*/ 379646 w 431250"/>
                  <a:gd name="connsiteY87" fmla="*/ 224761 h 536653"/>
                  <a:gd name="connsiteX88" fmla="*/ 376025 w 431250"/>
                  <a:gd name="connsiteY88" fmla="*/ 227370 h 536653"/>
                  <a:gd name="connsiteX89" fmla="*/ 373309 w 431250"/>
                  <a:gd name="connsiteY89" fmla="*/ 227369 h 536653"/>
                  <a:gd name="connsiteX90" fmla="*/ 369688 w 431250"/>
                  <a:gd name="connsiteY90" fmla="*/ 234326 h 536653"/>
                  <a:gd name="connsiteX91" fmla="*/ 366066 w 431250"/>
                  <a:gd name="connsiteY91" fmla="*/ 225631 h 536653"/>
                  <a:gd name="connsiteX92" fmla="*/ 364256 w 431250"/>
                  <a:gd name="connsiteY92" fmla="*/ 225630 h 536653"/>
                  <a:gd name="connsiteX93" fmla="*/ 362445 w 431250"/>
                  <a:gd name="connsiteY93" fmla="*/ 228239 h 536653"/>
                  <a:gd name="connsiteX94" fmla="*/ 359729 w 431250"/>
                  <a:gd name="connsiteY94" fmla="*/ 227369 h 536653"/>
                  <a:gd name="connsiteX95" fmla="*/ 358824 w 431250"/>
                  <a:gd name="connsiteY95" fmla="*/ 225631 h 536653"/>
                  <a:gd name="connsiteX96" fmla="*/ 352486 w 431250"/>
                  <a:gd name="connsiteY96" fmla="*/ 223891 h 536653"/>
                  <a:gd name="connsiteX97" fmla="*/ 351581 w 431250"/>
                  <a:gd name="connsiteY97" fmla="*/ 224761 h 536653"/>
                  <a:gd name="connsiteX98" fmla="*/ 351581 w 431250"/>
                  <a:gd name="connsiteY98" fmla="*/ 235195 h 536653"/>
                  <a:gd name="connsiteX99" fmla="*/ 351581 w 431250"/>
                  <a:gd name="connsiteY99" fmla="*/ 240412 h 536653"/>
                  <a:gd name="connsiteX100" fmla="*/ 353392 w 431250"/>
                  <a:gd name="connsiteY100" fmla="*/ 240412 h 536653"/>
                  <a:gd name="connsiteX101" fmla="*/ 354297 w 431250"/>
                  <a:gd name="connsiteY101" fmla="*/ 243021 h 536653"/>
                  <a:gd name="connsiteX102" fmla="*/ 353392 w 431250"/>
                  <a:gd name="connsiteY102" fmla="*/ 246499 h 536653"/>
                  <a:gd name="connsiteX103" fmla="*/ 353392 w 431250"/>
                  <a:gd name="connsiteY103" fmla="*/ 249977 h 536653"/>
                  <a:gd name="connsiteX104" fmla="*/ 353392 w 431250"/>
                  <a:gd name="connsiteY104" fmla="*/ 253455 h 536653"/>
                  <a:gd name="connsiteX105" fmla="*/ 353392 w 431250"/>
                  <a:gd name="connsiteY105" fmla="*/ 255194 h 536653"/>
                  <a:gd name="connsiteX106" fmla="*/ 351581 w 431250"/>
                  <a:gd name="connsiteY106" fmla="*/ 256064 h 536653"/>
                  <a:gd name="connsiteX107" fmla="*/ 348865 w 431250"/>
                  <a:gd name="connsiteY107" fmla="*/ 256064 h 536653"/>
                  <a:gd name="connsiteX108" fmla="*/ 346149 w 431250"/>
                  <a:gd name="connsiteY108" fmla="*/ 256933 h 536653"/>
                  <a:gd name="connsiteX109" fmla="*/ 344339 w 431250"/>
                  <a:gd name="connsiteY109" fmla="*/ 258672 h 536653"/>
                  <a:gd name="connsiteX110" fmla="*/ 343433 w 431250"/>
                  <a:gd name="connsiteY110" fmla="*/ 260411 h 536653"/>
                  <a:gd name="connsiteX111" fmla="*/ 344339 w 431250"/>
                  <a:gd name="connsiteY111" fmla="*/ 263889 h 536653"/>
                  <a:gd name="connsiteX112" fmla="*/ 347055 w 431250"/>
                  <a:gd name="connsiteY112" fmla="*/ 265628 h 536653"/>
                  <a:gd name="connsiteX113" fmla="*/ 345244 w 431250"/>
                  <a:gd name="connsiteY113" fmla="*/ 269976 h 536653"/>
                  <a:gd name="connsiteX114" fmla="*/ 346149 w 431250"/>
                  <a:gd name="connsiteY114" fmla="*/ 271715 h 536653"/>
                  <a:gd name="connsiteX115" fmla="*/ 348865 w 431250"/>
                  <a:gd name="connsiteY115" fmla="*/ 272584 h 536653"/>
                  <a:gd name="connsiteX116" fmla="*/ 350676 w 431250"/>
                  <a:gd name="connsiteY116" fmla="*/ 271715 h 536653"/>
                  <a:gd name="connsiteX117" fmla="*/ 352487 w 431250"/>
                  <a:gd name="connsiteY117" fmla="*/ 271715 h 536653"/>
                  <a:gd name="connsiteX118" fmla="*/ 353392 w 431250"/>
                  <a:gd name="connsiteY118" fmla="*/ 273454 h 536653"/>
                  <a:gd name="connsiteX119" fmla="*/ 357013 w 431250"/>
                  <a:gd name="connsiteY119" fmla="*/ 274324 h 536653"/>
                  <a:gd name="connsiteX120" fmla="*/ 359729 w 431250"/>
                  <a:gd name="connsiteY120" fmla="*/ 273454 h 536653"/>
                  <a:gd name="connsiteX121" fmla="*/ 361540 w 431250"/>
                  <a:gd name="connsiteY121" fmla="*/ 274323 h 536653"/>
                  <a:gd name="connsiteX122" fmla="*/ 359729 w 431250"/>
                  <a:gd name="connsiteY122" fmla="*/ 276932 h 536653"/>
                  <a:gd name="connsiteX123" fmla="*/ 362445 w 431250"/>
                  <a:gd name="connsiteY123" fmla="*/ 277801 h 536653"/>
                  <a:gd name="connsiteX124" fmla="*/ 366067 w 431250"/>
                  <a:gd name="connsiteY124" fmla="*/ 277802 h 536653"/>
                  <a:gd name="connsiteX125" fmla="*/ 369688 w 431250"/>
                  <a:gd name="connsiteY125" fmla="*/ 276932 h 536653"/>
                  <a:gd name="connsiteX126" fmla="*/ 369688 w 431250"/>
                  <a:gd name="connsiteY126" fmla="*/ 274324 h 536653"/>
                  <a:gd name="connsiteX127" fmla="*/ 370593 w 431250"/>
                  <a:gd name="connsiteY127" fmla="*/ 273454 h 536653"/>
                  <a:gd name="connsiteX128" fmla="*/ 372404 w 431250"/>
                  <a:gd name="connsiteY128" fmla="*/ 275193 h 536653"/>
                  <a:gd name="connsiteX129" fmla="*/ 373309 w 431250"/>
                  <a:gd name="connsiteY129" fmla="*/ 276063 h 536653"/>
                  <a:gd name="connsiteX130" fmla="*/ 377836 w 431250"/>
                  <a:gd name="connsiteY130" fmla="*/ 276063 h 536653"/>
                  <a:gd name="connsiteX131" fmla="*/ 380552 w 431250"/>
                  <a:gd name="connsiteY131" fmla="*/ 277802 h 536653"/>
                  <a:gd name="connsiteX132" fmla="*/ 383268 w 431250"/>
                  <a:gd name="connsiteY132" fmla="*/ 276932 h 536653"/>
                  <a:gd name="connsiteX133" fmla="*/ 383268 w 431250"/>
                  <a:gd name="connsiteY133" fmla="*/ 278671 h 536653"/>
                  <a:gd name="connsiteX134" fmla="*/ 382362 w 431250"/>
                  <a:gd name="connsiteY134" fmla="*/ 279540 h 536653"/>
                  <a:gd name="connsiteX135" fmla="*/ 380552 w 431250"/>
                  <a:gd name="connsiteY135" fmla="*/ 280410 h 536653"/>
                  <a:gd name="connsiteX136" fmla="*/ 379646 w 431250"/>
                  <a:gd name="connsiteY136" fmla="*/ 281279 h 536653"/>
                  <a:gd name="connsiteX137" fmla="*/ 379646 w 431250"/>
                  <a:gd name="connsiteY137" fmla="*/ 283888 h 536653"/>
                  <a:gd name="connsiteX138" fmla="*/ 376930 w 431250"/>
                  <a:gd name="connsiteY138" fmla="*/ 285627 h 536653"/>
                  <a:gd name="connsiteX139" fmla="*/ 381457 w 431250"/>
                  <a:gd name="connsiteY139" fmla="*/ 289975 h 536653"/>
                  <a:gd name="connsiteX140" fmla="*/ 383268 w 431250"/>
                  <a:gd name="connsiteY140" fmla="*/ 289105 h 536653"/>
                  <a:gd name="connsiteX141" fmla="*/ 384173 w 431250"/>
                  <a:gd name="connsiteY141" fmla="*/ 285627 h 536653"/>
                  <a:gd name="connsiteX142" fmla="*/ 385984 w 431250"/>
                  <a:gd name="connsiteY142" fmla="*/ 285627 h 536653"/>
                  <a:gd name="connsiteX143" fmla="*/ 385984 w 431250"/>
                  <a:gd name="connsiteY143" fmla="*/ 290844 h 536653"/>
                  <a:gd name="connsiteX144" fmla="*/ 387794 w 431250"/>
                  <a:gd name="connsiteY144" fmla="*/ 291714 h 536653"/>
                  <a:gd name="connsiteX145" fmla="*/ 403185 w 431250"/>
                  <a:gd name="connsiteY145" fmla="*/ 291714 h 536653"/>
                  <a:gd name="connsiteX146" fmla="*/ 404995 w 431250"/>
                  <a:gd name="connsiteY146" fmla="*/ 289975 h 536653"/>
                  <a:gd name="connsiteX147" fmla="*/ 410427 w 431250"/>
                  <a:gd name="connsiteY147" fmla="*/ 290844 h 536653"/>
                  <a:gd name="connsiteX148" fmla="*/ 411333 w 431250"/>
                  <a:gd name="connsiteY148" fmla="*/ 291714 h 536653"/>
                  <a:gd name="connsiteX149" fmla="*/ 414049 w 431250"/>
                  <a:gd name="connsiteY149" fmla="*/ 293453 h 536653"/>
                  <a:gd name="connsiteX150" fmla="*/ 415860 w 431250"/>
                  <a:gd name="connsiteY150" fmla="*/ 293453 h 536653"/>
                  <a:gd name="connsiteX151" fmla="*/ 419481 w 431250"/>
                  <a:gd name="connsiteY151" fmla="*/ 295192 h 536653"/>
                  <a:gd name="connsiteX152" fmla="*/ 422197 w 431250"/>
                  <a:gd name="connsiteY152" fmla="*/ 296931 h 536653"/>
                  <a:gd name="connsiteX153" fmla="*/ 425818 w 431250"/>
                  <a:gd name="connsiteY153" fmla="*/ 297801 h 536653"/>
                  <a:gd name="connsiteX154" fmla="*/ 427629 w 431250"/>
                  <a:gd name="connsiteY154" fmla="*/ 298670 h 536653"/>
                  <a:gd name="connsiteX155" fmla="*/ 427629 w 431250"/>
                  <a:gd name="connsiteY155" fmla="*/ 301278 h 536653"/>
                  <a:gd name="connsiteX156" fmla="*/ 427629 w 431250"/>
                  <a:gd name="connsiteY156" fmla="*/ 304756 h 536653"/>
                  <a:gd name="connsiteX157" fmla="*/ 427629 w 431250"/>
                  <a:gd name="connsiteY157" fmla="*/ 306496 h 536653"/>
                  <a:gd name="connsiteX158" fmla="*/ 425818 w 431250"/>
                  <a:gd name="connsiteY158" fmla="*/ 308235 h 536653"/>
                  <a:gd name="connsiteX159" fmla="*/ 425818 w 431250"/>
                  <a:gd name="connsiteY159" fmla="*/ 311713 h 536653"/>
                  <a:gd name="connsiteX160" fmla="*/ 426723 w 431250"/>
                  <a:gd name="connsiteY160" fmla="*/ 313452 h 536653"/>
                  <a:gd name="connsiteX161" fmla="*/ 428534 w 431250"/>
                  <a:gd name="connsiteY161" fmla="*/ 314321 h 536653"/>
                  <a:gd name="connsiteX162" fmla="*/ 429439 w 431250"/>
                  <a:gd name="connsiteY162" fmla="*/ 316060 h 536653"/>
                  <a:gd name="connsiteX163" fmla="*/ 428534 w 431250"/>
                  <a:gd name="connsiteY163" fmla="*/ 317799 h 536653"/>
                  <a:gd name="connsiteX164" fmla="*/ 428534 w 431250"/>
                  <a:gd name="connsiteY164" fmla="*/ 319538 h 536653"/>
                  <a:gd name="connsiteX165" fmla="*/ 425818 w 431250"/>
                  <a:gd name="connsiteY165" fmla="*/ 321277 h 536653"/>
                  <a:gd name="connsiteX166" fmla="*/ 424007 w 431250"/>
                  <a:gd name="connsiteY166" fmla="*/ 320408 h 536653"/>
                  <a:gd name="connsiteX167" fmla="*/ 421291 w 431250"/>
                  <a:gd name="connsiteY167" fmla="*/ 324755 h 536653"/>
                  <a:gd name="connsiteX168" fmla="*/ 419481 w 431250"/>
                  <a:gd name="connsiteY168" fmla="*/ 323886 h 536653"/>
                  <a:gd name="connsiteX169" fmla="*/ 418575 w 431250"/>
                  <a:gd name="connsiteY169" fmla="*/ 323886 h 536653"/>
                  <a:gd name="connsiteX170" fmla="*/ 417670 w 431250"/>
                  <a:gd name="connsiteY170" fmla="*/ 325625 h 536653"/>
                  <a:gd name="connsiteX171" fmla="*/ 414954 w 431250"/>
                  <a:gd name="connsiteY171" fmla="*/ 324755 h 536653"/>
                  <a:gd name="connsiteX172" fmla="*/ 414954 w 431250"/>
                  <a:gd name="connsiteY172" fmla="*/ 322147 h 536653"/>
                  <a:gd name="connsiteX173" fmla="*/ 414049 w 431250"/>
                  <a:gd name="connsiteY173" fmla="*/ 321277 h 536653"/>
                  <a:gd name="connsiteX174" fmla="*/ 411333 w 431250"/>
                  <a:gd name="connsiteY174" fmla="*/ 327364 h 536653"/>
                  <a:gd name="connsiteX175" fmla="*/ 414049 w 431250"/>
                  <a:gd name="connsiteY175" fmla="*/ 329103 h 536653"/>
                  <a:gd name="connsiteX176" fmla="*/ 411333 w 431250"/>
                  <a:gd name="connsiteY176" fmla="*/ 334320 h 536653"/>
                  <a:gd name="connsiteX177" fmla="*/ 410427 w 431250"/>
                  <a:gd name="connsiteY177" fmla="*/ 331712 h 536653"/>
                  <a:gd name="connsiteX178" fmla="*/ 407711 w 431250"/>
                  <a:gd name="connsiteY178" fmla="*/ 334320 h 536653"/>
                  <a:gd name="connsiteX179" fmla="*/ 408617 w 431250"/>
                  <a:gd name="connsiteY179" fmla="*/ 339537 h 536653"/>
                  <a:gd name="connsiteX180" fmla="*/ 404090 w 431250"/>
                  <a:gd name="connsiteY180" fmla="*/ 340407 h 536653"/>
                  <a:gd name="connsiteX181" fmla="*/ 406806 w 431250"/>
                  <a:gd name="connsiteY181" fmla="*/ 343016 h 536653"/>
                  <a:gd name="connsiteX182" fmla="*/ 406806 w 431250"/>
                  <a:gd name="connsiteY182" fmla="*/ 343885 h 536653"/>
                  <a:gd name="connsiteX183" fmla="*/ 408617 w 431250"/>
                  <a:gd name="connsiteY183" fmla="*/ 343885 h 536653"/>
                  <a:gd name="connsiteX184" fmla="*/ 410428 w 431250"/>
                  <a:gd name="connsiteY184" fmla="*/ 344755 h 536653"/>
                  <a:gd name="connsiteX185" fmla="*/ 409522 w 431250"/>
                  <a:gd name="connsiteY185" fmla="*/ 347363 h 536653"/>
                  <a:gd name="connsiteX186" fmla="*/ 412238 w 431250"/>
                  <a:gd name="connsiteY186" fmla="*/ 348232 h 536653"/>
                  <a:gd name="connsiteX187" fmla="*/ 411333 w 431250"/>
                  <a:gd name="connsiteY187" fmla="*/ 355189 h 536653"/>
                  <a:gd name="connsiteX188" fmla="*/ 413144 w 431250"/>
                  <a:gd name="connsiteY188" fmla="*/ 353450 h 536653"/>
                  <a:gd name="connsiteX189" fmla="*/ 414954 w 431250"/>
                  <a:gd name="connsiteY189" fmla="*/ 352580 h 536653"/>
                  <a:gd name="connsiteX190" fmla="*/ 416765 w 431250"/>
                  <a:gd name="connsiteY190" fmla="*/ 352580 h 536653"/>
                  <a:gd name="connsiteX191" fmla="*/ 418575 w 431250"/>
                  <a:gd name="connsiteY191" fmla="*/ 356058 h 536653"/>
                  <a:gd name="connsiteX192" fmla="*/ 418575 w 431250"/>
                  <a:gd name="connsiteY192" fmla="*/ 357797 h 536653"/>
                  <a:gd name="connsiteX193" fmla="*/ 418576 w 431250"/>
                  <a:gd name="connsiteY193" fmla="*/ 359536 h 536653"/>
                  <a:gd name="connsiteX194" fmla="*/ 416765 w 431250"/>
                  <a:gd name="connsiteY194" fmla="*/ 358667 h 536653"/>
                  <a:gd name="connsiteX195" fmla="*/ 414954 w 431250"/>
                  <a:gd name="connsiteY195" fmla="*/ 363014 h 536653"/>
                  <a:gd name="connsiteX196" fmla="*/ 414954 w 431250"/>
                  <a:gd name="connsiteY196" fmla="*/ 362145 h 536653"/>
                  <a:gd name="connsiteX197" fmla="*/ 414049 w 431250"/>
                  <a:gd name="connsiteY197" fmla="*/ 361275 h 536653"/>
                  <a:gd name="connsiteX198" fmla="*/ 412238 w 431250"/>
                  <a:gd name="connsiteY198" fmla="*/ 361275 h 536653"/>
                  <a:gd name="connsiteX199" fmla="*/ 410427 w 431250"/>
                  <a:gd name="connsiteY199" fmla="*/ 361275 h 536653"/>
                  <a:gd name="connsiteX200" fmla="*/ 408617 w 431250"/>
                  <a:gd name="connsiteY200" fmla="*/ 360406 h 536653"/>
                  <a:gd name="connsiteX201" fmla="*/ 407711 w 431250"/>
                  <a:gd name="connsiteY201" fmla="*/ 360406 h 536653"/>
                  <a:gd name="connsiteX202" fmla="*/ 405901 w 431250"/>
                  <a:gd name="connsiteY202" fmla="*/ 360406 h 536653"/>
                  <a:gd name="connsiteX203" fmla="*/ 404090 w 431250"/>
                  <a:gd name="connsiteY203" fmla="*/ 359536 h 536653"/>
                  <a:gd name="connsiteX204" fmla="*/ 403185 w 431250"/>
                  <a:gd name="connsiteY204" fmla="*/ 358667 h 536653"/>
                  <a:gd name="connsiteX205" fmla="*/ 400469 w 431250"/>
                  <a:gd name="connsiteY205" fmla="*/ 357797 h 536653"/>
                  <a:gd name="connsiteX206" fmla="*/ 399564 w 431250"/>
                  <a:gd name="connsiteY206" fmla="*/ 359536 h 536653"/>
                  <a:gd name="connsiteX207" fmla="*/ 398658 w 431250"/>
                  <a:gd name="connsiteY207" fmla="*/ 360406 h 536653"/>
                  <a:gd name="connsiteX208" fmla="*/ 399564 w 431250"/>
                  <a:gd name="connsiteY208" fmla="*/ 361275 h 536653"/>
                  <a:gd name="connsiteX209" fmla="*/ 399563 w 431250"/>
                  <a:gd name="connsiteY209" fmla="*/ 363014 h 536653"/>
                  <a:gd name="connsiteX210" fmla="*/ 398658 w 431250"/>
                  <a:gd name="connsiteY210" fmla="*/ 364753 h 536653"/>
                  <a:gd name="connsiteX211" fmla="*/ 396848 w 431250"/>
                  <a:gd name="connsiteY211" fmla="*/ 364753 h 536653"/>
                  <a:gd name="connsiteX212" fmla="*/ 394132 w 431250"/>
                  <a:gd name="connsiteY212" fmla="*/ 364754 h 536653"/>
                  <a:gd name="connsiteX213" fmla="*/ 392321 w 431250"/>
                  <a:gd name="connsiteY213" fmla="*/ 365623 h 536653"/>
                  <a:gd name="connsiteX214" fmla="*/ 390510 w 431250"/>
                  <a:gd name="connsiteY214" fmla="*/ 365623 h 536653"/>
                  <a:gd name="connsiteX215" fmla="*/ 388700 w 431250"/>
                  <a:gd name="connsiteY215" fmla="*/ 364753 h 536653"/>
                  <a:gd name="connsiteX216" fmla="*/ 386889 w 431250"/>
                  <a:gd name="connsiteY216" fmla="*/ 364754 h 536653"/>
                  <a:gd name="connsiteX217" fmla="*/ 383268 w 431250"/>
                  <a:gd name="connsiteY217" fmla="*/ 363884 h 536653"/>
                  <a:gd name="connsiteX218" fmla="*/ 381457 w 431250"/>
                  <a:gd name="connsiteY218" fmla="*/ 363014 h 536653"/>
                  <a:gd name="connsiteX219" fmla="*/ 380552 w 431250"/>
                  <a:gd name="connsiteY219" fmla="*/ 362145 h 536653"/>
                  <a:gd name="connsiteX220" fmla="*/ 377836 w 431250"/>
                  <a:gd name="connsiteY220" fmla="*/ 361275 h 536653"/>
                  <a:gd name="connsiteX221" fmla="*/ 375120 w 431250"/>
                  <a:gd name="connsiteY221" fmla="*/ 360406 h 536653"/>
                  <a:gd name="connsiteX222" fmla="*/ 373309 w 431250"/>
                  <a:gd name="connsiteY222" fmla="*/ 359537 h 536653"/>
                  <a:gd name="connsiteX223" fmla="*/ 371498 w 431250"/>
                  <a:gd name="connsiteY223" fmla="*/ 359536 h 536653"/>
                  <a:gd name="connsiteX224" fmla="*/ 370593 w 431250"/>
                  <a:gd name="connsiteY224" fmla="*/ 358667 h 536653"/>
                  <a:gd name="connsiteX225" fmla="*/ 368782 w 431250"/>
                  <a:gd name="connsiteY225" fmla="*/ 358667 h 536653"/>
                  <a:gd name="connsiteX226" fmla="*/ 366972 w 431250"/>
                  <a:gd name="connsiteY226" fmla="*/ 359536 h 536653"/>
                  <a:gd name="connsiteX227" fmla="*/ 364256 w 431250"/>
                  <a:gd name="connsiteY227" fmla="*/ 359536 h 536653"/>
                  <a:gd name="connsiteX228" fmla="*/ 362445 w 431250"/>
                  <a:gd name="connsiteY228" fmla="*/ 358667 h 536653"/>
                  <a:gd name="connsiteX229" fmla="*/ 361540 w 431250"/>
                  <a:gd name="connsiteY229" fmla="*/ 357797 h 536653"/>
                  <a:gd name="connsiteX230" fmla="*/ 359729 w 431250"/>
                  <a:gd name="connsiteY230" fmla="*/ 357797 h 536653"/>
                  <a:gd name="connsiteX231" fmla="*/ 357918 w 431250"/>
                  <a:gd name="connsiteY231" fmla="*/ 357797 h 536653"/>
                  <a:gd name="connsiteX232" fmla="*/ 355203 w 431250"/>
                  <a:gd name="connsiteY232" fmla="*/ 357797 h 536653"/>
                  <a:gd name="connsiteX233" fmla="*/ 351581 w 431250"/>
                  <a:gd name="connsiteY233" fmla="*/ 358667 h 536653"/>
                  <a:gd name="connsiteX234" fmla="*/ 349770 w 431250"/>
                  <a:gd name="connsiteY234" fmla="*/ 358667 h 536653"/>
                  <a:gd name="connsiteX235" fmla="*/ 348865 w 431250"/>
                  <a:gd name="connsiteY235" fmla="*/ 368231 h 536653"/>
                  <a:gd name="connsiteX236" fmla="*/ 342528 w 431250"/>
                  <a:gd name="connsiteY236" fmla="*/ 373449 h 536653"/>
                  <a:gd name="connsiteX237" fmla="*/ 342528 w 431250"/>
                  <a:gd name="connsiteY237" fmla="*/ 375188 h 536653"/>
                  <a:gd name="connsiteX238" fmla="*/ 339812 w 431250"/>
                  <a:gd name="connsiteY238" fmla="*/ 377796 h 536653"/>
                  <a:gd name="connsiteX239" fmla="*/ 338907 w 431250"/>
                  <a:gd name="connsiteY239" fmla="*/ 374318 h 536653"/>
                  <a:gd name="connsiteX240" fmla="*/ 338001 w 431250"/>
                  <a:gd name="connsiteY240" fmla="*/ 373448 h 536653"/>
                  <a:gd name="connsiteX241" fmla="*/ 335285 w 431250"/>
                  <a:gd name="connsiteY241" fmla="*/ 371709 h 536653"/>
                  <a:gd name="connsiteX242" fmla="*/ 334380 w 431250"/>
                  <a:gd name="connsiteY242" fmla="*/ 369970 h 536653"/>
                  <a:gd name="connsiteX243" fmla="*/ 334380 w 431250"/>
                  <a:gd name="connsiteY243" fmla="*/ 365623 h 536653"/>
                  <a:gd name="connsiteX244" fmla="*/ 335285 w 431250"/>
                  <a:gd name="connsiteY244" fmla="*/ 363014 h 536653"/>
                  <a:gd name="connsiteX245" fmla="*/ 335285 w 431250"/>
                  <a:gd name="connsiteY245" fmla="*/ 362145 h 536653"/>
                  <a:gd name="connsiteX246" fmla="*/ 338001 w 431250"/>
                  <a:gd name="connsiteY246" fmla="*/ 361275 h 536653"/>
                  <a:gd name="connsiteX247" fmla="*/ 340717 w 431250"/>
                  <a:gd name="connsiteY247" fmla="*/ 361275 h 536653"/>
                  <a:gd name="connsiteX248" fmla="*/ 342528 w 431250"/>
                  <a:gd name="connsiteY248" fmla="*/ 361276 h 536653"/>
                  <a:gd name="connsiteX249" fmla="*/ 342528 w 431250"/>
                  <a:gd name="connsiteY249" fmla="*/ 359536 h 536653"/>
                  <a:gd name="connsiteX250" fmla="*/ 340717 w 431250"/>
                  <a:gd name="connsiteY250" fmla="*/ 356058 h 536653"/>
                  <a:gd name="connsiteX251" fmla="*/ 338907 w 431250"/>
                  <a:gd name="connsiteY251" fmla="*/ 356058 h 536653"/>
                  <a:gd name="connsiteX252" fmla="*/ 338001 w 431250"/>
                  <a:gd name="connsiteY252" fmla="*/ 356058 h 536653"/>
                  <a:gd name="connsiteX253" fmla="*/ 334380 w 431250"/>
                  <a:gd name="connsiteY253" fmla="*/ 355189 h 536653"/>
                  <a:gd name="connsiteX254" fmla="*/ 330759 w 431250"/>
                  <a:gd name="connsiteY254" fmla="*/ 355188 h 536653"/>
                  <a:gd name="connsiteX255" fmla="*/ 328948 w 431250"/>
                  <a:gd name="connsiteY255" fmla="*/ 353450 h 536653"/>
                  <a:gd name="connsiteX256" fmla="*/ 324421 w 431250"/>
                  <a:gd name="connsiteY256" fmla="*/ 352580 h 536653"/>
                  <a:gd name="connsiteX257" fmla="*/ 322611 w 431250"/>
                  <a:gd name="connsiteY257" fmla="*/ 350841 h 536653"/>
                  <a:gd name="connsiteX258" fmla="*/ 318989 w 431250"/>
                  <a:gd name="connsiteY258" fmla="*/ 350841 h 536653"/>
                  <a:gd name="connsiteX259" fmla="*/ 317179 w 431250"/>
                  <a:gd name="connsiteY259" fmla="*/ 349102 h 536653"/>
                  <a:gd name="connsiteX260" fmla="*/ 313558 w 431250"/>
                  <a:gd name="connsiteY260" fmla="*/ 347363 h 536653"/>
                  <a:gd name="connsiteX261" fmla="*/ 308125 w 431250"/>
                  <a:gd name="connsiteY261" fmla="*/ 345624 h 536653"/>
                  <a:gd name="connsiteX262" fmla="*/ 305409 w 431250"/>
                  <a:gd name="connsiteY262" fmla="*/ 356928 h 536653"/>
                  <a:gd name="connsiteX263" fmla="*/ 292735 w 431250"/>
                  <a:gd name="connsiteY263" fmla="*/ 349102 h 536653"/>
                  <a:gd name="connsiteX264" fmla="*/ 296356 w 431250"/>
                  <a:gd name="connsiteY264" fmla="*/ 346493 h 536653"/>
                  <a:gd name="connsiteX265" fmla="*/ 293640 w 431250"/>
                  <a:gd name="connsiteY265" fmla="*/ 343016 h 536653"/>
                  <a:gd name="connsiteX266" fmla="*/ 290019 w 431250"/>
                  <a:gd name="connsiteY266" fmla="*/ 346494 h 536653"/>
                  <a:gd name="connsiteX267" fmla="*/ 289114 w 431250"/>
                  <a:gd name="connsiteY267" fmla="*/ 346493 h 536653"/>
                  <a:gd name="connsiteX268" fmla="*/ 285492 w 431250"/>
                  <a:gd name="connsiteY268" fmla="*/ 343015 h 536653"/>
                  <a:gd name="connsiteX269" fmla="*/ 284587 w 431250"/>
                  <a:gd name="connsiteY269" fmla="*/ 340407 h 536653"/>
                  <a:gd name="connsiteX270" fmla="*/ 279155 w 431250"/>
                  <a:gd name="connsiteY270" fmla="*/ 337798 h 536653"/>
                  <a:gd name="connsiteX271" fmla="*/ 276439 w 431250"/>
                  <a:gd name="connsiteY271" fmla="*/ 343015 h 536653"/>
                  <a:gd name="connsiteX272" fmla="*/ 273723 w 431250"/>
                  <a:gd name="connsiteY272" fmla="*/ 341277 h 536653"/>
                  <a:gd name="connsiteX273" fmla="*/ 273723 w 431250"/>
                  <a:gd name="connsiteY273" fmla="*/ 338668 h 536653"/>
                  <a:gd name="connsiteX274" fmla="*/ 272818 w 431250"/>
                  <a:gd name="connsiteY274" fmla="*/ 336059 h 536653"/>
                  <a:gd name="connsiteX275" fmla="*/ 271007 w 431250"/>
                  <a:gd name="connsiteY275" fmla="*/ 336059 h 536653"/>
                  <a:gd name="connsiteX276" fmla="*/ 269197 w 431250"/>
                  <a:gd name="connsiteY276" fmla="*/ 333451 h 536653"/>
                  <a:gd name="connsiteX277" fmla="*/ 267386 w 431250"/>
                  <a:gd name="connsiteY277" fmla="*/ 329973 h 536653"/>
                  <a:gd name="connsiteX278" fmla="*/ 269196 w 431250"/>
                  <a:gd name="connsiteY278" fmla="*/ 329103 h 536653"/>
                  <a:gd name="connsiteX279" fmla="*/ 270102 w 431250"/>
                  <a:gd name="connsiteY279" fmla="*/ 324756 h 536653"/>
                  <a:gd name="connsiteX280" fmla="*/ 257427 w 431250"/>
                  <a:gd name="connsiteY280" fmla="*/ 321277 h 536653"/>
                  <a:gd name="connsiteX281" fmla="*/ 250185 w 431250"/>
                  <a:gd name="connsiteY281" fmla="*/ 321277 h 536653"/>
                  <a:gd name="connsiteX282" fmla="*/ 250184 w 431250"/>
                  <a:gd name="connsiteY282" fmla="*/ 323016 h 536653"/>
                  <a:gd name="connsiteX283" fmla="*/ 251090 w 431250"/>
                  <a:gd name="connsiteY283" fmla="*/ 325625 h 536653"/>
                  <a:gd name="connsiteX284" fmla="*/ 251090 w 431250"/>
                  <a:gd name="connsiteY284" fmla="*/ 329103 h 536653"/>
                  <a:gd name="connsiteX285" fmla="*/ 250185 w 431250"/>
                  <a:gd name="connsiteY285" fmla="*/ 335190 h 536653"/>
                  <a:gd name="connsiteX286" fmla="*/ 249279 w 431250"/>
                  <a:gd name="connsiteY286" fmla="*/ 337798 h 536653"/>
                  <a:gd name="connsiteX287" fmla="*/ 248374 w 431250"/>
                  <a:gd name="connsiteY287" fmla="*/ 338668 h 536653"/>
                  <a:gd name="connsiteX288" fmla="*/ 244753 w 431250"/>
                  <a:gd name="connsiteY288" fmla="*/ 338668 h 536653"/>
                  <a:gd name="connsiteX289" fmla="*/ 242942 w 431250"/>
                  <a:gd name="connsiteY289" fmla="*/ 336059 h 536653"/>
                  <a:gd name="connsiteX290" fmla="*/ 242942 w 431250"/>
                  <a:gd name="connsiteY290" fmla="*/ 335190 h 536653"/>
                  <a:gd name="connsiteX291" fmla="*/ 243847 w 431250"/>
                  <a:gd name="connsiteY291" fmla="*/ 333451 h 536653"/>
                  <a:gd name="connsiteX292" fmla="*/ 243847 w 431250"/>
                  <a:gd name="connsiteY292" fmla="*/ 331712 h 536653"/>
                  <a:gd name="connsiteX293" fmla="*/ 242037 w 431250"/>
                  <a:gd name="connsiteY293" fmla="*/ 330842 h 536653"/>
                  <a:gd name="connsiteX294" fmla="*/ 238415 w 431250"/>
                  <a:gd name="connsiteY294" fmla="*/ 329973 h 536653"/>
                  <a:gd name="connsiteX295" fmla="*/ 233889 w 431250"/>
                  <a:gd name="connsiteY295" fmla="*/ 329103 h 536653"/>
                  <a:gd name="connsiteX296" fmla="*/ 231173 w 431250"/>
                  <a:gd name="connsiteY296" fmla="*/ 329103 h 536653"/>
                  <a:gd name="connsiteX297" fmla="*/ 229362 w 431250"/>
                  <a:gd name="connsiteY297" fmla="*/ 329973 h 536653"/>
                  <a:gd name="connsiteX298" fmla="*/ 228457 w 431250"/>
                  <a:gd name="connsiteY298" fmla="*/ 330842 h 536653"/>
                  <a:gd name="connsiteX299" fmla="*/ 227551 w 431250"/>
                  <a:gd name="connsiteY299" fmla="*/ 333451 h 536653"/>
                  <a:gd name="connsiteX300" fmla="*/ 227551 w 431250"/>
                  <a:gd name="connsiteY300" fmla="*/ 335190 h 536653"/>
                  <a:gd name="connsiteX301" fmla="*/ 229362 w 431250"/>
                  <a:gd name="connsiteY301" fmla="*/ 336059 h 536653"/>
                  <a:gd name="connsiteX302" fmla="*/ 231173 w 431250"/>
                  <a:gd name="connsiteY302" fmla="*/ 337798 h 536653"/>
                  <a:gd name="connsiteX303" fmla="*/ 234794 w 431250"/>
                  <a:gd name="connsiteY303" fmla="*/ 338668 h 536653"/>
                  <a:gd name="connsiteX304" fmla="*/ 236605 w 431250"/>
                  <a:gd name="connsiteY304" fmla="*/ 339537 h 536653"/>
                  <a:gd name="connsiteX305" fmla="*/ 236605 w 431250"/>
                  <a:gd name="connsiteY305" fmla="*/ 342146 h 536653"/>
                  <a:gd name="connsiteX306" fmla="*/ 237510 w 431250"/>
                  <a:gd name="connsiteY306" fmla="*/ 343885 h 536653"/>
                  <a:gd name="connsiteX307" fmla="*/ 238415 w 431250"/>
                  <a:gd name="connsiteY307" fmla="*/ 346493 h 536653"/>
                  <a:gd name="connsiteX308" fmla="*/ 239321 w 431250"/>
                  <a:gd name="connsiteY308" fmla="*/ 346494 h 536653"/>
                  <a:gd name="connsiteX309" fmla="*/ 242942 w 431250"/>
                  <a:gd name="connsiteY309" fmla="*/ 347363 h 536653"/>
                  <a:gd name="connsiteX310" fmla="*/ 242036 w 431250"/>
                  <a:gd name="connsiteY310" fmla="*/ 349102 h 536653"/>
                  <a:gd name="connsiteX311" fmla="*/ 240226 w 431250"/>
                  <a:gd name="connsiteY311" fmla="*/ 351711 h 536653"/>
                  <a:gd name="connsiteX312" fmla="*/ 238415 w 431250"/>
                  <a:gd name="connsiteY312" fmla="*/ 352580 h 536653"/>
                  <a:gd name="connsiteX313" fmla="*/ 236605 w 431250"/>
                  <a:gd name="connsiteY313" fmla="*/ 352580 h 536653"/>
                  <a:gd name="connsiteX314" fmla="*/ 233889 w 431250"/>
                  <a:gd name="connsiteY314" fmla="*/ 352580 h 536653"/>
                  <a:gd name="connsiteX315" fmla="*/ 231173 w 431250"/>
                  <a:gd name="connsiteY315" fmla="*/ 352580 h 536653"/>
                  <a:gd name="connsiteX316" fmla="*/ 229362 w 431250"/>
                  <a:gd name="connsiteY316" fmla="*/ 356058 h 536653"/>
                  <a:gd name="connsiteX317" fmla="*/ 226646 w 431250"/>
                  <a:gd name="connsiteY317" fmla="*/ 357797 h 536653"/>
                  <a:gd name="connsiteX318" fmla="*/ 225741 w 431250"/>
                  <a:gd name="connsiteY318" fmla="*/ 358667 h 536653"/>
                  <a:gd name="connsiteX319" fmla="*/ 223930 w 431250"/>
                  <a:gd name="connsiteY319" fmla="*/ 359536 h 536653"/>
                  <a:gd name="connsiteX320" fmla="*/ 221214 w 431250"/>
                  <a:gd name="connsiteY320" fmla="*/ 358667 h 536653"/>
                  <a:gd name="connsiteX321" fmla="*/ 220309 w 431250"/>
                  <a:gd name="connsiteY321" fmla="*/ 358667 h 536653"/>
                  <a:gd name="connsiteX322" fmla="*/ 219403 w 431250"/>
                  <a:gd name="connsiteY322" fmla="*/ 361275 h 536653"/>
                  <a:gd name="connsiteX323" fmla="*/ 219403 w 431250"/>
                  <a:gd name="connsiteY323" fmla="*/ 363884 h 536653"/>
                  <a:gd name="connsiteX324" fmla="*/ 218498 w 431250"/>
                  <a:gd name="connsiteY324" fmla="*/ 364753 h 536653"/>
                  <a:gd name="connsiteX325" fmla="*/ 213066 w 431250"/>
                  <a:gd name="connsiteY325" fmla="*/ 363884 h 536653"/>
                  <a:gd name="connsiteX326" fmla="*/ 213972 w 431250"/>
                  <a:gd name="connsiteY326" fmla="*/ 362145 h 536653"/>
                  <a:gd name="connsiteX327" fmla="*/ 207634 w 431250"/>
                  <a:gd name="connsiteY327" fmla="*/ 359536 h 536653"/>
                  <a:gd name="connsiteX328" fmla="*/ 205823 w 431250"/>
                  <a:gd name="connsiteY328" fmla="*/ 363884 h 536653"/>
                  <a:gd name="connsiteX329" fmla="*/ 219403 w 431250"/>
                  <a:gd name="connsiteY329" fmla="*/ 369101 h 536653"/>
                  <a:gd name="connsiteX330" fmla="*/ 219403 w 431250"/>
                  <a:gd name="connsiteY330" fmla="*/ 371710 h 536653"/>
                  <a:gd name="connsiteX331" fmla="*/ 219403 w 431250"/>
                  <a:gd name="connsiteY331" fmla="*/ 373449 h 536653"/>
                  <a:gd name="connsiteX332" fmla="*/ 220309 w 431250"/>
                  <a:gd name="connsiteY332" fmla="*/ 375188 h 536653"/>
                  <a:gd name="connsiteX333" fmla="*/ 235699 w 431250"/>
                  <a:gd name="connsiteY333" fmla="*/ 383883 h 536653"/>
                  <a:gd name="connsiteX334" fmla="*/ 238415 w 431250"/>
                  <a:gd name="connsiteY334" fmla="*/ 383013 h 536653"/>
                  <a:gd name="connsiteX335" fmla="*/ 240226 w 431250"/>
                  <a:gd name="connsiteY335" fmla="*/ 382144 h 536653"/>
                  <a:gd name="connsiteX336" fmla="*/ 242942 w 431250"/>
                  <a:gd name="connsiteY336" fmla="*/ 383013 h 536653"/>
                  <a:gd name="connsiteX337" fmla="*/ 246563 w 431250"/>
                  <a:gd name="connsiteY337" fmla="*/ 384752 h 536653"/>
                  <a:gd name="connsiteX338" fmla="*/ 249279 w 431250"/>
                  <a:gd name="connsiteY338" fmla="*/ 385622 h 536653"/>
                  <a:gd name="connsiteX339" fmla="*/ 251995 w 431250"/>
                  <a:gd name="connsiteY339" fmla="*/ 386491 h 536653"/>
                  <a:gd name="connsiteX340" fmla="*/ 251995 w 431250"/>
                  <a:gd name="connsiteY340" fmla="*/ 389100 h 536653"/>
                  <a:gd name="connsiteX341" fmla="*/ 251090 w 431250"/>
                  <a:gd name="connsiteY341" fmla="*/ 390839 h 536653"/>
                  <a:gd name="connsiteX342" fmla="*/ 251995 w 431250"/>
                  <a:gd name="connsiteY342" fmla="*/ 391709 h 536653"/>
                  <a:gd name="connsiteX343" fmla="*/ 252901 w 431250"/>
                  <a:gd name="connsiteY343" fmla="*/ 393447 h 536653"/>
                  <a:gd name="connsiteX344" fmla="*/ 251995 w 431250"/>
                  <a:gd name="connsiteY344" fmla="*/ 396056 h 536653"/>
                  <a:gd name="connsiteX345" fmla="*/ 249279 w 431250"/>
                  <a:gd name="connsiteY345" fmla="*/ 396056 h 536653"/>
                  <a:gd name="connsiteX346" fmla="*/ 247469 w 431250"/>
                  <a:gd name="connsiteY346" fmla="*/ 396926 h 536653"/>
                  <a:gd name="connsiteX347" fmla="*/ 244753 w 431250"/>
                  <a:gd name="connsiteY347" fmla="*/ 397795 h 536653"/>
                  <a:gd name="connsiteX348" fmla="*/ 244753 w 431250"/>
                  <a:gd name="connsiteY348" fmla="*/ 396056 h 536653"/>
                  <a:gd name="connsiteX349" fmla="*/ 242942 w 431250"/>
                  <a:gd name="connsiteY349" fmla="*/ 396056 h 536653"/>
                  <a:gd name="connsiteX350" fmla="*/ 242037 w 431250"/>
                  <a:gd name="connsiteY350" fmla="*/ 397795 h 536653"/>
                  <a:gd name="connsiteX351" fmla="*/ 240226 w 431250"/>
                  <a:gd name="connsiteY351" fmla="*/ 400403 h 536653"/>
                  <a:gd name="connsiteX352" fmla="*/ 238415 w 431250"/>
                  <a:gd name="connsiteY352" fmla="*/ 400404 h 536653"/>
                  <a:gd name="connsiteX353" fmla="*/ 236605 w 431250"/>
                  <a:gd name="connsiteY353" fmla="*/ 399534 h 536653"/>
                  <a:gd name="connsiteX354" fmla="*/ 232983 w 431250"/>
                  <a:gd name="connsiteY354" fmla="*/ 397795 h 536653"/>
                  <a:gd name="connsiteX355" fmla="*/ 232078 w 431250"/>
                  <a:gd name="connsiteY355" fmla="*/ 396925 h 536653"/>
                  <a:gd name="connsiteX356" fmla="*/ 232078 w 431250"/>
                  <a:gd name="connsiteY356" fmla="*/ 393447 h 536653"/>
                  <a:gd name="connsiteX357" fmla="*/ 231173 w 431250"/>
                  <a:gd name="connsiteY357" fmla="*/ 390839 h 536653"/>
                  <a:gd name="connsiteX358" fmla="*/ 230267 w 431250"/>
                  <a:gd name="connsiteY358" fmla="*/ 389100 h 536653"/>
                  <a:gd name="connsiteX359" fmla="*/ 229362 w 431250"/>
                  <a:gd name="connsiteY359" fmla="*/ 389100 h 536653"/>
                  <a:gd name="connsiteX360" fmla="*/ 224835 w 431250"/>
                  <a:gd name="connsiteY360" fmla="*/ 389100 h 536653"/>
                  <a:gd name="connsiteX361" fmla="*/ 223025 w 431250"/>
                  <a:gd name="connsiteY361" fmla="*/ 390839 h 536653"/>
                  <a:gd name="connsiteX362" fmla="*/ 221214 w 431250"/>
                  <a:gd name="connsiteY362" fmla="*/ 393448 h 536653"/>
                  <a:gd name="connsiteX363" fmla="*/ 220309 w 431250"/>
                  <a:gd name="connsiteY363" fmla="*/ 396056 h 536653"/>
                  <a:gd name="connsiteX364" fmla="*/ 215782 w 431250"/>
                  <a:gd name="connsiteY364" fmla="*/ 396056 h 536653"/>
                  <a:gd name="connsiteX365" fmla="*/ 213972 w 431250"/>
                  <a:gd name="connsiteY365" fmla="*/ 397795 h 536653"/>
                  <a:gd name="connsiteX366" fmla="*/ 212161 w 431250"/>
                  <a:gd name="connsiteY366" fmla="*/ 401273 h 536653"/>
                  <a:gd name="connsiteX367" fmla="*/ 211255 w 431250"/>
                  <a:gd name="connsiteY367" fmla="*/ 405621 h 536653"/>
                  <a:gd name="connsiteX368" fmla="*/ 210350 w 431250"/>
                  <a:gd name="connsiteY368" fmla="*/ 409099 h 536653"/>
                  <a:gd name="connsiteX369" fmla="*/ 211256 w 431250"/>
                  <a:gd name="connsiteY369" fmla="*/ 410838 h 536653"/>
                  <a:gd name="connsiteX370" fmla="*/ 213066 w 431250"/>
                  <a:gd name="connsiteY370" fmla="*/ 414316 h 536653"/>
                  <a:gd name="connsiteX371" fmla="*/ 215782 w 431250"/>
                  <a:gd name="connsiteY371" fmla="*/ 415185 h 536653"/>
                  <a:gd name="connsiteX372" fmla="*/ 221214 w 431250"/>
                  <a:gd name="connsiteY372" fmla="*/ 417794 h 536653"/>
                  <a:gd name="connsiteX373" fmla="*/ 224835 w 431250"/>
                  <a:gd name="connsiteY373" fmla="*/ 418664 h 536653"/>
                  <a:gd name="connsiteX374" fmla="*/ 226646 w 431250"/>
                  <a:gd name="connsiteY374" fmla="*/ 420402 h 536653"/>
                  <a:gd name="connsiteX375" fmla="*/ 227551 w 431250"/>
                  <a:gd name="connsiteY375" fmla="*/ 424750 h 536653"/>
                  <a:gd name="connsiteX376" fmla="*/ 229362 w 431250"/>
                  <a:gd name="connsiteY376" fmla="*/ 428228 h 536653"/>
                  <a:gd name="connsiteX377" fmla="*/ 231173 w 431250"/>
                  <a:gd name="connsiteY377" fmla="*/ 430837 h 536653"/>
                  <a:gd name="connsiteX378" fmla="*/ 234794 w 431250"/>
                  <a:gd name="connsiteY378" fmla="*/ 432576 h 536653"/>
                  <a:gd name="connsiteX379" fmla="*/ 238415 w 431250"/>
                  <a:gd name="connsiteY379" fmla="*/ 433445 h 536653"/>
                  <a:gd name="connsiteX380" fmla="*/ 239321 w 431250"/>
                  <a:gd name="connsiteY380" fmla="*/ 431706 h 536653"/>
                  <a:gd name="connsiteX381" fmla="*/ 242037 w 431250"/>
                  <a:gd name="connsiteY381" fmla="*/ 429098 h 536653"/>
                  <a:gd name="connsiteX382" fmla="*/ 243847 w 431250"/>
                  <a:gd name="connsiteY382" fmla="*/ 429098 h 536653"/>
                  <a:gd name="connsiteX383" fmla="*/ 246563 w 431250"/>
                  <a:gd name="connsiteY383" fmla="*/ 432576 h 536653"/>
                  <a:gd name="connsiteX384" fmla="*/ 248374 w 431250"/>
                  <a:gd name="connsiteY384" fmla="*/ 434315 h 536653"/>
                  <a:gd name="connsiteX385" fmla="*/ 247468 w 431250"/>
                  <a:gd name="connsiteY385" fmla="*/ 437793 h 536653"/>
                  <a:gd name="connsiteX386" fmla="*/ 249279 w 431250"/>
                  <a:gd name="connsiteY386" fmla="*/ 442141 h 536653"/>
                  <a:gd name="connsiteX387" fmla="*/ 250185 w 431250"/>
                  <a:gd name="connsiteY387" fmla="*/ 445619 h 536653"/>
                  <a:gd name="connsiteX388" fmla="*/ 253806 w 431250"/>
                  <a:gd name="connsiteY388" fmla="*/ 449966 h 536653"/>
                  <a:gd name="connsiteX389" fmla="*/ 256522 w 431250"/>
                  <a:gd name="connsiteY389" fmla="*/ 452575 h 536653"/>
                  <a:gd name="connsiteX390" fmla="*/ 260143 w 431250"/>
                  <a:gd name="connsiteY390" fmla="*/ 453444 h 536653"/>
                  <a:gd name="connsiteX391" fmla="*/ 261954 w 431250"/>
                  <a:gd name="connsiteY391" fmla="*/ 453444 h 536653"/>
                  <a:gd name="connsiteX392" fmla="*/ 265575 w 431250"/>
                  <a:gd name="connsiteY392" fmla="*/ 453444 h 536653"/>
                  <a:gd name="connsiteX393" fmla="*/ 266480 w 431250"/>
                  <a:gd name="connsiteY393" fmla="*/ 455183 h 536653"/>
                  <a:gd name="connsiteX394" fmla="*/ 269196 w 431250"/>
                  <a:gd name="connsiteY394" fmla="*/ 457792 h 536653"/>
                  <a:gd name="connsiteX395" fmla="*/ 270102 w 431250"/>
                  <a:gd name="connsiteY395" fmla="*/ 460400 h 536653"/>
                  <a:gd name="connsiteX396" fmla="*/ 271007 w 431250"/>
                  <a:gd name="connsiteY396" fmla="*/ 465618 h 536653"/>
                  <a:gd name="connsiteX397" fmla="*/ 271007 w 431250"/>
                  <a:gd name="connsiteY397" fmla="*/ 468226 h 536653"/>
                  <a:gd name="connsiteX398" fmla="*/ 269196 w 431250"/>
                  <a:gd name="connsiteY398" fmla="*/ 469965 h 536653"/>
                  <a:gd name="connsiteX399" fmla="*/ 267386 w 431250"/>
                  <a:gd name="connsiteY399" fmla="*/ 472574 h 536653"/>
                  <a:gd name="connsiteX400" fmla="*/ 265575 w 431250"/>
                  <a:gd name="connsiteY400" fmla="*/ 473443 h 536653"/>
                  <a:gd name="connsiteX401" fmla="*/ 261954 w 431250"/>
                  <a:gd name="connsiteY401" fmla="*/ 475182 h 536653"/>
                  <a:gd name="connsiteX402" fmla="*/ 258333 w 431250"/>
                  <a:gd name="connsiteY402" fmla="*/ 476052 h 536653"/>
                  <a:gd name="connsiteX403" fmla="*/ 254711 w 431250"/>
                  <a:gd name="connsiteY403" fmla="*/ 476052 h 536653"/>
                  <a:gd name="connsiteX404" fmla="*/ 249279 w 431250"/>
                  <a:gd name="connsiteY404" fmla="*/ 474312 h 536653"/>
                  <a:gd name="connsiteX405" fmla="*/ 246563 w 431250"/>
                  <a:gd name="connsiteY405" fmla="*/ 471704 h 536653"/>
                  <a:gd name="connsiteX406" fmla="*/ 243847 w 431250"/>
                  <a:gd name="connsiteY406" fmla="*/ 469096 h 536653"/>
                  <a:gd name="connsiteX407" fmla="*/ 243847 w 431250"/>
                  <a:gd name="connsiteY407" fmla="*/ 467357 h 536653"/>
                  <a:gd name="connsiteX408" fmla="*/ 233889 w 431250"/>
                  <a:gd name="connsiteY408" fmla="*/ 463009 h 536653"/>
                  <a:gd name="connsiteX409" fmla="*/ 231173 w 431250"/>
                  <a:gd name="connsiteY409" fmla="*/ 463878 h 536653"/>
                  <a:gd name="connsiteX410" fmla="*/ 228457 w 431250"/>
                  <a:gd name="connsiteY410" fmla="*/ 466487 h 536653"/>
                  <a:gd name="connsiteX411" fmla="*/ 225741 w 431250"/>
                  <a:gd name="connsiteY411" fmla="*/ 463009 h 536653"/>
                  <a:gd name="connsiteX412" fmla="*/ 224835 w 431250"/>
                  <a:gd name="connsiteY412" fmla="*/ 458661 h 536653"/>
                  <a:gd name="connsiteX413" fmla="*/ 223025 w 431250"/>
                  <a:gd name="connsiteY413" fmla="*/ 456922 h 536653"/>
                  <a:gd name="connsiteX414" fmla="*/ 220309 w 431250"/>
                  <a:gd name="connsiteY414" fmla="*/ 453444 h 536653"/>
                  <a:gd name="connsiteX415" fmla="*/ 216687 w 431250"/>
                  <a:gd name="connsiteY415" fmla="*/ 450836 h 536653"/>
                  <a:gd name="connsiteX416" fmla="*/ 214877 w 431250"/>
                  <a:gd name="connsiteY416" fmla="*/ 451705 h 536653"/>
                  <a:gd name="connsiteX417" fmla="*/ 207634 w 431250"/>
                  <a:gd name="connsiteY417" fmla="*/ 452575 h 536653"/>
                  <a:gd name="connsiteX418" fmla="*/ 204918 w 431250"/>
                  <a:gd name="connsiteY418" fmla="*/ 452575 h 536653"/>
                  <a:gd name="connsiteX419" fmla="*/ 203108 w 431250"/>
                  <a:gd name="connsiteY419" fmla="*/ 450836 h 536653"/>
                  <a:gd name="connsiteX420" fmla="*/ 202202 w 431250"/>
                  <a:gd name="connsiteY420" fmla="*/ 449097 h 536653"/>
                  <a:gd name="connsiteX421" fmla="*/ 202202 w 431250"/>
                  <a:gd name="connsiteY421" fmla="*/ 446488 h 536653"/>
                  <a:gd name="connsiteX422" fmla="*/ 202202 w 431250"/>
                  <a:gd name="connsiteY422" fmla="*/ 445619 h 536653"/>
                  <a:gd name="connsiteX423" fmla="*/ 202202 w 431250"/>
                  <a:gd name="connsiteY423" fmla="*/ 444749 h 536653"/>
                  <a:gd name="connsiteX424" fmla="*/ 196770 w 431250"/>
                  <a:gd name="connsiteY424" fmla="*/ 445618 h 536653"/>
                  <a:gd name="connsiteX425" fmla="*/ 191338 w 431250"/>
                  <a:gd name="connsiteY425" fmla="*/ 446488 h 536653"/>
                  <a:gd name="connsiteX426" fmla="*/ 188622 w 431250"/>
                  <a:gd name="connsiteY426" fmla="*/ 446488 h 536653"/>
                  <a:gd name="connsiteX427" fmla="*/ 187717 w 431250"/>
                  <a:gd name="connsiteY427" fmla="*/ 448227 h 536653"/>
                  <a:gd name="connsiteX428" fmla="*/ 186812 w 431250"/>
                  <a:gd name="connsiteY428" fmla="*/ 446488 h 536653"/>
                  <a:gd name="connsiteX429" fmla="*/ 184096 w 431250"/>
                  <a:gd name="connsiteY429" fmla="*/ 446488 h 536653"/>
                  <a:gd name="connsiteX430" fmla="*/ 181380 w 431250"/>
                  <a:gd name="connsiteY430" fmla="*/ 444749 h 536653"/>
                  <a:gd name="connsiteX431" fmla="*/ 180474 w 431250"/>
                  <a:gd name="connsiteY431" fmla="*/ 446488 h 536653"/>
                  <a:gd name="connsiteX432" fmla="*/ 180474 w 431250"/>
                  <a:gd name="connsiteY432" fmla="*/ 449097 h 536653"/>
                  <a:gd name="connsiteX433" fmla="*/ 181380 w 431250"/>
                  <a:gd name="connsiteY433" fmla="*/ 450836 h 536653"/>
                  <a:gd name="connsiteX434" fmla="*/ 181380 w 431250"/>
                  <a:gd name="connsiteY434" fmla="*/ 451705 h 536653"/>
                  <a:gd name="connsiteX435" fmla="*/ 182285 w 431250"/>
                  <a:gd name="connsiteY435" fmla="*/ 452575 h 536653"/>
                  <a:gd name="connsiteX436" fmla="*/ 168705 w 431250"/>
                  <a:gd name="connsiteY436" fmla="*/ 456922 h 536653"/>
                  <a:gd name="connsiteX437" fmla="*/ 164178 w 431250"/>
                  <a:gd name="connsiteY437" fmla="*/ 457792 h 536653"/>
                  <a:gd name="connsiteX438" fmla="*/ 164179 w 431250"/>
                  <a:gd name="connsiteY438" fmla="*/ 458661 h 536653"/>
                  <a:gd name="connsiteX439" fmla="*/ 163273 w 431250"/>
                  <a:gd name="connsiteY439" fmla="*/ 460400 h 536653"/>
                  <a:gd name="connsiteX440" fmla="*/ 160557 w 431250"/>
                  <a:gd name="connsiteY440" fmla="*/ 463009 h 536653"/>
                  <a:gd name="connsiteX441" fmla="*/ 157841 w 431250"/>
                  <a:gd name="connsiteY441" fmla="*/ 463009 h 536653"/>
                  <a:gd name="connsiteX442" fmla="*/ 155125 w 431250"/>
                  <a:gd name="connsiteY442" fmla="*/ 463009 h 536653"/>
                  <a:gd name="connsiteX443" fmla="*/ 146072 w 431250"/>
                  <a:gd name="connsiteY443" fmla="*/ 462139 h 536653"/>
                  <a:gd name="connsiteX444" fmla="*/ 142450 w 431250"/>
                  <a:gd name="connsiteY444" fmla="*/ 472574 h 536653"/>
                  <a:gd name="connsiteX445" fmla="*/ 143356 w 431250"/>
                  <a:gd name="connsiteY445" fmla="*/ 473443 h 536653"/>
                  <a:gd name="connsiteX446" fmla="*/ 143356 w 431250"/>
                  <a:gd name="connsiteY446" fmla="*/ 475182 h 536653"/>
                  <a:gd name="connsiteX447" fmla="*/ 142451 w 431250"/>
                  <a:gd name="connsiteY447" fmla="*/ 476921 h 536653"/>
                  <a:gd name="connsiteX448" fmla="*/ 142451 w 431250"/>
                  <a:gd name="connsiteY448" fmla="*/ 477791 h 536653"/>
                  <a:gd name="connsiteX449" fmla="*/ 143356 w 431250"/>
                  <a:gd name="connsiteY449" fmla="*/ 477791 h 536653"/>
                  <a:gd name="connsiteX450" fmla="*/ 146977 w 431250"/>
                  <a:gd name="connsiteY450" fmla="*/ 479530 h 536653"/>
                  <a:gd name="connsiteX451" fmla="*/ 150599 w 431250"/>
                  <a:gd name="connsiteY451" fmla="*/ 479530 h 536653"/>
                  <a:gd name="connsiteX452" fmla="*/ 145167 w 431250"/>
                  <a:gd name="connsiteY452" fmla="*/ 491703 h 536653"/>
                  <a:gd name="connsiteX453" fmla="*/ 146977 w 431250"/>
                  <a:gd name="connsiteY453" fmla="*/ 494311 h 536653"/>
                  <a:gd name="connsiteX454" fmla="*/ 150599 w 431250"/>
                  <a:gd name="connsiteY454" fmla="*/ 496920 h 536653"/>
                  <a:gd name="connsiteX455" fmla="*/ 151504 w 431250"/>
                  <a:gd name="connsiteY455" fmla="*/ 497790 h 536653"/>
                  <a:gd name="connsiteX456" fmla="*/ 155125 w 431250"/>
                  <a:gd name="connsiteY456" fmla="*/ 499529 h 536653"/>
                  <a:gd name="connsiteX457" fmla="*/ 155125 w 431250"/>
                  <a:gd name="connsiteY457" fmla="*/ 500398 h 536653"/>
                  <a:gd name="connsiteX458" fmla="*/ 154220 w 431250"/>
                  <a:gd name="connsiteY458" fmla="*/ 503876 h 536653"/>
                  <a:gd name="connsiteX459" fmla="*/ 151504 w 431250"/>
                  <a:gd name="connsiteY459" fmla="*/ 507354 h 536653"/>
                  <a:gd name="connsiteX460" fmla="*/ 150599 w 431250"/>
                  <a:gd name="connsiteY460" fmla="*/ 510832 h 536653"/>
                  <a:gd name="connsiteX461" fmla="*/ 150599 w 431250"/>
                  <a:gd name="connsiteY461" fmla="*/ 512571 h 536653"/>
                  <a:gd name="connsiteX462" fmla="*/ 151504 w 431250"/>
                  <a:gd name="connsiteY462" fmla="*/ 516049 h 536653"/>
                  <a:gd name="connsiteX463" fmla="*/ 152409 w 431250"/>
                  <a:gd name="connsiteY463" fmla="*/ 520397 h 536653"/>
                  <a:gd name="connsiteX464" fmla="*/ 150599 w 431250"/>
                  <a:gd name="connsiteY464" fmla="*/ 521267 h 536653"/>
                  <a:gd name="connsiteX465" fmla="*/ 147883 w 431250"/>
                  <a:gd name="connsiteY465" fmla="*/ 522136 h 536653"/>
                  <a:gd name="connsiteX466" fmla="*/ 144261 w 431250"/>
                  <a:gd name="connsiteY466" fmla="*/ 523006 h 536653"/>
                  <a:gd name="connsiteX467" fmla="*/ 142451 w 431250"/>
                  <a:gd name="connsiteY467" fmla="*/ 524745 h 536653"/>
                  <a:gd name="connsiteX468" fmla="*/ 140640 w 431250"/>
                  <a:gd name="connsiteY468" fmla="*/ 526484 h 536653"/>
                  <a:gd name="connsiteX469" fmla="*/ 137924 w 431250"/>
                  <a:gd name="connsiteY469" fmla="*/ 528223 h 536653"/>
                  <a:gd name="connsiteX470" fmla="*/ 133397 w 431250"/>
                  <a:gd name="connsiteY470" fmla="*/ 528223 h 536653"/>
                  <a:gd name="connsiteX471" fmla="*/ 127965 w 431250"/>
                  <a:gd name="connsiteY471" fmla="*/ 529092 h 536653"/>
                  <a:gd name="connsiteX472" fmla="*/ 127060 w 431250"/>
                  <a:gd name="connsiteY472" fmla="*/ 528223 h 536653"/>
                  <a:gd name="connsiteX473" fmla="*/ 125249 w 431250"/>
                  <a:gd name="connsiteY473" fmla="*/ 529092 h 536653"/>
                  <a:gd name="connsiteX474" fmla="*/ 122533 w 431250"/>
                  <a:gd name="connsiteY474" fmla="*/ 529962 h 536653"/>
                  <a:gd name="connsiteX475" fmla="*/ 119817 w 431250"/>
                  <a:gd name="connsiteY475" fmla="*/ 532570 h 536653"/>
                  <a:gd name="connsiteX476" fmla="*/ 117101 w 431250"/>
                  <a:gd name="connsiteY476" fmla="*/ 533440 h 536653"/>
                  <a:gd name="connsiteX477" fmla="*/ 113480 w 431250"/>
                  <a:gd name="connsiteY477" fmla="*/ 532570 h 536653"/>
                  <a:gd name="connsiteX478" fmla="*/ 108954 w 431250"/>
                  <a:gd name="connsiteY478" fmla="*/ 530832 h 536653"/>
                  <a:gd name="connsiteX479" fmla="*/ 105332 w 431250"/>
                  <a:gd name="connsiteY479" fmla="*/ 529962 h 536653"/>
                  <a:gd name="connsiteX480" fmla="*/ 103522 w 431250"/>
                  <a:gd name="connsiteY480" fmla="*/ 529092 h 536653"/>
                  <a:gd name="connsiteX481" fmla="*/ 100806 w 431250"/>
                  <a:gd name="connsiteY481" fmla="*/ 529092 h 536653"/>
                  <a:gd name="connsiteX482" fmla="*/ 97184 w 431250"/>
                  <a:gd name="connsiteY482" fmla="*/ 529962 h 536653"/>
                  <a:gd name="connsiteX483" fmla="*/ 77831 w 431250"/>
                  <a:gd name="connsiteY483" fmla="*/ 536653 h 536653"/>
                  <a:gd name="connsiteX484" fmla="*/ 76996 w 431250"/>
                  <a:gd name="connsiteY484" fmla="*/ 528708 h 536653"/>
                  <a:gd name="connsiteX485" fmla="*/ 66554 w 431250"/>
                  <a:gd name="connsiteY485" fmla="*/ 529805 h 536653"/>
                  <a:gd name="connsiteX486" fmla="*/ 78848 w 431250"/>
                  <a:gd name="connsiteY486" fmla="*/ 505927 h 536653"/>
                  <a:gd name="connsiteX487" fmla="*/ 79983 w 431250"/>
                  <a:gd name="connsiteY487" fmla="*/ 505615 h 536653"/>
                  <a:gd name="connsiteX488" fmla="*/ 79591 w 431250"/>
                  <a:gd name="connsiteY488" fmla="*/ 504484 h 536653"/>
                  <a:gd name="connsiteX489" fmla="*/ 83115 w 431250"/>
                  <a:gd name="connsiteY489" fmla="*/ 497639 h 536653"/>
                  <a:gd name="connsiteX490" fmla="*/ 101867 w 431250"/>
                  <a:gd name="connsiteY490" fmla="*/ 486306 h 536653"/>
                  <a:gd name="connsiteX491" fmla="*/ 69819 w 431250"/>
                  <a:gd name="connsiteY491" fmla="*/ 460418 h 536653"/>
                  <a:gd name="connsiteX492" fmla="*/ 38557 w 431250"/>
                  <a:gd name="connsiteY492" fmla="*/ 453172 h 536653"/>
                  <a:gd name="connsiteX493" fmla="*/ 34957 w 431250"/>
                  <a:gd name="connsiteY493" fmla="*/ 458182 h 536653"/>
                  <a:gd name="connsiteX494" fmla="*/ 24758 w 431250"/>
                  <a:gd name="connsiteY494" fmla="*/ 450836 h 536653"/>
                  <a:gd name="connsiteX495" fmla="*/ 20232 w 431250"/>
                  <a:gd name="connsiteY495" fmla="*/ 454314 h 536653"/>
                  <a:gd name="connsiteX496" fmla="*/ 20231 w 431250"/>
                  <a:gd name="connsiteY496" fmla="*/ 457390 h 536653"/>
                  <a:gd name="connsiteX497" fmla="*/ 19993 w 431250"/>
                  <a:gd name="connsiteY497" fmla="*/ 455123 h 536653"/>
                  <a:gd name="connsiteX498" fmla="*/ 19020 w 431250"/>
                  <a:gd name="connsiteY498" fmla="*/ 445863 h 536653"/>
                  <a:gd name="connsiteX499" fmla="*/ 7604 w 431250"/>
                  <a:gd name="connsiteY499" fmla="*/ 437701 h 536653"/>
                  <a:gd name="connsiteX500" fmla="*/ 268 w 431250"/>
                  <a:gd name="connsiteY500" fmla="*/ 457196 h 536653"/>
                  <a:gd name="connsiteX501" fmla="*/ 0 w 431250"/>
                  <a:gd name="connsiteY501" fmla="*/ 457224 h 536653"/>
                  <a:gd name="connsiteX502" fmla="*/ 314 w 431250"/>
                  <a:gd name="connsiteY502" fmla="*/ 456922 h 536653"/>
                  <a:gd name="connsiteX503" fmla="*/ 314 w 431250"/>
                  <a:gd name="connsiteY503" fmla="*/ 456053 h 536653"/>
                  <a:gd name="connsiteX504" fmla="*/ 314 w 431250"/>
                  <a:gd name="connsiteY504" fmla="*/ 455708 h 536653"/>
                  <a:gd name="connsiteX505" fmla="*/ 1822 w 431250"/>
                  <a:gd name="connsiteY505" fmla="*/ 451705 h 536653"/>
                  <a:gd name="connsiteX506" fmla="*/ 2125 w 431250"/>
                  <a:gd name="connsiteY506" fmla="*/ 451705 h 536653"/>
                  <a:gd name="connsiteX507" fmla="*/ 2125 w 431250"/>
                  <a:gd name="connsiteY507" fmla="*/ 450900 h 536653"/>
                  <a:gd name="connsiteX508" fmla="*/ 7388 w 431250"/>
                  <a:gd name="connsiteY508" fmla="*/ 436928 h 536653"/>
                  <a:gd name="connsiteX509" fmla="*/ 6293 w 431250"/>
                  <a:gd name="connsiteY509" fmla="*/ 426513 h 536653"/>
                  <a:gd name="connsiteX510" fmla="*/ 16742 w 431250"/>
                  <a:gd name="connsiteY510" fmla="*/ 425415 h 536653"/>
                  <a:gd name="connsiteX511" fmla="*/ 15769 w 431250"/>
                  <a:gd name="connsiteY511" fmla="*/ 416157 h 536653"/>
                  <a:gd name="connsiteX512" fmla="*/ 14796 w 431250"/>
                  <a:gd name="connsiteY512" fmla="*/ 406900 h 536653"/>
                  <a:gd name="connsiteX513" fmla="*/ 31305 w 431250"/>
                  <a:gd name="connsiteY513" fmla="*/ 385275 h 536653"/>
                  <a:gd name="connsiteX514" fmla="*/ 40659 w 431250"/>
                  <a:gd name="connsiteY514" fmla="*/ 373762 h 536653"/>
                  <a:gd name="connsiteX515" fmla="*/ 64576 w 431250"/>
                  <a:gd name="connsiteY515" fmla="*/ 322109 h 536653"/>
                  <a:gd name="connsiteX516" fmla="*/ 88614 w 431250"/>
                  <a:gd name="connsiteY516" fmla="*/ 271614 h 536653"/>
                  <a:gd name="connsiteX517" fmla="*/ 97902 w 431250"/>
                  <a:gd name="connsiteY517" fmla="*/ 270638 h 536653"/>
                  <a:gd name="connsiteX518" fmla="*/ 108351 w 431250"/>
                  <a:gd name="connsiteY518" fmla="*/ 269540 h 536653"/>
                  <a:gd name="connsiteX519" fmla="*/ 126993 w 431250"/>
                  <a:gd name="connsiteY519" fmla="*/ 257050 h 536653"/>
                  <a:gd name="connsiteX520" fmla="*/ 136281 w 431250"/>
                  <a:gd name="connsiteY520" fmla="*/ 256074 h 536653"/>
                  <a:gd name="connsiteX521" fmla="*/ 157112 w 431250"/>
                  <a:gd name="connsiteY521" fmla="*/ 264415 h 536653"/>
                  <a:gd name="connsiteX522" fmla="*/ 158085 w 431250"/>
                  <a:gd name="connsiteY522" fmla="*/ 273672 h 536653"/>
                  <a:gd name="connsiteX523" fmla="*/ 165306 w 431250"/>
                  <a:gd name="connsiteY523" fmla="*/ 253023 h 536653"/>
                  <a:gd name="connsiteX524" fmla="*/ 191290 w 431250"/>
                  <a:gd name="connsiteY524" fmla="*/ 221043 h 536653"/>
                  <a:gd name="connsiteX525" fmla="*/ 207986 w 431250"/>
                  <a:gd name="connsiteY525" fmla="*/ 190039 h 536653"/>
                  <a:gd name="connsiteX526" fmla="*/ 158130 w 431250"/>
                  <a:gd name="connsiteY526" fmla="*/ 184749 h 536653"/>
                  <a:gd name="connsiteX527" fmla="*/ 101175 w 431250"/>
                  <a:gd name="connsiteY527" fmla="*/ 201265 h 536653"/>
                  <a:gd name="connsiteX528" fmla="*/ 89631 w 431250"/>
                  <a:gd name="connsiteY528" fmla="*/ 191949 h 536653"/>
                  <a:gd name="connsiteX529" fmla="*/ 88658 w 431250"/>
                  <a:gd name="connsiteY529" fmla="*/ 182691 h 536653"/>
                  <a:gd name="connsiteX530" fmla="*/ 70082 w 431250"/>
                  <a:gd name="connsiteY530" fmla="*/ 184644 h 536653"/>
                  <a:gd name="connsiteX531" fmla="*/ 50345 w 431250"/>
                  <a:gd name="connsiteY531" fmla="*/ 186718 h 536653"/>
                  <a:gd name="connsiteX532" fmla="*/ 49372 w 431250"/>
                  <a:gd name="connsiteY532" fmla="*/ 177460 h 536653"/>
                  <a:gd name="connsiteX533" fmla="*/ 22460 w 431250"/>
                  <a:gd name="connsiteY533" fmla="*/ 111261 h 536653"/>
                  <a:gd name="connsiteX534" fmla="*/ 21487 w 431250"/>
                  <a:gd name="connsiteY534" fmla="*/ 102003 h 536653"/>
                  <a:gd name="connsiteX535" fmla="*/ 31935 w 431250"/>
                  <a:gd name="connsiteY535" fmla="*/ 100905 h 536653"/>
                  <a:gd name="connsiteX536" fmla="*/ 30841 w 431250"/>
                  <a:gd name="connsiteY536" fmla="*/ 90490 h 536653"/>
                  <a:gd name="connsiteX537" fmla="*/ 39156 w 431250"/>
                  <a:gd name="connsiteY537" fmla="*/ 80256 h 536653"/>
                  <a:gd name="connsiteX538" fmla="*/ 64064 w 431250"/>
                  <a:gd name="connsiteY538" fmla="*/ 68248 h 536653"/>
                  <a:gd name="connsiteX539" fmla="*/ 64592 w 431250"/>
                  <a:gd name="connsiteY539" fmla="*/ 68248 h 536653"/>
                  <a:gd name="connsiteX540" fmla="*/ 69769 w 431250"/>
                  <a:gd name="connsiteY540" fmla="*/ 68958 h 536653"/>
                  <a:gd name="connsiteX541" fmla="*/ 69687 w 431250"/>
                  <a:gd name="connsiteY541" fmla="*/ 68182 h 536653"/>
                  <a:gd name="connsiteX542" fmla="*/ 98178 w 431250"/>
                  <a:gd name="connsiteY542" fmla="*/ 83412 h 536653"/>
                  <a:gd name="connsiteX543" fmla="*/ 90958 w 431250"/>
                  <a:gd name="connsiteY543" fmla="*/ 104061 h 536653"/>
                  <a:gd name="connsiteX544" fmla="*/ 93026 w 431250"/>
                  <a:gd name="connsiteY544" fmla="*/ 123733 h 536653"/>
                  <a:gd name="connsiteX545" fmla="*/ 111668 w 431250"/>
                  <a:gd name="connsiteY545" fmla="*/ 111244 h 536653"/>
                  <a:gd name="connsiteX546" fmla="*/ 122051 w 431250"/>
                  <a:gd name="connsiteY546" fmla="*/ 120683 h 536653"/>
                  <a:gd name="connsiteX547" fmla="*/ 123024 w 431250"/>
                  <a:gd name="connsiteY547" fmla="*/ 129940 h 536653"/>
                  <a:gd name="connsiteX548" fmla="*/ 124118 w 431250"/>
                  <a:gd name="connsiteY548" fmla="*/ 140355 h 536653"/>
                  <a:gd name="connsiteX549" fmla="*/ 133406 w 431250"/>
                  <a:gd name="connsiteY549" fmla="*/ 139379 h 536653"/>
                  <a:gd name="connsiteX550" fmla="*/ 142761 w 431250"/>
                  <a:gd name="connsiteY550" fmla="*/ 127866 h 536653"/>
                  <a:gd name="connsiteX551" fmla="*/ 149981 w 431250"/>
                  <a:gd name="connsiteY551" fmla="*/ 107217 h 536653"/>
                  <a:gd name="connsiteX552" fmla="*/ 170812 w 431250"/>
                  <a:gd name="connsiteY552" fmla="*/ 115558 h 536653"/>
                  <a:gd name="connsiteX553" fmla="*/ 180100 w 431250"/>
                  <a:gd name="connsiteY553" fmla="*/ 114581 h 536653"/>
                  <a:gd name="connsiteX554" fmla="*/ 189455 w 431250"/>
                  <a:gd name="connsiteY554" fmla="*/ 103069 h 536653"/>
                  <a:gd name="connsiteX555" fmla="*/ 198743 w 431250"/>
                  <a:gd name="connsiteY555" fmla="*/ 102092 h 536653"/>
                  <a:gd name="connsiteX556" fmla="*/ 208031 w 431250"/>
                  <a:gd name="connsiteY556" fmla="*/ 101116 h 536653"/>
                  <a:gd name="connsiteX557" fmla="*/ 227767 w 431250"/>
                  <a:gd name="connsiteY557" fmla="*/ 99042 h 536653"/>
                  <a:gd name="connsiteX558" fmla="*/ 217507 w 431250"/>
                  <a:gd name="connsiteY558" fmla="*/ 90760 h 536653"/>
                  <a:gd name="connsiteX559" fmla="*/ 206085 w 431250"/>
                  <a:gd name="connsiteY559" fmla="*/ 82601 h 536653"/>
                  <a:gd name="connsiteX560" fmla="*/ 221686 w 431250"/>
                  <a:gd name="connsiteY560" fmla="*/ 41182 h 536653"/>
                  <a:gd name="connsiteX561" fmla="*/ 218645 w 431250"/>
                  <a:gd name="connsiteY561" fmla="*/ 12252 h 536653"/>
                  <a:gd name="connsiteX562" fmla="*/ 209358 w 431250"/>
                  <a:gd name="connsiteY562" fmla="*/ 13228 h 536653"/>
                  <a:gd name="connsiteX563" fmla="*/ 209347 w 431250"/>
                  <a:gd name="connsiteY563" fmla="*/ 13223 h 536653"/>
                  <a:gd name="connsiteX564" fmla="*/ 218075 w 431250"/>
                  <a:gd name="connsiteY564" fmla="*/ 12305 h 53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</a:cxnLst>
                <a:rect l="l" t="t" r="r" b="b"/>
                <a:pathLst>
                  <a:path w="431250" h="536653">
                    <a:moveTo>
                      <a:pt x="227529" y="1948"/>
                    </a:moveTo>
                    <a:lnTo>
                      <a:pt x="236797" y="974"/>
                    </a:lnTo>
                    <a:lnTo>
                      <a:pt x="246065" y="0"/>
                    </a:lnTo>
                    <a:lnTo>
                      <a:pt x="247038" y="9261"/>
                    </a:lnTo>
                    <a:lnTo>
                      <a:pt x="299712" y="42348"/>
                    </a:lnTo>
                    <a:lnTo>
                      <a:pt x="351533" y="67333"/>
                    </a:lnTo>
                    <a:lnTo>
                      <a:pt x="360865" y="55818"/>
                    </a:lnTo>
                    <a:lnTo>
                      <a:pt x="370133" y="54844"/>
                    </a:lnTo>
                    <a:lnTo>
                      <a:pt x="390923" y="63193"/>
                    </a:lnTo>
                    <a:lnTo>
                      <a:pt x="398658" y="69452"/>
                    </a:lnTo>
                    <a:lnTo>
                      <a:pt x="398658" y="69987"/>
                    </a:lnTo>
                    <a:lnTo>
                      <a:pt x="399753" y="70338"/>
                    </a:lnTo>
                    <a:lnTo>
                      <a:pt x="401165" y="71480"/>
                    </a:lnTo>
                    <a:lnTo>
                      <a:pt x="402138" y="80741"/>
                    </a:lnTo>
                    <a:lnTo>
                      <a:pt x="414633" y="99325"/>
                    </a:lnTo>
                    <a:lnTo>
                      <a:pt x="419361" y="95330"/>
                    </a:lnTo>
                    <a:lnTo>
                      <a:pt x="421291" y="96072"/>
                    </a:lnTo>
                    <a:lnTo>
                      <a:pt x="422197" y="97811"/>
                    </a:lnTo>
                    <a:lnTo>
                      <a:pt x="418575" y="97811"/>
                    </a:lnTo>
                    <a:lnTo>
                      <a:pt x="419481" y="99550"/>
                    </a:lnTo>
                    <a:lnTo>
                      <a:pt x="421292" y="103029"/>
                    </a:lnTo>
                    <a:lnTo>
                      <a:pt x="423102" y="107376"/>
                    </a:lnTo>
                    <a:lnTo>
                      <a:pt x="417670" y="117810"/>
                    </a:lnTo>
                    <a:lnTo>
                      <a:pt x="418575" y="121288"/>
                    </a:lnTo>
                    <a:lnTo>
                      <a:pt x="425818" y="121288"/>
                    </a:lnTo>
                    <a:lnTo>
                      <a:pt x="429439" y="124766"/>
                    </a:lnTo>
                    <a:lnTo>
                      <a:pt x="429439" y="127375"/>
                    </a:lnTo>
                    <a:lnTo>
                      <a:pt x="428534" y="127375"/>
                    </a:lnTo>
                    <a:lnTo>
                      <a:pt x="425818" y="127375"/>
                    </a:lnTo>
                    <a:lnTo>
                      <a:pt x="422197" y="126506"/>
                    </a:lnTo>
                    <a:lnTo>
                      <a:pt x="421291" y="129114"/>
                    </a:lnTo>
                    <a:lnTo>
                      <a:pt x="418575" y="129114"/>
                    </a:lnTo>
                    <a:lnTo>
                      <a:pt x="419481" y="135201"/>
                    </a:lnTo>
                    <a:lnTo>
                      <a:pt x="421291" y="136070"/>
                    </a:lnTo>
                    <a:lnTo>
                      <a:pt x="425818" y="135201"/>
                    </a:lnTo>
                    <a:lnTo>
                      <a:pt x="425818" y="136070"/>
                    </a:lnTo>
                    <a:lnTo>
                      <a:pt x="424007" y="139548"/>
                    </a:lnTo>
                    <a:lnTo>
                      <a:pt x="431250" y="144765"/>
                    </a:lnTo>
                    <a:lnTo>
                      <a:pt x="429439" y="146504"/>
                    </a:lnTo>
                    <a:lnTo>
                      <a:pt x="431250" y="149113"/>
                    </a:lnTo>
                    <a:lnTo>
                      <a:pt x="428534" y="150852"/>
                    </a:lnTo>
                    <a:lnTo>
                      <a:pt x="431250" y="153460"/>
                    </a:lnTo>
                    <a:lnTo>
                      <a:pt x="425818" y="156938"/>
                    </a:lnTo>
                    <a:lnTo>
                      <a:pt x="427629" y="158677"/>
                    </a:lnTo>
                    <a:lnTo>
                      <a:pt x="426723" y="162156"/>
                    </a:lnTo>
                    <a:lnTo>
                      <a:pt x="428534" y="163025"/>
                    </a:lnTo>
                    <a:lnTo>
                      <a:pt x="426723" y="166503"/>
                    </a:lnTo>
                    <a:lnTo>
                      <a:pt x="424007" y="166503"/>
                    </a:lnTo>
                    <a:lnTo>
                      <a:pt x="423102" y="169981"/>
                    </a:lnTo>
                    <a:lnTo>
                      <a:pt x="417670" y="169981"/>
                    </a:lnTo>
                    <a:lnTo>
                      <a:pt x="416765" y="172590"/>
                    </a:lnTo>
                    <a:lnTo>
                      <a:pt x="422197" y="172590"/>
                    </a:lnTo>
                    <a:lnTo>
                      <a:pt x="424007" y="186502"/>
                    </a:lnTo>
                    <a:lnTo>
                      <a:pt x="419481" y="186502"/>
                    </a:lnTo>
                    <a:lnTo>
                      <a:pt x="418575" y="185633"/>
                    </a:lnTo>
                    <a:lnTo>
                      <a:pt x="411333" y="184763"/>
                    </a:lnTo>
                    <a:lnTo>
                      <a:pt x="410428" y="187372"/>
                    </a:lnTo>
                    <a:lnTo>
                      <a:pt x="404995" y="186502"/>
                    </a:lnTo>
                    <a:lnTo>
                      <a:pt x="401374" y="188241"/>
                    </a:lnTo>
                    <a:lnTo>
                      <a:pt x="399564" y="186502"/>
                    </a:lnTo>
                    <a:lnTo>
                      <a:pt x="398658" y="187372"/>
                    </a:lnTo>
                    <a:lnTo>
                      <a:pt x="396847" y="186502"/>
                    </a:lnTo>
                    <a:lnTo>
                      <a:pt x="396848" y="183894"/>
                    </a:lnTo>
                    <a:lnTo>
                      <a:pt x="392321" y="179546"/>
                    </a:lnTo>
                    <a:lnTo>
                      <a:pt x="387794" y="185633"/>
                    </a:lnTo>
                    <a:lnTo>
                      <a:pt x="387794" y="186502"/>
                    </a:lnTo>
                    <a:lnTo>
                      <a:pt x="388700" y="188241"/>
                    </a:lnTo>
                    <a:lnTo>
                      <a:pt x="389605" y="192589"/>
                    </a:lnTo>
                    <a:lnTo>
                      <a:pt x="388700" y="192589"/>
                    </a:lnTo>
                    <a:lnTo>
                      <a:pt x="386889" y="192589"/>
                    </a:lnTo>
                    <a:lnTo>
                      <a:pt x="385078" y="192589"/>
                    </a:lnTo>
                    <a:lnTo>
                      <a:pt x="382362" y="193458"/>
                    </a:lnTo>
                    <a:lnTo>
                      <a:pt x="380552" y="192589"/>
                    </a:lnTo>
                    <a:lnTo>
                      <a:pt x="377836" y="193459"/>
                    </a:lnTo>
                    <a:lnTo>
                      <a:pt x="375120" y="193458"/>
                    </a:lnTo>
                    <a:lnTo>
                      <a:pt x="372404" y="196067"/>
                    </a:lnTo>
                    <a:lnTo>
                      <a:pt x="372404" y="198675"/>
                    </a:lnTo>
                    <a:lnTo>
                      <a:pt x="375120" y="199545"/>
                    </a:lnTo>
                    <a:lnTo>
                      <a:pt x="376930" y="202153"/>
                    </a:lnTo>
                    <a:lnTo>
                      <a:pt x="379646" y="205631"/>
                    </a:lnTo>
                    <a:lnTo>
                      <a:pt x="379646" y="208240"/>
                    </a:lnTo>
                    <a:lnTo>
                      <a:pt x="380552" y="209110"/>
                    </a:lnTo>
                    <a:lnTo>
                      <a:pt x="379646" y="211718"/>
                    </a:lnTo>
                    <a:lnTo>
                      <a:pt x="376930" y="214327"/>
                    </a:lnTo>
                    <a:lnTo>
                      <a:pt x="377836" y="216935"/>
                    </a:lnTo>
                    <a:lnTo>
                      <a:pt x="377836" y="218674"/>
                    </a:lnTo>
                    <a:lnTo>
                      <a:pt x="376931" y="223022"/>
                    </a:lnTo>
                    <a:lnTo>
                      <a:pt x="379646" y="224761"/>
                    </a:lnTo>
                    <a:lnTo>
                      <a:pt x="376025" y="227370"/>
                    </a:lnTo>
                    <a:lnTo>
                      <a:pt x="373309" y="227369"/>
                    </a:lnTo>
                    <a:lnTo>
                      <a:pt x="369688" y="234326"/>
                    </a:lnTo>
                    <a:lnTo>
                      <a:pt x="366066" y="225631"/>
                    </a:lnTo>
                    <a:lnTo>
                      <a:pt x="364256" y="225630"/>
                    </a:lnTo>
                    <a:lnTo>
                      <a:pt x="362445" y="228239"/>
                    </a:lnTo>
                    <a:lnTo>
                      <a:pt x="359729" y="227369"/>
                    </a:lnTo>
                    <a:lnTo>
                      <a:pt x="358824" y="225631"/>
                    </a:lnTo>
                    <a:lnTo>
                      <a:pt x="352486" y="223891"/>
                    </a:lnTo>
                    <a:lnTo>
                      <a:pt x="351581" y="224761"/>
                    </a:lnTo>
                    <a:lnTo>
                      <a:pt x="351581" y="235195"/>
                    </a:lnTo>
                    <a:lnTo>
                      <a:pt x="351581" y="240412"/>
                    </a:lnTo>
                    <a:lnTo>
                      <a:pt x="353392" y="240412"/>
                    </a:lnTo>
                    <a:lnTo>
                      <a:pt x="354297" y="243021"/>
                    </a:lnTo>
                    <a:lnTo>
                      <a:pt x="353392" y="246499"/>
                    </a:lnTo>
                    <a:lnTo>
                      <a:pt x="353392" y="249977"/>
                    </a:lnTo>
                    <a:lnTo>
                      <a:pt x="353392" y="253455"/>
                    </a:lnTo>
                    <a:lnTo>
                      <a:pt x="353392" y="255194"/>
                    </a:lnTo>
                    <a:lnTo>
                      <a:pt x="351581" y="256064"/>
                    </a:lnTo>
                    <a:lnTo>
                      <a:pt x="348865" y="256064"/>
                    </a:lnTo>
                    <a:lnTo>
                      <a:pt x="346149" y="256933"/>
                    </a:lnTo>
                    <a:lnTo>
                      <a:pt x="344339" y="258672"/>
                    </a:lnTo>
                    <a:lnTo>
                      <a:pt x="343433" y="260411"/>
                    </a:lnTo>
                    <a:lnTo>
                      <a:pt x="344339" y="263889"/>
                    </a:lnTo>
                    <a:lnTo>
                      <a:pt x="347055" y="265628"/>
                    </a:lnTo>
                    <a:lnTo>
                      <a:pt x="345244" y="269976"/>
                    </a:lnTo>
                    <a:lnTo>
                      <a:pt x="346149" y="271715"/>
                    </a:lnTo>
                    <a:lnTo>
                      <a:pt x="348865" y="272584"/>
                    </a:lnTo>
                    <a:lnTo>
                      <a:pt x="350676" y="271715"/>
                    </a:lnTo>
                    <a:lnTo>
                      <a:pt x="352487" y="271715"/>
                    </a:lnTo>
                    <a:lnTo>
                      <a:pt x="353392" y="273454"/>
                    </a:lnTo>
                    <a:lnTo>
                      <a:pt x="357013" y="274324"/>
                    </a:lnTo>
                    <a:lnTo>
                      <a:pt x="359729" y="273454"/>
                    </a:lnTo>
                    <a:lnTo>
                      <a:pt x="361540" y="274323"/>
                    </a:lnTo>
                    <a:lnTo>
                      <a:pt x="359729" y="276932"/>
                    </a:lnTo>
                    <a:lnTo>
                      <a:pt x="362445" y="277801"/>
                    </a:lnTo>
                    <a:lnTo>
                      <a:pt x="366067" y="277802"/>
                    </a:lnTo>
                    <a:lnTo>
                      <a:pt x="369688" y="276932"/>
                    </a:lnTo>
                    <a:lnTo>
                      <a:pt x="369688" y="274324"/>
                    </a:lnTo>
                    <a:lnTo>
                      <a:pt x="370593" y="273454"/>
                    </a:lnTo>
                    <a:lnTo>
                      <a:pt x="372404" y="275193"/>
                    </a:lnTo>
                    <a:lnTo>
                      <a:pt x="373309" y="276063"/>
                    </a:lnTo>
                    <a:lnTo>
                      <a:pt x="377836" y="276063"/>
                    </a:lnTo>
                    <a:lnTo>
                      <a:pt x="380552" y="277802"/>
                    </a:lnTo>
                    <a:lnTo>
                      <a:pt x="383268" y="276932"/>
                    </a:lnTo>
                    <a:lnTo>
                      <a:pt x="383268" y="278671"/>
                    </a:lnTo>
                    <a:lnTo>
                      <a:pt x="382362" y="279540"/>
                    </a:lnTo>
                    <a:lnTo>
                      <a:pt x="380552" y="280410"/>
                    </a:lnTo>
                    <a:lnTo>
                      <a:pt x="379646" y="281279"/>
                    </a:lnTo>
                    <a:lnTo>
                      <a:pt x="379646" y="283888"/>
                    </a:lnTo>
                    <a:lnTo>
                      <a:pt x="376930" y="285627"/>
                    </a:lnTo>
                    <a:lnTo>
                      <a:pt x="381457" y="289975"/>
                    </a:lnTo>
                    <a:lnTo>
                      <a:pt x="383268" y="289105"/>
                    </a:lnTo>
                    <a:lnTo>
                      <a:pt x="384173" y="285627"/>
                    </a:lnTo>
                    <a:lnTo>
                      <a:pt x="385984" y="285627"/>
                    </a:lnTo>
                    <a:lnTo>
                      <a:pt x="385984" y="290844"/>
                    </a:lnTo>
                    <a:lnTo>
                      <a:pt x="387794" y="291714"/>
                    </a:lnTo>
                    <a:lnTo>
                      <a:pt x="403185" y="291714"/>
                    </a:lnTo>
                    <a:lnTo>
                      <a:pt x="404995" y="289975"/>
                    </a:lnTo>
                    <a:lnTo>
                      <a:pt x="410427" y="290844"/>
                    </a:lnTo>
                    <a:lnTo>
                      <a:pt x="411333" y="291714"/>
                    </a:lnTo>
                    <a:lnTo>
                      <a:pt x="414049" y="293453"/>
                    </a:lnTo>
                    <a:lnTo>
                      <a:pt x="415860" y="293453"/>
                    </a:lnTo>
                    <a:lnTo>
                      <a:pt x="419481" y="295192"/>
                    </a:lnTo>
                    <a:lnTo>
                      <a:pt x="422197" y="296931"/>
                    </a:lnTo>
                    <a:lnTo>
                      <a:pt x="425818" y="297801"/>
                    </a:lnTo>
                    <a:lnTo>
                      <a:pt x="427629" y="298670"/>
                    </a:lnTo>
                    <a:lnTo>
                      <a:pt x="427629" y="301278"/>
                    </a:lnTo>
                    <a:lnTo>
                      <a:pt x="427629" y="304756"/>
                    </a:lnTo>
                    <a:lnTo>
                      <a:pt x="427629" y="306496"/>
                    </a:lnTo>
                    <a:lnTo>
                      <a:pt x="425818" y="308235"/>
                    </a:lnTo>
                    <a:lnTo>
                      <a:pt x="425818" y="311713"/>
                    </a:lnTo>
                    <a:lnTo>
                      <a:pt x="426723" y="313452"/>
                    </a:lnTo>
                    <a:lnTo>
                      <a:pt x="428534" y="314321"/>
                    </a:lnTo>
                    <a:lnTo>
                      <a:pt x="429439" y="316060"/>
                    </a:lnTo>
                    <a:lnTo>
                      <a:pt x="428534" y="317799"/>
                    </a:lnTo>
                    <a:lnTo>
                      <a:pt x="428534" y="319538"/>
                    </a:lnTo>
                    <a:lnTo>
                      <a:pt x="425818" y="321277"/>
                    </a:lnTo>
                    <a:lnTo>
                      <a:pt x="424007" y="320408"/>
                    </a:lnTo>
                    <a:lnTo>
                      <a:pt x="421291" y="324755"/>
                    </a:lnTo>
                    <a:lnTo>
                      <a:pt x="419481" y="323886"/>
                    </a:lnTo>
                    <a:lnTo>
                      <a:pt x="418575" y="323886"/>
                    </a:lnTo>
                    <a:lnTo>
                      <a:pt x="417670" y="325625"/>
                    </a:lnTo>
                    <a:lnTo>
                      <a:pt x="414954" y="324755"/>
                    </a:lnTo>
                    <a:lnTo>
                      <a:pt x="414954" y="322147"/>
                    </a:lnTo>
                    <a:lnTo>
                      <a:pt x="414049" y="321277"/>
                    </a:lnTo>
                    <a:lnTo>
                      <a:pt x="411333" y="327364"/>
                    </a:lnTo>
                    <a:lnTo>
                      <a:pt x="414049" y="329103"/>
                    </a:lnTo>
                    <a:lnTo>
                      <a:pt x="411333" y="334320"/>
                    </a:lnTo>
                    <a:lnTo>
                      <a:pt x="410427" y="331712"/>
                    </a:lnTo>
                    <a:lnTo>
                      <a:pt x="407711" y="334320"/>
                    </a:lnTo>
                    <a:lnTo>
                      <a:pt x="408617" y="339537"/>
                    </a:lnTo>
                    <a:lnTo>
                      <a:pt x="404090" y="340407"/>
                    </a:lnTo>
                    <a:lnTo>
                      <a:pt x="406806" y="343016"/>
                    </a:lnTo>
                    <a:lnTo>
                      <a:pt x="406806" y="343885"/>
                    </a:lnTo>
                    <a:lnTo>
                      <a:pt x="408617" y="343885"/>
                    </a:lnTo>
                    <a:lnTo>
                      <a:pt x="410428" y="344755"/>
                    </a:lnTo>
                    <a:lnTo>
                      <a:pt x="409522" y="347363"/>
                    </a:lnTo>
                    <a:lnTo>
                      <a:pt x="412238" y="348232"/>
                    </a:lnTo>
                    <a:lnTo>
                      <a:pt x="411333" y="355189"/>
                    </a:lnTo>
                    <a:lnTo>
                      <a:pt x="413144" y="353450"/>
                    </a:lnTo>
                    <a:lnTo>
                      <a:pt x="414954" y="352580"/>
                    </a:lnTo>
                    <a:lnTo>
                      <a:pt x="416765" y="352580"/>
                    </a:lnTo>
                    <a:lnTo>
                      <a:pt x="418575" y="356058"/>
                    </a:lnTo>
                    <a:lnTo>
                      <a:pt x="418575" y="357797"/>
                    </a:lnTo>
                    <a:lnTo>
                      <a:pt x="418576" y="359536"/>
                    </a:lnTo>
                    <a:lnTo>
                      <a:pt x="416765" y="358667"/>
                    </a:lnTo>
                    <a:lnTo>
                      <a:pt x="414954" y="363014"/>
                    </a:lnTo>
                    <a:lnTo>
                      <a:pt x="414954" y="362145"/>
                    </a:lnTo>
                    <a:lnTo>
                      <a:pt x="414049" y="361275"/>
                    </a:lnTo>
                    <a:lnTo>
                      <a:pt x="412238" y="361275"/>
                    </a:lnTo>
                    <a:lnTo>
                      <a:pt x="410427" y="361275"/>
                    </a:lnTo>
                    <a:lnTo>
                      <a:pt x="408617" y="360406"/>
                    </a:lnTo>
                    <a:lnTo>
                      <a:pt x="407711" y="360406"/>
                    </a:lnTo>
                    <a:lnTo>
                      <a:pt x="405901" y="360406"/>
                    </a:lnTo>
                    <a:lnTo>
                      <a:pt x="404090" y="359536"/>
                    </a:lnTo>
                    <a:lnTo>
                      <a:pt x="403185" y="358667"/>
                    </a:lnTo>
                    <a:lnTo>
                      <a:pt x="400469" y="357797"/>
                    </a:lnTo>
                    <a:lnTo>
                      <a:pt x="399564" y="359536"/>
                    </a:lnTo>
                    <a:lnTo>
                      <a:pt x="398658" y="360406"/>
                    </a:lnTo>
                    <a:lnTo>
                      <a:pt x="399564" y="361275"/>
                    </a:lnTo>
                    <a:lnTo>
                      <a:pt x="399563" y="363014"/>
                    </a:lnTo>
                    <a:lnTo>
                      <a:pt x="398658" y="364753"/>
                    </a:lnTo>
                    <a:lnTo>
                      <a:pt x="396848" y="364753"/>
                    </a:lnTo>
                    <a:lnTo>
                      <a:pt x="394132" y="364754"/>
                    </a:lnTo>
                    <a:lnTo>
                      <a:pt x="392321" y="365623"/>
                    </a:lnTo>
                    <a:lnTo>
                      <a:pt x="390510" y="365623"/>
                    </a:lnTo>
                    <a:lnTo>
                      <a:pt x="388700" y="364753"/>
                    </a:lnTo>
                    <a:lnTo>
                      <a:pt x="386889" y="364754"/>
                    </a:lnTo>
                    <a:lnTo>
                      <a:pt x="383268" y="363884"/>
                    </a:lnTo>
                    <a:lnTo>
                      <a:pt x="381457" y="363014"/>
                    </a:lnTo>
                    <a:lnTo>
                      <a:pt x="380552" y="362145"/>
                    </a:lnTo>
                    <a:lnTo>
                      <a:pt x="377836" y="361275"/>
                    </a:lnTo>
                    <a:lnTo>
                      <a:pt x="375120" y="360406"/>
                    </a:lnTo>
                    <a:lnTo>
                      <a:pt x="373309" y="359537"/>
                    </a:lnTo>
                    <a:lnTo>
                      <a:pt x="371498" y="359536"/>
                    </a:lnTo>
                    <a:lnTo>
                      <a:pt x="370593" y="358667"/>
                    </a:lnTo>
                    <a:lnTo>
                      <a:pt x="368782" y="358667"/>
                    </a:lnTo>
                    <a:lnTo>
                      <a:pt x="366972" y="359536"/>
                    </a:lnTo>
                    <a:lnTo>
                      <a:pt x="364256" y="359536"/>
                    </a:lnTo>
                    <a:lnTo>
                      <a:pt x="362445" y="358667"/>
                    </a:lnTo>
                    <a:lnTo>
                      <a:pt x="361540" y="357797"/>
                    </a:lnTo>
                    <a:lnTo>
                      <a:pt x="359729" y="357797"/>
                    </a:lnTo>
                    <a:lnTo>
                      <a:pt x="357918" y="357797"/>
                    </a:lnTo>
                    <a:lnTo>
                      <a:pt x="355203" y="357797"/>
                    </a:lnTo>
                    <a:lnTo>
                      <a:pt x="351581" y="358667"/>
                    </a:lnTo>
                    <a:lnTo>
                      <a:pt x="349770" y="358667"/>
                    </a:lnTo>
                    <a:lnTo>
                      <a:pt x="348865" y="368231"/>
                    </a:lnTo>
                    <a:lnTo>
                      <a:pt x="342528" y="373449"/>
                    </a:lnTo>
                    <a:lnTo>
                      <a:pt x="342528" y="375188"/>
                    </a:lnTo>
                    <a:lnTo>
                      <a:pt x="339812" y="377796"/>
                    </a:lnTo>
                    <a:lnTo>
                      <a:pt x="338907" y="374318"/>
                    </a:lnTo>
                    <a:lnTo>
                      <a:pt x="338001" y="373448"/>
                    </a:lnTo>
                    <a:lnTo>
                      <a:pt x="335285" y="371709"/>
                    </a:lnTo>
                    <a:lnTo>
                      <a:pt x="334380" y="369970"/>
                    </a:lnTo>
                    <a:lnTo>
                      <a:pt x="334380" y="365623"/>
                    </a:lnTo>
                    <a:lnTo>
                      <a:pt x="335285" y="363014"/>
                    </a:lnTo>
                    <a:lnTo>
                      <a:pt x="335285" y="362145"/>
                    </a:lnTo>
                    <a:lnTo>
                      <a:pt x="338001" y="361275"/>
                    </a:lnTo>
                    <a:lnTo>
                      <a:pt x="340717" y="361275"/>
                    </a:lnTo>
                    <a:lnTo>
                      <a:pt x="342528" y="361276"/>
                    </a:lnTo>
                    <a:lnTo>
                      <a:pt x="342528" y="359536"/>
                    </a:lnTo>
                    <a:lnTo>
                      <a:pt x="340717" y="356058"/>
                    </a:lnTo>
                    <a:lnTo>
                      <a:pt x="338907" y="356058"/>
                    </a:lnTo>
                    <a:lnTo>
                      <a:pt x="338001" y="356058"/>
                    </a:lnTo>
                    <a:lnTo>
                      <a:pt x="334380" y="355189"/>
                    </a:lnTo>
                    <a:lnTo>
                      <a:pt x="330759" y="355188"/>
                    </a:lnTo>
                    <a:lnTo>
                      <a:pt x="328948" y="353450"/>
                    </a:lnTo>
                    <a:lnTo>
                      <a:pt x="324421" y="352580"/>
                    </a:lnTo>
                    <a:lnTo>
                      <a:pt x="322611" y="350841"/>
                    </a:lnTo>
                    <a:lnTo>
                      <a:pt x="318989" y="350841"/>
                    </a:lnTo>
                    <a:lnTo>
                      <a:pt x="317179" y="349102"/>
                    </a:lnTo>
                    <a:lnTo>
                      <a:pt x="313558" y="347363"/>
                    </a:lnTo>
                    <a:lnTo>
                      <a:pt x="308125" y="345624"/>
                    </a:lnTo>
                    <a:lnTo>
                      <a:pt x="305409" y="356928"/>
                    </a:lnTo>
                    <a:lnTo>
                      <a:pt x="292735" y="349102"/>
                    </a:lnTo>
                    <a:lnTo>
                      <a:pt x="296356" y="346493"/>
                    </a:lnTo>
                    <a:lnTo>
                      <a:pt x="293640" y="343016"/>
                    </a:lnTo>
                    <a:lnTo>
                      <a:pt x="290019" y="346494"/>
                    </a:lnTo>
                    <a:lnTo>
                      <a:pt x="289114" y="346493"/>
                    </a:lnTo>
                    <a:lnTo>
                      <a:pt x="285492" y="343015"/>
                    </a:lnTo>
                    <a:lnTo>
                      <a:pt x="284587" y="340407"/>
                    </a:lnTo>
                    <a:lnTo>
                      <a:pt x="279155" y="337798"/>
                    </a:lnTo>
                    <a:lnTo>
                      <a:pt x="276439" y="343015"/>
                    </a:lnTo>
                    <a:lnTo>
                      <a:pt x="273723" y="341277"/>
                    </a:lnTo>
                    <a:lnTo>
                      <a:pt x="273723" y="338668"/>
                    </a:lnTo>
                    <a:lnTo>
                      <a:pt x="272818" y="336059"/>
                    </a:lnTo>
                    <a:lnTo>
                      <a:pt x="271007" y="336059"/>
                    </a:lnTo>
                    <a:lnTo>
                      <a:pt x="269197" y="333451"/>
                    </a:lnTo>
                    <a:lnTo>
                      <a:pt x="267386" y="329973"/>
                    </a:lnTo>
                    <a:lnTo>
                      <a:pt x="269196" y="329103"/>
                    </a:lnTo>
                    <a:lnTo>
                      <a:pt x="270102" y="324756"/>
                    </a:lnTo>
                    <a:lnTo>
                      <a:pt x="257427" y="321277"/>
                    </a:lnTo>
                    <a:lnTo>
                      <a:pt x="250185" y="321277"/>
                    </a:lnTo>
                    <a:lnTo>
                      <a:pt x="250184" y="323016"/>
                    </a:lnTo>
                    <a:lnTo>
                      <a:pt x="251090" y="325625"/>
                    </a:lnTo>
                    <a:lnTo>
                      <a:pt x="251090" y="329103"/>
                    </a:lnTo>
                    <a:lnTo>
                      <a:pt x="250185" y="335190"/>
                    </a:lnTo>
                    <a:lnTo>
                      <a:pt x="249279" y="337798"/>
                    </a:lnTo>
                    <a:lnTo>
                      <a:pt x="248374" y="338668"/>
                    </a:lnTo>
                    <a:lnTo>
                      <a:pt x="244753" y="338668"/>
                    </a:lnTo>
                    <a:lnTo>
                      <a:pt x="242942" y="336059"/>
                    </a:lnTo>
                    <a:lnTo>
                      <a:pt x="242942" y="335190"/>
                    </a:lnTo>
                    <a:lnTo>
                      <a:pt x="243847" y="333451"/>
                    </a:lnTo>
                    <a:lnTo>
                      <a:pt x="243847" y="331712"/>
                    </a:lnTo>
                    <a:lnTo>
                      <a:pt x="242037" y="330842"/>
                    </a:lnTo>
                    <a:lnTo>
                      <a:pt x="238415" y="329973"/>
                    </a:lnTo>
                    <a:lnTo>
                      <a:pt x="233889" y="329103"/>
                    </a:lnTo>
                    <a:lnTo>
                      <a:pt x="231173" y="329103"/>
                    </a:lnTo>
                    <a:lnTo>
                      <a:pt x="229362" y="329973"/>
                    </a:lnTo>
                    <a:lnTo>
                      <a:pt x="228457" y="330842"/>
                    </a:lnTo>
                    <a:lnTo>
                      <a:pt x="227551" y="333451"/>
                    </a:lnTo>
                    <a:lnTo>
                      <a:pt x="227551" y="335190"/>
                    </a:lnTo>
                    <a:lnTo>
                      <a:pt x="229362" y="336059"/>
                    </a:lnTo>
                    <a:lnTo>
                      <a:pt x="231173" y="337798"/>
                    </a:lnTo>
                    <a:lnTo>
                      <a:pt x="234794" y="338668"/>
                    </a:lnTo>
                    <a:lnTo>
                      <a:pt x="236605" y="339537"/>
                    </a:lnTo>
                    <a:lnTo>
                      <a:pt x="236605" y="342146"/>
                    </a:lnTo>
                    <a:lnTo>
                      <a:pt x="237510" y="343885"/>
                    </a:lnTo>
                    <a:lnTo>
                      <a:pt x="238415" y="346493"/>
                    </a:lnTo>
                    <a:lnTo>
                      <a:pt x="239321" y="346494"/>
                    </a:lnTo>
                    <a:lnTo>
                      <a:pt x="242942" y="347363"/>
                    </a:lnTo>
                    <a:lnTo>
                      <a:pt x="242036" y="349102"/>
                    </a:lnTo>
                    <a:lnTo>
                      <a:pt x="240226" y="351711"/>
                    </a:lnTo>
                    <a:lnTo>
                      <a:pt x="238415" y="352580"/>
                    </a:lnTo>
                    <a:lnTo>
                      <a:pt x="236605" y="352580"/>
                    </a:lnTo>
                    <a:lnTo>
                      <a:pt x="233889" y="352580"/>
                    </a:lnTo>
                    <a:lnTo>
                      <a:pt x="231173" y="352580"/>
                    </a:lnTo>
                    <a:lnTo>
                      <a:pt x="229362" y="356058"/>
                    </a:lnTo>
                    <a:lnTo>
                      <a:pt x="226646" y="357797"/>
                    </a:lnTo>
                    <a:lnTo>
                      <a:pt x="225741" y="358667"/>
                    </a:lnTo>
                    <a:lnTo>
                      <a:pt x="223930" y="359536"/>
                    </a:lnTo>
                    <a:lnTo>
                      <a:pt x="221214" y="358667"/>
                    </a:lnTo>
                    <a:lnTo>
                      <a:pt x="220309" y="358667"/>
                    </a:lnTo>
                    <a:lnTo>
                      <a:pt x="219403" y="361275"/>
                    </a:lnTo>
                    <a:lnTo>
                      <a:pt x="219403" y="363884"/>
                    </a:lnTo>
                    <a:lnTo>
                      <a:pt x="218498" y="364753"/>
                    </a:lnTo>
                    <a:lnTo>
                      <a:pt x="213066" y="363884"/>
                    </a:lnTo>
                    <a:lnTo>
                      <a:pt x="213972" y="362145"/>
                    </a:lnTo>
                    <a:lnTo>
                      <a:pt x="207634" y="359536"/>
                    </a:lnTo>
                    <a:lnTo>
                      <a:pt x="205823" y="363884"/>
                    </a:lnTo>
                    <a:lnTo>
                      <a:pt x="219403" y="369101"/>
                    </a:lnTo>
                    <a:lnTo>
                      <a:pt x="219403" y="371710"/>
                    </a:lnTo>
                    <a:lnTo>
                      <a:pt x="219403" y="373449"/>
                    </a:lnTo>
                    <a:lnTo>
                      <a:pt x="220309" y="375188"/>
                    </a:lnTo>
                    <a:lnTo>
                      <a:pt x="235699" y="383883"/>
                    </a:lnTo>
                    <a:lnTo>
                      <a:pt x="238415" y="383013"/>
                    </a:lnTo>
                    <a:lnTo>
                      <a:pt x="240226" y="382144"/>
                    </a:lnTo>
                    <a:lnTo>
                      <a:pt x="242942" y="383013"/>
                    </a:lnTo>
                    <a:lnTo>
                      <a:pt x="246563" y="384752"/>
                    </a:lnTo>
                    <a:lnTo>
                      <a:pt x="249279" y="385622"/>
                    </a:lnTo>
                    <a:lnTo>
                      <a:pt x="251995" y="386491"/>
                    </a:lnTo>
                    <a:lnTo>
                      <a:pt x="251995" y="389100"/>
                    </a:lnTo>
                    <a:lnTo>
                      <a:pt x="251090" y="390839"/>
                    </a:lnTo>
                    <a:lnTo>
                      <a:pt x="251995" y="391709"/>
                    </a:lnTo>
                    <a:lnTo>
                      <a:pt x="252901" y="393447"/>
                    </a:lnTo>
                    <a:lnTo>
                      <a:pt x="251995" y="396056"/>
                    </a:lnTo>
                    <a:lnTo>
                      <a:pt x="249279" y="396056"/>
                    </a:lnTo>
                    <a:lnTo>
                      <a:pt x="247469" y="396926"/>
                    </a:lnTo>
                    <a:lnTo>
                      <a:pt x="244753" y="397795"/>
                    </a:lnTo>
                    <a:lnTo>
                      <a:pt x="244753" y="396056"/>
                    </a:lnTo>
                    <a:lnTo>
                      <a:pt x="242942" y="396056"/>
                    </a:lnTo>
                    <a:lnTo>
                      <a:pt x="242037" y="397795"/>
                    </a:lnTo>
                    <a:lnTo>
                      <a:pt x="240226" y="400403"/>
                    </a:lnTo>
                    <a:lnTo>
                      <a:pt x="238415" y="400404"/>
                    </a:lnTo>
                    <a:lnTo>
                      <a:pt x="236605" y="399534"/>
                    </a:lnTo>
                    <a:lnTo>
                      <a:pt x="232983" y="397795"/>
                    </a:lnTo>
                    <a:lnTo>
                      <a:pt x="232078" y="396925"/>
                    </a:lnTo>
                    <a:lnTo>
                      <a:pt x="232078" y="393447"/>
                    </a:lnTo>
                    <a:lnTo>
                      <a:pt x="231173" y="390839"/>
                    </a:lnTo>
                    <a:lnTo>
                      <a:pt x="230267" y="389100"/>
                    </a:lnTo>
                    <a:lnTo>
                      <a:pt x="229362" y="389100"/>
                    </a:lnTo>
                    <a:lnTo>
                      <a:pt x="224835" y="389100"/>
                    </a:lnTo>
                    <a:lnTo>
                      <a:pt x="223025" y="390839"/>
                    </a:lnTo>
                    <a:lnTo>
                      <a:pt x="221214" y="393448"/>
                    </a:lnTo>
                    <a:lnTo>
                      <a:pt x="220309" y="396056"/>
                    </a:lnTo>
                    <a:lnTo>
                      <a:pt x="215782" y="396056"/>
                    </a:lnTo>
                    <a:lnTo>
                      <a:pt x="213972" y="397795"/>
                    </a:lnTo>
                    <a:lnTo>
                      <a:pt x="212161" y="401273"/>
                    </a:lnTo>
                    <a:lnTo>
                      <a:pt x="211255" y="405621"/>
                    </a:lnTo>
                    <a:lnTo>
                      <a:pt x="210350" y="409099"/>
                    </a:lnTo>
                    <a:lnTo>
                      <a:pt x="211256" y="410838"/>
                    </a:lnTo>
                    <a:lnTo>
                      <a:pt x="213066" y="414316"/>
                    </a:lnTo>
                    <a:lnTo>
                      <a:pt x="215782" y="415185"/>
                    </a:lnTo>
                    <a:lnTo>
                      <a:pt x="221214" y="417794"/>
                    </a:lnTo>
                    <a:lnTo>
                      <a:pt x="224835" y="418664"/>
                    </a:lnTo>
                    <a:lnTo>
                      <a:pt x="226646" y="420402"/>
                    </a:lnTo>
                    <a:lnTo>
                      <a:pt x="227551" y="424750"/>
                    </a:lnTo>
                    <a:lnTo>
                      <a:pt x="229362" y="428228"/>
                    </a:lnTo>
                    <a:lnTo>
                      <a:pt x="231173" y="430837"/>
                    </a:lnTo>
                    <a:lnTo>
                      <a:pt x="234794" y="432576"/>
                    </a:lnTo>
                    <a:lnTo>
                      <a:pt x="238415" y="433445"/>
                    </a:lnTo>
                    <a:lnTo>
                      <a:pt x="239321" y="431706"/>
                    </a:lnTo>
                    <a:lnTo>
                      <a:pt x="242037" y="429098"/>
                    </a:lnTo>
                    <a:lnTo>
                      <a:pt x="243847" y="429098"/>
                    </a:lnTo>
                    <a:lnTo>
                      <a:pt x="246563" y="432576"/>
                    </a:lnTo>
                    <a:lnTo>
                      <a:pt x="248374" y="434315"/>
                    </a:lnTo>
                    <a:lnTo>
                      <a:pt x="247468" y="437793"/>
                    </a:lnTo>
                    <a:lnTo>
                      <a:pt x="249279" y="442141"/>
                    </a:lnTo>
                    <a:lnTo>
                      <a:pt x="250185" y="445619"/>
                    </a:lnTo>
                    <a:lnTo>
                      <a:pt x="253806" y="449966"/>
                    </a:lnTo>
                    <a:lnTo>
                      <a:pt x="256522" y="452575"/>
                    </a:lnTo>
                    <a:lnTo>
                      <a:pt x="260143" y="453444"/>
                    </a:lnTo>
                    <a:lnTo>
                      <a:pt x="261954" y="453444"/>
                    </a:lnTo>
                    <a:lnTo>
                      <a:pt x="265575" y="453444"/>
                    </a:lnTo>
                    <a:lnTo>
                      <a:pt x="266480" y="455183"/>
                    </a:lnTo>
                    <a:lnTo>
                      <a:pt x="269196" y="457792"/>
                    </a:lnTo>
                    <a:lnTo>
                      <a:pt x="270102" y="460400"/>
                    </a:lnTo>
                    <a:lnTo>
                      <a:pt x="271007" y="465618"/>
                    </a:lnTo>
                    <a:lnTo>
                      <a:pt x="271007" y="468226"/>
                    </a:lnTo>
                    <a:lnTo>
                      <a:pt x="269196" y="469965"/>
                    </a:lnTo>
                    <a:lnTo>
                      <a:pt x="267386" y="472574"/>
                    </a:lnTo>
                    <a:lnTo>
                      <a:pt x="265575" y="473443"/>
                    </a:lnTo>
                    <a:lnTo>
                      <a:pt x="261954" y="475182"/>
                    </a:lnTo>
                    <a:lnTo>
                      <a:pt x="258333" y="476052"/>
                    </a:lnTo>
                    <a:lnTo>
                      <a:pt x="254711" y="476052"/>
                    </a:lnTo>
                    <a:lnTo>
                      <a:pt x="249279" y="474312"/>
                    </a:lnTo>
                    <a:lnTo>
                      <a:pt x="246563" y="471704"/>
                    </a:lnTo>
                    <a:lnTo>
                      <a:pt x="243847" y="469096"/>
                    </a:lnTo>
                    <a:lnTo>
                      <a:pt x="243847" y="467357"/>
                    </a:lnTo>
                    <a:lnTo>
                      <a:pt x="233889" y="463009"/>
                    </a:lnTo>
                    <a:lnTo>
                      <a:pt x="231173" y="463878"/>
                    </a:lnTo>
                    <a:lnTo>
                      <a:pt x="228457" y="466487"/>
                    </a:lnTo>
                    <a:lnTo>
                      <a:pt x="225741" y="463009"/>
                    </a:lnTo>
                    <a:lnTo>
                      <a:pt x="224835" y="458661"/>
                    </a:lnTo>
                    <a:lnTo>
                      <a:pt x="223025" y="456922"/>
                    </a:lnTo>
                    <a:lnTo>
                      <a:pt x="220309" y="453444"/>
                    </a:lnTo>
                    <a:lnTo>
                      <a:pt x="216687" y="450836"/>
                    </a:lnTo>
                    <a:lnTo>
                      <a:pt x="214877" y="451705"/>
                    </a:lnTo>
                    <a:lnTo>
                      <a:pt x="207634" y="452575"/>
                    </a:lnTo>
                    <a:lnTo>
                      <a:pt x="204918" y="452575"/>
                    </a:lnTo>
                    <a:lnTo>
                      <a:pt x="203108" y="450836"/>
                    </a:lnTo>
                    <a:lnTo>
                      <a:pt x="202202" y="449097"/>
                    </a:lnTo>
                    <a:lnTo>
                      <a:pt x="202202" y="446488"/>
                    </a:lnTo>
                    <a:lnTo>
                      <a:pt x="202202" y="445619"/>
                    </a:lnTo>
                    <a:lnTo>
                      <a:pt x="202202" y="444749"/>
                    </a:lnTo>
                    <a:lnTo>
                      <a:pt x="196770" y="445618"/>
                    </a:lnTo>
                    <a:lnTo>
                      <a:pt x="191338" y="446488"/>
                    </a:lnTo>
                    <a:lnTo>
                      <a:pt x="188622" y="446488"/>
                    </a:lnTo>
                    <a:lnTo>
                      <a:pt x="187717" y="448227"/>
                    </a:lnTo>
                    <a:lnTo>
                      <a:pt x="186812" y="446488"/>
                    </a:lnTo>
                    <a:lnTo>
                      <a:pt x="184096" y="446488"/>
                    </a:lnTo>
                    <a:lnTo>
                      <a:pt x="181380" y="444749"/>
                    </a:lnTo>
                    <a:lnTo>
                      <a:pt x="180474" y="446488"/>
                    </a:lnTo>
                    <a:lnTo>
                      <a:pt x="180474" y="449097"/>
                    </a:lnTo>
                    <a:lnTo>
                      <a:pt x="181380" y="450836"/>
                    </a:lnTo>
                    <a:lnTo>
                      <a:pt x="181380" y="451705"/>
                    </a:lnTo>
                    <a:lnTo>
                      <a:pt x="182285" y="452575"/>
                    </a:lnTo>
                    <a:lnTo>
                      <a:pt x="168705" y="456922"/>
                    </a:lnTo>
                    <a:lnTo>
                      <a:pt x="164178" y="457792"/>
                    </a:lnTo>
                    <a:lnTo>
                      <a:pt x="164179" y="458661"/>
                    </a:lnTo>
                    <a:lnTo>
                      <a:pt x="163273" y="460400"/>
                    </a:lnTo>
                    <a:lnTo>
                      <a:pt x="160557" y="463009"/>
                    </a:lnTo>
                    <a:lnTo>
                      <a:pt x="157841" y="463009"/>
                    </a:lnTo>
                    <a:lnTo>
                      <a:pt x="155125" y="463009"/>
                    </a:lnTo>
                    <a:lnTo>
                      <a:pt x="146072" y="462139"/>
                    </a:lnTo>
                    <a:lnTo>
                      <a:pt x="142450" y="472574"/>
                    </a:lnTo>
                    <a:lnTo>
                      <a:pt x="143356" y="473443"/>
                    </a:lnTo>
                    <a:lnTo>
                      <a:pt x="143356" y="475182"/>
                    </a:lnTo>
                    <a:lnTo>
                      <a:pt x="142451" y="476921"/>
                    </a:lnTo>
                    <a:lnTo>
                      <a:pt x="142451" y="477791"/>
                    </a:lnTo>
                    <a:lnTo>
                      <a:pt x="143356" y="477791"/>
                    </a:lnTo>
                    <a:lnTo>
                      <a:pt x="146977" y="479530"/>
                    </a:lnTo>
                    <a:lnTo>
                      <a:pt x="150599" y="479530"/>
                    </a:lnTo>
                    <a:lnTo>
                      <a:pt x="145167" y="491703"/>
                    </a:lnTo>
                    <a:lnTo>
                      <a:pt x="146977" y="494311"/>
                    </a:lnTo>
                    <a:lnTo>
                      <a:pt x="150599" y="496920"/>
                    </a:lnTo>
                    <a:lnTo>
                      <a:pt x="151504" y="497790"/>
                    </a:lnTo>
                    <a:lnTo>
                      <a:pt x="155125" y="499529"/>
                    </a:lnTo>
                    <a:lnTo>
                      <a:pt x="155125" y="500398"/>
                    </a:lnTo>
                    <a:lnTo>
                      <a:pt x="154220" y="503876"/>
                    </a:lnTo>
                    <a:lnTo>
                      <a:pt x="151504" y="507354"/>
                    </a:lnTo>
                    <a:lnTo>
                      <a:pt x="150599" y="510832"/>
                    </a:lnTo>
                    <a:lnTo>
                      <a:pt x="150599" y="512571"/>
                    </a:lnTo>
                    <a:lnTo>
                      <a:pt x="151504" y="516049"/>
                    </a:lnTo>
                    <a:lnTo>
                      <a:pt x="152409" y="520397"/>
                    </a:lnTo>
                    <a:lnTo>
                      <a:pt x="150599" y="521267"/>
                    </a:lnTo>
                    <a:lnTo>
                      <a:pt x="147883" y="522136"/>
                    </a:lnTo>
                    <a:lnTo>
                      <a:pt x="144261" y="523006"/>
                    </a:lnTo>
                    <a:lnTo>
                      <a:pt x="142451" y="524745"/>
                    </a:lnTo>
                    <a:lnTo>
                      <a:pt x="140640" y="526484"/>
                    </a:lnTo>
                    <a:lnTo>
                      <a:pt x="137924" y="528223"/>
                    </a:lnTo>
                    <a:lnTo>
                      <a:pt x="133397" y="528223"/>
                    </a:lnTo>
                    <a:lnTo>
                      <a:pt x="127965" y="529092"/>
                    </a:lnTo>
                    <a:lnTo>
                      <a:pt x="127060" y="528223"/>
                    </a:lnTo>
                    <a:lnTo>
                      <a:pt x="125249" y="529092"/>
                    </a:lnTo>
                    <a:lnTo>
                      <a:pt x="122533" y="529962"/>
                    </a:lnTo>
                    <a:lnTo>
                      <a:pt x="119817" y="532570"/>
                    </a:lnTo>
                    <a:lnTo>
                      <a:pt x="117101" y="533440"/>
                    </a:lnTo>
                    <a:lnTo>
                      <a:pt x="113480" y="532570"/>
                    </a:lnTo>
                    <a:lnTo>
                      <a:pt x="108954" y="530832"/>
                    </a:lnTo>
                    <a:lnTo>
                      <a:pt x="105332" y="529962"/>
                    </a:lnTo>
                    <a:lnTo>
                      <a:pt x="103522" y="529092"/>
                    </a:lnTo>
                    <a:lnTo>
                      <a:pt x="100806" y="529092"/>
                    </a:lnTo>
                    <a:lnTo>
                      <a:pt x="97184" y="529962"/>
                    </a:lnTo>
                    <a:lnTo>
                      <a:pt x="77831" y="536653"/>
                    </a:lnTo>
                    <a:lnTo>
                      <a:pt x="76996" y="528708"/>
                    </a:lnTo>
                    <a:lnTo>
                      <a:pt x="66554" y="529805"/>
                    </a:lnTo>
                    <a:lnTo>
                      <a:pt x="78848" y="505927"/>
                    </a:lnTo>
                    <a:lnTo>
                      <a:pt x="79983" y="505615"/>
                    </a:lnTo>
                    <a:lnTo>
                      <a:pt x="79591" y="504484"/>
                    </a:lnTo>
                    <a:lnTo>
                      <a:pt x="83115" y="497639"/>
                    </a:lnTo>
                    <a:lnTo>
                      <a:pt x="101867" y="486306"/>
                    </a:lnTo>
                    <a:lnTo>
                      <a:pt x="69819" y="460418"/>
                    </a:lnTo>
                    <a:lnTo>
                      <a:pt x="38557" y="453172"/>
                    </a:lnTo>
                    <a:lnTo>
                      <a:pt x="34957" y="458182"/>
                    </a:lnTo>
                    <a:lnTo>
                      <a:pt x="24758" y="450836"/>
                    </a:lnTo>
                    <a:lnTo>
                      <a:pt x="20232" y="454314"/>
                    </a:lnTo>
                    <a:lnTo>
                      <a:pt x="20231" y="457390"/>
                    </a:lnTo>
                    <a:lnTo>
                      <a:pt x="19993" y="455123"/>
                    </a:lnTo>
                    <a:lnTo>
                      <a:pt x="19020" y="445863"/>
                    </a:lnTo>
                    <a:lnTo>
                      <a:pt x="7604" y="437701"/>
                    </a:lnTo>
                    <a:lnTo>
                      <a:pt x="268" y="457196"/>
                    </a:lnTo>
                    <a:lnTo>
                      <a:pt x="0" y="457224"/>
                    </a:lnTo>
                    <a:lnTo>
                      <a:pt x="314" y="456922"/>
                    </a:lnTo>
                    <a:lnTo>
                      <a:pt x="314" y="456053"/>
                    </a:lnTo>
                    <a:lnTo>
                      <a:pt x="314" y="455708"/>
                    </a:lnTo>
                    <a:lnTo>
                      <a:pt x="1822" y="451705"/>
                    </a:lnTo>
                    <a:lnTo>
                      <a:pt x="2125" y="451705"/>
                    </a:lnTo>
                    <a:lnTo>
                      <a:pt x="2125" y="450900"/>
                    </a:lnTo>
                    <a:lnTo>
                      <a:pt x="7388" y="436928"/>
                    </a:lnTo>
                    <a:lnTo>
                      <a:pt x="6293" y="426513"/>
                    </a:lnTo>
                    <a:lnTo>
                      <a:pt x="16742" y="425415"/>
                    </a:lnTo>
                    <a:lnTo>
                      <a:pt x="15769" y="416157"/>
                    </a:lnTo>
                    <a:lnTo>
                      <a:pt x="14796" y="406900"/>
                    </a:lnTo>
                    <a:lnTo>
                      <a:pt x="31305" y="385275"/>
                    </a:lnTo>
                    <a:lnTo>
                      <a:pt x="40659" y="373762"/>
                    </a:lnTo>
                    <a:lnTo>
                      <a:pt x="64576" y="322109"/>
                    </a:lnTo>
                    <a:lnTo>
                      <a:pt x="88614" y="271614"/>
                    </a:lnTo>
                    <a:lnTo>
                      <a:pt x="97902" y="270638"/>
                    </a:lnTo>
                    <a:lnTo>
                      <a:pt x="108351" y="269540"/>
                    </a:lnTo>
                    <a:lnTo>
                      <a:pt x="126993" y="257050"/>
                    </a:lnTo>
                    <a:lnTo>
                      <a:pt x="136281" y="256074"/>
                    </a:lnTo>
                    <a:lnTo>
                      <a:pt x="157112" y="264415"/>
                    </a:lnTo>
                    <a:lnTo>
                      <a:pt x="158085" y="273672"/>
                    </a:lnTo>
                    <a:lnTo>
                      <a:pt x="165306" y="253023"/>
                    </a:lnTo>
                    <a:lnTo>
                      <a:pt x="191290" y="221043"/>
                    </a:lnTo>
                    <a:lnTo>
                      <a:pt x="207986" y="190039"/>
                    </a:lnTo>
                    <a:lnTo>
                      <a:pt x="158130" y="184749"/>
                    </a:lnTo>
                    <a:lnTo>
                      <a:pt x="101175" y="201265"/>
                    </a:lnTo>
                    <a:lnTo>
                      <a:pt x="89631" y="191949"/>
                    </a:lnTo>
                    <a:lnTo>
                      <a:pt x="88658" y="182691"/>
                    </a:lnTo>
                    <a:lnTo>
                      <a:pt x="70082" y="184644"/>
                    </a:lnTo>
                    <a:lnTo>
                      <a:pt x="50345" y="186718"/>
                    </a:lnTo>
                    <a:lnTo>
                      <a:pt x="49372" y="177460"/>
                    </a:lnTo>
                    <a:lnTo>
                      <a:pt x="22460" y="111261"/>
                    </a:lnTo>
                    <a:lnTo>
                      <a:pt x="21487" y="102003"/>
                    </a:lnTo>
                    <a:lnTo>
                      <a:pt x="31935" y="100905"/>
                    </a:lnTo>
                    <a:lnTo>
                      <a:pt x="30841" y="90490"/>
                    </a:lnTo>
                    <a:lnTo>
                      <a:pt x="39156" y="80256"/>
                    </a:lnTo>
                    <a:lnTo>
                      <a:pt x="64064" y="68248"/>
                    </a:lnTo>
                    <a:lnTo>
                      <a:pt x="64592" y="68248"/>
                    </a:lnTo>
                    <a:lnTo>
                      <a:pt x="69769" y="68958"/>
                    </a:lnTo>
                    <a:lnTo>
                      <a:pt x="69687" y="68182"/>
                    </a:lnTo>
                    <a:lnTo>
                      <a:pt x="98178" y="83412"/>
                    </a:lnTo>
                    <a:lnTo>
                      <a:pt x="90958" y="104061"/>
                    </a:lnTo>
                    <a:lnTo>
                      <a:pt x="93026" y="123733"/>
                    </a:lnTo>
                    <a:lnTo>
                      <a:pt x="111668" y="111244"/>
                    </a:lnTo>
                    <a:lnTo>
                      <a:pt x="122051" y="120683"/>
                    </a:lnTo>
                    <a:lnTo>
                      <a:pt x="123024" y="129940"/>
                    </a:lnTo>
                    <a:lnTo>
                      <a:pt x="124118" y="140355"/>
                    </a:lnTo>
                    <a:lnTo>
                      <a:pt x="133406" y="139379"/>
                    </a:lnTo>
                    <a:lnTo>
                      <a:pt x="142761" y="127866"/>
                    </a:lnTo>
                    <a:lnTo>
                      <a:pt x="149981" y="107217"/>
                    </a:lnTo>
                    <a:lnTo>
                      <a:pt x="170812" y="115558"/>
                    </a:lnTo>
                    <a:lnTo>
                      <a:pt x="180100" y="114581"/>
                    </a:lnTo>
                    <a:lnTo>
                      <a:pt x="189455" y="103069"/>
                    </a:lnTo>
                    <a:lnTo>
                      <a:pt x="198743" y="102092"/>
                    </a:lnTo>
                    <a:lnTo>
                      <a:pt x="208031" y="101116"/>
                    </a:lnTo>
                    <a:lnTo>
                      <a:pt x="227767" y="99042"/>
                    </a:lnTo>
                    <a:lnTo>
                      <a:pt x="217507" y="90760"/>
                    </a:lnTo>
                    <a:lnTo>
                      <a:pt x="206085" y="82601"/>
                    </a:lnTo>
                    <a:lnTo>
                      <a:pt x="221686" y="41182"/>
                    </a:lnTo>
                    <a:lnTo>
                      <a:pt x="218645" y="12252"/>
                    </a:lnTo>
                    <a:lnTo>
                      <a:pt x="209358" y="13228"/>
                    </a:lnTo>
                    <a:lnTo>
                      <a:pt x="209347" y="13223"/>
                    </a:lnTo>
                    <a:lnTo>
                      <a:pt x="218075" y="1230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81" name="УФО_Тюменская область">
                <a:extLst>
                  <a:ext uri="{FF2B5EF4-FFF2-40B4-BE49-F238E27FC236}">
                    <a16:creationId xmlns="" xmlns:a16="http://schemas.microsoft.com/office/drawing/2014/main" id="{D69510AB-2167-C3B1-6615-55812C214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588" y="3883025"/>
                <a:ext cx="762000" cy="596900"/>
              </a:xfrm>
              <a:custGeom>
                <a:avLst/>
                <a:gdLst>
                  <a:gd name="T0" fmla="*/ 318 w 654"/>
                  <a:gd name="T1" fmla="*/ 51 h 512"/>
                  <a:gd name="T2" fmla="*/ 285 w 654"/>
                  <a:gd name="T3" fmla="*/ 51 h 512"/>
                  <a:gd name="T4" fmla="*/ 234 w 654"/>
                  <a:gd name="T5" fmla="*/ 42 h 512"/>
                  <a:gd name="T6" fmla="*/ 201 w 654"/>
                  <a:gd name="T7" fmla="*/ 67 h 512"/>
                  <a:gd name="T8" fmla="*/ 151 w 654"/>
                  <a:gd name="T9" fmla="*/ 76 h 512"/>
                  <a:gd name="T10" fmla="*/ 142 w 654"/>
                  <a:gd name="T11" fmla="*/ 118 h 512"/>
                  <a:gd name="T12" fmla="*/ 92 w 654"/>
                  <a:gd name="T13" fmla="*/ 126 h 512"/>
                  <a:gd name="T14" fmla="*/ 67 w 654"/>
                  <a:gd name="T15" fmla="*/ 118 h 512"/>
                  <a:gd name="T16" fmla="*/ 25 w 654"/>
                  <a:gd name="T17" fmla="*/ 202 h 512"/>
                  <a:gd name="T18" fmla="*/ 25 w 654"/>
                  <a:gd name="T19" fmla="*/ 218 h 512"/>
                  <a:gd name="T20" fmla="*/ 0 w 654"/>
                  <a:gd name="T21" fmla="*/ 243 h 512"/>
                  <a:gd name="T22" fmla="*/ 33 w 654"/>
                  <a:gd name="T23" fmla="*/ 285 h 512"/>
                  <a:gd name="T24" fmla="*/ 42 w 654"/>
                  <a:gd name="T25" fmla="*/ 319 h 512"/>
                  <a:gd name="T26" fmla="*/ 67 w 654"/>
                  <a:gd name="T27" fmla="*/ 336 h 512"/>
                  <a:gd name="T28" fmla="*/ 100 w 654"/>
                  <a:gd name="T29" fmla="*/ 361 h 512"/>
                  <a:gd name="T30" fmla="*/ 134 w 654"/>
                  <a:gd name="T31" fmla="*/ 403 h 512"/>
                  <a:gd name="T32" fmla="*/ 151 w 654"/>
                  <a:gd name="T33" fmla="*/ 428 h 512"/>
                  <a:gd name="T34" fmla="*/ 176 w 654"/>
                  <a:gd name="T35" fmla="*/ 461 h 512"/>
                  <a:gd name="T36" fmla="*/ 184 w 654"/>
                  <a:gd name="T37" fmla="*/ 470 h 512"/>
                  <a:gd name="T38" fmla="*/ 226 w 654"/>
                  <a:gd name="T39" fmla="*/ 495 h 512"/>
                  <a:gd name="T40" fmla="*/ 260 w 654"/>
                  <a:gd name="T41" fmla="*/ 503 h 512"/>
                  <a:gd name="T42" fmla="*/ 285 w 654"/>
                  <a:gd name="T43" fmla="*/ 478 h 512"/>
                  <a:gd name="T44" fmla="*/ 285 w 654"/>
                  <a:gd name="T45" fmla="*/ 461 h 512"/>
                  <a:gd name="T46" fmla="*/ 285 w 654"/>
                  <a:gd name="T47" fmla="*/ 445 h 512"/>
                  <a:gd name="T48" fmla="*/ 310 w 654"/>
                  <a:gd name="T49" fmla="*/ 420 h 512"/>
                  <a:gd name="T50" fmla="*/ 327 w 654"/>
                  <a:gd name="T51" fmla="*/ 411 h 512"/>
                  <a:gd name="T52" fmla="*/ 335 w 654"/>
                  <a:gd name="T53" fmla="*/ 386 h 512"/>
                  <a:gd name="T54" fmla="*/ 343 w 654"/>
                  <a:gd name="T55" fmla="*/ 369 h 512"/>
                  <a:gd name="T56" fmla="*/ 385 w 654"/>
                  <a:gd name="T57" fmla="*/ 361 h 512"/>
                  <a:gd name="T58" fmla="*/ 369 w 654"/>
                  <a:gd name="T59" fmla="*/ 294 h 512"/>
                  <a:gd name="T60" fmla="*/ 352 w 654"/>
                  <a:gd name="T61" fmla="*/ 277 h 512"/>
                  <a:gd name="T62" fmla="*/ 369 w 654"/>
                  <a:gd name="T63" fmla="*/ 218 h 512"/>
                  <a:gd name="T64" fmla="*/ 427 w 654"/>
                  <a:gd name="T65" fmla="*/ 193 h 512"/>
                  <a:gd name="T66" fmla="*/ 427 w 654"/>
                  <a:gd name="T67" fmla="*/ 235 h 512"/>
                  <a:gd name="T68" fmla="*/ 478 w 654"/>
                  <a:gd name="T69" fmla="*/ 252 h 512"/>
                  <a:gd name="T70" fmla="*/ 528 w 654"/>
                  <a:gd name="T71" fmla="*/ 260 h 512"/>
                  <a:gd name="T72" fmla="*/ 637 w 654"/>
                  <a:gd name="T73" fmla="*/ 235 h 512"/>
                  <a:gd name="T74" fmla="*/ 595 w 654"/>
                  <a:gd name="T75" fmla="*/ 218 h 512"/>
                  <a:gd name="T76" fmla="*/ 553 w 654"/>
                  <a:gd name="T77" fmla="*/ 176 h 512"/>
                  <a:gd name="T78" fmla="*/ 528 w 654"/>
                  <a:gd name="T79" fmla="*/ 134 h 512"/>
                  <a:gd name="T80" fmla="*/ 528 w 654"/>
                  <a:gd name="T81" fmla="*/ 109 h 512"/>
                  <a:gd name="T82" fmla="*/ 494 w 654"/>
                  <a:gd name="T83" fmla="*/ 51 h 512"/>
                  <a:gd name="T84" fmla="*/ 469 w 654"/>
                  <a:gd name="T85" fmla="*/ 34 h 512"/>
                  <a:gd name="T86" fmla="*/ 419 w 654"/>
                  <a:gd name="T87" fmla="*/ 25 h 512"/>
                  <a:gd name="T88" fmla="*/ 385 w 654"/>
                  <a:gd name="T8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4" h="512">
                    <a:moveTo>
                      <a:pt x="360" y="34"/>
                    </a:moveTo>
                    <a:lnTo>
                      <a:pt x="327" y="42"/>
                    </a:lnTo>
                    <a:lnTo>
                      <a:pt x="318" y="51"/>
                    </a:lnTo>
                    <a:lnTo>
                      <a:pt x="318" y="59"/>
                    </a:lnTo>
                    <a:lnTo>
                      <a:pt x="302" y="59"/>
                    </a:lnTo>
                    <a:lnTo>
                      <a:pt x="285" y="51"/>
                    </a:lnTo>
                    <a:lnTo>
                      <a:pt x="268" y="51"/>
                    </a:lnTo>
                    <a:lnTo>
                      <a:pt x="243" y="51"/>
                    </a:lnTo>
                    <a:lnTo>
                      <a:pt x="234" y="42"/>
                    </a:lnTo>
                    <a:lnTo>
                      <a:pt x="226" y="42"/>
                    </a:lnTo>
                    <a:lnTo>
                      <a:pt x="209" y="51"/>
                    </a:lnTo>
                    <a:lnTo>
                      <a:pt x="201" y="67"/>
                    </a:lnTo>
                    <a:lnTo>
                      <a:pt x="176" y="67"/>
                    </a:lnTo>
                    <a:lnTo>
                      <a:pt x="151" y="59"/>
                    </a:lnTo>
                    <a:lnTo>
                      <a:pt x="151" y="76"/>
                    </a:lnTo>
                    <a:lnTo>
                      <a:pt x="142" y="84"/>
                    </a:lnTo>
                    <a:lnTo>
                      <a:pt x="142" y="101"/>
                    </a:lnTo>
                    <a:lnTo>
                      <a:pt x="142" y="118"/>
                    </a:lnTo>
                    <a:lnTo>
                      <a:pt x="125" y="126"/>
                    </a:lnTo>
                    <a:lnTo>
                      <a:pt x="109" y="126"/>
                    </a:lnTo>
                    <a:lnTo>
                      <a:pt x="92" y="126"/>
                    </a:lnTo>
                    <a:lnTo>
                      <a:pt x="92" y="126"/>
                    </a:lnTo>
                    <a:lnTo>
                      <a:pt x="92" y="118"/>
                    </a:lnTo>
                    <a:lnTo>
                      <a:pt x="67" y="118"/>
                    </a:lnTo>
                    <a:lnTo>
                      <a:pt x="50" y="126"/>
                    </a:lnTo>
                    <a:lnTo>
                      <a:pt x="33" y="160"/>
                    </a:lnTo>
                    <a:lnTo>
                      <a:pt x="25" y="202"/>
                    </a:lnTo>
                    <a:lnTo>
                      <a:pt x="25" y="210"/>
                    </a:lnTo>
                    <a:lnTo>
                      <a:pt x="33" y="210"/>
                    </a:lnTo>
                    <a:lnTo>
                      <a:pt x="25" y="218"/>
                    </a:lnTo>
                    <a:lnTo>
                      <a:pt x="16" y="218"/>
                    </a:lnTo>
                    <a:lnTo>
                      <a:pt x="8" y="218"/>
                    </a:lnTo>
                    <a:lnTo>
                      <a:pt x="0" y="243"/>
                    </a:lnTo>
                    <a:lnTo>
                      <a:pt x="0" y="269"/>
                    </a:lnTo>
                    <a:lnTo>
                      <a:pt x="16" y="277"/>
                    </a:lnTo>
                    <a:lnTo>
                      <a:pt x="33" y="285"/>
                    </a:lnTo>
                    <a:lnTo>
                      <a:pt x="33" y="302"/>
                    </a:lnTo>
                    <a:lnTo>
                      <a:pt x="33" y="319"/>
                    </a:lnTo>
                    <a:lnTo>
                      <a:pt x="42" y="319"/>
                    </a:lnTo>
                    <a:lnTo>
                      <a:pt x="58" y="319"/>
                    </a:lnTo>
                    <a:lnTo>
                      <a:pt x="58" y="327"/>
                    </a:lnTo>
                    <a:lnTo>
                      <a:pt x="67" y="336"/>
                    </a:lnTo>
                    <a:lnTo>
                      <a:pt x="75" y="327"/>
                    </a:lnTo>
                    <a:lnTo>
                      <a:pt x="84" y="336"/>
                    </a:lnTo>
                    <a:lnTo>
                      <a:pt x="100" y="361"/>
                    </a:lnTo>
                    <a:lnTo>
                      <a:pt x="109" y="386"/>
                    </a:lnTo>
                    <a:lnTo>
                      <a:pt x="117" y="394"/>
                    </a:lnTo>
                    <a:lnTo>
                      <a:pt x="134" y="403"/>
                    </a:lnTo>
                    <a:lnTo>
                      <a:pt x="134" y="403"/>
                    </a:lnTo>
                    <a:lnTo>
                      <a:pt x="142" y="403"/>
                    </a:lnTo>
                    <a:lnTo>
                      <a:pt x="151" y="428"/>
                    </a:lnTo>
                    <a:lnTo>
                      <a:pt x="167" y="461"/>
                    </a:lnTo>
                    <a:lnTo>
                      <a:pt x="167" y="461"/>
                    </a:lnTo>
                    <a:lnTo>
                      <a:pt x="176" y="461"/>
                    </a:lnTo>
                    <a:lnTo>
                      <a:pt x="176" y="453"/>
                    </a:lnTo>
                    <a:lnTo>
                      <a:pt x="184" y="461"/>
                    </a:lnTo>
                    <a:lnTo>
                      <a:pt x="184" y="470"/>
                    </a:lnTo>
                    <a:lnTo>
                      <a:pt x="193" y="470"/>
                    </a:lnTo>
                    <a:lnTo>
                      <a:pt x="209" y="478"/>
                    </a:lnTo>
                    <a:lnTo>
                      <a:pt x="226" y="495"/>
                    </a:lnTo>
                    <a:lnTo>
                      <a:pt x="234" y="512"/>
                    </a:lnTo>
                    <a:lnTo>
                      <a:pt x="251" y="512"/>
                    </a:lnTo>
                    <a:lnTo>
                      <a:pt x="260" y="503"/>
                    </a:lnTo>
                    <a:lnTo>
                      <a:pt x="260" y="487"/>
                    </a:lnTo>
                    <a:lnTo>
                      <a:pt x="268" y="487"/>
                    </a:lnTo>
                    <a:lnTo>
                      <a:pt x="285" y="478"/>
                    </a:lnTo>
                    <a:lnTo>
                      <a:pt x="276" y="470"/>
                    </a:lnTo>
                    <a:lnTo>
                      <a:pt x="276" y="461"/>
                    </a:lnTo>
                    <a:lnTo>
                      <a:pt x="285" y="461"/>
                    </a:lnTo>
                    <a:lnTo>
                      <a:pt x="293" y="461"/>
                    </a:lnTo>
                    <a:lnTo>
                      <a:pt x="293" y="453"/>
                    </a:lnTo>
                    <a:lnTo>
                      <a:pt x="285" y="445"/>
                    </a:lnTo>
                    <a:lnTo>
                      <a:pt x="293" y="436"/>
                    </a:lnTo>
                    <a:lnTo>
                      <a:pt x="310" y="428"/>
                    </a:lnTo>
                    <a:lnTo>
                      <a:pt x="310" y="420"/>
                    </a:lnTo>
                    <a:lnTo>
                      <a:pt x="318" y="411"/>
                    </a:lnTo>
                    <a:lnTo>
                      <a:pt x="318" y="411"/>
                    </a:lnTo>
                    <a:lnTo>
                      <a:pt x="327" y="411"/>
                    </a:lnTo>
                    <a:lnTo>
                      <a:pt x="327" y="403"/>
                    </a:lnTo>
                    <a:lnTo>
                      <a:pt x="327" y="394"/>
                    </a:lnTo>
                    <a:lnTo>
                      <a:pt x="335" y="386"/>
                    </a:lnTo>
                    <a:lnTo>
                      <a:pt x="343" y="386"/>
                    </a:lnTo>
                    <a:lnTo>
                      <a:pt x="343" y="378"/>
                    </a:lnTo>
                    <a:lnTo>
                      <a:pt x="343" y="369"/>
                    </a:lnTo>
                    <a:lnTo>
                      <a:pt x="343" y="361"/>
                    </a:lnTo>
                    <a:lnTo>
                      <a:pt x="360" y="369"/>
                    </a:lnTo>
                    <a:lnTo>
                      <a:pt x="385" y="361"/>
                    </a:lnTo>
                    <a:lnTo>
                      <a:pt x="377" y="302"/>
                    </a:lnTo>
                    <a:lnTo>
                      <a:pt x="377" y="294"/>
                    </a:lnTo>
                    <a:lnTo>
                      <a:pt x="369" y="294"/>
                    </a:lnTo>
                    <a:lnTo>
                      <a:pt x="352" y="294"/>
                    </a:lnTo>
                    <a:lnTo>
                      <a:pt x="343" y="285"/>
                    </a:lnTo>
                    <a:lnTo>
                      <a:pt x="352" y="277"/>
                    </a:lnTo>
                    <a:lnTo>
                      <a:pt x="369" y="269"/>
                    </a:lnTo>
                    <a:lnTo>
                      <a:pt x="369" y="243"/>
                    </a:lnTo>
                    <a:lnTo>
                      <a:pt x="369" y="218"/>
                    </a:lnTo>
                    <a:lnTo>
                      <a:pt x="394" y="202"/>
                    </a:lnTo>
                    <a:lnTo>
                      <a:pt x="419" y="185"/>
                    </a:lnTo>
                    <a:lnTo>
                      <a:pt x="427" y="193"/>
                    </a:lnTo>
                    <a:lnTo>
                      <a:pt x="436" y="210"/>
                    </a:lnTo>
                    <a:lnTo>
                      <a:pt x="427" y="218"/>
                    </a:lnTo>
                    <a:lnTo>
                      <a:pt x="427" y="235"/>
                    </a:lnTo>
                    <a:lnTo>
                      <a:pt x="444" y="235"/>
                    </a:lnTo>
                    <a:lnTo>
                      <a:pt x="461" y="243"/>
                    </a:lnTo>
                    <a:lnTo>
                      <a:pt x="478" y="252"/>
                    </a:lnTo>
                    <a:lnTo>
                      <a:pt x="503" y="269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87" y="277"/>
                    </a:lnTo>
                    <a:lnTo>
                      <a:pt x="654" y="252"/>
                    </a:lnTo>
                    <a:lnTo>
                      <a:pt x="637" y="235"/>
                    </a:lnTo>
                    <a:lnTo>
                      <a:pt x="612" y="235"/>
                    </a:lnTo>
                    <a:lnTo>
                      <a:pt x="603" y="227"/>
                    </a:lnTo>
                    <a:lnTo>
                      <a:pt x="595" y="218"/>
                    </a:lnTo>
                    <a:lnTo>
                      <a:pt x="570" y="202"/>
                    </a:lnTo>
                    <a:lnTo>
                      <a:pt x="553" y="193"/>
                    </a:lnTo>
                    <a:lnTo>
                      <a:pt x="553" y="176"/>
                    </a:lnTo>
                    <a:lnTo>
                      <a:pt x="561" y="151"/>
                    </a:lnTo>
                    <a:lnTo>
                      <a:pt x="545" y="151"/>
                    </a:lnTo>
                    <a:lnTo>
                      <a:pt x="528" y="134"/>
                    </a:lnTo>
                    <a:lnTo>
                      <a:pt x="536" y="126"/>
                    </a:lnTo>
                    <a:lnTo>
                      <a:pt x="536" y="118"/>
                    </a:lnTo>
                    <a:lnTo>
                      <a:pt x="528" y="109"/>
                    </a:lnTo>
                    <a:lnTo>
                      <a:pt x="520" y="109"/>
                    </a:lnTo>
                    <a:lnTo>
                      <a:pt x="511" y="76"/>
                    </a:lnTo>
                    <a:lnTo>
                      <a:pt x="494" y="51"/>
                    </a:lnTo>
                    <a:lnTo>
                      <a:pt x="486" y="42"/>
                    </a:lnTo>
                    <a:lnTo>
                      <a:pt x="478" y="42"/>
                    </a:lnTo>
                    <a:lnTo>
                      <a:pt x="469" y="34"/>
                    </a:lnTo>
                    <a:lnTo>
                      <a:pt x="444" y="25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17"/>
                    </a:lnTo>
                    <a:lnTo>
                      <a:pt x="402" y="0"/>
                    </a:lnTo>
                    <a:lnTo>
                      <a:pt x="385" y="0"/>
                    </a:lnTo>
                    <a:lnTo>
                      <a:pt x="377" y="9"/>
                    </a:lnTo>
                    <a:lnTo>
                      <a:pt x="360" y="3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УФО_Свердловская область">
                <a:extLst>
                  <a:ext uri="{FF2B5EF4-FFF2-40B4-BE49-F238E27FC236}">
                    <a16:creationId xmlns="" xmlns:a16="http://schemas.microsoft.com/office/drawing/2014/main" id="{F79D7F32-E4F2-03E8-B989-3C0A7D6FC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638" y="3355975"/>
                <a:ext cx="665163" cy="781050"/>
              </a:xfrm>
              <a:custGeom>
                <a:avLst/>
                <a:gdLst>
                  <a:gd name="T0" fmla="*/ 470 w 571"/>
                  <a:gd name="T1" fmla="*/ 59 h 671"/>
                  <a:gd name="T2" fmla="*/ 445 w 571"/>
                  <a:gd name="T3" fmla="*/ 26 h 671"/>
                  <a:gd name="T4" fmla="*/ 436 w 571"/>
                  <a:gd name="T5" fmla="*/ 9 h 671"/>
                  <a:gd name="T6" fmla="*/ 420 w 571"/>
                  <a:gd name="T7" fmla="*/ 9 h 671"/>
                  <a:gd name="T8" fmla="*/ 394 w 571"/>
                  <a:gd name="T9" fmla="*/ 51 h 671"/>
                  <a:gd name="T10" fmla="*/ 378 w 571"/>
                  <a:gd name="T11" fmla="*/ 93 h 671"/>
                  <a:gd name="T12" fmla="*/ 336 w 571"/>
                  <a:gd name="T13" fmla="*/ 143 h 671"/>
                  <a:gd name="T14" fmla="*/ 277 w 571"/>
                  <a:gd name="T15" fmla="*/ 193 h 671"/>
                  <a:gd name="T16" fmla="*/ 235 w 571"/>
                  <a:gd name="T17" fmla="*/ 227 h 671"/>
                  <a:gd name="T18" fmla="*/ 235 w 571"/>
                  <a:gd name="T19" fmla="*/ 294 h 671"/>
                  <a:gd name="T20" fmla="*/ 235 w 571"/>
                  <a:gd name="T21" fmla="*/ 328 h 671"/>
                  <a:gd name="T22" fmla="*/ 210 w 571"/>
                  <a:gd name="T23" fmla="*/ 353 h 671"/>
                  <a:gd name="T24" fmla="*/ 160 w 571"/>
                  <a:gd name="T25" fmla="*/ 386 h 671"/>
                  <a:gd name="T26" fmla="*/ 135 w 571"/>
                  <a:gd name="T27" fmla="*/ 403 h 671"/>
                  <a:gd name="T28" fmla="*/ 101 w 571"/>
                  <a:gd name="T29" fmla="*/ 403 h 671"/>
                  <a:gd name="T30" fmla="*/ 42 w 571"/>
                  <a:gd name="T31" fmla="*/ 428 h 671"/>
                  <a:gd name="T32" fmla="*/ 26 w 571"/>
                  <a:gd name="T33" fmla="*/ 437 h 671"/>
                  <a:gd name="T34" fmla="*/ 17 w 571"/>
                  <a:gd name="T35" fmla="*/ 470 h 671"/>
                  <a:gd name="T36" fmla="*/ 0 w 571"/>
                  <a:gd name="T37" fmla="*/ 495 h 671"/>
                  <a:gd name="T38" fmla="*/ 9 w 571"/>
                  <a:gd name="T39" fmla="*/ 512 h 671"/>
                  <a:gd name="T40" fmla="*/ 51 w 571"/>
                  <a:gd name="T41" fmla="*/ 537 h 671"/>
                  <a:gd name="T42" fmla="*/ 84 w 571"/>
                  <a:gd name="T43" fmla="*/ 554 h 671"/>
                  <a:gd name="T44" fmla="*/ 93 w 571"/>
                  <a:gd name="T45" fmla="*/ 546 h 671"/>
                  <a:gd name="T46" fmla="*/ 109 w 571"/>
                  <a:gd name="T47" fmla="*/ 546 h 671"/>
                  <a:gd name="T48" fmla="*/ 151 w 571"/>
                  <a:gd name="T49" fmla="*/ 587 h 671"/>
                  <a:gd name="T50" fmla="*/ 202 w 571"/>
                  <a:gd name="T51" fmla="*/ 604 h 671"/>
                  <a:gd name="T52" fmla="*/ 210 w 571"/>
                  <a:gd name="T53" fmla="*/ 604 h 671"/>
                  <a:gd name="T54" fmla="*/ 235 w 571"/>
                  <a:gd name="T55" fmla="*/ 621 h 671"/>
                  <a:gd name="T56" fmla="*/ 244 w 571"/>
                  <a:gd name="T57" fmla="*/ 646 h 671"/>
                  <a:gd name="T58" fmla="*/ 294 w 571"/>
                  <a:gd name="T59" fmla="*/ 621 h 671"/>
                  <a:gd name="T60" fmla="*/ 327 w 571"/>
                  <a:gd name="T61" fmla="*/ 646 h 671"/>
                  <a:gd name="T62" fmla="*/ 336 w 571"/>
                  <a:gd name="T63" fmla="*/ 646 h 671"/>
                  <a:gd name="T64" fmla="*/ 353 w 571"/>
                  <a:gd name="T65" fmla="*/ 655 h 671"/>
                  <a:gd name="T66" fmla="*/ 394 w 571"/>
                  <a:gd name="T67" fmla="*/ 655 h 671"/>
                  <a:gd name="T68" fmla="*/ 428 w 571"/>
                  <a:gd name="T69" fmla="*/ 671 h 671"/>
                  <a:gd name="T70" fmla="*/ 445 w 571"/>
                  <a:gd name="T71" fmla="*/ 671 h 671"/>
                  <a:gd name="T72" fmla="*/ 445 w 571"/>
                  <a:gd name="T73" fmla="*/ 663 h 671"/>
                  <a:gd name="T74" fmla="*/ 453 w 571"/>
                  <a:gd name="T75" fmla="*/ 613 h 671"/>
                  <a:gd name="T76" fmla="*/ 487 w 571"/>
                  <a:gd name="T77" fmla="*/ 571 h 671"/>
                  <a:gd name="T78" fmla="*/ 512 w 571"/>
                  <a:gd name="T79" fmla="*/ 579 h 671"/>
                  <a:gd name="T80" fmla="*/ 529 w 571"/>
                  <a:gd name="T81" fmla="*/ 579 h 671"/>
                  <a:gd name="T82" fmla="*/ 562 w 571"/>
                  <a:gd name="T83" fmla="*/ 571 h 671"/>
                  <a:gd name="T84" fmla="*/ 562 w 571"/>
                  <a:gd name="T85" fmla="*/ 537 h 671"/>
                  <a:gd name="T86" fmla="*/ 571 w 571"/>
                  <a:gd name="T87" fmla="*/ 512 h 671"/>
                  <a:gd name="T88" fmla="*/ 562 w 571"/>
                  <a:gd name="T89" fmla="*/ 487 h 671"/>
                  <a:gd name="T90" fmla="*/ 562 w 571"/>
                  <a:gd name="T91" fmla="*/ 411 h 671"/>
                  <a:gd name="T92" fmla="*/ 512 w 571"/>
                  <a:gd name="T93" fmla="*/ 369 h 671"/>
                  <a:gd name="T94" fmla="*/ 529 w 571"/>
                  <a:gd name="T95" fmla="*/ 311 h 671"/>
                  <a:gd name="T96" fmla="*/ 520 w 571"/>
                  <a:gd name="T97" fmla="*/ 286 h 671"/>
                  <a:gd name="T98" fmla="*/ 520 w 571"/>
                  <a:gd name="T99" fmla="*/ 260 h 671"/>
                  <a:gd name="T100" fmla="*/ 529 w 571"/>
                  <a:gd name="T101" fmla="*/ 210 h 671"/>
                  <a:gd name="T102" fmla="*/ 529 w 571"/>
                  <a:gd name="T103" fmla="*/ 151 h 671"/>
                  <a:gd name="T104" fmla="*/ 495 w 571"/>
                  <a:gd name="T105" fmla="*/ 76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1" h="671">
                    <a:moveTo>
                      <a:pt x="495" y="76"/>
                    </a:moveTo>
                    <a:lnTo>
                      <a:pt x="470" y="59"/>
                    </a:lnTo>
                    <a:lnTo>
                      <a:pt x="445" y="42"/>
                    </a:lnTo>
                    <a:lnTo>
                      <a:pt x="445" y="26"/>
                    </a:lnTo>
                    <a:lnTo>
                      <a:pt x="445" y="17"/>
                    </a:lnTo>
                    <a:lnTo>
                      <a:pt x="436" y="9"/>
                    </a:lnTo>
                    <a:lnTo>
                      <a:pt x="436" y="0"/>
                    </a:lnTo>
                    <a:lnTo>
                      <a:pt x="420" y="9"/>
                    </a:lnTo>
                    <a:lnTo>
                      <a:pt x="420" y="17"/>
                    </a:lnTo>
                    <a:lnTo>
                      <a:pt x="394" y="51"/>
                    </a:lnTo>
                    <a:lnTo>
                      <a:pt x="378" y="84"/>
                    </a:lnTo>
                    <a:lnTo>
                      <a:pt x="378" y="93"/>
                    </a:lnTo>
                    <a:lnTo>
                      <a:pt x="378" y="101"/>
                    </a:lnTo>
                    <a:lnTo>
                      <a:pt x="336" y="143"/>
                    </a:lnTo>
                    <a:lnTo>
                      <a:pt x="294" y="185"/>
                    </a:lnTo>
                    <a:lnTo>
                      <a:pt x="277" y="193"/>
                    </a:lnTo>
                    <a:lnTo>
                      <a:pt x="260" y="202"/>
                    </a:lnTo>
                    <a:lnTo>
                      <a:pt x="235" y="227"/>
                    </a:lnTo>
                    <a:lnTo>
                      <a:pt x="252" y="269"/>
                    </a:lnTo>
                    <a:lnTo>
                      <a:pt x="235" y="294"/>
                    </a:lnTo>
                    <a:lnTo>
                      <a:pt x="235" y="319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10" y="353"/>
                    </a:lnTo>
                    <a:lnTo>
                      <a:pt x="168" y="361"/>
                    </a:lnTo>
                    <a:lnTo>
                      <a:pt x="160" y="386"/>
                    </a:lnTo>
                    <a:lnTo>
                      <a:pt x="160" y="403"/>
                    </a:lnTo>
                    <a:lnTo>
                      <a:pt x="135" y="403"/>
                    </a:lnTo>
                    <a:lnTo>
                      <a:pt x="118" y="386"/>
                    </a:lnTo>
                    <a:lnTo>
                      <a:pt x="101" y="403"/>
                    </a:lnTo>
                    <a:lnTo>
                      <a:pt x="84" y="428"/>
                    </a:lnTo>
                    <a:lnTo>
                      <a:pt x="42" y="428"/>
                    </a:lnTo>
                    <a:lnTo>
                      <a:pt x="26" y="437"/>
                    </a:lnTo>
                    <a:lnTo>
                      <a:pt x="26" y="437"/>
                    </a:lnTo>
                    <a:lnTo>
                      <a:pt x="26" y="445"/>
                    </a:lnTo>
                    <a:lnTo>
                      <a:pt x="17" y="470"/>
                    </a:lnTo>
                    <a:lnTo>
                      <a:pt x="0" y="487"/>
                    </a:lnTo>
                    <a:lnTo>
                      <a:pt x="0" y="495"/>
                    </a:lnTo>
                    <a:lnTo>
                      <a:pt x="0" y="512"/>
                    </a:lnTo>
                    <a:lnTo>
                      <a:pt x="9" y="512"/>
                    </a:lnTo>
                    <a:lnTo>
                      <a:pt x="17" y="520"/>
                    </a:lnTo>
                    <a:lnTo>
                      <a:pt x="51" y="537"/>
                    </a:lnTo>
                    <a:lnTo>
                      <a:pt x="76" y="554"/>
                    </a:lnTo>
                    <a:lnTo>
                      <a:pt x="84" y="554"/>
                    </a:lnTo>
                    <a:lnTo>
                      <a:pt x="84" y="554"/>
                    </a:lnTo>
                    <a:lnTo>
                      <a:pt x="93" y="546"/>
                    </a:lnTo>
                    <a:lnTo>
                      <a:pt x="101" y="546"/>
                    </a:lnTo>
                    <a:lnTo>
                      <a:pt x="109" y="546"/>
                    </a:lnTo>
                    <a:lnTo>
                      <a:pt x="109" y="554"/>
                    </a:lnTo>
                    <a:lnTo>
                      <a:pt x="151" y="587"/>
                    </a:lnTo>
                    <a:lnTo>
                      <a:pt x="193" y="613"/>
                    </a:lnTo>
                    <a:lnTo>
                      <a:pt x="202" y="604"/>
                    </a:lnTo>
                    <a:lnTo>
                      <a:pt x="210" y="604"/>
                    </a:lnTo>
                    <a:lnTo>
                      <a:pt x="210" y="604"/>
                    </a:lnTo>
                    <a:lnTo>
                      <a:pt x="227" y="613"/>
                    </a:lnTo>
                    <a:lnTo>
                      <a:pt x="235" y="621"/>
                    </a:lnTo>
                    <a:lnTo>
                      <a:pt x="235" y="629"/>
                    </a:lnTo>
                    <a:lnTo>
                      <a:pt x="244" y="646"/>
                    </a:lnTo>
                    <a:lnTo>
                      <a:pt x="269" y="629"/>
                    </a:lnTo>
                    <a:lnTo>
                      <a:pt x="294" y="621"/>
                    </a:lnTo>
                    <a:lnTo>
                      <a:pt x="311" y="629"/>
                    </a:lnTo>
                    <a:lnTo>
                      <a:pt x="327" y="646"/>
                    </a:lnTo>
                    <a:lnTo>
                      <a:pt x="336" y="646"/>
                    </a:lnTo>
                    <a:lnTo>
                      <a:pt x="336" y="646"/>
                    </a:lnTo>
                    <a:lnTo>
                      <a:pt x="344" y="646"/>
                    </a:lnTo>
                    <a:lnTo>
                      <a:pt x="353" y="655"/>
                    </a:lnTo>
                    <a:lnTo>
                      <a:pt x="369" y="671"/>
                    </a:lnTo>
                    <a:lnTo>
                      <a:pt x="394" y="655"/>
                    </a:lnTo>
                    <a:lnTo>
                      <a:pt x="436" y="655"/>
                    </a:lnTo>
                    <a:lnTo>
                      <a:pt x="428" y="671"/>
                    </a:lnTo>
                    <a:lnTo>
                      <a:pt x="436" y="671"/>
                    </a:lnTo>
                    <a:lnTo>
                      <a:pt x="445" y="671"/>
                    </a:lnTo>
                    <a:lnTo>
                      <a:pt x="453" y="663"/>
                    </a:lnTo>
                    <a:lnTo>
                      <a:pt x="445" y="663"/>
                    </a:lnTo>
                    <a:lnTo>
                      <a:pt x="445" y="655"/>
                    </a:lnTo>
                    <a:lnTo>
                      <a:pt x="453" y="613"/>
                    </a:lnTo>
                    <a:lnTo>
                      <a:pt x="470" y="579"/>
                    </a:lnTo>
                    <a:lnTo>
                      <a:pt x="487" y="571"/>
                    </a:lnTo>
                    <a:lnTo>
                      <a:pt x="512" y="571"/>
                    </a:lnTo>
                    <a:lnTo>
                      <a:pt x="512" y="579"/>
                    </a:lnTo>
                    <a:lnTo>
                      <a:pt x="512" y="579"/>
                    </a:lnTo>
                    <a:lnTo>
                      <a:pt x="529" y="579"/>
                    </a:lnTo>
                    <a:lnTo>
                      <a:pt x="545" y="579"/>
                    </a:lnTo>
                    <a:lnTo>
                      <a:pt x="562" y="571"/>
                    </a:lnTo>
                    <a:lnTo>
                      <a:pt x="562" y="554"/>
                    </a:lnTo>
                    <a:lnTo>
                      <a:pt x="562" y="537"/>
                    </a:lnTo>
                    <a:lnTo>
                      <a:pt x="571" y="520"/>
                    </a:lnTo>
                    <a:lnTo>
                      <a:pt x="571" y="512"/>
                    </a:lnTo>
                    <a:lnTo>
                      <a:pt x="571" y="495"/>
                    </a:lnTo>
                    <a:lnTo>
                      <a:pt x="562" y="487"/>
                    </a:lnTo>
                    <a:lnTo>
                      <a:pt x="562" y="445"/>
                    </a:lnTo>
                    <a:lnTo>
                      <a:pt x="562" y="411"/>
                    </a:lnTo>
                    <a:lnTo>
                      <a:pt x="537" y="395"/>
                    </a:lnTo>
                    <a:lnTo>
                      <a:pt x="512" y="369"/>
                    </a:lnTo>
                    <a:lnTo>
                      <a:pt x="520" y="344"/>
                    </a:lnTo>
                    <a:lnTo>
                      <a:pt x="529" y="311"/>
                    </a:lnTo>
                    <a:lnTo>
                      <a:pt x="529" y="294"/>
                    </a:lnTo>
                    <a:lnTo>
                      <a:pt x="520" y="286"/>
                    </a:lnTo>
                    <a:lnTo>
                      <a:pt x="520" y="286"/>
                    </a:lnTo>
                    <a:lnTo>
                      <a:pt x="520" y="260"/>
                    </a:lnTo>
                    <a:lnTo>
                      <a:pt x="520" y="244"/>
                    </a:lnTo>
                    <a:lnTo>
                      <a:pt x="529" y="210"/>
                    </a:lnTo>
                    <a:lnTo>
                      <a:pt x="545" y="177"/>
                    </a:lnTo>
                    <a:lnTo>
                      <a:pt x="529" y="151"/>
                    </a:lnTo>
                    <a:lnTo>
                      <a:pt x="520" y="135"/>
                    </a:lnTo>
                    <a:lnTo>
                      <a:pt x="495" y="7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УФО_Курганская область">
                <a:extLst>
                  <a:ext uri="{FF2B5EF4-FFF2-40B4-BE49-F238E27FC236}">
                    <a16:creationId xmlns="" xmlns:a16="http://schemas.microsoft.com/office/drawing/2014/main" id="{BB2339FD-85DF-3F3B-A1AA-BA8E3009516E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635519" y="4091367"/>
                <a:ext cx="491916" cy="332188"/>
              </a:xfrm>
              <a:custGeom>
                <a:avLst/>
                <a:gdLst>
                  <a:gd name="connsiteX0" fmla="*/ 297128 w 491916"/>
                  <a:gd name="connsiteY0" fmla="*/ 40098 h 332188"/>
                  <a:gd name="connsiteX1" fmla="*/ 298465 w 491916"/>
                  <a:gd name="connsiteY1" fmla="*/ 39958 h 332188"/>
                  <a:gd name="connsiteX2" fmla="*/ 298321 w 491916"/>
                  <a:gd name="connsiteY2" fmla="*/ 40534 h 332188"/>
                  <a:gd name="connsiteX3" fmla="*/ 298055 w 491916"/>
                  <a:gd name="connsiteY3" fmla="*/ 40562 h 332188"/>
                  <a:gd name="connsiteX4" fmla="*/ 121846 w 491916"/>
                  <a:gd name="connsiteY4" fmla="*/ 0 h 332188"/>
                  <a:gd name="connsiteX5" fmla="*/ 142514 w 491916"/>
                  <a:gd name="connsiteY5" fmla="*/ 7191 h 332188"/>
                  <a:gd name="connsiteX6" fmla="*/ 163119 w 491916"/>
                  <a:gd name="connsiteY6" fmla="*/ 24923 h 332188"/>
                  <a:gd name="connsiteX7" fmla="*/ 173546 w 491916"/>
                  <a:gd name="connsiteY7" fmla="*/ 23827 h 332188"/>
                  <a:gd name="connsiteX8" fmla="*/ 182814 w 491916"/>
                  <a:gd name="connsiteY8" fmla="*/ 22853 h 332188"/>
                  <a:gd name="connsiteX9" fmla="*/ 194336 w 491916"/>
                  <a:gd name="connsiteY9" fmla="*/ 32176 h 332188"/>
                  <a:gd name="connsiteX10" fmla="*/ 214819 w 491916"/>
                  <a:gd name="connsiteY10" fmla="*/ 48749 h 332188"/>
                  <a:gd name="connsiteX11" fmla="*/ 227653 w 491916"/>
                  <a:gd name="connsiteY11" fmla="*/ 38504 h 332188"/>
                  <a:gd name="connsiteX12" fmla="*/ 231127 w 491916"/>
                  <a:gd name="connsiteY12" fmla="*/ 40677 h 332188"/>
                  <a:gd name="connsiteX13" fmla="*/ 232872 w 491916"/>
                  <a:gd name="connsiteY13" fmla="*/ 39804 h 332188"/>
                  <a:gd name="connsiteX14" fmla="*/ 238105 w 491916"/>
                  <a:gd name="connsiteY14" fmla="*/ 31949 h 332188"/>
                  <a:gd name="connsiteX15" fmla="*/ 237327 w 491916"/>
                  <a:gd name="connsiteY15" fmla="*/ 30782 h 332188"/>
                  <a:gd name="connsiteX16" fmla="*/ 241835 w 491916"/>
                  <a:gd name="connsiteY16" fmla="*/ 27183 h 332188"/>
                  <a:gd name="connsiteX17" fmla="*/ 290493 w 491916"/>
                  <a:gd name="connsiteY17" fmla="*/ 22069 h 332188"/>
                  <a:gd name="connsiteX18" fmla="*/ 283172 w 491916"/>
                  <a:gd name="connsiteY18" fmla="*/ 41565 h 332188"/>
                  <a:gd name="connsiteX19" fmla="*/ 292440 w 491916"/>
                  <a:gd name="connsiteY19" fmla="*/ 40591 h 332188"/>
                  <a:gd name="connsiteX20" fmla="*/ 294985 w 491916"/>
                  <a:gd name="connsiteY20" fmla="*/ 40324 h 332188"/>
                  <a:gd name="connsiteX21" fmla="*/ 293924 w 491916"/>
                  <a:gd name="connsiteY21" fmla="*/ 40677 h 332188"/>
                  <a:gd name="connsiteX22" fmla="*/ 294075 w 491916"/>
                  <a:gd name="connsiteY22" fmla="*/ 40980 h 332188"/>
                  <a:gd name="connsiteX23" fmla="*/ 292710 w 491916"/>
                  <a:gd name="connsiteY23" fmla="*/ 41124 h 332188"/>
                  <a:gd name="connsiteX24" fmla="*/ 283440 w 491916"/>
                  <a:gd name="connsiteY24" fmla="*/ 42098 h 332188"/>
                  <a:gd name="connsiteX25" fmla="*/ 277217 w 491916"/>
                  <a:gd name="connsiteY25" fmla="*/ 72058 h 332188"/>
                  <a:gd name="connsiteX26" fmla="*/ 280385 w 491916"/>
                  <a:gd name="connsiteY26" fmla="*/ 102203 h 332188"/>
                  <a:gd name="connsiteX27" fmla="*/ 299900 w 491916"/>
                  <a:gd name="connsiteY27" fmla="*/ 109530 h 332188"/>
                  <a:gd name="connsiteX28" fmla="*/ 320574 w 491916"/>
                  <a:gd name="connsiteY28" fmla="*/ 116735 h 332188"/>
                  <a:gd name="connsiteX29" fmla="*/ 322645 w 491916"/>
                  <a:gd name="connsiteY29" fmla="*/ 136446 h 332188"/>
                  <a:gd name="connsiteX30" fmla="*/ 324717 w 491916"/>
                  <a:gd name="connsiteY30" fmla="*/ 156156 h 332188"/>
                  <a:gd name="connsiteX31" fmla="*/ 335146 w 491916"/>
                  <a:gd name="connsiteY31" fmla="*/ 155060 h 332188"/>
                  <a:gd name="connsiteX32" fmla="*/ 353686 w 491916"/>
                  <a:gd name="connsiteY32" fmla="*/ 153111 h 332188"/>
                  <a:gd name="connsiteX33" fmla="*/ 354661 w 491916"/>
                  <a:gd name="connsiteY33" fmla="*/ 162386 h 332188"/>
                  <a:gd name="connsiteX34" fmla="*/ 366186 w 491916"/>
                  <a:gd name="connsiteY34" fmla="*/ 171725 h 332188"/>
                  <a:gd name="connsiteX35" fmla="*/ 374360 w 491916"/>
                  <a:gd name="connsiteY35" fmla="*/ 160316 h 332188"/>
                  <a:gd name="connsiteX36" fmla="*/ 385885 w 491916"/>
                  <a:gd name="connsiteY36" fmla="*/ 169655 h 332188"/>
                  <a:gd name="connsiteX37" fmla="*/ 407472 w 491916"/>
                  <a:gd name="connsiteY37" fmla="*/ 196692 h 332188"/>
                  <a:gd name="connsiteX38" fmla="*/ 420947 w 491916"/>
                  <a:gd name="connsiteY38" fmla="*/ 224582 h 332188"/>
                  <a:gd name="connsiteX39" fmla="*/ 431192 w 491916"/>
                  <a:gd name="connsiteY39" fmla="*/ 232883 h 332188"/>
                  <a:gd name="connsiteX40" fmla="*/ 451988 w 491916"/>
                  <a:gd name="connsiteY40" fmla="*/ 241247 h 332188"/>
                  <a:gd name="connsiteX41" fmla="*/ 461258 w 491916"/>
                  <a:gd name="connsiteY41" fmla="*/ 240273 h 332188"/>
                  <a:gd name="connsiteX42" fmla="*/ 474733 w 491916"/>
                  <a:gd name="connsiteY42" fmla="*/ 268163 h 332188"/>
                  <a:gd name="connsiteX43" fmla="*/ 491916 w 491916"/>
                  <a:gd name="connsiteY43" fmla="*/ 295819 h 332188"/>
                  <a:gd name="connsiteX44" fmla="*/ 490164 w 491916"/>
                  <a:gd name="connsiteY44" fmla="*/ 296404 h 332188"/>
                  <a:gd name="connsiteX45" fmla="*/ 490164 w 491916"/>
                  <a:gd name="connsiteY45" fmla="*/ 299022 h 332188"/>
                  <a:gd name="connsiteX46" fmla="*/ 489292 w 491916"/>
                  <a:gd name="connsiteY46" fmla="*/ 301640 h 332188"/>
                  <a:gd name="connsiteX47" fmla="*/ 488420 w 491916"/>
                  <a:gd name="connsiteY47" fmla="*/ 302513 h 332188"/>
                  <a:gd name="connsiteX48" fmla="*/ 486676 w 491916"/>
                  <a:gd name="connsiteY48" fmla="*/ 302513 h 332188"/>
                  <a:gd name="connsiteX49" fmla="*/ 485803 w 491916"/>
                  <a:gd name="connsiteY49" fmla="*/ 300768 h 332188"/>
                  <a:gd name="connsiteX50" fmla="*/ 484931 w 491916"/>
                  <a:gd name="connsiteY50" fmla="*/ 300768 h 332188"/>
                  <a:gd name="connsiteX51" fmla="*/ 482315 w 491916"/>
                  <a:gd name="connsiteY51" fmla="*/ 300768 h 332188"/>
                  <a:gd name="connsiteX52" fmla="*/ 477954 w 491916"/>
                  <a:gd name="connsiteY52" fmla="*/ 300768 h 332188"/>
                  <a:gd name="connsiteX53" fmla="*/ 475337 w 491916"/>
                  <a:gd name="connsiteY53" fmla="*/ 300768 h 332188"/>
                  <a:gd name="connsiteX54" fmla="*/ 471848 w 491916"/>
                  <a:gd name="connsiteY54" fmla="*/ 298149 h 332188"/>
                  <a:gd name="connsiteX55" fmla="*/ 470976 w 491916"/>
                  <a:gd name="connsiteY55" fmla="*/ 298149 h 332188"/>
                  <a:gd name="connsiteX56" fmla="*/ 469232 w 491916"/>
                  <a:gd name="connsiteY56" fmla="*/ 299022 h 332188"/>
                  <a:gd name="connsiteX57" fmla="*/ 465743 w 491916"/>
                  <a:gd name="connsiteY57" fmla="*/ 299022 h 332188"/>
                  <a:gd name="connsiteX58" fmla="*/ 464871 w 491916"/>
                  <a:gd name="connsiteY58" fmla="*/ 297277 h 332188"/>
                  <a:gd name="connsiteX59" fmla="*/ 463127 w 491916"/>
                  <a:gd name="connsiteY59" fmla="*/ 295531 h 332188"/>
                  <a:gd name="connsiteX60" fmla="*/ 461382 w 491916"/>
                  <a:gd name="connsiteY60" fmla="*/ 295531 h 332188"/>
                  <a:gd name="connsiteX61" fmla="*/ 458766 w 491916"/>
                  <a:gd name="connsiteY61" fmla="*/ 295531 h 332188"/>
                  <a:gd name="connsiteX62" fmla="*/ 457022 w 491916"/>
                  <a:gd name="connsiteY62" fmla="*/ 294658 h 332188"/>
                  <a:gd name="connsiteX63" fmla="*/ 455277 w 491916"/>
                  <a:gd name="connsiteY63" fmla="*/ 295531 h 332188"/>
                  <a:gd name="connsiteX64" fmla="*/ 456149 w 491916"/>
                  <a:gd name="connsiteY64" fmla="*/ 297276 h 332188"/>
                  <a:gd name="connsiteX65" fmla="*/ 457894 w 491916"/>
                  <a:gd name="connsiteY65" fmla="*/ 299022 h 332188"/>
                  <a:gd name="connsiteX66" fmla="*/ 458766 w 491916"/>
                  <a:gd name="connsiteY66" fmla="*/ 299895 h 332188"/>
                  <a:gd name="connsiteX67" fmla="*/ 457894 w 491916"/>
                  <a:gd name="connsiteY67" fmla="*/ 300768 h 332188"/>
                  <a:gd name="connsiteX68" fmla="*/ 456149 w 491916"/>
                  <a:gd name="connsiteY68" fmla="*/ 300768 h 332188"/>
                  <a:gd name="connsiteX69" fmla="*/ 456149 w 491916"/>
                  <a:gd name="connsiteY69" fmla="*/ 302513 h 332188"/>
                  <a:gd name="connsiteX70" fmla="*/ 456149 w 491916"/>
                  <a:gd name="connsiteY70" fmla="*/ 305131 h 332188"/>
                  <a:gd name="connsiteX71" fmla="*/ 457894 w 491916"/>
                  <a:gd name="connsiteY71" fmla="*/ 307750 h 332188"/>
                  <a:gd name="connsiteX72" fmla="*/ 458766 w 491916"/>
                  <a:gd name="connsiteY72" fmla="*/ 310368 h 332188"/>
                  <a:gd name="connsiteX73" fmla="*/ 461382 w 491916"/>
                  <a:gd name="connsiteY73" fmla="*/ 311241 h 332188"/>
                  <a:gd name="connsiteX74" fmla="*/ 460510 w 491916"/>
                  <a:gd name="connsiteY74" fmla="*/ 312987 h 332188"/>
                  <a:gd name="connsiteX75" fmla="*/ 459638 w 491916"/>
                  <a:gd name="connsiteY75" fmla="*/ 312987 h 332188"/>
                  <a:gd name="connsiteX76" fmla="*/ 456149 w 491916"/>
                  <a:gd name="connsiteY76" fmla="*/ 312986 h 332188"/>
                  <a:gd name="connsiteX77" fmla="*/ 455277 w 491916"/>
                  <a:gd name="connsiteY77" fmla="*/ 314732 h 332188"/>
                  <a:gd name="connsiteX78" fmla="*/ 454405 w 491916"/>
                  <a:gd name="connsiteY78" fmla="*/ 316478 h 332188"/>
                  <a:gd name="connsiteX79" fmla="*/ 455277 w 491916"/>
                  <a:gd name="connsiteY79" fmla="*/ 316478 h 332188"/>
                  <a:gd name="connsiteX80" fmla="*/ 454405 w 491916"/>
                  <a:gd name="connsiteY80" fmla="*/ 319969 h 332188"/>
                  <a:gd name="connsiteX81" fmla="*/ 452661 w 491916"/>
                  <a:gd name="connsiteY81" fmla="*/ 319969 h 332188"/>
                  <a:gd name="connsiteX82" fmla="*/ 451788 w 491916"/>
                  <a:gd name="connsiteY82" fmla="*/ 320842 h 332188"/>
                  <a:gd name="connsiteX83" fmla="*/ 451788 w 491916"/>
                  <a:gd name="connsiteY83" fmla="*/ 322587 h 332188"/>
                  <a:gd name="connsiteX84" fmla="*/ 451788 w 491916"/>
                  <a:gd name="connsiteY84" fmla="*/ 323460 h 332188"/>
                  <a:gd name="connsiteX85" fmla="*/ 436089 w 491916"/>
                  <a:gd name="connsiteY85" fmla="*/ 322587 h 332188"/>
                  <a:gd name="connsiteX86" fmla="*/ 431728 w 491916"/>
                  <a:gd name="connsiteY86" fmla="*/ 314732 h 332188"/>
                  <a:gd name="connsiteX87" fmla="*/ 423879 w 491916"/>
                  <a:gd name="connsiteY87" fmla="*/ 312987 h 332188"/>
                  <a:gd name="connsiteX88" fmla="*/ 422134 w 491916"/>
                  <a:gd name="connsiteY88" fmla="*/ 314732 h 332188"/>
                  <a:gd name="connsiteX89" fmla="*/ 420390 w 491916"/>
                  <a:gd name="connsiteY89" fmla="*/ 317351 h 332188"/>
                  <a:gd name="connsiteX90" fmla="*/ 417774 w 491916"/>
                  <a:gd name="connsiteY90" fmla="*/ 319969 h 332188"/>
                  <a:gd name="connsiteX91" fmla="*/ 415157 w 491916"/>
                  <a:gd name="connsiteY91" fmla="*/ 322587 h 332188"/>
                  <a:gd name="connsiteX92" fmla="*/ 414285 w 491916"/>
                  <a:gd name="connsiteY92" fmla="*/ 323460 h 332188"/>
                  <a:gd name="connsiteX93" fmla="*/ 409924 w 491916"/>
                  <a:gd name="connsiteY93" fmla="*/ 323460 h 332188"/>
                  <a:gd name="connsiteX94" fmla="*/ 403818 w 491916"/>
                  <a:gd name="connsiteY94" fmla="*/ 323460 h 332188"/>
                  <a:gd name="connsiteX95" fmla="*/ 398586 w 491916"/>
                  <a:gd name="connsiteY95" fmla="*/ 322587 h 332188"/>
                  <a:gd name="connsiteX96" fmla="*/ 396841 w 491916"/>
                  <a:gd name="connsiteY96" fmla="*/ 321715 h 332188"/>
                  <a:gd name="connsiteX97" fmla="*/ 393352 w 491916"/>
                  <a:gd name="connsiteY97" fmla="*/ 320842 h 332188"/>
                  <a:gd name="connsiteX98" fmla="*/ 389864 w 491916"/>
                  <a:gd name="connsiteY98" fmla="*/ 319969 h 332188"/>
                  <a:gd name="connsiteX99" fmla="*/ 388992 w 491916"/>
                  <a:gd name="connsiteY99" fmla="*/ 319096 h 332188"/>
                  <a:gd name="connsiteX100" fmla="*/ 386375 w 491916"/>
                  <a:gd name="connsiteY100" fmla="*/ 318224 h 332188"/>
                  <a:gd name="connsiteX101" fmla="*/ 382014 w 491916"/>
                  <a:gd name="connsiteY101" fmla="*/ 316478 h 332188"/>
                  <a:gd name="connsiteX102" fmla="*/ 379398 w 491916"/>
                  <a:gd name="connsiteY102" fmla="*/ 316478 h 332188"/>
                  <a:gd name="connsiteX103" fmla="*/ 377653 w 491916"/>
                  <a:gd name="connsiteY103" fmla="*/ 317350 h 332188"/>
                  <a:gd name="connsiteX104" fmla="*/ 376781 w 491916"/>
                  <a:gd name="connsiteY104" fmla="*/ 318223 h 332188"/>
                  <a:gd name="connsiteX105" fmla="*/ 375909 w 491916"/>
                  <a:gd name="connsiteY105" fmla="*/ 319969 h 332188"/>
                  <a:gd name="connsiteX106" fmla="*/ 374165 w 491916"/>
                  <a:gd name="connsiteY106" fmla="*/ 320842 h 332188"/>
                  <a:gd name="connsiteX107" fmla="*/ 369804 w 491916"/>
                  <a:gd name="connsiteY107" fmla="*/ 320842 h 332188"/>
                  <a:gd name="connsiteX108" fmla="*/ 365443 w 491916"/>
                  <a:gd name="connsiteY108" fmla="*/ 319096 h 332188"/>
                  <a:gd name="connsiteX109" fmla="*/ 362826 w 491916"/>
                  <a:gd name="connsiteY109" fmla="*/ 319096 h 332188"/>
                  <a:gd name="connsiteX110" fmla="*/ 360210 w 491916"/>
                  <a:gd name="connsiteY110" fmla="*/ 320842 h 332188"/>
                  <a:gd name="connsiteX111" fmla="*/ 359338 w 491916"/>
                  <a:gd name="connsiteY111" fmla="*/ 321714 h 332188"/>
                  <a:gd name="connsiteX112" fmla="*/ 356721 w 491916"/>
                  <a:gd name="connsiteY112" fmla="*/ 320842 h 332188"/>
                  <a:gd name="connsiteX113" fmla="*/ 355849 w 491916"/>
                  <a:gd name="connsiteY113" fmla="*/ 319096 h 332188"/>
                  <a:gd name="connsiteX114" fmla="*/ 354977 w 491916"/>
                  <a:gd name="connsiteY114" fmla="*/ 318224 h 332188"/>
                  <a:gd name="connsiteX115" fmla="*/ 347999 w 491916"/>
                  <a:gd name="connsiteY115" fmla="*/ 317351 h 332188"/>
                  <a:gd name="connsiteX116" fmla="*/ 342766 w 491916"/>
                  <a:gd name="connsiteY116" fmla="*/ 315605 h 332188"/>
                  <a:gd name="connsiteX117" fmla="*/ 337533 w 491916"/>
                  <a:gd name="connsiteY117" fmla="*/ 315605 h 332188"/>
                  <a:gd name="connsiteX118" fmla="*/ 336661 w 491916"/>
                  <a:gd name="connsiteY118" fmla="*/ 317351 h 332188"/>
                  <a:gd name="connsiteX119" fmla="*/ 333172 w 491916"/>
                  <a:gd name="connsiteY119" fmla="*/ 317350 h 332188"/>
                  <a:gd name="connsiteX120" fmla="*/ 330556 w 491916"/>
                  <a:gd name="connsiteY120" fmla="*/ 317351 h 332188"/>
                  <a:gd name="connsiteX121" fmla="*/ 328811 w 491916"/>
                  <a:gd name="connsiteY121" fmla="*/ 315605 h 332188"/>
                  <a:gd name="connsiteX122" fmla="*/ 314856 w 491916"/>
                  <a:gd name="connsiteY122" fmla="*/ 312987 h 332188"/>
                  <a:gd name="connsiteX123" fmla="*/ 304390 w 491916"/>
                  <a:gd name="connsiteY123" fmla="*/ 312987 h 332188"/>
                  <a:gd name="connsiteX124" fmla="*/ 282586 w 491916"/>
                  <a:gd name="connsiteY124" fmla="*/ 312987 h 332188"/>
                  <a:gd name="connsiteX125" fmla="*/ 277353 w 491916"/>
                  <a:gd name="connsiteY125" fmla="*/ 312987 h 332188"/>
                  <a:gd name="connsiteX126" fmla="*/ 276481 w 491916"/>
                  <a:gd name="connsiteY126" fmla="*/ 312114 h 332188"/>
                  <a:gd name="connsiteX127" fmla="*/ 276480 w 491916"/>
                  <a:gd name="connsiteY127" fmla="*/ 310368 h 332188"/>
                  <a:gd name="connsiteX128" fmla="*/ 276480 w 491916"/>
                  <a:gd name="connsiteY128" fmla="*/ 308623 h 332188"/>
                  <a:gd name="connsiteX129" fmla="*/ 277353 w 491916"/>
                  <a:gd name="connsiteY129" fmla="*/ 306005 h 332188"/>
                  <a:gd name="connsiteX130" fmla="*/ 279097 w 491916"/>
                  <a:gd name="connsiteY130" fmla="*/ 304259 h 332188"/>
                  <a:gd name="connsiteX131" fmla="*/ 279969 w 491916"/>
                  <a:gd name="connsiteY131" fmla="*/ 302513 h 332188"/>
                  <a:gd name="connsiteX132" fmla="*/ 279097 w 491916"/>
                  <a:gd name="connsiteY132" fmla="*/ 301640 h 332188"/>
                  <a:gd name="connsiteX133" fmla="*/ 277353 w 491916"/>
                  <a:gd name="connsiteY133" fmla="*/ 300768 h 332188"/>
                  <a:gd name="connsiteX134" fmla="*/ 275608 w 491916"/>
                  <a:gd name="connsiteY134" fmla="*/ 300768 h 332188"/>
                  <a:gd name="connsiteX135" fmla="*/ 272120 w 491916"/>
                  <a:gd name="connsiteY135" fmla="*/ 300768 h 332188"/>
                  <a:gd name="connsiteX136" fmla="*/ 270375 w 491916"/>
                  <a:gd name="connsiteY136" fmla="*/ 301641 h 332188"/>
                  <a:gd name="connsiteX137" fmla="*/ 268631 w 491916"/>
                  <a:gd name="connsiteY137" fmla="*/ 302513 h 332188"/>
                  <a:gd name="connsiteX138" fmla="*/ 267759 w 491916"/>
                  <a:gd name="connsiteY138" fmla="*/ 305132 h 332188"/>
                  <a:gd name="connsiteX139" fmla="*/ 266014 w 491916"/>
                  <a:gd name="connsiteY139" fmla="*/ 306877 h 332188"/>
                  <a:gd name="connsiteX140" fmla="*/ 263398 w 491916"/>
                  <a:gd name="connsiteY140" fmla="*/ 308623 h 332188"/>
                  <a:gd name="connsiteX141" fmla="*/ 261653 w 491916"/>
                  <a:gd name="connsiteY141" fmla="*/ 310368 h 332188"/>
                  <a:gd name="connsiteX142" fmla="*/ 259909 w 491916"/>
                  <a:gd name="connsiteY142" fmla="*/ 310368 h 332188"/>
                  <a:gd name="connsiteX143" fmla="*/ 252932 w 491916"/>
                  <a:gd name="connsiteY143" fmla="*/ 304259 h 332188"/>
                  <a:gd name="connsiteX144" fmla="*/ 252060 w 491916"/>
                  <a:gd name="connsiteY144" fmla="*/ 304259 h 332188"/>
                  <a:gd name="connsiteX145" fmla="*/ 249443 w 491916"/>
                  <a:gd name="connsiteY145" fmla="*/ 304259 h 332188"/>
                  <a:gd name="connsiteX146" fmla="*/ 247699 w 491916"/>
                  <a:gd name="connsiteY146" fmla="*/ 302513 h 332188"/>
                  <a:gd name="connsiteX147" fmla="*/ 245082 w 491916"/>
                  <a:gd name="connsiteY147" fmla="*/ 300768 h 332188"/>
                  <a:gd name="connsiteX148" fmla="*/ 243338 w 491916"/>
                  <a:gd name="connsiteY148" fmla="*/ 299895 h 332188"/>
                  <a:gd name="connsiteX149" fmla="*/ 242466 w 491916"/>
                  <a:gd name="connsiteY149" fmla="*/ 299895 h 332188"/>
                  <a:gd name="connsiteX150" fmla="*/ 241593 w 491916"/>
                  <a:gd name="connsiteY150" fmla="*/ 299895 h 332188"/>
                  <a:gd name="connsiteX151" fmla="*/ 240721 w 491916"/>
                  <a:gd name="connsiteY151" fmla="*/ 301641 h 332188"/>
                  <a:gd name="connsiteX152" fmla="*/ 240721 w 491916"/>
                  <a:gd name="connsiteY152" fmla="*/ 302513 h 332188"/>
                  <a:gd name="connsiteX153" fmla="*/ 241593 w 491916"/>
                  <a:gd name="connsiteY153" fmla="*/ 304259 h 332188"/>
                  <a:gd name="connsiteX154" fmla="*/ 241593 w 491916"/>
                  <a:gd name="connsiteY154" fmla="*/ 306004 h 332188"/>
                  <a:gd name="connsiteX155" fmla="*/ 241593 w 491916"/>
                  <a:gd name="connsiteY155" fmla="*/ 306877 h 332188"/>
                  <a:gd name="connsiteX156" fmla="*/ 240721 w 491916"/>
                  <a:gd name="connsiteY156" fmla="*/ 307750 h 332188"/>
                  <a:gd name="connsiteX157" fmla="*/ 238977 w 491916"/>
                  <a:gd name="connsiteY157" fmla="*/ 308623 h 332188"/>
                  <a:gd name="connsiteX158" fmla="*/ 238105 w 491916"/>
                  <a:gd name="connsiteY158" fmla="*/ 307750 h 332188"/>
                  <a:gd name="connsiteX159" fmla="*/ 236360 w 491916"/>
                  <a:gd name="connsiteY159" fmla="*/ 305132 h 332188"/>
                  <a:gd name="connsiteX160" fmla="*/ 235488 w 491916"/>
                  <a:gd name="connsiteY160" fmla="*/ 305132 h 332188"/>
                  <a:gd name="connsiteX161" fmla="*/ 232872 w 491916"/>
                  <a:gd name="connsiteY161" fmla="*/ 304259 h 332188"/>
                  <a:gd name="connsiteX162" fmla="*/ 230255 w 491916"/>
                  <a:gd name="connsiteY162" fmla="*/ 304259 h 332188"/>
                  <a:gd name="connsiteX163" fmla="*/ 227639 w 491916"/>
                  <a:gd name="connsiteY163" fmla="*/ 303386 h 332188"/>
                  <a:gd name="connsiteX164" fmla="*/ 225022 w 491916"/>
                  <a:gd name="connsiteY164" fmla="*/ 305132 h 332188"/>
                  <a:gd name="connsiteX165" fmla="*/ 223278 w 491916"/>
                  <a:gd name="connsiteY165" fmla="*/ 306004 h 332188"/>
                  <a:gd name="connsiteX166" fmla="*/ 220661 w 491916"/>
                  <a:gd name="connsiteY166" fmla="*/ 306004 h 332188"/>
                  <a:gd name="connsiteX167" fmla="*/ 218917 w 491916"/>
                  <a:gd name="connsiteY167" fmla="*/ 306877 h 332188"/>
                  <a:gd name="connsiteX168" fmla="*/ 217172 w 491916"/>
                  <a:gd name="connsiteY168" fmla="*/ 307750 h 332188"/>
                  <a:gd name="connsiteX169" fmla="*/ 216300 w 491916"/>
                  <a:gd name="connsiteY169" fmla="*/ 310368 h 332188"/>
                  <a:gd name="connsiteX170" fmla="*/ 216300 w 491916"/>
                  <a:gd name="connsiteY170" fmla="*/ 312114 h 332188"/>
                  <a:gd name="connsiteX171" fmla="*/ 215428 w 491916"/>
                  <a:gd name="connsiteY171" fmla="*/ 314732 h 332188"/>
                  <a:gd name="connsiteX172" fmla="*/ 213684 w 491916"/>
                  <a:gd name="connsiteY172" fmla="*/ 315605 h 332188"/>
                  <a:gd name="connsiteX173" fmla="*/ 213684 w 491916"/>
                  <a:gd name="connsiteY173" fmla="*/ 329569 h 332188"/>
                  <a:gd name="connsiteX174" fmla="*/ 209323 w 491916"/>
                  <a:gd name="connsiteY174" fmla="*/ 332188 h 332188"/>
                  <a:gd name="connsiteX175" fmla="*/ 208451 w 491916"/>
                  <a:gd name="connsiteY175" fmla="*/ 329569 h 332188"/>
                  <a:gd name="connsiteX176" fmla="*/ 201473 w 491916"/>
                  <a:gd name="connsiteY176" fmla="*/ 329570 h 332188"/>
                  <a:gd name="connsiteX177" fmla="*/ 196240 w 491916"/>
                  <a:gd name="connsiteY177" fmla="*/ 315605 h 332188"/>
                  <a:gd name="connsiteX178" fmla="*/ 195368 w 491916"/>
                  <a:gd name="connsiteY178" fmla="*/ 312987 h 332188"/>
                  <a:gd name="connsiteX179" fmla="*/ 194496 w 491916"/>
                  <a:gd name="connsiteY179" fmla="*/ 312987 h 332188"/>
                  <a:gd name="connsiteX180" fmla="*/ 191879 w 491916"/>
                  <a:gd name="connsiteY180" fmla="*/ 314732 h 332188"/>
                  <a:gd name="connsiteX181" fmla="*/ 190135 w 491916"/>
                  <a:gd name="connsiteY181" fmla="*/ 315605 h 332188"/>
                  <a:gd name="connsiteX182" fmla="*/ 187518 w 491916"/>
                  <a:gd name="connsiteY182" fmla="*/ 315605 h 332188"/>
                  <a:gd name="connsiteX183" fmla="*/ 185774 w 491916"/>
                  <a:gd name="connsiteY183" fmla="*/ 316478 h 332188"/>
                  <a:gd name="connsiteX184" fmla="*/ 180541 w 491916"/>
                  <a:gd name="connsiteY184" fmla="*/ 316478 h 332188"/>
                  <a:gd name="connsiteX185" fmla="*/ 177052 w 491916"/>
                  <a:gd name="connsiteY185" fmla="*/ 316478 h 332188"/>
                  <a:gd name="connsiteX186" fmla="*/ 176180 w 491916"/>
                  <a:gd name="connsiteY186" fmla="*/ 315605 h 332188"/>
                  <a:gd name="connsiteX187" fmla="*/ 174436 w 491916"/>
                  <a:gd name="connsiteY187" fmla="*/ 312987 h 332188"/>
                  <a:gd name="connsiteX188" fmla="*/ 173564 w 491916"/>
                  <a:gd name="connsiteY188" fmla="*/ 312987 h 332188"/>
                  <a:gd name="connsiteX189" fmla="*/ 170947 w 491916"/>
                  <a:gd name="connsiteY189" fmla="*/ 312987 h 332188"/>
                  <a:gd name="connsiteX190" fmla="*/ 169203 w 491916"/>
                  <a:gd name="connsiteY190" fmla="*/ 312987 h 332188"/>
                  <a:gd name="connsiteX191" fmla="*/ 168330 w 491916"/>
                  <a:gd name="connsiteY191" fmla="*/ 312114 h 332188"/>
                  <a:gd name="connsiteX192" fmla="*/ 168330 w 491916"/>
                  <a:gd name="connsiteY192" fmla="*/ 310368 h 332188"/>
                  <a:gd name="connsiteX193" fmla="*/ 166586 w 491916"/>
                  <a:gd name="connsiteY193" fmla="*/ 308623 h 332188"/>
                  <a:gd name="connsiteX194" fmla="*/ 165714 w 491916"/>
                  <a:gd name="connsiteY194" fmla="*/ 308623 h 332188"/>
                  <a:gd name="connsiteX195" fmla="*/ 164842 w 491916"/>
                  <a:gd name="connsiteY195" fmla="*/ 310368 h 332188"/>
                  <a:gd name="connsiteX196" fmla="*/ 162225 w 491916"/>
                  <a:gd name="connsiteY196" fmla="*/ 310368 h 332188"/>
                  <a:gd name="connsiteX197" fmla="*/ 160481 w 491916"/>
                  <a:gd name="connsiteY197" fmla="*/ 310368 h 332188"/>
                  <a:gd name="connsiteX198" fmla="*/ 158736 w 491916"/>
                  <a:gd name="connsiteY198" fmla="*/ 310368 h 332188"/>
                  <a:gd name="connsiteX199" fmla="*/ 156992 w 491916"/>
                  <a:gd name="connsiteY199" fmla="*/ 308623 h 332188"/>
                  <a:gd name="connsiteX200" fmla="*/ 156120 w 491916"/>
                  <a:gd name="connsiteY200" fmla="*/ 310368 h 332188"/>
                  <a:gd name="connsiteX201" fmla="*/ 154376 w 491916"/>
                  <a:gd name="connsiteY201" fmla="*/ 310368 h 332188"/>
                  <a:gd name="connsiteX202" fmla="*/ 152631 w 491916"/>
                  <a:gd name="connsiteY202" fmla="*/ 310368 h 332188"/>
                  <a:gd name="connsiteX203" fmla="*/ 150015 w 491916"/>
                  <a:gd name="connsiteY203" fmla="*/ 310368 h 332188"/>
                  <a:gd name="connsiteX204" fmla="*/ 148270 w 491916"/>
                  <a:gd name="connsiteY204" fmla="*/ 308623 h 332188"/>
                  <a:gd name="connsiteX205" fmla="*/ 146526 w 491916"/>
                  <a:gd name="connsiteY205" fmla="*/ 307750 h 332188"/>
                  <a:gd name="connsiteX206" fmla="*/ 143037 w 491916"/>
                  <a:gd name="connsiteY206" fmla="*/ 307750 h 332188"/>
                  <a:gd name="connsiteX207" fmla="*/ 142165 w 491916"/>
                  <a:gd name="connsiteY207" fmla="*/ 307750 h 332188"/>
                  <a:gd name="connsiteX208" fmla="*/ 138676 w 491916"/>
                  <a:gd name="connsiteY208" fmla="*/ 307750 h 332188"/>
                  <a:gd name="connsiteX209" fmla="*/ 137804 w 491916"/>
                  <a:gd name="connsiteY209" fmla="*/ 306877 h 332188"/>
                  <a:gd name="connsiteX210" fmla="*/ 136060 w 491916"/>
                  <a:gd name="connsiteY210" fmla="*/ 306877 h 332188"/>
                  <a:gd name="connsiteX211" fmla="*/ 134315 w 491916"/>
                  <a:gd name="connsiteY211" fmla="*/ 307750 h 332188"/>
                  <a:gd name="connsiteX212" fmla="*/ 131699 w 491916"/>
                  <a:gd name="connsiteY212" fmla="*/ 306877 h 332188"/>
                  <a:gd name="connsiteX213" fmla="*/ 129082 w 491916"/>
                  <a:gd name="connsiteY213" fmla="*/ 306005 h 332188"/>
                  <a:gd name="connsiteX214" fmla="*/ 127338 w 491916"/>
                  <a:gd name="connsiteY214" fmla="*/ 306877 h 332188"/>
                  <a:gd name="connsiteX215" fmla="*/ 125594 w 491916"/>
                  <a:gd name="connsiteY215" fmla="*/ 306877 h 332188"/>
                  <a:gd name="connsiteX216" fmla="*/ 123849 w 491916"/>
                  <a:gd name="connsiteY216" fmla="*/ 306005 h 332188"/>
                  <a:gd name="connsiteX217" fmla="*/ 122105 w 491916"/>
                  <a:gd name="connsiteY217" fmla="*/ 304259 h 332188"/>
                  <a:gd name="connsiteX218" fmla="*/ 121233 w 491916"/>
                  <a:gd name="connsiteY218" fmla="*/ 303386 h 332188"/>
                  <a:gd name="connsiteX219" fmla="*/ 120361 w 491916"/>
                  <a:gd name="connsiteY219" fmla="*/ 304259 h 332188"/>
                  <a:gd name="connsiteX220" fmla="*/ 119489 w 491916"/>
                  <a:gd name="connsiteY220" fmla="*/ 305132 h 332188"/>
                  <a:gd name="connsiteX221" fmla="*/ 119489 w 491916"/>
                  <a:gd name="connsiteY221" fmla="*/ 306004 h 332188"/>
                  <a:gd name="connsiteX222" fmla="*/ 119488 w 491916"/>
                  <a:gd name="connsiteY222" fmla="*/ 307750 h 332188"/>
                  <a:gd name="connsiteX223" fmla="*/ 119488 w 491916"/>
                  <a:gd name="connsiteY223" fmla="*/ 310368 h 332188"/>
                  <a:gd name="connsiteX224" fmla="*/ 120361 w 491916"/>
                  <a:gd name="connsiteY224" fmla="*/ 311241 h 332188"/>
                  <a:gd name="connsiteX225" fmla="*/ 119488 w 491916"/>
                  <a:gd name="connsiteY225" fmla="*/ 312987 h 332188"/>
                  <a:gd name="connsiteX226" fmla="*/ 116872 w 491916"/>
                  <a:gd name="connsiteY226" fmla="*/ 315605 h 332188"/>
                  <a:gd name="connsiteX227" fmla="*/ 114255 w 491916"/>
                  <a:gd name="connsiteY227" fmla="*/ 315605 h 332188"/>
                  <a:gd name="connsiteX228" fmla="*/ 112511 w 491916"/>
                  <a:gd name="connsiteY228" fmla="*/ 315605 h 332188"/>
                  <a:gd name="connsiteX229" fmla="*/ 110767 w 491916"/>
                  <a:gd name="connsiteY229" fmla="*/ 314732 h 332188"/>
                  <a:gd name="connsiteX230" fmla="*/ 109022 w 491916"/>
                  <a:gd name="connsiteY230" fmla="*/ 314732 h 332188"/>
                  <a:gd name="connsiteX231" fmla="*/ 106406 w 491916"/>
                  <a:gd name="connsiteY231" fmla="*/ 302513 h 332188"/>
                  <a:gd name="connsiteX232" fmla="*/ 105534 w 491916"/>
                  <a:gd name="connsiteY232" fmla="*/ 302513 h 332188"/>
                  <a:gd name="connsiteX233" fmla="*/ 104661 w 491916"/>
                  <a:gd name="connsiteY233" fmla="*/ 302513 h 332188"/>
                  <a:gd name="connsiteX234" fmla="*/ 103789 w 491916"/>
                  <a:gd name="connsiteY234" fmla="*/ 303386 h 332188"/>
                  <a:gd name="connsiteX235" fmla="*/ 102045 w 491916"/>
                  <a:gd name="connsiteY235" fmla="*/ 302513 h 332188"/>
                  <a:gd name="connsiteX236" fmla="*/ 101173 w 491916"/>
                  <a:gd name="connsiteY236" fmla="*/ 301640 h 332188"/>
                  <a:gd name="connsiteX237" fmla="*/ 99428 w 491916"/>
                  <a:gd name="connsiteY237" fmla="*/ 301640 h 332188"/>
                  <a:gd name="connsiteX238" fmla="*/ 98556 w 491916"/>
                  <a:gd name="connsiteY238" fmla="*/ 301640 h 332188"/>
                  <a:gd name="connsiteX239" fmla="*/ 97684 w 491916"/>
                  <a:gd name="connsiteY239" fmla="*/ 302513 h 332188"/>
                  <a:gd name="connsiteX240" fmla="*/ 95068 w 491916"/>
                  <a:gd name="connsiteY240" fmla="*/ 302513 h 332188"/>
                  <a:gd name="connsiteX241" fmla="*/ 93323 w 491916"/>
                  <a:gd name="connsiteY241" fmla="*/ 302513 h 332188"/>
                  <a:gd name="connsiteX242" fmla="*/ 90707 w 491916"/>
                  <a:gd name="connsiteY242" fmla="*/ 303386 h 332188"/>
                  <a:gd name="connsiteX243" fmla="*/ 88090 w 491916"/>
                  <a:gd name="connsiteY243" fmla="*/ 303386 h 332188"/>
                  <a:gd name="connsiteX244" fmla="*/ 85473 w 491916"/>
                  <a:gd name="connsiteY244" fmla="*/ 303386 h 332188"/>
                  <a:gd name="connsiteX245" fmla="*/ 83729 w 491916"/>
                  <a:gd name="connsiteY245" fmla="*/ 303386 h 332188"/>
                  <a:gd name="connsiteX246" fmla="*/ 81985 w 491916"/>
                  <a:gd name="connsiteY246" fmla="*/ 302513 h 332188"/>
                  <a:gd name="connsiteX247" fmla="*/ 81113 w 491916"/>
                  <a:gd name="connsiteY247" fmla="*/ 301640 h 332188"/>
                  <a:gd name="connsiteX248" fmla="*/ 77624 w 491916"/>
                  <a:gd name="connsiteY248" fmla="*/ 301641 h 332188"/>
                  <a:gd name="connsiteX249" fmla="*/ 75879 w 491916"/>
                  <a:gd name="connsiteY249" fmla="*/ 302513 h 332188"/>
                  <a:gd name="connsiteX250" fmla="*/ 75007 w 491916"/>
                  <a:gd name="connsiteY250" fmla="*/ 302513 h 332188"/>
                  <a:gd name="connsiteX251" fmla="*/ 73263 w 491916"/>
                  <a:gd name="connsiteY251" fmla="*/ 302513 h 332188"/>
                  <a:gd name="connsiteX252" fmla="*/ 72391 w 491916"/>
                  <a:gd name="connsiteY252" fmla="*/ 301640 h 332188"/>
                  <a:gd name="connsiteX253" fmla="*/ 69774 w 491916"/>
                  <a:gd name="connsiteY253" fmla="*/ 301641 h 332188"/>
                  <a:gd name="connsiteX254" fmla="*/ 68902 w 491916"/>
                  <a:gd name="connsiteY254" fmla="*/ 300768 h 332188"/>
                  <a:gd name="connsiteX255" fmla="*/ 68902 w 491916"/>
                  <a:gd name="connsiteY255" fmla="*/ 299895 h 332188"/>
                  <a:gd name="connsiteX256" fmla="*/ 70646 w 491916"/>
                  <a:gd name="connsiteY256" fmla="*/ 295531 h 332188"/>
                  <a:gd name="connsiteX257" fmla="*/ 72391 w 491916"/>
                  <a:gd name="connsiteY257" fmla="*/ 296404 h 332188"/>
                  <a:gd name="connsiteX258" fmla="*/ 72391 w 491916"/>
                  <a:gd name="connsiteY258" fmla="*/ 294658 h 332188"/>
                  <a:gd name="connsiteX259" fmla="*/ 72391 w 491916"/>
                  <a:gd name="connsiteY259" fmla="*/ 292913 h 332188"/>
                  <a:gd name="connsiteX260" fmla="*/ 70647 w 491916"/>
                  <a:gd name="connsiteY260" fmla="*/ 289421 h 332188"/>
                  <a:gd name="connsiteX261" fmla="*/ 68902 w 491916"/>
                  <a:gd name="connsiteY261" fmla="*/ 289421 h 332188"/>
                  <a:gd name="connsiteX262" fmla="*/ 67158 w 491916"/>
                  <a:gd name="connsiteY262" fmla="*/ 290294 h 332188"/>
                  <a:gd name="connsiteX263" fmla="*/ 65413 w 491916"/>
                  <a:gd name="connsiteY263" fmla="*/ 292040 h 332188"/>
                  <a:gd name="connsiteX264" fmla="*/ 66285 w 491916"/>
                  <a:gd name="connsiteY264" fmla="*/ 285057 h 332188"/>
                  <a:gd name="connsiteX265" fmla="*/ 63669 w 491916"/>
                  <a:gd name="connsiteY265" fmla="*/ 284185 h 332188"/>
                  <a:gd name="connsiteX266" fmla="*/ 64541 w 491916"/>
                  <a:gd name="connsiteY266" fmla="*/ 281567 h 332188"/>
                  <a:gd name="connsiteX267" fmla="*/ 62797 w 491916"/>
                  <a:gd name="connsiteY267" fmla="*/ 280694 h 332188"/>
                  <a:gd name="connsiteX268" fmla="*/ 61052 w 491916"/>
                  <a:gd name="connsiteY268" fmla="*/ 280693 h 332188"/>
                  <a:gd name="connsiteX269" fmla="*/ 61052 w 491916"/>
                  <a:gd name="connsiteY269" fmla="*/ 279821 h 332188"/>
                  <a:gd name="connsiteX270" fmla="*/ 58436 w 491916"/>
                  <a:gd name="connsiteY270" fmla="*/ 277202 h 332188"/>
                  <a:gd name="connsiteX271" fmla="*/ 62797 w 491916"/>
                  <a:gd name="connsiteY271" fmla="*/ 276330 h 332188"/>
                  <a:gd name="connsiteX272" fmla="*/ 61925 w 491916"/>
                  <a:gd name="connsiteY272" fmla="*/ 271093 h 332188"/>
                  <a:gd name="connsiteX273" fmla="*/ 64541 w 491916"/>
                  <a:gd name="connsiteY273" fmla="*/ 268474 h 332188"/>
                  <a:gd name="connsiteX274" fmla="*/ 65413 w 491916"/>
                  <a:gd name="connsiteY274" fmla="*/ 271093 h 332188"/>
                  <a:gd name="connsiteX275" fmla="*/ 68030 w 491916"/>
                  <a:gd name="connsiteY275" fmla="*/ 265856 h 332188"/>
                  <a:gd name="connsiteX276" fmla="*/ 65413 w 491916"/>
                  <a:gd name="connsiteY276" fmla="*/ 264111 h 332188"/>
                  <a:gd name="connsiteX277" fmla="*/ 68030 w 491916"/>
                  <a:gd name="connsiteY277" fmla="*/ 258001 h 332188"/>
                  <a:gd name="connsiteX278" fmla="*/ 68902 w 491916"/>
                  <a:gd name="connsiteY278" fmla="*/ 258874 h 332188"/>
                  <a:gd name="connsiteX279" fmla="*/ 68902 w 491916"/>
                  <a:gd name="connsiteY279" fmla="*/ 261492 h 332188"/>
                  <a:gd name="connsiteX280" fmla="*/ 71519 w 491916"/>
                  <a:gd name="connsiteY280" fmla="*/ 262365 h 332188"/>
                  <a:gd name="connsiteX281" fmla="*/ 72391 w 491916"/>
                  <a:gd name="connsiteY281" fmla="*/ 260619 h 332188"/>
                  <a:gd name="connsiteX282" fmla="*/ 73263 w 491916"/>
                  <a:gd name="connsiteY282" fmla="*/ 260620 h 332188"/>
                  <a:gd name="connsiteX283" fmla="*/ 75007 w 491916"/>
                  <a:gd name="connsiteY283" fmla="*/ 261492 h 332188"/>
                  <a:gd name="connsiteX284" fmla="*/ 77624 w 491916"/>
                  <a:gd name="connsiteY284" fmla="*/ 257128 h 332188"/>
                  <a:gd name="connsiteX285" fmla="*/ 79368 w 491916"/>
                  <a:gd name="connsiteY285" fmla="*/ 258001 h 332188"/>
                  <a:gd name="connsiteX286" fmla="*/ 81985 w 491916"/>
                  <a:gd name="connsiteY286" fmla="*/ 256256 h 332188"/>
                  <a:gd name="connsiteX287" fmla="*/ 81985 w 491916"/>
                  <a:gd name="connsiteY287" fmla="*/ 254510 h 332188"/>
                  <a:gd name="connsiteX288" fmla="*/ 82857 w 491916"/>
                  <a:gd name="connsiteY288" fmla="*/ 252764 h 332188"/>
                  <a:gd name="connsiteX289" fmla="*/ 81985 w 491916"/>
                  <a:gd name="connsiteY289" fmla="*/ 251019 h 332188"/>
                  <a:gd name="connsiteX290" fmla="*/ 80240 w 491916"/>
                  <a:gd name="connsiteY290" fmla="*/ 250146 h 332188"/>
                  <a:gd name="connsiteX291" fmla="*/ 79368 w 491916"/>
                  <a:gd name="connsiteY291" fmla="*/ 248401 h 332188"/>
                  <a:gd name="connsiteX292" fmla="*/ 79368 w 491916"/>
                  <a:gd name="connsiteY292" fmla="*/ 244909 h 332188"/>
                  <a:gd name="connsiteX293" fmla="*/ 81113 w 491916"/>
                  <a:gd name="connsiteY293" fmla="*/ 243163 h 332188"/>
                  <a:gd name="connsiteX294" fmla="*/ 81113 w 491916"/>
                  <a:gd name="connsiteY294" fmla="*/ 241418 h 332188"/>
                  <a:gd name="connsiteX295" fmla="*/ 81112 w 491916"/>
                  <a:gd name="connsiteY295" fmla="*/ 237927 h 332188"/>
                  <a:gd name="connsiteX296" fmla="*/ 81113 w 491916"/>
                  <a:gd name="connsiteY296" fmla="*/ 235308 h 332188"/>
                  <a:gd name="connsiteX297" fmla="*/ 79368 w 491916"/>
                  <a:gd name="connsiteY297" fmla="*/ 234436 h 332188"/>
                  <a:gd name="connsiteX298" fmla="*/ 75879 w 491916"/>
                  <a:gd name="connsiteY298" fmla="*/ 233563 h 332188"/>
                  <a:gd name="connsiteX299" fmla="*/ 73263 w 491916"/>
                  <a:gd name="connsiteY299" fmla="*/ 231817 h 332188"/>
                  <a:gd name="connsiteX300" fmla="*/ 69774 w 491916"/>
                  <a:gd name="connsiteY300" fmla="*/ 230072 h 332188"/>
                  <a:gd name="connsiteX301" fmla="*/ 68030 w 491916"/>
                  <a:gd name="connsiteY301" fmla="*/ 230072 h 332188"/>
                  <a:gd name="connsiteX302" fmla="*/ 65413 w 491916"/>
                  <a:gd name="connsiteY302" fmla="*/ 228326 h 332188"/>
                  <a:gd name="connsiteX303" fmla="*/ 64541 w 491916"/>
                  <a:gd name="connsiteY303" fmla="*/ 227454 h 332188"/>
                  <a:gd name="connsiteX304" fmla="*/ 59308 w 491916"/>
                  <a:gd name="connsiteY304" fmla="*/ 226581 h 332188"/>
                  <a:gd name="connsiteX305" fmla="*/ 57564 w 491916"/>
                  <a:gd name="connsiteY305" fmla="*/ 228326 h 332188"/>
                  <a:gd name="connsiteX306" fmla="*/ 42737 w 491916"/>
                  <a:gd name="connsiteY306" fmla="*/ 228327 h 332188"/>
                  <a:gd name="connsiteX307" fmla="*/ 40992 w 491916"/>
                  <a:gd name="connsiteY307" fmla="*/ 227454 h 332188"/>
                  <a:gd name="connsiteX308" fmla="*/ 40992 w 491916"/>
                  <a:gd name="connsiteY308" fmla="*/ 222217 h 332188"/>
                  <a:gd name="connsiteX309" fmla="*/ 39248 w 491916"/>
                  <a:gd name="connsiteY309" fmla="*/ 222217 h 332188"/>
                  <a:gd name="connsiteX310" fmla="*/ 38376 w 491916"/>
                  <a:gd name="connsiteY310" fmla="*/ 225708 h 332188"/>
                  <a:gd name="connsiteX311" fmla="*/ 36632 w 491916"/>
                  <a:gd name="connsiteY311" fmla="*/ 226581 h 332188"/>
                  <a:gd name="connsiteX312" fmla="*/ 32271 w 491916"/>
                  <a:gd name="connsiteY312" fmla="*/ 222217 h 332188"/>
                  <a:gd name="connsiteX313" fmla="*/ 34887 w 491916"/>
                  <a:gd name="connsiteY313" fmla="*/ 220471 h 332188"/>
                  <a:gd name="connsiteX314" fmla="*/ 34887 w 491916"/>
                  <a:gd name="connsiteY314" fmla="*/ 217853 h 332188"/>
                  <a:gd name="connsiteX315" fmla="*/ 35759 w 491916"/>
                  <a:gd name="connsiteY315" fmla="*/ 216980 h 332188"/>
                  <a:gd name="connsiteX316" fmla="*/ 37504 w 491916"/>
                  <a:gd name="connsiteY316" fmla="*/ 216107 h 332188"/>
                  <a:gd name="connsiteX317" fmla="*/ 38376 w 491916"/>
                  <a:gd name="connsiteY317" fmla="*/ 215235 h 332188"/>
                  <a:gd name="connsiteX318" fmla="*/ 38376 w 491916"/>
                  <a:gd name="connsiteY318" fmla="*/ 213489 h 332188"/>
                  <a:gd name="connsiteX319" fmla="*/ 35759 w 491916"/>
                  <a:gd name="connsiteY319" fmla="*/ 214362 h 332188"/>
                  <a:gd name="connsiteX320" fmla="*/ 33143 w 491916"/>
                  <a:gd name="connsiteY320" fmla="*/ 212616 h 332188"/>
                  <a:gd name="connsiteX321" fmla="*/ 28782 w 491916"/>
                  <a:gd name="connsiteY321" fmla="*/ 212616 h 332188"/>
                  <a:gd name="connsiteX322" fmla="*/ 27910 w 491916"/>
                  <a:gd name="connsiteY322" fmla="*/ 211744 h 332188"/>
                  <a:gd name="connsiteX323" fmla="*/ 26165 w 491916"/>
                  <a:gd name="connsiteY323" fmla="*/ 209998 h 332188"/>
                  <a:gd name="connsiteX324" fmla="*/ 25293 w 491916"/>
                  <a:gd name="connsiteY324" fmla="*/ 210871 h 332188"/>
                  <a:gd name="connsiteX325" fmla="*/ 25293 w 491916"/>
                  <a:gd name="connsiteY325" fmla="*/ 213489 h 332188"/>
                  <a:gd name="connsiteX326" fmla="*/ 21804 w 491916"/>
                  <a:gd name="connsiteY326" fmla="*/ 214362 h 332188"/>
                  <a:gd name="connsiteX327" fmla="*/ 18316 w 491916"/>
                  <a:gd name="connsiteY327" fmla="*/ 214362 h 332188"/>
                  <a:gd name="connsiteX328" fmla="*/ 15699 w 491916"/>
                  <a:gd name="connsiteY328" fmla="*/ 213489 h 332188"/>
                  <a:gd name="connsiteX329" fmla="*/ 17444 w 491916"/>
                  <a:gd name="connsiteY329" fmla="*/ 210871 h 332188"/>
                  <a:gd name="connsiteX330" fmla="*/ 15699 w 491916"/>
                  <a:gd name="connsiteY330" fmla="*/ 209998 h 332188"/>
                  <a:gd name="connsiteX331" fmla="*/ 13083 w 491916"/>
                  <a:gd name="connsiteY331" fmla="*/ 210871 h 332188"/>
                  <a:gd name="connsiteX332" fmla="*/ 9594 w 491916"/>
                  <a:gd name="connsiteY332" fmla="*/ 209998 h 332188"/>
                  <a:gd name="connsiteX333" fmla="*/ 8722 w 491916"/>
                  <a:gd name="connsiteY333" fmla="*/ 208252 h 332188"/>
                  <a:gd name="connsiteX334" fmla="*/ 6978 w 491916"/>
                  <a:gd name="connsiteY334" fmla="*/ 208252 h 332188"/>
                  <a:gd name="connsiteX335" fmla="*/ 5233 w 491916"/>
                  <a:gd name="connsiteY335" fmla="*/ 209125 h 332188"/>
                  <a:gd name="connsiteX336" fmla="*/ 2617 w 491916"/>
                  <a:gd name="connsiteY336" fmla="*/ 208252 h 332188"/>
                  <a:gd name="connsiteX337" fmla="*/ 1744 w 491916"/>
                  <a:gd name="connsiteY337" fmla="*/ 206507 h 332188"/>
                  <a:gd name="connsiteX338" fmla="*/ 3489 w 491916"/>
                  <a:gd name="connsiteY338" fmla="*/ 202143 h 332188"/>
                  <a:gd name="connsiteX339" fmla="*/ 872 w 491916"/>
                  <a:gd name="connsiteY339" fmla="*/ 200397 h 332188"/>
                  <a:gd name="connsiteX340" fmla="*/ 0 w 491916"/>
                  <a:gd name="connsiteY340" fmla="*/ 196906 h 332188"/>
                  <a:gd name="connsiteX341" fmla="*/ 872 w 491916"/>
                  <a:gd name="connsiteY341" fmla="*/ 195160 h 332188"/>
                  <a:gd name="connsiteX342" fmla="*/ 2616 w 491916"/>
                  <a:gd name="connsiteY342" fmla="*/ 193415 h 332188"/>
                  <a:gd name="connsiteX343" fmla="*/ 5233 w 491916"/>
                  <a:gd name="connsiteY343" fmla="*/ 192542 h 332188"/>
                  <a:gd name="connsiteX344" fmla="*/ 7850 w 491916"/>
                  <a:gd name="connsiteY344" fmla="*/ 192542 h 332188"/>
                  <a:gd name="connsiteX345" fmla="*/ 9594 w 491916"/>
                  <a:gd name="connsiteY345" fmla="*/ 191669 h 332188"/>
                  <a:gd name="connsiteX346" fmla="*/ 9594 w 491916"/>
                  <a:gd name="connsiteY346" fmla="*/ 189924 h 332188"/>
                  <a:gd name="connsiteX347" fmla="*/ 9594 w 491916"/>
                  <a:gd name="connsiteY347" fmla="*/ 186432 h 332188"/>
                  <a:gd name="connsiteX348" fmla="*/ 9594 w 491916"/>
                  <a:gd name="connsiteY348" fmla="*/ 182941 h 332188"/>
                  <a:gd name="connsiteX349" fmla="*/ 10466 w 491916"/>
                  <a:gd name="connsiteY349" fmla="*/ 179451 h 332188"/>
                  <a:gd name="connsiteX350" fmla="*/ 9594 w 491916"/>
                  <a:gd name="connsiteY350" fmla="*/ 176832 h 332188"/>
                  <a:gd name="connsiteX351" fmla="*/ 7849 w 491916"/>
                  <a:gd name="connsiteY351" fmla="*/ 176832 h 332188"/>
                  <a:gd name="connsiteX352" fmla="*/ 7850 w 491916"/>
                  <a:gd name="connsiteY352" fmla="*/ 171595 h 332188"/>
                  <a:gd name="connsiteX353" fmla="*/ 7850 w 491916"/>
                  <a:gd name="connsiteY353" fmla="*/ 161122 h 332188"/>
                  <a:gd name="connsiteX354" fmla="*/ 8722 w 491916"/>
                  <a:gd name="connsiteY354" fmla="*/ 160249 h 332188"/>
                  <a:gd name="connsiteX355" fmla="*/ 14827 w 491916"/>
                  <a:gd name="connsiteY355" fmla="*/ 161995 h 332188"/>
                  <a:gd name="connsiteX356" fmla="*/ 15699 w 491916"/>
                  <a:gd name="connsiteY356" fmla="*/ 163740 h 332188"/>
                  <a:gd name="connsiteX357" fmla="*/ 18316 w 491916"/>
                  <a:gd name="connsiteY357" fmla="*/ 164613 h 332188"/>
                  <a:gd name="connsiteX358" fmla="*/ 20060 w 491916"/>
                  <a:gd name="connsiteY358" fmla="*/ 161995 h 332188"/>
                  <a:gd name="connsiteX359" fmla="*/ 21805 w 491916"/>
                  <a:gd name="connsiteY359" fmla="*/ 161995 h 332188"/>
                  <a:gd name="connsiteX360" fmla="*/ 25293 w 491916"/>
                  <a:gd name="connsiteY360" fmla="*/ 170722 h 332188"/>
                  <a:gd name="connsiteX361" fmla="*/ 28782 w 491916"/>
                  <a:gd name="connsiteY361" fmla="*/ 163740 h 332188"/>
                  <a:gd name="connsiteX362" fmla="*/ 31399 w 491916"/>
                  <a:gd name="connsiteY362" fmla="*/ 163740 h 332188"/>
                  <a:gd name="connsiteX363" fmla="*/ 34887 w 491916"/>
                  <a:gd name="connsiteY363" fmla="*/ 161122 h 332188"/>
                  <a:gd name="connsiteX364" fmla="*/ 32271 w 491916"/>
                  <a:gd name="connsiteY364" fmla="*/ 159376 h 332188"/>
                  <a:gd name="connsiteX365" fmla="*/ 33143 w 491916"/>
                  <a:gd name="connsiteY365" fmla="*/ 155012 h 332188"/>
                  <a:gd name="connsiteX366" fmla="*/ 33143 w 491916"/>
                  <a:gd name="connsiteY366" fmla="*/ 153267 h 332188"/>
                  <a:gd name="connsiteX367" fmla="*/ 32271 w 491916"/>
                  <a:gd name="connsiteY367" fmla="*/ 150649 h 332188"/>
                  <a:gd name="connsiteX368" fmla="*/ 34887 w 491916"/>
                  <a:gd name="connsiteY368" fmla="*/ 148030 h 332188"/>
                  <a:gd name="connsiteX369" fmla="*/ 35759 w 491916"/>
                  <a:gd name="connsiteY369" fmla="*/ 145412 h 332188"/>
                  <a:gd name="connsiteX370" fmla="*/ 34887 w 491916"/>
                  <a:gd name="connsiteY370" fmla="*/ 144539 h 332188"/>
                  <a:gd name="connsiteX371" fmla="*/ 34887 w 491916"/>
                  <a:gd name="connsiteY371" fmla="*/ 141920 h 332188"/>
                  <a:gd name="connsiteX372" fmla="*/ 32271 w 491916"/>
                  <a:gd name="connsiteY372" fmla="*/ 138429 h 332188"/>
                  <a:gd name="connsiteX373" fmla="*/ 30526 w 491916"/>
                  <a:gd name="connsiteY373" fmla="*/ 135811 h 332188"/>
                  <a:gd name="connsiteX374" fmla="*/ 27910 w 491916"/>
                  <a:gd name="connsiteY374" fmla="*/ 134938 h 332188"/>
                  <a:gd name="connsiteX375" fmla="*/ 27910 w 491916"/>
                  <a:gd name="connsiteY375" fmla="*/ 132320 h 332188"/>
                  <a:gd name="connsiteX376" fmla="*/ 30526 w 491916"/>
                  <a:gd name="connsiteY376" fmla="*/ 129702 h 332188"/>
                  <a:gd name="connsiteX377" fmla="*/ 33143 w 491916"/>
                  <a:gd name="connsiteY377" fmla="*/ 129702 h 332188"/>
                  <a:gd name="connsiteX378" fmla="*/ 35759 w 491916"/>
                  <a:gd name="connsiteY378" fmla="*/ 128829 h 332188"/>
                  <a:gd name="connsiteX379" fmla="*/ 37504 w 491916"/>
                  <a:gd name="connsiteY379" fmla="*/ 129701 h 332188"/>
                  <a:gd name="connsiteX380" fmla="*/ 40120 w 491916"/>
                  <a:gd name="connsiteY380" fmla="*/ 128829 h 332188"/>
                  <a:gd name="connsiteX381" fmla="*/ 41865 w 491916"/>
                  <a:gd name="connsiteY381" fmla="*/ 128829 h 332188"/>
                  <a:gd name="connsiteX382" fmla="*/ 43609 w 491916"/>
                  <a:gd name="connsiteY382" fmla="*/ 128829 h 332188"/>
                  <a:gd name="connsiteX383" fmla="*/ 44481 w 491916"/>
                  <a:gd name="connsiteY383" fmla="*/ 128829 h 332188"/>
                  <a:gd name="connsiteX384" fmla="*/ 43609 w 491916"/>
                  <a:gd name="connsiteY384" fmla="*/ 124465 h 332188"/>
                  <a:gd name="connsiteX385" fmla="*/ 42737 w 491916"/>
                  <a:gd name="connsiteY385" fmla="*/ 122719 h 332188"/>
                  <a:gd name="connsiteX386" fmla="*/ 42737 w 491916"/>
                  <a:gd name="connsiteY386" fmla="*/ 121846 h 332188"/>
                  <a:gd name="connsiteX387" fmla="*/ 47098 w 491916"/>
                  <a:gd name="connsiteY387" fmla="*/ 115737 h 332188"/>
                  <a:gd name="connsiteX388" fmla="*/ 51459 w 491916"/>
                  <a:gd name="connsiteY388" fmla="*/ 120101 h 332188"/>
                  <a:gd name="connsiteX389" fmla="*/ 51459 w 491916"/>
                  <a:gd name="connsiteY389" fmla="*/ 122719 h 332188"/>
                  <a:gd name="connsiteX390" fmla="*/ 53203 w 491916"/>
                  <a:gd name="connsiteY390" fmla="*/ 123592 h 332188"/>
                  <a:gd name="connsiteX391" fmla="*/ 54075 w 491916"/>
                  <a:gd name="connsiteY391" fmla="*/ 122719 h 332188"/>
                  <a:gd name="connsiteX392" fmla="*/ 55819 w 491916"/>
                  <a:gd name="connsiteY392" fmla="*/ 124465 h 332188"/>
                  <a:gd name="connsiteX393" fmla="*/ 59308 w 491916"/>
                  <a:gd name="connsiteY393" fmla="*/ 122719 h 332188"/>
                  <a:gd name="connsiteX394" fmla="*/ 64541 w 491916"/>
                  <a:gd name="connsiteY394" fmla="*/ 123592 h 332188"/>
                  <a:gd name="connsiteX395" fmla="*/ 65413 w 491916"/>
                  <a:gd name="connsiteY395" fmla="*/ 120974 h 332188"/>
                  <a:gd name="connsiteX396" fmla="*/ 72391 w 491916"/>
                  <a:gd name="connsiteY396" fmla="*/ 121847 h 332188"/>
                  <a:gd name="connsiteX397" fmla="*/ 73263 w 491916"/>
                  <a:gd name="connsiteY397" fmla="*/ 122719 h 332188"/>
                  <a:gd name="connsiteX398" fmla="*/ 77624 w 491916"/>
                  <a:gd name="connsiteY398" fmla="*/ 122719 h 332188"/>
                  <a:gd name="connsiteX399" fmla="*/ 75879 w 491916"/>
                  <a:gd name="connsiteY399" fmla="*/ 108755 h 332188"/>
                  <a:gd name="connsiteX400" fmla="*/ 70646 w 491916"/>
                  <a:gd name="connsiteY400" fmla="*/ 108755 h 332188"/>
                  <a:gd name="connsiteX401" fmla="*/ 71519 w 491916"/>
                  <a:gd name="connsiteY401" fmla="*/ 106136 h 332188"/>
                  <a:gd name="connsiteX402" fmla="*/ 76752 w 491916"/>
                  <a:gd name="connsiteY402" fmla="*/ 106136 h 332188"/>
                  <a:gd name="connsiteX403" fmla="*/ 77624 w 491916"/>
                  <a:gd name="connsiteY403" fmla="*/ 102645 h 332188"/>
                  <a:gd name="connsiteX404" fmla="*/ 80240 w 491916"/>
                  <a:gd name="connsiteY404" fmla="*/ 102645 h 332188"/>
                  <a:gd name="connsiteX405" fmla="*/ 81985 w 491916"/>
                  <a:gd name="connsiteY405" fmla="*/ 99154 h 332188"/>
                  <a:gd name="connsiteX406" fmla="*/ 80240 w 491916"/>
                  <a:gd name="connsiteY406" fmla="*/ 98281 h 332188"/>
                  <a:gd name="connsiteX407" fmla="*/ 81113 w 491916"/>
                  <a:gd name="connsiteY407" fmla="*/ 94790 h 332188"/>
                  <a:gd name="connsiteX408" fmla="*/ 79368 w 491916"/>
                  <a:gd name="connsiteY408" fmla="*/ 93044 h 332188"/>
                  <a:gd name="connsiteX409" fmla="*/ 84601 w 491916"/>
                  <a:gd name="connsiteY409" fmla="*/ 89553 h 332188"/>
                  <a:gd name="connsiteX410" fmla="*/ 81985 w 491916"/>
                  <a:gd name="connsiteY410" fmla="*/ 86935 h 332188"/>
                  <a:gd name="connsiteX411" fmla="*/ 84601 w 491916"/>
                  <a:gd name="connsiteY411" fmla="*/ 85189 h 332188"/>
                  <a:gd name="connsiteX412" fmla="*/ 82857 w 491916"/>
                  <a:gd name="connsiteY412" fmla="*/ 82571 h 332188"/>
                  <a:gd name="connsiteX413" fmla="*/ 84601 w 491916"/>
                  <a:gd name="connsiteY413" fmla="*/ 80826 h 332188"/>
                  <a:gd name="connsiteX414" fmla="*/ 77624 w 491916"/>
                  <a:gd name="connsiteY414" fmla="*/ 75589 h 332188"/>
                  <a:gd name="connsiteX415" fmla="*/ 79368 w 491916"/>
                  <a:gd name="connsiteY415" fmla="*/ 72098 h 332188"/>
                  <a:gd name="connsiteX416" fmla="*/ 79368 w 491916"/>
                  <a:gd name="connsiteY416" fmla="*/ 71225 h 332188"/>
                  <a:gd name="connsiteX417" fmla="*/ 75007 w 491916"/>
                  <a:gd name="connsiteY417" fmla="*/ 72098 h 332188"/>
                  <a:gd name="connsiteX418" fmla="*/ 73263 w 491916"/>
                  <a:gd name="connsiteY418" fmla="*/ 71225 h 332188"/>
                  <a:gd name="connsiteX419" fmla="*/ 72391 w 491916"/>
                  <a:gd name="connsiteY419" fmla="*/ 65115 h 332188"/>
                  <a:gd name="connsiteX420" fmla="*/ 75007 w 491916"/>
                  <a:gd name="connsiteY420" fmla="*/ 65115 h 332188"/>
                  <a:gd name="connsiteX421" fmla="*/ 75879 w 491916"/>
                  <a:gd name="connsiteY421" fmla="*/ 62497 h 332188"/>
                  <a:gd name="connsiteX422" fmla="*/ 79368 w 491916"/>
                  <a:gd name="connsiteY422" fmla="*/ 63369 h 332188"/>
                  <a:gd name="connsiteX423" fmla="*/ 81985 w 491916"/>
                  <a:gd name="connsiteY423" fmla="*/ 63369 h 332188"/>
                  <a:gd name="connsiteX424" fmla="*/ 82857 w 491916"/>
                  <a:gd name="connsiteY424" fmla="*/ 63370 h 332188"/>
                  <a:gd name="connsiteX425" fmla="*/ 82857 w 491916"/>
                  <a:gd name="connsiteY425" fmla="*/ 60751 h 332188"/>
                  <a:gd name="connsiteX426" fmla="*/ 79368 w 491916"/>
                  <a:gd name="connsiteY426" fmla="*/ 57260 h 332188"/>
                  <a:gd name="connsiteX427" fmla="*/ 72391 w 491916"/>
                  <a:gd name="connsiteY427" fmla="*/ 57260 h 332188"/>
                  <a:gd name="connsiteX428" fmla="*/ 71519 w 491916"/>
                  <a:gd name="connsiteY428" fmla="*/ 53769 h 332188"/>
                  <a:gd name="connsiteX429" fmla="*/ 76752 w 491916"/>
                  <a:gd name="connsiteY429" fmla="*/ 43295 h 332188"/>
                  <a:gd name="connsiteX430" fmla="*/ 75007 w 491916"/>
                  <a:gd name="connsiteY430" fmla="*/ 38931 h 332188"/>
                  <a:gd name="connsiteX431" fmla="*/ 73263 w 491916"/>
                  <a:gd name="connsiteY431" fmla="*/ 35441 h 332188"/>
                  <a:gd name="connsiteX432" fmla="*/ 72391 w 491916"/>
                  <a:gd name="connsiteY432" fmla="*/ 33695 h 332188"/>
                  <a:gd name="connsiteX433" fmla="*/ 75880 w 491916"/>
                  <a:gd name="connsiteY433" fmla="*/ 33695 h 332188"/>
                  <a:gd name="connsiteX434" fmla="*/ 75007 w 491916"/>
                  <a:gd name="connsiteY434" fmla="*/ 31949 h 332188"/>
                  <a:gd name="connsiteX435" fmla="*/ 72021 w 491916"/>
                  <a:gd name="connsiteY435" fmla="*/ 30754 h 332188"/>
                  <a:gd name="connsiteX436" fmla="*/ 93856 w 491916"/>
                  <a:gd name="connsiteY436" fmla="*/ 12305 h 33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</a:cxnLst>
                <a:rect l="l" t="t" r="r" b="b"/>
                <a:pathLst>
                  <a:path w="491916" h="332188">
                    <a:moveTo>
                      <a:pt x="297128" y="40098"/>
                    </a:moveTo>
                    <a:lnTo>
                      <a:pt x="298465" y="39958"/>
                    </a:lnTo>
                    <a:lnTo>
                      <a:pt x="298321" y="40534"/>
                    </a:lnTo>
                    <a:lnTo>
                      <a:pt x="298055" y="40562"/>
                    </a:lnTo>
                    <a:close/>
                    <a:moveTo>
                      <a:pt x="121846" y="0"/>
                    </a:moveTo>
                    <a:lnTo>
                      <a:pt x="142514" y="7191"/>
                    </a:lnTo>
                    <a:lnTo>
                      <a:pt x="163119" y="24923"/>
                    </a:lnTo>
                    <a:lnTo>
                      <a:pt x="173546" y="23827"/>
                    </a:lnTo>
                    <a:lnTo>
                      <a:pt x="182814" y="22853"/>
                    </a:lnTo>
                    <a:lnTo>
                      <a:pt x="194336" y="32176"/>
                    </a:lnTo>
                    <a:lnTo>
                      <a:pt x="214819" y="48749"/>
                    </a:lnTo>
                    <a:lnTo>
                      <a:pt x="227653" y="38504"/>
                    </a:lnTo>
                    <a:lnTo>
                      <a:pt x="231127" y="40677"/>
                    </a:lnTo>
                    <a:lnTo>
                      <a:pt x="232872" y="39804"/>
                    </a:lnTo>
                    <a:lnTo>
                      <a:pt x="238105" y="31949"/>
                    </a:lnTo>
                    <a:lnTo>
                      <a:pt x="237327" y="30782"/>
                    </a:lnTo>
                    <a:lnTo>
                      <a:pt x="241835" y="27183"/>
                    </a:lnTo>
                    <a:lnTo>
                      <a:pt x="290493" y="22069"/>
                    </a:lnTo>
                    <a:lnTo>
                      <a:pt x="283172" y="41565"/>
                    </a:lnTo>
                    <a:lnTo>
                      <a:pt x="292440" y="40591"/>
                    </a:lnTo>
                    <a:lnTo>
                      <a:pt x="294985" y="40324"/>
                    </a:lnTo>
                    <a:lnTo>
                      <a:pt x="293924" y="40677"/>
                    </a:lnTo>
                    <a:lnTo>
                      <a:pt x="294075" y="40980"/>
                    </a:lnTo>
                    <a:lnTo>
                      <a:pt x="292710" y="41124"/>
                    </a:lnTo>
                    <a:lnTo>
                      <a:pt x="283440" y="42098"/>
                    </a:lnTo>
                    <a:lnTo>
                      <a:pt x="277217" y="72058"/>
                    </a:lnTo>
                    <a:lnTo>
                      <a:pt x="280385" y="102203"/>
                    </a:lnTo>
                    <a:lnTo>
                      <a:pt x="299900" y="109530"/>
                    </a:lnTo>
                    <a:lnTo>
                      <a:pt x="320574" y="116735"/>
                    </a:lnTo>
                    <a:lnTo>
                      <a:pt x="322645" y="136446"/>
                    </a:lnTo>
                    <a:lnTo>
                      <a:pt x="324717" y="156156"/>
                    </a:lnTo>
                    <a:lnTo>
                      <a:pt x="335146" y="155060"/>
                    </a:lnTo>
                    <a:lnTo>
                      <a:pt x="353686" y="153111"/>
                    </a:lnTo>
                    <a:lnTo>
                      <a:pt x="354661" y="162386"/>
                    </a:lnTo>
                    <a:lnTo>
                      <a:pt x="366186" y="171725"/>
                    </a:lnTo>
                    <a:lnTo>
                      <a:pt x="374360" y="160316"/>
                    </a:lnTo>
                    <a:lnTo>
                      <a:pt x="385885" y="169655"/>
                    </a:lnTo>
                    <a:lnTo>
                      <a:pt x="407472" y="196692"/>
                    </a:lnTo>
                    <a:lnTo>
                      <a:pt x="420947" y="224582"/>
                    </a:lnTo>
                    <a:lnTo>
                      <a:pt x="431192" y="232883"/>
                    </a:lnTo>
                    <a:lnTo>
                      <a:pt x="451988" y="241247"/>
                    </a:lnTo>
                    <a:lnTo>
                      <a:pt x="461258" y="240273"/>
                    </a:lnTo>
                    <a:lnTo>
                      <a:pt x="474733" y="268163"/>
                    </a:lnTo>
                    <a:lnTo>
                      <a:pt x="491916" y="295819"/>
                    </a:lnTo>
                    <a:lnTo>
                      <a:pt x="490164" y="296404"/>
                    </a:lnTo>
                    <a:lnTo>
                      <a:pt x="490164" y="299022"/>
                    </a:lnTo>
                    <a:lnTo>
                      <a:pt x="489292" y="301640"/>
                    </a:lnTo>
                    <a:lnTo>
                      <a:pt x="488420" y="302513"/>
                    </a:lnTo>
                    <a:lnTo>
                      <a:pt x="486676" y="302513"/>
                    </a:lnTo>
                    <a:lnTo>
                      <a:pt x="485803" y="300768"/>
                    </a:lnTo>
                    <a:lnTo>
                      <a:pt x="484931" y="300768"/>
                    </a:lnTo>
                    <a:lnTo>
                      <a:pt x="482315" y="300768"/>
                    </a:lnTo>
                    <a:lnTo>
                      <a:pt x="477954" y="300768"/>
                    </a:lnTo>
                    <a:lnTo>
                      <a:pt x="475337" y="300768"/>
                    </a:lnTo>
                    <a:lnTo>
                      <a:pt x="471848" y="298149"/>
                    </a:lnTo>
                    <a:lnTo>
                      <a:pt x="470976" y="298149"/>
                    </a:lnTo>
                    <a:lnTo>
                      <a:pt x="469232" y="299022"/>
                    </a:lnTo>
                    <a:lnTo>
                      <a:pt x="465743" y="299022"/>
                    </a:lnTo>
                    <a:lnTo>
                      <a:pt x="464871" y="297277"/>
                    </a:lnTo>
                    <a:lnTo>
                      <a:pt x="463127" y="295531"/>
                    </a:lnTo>
                    <a:lnTo>
                      <a:pt x="461382" y="295531"/>
                    </a:lnTo>
                    <a:lnTo>
                      <a:pt x="458766" y="295531"/>
                    </a:lnTo>
                    <a:lnTo>
                      <a:pt x="457022" y="294658"/>
                    </a:lnTo>
                    <a:lnTo>
                      <a:pt x="455277" y="295531"/>
                    </a:lnTo>
                    <a:lnTo>
                      <a:pt x="456149" y="297276"/>
                    </a:lnTo>
                    <a:lnTo>
                      <a:pt x="457894" y="299022"/>
                    </a:lnTo>
                    <a:lnTo>
                      <a:pt x="458766" y="299895"/>
                    </a:lnTo>
                    <a:lnTo>
                      <a:pt x="457894" y="300768"/>
                    </a:lnTo>
                    <a:lnTo>
                      <a:pt x="456149" y="300768"/>
                    </a:lnTo>
                    <a:lnTo>
                      <a:pt x="456149" y="302513"/>
                    </a:lnTo>
                    <a:lnTo>
                      <a:pt x="456149" y="305131"/>
                    </a:lnTo>
                    <a:lnTo>
                      <a:pt x="457894" y="307750"/>
                    </a:lnTo>
                    <a:lnTo>
                      <a:pt x="458766" y="310368"/>
                    </a:lnTo>
                    <a:lnTo>
                      <a:pt x="461382" y="311241"/>
                    </a:lnTo>
                    <a:lnTo>
                      <a:pt x="460510" y="312987"/>
                    </a:lnTo>
                    <a:lnTo>
                      <a:pt x="459638" y="312987"/>
                    </a:lnTo>
                    <a:lnTo>
                      <a:pt x="456149" y="312986"/>
                    </a:lnTo>
                    <a:lnTo>
                      <a:pt x="455277" y="314732"/>
                    </a:lnTo>
                    <a:lnTo>
                      <a:pt x="454405" y="316478"/>
                    </a:lnTo>
                    <a:lnTo>
                      <a:pt x="455277" y="316478"/>
                    </a:lnTo>
                    <a:lnTo>
                      <a:pt x="454405" y="319969"/>
                    </a:lnTo>
                    <a:lnTo>
                      <a:pt x="452661" y="319969"/>
                    </a:lnTo>
                    <a:lnTo>
                      <a:pt x="451788" y="320842"/>
                    </a:lnTo>
                    <a:lnTo>
                      <a:pt x="451788" y="322587"/>
                    </a:lnTo>
                    <a:lnTo>
                      <a:pt x="451788" y="323460"/>
                    </a:lnTo>
                    <a:lnTo>
                      <a:pt x="436089" y="322587"/>
                    </a:lnTo>
                    <a:lnTo>
                      <a:pt x="431728" y="314732"/>
                    </a:lnTo>
                    <a:lnTo>
                      <a:pt x="423879" y="312987"/>
                    </a:lnTo>
                    <a:lnTo>
                      <a:pt x="422134" y="314732"/>
                    </a:lnTo>
                    <a:lnTo>
                      <a:pt x="420390" y="317351"/>
                    </a:lnTo>
                    <a:lnTo>
                      <a:pt x="417774" y="319969"/>
                    </a:lnTo>
                    <a:lnTo>
                      <a:pt x="415157" y="322587"/>
                    </a:lnTo>
                    <a:lnTo>
                      <a:pt x="414285" y="323460"/>
                    </a:lnTo>
                    <a:lnTo>
                      <a:pt x="409924" y="323460"/>
                    </a:lnTo>
                    <a:lnTo>
                      <a:pt x="403818" y="323460"/>
                    </a:lnTo>
                    <a:lnTo>
                      <a:pt x="398586" y="322587"/>
                    </a:lnTo>
                    <a:lnTo>
                      <a:pt x="396841" y="321715"/>
                    </a:lnTo>
                    <a:lnTo>
                      <a:pt x="393352" y="320842"/>
                    </a:lnTo>
                    <a:lnTo>
                      <a:pt x="389864" y="319969"/>
                    </a:lnTo>
                    <a:lnTo>
                      <a:pt x="388992" y="319096"/>
                    </a:lnTo>
                    <a:lnTo>
                      <a:pt x="386375" y="318224"/>
                    </a:lnTo>
                    <a:lnTo>
                      <a:pt x="382014" y="316478"/>
                    </a:lnTo>
                    <a:lnTo>
                      <a:pt x="379398" y="316478"/>
                    </a:lnTo>
                    <a:lnTo>
                      <a:pt x="377653" y="317350"/>
                    </a:lnTo>
                    <a:lnTo>
                      <a:pt x="376781" y="318223"/>
                    </a:lnTo>
                    <a:lnTo>
                      <a:pt x="375909" y="319969"/>
                    </a:lnTo>
                    <a:lnTo>
                      <a:pt x="374165" y="320842"/>
                    </a:lnTo>
                    <a:lnTo>
                      <a:pt x="369804" y="320842"/>
                    </a:lnTo>
                    <a:lnTo>
                      <a:pt x="365443" y="319096"/>
                    </a:lnTo>
                    <a:lnTo>
                      <a:pt x="362826" y="319096"/>
                    </a:lnTo>
                    <a:lnTo>
                      <a:pt x="360210" y="320842"/>
                    </a:lnTo>
                    <a:lnTo>
                      <a:pt x="359338" y="321714"/>
                    </a:lnTo>
                    <a:lnTo>
                      <a:pt x="356721" y="320842"/>
                    </a:lnTo>
                    <a:lnTo>
                      <a:pt x="355849" y="319096"/>
                    </a:lnTo>
                    <a:lnTo>
                      <a:pt x="354977" y="318224"/>
                    </a:lnTo>
                    <a:lnTo>
                      <a:pt x="347999" y="317351"/>
                    </a:lnTo>
                    <a:lnTo>
                      <a:pt x="342766" y="315605"/>
                    </a:lnTo>
                    <a:lnTo>
                      <a:pt x="337533" y="315605"/>
                    </a:lnTo>
                    <a:lnTo>
                      <a:pt x="336661" y="317351"/>
                    </a:lnTo>
                    <a:lnTo>
                      <a:pt x="333172" y="317350"/>
                    </a:lnTo>
                    <a:lnTo>
                      <a:pt x="330556" y="317351"/>
                    </a:lnTo>
                    <a:lnTo>
                      <a:pt x="328811" y="315605"/>
                    </a:lnTo>
                    <a:lnTo>
                      <a:pt x="314856" y="312987"/>
                    </a:lnTo>
                    <a:lnTo>
                      <a:pt x="304390" y="312987"/>
                    </a:lnTo>
                    <a:lnTo>
                      <a:pt x="282586" y="312987"/>
                    </a:lnTo>
                    <a:lnTo>
                      <a:pt x="277353" y="312987"/>
                    </a:lnTo>
                    <a:lnTo>
                      <a:pt x="276481" y="312114"/>
                    </a:lnTo>
                    <a:lnTo>
                      <a:pt x="276480" y="310368"/>
                    </a:lnTo>
                    <a:lnTo>
                      <a:pt x="276480" y="308623"/>
                    </a:lnTo>
                    <a:lnTo>
                      <a:pt x="277353" y="306005"/>
                    </a:lnTo>
                    <a:lnTo>
                      <a:pt x="279097" y="304259"/>
                    </a:lnTo>
                    <a:lnTo>
                      <a:pt x="279969" y="302513"/>
                    </a:lnTo>
                    <a:lnTo>
                      <a:pt x="279097" y="301640"/>
                    </a:lnTo>
                    <a:lnTo>
                      <a:pt x="277353" y="300768"/>
                    </a:lnTo>
                    <a:lnTo>
                      <a:pt x="275608" y="300768"/>
                    </a:lnTo>
                    <a:lnTo>
                      <a:pt x="272120" y="300768"/>
                    </a:lnTo>
                    <a:lnTo>
                      <a:pt x="270375" y="301641"/>
                    </a:lnTo>
                    <a:lnTo>
                      <a:pt x="268631" y="302513"/>
                    </a:lnTo>
                    <a:lnTo>
                      <a:pt x="267759" y="305132"/>
                    </a:lnTo>
                    <a:lnTo>
                      <a:pt x="266014" y="306877"/>
                    </a:lnTo>
                    <a:lnTo>
                      <a:pt x="263398" y="308623"/>
                    </a:lnTo>
                    <a:lnTo>
                      <a:pt x="261653" y="310368"/>
                    </a:lnTo>
                    <a:lnTo>
                      <a:pt x="259909" y="310368"/>
                    </a:lnTo>
                    <a:lnTo>
                      <a:pt x="252932" y="304259"/>
                    </a:lnTo>
                    <a:lnTo>
                      <a:pt x="252060" y="304259"/>
                    </a:lnTo>
                    <a:lnTo>
                      <a:pt x="249443" y="304259"/>
                    </a:lnTo>
                    <a:lnTo>
                      <a:pt x="247699" y="302513"/>
                    </a:lnTo>
                    <a:lnTo>
                      <a:pt x="245082" y="300768"/>
                    </a:lnTo>
                    <a:lnTo>
                      <a:pt x="243338" y="299895"/>
                    </a:lnTo>
                    <a:lnTo>
                      <a:pt x="242466" y="299895"/>
                    </a:lnTo>
                    <a:lnTo>
                      <a:pt x="241593" y="299895"/>
                    </a:lnTo>
                    <a:lnTo>
                      <a:pt x="240721" y="301641"/>
                    </a:lnTo>
                    <a:lnTo>
                      <a:pt x="240721" y="302513"/>
                    </a:lnTo>
                    <a:lnTo>
                      <a:pt x="241593" y="304259"/>
                    </a:lnTo>
                    <a:lnTo>
                      <a:pt x="241593" y="306004"/>
                    </a:lnTo>
                    <a:lnTo>
                      <a:pt x="241593" y="306877"/>
                    </a:lnTo>
                    <a:lnTo>
                      <a:pt x="240721" y="307750"/>
                    </a:lnTo>
                    <a:lnTo>
                      <a:pt x="238977" y="308623"/>
                    </a:lnTo>
                    <a:lnTo>
                      <a:pt x="238105" y="307750"/>
                    </a:lnTo>
                    <a:lnTo>
                      <a:pt x="236360" y="305132"/>
                    </a:lnTo>
                    <a:lnTo>
                      <a:pt x="235488" y="305132"/>
                    </a:lnTo>
                    <a:lnTo>
                      <a:pt x="232872" y="304259"/>
                    </a:lnTo>
                    <a:lnTo>
                      <a:pt x="230255" y="304259"/>
                    </a:lnTo>
                    <a:lnTo>
                      <a:pt x="227639" y="303386"/>
                    </a:lnTo>
                    <a:lnTo>
                      <a:pt x="225022" y="305132"/>
                    </a:lnTo>
                    <a:lnTo>
                      <a:pt x="223278" y="306004"/>
                    </a:lnTo>
                    <a:lnTo>
                      <a:pt x="220661" y="306004"/>
                    </a:lnTo>
                    <a:lnTo>
                      <a:pt x="218917" y="306877"/>
                    </a:lnTo>
                    <a:lnTo>
                      <a:pt x="217172" y="307750"/>
                    </a:lnTo>
                    <a:lnTo>
                      <a:pt x="216300" y="310368"/>
                    </a:lnTo>
                    <a:lnTo>
                      <a:pt x="216300" y="312114"/>
                    </a:lnTo>
                    <a:lnTo>
                      <a:pt x="215428" y="314732"/>
                    </a:lnTo>
                    <a:lnTo>
                      <a:pt x="213684" y="315605"/>
                    </a:lnTo>
                    <a:lnTo>
                      <a:pt x="213684" y="329569"/>
                    </a:lnTo>
                    <a:lnTo>
                      <a:pt x="209323" y="332188"/>
                    </a:lnTo>
                    <a:lnTo>
                      <a:pt x="208451" y="329569"/>
                    </a:lnTo>
                    <a:lnTo>
                      <a:pt x="201473" y="329570"/>
                    </a:lnTo>
                    <a:lnTo>
                      <a:pt x="196240" y="315605"/>
                    </a:lnTo>
                    <a:lnTo>
                      <a:pt x="195368" y="312987"/>
                    </a:lnTo>
                    <a:lnTo>
                      <a:pt x="194496" y="312987"/>
                    </a:lnTo>
                    <a:lnTo>
                      <a:pt x="191879" y="314732"/>
                    </a:lnTo>
                    <a:lnTo>
                      <a:pt x="190135" y="315605"/>
                    </a:lnTo>
                    <a:lnTo>
                      <a:pt x="187518" y="315605"/>
                    </a:lnTo>
                    <a:lnTo>
                      <a:pt x="185774" y="316478"/>
                    </a:lnTo>
                    <a:lnTo>
                      <a:pt x="180541" y="316478"/>
                    </a:lnTo>
                    <a:lnTo>
                      <a:pt x="177052" y="316478"/>
                    </a:lnTo>
                    <a:lnTo>
                      <a:pt x="176180" y="315605"/>
                    </a:lnTo>
                    <a:lnTo>
                      <a:pt x="174436" y="312987"/>
                    </a:lnTo>
                    <a:lnTo>
                      <a:pt x="173564" y="312987"/>
                    </a:lnTo>
                    <a:lnTo>
                      <a:pt x="170947" y="312987"/>
                    </a:lnTo>
                    <a:lnTo>
                      <a:pt x="169203" y="312987"/>
                    </a:lnTo>
                    <a:lnTo>
                      <a:pt x="168330" y="312114"/>
                    </a:lnTo>
                    <a:lnTo>
                      <a:pt x="168330" y="310368"/>
                    </a:lnTo>
                    <a:lnTo>
                      <a:pt x="166586" y="308623"/>
                    </a:lnTo>
                    <a:lnTo>
                      <a:pt x="165714" y="308623"/>
                    </a:lnTo>
                    <a:lnTo>
                      <a:pt x="164842" y="310368"/>
                    </a:lnTo>
                    <a:lnTo>
                      <a:pt x="162225" y="310368"/>
                    </a:lnTo>
                    <a:lnTo>
                      <a:pt x="160481" y="310368"/>
                    </a:lnTo>
                    <a:lnTo>
                      <a:pt x="158736" y="310368"/>
                    </a:lnTo>
                    <a:lnTo>
                      <a:pt x="156992" y="308623"/>
                    </a:lnTo>
                    <a:lnTo>
                      <a:pt x="156120" y="310368"/>
                    </a:lnTo>
                    <a:lnTo>
                      <a:pt x="154376" y="310368"/>
                    </a:lnTo>
                    <a:lnTo>
                      <a:pt x="152631" y="310368"/>
                    </a:lnTo>
                    <a:lnTo>
                      <a:pt x="150015" y="310368"/>
                    </a:lnTo>
                    <a:lnTo>
                      <a:pt x="148270" y="308623"/>
                    </a:lnTo>
                    <a:lnTo>
                      <a:pt x="146526" y="307750"/>
                    </a:lnTo>
                    <a:lnTo>
                      <a:pt x="143037" y="307750"/>
                    </a:lnTo>
                    <a:lnTo>
                      <a:pt x="142165" y="307750"/>
                    </a:lnTo>
                    <a:lnTo>
                      <a:pt x="138676" y="307750"/>
                    </a:lnTo>
                    <a:lnTo>
                      <a:pt x="137804" y="306877"/>
                    </a:lnTo>
                    <a:lnTo>
                      <a:pt x="136060" y="306877"/>
                    </a:lnTo>
                    <a:lnTo>
                      <a:pt x="134315" y="307750"/>
                    </a:lnTo>
                    <a:lnTo>
                      <a:pt x="131699" y="306877"/>
                    </a:lnTo>
                    <a:lnTo>
                      <a:pt x="129082" y="306005"/>
                    </a:lnTo>
                    <a:lnTo>
                      <a:pt x="127338" y="306877"/>
                    </a:lnTo>
                    <a:lnTo>
                      <a:pt x="125594" y="306877"/>
                    </a:lnTo>
                    <a:lnTo>
                      <a:pt x="123849" y="306005"/>
                    </a:lnTo>
                    <a:lnTo>
                      <a:pt x="122105" y="304259"/>
                    </a:lnTo>
                    <a:lnTo>
                      <a:pt x="121233" y="303386"/>
                    </a:lnTo>
                    <a:lnTo>
                      <a:pt x="120361" y="304259"/>
                    </a:lnTo>
                    <a:lnTo>
                      <a:pt x="119489" y="305132"/>
                    </a:lnTo>
                    <a:lnTo>
                      <a:pt x="119489" y="306004"/>
                    </a:lnTo>
                    <a:lnTo>
                      <a:pt x="119488" y="307750"/>
                    </a:lnTo>
                    <a:lnTo>
                      <a:pt x="119488" y="310368"/>
                    </a:lnTo>
                    <a:lnTo>
                      <a:pt x="120361" y="311241"/>
                    </a:lnTo>
                    <a:lnTo>
                      <a:pt x="119488" y="312987"/>
                    </a:lnTo>
                    <a:lnTo>
                      <a:pt x="116872" y="315605"/>
                    </a:lnTo>
                    <a:lnTo>
                      <a:pt x="114255" y="315605"/>
                    </a:lnTo>
                    <a:lnTo>
                      <a:pt x="112511" y="315605"/>
                    </a:lnTo>
                    <a:lnTo>
                      <a:pt x="110767" y="314732"/>
                    </a:lnTo>
                    <a:lnTo>
                      <a:pt x="109022" y="314732"/>
                    </a:lnTo>
                    <a:lnTo>
                      <a:pt x="106406" y="302513"/>
                    </a:lnTo>
                    <a:lnTo>
                      <a:pt x="105534" y="302513"/>
                    </a:lnTo>
                    <a:lnTo>
                      <a:pt x="104661" y="302513"/>
                    </a:lnTo>
                    <a:lnTo>
                      <a:pt x="103789" y="303386"/>
                    </a:lnTo>
                    <a:lnTo>
                      <a:pt x="102045" y="302513"/>
                    </a:lnTo>
                    <a:lnTo>
                      <a:pt x="101173" y="301640"/>
                    </a:lnTo>
                    <a:lnTo>
                      <a:pt x="99428" y="301640"/>
                    </a:lnTo>
                    <a:lnTo>
                      <a:pt x="98556" y="301640"/>
                    </a:lnTo>
                    <a:lnTo>
                      <a:pt x="97684" y="302513"/>
                    </a:lnTo>
                    <a:lnTo>
                      <a:pt x="95068" y="302513"/>
                    </a:lnTo>
                    <a:lnTo>
                      <a:pt x="93323" y="302513"/>
                    </a:lnTo>
                    <a:lnTo>
                      <a:pt x="90707" y="303386"/>
                    </a:lnTo>
                    <a:lnTo>
                      <a:pt x="88090" y="303386"/>
                    </a:lnTo>
                    <a:lnTo>
                      <a:pt x="85473" y="303386"/>
                    </a:lnTo>
                    <a:lnTo>
                      <a:pt x="83729" y="303386"/>
                    </a:lnTo>
                    <a:lnTo>
                      <a:pt x="81985" y="302513"/>
                    </a:lnTo>
                    <a:lnTo>
                      <a:pt x="81113" y="301640"/>
                    </a:lnTo>
                    <a:lnTo>
                      <a:pt x="77624" y="301641"/>
                    </a:lnTo>
                    <a:lnTo>
                      <a:pt x="75879" y="302513"/>
                    </a:lnTo>
                    <a:lnTo>
                      <a:pt x="75007" y="302513"/>
                    </a:lnTo>
                    <a:lnTo>
                      <a:pt x="73263" y="302513"/>
                    </a:lnTo>
                    <a:lnTo>
                      <a:pt x="72391" y="301640"/>
                    </a:lnTo>
                    <a:lnTo>
                      <a:pt x="69774" y="301641"/>
                    </a:lnTo>
                    <a:lnTo>
                      <a:pt x="68902" y="300768"/>
                    </a:lnTo>
                    <a:lnTo>
                      <a:pt x="68902" y="299895"/>
                    </a:lnTo>
                    <a:lnTo>
                      <a:pt x="70646" y="295531"/>
                    </a:lnTo>
                    <a:lnTo>
                      <a:pt x="72391" y="296404"/>
                    </a:lnTo>
                    <a:lnTo>
                      <a:pt x="72391" y="294658"/>
                    </a:lnTo>
                    <a:lnTo>
                      <a:pt x="72391" y="292913"/>
                    </a:lnTo>
                    <a:lnTo>
                      <a:pt x="70647" y="289421"/>
                    </a:lnTo>
                    <a:lnTo>
                      <a:pt x="68902" y="289421"/>
                    </a:lnTo>
                    <a:lnTo>
                      <a:pt x="67158" y="290294"/>
                    </a:lnTo>
                    <a:lnTo>
                      <a:pt x="65413" y="292040"/>
                    </a:lnTo>
                    <a:lnTo>
                      <a:pt x="66285" y="285057"/>
                    </a:lnTo>
                    <a:lnTo>
                      <a:pt x="63669" y="284185"/>
                    </a:lnTo>
                    <a:lnTo>
                      <a:pt x="64541" y="281567"/>
                    </a:lnTo>
                    <a:lnTo>
                      <a:pt x="62797" y="280694"/>
                    </a:lnTo>
                    <a:lnTo>
                      <a:pt x="61052" y="280693"/>
                    </a:lnTo>
                    <a:lnTo>
                      <a:pt x="61052" y="279821"/>
                    </a:lnTo>
                    <a:lnTo>
                      <a:pt x="58436" y="277202"/>
                    </a:lnTo>
                    <a:lnTo>
                      <a:pt x="62797" y="276330"/>
                    </a:lnTo>
                    <a:lnTo>
                      <a:pt x="61925" y="271093"/>
                    </a:lnTo>
                    <a:lnTo>
                      <a:pt x="64541" y="268474"/>
                    </a:lnTo>
                    <a:lnTo>
                      <a:pt x="65413" y="271093"/>
                    </a:lnTo>
                    <a:lnTo>
                      <a:pt x="68030" y="265856"/>
                    </a:lnTo>
                    <a:lnTo>
                      <a:pt x="65413" y="264111"/>
                    </a:lnTo>
                    <a:lnTo>
                      <a:pt x="68030" y="258001"/>
                    </a:lnTo>
                    <a:lnTo>
                      <a:pt x="68902" y="258874"/>
                    </a:lnTo>
                    <a:lnTo>
                      <a:pt x="68902" y="261492"/>
                    </a:lnTo>
                    <a:lnTo>
                      <a:pt x="71519" y="262365"/>
                    </a:lnTo>
                    <a:lnTo>
                      <a:pt x="72391" y="260619"/>
                    </a:lnTo>
                    <a:lnTo>
                      <a:pt x="73263" y="260620"/>
                    </a:lnTo>
                    <a:lnTo>
                      <a:pt x="75007" y="261492"/>
                    </a:lnTo>
                    <a:lnTo>
                      <a:pt x="77624" y="257128"/>
                    </a:lnTo>
                    <a:lnTo>
                      <a:pt x="79368" y="258001"/>
                    </a:lnTo>
                    <a:lnTo>
                      <a:pt x="81985" y="256256"/>
                    </a:lnTo>
                    <a:lnTo>
                      <a:pt x="81985" y="254510"/>
                    </a:lnTo>
                    <a:lnTo>
                      <a:pt x="82857" y="252764"/>
                    </a:lnTo>
                    <a:lnTo>
                      <a:pt x="81985" y="251019"/>
                    </a:lnTo>
                    <a:lnTo>
                      <a:pt x="80240" y="250146"/>
                    </a:lnTo>
                    <a:lnTo>
                      <a:pt x="79368" y="248401"/>
                    </a:lnTo>
                    <a:lnTo>
                      <a:pt x="79368" y="244909"/>
                    </a:lnTo>
                    <a:lnTo>
                      <a:pt x="81113" y="243163"/>
                    </a:lnTo>
                    <a:lnTo>
                      <a:pt x="81113" y="241418"/>
                    </a:lnTo>
                    <a:lnTo>
                      <a:pt x="81112" y="237927"/>
                    </a:lnTo>
                    <a:lnTo>
                      <a:pt x="81113" y="235308"/>
                    </a:lnTo>
                    <a:lnTo>
                      <a:pt x="79368" y="234436"/>
                    </a:lnTo>
                    <a:lnTo>
                      <a:pt x="75879" y="233563"/>
                    </a:lnTo>
                    <a:lnTo>
                      <a:pt x="73263" y="231817"/>
                    </a:lnTo>
                    <a:lnTo>
                      <a:pt x="69774" y="230072"/>
                    </a:lnTo>
                    <a:lnTo>
                      <a:pt x="68030" y="230072"/>
                    </a:lnTo>
                    <a:lnTo>
                      <a:pt x="65413" y="228326"/>
                    </a:lnTo>
                    <a:lnTo>
                      <a:pt x="64541" y="227454"/>
                    </a:lnTo>
                    <a:lnTo>
                      <a:pt x="59308" y="226581"/>
                    </a:lnTo>
                    <a:lnTo>
                      <a:pt x="57564" y="228326"/>
                    </a:lnTo>
                    <a:lnTo>
                      <a:pt x="42737" y="228327"/>
                    </a:lnTo>
                    <a:lnTo>
                      <a:pt x="40992" y="227454"/>
                    </a:lnTo>
                    <a:lnTo>
                      <a:pt x="40992" y="222217"/>
                    </a:lnTo>
                    <a:lnTo>
                      <a:pt x="39248" y="222217"/>
                    </a:lnTo>
                    <a:lnTo>
                      <a:pt x="38376" y="225708"/>
                    </a:lnTo>
                    <a:lnTo>
                      <a:pt x="36632" y="226581"/>
                    </a:lnTo>
                    <a:lnTo>
                      <a:pt x="32271" y="222217"/>
                    </a:lnTo>
                    <a:lnTo>
                      <a:pt x="34887" y="220471"/>
                    </a:lnTo>
                    <a:lnTo>
                      <a:pt x="34887" y="217853"/>
                    </a:lnTo>
                    <a:lnTo>
                      <a:pt x="35759" y="216980"/>
                    </a:lnTo>
                    <a:lnTo>
                      <a:pt x="37504" y="216107"/>
                    </a:lnTo>
                    <a:lnTo>
                      <a:pt x="38376" y="215235"/>
                    </a:lnTo>
                    <a:lnTo>
                      <a:pt x="38376" y="213489"/>
                    </a:lnTo>
                    <a:lnTo>
                      <a:pt x="35759" y="214362"/>
                    </a:lnTo>
                    <a:lnTo>
                      <a:pt x="33143" y="212616"/>
                    </a:lnTo>
                    <a:lnTo>
                      <a:pt x="28782" y="212616"/>
                    </a:lnTo>
                    <a:lnTo>
                      <a:pt x="27910" y="211744"/>
                    </a:lnTo>
                    <a:lnTo>
                      <a:pt x="26165" y="209998"/>
                    </a:lnTo>
                    <a:lnTo>
                      <a:pt x="25293" y="210871"/>
                    </a:lnTo>
                    <a:lnTo>
                      <a:pt x="25293" y="213489"/>
                    </a:lnTo>
                    <a:lnTo>
                      <a:pt x="21804" y="214362"/>
                    </a:lnTo>
                    <a:lnTo>
                      <a:pt x="18316" y="214362"/>
                    </a:lnTo>
                    <a:lnTo>
                      <a:pt x="15699" y="213489"/>
                    </a:lnTo>
                    <a:lnTo>
                      <a:pt x="17444" y="210871"/>
                    </a:lnTo>
                    <a:lnTo>
                      <a:pt x="15699" y="209998"/>
                    </a:lnTo>
                    <a:lnTo>
                      <a:pt x="13083" y="210871"/>
                    </a:lnTo>
                    <a:lnTo>
                      <a:pt x="9594" y="209998"/>
                    </a:lnTo>
                    <a:lnTo>
                      <a:pt x="8722" y="208252"/>
                    </a:lnTo>
                    <a:lnTo>
                      <a:pt x="6978" y="208252"/>
                    </a:lnTo>
                    <a:lnTo>
                      <a:pt x="5233" y="209125"/>
                    </a:lnTo>
                    <a:lnTo>
                      <a:pt x="2617" y="208252"/>
                    </a:lnTo>
                    <a:lnTo>
                      <a:pt x="1744" y="206507"/>
                    </a:lnTo>
                    <a:lnTo>
                      <a:pt x="3489" y="202143"/>
                    </a:lnTo>
                    <a:lnTo>
                      <a:pt x="872" y="200397"/>
                    </a:lnTo>
                    <a:lnTo>
                      <a:pt x="0" y="196906"/>
                    </a:lnTo>
                    <a:lnTo>
                      <a:pt x="872" y="195160"/>
                    </a:lnTo>
                    <a:lnTo>
                      <a:pt x="2616" y="193415"/>
                    </a:lnTo>
                    <a:lnTo>
                      <a:pt x="5233" y="192542"/>
                    </a:lnTo>
                    <a:lnTo>
                      <a:pt x="7850" y="192542"/>
                    </a:lnTo>
                    <a:lnTo>
                      <a:pt x="9594" y="191669"/>
                    </a:lnTo>
                    <a:lnTo>
                      <a:pt x="9594" y="189924"/>
                    </a:lnTo>
                    <a:lnTo>
                      <a:pt x="9594" y="186432"/>
                    </a:lnTo>
                    <a:lnTo>
                      <a:pt x="9594" y="182941"/>
                    </a:lnTo>
                    <a:lnTo>
                      <a:pt x="10466" y="179451"/>
                    </a:lnTo>
                    <a:lnTo>
                      <a:pt x="9594" y="176832"/>
                    </a:lnTo>
                    <a:lnTo>
                      <a:pt x="7849" y="176832"/>
                    </a:lnTo>
                    <a:lnTo>
                      <a:pt x="7850" y="171595"/>
                    </a:lnTo>
                    <a:lnTo>
                      <a:pt x="7850" y="161122"/>
                    </a:lnTo>
                    <a:lnTo>
                      <a:pt x="8722" y="160249"/>
                    </a:lnTo>
                    <a:lnTo>
                      <a:pt x="14827" y="161995"/>
                    </a:lnTo>
                    <a:lnTo>
                      <a:pt x="15699" y="163740"/>
                    </a:lnTo>
                    <a:lnTo>
                      <a:pt x="18316" y="164613"/>
                    </a:lnTo>
                    <a:lnTo>
                      <a:pt x="20060" y="161995"/>
                    </a:lnTo>
                    <a:lnTo>
                      <a:pt x="21805" y="161995"/>
                    </a:lnTo>
                    <a:lnTo>
                      <a:pt x="25293" y="170722"/>
                    </a:lnTo>
                    <a:lnTo>
                      <a:pt x="28782" y="163740"/>
                    </a:lnTo>
                    <a:lnTo>
                      <a:pt x="31399" y="163740"/>
                    </a:lnTo>
                    <a:lnTo>
                      <a:pt x="34887" y="161122"/>
                    </a:lnTo>
                    <a:lnTo>
                      <a:pt x="32271" y="159376"/>
                    </a:lnTo>
                    <a:lnTo>
                      <a:pt x="33143" y="155012"/>
                    </a:lnTo>
                    <a:lnTo>
                      <a:pt x="33143" y="153267"/>
                    </a:lnTo>
                    <a:lnTo>
                      <a:pt x="32271" y="150649"/>
                    </a:lnTo>
                    <a:lnTo>
                      <a:pt x="34887" y="148030"/>
                    </a:lnTo>
                    <a:lnTo>
                      <a:pt x="35759" y="145412"/>
                    </a:lnTo>
                    <a:lnTo>
                      <a:pt x="34887" y="144539"/>
                    </a:lnTo>
                    <a:lnTo>
                      <a:pt x="34887" y="141920"/>
                    </a:lnTo>
                    <a:lnTo>
                      <a:pt x="32271" y="138429"/>
                    </a:lnTo>
                    <a:lnTo>
                      <a:pt x="30526" y="135811"/>
                    </a:lnTo>
                    <a:lnTo>
                      <a:pt x="27910" y="134938"/>
                    </a:lnTo>
                    <a:lnTo>
                      <a:pt x="27910" y="132320"/>
                    </a:lnTo>
                    <a:lnTo>
                      <a:pt x="30526" y="129702"/>
                    </a:lnTo>
                    <a:lnTo>
                      <a:pt x="33143" y="129702"/>
                    </a:lnTo>
                    <a:lnTo>
                      <a:pt x="35759" y="128829"/>
                    </a:lnTo>
                    <a:lnTo>
                      <a:pt x="37504" y="129701"/>
                    </a:lnTo>
                    <a:lnTo>
                      <a:pt x="40120" y="128829"/>
                    </a:lnTo>
                    <a:lnTo>
                      <a:pt x="41865" y="128829"/>
                    </a:lnTo>
                    <a:lnTo>
                      <a:pt x="43609" y="128829"/>
                    </a:lnTo>
                    <a:lnTo>
                      <a:pt x="44481" y="128829"/>
                    </a:lnTo>
                    <a:lnTo>
                      <a:pt x="43609" y="124465"/>
                    </a:lnTo>
                    <a:lnTo>
                      <a:pt x="42737" y="122719"/>
                    </a:lnTo>
                    <a:lnTo>
                      <a:pt x="42737" y="121846"/>
                    </a:lnTo>
                    <a:lnTo>
                      <a:pt x="47098" y="115737"/>
                    </a:lnTo>
                    <a:lnTo>
                      <a:pt x="51459" y="120101"/>
                    </a:lnTo>
                    <a:lnTo>
                      <a:pt x="51459" y="122719"/>
                    </a:lnTo>
                    <a:lnTo>
                      <a:pt x="53203" y="123592"/>
                    </a:lnTo>
                    <a:lnTo>
                      <a:pt x="54075" y="122719"/>
                    </a:lnTo>
                    <a:lnTo>
                      <a:pt x="55819" y="124465"/>
                    </a:lnTo>
                    <a:lnTo>
                      <a:pt x="59308" y="122719"/>
                    </a:lnTo>
                    <a:lnTo>
                      <a:pt x="64541" y="123592"/>
                    </a:lnTo>
                    <a:lnTo>
                      <a:pt x="65413" y="120974"/>
                    </a:lnTo>
                    <a:lnTo>
                      <a:pt x="72391" y="121847"/>
                    </a:lnTo>
                    <a:lnTo>
                      <a:pt x="73263" y="122719"/>
                    </a:lnTo>
                    <a:lnTo>
                      <a:pt x="77624" y="122719"/>
                    </a:lnTo>
                    <a:lnTo>
                      <a:pt x="75879" y="108755"/>
                    </a:lnTo>
                    <a:lnTo>
                      <a:pt x="70646" y="108755"/>
                    </a:lnTo>
                    <a:lnTo>
                      <a:pt x="71519" y="106136"/>
                    </a:lnTo>
                    <a:lnTo>
                      <a:pt x="76752" y="106136"/>
                    </a:lnTo>
                    <a:lnTo>
                      <a:pt x="77624" y="102645"/>
                    </a:lnTo>
                    <a:lnTo>
                      <a:pt x="80240" y="102645"/>
                    </a:lnTo>
                    <a:lnTo>
                      <a:pt x="81985" y="99154"/>
                    </a:lnTo>
                    <a:lnTo>
                      <a:pt x="80240" y="98281"/>
                    </a:lnTo>
                    <a:lnTo>
                      <a:pt x="81113" y="94790"/>
                    </a:lnTo>
                    <a:lnTo>
                      <a:pt x="79368" y="93044"/>
                    </a:lnTo>
                    <a:lnTo>
                      <a:pt x="84601" y="89553"/>
                    </a:lnTo>
                    <a:lnTo>
                      <a:pt x="81985" y="86935"/>
                    </a:lnTo>
                    <a:lnTo>
                      <a:pt x="84601" y="85189"/>
                    </a:lnTo>
                    <a:lnTo>
                      <a:pt x="82857" y="82571"/>
                    </a:lnTo>
                    <a:lnTo>
                      <a:pt x="84601" y="80826"/>
                    </a:lnTo>
                    <a:lnTo>
                      <a:pt x="77624" y="75589"/>
                    </a:lnTo>
                    <a:lnTo>
                      <a:pt x="79368" y="72098"/>
                    </a:lnTo>
                    <a:lnTo>
                      <a:pt x="79368" y="71225"/>
                    </a:lnTo>
                    <a:lnTo>
                      <a:pt x="75007" y="72098"/>
                    </a:lnTo>
                    <a:lnTo>
                      <a:pt x="73263" y="71225"/>
                    </a:lnTo>
                    <a:lnTo>
                      <a:pt x="72391" y="65115"/>
                    </a:lnTo>
                    <a:lnTo>
                      <a:pt x="75007" y="65115"/>
                    </a:lnTo>
                    <a:lnTo>
                      <a:pt x="75879" y="62497"/>
                    </a:lnTo>
                    <a:lnTo>
                      <a:pt x="79368" y="63369"/>
                    </a:lnTo>
                    <a:lnTo>
                      <a:pt x="81985" y="63369"/>
                    </a:lnTo>
                    <a:lnTo>
                      <a:pt x="82857" y="63370"/>
                    </a:lnTo>
                    <a:lnTo>
                      <a:pt x="82857" y="60751"/>
                    </a:lnTo>
                    <a:lnTo>
                      <a:pt x="79368" y="57260"/>
                    </a:lnTo>
                    <a:lnTo>
                      <a:pt x="72391" y="57260"/>
                    </a:lnTo>
                    <a:lnTo>
                      <a:pt x="71519" y="53769"/>
                    </a:lnTo>
                    <a:lnTo>
                      <a:pt x="76752" y="43295"/>
                    </a:lnTo>
                    <a:lnTo>
                      <a:pt x="75007" y="38931"/>
                    </a:lnTo>
                    <a:lnTo>
                      <a:pt x="73263" y="35441"/>
                    </a:lnTo>
                    <a:lnTo>
                      <a:pt x="72391" y="33695"/>
                    </a:lnTo>
                    <a:lnTo>
                      <a:pt x="75880" y="33695"/>
                    </a:lnTo>
                    <a:lnTo>
                      <a:pt x="75007" y="31949"/>
                    </a:lnTo>
                    <a:lnTo>
                      <a:pt x="72021" y="30754"/>
                    </a:lnTo>
                    <a:lnTo>
                      <a:pt x="93856" y="1230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ПФО">
              <a:extLst>
                <a:ext uri="{FF2B5EF4-FFF2-40B4-BE49-F238E27FC236}">
                  <a16:creationId xmlns="" xmlns:a16="http://schemas.microsoft.com/office/drawing/2014/main" id="{6516F73E-4CC7-BCE3-DF1E-AC079673FA3B}"/>
                </a:ext>
              </a:extLst>
            </p:cNvPr>
            <p:cNvGrpSpPr/>
            <p:nvPr/>
          </p:nvGrpSpPr>
          <p:grpSpPr>
            <a:xfrm>
              <a:off x="3589600" y="2859971"/>
              <a:ext cx="1389506" cy="1311260"/>
              <a:chOff x="1174750" y="3035300"/>
              <a:chExt cx="1747838" cy="1649413"/>
            </a:xfrm>
            <a:grpFill/>
          </p:grpSpPr>
          <p:sp>
            <p:nvSpPr>
              <p:cNvPr id="64" name="ПФО_Ульяновская область">
                <a:extLst>
                  <a:ext uri="{FF2B5EF4-FFF2-40B4-BE49-F238E27FC236}">
                    <a16:creationId xmlns="" xmlns:a16="http://schemas.microsoft.com/office/drawing/2014/main" id="{DB870271-7622-8F34-1655-9A3C86D15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588" y="3629025"/>
                <a:ext cx="341313" cy="293688"/>
              </a:xfrm>
              <a:custGeom>
                <a:avLst/>
                <a:gdLst>
                  <a:gd name="T0" fmla="*/ 209 w 293"/>
                  <a:gd name="T1" fmla="*/ 84 h 252"/>
                  <a:gd name="T2" fmla="*/ 201 w 293"/>
                  <a:gd name="T3" fmla="*/ 67 h 252"/>
                  <a:gd name="T4" fmla="*/ 167 w 293"/>
                  <a:gd name="T5" fmla="*/ 59 h 252"/>
                  <a:gd name="T6" fmla="*/ 167 w 293"/>
                  <a:gd name="T7" fmla="*/ 42 h 252"/>
                  <a:gd name="T8" fmla="*/ 142 w 293"/>
                  <a:gd name="T9" fmla="*/ 25 h 252"/>
                  <a:gd name="T10" fmla="*/ 125 w 293"/>
                  <a:gd name="T11" fmla="*/ 0 h 252"/>
                  <a:gd name="T12" fmla="*/ 92 w 293"/>
                  <a:gd name="T13" fmla="*/ 51 h 252"/>
                  <a:gd name="T14" fmla="*/ 75 w 293"/>
                  <a:gd name="T15" fmla="*/ 42 h 252"/>
                  <a:gd name="T16" fmla="*/ 41 w 293"/>
                  <a:gd name="T17" fmla="*/ 42 h 252"/>
                  <a:gd name="T18" fmla="*/ 50 w 293"/>
                  <a:gd name="T19" fmla="*/ 76 h 252"/>
                  <a:gd name="T20" fmla="*/ 41 w 293"/>
                  <a:gd name="T21" fmla="*/ 109 h 252"/>
                  <a:gd name="T22" fmla="*/ 50 w 293"/>
                  <a:gd name="T23" fmla="*/ 126 h 252"/>
                  <a:gd name="T24" fmla="*/ 50 w 293"/>
                  <a:gd name="T25" fmla="*/ 143 h 252"/>
                  <a:gd name="T26" fmla="*/ 25 w 293"/>
                  <a:gd name="T27" fmla="*/ 176 h 252"/>
                  <a:gd name="T28" fmla="*/ 0 w 293"/>
                  <a:gd name="T29" fmla="*/ 193 h 252"/>
                  <a:gd name="T30" fmla="*/ 25 w 293"/>
                  <a:gd name="T31" fmla="*/ 235 h 252"/>
                  <a:gd name="T32" fmla="*/ 75 w 293"/>
                  <a:gd name="T33" fmla="*/ 235 h 252"/>
                  <a:gd name="T34" fmla="*/ 83 w 293"/>
                  <a:gd name="T35" fmla="*/ 243 h 252"/>
                  <a:gd name="T36" fmla="*/ 83 w 293"/>
                  <a:gd name="T37" fmla="*/ 252 h 252"/>
                  <a:gd name="T38" fmla="*/ 100 w 293"/>
                  <a:gd name="T39" fmla="*/ 227 h 252"/>
                  <a:gd name="T40" fmla="*/ 117 w 293"/>
                  <a:gd name="T41" fmla="*/ 185 h 252"/>
                  <a:gd name="T42" fmla="*/ 125 w 293"/>
                  <a:gd name="T43" fmla="*/ 185 h 252"/>
                  <a:gd name="T44" fmla="*/ 142 w 293"/>
                  <a:gd name="T45" fmla="*/ 185 h 252"/>
                  <a:gd name="T46" fmla="*/ 159 w 293"/>
                  <a:gd name="T47" fmla="*/ 176 h 252"/>
                  <a:gd name="T48" fmla="*/ 167 w 293"/>
                  <a:gd name="T49" fmla="*/ 176 h 252"/>
                  <a:gd name="T50" fmla="*/ 184 w 293"/>
                  <a:gd name="T51" fmla="*/ 185 h 252"/>
                  <a:gd name="T52" fmla="*/ 201 w 293"/>
                  <a:gd name="T53" fmla="*/ 185 h 252"/>
                  <a:gd name="T54" fmla="*/ 218 w 293"/>
                  <a:gd name="T55" fmla="*/ 202 h 252"/>
                  <a:gd name="T56" fmla="*/ 243 w 293"/>
                  <a:gd name="T57" fmla="*/ 218 h 252"/>
                  <a:gd name="T58" fmla="*/ 243 w 293"/>
                  <a:gd name="T59" fmla="*/ 210 h 252"/>
                  <a:gd name="T60" fmla="*/ 251 w 293"/>
                  <a:gd name="T61" fmla="*/ 210 h 252"/>
                  <a:gd name="T62" fmla="*/ 259 w 293"/>
                  <a:gd name="T63" fmla="*/ 210 h 252"/>
                  <a:gd name="T64" fmla="*/ 268 w 293"/>
                  <a:gd name="T65" fmla="*/ 210 h 252"/>
                  <a:gd name="T66" fmla="*/ 285 w 293"/>
                  <a:gd name="T67" fmla="*/ 185 h 252"/>
                  <a:gd name="T68" fmla="*/ 293 w 293"/>
                  <a:gd name="T69" fmla="*/ 168 h 252"/>
                  <a:gd name="T70" fmla="*/ 276 w 293"/>
                  <a:gd name="T71" fmla="*/ 143 h 252"/>
                  <a:gd name="T72" fmla="*/ 276 w 293"/>
                  <a:gd name="T73" fmla="*/ 118 h 252"/>
                  <a:gd name="T74" fmla="*/ 268 w 293"/>
                  <a:gd name="T75" fmla="*/ 101 h 252"/>
                  <a:gd name="T76" fmla="*/ 243 w 293"/>
                  <a:gd name="T77" fmla="*/ 101 h 252"/>
                  <a:gd name="T78" fmla="*/ 226 w 293"/>
                  <a:gd name="T79" fmla="*/ 101 h 252"/>
                  <a:gd name="T80" fmla="*/ 209 w 293"/>
                  <a:gd name="T8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3" h="252">
                    <a:moveTo>
                      <a:pt x="209" y="84"/>
                    </a:moveTo>
                    <a:lnTo>
                      <a:pt x="201" y="67"/>
                    </a:lnTo>
                    <a:lnTo>
                      <a:pt x="167" y="59"/>
                    </a:lnTo>
                    <a:lnTo>
                      <a:pt x="167" y="42"/>
                    </a:lnTo>
                    <a:lnTo>
                      <a:pt x="142" y="25"/>
                    </a:lnTo>
                    <a:lnTo>
                      <a:pt x="125" y="0"/>
                    </a:lnTo>
                    <a:lnTo>
                      <a:pt x="92" y="51"/>
                    </a:lnTo>
                    <a:lnTo>
                      <a:pt x="75" y="42"/>
                    </a:lnTo>
                    <a:lnTo>
                      <a:pt x="41" y="42"/>
                    </a:lnTo>
                    <a:lnTo>
                      <a:pt x="50" y="76"/>
                    </a:lnTo>
                    <a:lnTo>
                      <a:pt x="41" y="109"/>
                    </a:lnTo>
                    <a:lnTo>
                      <a:pt x="50" y="126"/>
                    </a:lnTo>
                    <a:lnTo>
                      <a:pt x="50" y="143"/>
                    </a:lnTo>
                    <a:lnTo>
                      <a:pt x="25" y="176"/>
                    </a:lnTo>
                    <a:lnTo>
                      <a:pt x="0" y="193"/>
                    </a:lnTo>
                    <a:lnTo>
                      <a:pt x="25" y="235"/>
                    </a:lnTo>
                    <a:lnTo>
                      <a:pt x="75" y="235"/>
                    </a:lnTo>
                    <a:lnTo>
                      <a:pt x="83" y="243"/>
                    </a:lnTo>
                    <a:lnTo>
                      <a:pt x="83" y="252"/>
                    </a:lnTo>
                    <a:lnTo>
                      <a:pt x="100" y="227"/>
                    </a:lnTo>
                    <a:lnTo>
                      <a:pt x="117" y="185"/>
                    </a:lnTo>
                    <a:lnTo>
                      <a:pt x="125" y="185"/>
                    </a:lnTo>
                    <a:lnTo>
                      <a:pt x="142" y="185"/>
                    </a:lnTo>
                    <a:lnTo>
                      <a:pt x="159" y="176"/>
                    </a:lnTo>
                    <a:lnTo>
                      <a:pt x="167" y="176"/>
                    </a:lnTo>
                    <a:lnTo>
                      <a:pt x="184" y="185"/>
                    </a:lnTo>
                    <a:lnTo>
                      <a:pt x="201" y="185"/>
                    </a:lnTo>
                    <a:lnTo>
                      <a:pt x="218" y="202"/>
                    </a:lnTo>
                    <a:lnTo>
                      <a:pt x="243" y="218"/>
                    </a:lnTo>
                    <a:lnTo>
                      <a:pt x="243" y="210"/>
                    </a:lnTo>
                    <a:lnTo>
                      <a:pt x="251" y="210"/>
                    </a:lnTo>
                    <a:lnTo>
                      <a:pt x="259" y="210"/>
                    </a:lnTo>
                    <a:lnTo>
                      <a:pt x="268" y="210"/>
                    </a:lnTo>
                    <a:lnTo>
                      <a:pt x="285" y="185"/>
                    </a:lnTo>
                    <a:lnTo>
                      <a:pt x="293" y="168"/>
                    </a:lnTo>
                    <a:lnTo>
                      <a:pt x="276" y="143"/>
                    </a:lnTo>
                    <a:lnTo>
                      <a:pt x="276" y="118"/>
                    </a:lnTo>
                    <a:lnTo>
                      <a:pt x="268" y="101"/>
                    </a:lnTo>
                    <a:lnTo>
                      <a:pt x="243" y="101"/>
                    </a:lnTo>
                    <a:lnTo>
                      <a:pt x="226" y="101"/>
                    </a:lnTo>
                    <a:lnTo>
                      <a:pt x="209" y="8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ПФО_Саратовская область">
                <a:extLst>
                  <a:ext uri="{FF2B5EF4-FFF2-40B4-BE49-F238E27FC236}">
                    <a16:creationId xmlns="" xmlns:a16="http://schemas.microsoft.com/office/drawing/2014/main" id="{9FDA232E-05D6-CE15-0D57-57A8E84D8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750" y="3698875"/>
                <a:ext cx="525463" cy="527050"/>
              </a:xfrm>
              <a:custGeom>
                <a:avLst/>
                <a:gdLst>
                  <a:gd name="T0" fmla="*/ 226 w 452"/>
                  <a:gd name="T1" fmla="*/ 109 h 453"/>
                  <a:gd name="T2" fmla="*/ 184 w 452"/>
                  <a:gd name="T3" fmla="*/ 84 h 453"/>
                  <a:gd name="T4" fmla="*/ 176 w 452"/>
                  <a:gd name="T5" fmla="*/ 67 h 453"/>
                  <a:gd name="T6" fmla="*/ 151 w 452"/>
                  <a:gd name="T7" fmla="*/ 59 h 453"/>
                  <a:gd name="T8" fmla="*/ 134 w 452"/>
                  <a:gd name="T9" fmla="*/ 34 h 453"/>
                  <a:gd name="T10" fmla="*/ 92 w 452"/>
                  <a:gd name="T11" fmla="*/ 0 h 453"/>
                  <a:gd name="T12" fmla="*/ 10 w 452"/>
                  <a:gd name="T13" fmla="*/ 34 h 453"/>
                  <a:gd name="T14" fmla="*/ 0 w 452"/>
                  <a:gd name="T15" fmla="*/ 92 h 453"/>
                  <a:gd name="T16" fmla="*/ 25 w 452"/>
                  <a:gd name="T17" fmla="*/ 143 h 453"/>
                  <a:gd name="T18" fmla="*/ 50 w 452"/>
                  <a:gd name="T19" fmla="*/ 151 h 453"/>
                  <a:gd name="T20" fmla="*/ 58 w 452"/>
                  <a:gd name="T21" fmla="*/ 159 h 453"/>
                  <a:gd name="T22" fmla="*/ 75 w 452"/>
                  <a:gd name="T23" fmla="*/ 168 h 453"/>
                  <a:gd name="T24" fmla="*/ 84 w 452"/>
                  <a:gd name="T25" fmla="*/ 176 h 453"/>
                  <a:gd name="T26" fmla="*/ 100 w 452"/>
                  <a:gd name="T27" fmla="*/ 210 h 453"/>
                  <a:gd name="T28" fmla="*/ 67 w 452"/>
                  <a:gd name="T29" fmla="*/ 243 h 453"/>
                  <a:gd name="T30" fmla="*/ 75 w 452"/>
                  <a:gd name="T31" fmla="*/ 252 h 453"/>
                  <a:gd name="T32" fmla="*/ 84 w 452"/>
                  <a:gd name="T33" fmla="*/ 260 h 453"/>
                  <a:gd name="T34" fmla="*/ 92 w 452"/>
                  <a:gd name="T35" fmla="*/ 268 h 453"/>
                  <a:gd name="T36" fmla="*/ 100 w 452"/>
                  <a:gd name="T37" fmla="*/ 260 h 453"/>
                  <a:gd name="T38" fmla="*/ 117 w 452"/>
                  <a:gd name="T39" fmla="*/ 268 h 453"/>
                  <a:gd name="T40" fmla="*/ 134 w 452"/>
                  <a:gd name="T41" fmla="*/ 293 h 453"/>
                  <a:gd name="T42" fmla="*/ 159 w 452"/>
                  <a:gd name="T43" fmla="*/ 319 h 453"/>
                  <a:gd name="T44" fmla="*/ 176 w 452"/>
                  <a:gd name="T45" fmla="*/ 361 h 453"/>
                  <a:gd name="T46" fmla="*/ 201 w 452"/>
                  <a:gd name="T47" fmla="*/ 453 h 453"/>
                  <a:gd name="T48" fmla="*/ 251 w 452"/>
                  <a:gd name="T49" fmla="*/ 411 h 453"/>
                  <a:gd name="T50" fmla="*/ 268 w 452"/>
                  <a:gd name="T51" fmla="*/ 386 h 453"/>
                  <a:gd name="T52" fmla="*/ 276 w 452"/>
                  <a:gd name="T53" fmla="*/ 402 h 453"/>
                  <a:gd name="T54" fmla="*/ 318 w 452"/>
                  <a:gd name="T55" fmla="*/ 402 h 453"/>
                  <a:gd name="T56" fmla="*/ 335 w 452"/>
                  <a:gd name="T57" fmla="*/ 377 h 453"/>
                  <a:gd name="T58" fmla="*/ 419 w 452"/>
                  <a:gd name="T59" fmla="*/ 386 h 453"/>
                  <a:gd name="T60" fmla="*/ 444 w 452"/>
                  <a:gd name="T61" fmla="*/ 386 h 453"/>
                  <a:gd name="T62" fmla="*/ 452 w 452"/>
                  <a:gd name="T63" fmla="*/ 386 h 453"/>
                  <a:gd name="T64" fmla="*/ 452 w 452"/>
                  <a:gd name="T65" fmla="*/ 369 h 453"/>
                  <a:gd name="T66" fmla="*/ 436 w 452"/>
                  <a:gd name="T67" fmla="*/ 310 h 453"/>
                  <a:gd name="T68" fmla="*/ 427 w 452"/>
                  <a:gd name="T69" fmla="*/ 302 h 453"/>
                  <a:gd name="T70" fmla="*/ 427 w 452"/>
                  <a:gd name="T71" fmla="*/ 277 h 453"/>
                  <a:gd name="T72" fmla="*/ 419 w 452"/>
                  <a:gd name="T73" fmla="*/ 268 h 453"/>
                  <a:gd name="T74" fmla="*/ 419 w 452"/>
                  <a:gd name="T75" fmla="*/ 252 h 453"/>
                  <a:gd name="T76" fmla="*/ 394 w 452"/>
                  <a:gd name="T77" fmla="*/ 235 h 453"/>
                  <a:gd name="T78" fmla="*/ 385 w 452"/>
                  <a:gd name="T79" fmla="*/ 193 h 453"/>
                  <a:gd name="T80" fmla="*/ 385 w 452"/>
                  <a:gd name="T81" fmla="*/ 184 h 453"/>
                  <a:gd name="T82" fmla="*/ 327 w 452"/>
                  <a:gd name="T83" fmla="*/ 168 h 453"/>
                  <a:gd name="T84" fmla="*/ 293 w 452"/>
                  <a:gd name="T85" fmla="*/ 126 h 453"/>
                  <a:gd name="T86" fmla="*/ 260 w 452"/>
                  <a:gd name="T87" fmla="*/ 117 h 453"/>
                  <a:gd name="T88" fmla="*/ 234 w 452"/>
                  <a:gd name="T89" fmla="*/ 109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2" h="453">
                    <a:moveTo>
                      <a:pt x="234" y="117"/>
                    </a:moveTo>
                    <a:lnTo>
                      <a:pt x="226" y="109"/>
                    </a:lnTo>
                    <a:lnTo>
                      <a:pt x="209" y="101"/>
                    </a:lnTo>
                    <a:lnTo>
                      <a:pt x="184" y="84"/>
                    </a:lnTo>
                    <a:lnTo>
                      <a:pt x="184" y="75"/>
                    </a:lnTo>
                    <a:lnTo>
                      <a:pt x="176" y="67"/>
                    </a:lnTo>
                    <a:lnTo>
                      <a:pt x="167" y="59"/>
                    </a:lnTo>
                    <a:lnTo>
                      <a:pt x="151" y="59"/>
                    </a:lnTo>
                    <a:lnTo>
                      <a:pt x="142" y="50"/>
                    </a:lnTo>
                    <a:lnTo>
                      <a:pt x="134" y="34"/>
                    </a:lnTo>
                    <a:lnTo>
                      <a:pt x="109" y="25"/>
                    </a:lnTo>
                    <a:lnTo>
                      <a:pt x="92" y="0"/>
                    </a:lnTo>
                    <a:lnTo>
                      <a:pt x="58" y="17"/>
                    </a:lnTo>
                    <a:lnTo>
                      <a:pt x="10" y="34"/>
                    </a:lnTo>
                    <a:lnTo>
                      <a:pt x="11" y="59"/>
                    </a:lnTo>
                    <a:lnTo>
                      <a:pt x="0" y="92"/>
                    </a:lnTo>
                    <a:lnTo>
                      <a:pt x="5" y="126"/>
                    </a:lnTo>
                    <a:lnTo>
                      <a:pt x="25" y="143"/>
                    </a:lnTo>
                    <a:lnTo>
                      <a:pt x="50" y="143"/>
                    </a:lnTo>
                    <a:lnTo>
                      <a:pt x="50" y="151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75" y="159"/>
                    </a:lnTo>
                    <a:lnTo>
                      <a:pt x="75" y="168"/>
                    </a:lnTo>
                    <a:lnTo>
                      <a:pt x="75" y="176"/>
                    </a:lnTo>
                    <a:lnTo>
                      <a:pt x="84" y="176"/>
                    </a:lnTo>
                    <a:lnTo>
                      <a:pt x="92" y="184"/>
                    </a:lnTo>
                    <a:lnTo>
                      <a:pt x="100" y="210"/>
                    </a:lnTo>
                    <a:lnTo>
                      <a:pt x="84" y="235"/>
                    </a:lnTo>
                    <a:lnTo>
                      <a:pt x="67" y="243"/>
                    </a:lnTo>
                    <a:lnTo>
                      <a:pt x="67" y="243"/>
                    </a:lnTo>
                    <a:lnTo>
                      <a:pt x="75" y="252"/>
                    </a:lnTo>
                    <a:lnTo>
                      <a:pt x="84" y="252"/>
                    </a:lnTo>
                    <a:lnTo>
                      <a:pt x="84" y="260"/>
                    </a:lnTo>
                    <a:lnTo>
                      <a:pt x="92" y="268"/>
                    </a:lnTo>
                    <a:lnTo>
                      <a:pt x="92" y="268"/>
                    </a:lnTo>
                    <a:lnTo>
                      <a:pt x="100" y="260"/>
                    </a:lnTo>
                    <a:lnTo>
                      <a:pt x="100" y="260"/>
                    </a:lnTo>
                    <a:lnTo>
                      <a:pt x="109" y="260"/>
                    </a:lnTo>
                    <a:lnTo>
                      <a:pt x="117" y="268"/>
                    </a:lnTo>
                    <a:lnTo>
                      <a:pt x="117" y="285"/>
                    </a:lnTo>
                    <a:lnTo>
                      <a:pt x="134" y="293"/>
                    </a:lnTo>
                    <a:lnTo>
                      <a:pt x="151" y="293"/>
                    </a:lnTo>
                    <a:lnTo>
                      <a:pt x="159" y="319"/>
                    </a:lnTo>
                    <a:lnTo>
                      <a:pt x="176" y="352"/>
                    </a:lnTo>
                    <a:lnTo>
                      <a:pt x="176" y="361"/>
                    </a:lnTo>
                    <a:lnTo>
                      <a:pt x="201" y="402"/>
                    </a:lnTo>
                    <a:lnTo>
                      <a:pt x="201" y="453"/>
                    </a:lnTo>
                    <a:lnTo>
                      <a:pt x="243" y="436"/>
                    </a:lnTo>
                    <a:lnTo>
                      <a:pt x="251" y="411"/>
                    </a:lnTo>
                    <a:lnTo>
                      <a:pt x="260" y="386"/>
                    </a:lnTo>
                    <a:lnTo>
                      <a:pt x="268" y="386"/>
                    </a:lnTo>
                    <a:lnTo>
                      <a:pt x="268" y="394"/>
                    </a:lnTo>
                    <a:lnTo>
                      <a:pt x="276" y="402"/>
                    </a:lnTo>
                    <a:lnTo>
                      <a:pt x="293" y="402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77"/>
                    </a:lnTo>
                    <a:lnTo>
                      <a:pt x="402" y="394"/>
                    </a:lnTo>
                    <a:lnTo>
                      <a:pt x="419" y="386"/>
                    </a:lnTo>
                    <a:lnTo>
                      <a:pt x="436" y="377"/>
                    </a:lnTo>
                    <a:lnTo>
                      <a:pt x="444" y="386"/>
                    </a:lnTo>
                    <a:lnTo>
                      <a:pt x="444" y="386"/>
                    </a:lnTo>
                    <a:lnTo>
                      <a:pt x="452" y="386"/>
                    </a:lnTo>
                    <a:lnTo>
                      <a:pt x="452" y="377"/>
                    </a:lnTo>
                    <a:lnTo>
                      <a:pt x="452" y="369"/>
                    </a:lnTo>
                    <a:lnTo>
                      <a:pt x="444" y="335"/>
                    </a:lnTo>
                    <a:lnTo>
                      <a:pt x="436" y="310"/>
                    </a:lnTo>
                    <a:lnTo>
                      <a:pt x="427" y="302"/>
                    </a:lnTo>
                    <a:lnTo>
                      <a:pt x="427" y="302"/>
                    </a:lnTo>
                    <a:lnTo>
                      <a:pt x="427" y="285"/>
                    </a:lnTo>
                    <a:lnTo>
                      <a:pt x="427" y="277"/>
                    </a:lnTo>
                    <a:lnTo>
                      <a:pt x="427" y="268"/>
                    </a:lnTo>
                    <a:lnTo>
                      <a:pt x="419" y="268"/>
                    </a:lnTo>
                    <a:lnTo>
                      <a:pt x="419" y="260"/>
                    </a:lnTo>
                    <a:lnTo>
                      <a:pt x="419" y="252"/>
                    </a:lnTo>
                    <a:lnTo>
                      <a:pt x="402" y="243"/>
                    </a:lnTo>
                    <a:lnTo>
                      <a:pt x="394" y="235"/>
                    </a:lnTo>
                    <a:lnTo>
                      <a:pt x="394" y="218"/>
                    </a:lnTo>
                    <a:lnTo>
                      <a:pt x="385" y="193"/>
                    </a:lnTo>
                    <a:lnTo>
                      <a:pt x="385" y="193"/>
                    </a:lnTo>
                    <a:lnTo>
                      <a:pt x="385" y="184"/>
                    </a:lnTo>
                    <a:lnTo>
                      <a:pt x="377" y="176"/>
                    </a:lnTo>
                    <a:lnTo>
                      <a:pt x="327" y="168"/>
                    </a:lnTo>
                    <a:lnTo>
                      <a:pt x="302" y="134"/>
                    </a:lnTo>
                    <a:lnTo>
                      <a:pt x="293" y="126"/>
                    </a:lnTo>
                    <a:lnTo>
                      <a:pt x="276" y="117"/>
                    </a:lnTo>
                    <a:lnTo>
                      <a:pt x="260" y="117"/>
                    </a:lnTo>
                    <a:lnTo>
                      <a:pt x="234" y="126"/>
                    </a:lnTo>
                    <a:lnTo>
                      <a:pt x="234" y="109"/>
                    </a:lnTo>
                    <a:lnTo>
                      <a:pt x="234" y="11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ПФО_Самарская область">
                <a:extLst>
                  <a:ext uri="{FF2B5EF4-FFF2-40B4-BE49-F238E27FC236}">
                    <a16:creationId xmlns="" xmlns:a16="http://schemas.microsoft.com/office/drawing/2014/main" id="{3805461B-8882-080C-7C86-34B7A043F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25" y="3825875"/>
                <a:ext cx="381000" cy="301625"/>
              </a:xfrm>
              <a:custGeom>
                <a:avLst/>
                <a:gdLst>
                  <a:gd name="T0" fmla="*/ 227 w 327"/>
                  <a:gd name="T1" fmla="*/ 25 h 260"/>
                  <a:gd name="T2" fmla="*/ 210 w 327"/>
                  <a:gd name="T3" fmla="*/ 0 h 260"/>
                  <a:gd name="T4" fmla="*/ 202 w 327"/>
                  <a:gd name="T5" fmla="*/ 25 h 260"/>
                  <a:gd name="T6" fmla="*/ 185 w 327"/>
                  <a:gd name="T7" fmla="*/ 42 h 260"/>
                  <a:gd name="T8" fmla="*/ 176 w 327"/>
                  <a:gd name="T9" fmla="*/ 42 h 260"/>
                  <a:gd name="T10" fmla="*/ 168 w 327"/>
                  <a:gd name="T11" fmla="*/ 42 h 260"/>
                  <a:gd name="T12" fmla="*/ 160 w 327"/>
                  <a:gd name="T13" fmla="*/ 50 h 260"/>
                  <a:gd name="T14" fmla="*/ 160 w 327"/>
                  <a:gd name="T15" fmla="*/ 50 h 260"/>
                  <a:gd name="T16" fmla="*/ 135 w 327"/>
                  <a:gd name="T17" fmla="*/ 34 h 260"/>
                  <a:gd name="T18" fmla="*/ 118 w 327"/>
                  <a:gd name="T19" fmla="*/ 17 h 260"/>
                  <a:gd name="T20" fmla="*/ 101 w 327"/>
                  <a:gd name="T21" fmla="*/ 17 h 260"/>
                  <a:gd name="T22" fmla="*/ 84 w 327"/>
                  <a:gd name="T23" fmla="*/ 8 h 260"/>
                  <a:gd name="T24" fmla="*/ 76 w 327"/>
                  <a:gd name="T25" fmla="*/ 8 h 260"/>
                  <a:gd name="T26" fmla="*/ 59 w 327"/>
                  <a:gd name="T27" fmla="*/ 17 h 260"/>
                  <a:gd name="T28" fmla="*/ 42 w 327"/>
                  <a:gd name="T29" fmla="*/ 17 h 260"/>
                  <a:gd name="T30" fmla="*/ 34 w 327"/>
                  <a:gd name="T31" fmla="*/ 17 h 260"/>
                  <a:gd name="T32" fmla="*/ 17 w 327"/>
                  <a:gd name="T33" fmla="*/ 59 h 260"/>
                  <a:gd name="T34" fmla="*/ 0 w 327"/>
                  <a:gd name="T35" fmla="*/ 84 h 260"/>
                  <a:gd name="T36" fmla="*/ 0 w 327"/>
                  <a:gd name="T37" fmla="*/ 92 h 260"/>
                  <a:gd name="T38" fmla="*/ 9 w 327"/>
                  <a:gd name="T39" fmla="*/ 109 h 260"/>
                  <a:gd name="T40" fmla="*/ 9 w 327"/>
                  <a:gd name="T41" fmla="*/ 126 h 260"/>
                  <a:gd name="T42" fmla="*/ 17 w 327"/>
                  <a:gd name="T43" fmla="*/ 134 h 260"/>
                  <a:gd name="T44" fmla="*/ 34 w 327"/>
                  <a:gd name="T45" fmla="*/ 143 h 260"/>
                  <a:gd name="T46" fmla="*/ 34 w 327"/>
                  <a:gd name="T47" fmla="*/ 151 h 260"/>
                  <a:gd name="T48" fmla="*/ 34 w 327"/>
                  <a:gd name="T49" fmla="*/ 159 h 260"/>
                  <a:gd name="T50" fmla="*/ 34 w 327"/>
                  <a:gd name="T51" fmla="*/ 168 h 260"/>
                  <a:gd name="T52" fmla="*/ 42 w 327"/>
                  <a:gd name="T53" fmla="*/ 168 h 260"/>
                  <a:gd name="T54" fmla="*/ 42 w 327"/>
                  <a:gd name="T55" fmla="*/ 176 h 260"/>
                  <a:gd name="T56" fmla="*/ 42 w 327"/>
                  <a:gd name="T57" fmla="*/ 193 h 260"/>
                  <a:gd name="T58" fmla="*/ 42 w 327"/>
                  <a:gd name="T59" fmla="*/ 193 h 260"/>
                  <a:gd name="T60" fmla="*/ 51 w 327"/>
                  <a:gd name="T61" fmla="*/ 201 h 260"/>
                  <a:gd name="T62" fmla="*/ 59 w 327"/>
                  <a:gd name="T63" fmla="*/ 235 h 260"/>
                  <a:gd name="T64" fmla="*/ 67 w 327"/>
                  <a:gd name="T65" fmla="*/ 260 h 260"/>
                  <a:gd name="T66" fmla="*/ 135 w 327"/>
                  <a:gd name="T67" fmla="*/ 252 h 260"/>
                  <a:gd name="T68" fmla="*/ 160 w 327"/>
                  <a:gd name="T69" fmla="*/ 226 h 260"/>
                  <a:gd name="T70" fmla="*/ 193 w 327"/>
                  <a:gd name="T71" fmla="*/ 210 h 260"/>
                  <a:gd name="T72" fmla="*/ 202 w 327"/>
                  <a:gd name="T73" fmla="*/ 201 h 260"/>
                  <a:gd name="T74" fmla="*/ 218 w 327"/>
                  <a:gd name="T75" fmla="*/ 201 h 260"/>
                  <a:gd name="T76" fmla="*/ 235 w 327"/>
                  <a:gd name="T77" fmla="*/ 184 h 260"/>
                  <a:gd name="T78" fmla="*/ 252 w 327"/>
                  <a:gd name="T79" fmla="*/ 159 h 260"/>
                  <a:gd name="T80" fmla="*/ 269 w 327"/>
                  <a:gd name="T81" fmla="*/ 151 h 260"/>
                  <a:gd name="T82" fmla="*/ 286 w 327"/>
                  <a:gd name="T83" fmla="*/ 143 h 260"/>
                  <a:gd name="T84" fmla="*/ 302 w 327"/>
                  <a:gd name="T85" fmla="*/ 109 h 260"/>
                  <a:gd name="T86" fmla="*/ 327 w 327"/>
                  <a:gd name="T87" fmla="*/ 101 h 260"/>
                  <a:gd name="T88" fmla="*/ 311 w 327"/>
                  <a:gd name="T89" fmla="*/ 84 h 260"/>
                  <a:gd name="T90" fmla="*/ 302 w 327"/>
                  <a:gd name="T91" fmla="*/ 84 h 260"/>
                  <a:gd name="T92" fmla="*/ 302 w 327"/>
                  <a:gd name="T93" fmla="*/ 75 h 260"/>
                  <a:gd name="T94" fmla="*/ 302 w 327"/>
                  <a:gd name="T95" fmla="*/ 59 h 260"/>
                  <a:gd name="T96" fmla="*/ 294 w 327"/>
                  <a:gd name="T97" fmla="*/ 50 h 260"/>
                  <a:gd name="T98" fmla="*/ 277 w 327"/>
                  <a:gd name="T99" fmla="*/ 34 h 260"/>
                  <a:gd name="T100" fmla="*/ 260 w 327"/>
                  <a:gd name="T101" fmla="*/ 34 h 260"/>
                  <a:gd name="T102" fmla="*/ 244 w 327"/>
                  <a:gd name="T103" fmla="*/ 42 h 260"/>
                  <a:gd name="T104" fmla="*/ 227 w 327"/>
                  <a:gd name="T105" fmla="*/ 17 h 260"/>
                  <a:gd name="T106" fmla="*/ 227 w 327"/>
                  <a:gd name="T107" fmla="*/ 2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7" h="260">
                    <a:moveTo>
                      <a:pt x="227" y="25"/>
                    </a:moveTo>
                    <a:lnTo>
                      <a:pt x="210" y="0"/>
                    </a:lnTo>
                    <a:lnTo>
                      <a:pt x="202" y="25"/>
                    </a:lnTo>
                    <a:lnTo>
                      <a:pt x="185" y="42"/>
                    </a:lnTo>
                    <a:lnTo>
                      <a:pt x="176" y="42"/>
                    </a:lnTo>
                    <a:lnTo>
                      <a:pt x="168" y="42"/>
                    </a:lnTo>
                    <a:lnTo>
                      <a:pt x="160" y="50"/>
                    </a:lnTo>
                    <a:lnTo>
                      <a:pt x="160" y="50"/>
                    </a:lnTo>
                    <a:lnTo>
                      <a:pt x="135" y="34"/>
                    </a:lnTo>
                    <a:lnTo>
                      <a:pt x="118" y="17"/>
                    </a:lnTo>
                    <a:lnTo>
                      <a:pt x="101" y="17"/>
                    </a:lnTo>
                    <a:lnTo>
                      <a:pt x="84" y="8"/>
                    </a:lnTo>
                    <a:lnTo>
                      <a:pt x="76" y="8"/>
                    </a:lnTo>
                    <a:lnTo>
                      <a:pt x="59" y="17"/>
                    </a:lnTo>
                    <a:lnTo>
                      <a:pt x="42" y="17"/>
                    </a:lnTo>
                    <a:lnTo>
                      <a:pt x="34" y="17"/>
                    </a:lnTo>
                    <a:lnTo>
                      <a:pt x="17" y="59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9" y="109"/>
                    </a:lnTo>
                    <a:lnTo>
                      <a:pt x="9" y="126"/>
                    </a:lnTo>
                    <a:lnTo>
                      <a:pt x="17" y="134"/>
                    </a:lnTo>
                    <a:lnTo>
                      <a:pt x="34" y="143"/>
                    </a:lnTo>
                    <a:lnTo>
                      <a:pt x="34" y="151"/>
                    </a:lnTo>
                    <a:lnTo>
                      <a:pt x="34" y="159"/>
                    </a:lnTo>
                    <a:lnTo>
                      <a:pt x="34" y="168"/>
                    </a:lnTo>
                    <a:lnTo>
                      <a:pt x="42" y="168"/>
                    </a:lnTo>
                    <a:lnTo>
                      <a:pt x="42" y="176"/>
                    </a:lnTo>
                    <a:lnTo>
                      <a:pt x="42" y="193"/>
                    </a:lnTo>
                    <a:lnTo>
                      <a:pt x="42" y="193"/>
                    </a:lnTo>
                    <a:lnTo>
                      <a:pt x="51" y="201"/>
                    </a:lnTo>
                    <a:lnTo>
                      <a:pt x="59" y="235"/>
                    </a:lnTo>
                    <a:lnTo>
                      <a:pt x="67" y="260"/>
                    </a:lnTo>
                    <a:lnTo>
                      <a:pt x="135" y="252"/>
                    </a:lnTo>
                    <a:lnTo>
                      <a:pt x="160" y="226"/>
                    </a:lnTo>
                    <a:lnTo>
                      <a:pt x="193" y="210"/>
                    </a:lnTo>
                    <a:lnTo>
                      <a:pt x="202" y="201"/>
                    </a:lnTo>
                    <a:lnTo>
                      <a:pt x="218" y="201"/>
                    </a:lnTo>
                    <a:lnTo>
                      <a:pt x="235" y="184"/>
                    </a:lnTo>
                    <a:lnTo>
                      <a:pt x="252" y="159"/>
                    </a:lnTo>
                    <a:lnTo>
                      <a:pt x="269" y="151"/>
                    </a:lnTo>
                    <a:lnTo>
                      <a:pt x="286" y="143"/>
                    </a:lnTo>
                    <a:lnTo>
                      <a:pt x="302" y="109"/>
                    </a:lnTo>
                    <a:lnTo>
                      <a:pt x="327" y="101"/>
                    </a:lnTo>
                    <a:lnTo>
                      <a:pt x="311" y="84"/>
                    </a:lnTo>
                    <a:lnTo>
                      <a:pt x="302" y="84"/>
                    </a:lnTo>
                    <a:lnTo>
                      <a:pt x="302" y="75"/>
                    </a:lnTo>
                    <a:lnTo>
                      <a:pt x="302" y="59"/>
                    </a:lnTo>
                    <a:lnTo>
                      <a:pt x="294" y="50"/>
                    </a:lnTo>
                    <a:lnTo>
                      <a:pt x="277" y="34"/>
                    </a:lnTo>
                    <a:lnTo>
                      <a:pt x="260" y="34"/>
                    </a:lnTo>
                    <a:lnTo>
                      <a:pt x="244" y="42"/>
                    </a:lnTo>
                    <a:lnTo>
                      <a:pt x="227" y="17"/>
                    </a:lnTo>
                    <a:lnTo>
                      <a:pt x="227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ПФО_Пензенская область">
                <a:extLst>
                  <a:ext uri="{FF2B5EF4-FFF2-40B4-BE49-F238E27FC236}">
                    <a16:creationId xmlns="" xmlns:a16="http://schemas.microsoft.com/office/drawing/2014/main" id="{2DF431BF-54BD-BA4C-F805-4A8BCEFD1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1113" y="3522663"/>
                <a:ext cx="303213" cy="331788"/>
              </a:xfrm>
              <a:custGeom>
                <a:avLst/>
                <a:gdLst>
                  <a:gd name="T0" fmla="*/ 193 w 260"/>
                  <a:gd name="T1" fmla="*/ 92 h 285"/>
                  <a:gd name="T2" fmla="*/ 176 w 260"/>
                  <a:gd name="T3" fmla="*/ 109 h 285"/>
                  <a:gd name="T4" fmla="*/ 159 w 260"/>
                  <a:gd name="T5" fmla="*/ 109 h 285"/>
                  <a:gd name="T6" fmla="*/ 134 w 260"/>
                  <a:gd name="T7" fmla="*/ 59 h 285"/>
                  <a:gd name="T8" fmla="*/ 117 w 260"/>
                  <a:gd name="T9" fmla="*/ 25 h 285"/>
                  <a:gd name="T10" fmla="*/ 109 w 260"/>
                  <a:gd name="T11" fmla="*/ 34 h 285"/>
                  <a:gd name="T12" fmla="*/ 101 w 260"/>
                  <a:gd name="T13" fmla="*/ 42 h 285"/>
                  <a:gd name="T14" fmla="*/ 75 w 260"/>
                  <a:gd name="T15" fmla="*/ 25 h 285"/>
                  <a:gd name="T16" fmla="*/ 67 w 260"/>
                  <a:gd name="T17" fmla="*/ 0 h 285"/>
                  <a:gd name="T18" fmla="*/ 50 w 260"/>
                  <a:gd name="T19" fmla="*/ 0 h 285"/>
                  <a:gd name="T20" fmla="*/ 50 w 260"/>
                  <a:gd name="T21" fmla="*/ 0 h 285"/>
                  <a:gd name="T22" fmla="*/ 42 w 260"/>
                  <a:gd name="T23" fmla="*/ 8 h 285"/>
                  <a:gd name="T24" fmla="*/ 33 w 260"/>
                  <a:gd name="T25" fmla="*/ 25 h 285"/>
                  <a:gd name="T26" fmla="*/ 25 w 260"/>
                  <a:gd name="T27" fmla="*/ 34 h 285"/>
                  <a:gd name="T28" fmla="*/ 33 w 260"/>
                  <a:gd name="T29" fmla="*/ 42 h 285"/>
                  <a:gd name="T30" fmla="*/ 33 w 260"/>
                  <a:gd name="T31" fmla="*/ 42 h 285"/>
                  <a:gd name="T32" fmla="*/ 33 w 260"/>
                  <a:gd name="T33" fmla="*/ 59 h 285"/>
                  <a:gd name="T34" fmla="*/ 17 w 260"/>
                  <a:gd name="T35" fmla="*/ 67 h 285"/>
                  <a:gd name="T36" fmla="*/ 25 w 260"/>
                  <a:gd name="T37" fmla="*/ 92 h 285"/>
                  <a:gd name="T38" fmla="*/ 25 w 260"/>
                  <a:gd name="T39" fmla="*/ 134 h 285"/>
                  <a:gd name="T40" fmla="*/ 17 w 260"/>
                  <a:gd name="T41" fmla="*/ 143 h 285"/>
                  <a:gd name="T42" fmla="*/ 0 w 260"/>
                  <a:gd name="T43" fmla="*/ 151 h 285"/>
                  <a:gd name="T44" fmla="*/ 17 w 260"/>
                  <a:gd name="T45" fmla="*/ 168 h 285"/>
                  <a:gd name="T46" fmla="*/ 42 w 260"/>
                  <a:gd name="T47" fmla="*/ 185 h 285"/>
                  <a:gd name="T48" fmla="*/ 50 w 260"/>
                  <a:gd name="T49" fmla="*/ 201 h 285"/>
                  <a:gd name="T50" fmla="*/ 59 w 260"/>
                  <a:gd name="T51" fmla="*/ 210 h 285"/>
                  <a:gd name="T52" fmla="*/ 75 w 260"/>
                  <a:gd name="T53" fmla="*/ 210 h 285"/>
                  <a:gd name="T54" fmla="*/ 84 w 260"/>
                  <a:gd name="T55" fmla="*/ 218 h 285"/>
                  <a:gd name="T56" fmla="*/ 92 w 260"/>
                  <a:gd name="T57" fmla="*/ 226 h 285"/>
                  <a:gd name="T58" fmla="*/ 92 w 260"/>
                  <a:gd name="T59" fmla="*/ 235 h 285"/>
                  <a:gd name="T60" fmla="*/ 117 w 260"/>
                  <a:gd name="T61" fmla="*/ 252 h 285"/>
                  <a:gd name="T62" fmla="*/ 134 w 260"/>
                  <a:gd name="T63" fmla="*/ 252 h 285"/>
                  <a:gd name="T64" fmla="*/ 142 w 260"/>
                  <a:gd name="T65" fmla="*/ 260 h 285"/>
                  <a:gd name="T66" fmla="*/ 142 w 260"/>
                  <a:gd name="T67" fmla="*/ 277 h 285"/>
                  <a:gd name="T68" fmla="*/ 168 w 260"/>
                  <a:gd name="T69" fmla="*/ 268 h 285"/>
                  <a:gd name="T70" fmla="*/ 184 w 260"/>
                  <a:gd name="T71" fmla="*/ 268 h 285"/>
                  <a:gd name="T72" fmla="*/ 201 w 260"/>
                  <a:gd name="T73" fmla="*/ 277 h 285"/>
                  <a:gd name="T74" fmla="*/ 210 w 260"/>
                  <a:gd name="T75" fmla="*/ 285 h 285"/>
                  <a:gd name="T76" fmla="*/ 235 w 260"/>
                  <a:gd name="T77" fmla="*/ 268 h 285"/>
                  <a:gd name="T78" fmla="*/ 260 w 260"/>
                  <a:gd name="T79" fmla="*/ 235 h 285"/>
                  <a:gd name="T80" fmla="*/ 260 w 260"/>
                  <a:gd name="T81" fmla="*/ 218 h 285"/>
                  <a:gd name="T82" fmla="*/ 251 w 260"/>
                  <a:gd name="T83" fmla="*/ 201 h 285"/>
                  <a:gd name="T84" fmla="*/ 260 w 260"/>
                  <a:gd name="T85" fmla="*/ 168 h 285"/>
                  <a:gd name="T86" fmla="*/ 251 w 260"/>
                  <a:gd name="T87" fmla="*/ 134 h 285"/>
                  <a:gd name="T88" fmla="*/ 218 w 260"/>
                  <a:gd name="T89" fmla="*/ 117 h 285"/>
                  <a:gd name="T90" fmla="*/ 193 w 260"/>
                  <a:gd name="T91" fmla="*/ 9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0" h="285">
                    <a:moveTo>
                      <a:pt x="193" y="92"/>
                    </a:moveTo>
                    <a:lnTo>
                      <a:pt x="176" y="109"/>
                    </a:lnTo>
                    <a:lnTo>
                      <a:pt x="159" y="109"/>
                    </a:lnTo>
                    <a:lnTo>
                      <a:pt x="134" y="59"/>
                    </a:lnTo>
                    <a:lnTo>
                      <a:pt x="117" y="25"/>
                    </a:lnTo>
                    <a:lnTo>
                      <a:pt x="109" y="34"/>
                    </a:lnTo>
                    <a:lnTo>
                      <a:pt x="101" y="42"/>
                    </a:lnTo>
                    <a:lnTo>
                      <a:pt x="75" y="25"/>
                    </a:lnTo>
                    <a:lnTo>
                      <a:pt x="67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2" y="8"/>
                    </a:lnTo>
                    <a:lnTo>
                      <a:pt x="33" y="25"/>
                    </a:lnTo>
                    <a:lnTo>
                      <a:pt x="25" y="34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59"/>
                    </a:lnTo>
                    <a:lnTo>
                      <a:pt x="17" y="67"/>
                    </a:lnTo>
                    <a:lnTo>
                      <a:pt x="25" y="92"/>
                    </a:lnTo>
                    <a:lnTo>
                      <a:pt x="25" y="134"/>
                    </a:lnTo>
                    <a:lnTo>
                      <a:pt x="17" y="143"/>
                    </a:lnTo>
                    <a:lnTo>
                      <a:pt x="0" y="151"/>
                    </a:lnTo>
                    <a:lnTo>
                      <a:pt x="17" y="168"/>
                    </a:lnTo>
                    <a:lnTo>
                      <a:pt x="42" y="185"/>
                    </a:lnTo>
                    <a:lnTo>
                      <a:pt x="50" y="201"/>
                    </a:lnTo>
                    <a:lnTo>
                      <a:pt x="59" y="210"/>
                    </a:lnTo>
                    <a:lnTo>
                      <a:pt x="75" y="210"/>
                    </a:lnTo>
                    <a:lnTo>
                      <a:pt x="84" y="218"/>
                    </a:lnTo>
                    <a:lnTo>
                      <a:pt x="92" y="226"/>
                    </a:lnTo>
                    <a:lnTo>
                      <a:pt x="92" y="235"/>
                    </a:lnTo>
                    <a:lnTo>
                      <a:pt x="117" y="252"/>
                    </a:lnTo>
                    <a:lnTo>
                      <a:pt x="134" y="252"/>
                    </a:lnTo>
                    <a:lnTo>
                      <a:pt x="142" y="260"/>
                    </a:lnTo>
                    <a:lnTo>
                      <a:pt x="142" y="277"/>
                    </a:lnTo>
                    <a:lnTo>
                      <a:pt x="168" y="268"/>
                    </a:lnTo>
                    <a:lnTo>
                      <a:pt x="184" y="268"/>
                    </a:lnTo>
                    <a:lnTo>
                      <a:pt x="201" y="277"/>
                    </a:lnTo>
                    <a:lnTo>
                      <a:pt x="210" y="285"/>
                    </a:lnTo>
                    <a:lnTo>
                      <a:pt x="235" y="268"/>
                    </a:lnTo>
                    <a:lnTo>
                      <a:pt x="260" y="235"/>
                    </a:lnTo>
                    <a:lnTo>
                      <a:pt x="260" y="218"/>
                    </a:lnTo>
                    <a:lnTo>
                      <a:pt x="251" y="201"/>
                    </a:lnTo>
                    <a:lnTo>
                      <a:pt x="260" y="168"/>
                    </a:lnTo>
                    <a:lnTo>
                      <a:pt x="251" y="134"/>
                    </a:lnTo>
                    <a:lnTo>
                      <a:pt x="218" y="117"/>
                    </a:lnTo>
                    <a:lnTo>
                      <a:pt x="193" y="9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ПФО_Оренбургская область">
                <a:extLst>
                  <a:ext uri="{FF2B5EF4-FFF2-40B4-BE49-F238E27FC236}">
                    <a16:creationId xmlns="" xmlns:a16="http://schemas.microsoft.com/office/drawing/2014/main" id="{69C61C9B-946E-9AD6-CC8B-2A5164F43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213" y="3943350"/>
                <a:ext cx="695325" cy="741363"/>
              </a:xfrm>
              <a:custGeom>
                <a:avLst/>
                <a:gdLst>
                  <a:gd name="T0" fmla="*/ 319 w 596"/>
                  <a:gd name="T1" fmla="*/ 184 h 637"/>
                  <a:gd name="T2" fmla="*/ 302 w 596"/>
                  <a:gd name="T3" fmla="*/ 176 h 637"/>
                  <a:gd name="T4" fmla="*/ 302 w 596"/>
                  <a:gd name="T5" fmla="*/ 167 h 637"/>
                  <a:gd name="T6" fmla="*/ 286 w 596"/>
                  <a:gd name="T7" fmla="*/ 151 h 637"/>
                  <a:gd name="T8" fmla="*/ 286 w 596"/>
                  <a:gd name="T9" fmla="*/ 100 h 637"/>
                  <a:gd name="T10" fmla="*/ 294 w 596"/>
                  <a:gd name="T11" fmla="*/ 75 h 637"/>
                  <a:gd name="T12" fmla="*/ 277 w 596"/>
                  <a:gd name="T13" fmla="*/ 42 h 637"/>
                  <a:gd name="T14" fmla="*/ 286 w 596"/>
                  <a:gd name="T15" fmla="*/ 33 h 637"/>
                  <a:gd name="T16" fmla="*/ 277 w 596"/>
                  <a:gd name="T17" fmla="*/ 25 h 637"/>
                  <a:gd name="T18" fmla="*/ 235 w 596"/>
                  <a:gd name="T19" fmla="*/ 16 h 637"/>
                  <a:gd name="T20" fmla="*/ 202 w 596"/>
                  <a:gd name="T21" fmla="*/ 50 h 637"/>
                  <a:gd name="T22" fmla="*/ 168 w 596"/>
                  <a:gd name="T23" fmla="*/ 83 h 637"/>
                  <a:gd name="T24" fmla="*/ 135 w 596"/>
                  <a:gd name="T25" fmla="*/ 100 h 637"/>
                  <a:gd name="T26" fmla="*/ 93 w 596"/>
                  <a:gd name="T27" fmla="*/ 125 h 637"/>
                  <a:gd name="T28" fmla="*/ 0 w 596"/>
                  <a:gd name="T29" fmla="*/ 159 h 637"/>
                  <a:gd name="T30" fmla="*/ 17 w 596"/>
                  <a:gd name="T31" fmla="*/ 192 h 637"/>
                  <a:gd name="T32" fmla="*/ 17 w 596"/>
                  <a:gd name="T33" fmla="*/ 209 h 637"/>
                  <a:gd name="T34" fmla="*/ 84 w 596"/>
                  <a:gd name="T35" fmla="*/ 226 h 637"/>
                  <a:gd name="T36" fmla="*/ 84 w 596"/>
                  <a:gd name="T37" fmla="*/ 268 h 637"/>
                  <a:gd name="T38" fmla="*/ 126 w 596"/>
                  <a:gd name="T39" fmla="*/ 293 h 637"/>
                  <a:gd name="T40" fmla="*/ 135 w 596"/>
                  <a:gd name="T41" fmla="*/ 327 h 637"/>
                  <a:gd name="T42" fmla="*/ 151 w 596"/>
                  <a:gd name="T43" fmla="*/ 394 h 637"/>
                  <a:gd name="T44" fmla="*/ 143 w 596"/>
                  <a:gd name="T45" fmla="*/ 419 h 637"/>
                  <a:gd name="T46" fmla="*/ 168 w 596"/>
                  <a:gd name="T47" fmla="*/ 394 h 637"/>
                  <a:gd name="T48" fmla="*/ 185 w 596"/>
                  <a:gd name="T49" fmla="*/ 402 h 637"/>
                  <a:gd name="T50" fmla="*/ 185 w 596"/>
                  <a:gd name="T51" fmla="*/ 427 h 637"/>
                  <a:gd name="T52" fmla="*/ 210 w 596"/>
                  <a:gd name="T53" fmla="*/ 461 h 637"/>
                  <a:gd name="T54" fmla="*/ 235 w 596"/>
                  <a:gd name="T55" fmla="*/ 461 h 637"/>
                  <a:gd name="T56" fmla="*/ 252 w 596"/>
                  <a:gd name="T57" fmla="*/ 444 h 637"/>
                  <a:gd name="T58" fmla="*/ 319 w 596"/>
                  <a:gd name="T59" fmla="*/ 469 h 637"/>
                  <a:gd name="T60" fmla="*/ 328 w 596"/>
                  <a:gd name="T61" fmla="*/ 494 h 637"/>
                  <a:gd name="T62" fmla="*/ 361 w 596"/>
                  <a:gd name="T63" fmla="*/ 486 h 637"/>
                  <a:gd name="T64" fmla="*/ 378 w 596"/>
                  <a:gd name="T65" fmla="*/ 503 h 637"/>
                  <a:gd name="T66" fmla="*/ 395 w 596"/>
                  <a:gd name="T67" fmla="*/ 503 h 637"/>
                  <a:gd name="T68" fmla="*/ 395 w 596"/>
                  <a:gd name="T69" fmla="*/ 545 h 637"/>
                  <a:gd name="T70" fmla="*/ 462 w 596"/>
                  <a:gd name="T71" fmla="*/ 603 h 637"/>
                  <a:gd name="T72" fmla="*/ 487 w 596"/>
                  <a:gd name="T73" fmla="*/ 603 h 637"/>
                  <a:gd name="T74" fmla="*/ 546 w 596"/>
                  <a:gd name="T75" fmla="*/ 637 h 637"/>
                  <a:gd name="T76" fmla="*/ 571 w 596"/>
                  <a:gd name="T77" fmla="*/ 553 h 637"/>
                  <a:gd name="T78" fmla="*/ 554 w 596"/>
                  <a:gd name="T79" fmla="*/ 519 h 637"/>
                  <a:gd name="T80" fmla="*/ 546 w 596"/>
                  <a:gd name="T81" fmla="*/ 494 h 637"/>
                  <a:gd name="T82" fmla="*/ 537 w 596"/>
                  <a:gd name="T83" fmla="*/ 478 h 637"/>
                  <a:gd name="T84" fmla="*/ 571 w 596"/>
                  <a:gd name="T85" fmla="*/ 444 h 637"/>
                  <a:gd name="T86" fmla="*/ 520 w 596"/>
                  <a:gd name="T87" fmla="*/ 410 h 637"/>
                  <a:gd name="T88" fmla="*/ 504 w 596"/>
                  <a:gd name="T89" fmla="*/ 419 h 637"/>
                  <a:gd name="T90" fmla="*/ 504 w 596"/>
                  <a:gd name="T91" fmla="*/ 402 h 637"/>
                  <a:gd name="T92" fmla="*/ 487 w 596"/>
                  <a:gd name="T93" fmla="*/ 410 h 637"/>
                  <a:gd name="T94" fmla="*/ 445 w 596"/>
                  <a:gd name="T95" fmla="*/ 444 h 637"/>
                  <a:gd name="T96" fmla="*/ 411 w 596"/>
                  <a:gd name="T97" fmla="*/ 427 h 637"/>
                  <a:gd name="T98" fmla="*/ 378 w 596"/>
                  <a:gd name="T99" fmla="*/ 419 h 637"/>
                  <a:gd name="T100" fmla="*/ 353 w 596"/>
                  <a:gd name="T101" fmla="*/ 410 h 637"/>
                  <a:gd name="T102" fmla="*/ 336 w 596"/>
                  <a:gd name="T103" fmla="*/ 394 h 637"/>
                  <a:gd name="T104" fmla="*/ 344 w 596"/>
                  <a:gd name="T105" fmla="*/ 343 h 637"/>
                  <a:gd name="T106" fmla="*/ 353 w 596"/>
                  <a:gd name="T107" fmla="*/ 318 h 637"/>
                  <a:gd name="T108" fmla="*/ 344 w 596"/>
                  <a:gd name="T109" fmla="*/ 276 h 637"/>
                  <a:gd name="T110" fmla="*/ 319 w 596"/>
                  <a:gd name="T111" fmla="*/ 301 h 637"/>
                  <a:gd name="T112" fmla="*/ 302 w 596"/>
                  <a:gd name="T113" fmla="*/ 243 h 637"/>
                  <a:gd name="T114" fmla="*/ 319 w 596"/>
                  <a:gd name="T115" fmla="*/ 251 h 637"/>
                  <a:gd name="T116" fmla="*/ 311 w 596"/>
                  <a:gd name="T117" fmla="*/ 226 h 637"/>
                  <a:gd name="T118" fmla="*/ 311 w 596"/>
                  <a:gd name="T119" fmla="*/ 209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96" h="637">
                    <a:moveTo>
                      <a:pt x="311" y="209"/>
                    </a:moveTo>
                    <a:lnTo>
                      <a:pt x="319" y="184"/>
                    </a:lnTo>
                    <a:lnTo>
                      <a:pt x="311" y="184"/>
                    </a:lnTo>
                    <a:lnTo>
                      <a:pt x="302" y="176"/>
                    </a:lnTo>
                    <a:lnTo>
                      <a:pt x="302" y="167"/>
                    </a:lnTo>
                    <a:lnTo>
                      <a:pt x="302" y="167"/>
                    </a:lnTo>
                    <a:lnTo>
                      <a:pt x="294" y="159"/>
                    </a:lnTo>
                    <a:lnTo>
                      <a:pt x="286" y="151"/>
                    </a:lnTo>
                    <a:lnTo>
                      <a:pt x="286" y="125"/>
                    </a:lnTo>
                    <a:lnTo>
                      <a:pt x="286" y="100"/>
                    </a:lnTo>
                    <a:lnTo>
                      <a:pt x="294" y="83"/>
                    </a:lnTo>
                    <a:lnTo>
                      <a:pt x="294" y="75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6" y="33"/>
                    </a:lnTo>
                    <a:lnTo>
                      <a:pt x="286" y="33"/>
                    </a:lnTo>
                    <a:lnTo>
                      <a:pt x="286" y="25"/>
                    </a:lnTo>
                    <a:lnTo>
                      <a:pt x="277" y="25"/>
                    </a:lnTo>
                    <a:lnTo>
                      <a:pt x="260" y="0"/>
                    </a:lnTo>
                    <a:lnTo>
                      <a:pt x="235" y="16"/>
                    </a:lnTo>
                    <a:lnTo>
                      <a:pt x="219" y="42"/>
                    </a:lnTo>
                    <a:lnTo>
                      <a:pt x="202" y="50"/>
                    </a:lnTo>
                    <a:lnTo>
                      <a:pt x="185" y="58"/>
                    </a:lnTo>
                    <a:lnTo>
                      <a:pt x="168" y="83"/>
                    </a:lnTo>
                    <a:lnTo>
                      <a:pt x="151" y="100"/>
                    </a:lnTo>
                    <a:lnTo>
                      <a:pt x="135" y="100"/>
                    </a:lnTo>
                    <a:lnTo>
                      <a:pt x="126" y="109"/>
                    </a:lnTo>
                    <a:lnTo>
                      <a:pt x="93" y="125"/>
                    </a:lnTo>
                    <a:lnTo>
                      <a:pt x="68" y="15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17" y="192"/>
                    </a:lnTo>
                    <a:lnTo>
                      <a:pt x="17" y="209"/>
                    </a:lnTo>
                    <a:lnTo>
                      <a:pt x="17" y="209"/>
                    </a:lnTo>
                    <a:lnTo>
                      <a:pt x="42" y="226"/>
                    </a:lnTo>
                    <a:lnTo>
                      <a:pt x="84" y="226"/>
                    </a:lnTo>
                    <a:lnTo>
                      <a:pt x="84" y="243"/>
                    </a:lnTo>
                    <a:lnTo>
                      <a:pt x="84" y="268"/>
                    </a:lnTo>
                    <a:lnTo>
                      <a:pt x="109" y="276"/>
                    </a:lnTo>
                    <a:lnTo>
                      <a:pt x="126" y="293"/>
                    </a:lnTo>
                    <a:lnTo>
                      <a:pt x="135" y="310"/>
                    </a:lnTo>
                    <a:lnTo>
                      <a:pt x="135" y="327"/>
                    </a:lnTo>
                    <a:lnTo>
                      <a:pt x="143" y="360"/>
                    </a:lnTo>
                    <a:lnTo>
                      <a:pt x="151" y="394"/>
                    </a:lnTo>
                    <a:lnTo>
                      <a:pt x="143" y="402"/>
                    </a:lnTo>
                    <a:lnTo>
                      <a:pt x="143" y="419"/>
                    </a:lnTo>
                    <a:lnTo>
                      <a:pt x="160" y="410"/>
                    </a:lnTo>
                    <a:lnTo>
                      <a:pt x="168" y="394"/>
                    </a:lnTo>
                    <a:lnTo>
                      <a:pt x="177" y="402"/>
                    </a:lnTo>
                    <a:lnTo>
                      <a:pt x="185" y="402"/>
                    </a:lnTo>
                    <a:lnTo>
                      <a:pt x="185" y="410"/>
                    </a:lnTo>
                    <a:lnTo>
                      <a:pt x="185" y="427"/>
                    </a:lnTo>
                    <a:lnTo>
                      <a:pt x="202" y="444"/>
                    </a:lnTo>
                    <a:lnTo>
                      <a:pt x="210" y="461"/>
                    </a:lnTo>
                    <a:lnTo>
                      <a:pt x="227" y="461"/>
                    </a:lnTo>
                    <a:lnTo>
                      <a:pt x="235" y="461"/>
                    </a:lnTo>
                    <a:lnTo>
                      <a:pt x="244" y="452"/>
                    </a:lnTo>
                    <a:lnTo>
                      <a:pt x="252" y="444"/>
                    </a:lnTo>
                    <a:lnTo>
                      <a:pt x="286" y="452"/>
                    </a:lnTo>
                    <a:lnTo>
                      <a:pt x="319" y="469"/>
                    </a:lnTo>
                    <a:lnTo>
                      <a:pt x="328" y="486"/>
                    </a:lnTo>
                    <a:lnTo>
                      <a:pt x="328" y="494"/>
                    </a:lnTo>
                    <a:lnTo>
                      <a:pt x="344" y="494"/>
                    </a:lnTo>
                    <a:lnTo>
                      <a:pt x="361" y="486"/>
                    </a:lnTo>
                    <a:lnTo>
                      <a:pt x="369" y="494"/>
                    </a:lnTo>
                    <a:lnTo>
                      <a:pt x="378" y="503"/>
                    </a:lnTo>
                    <a:lnTo>
                      <a:pt x="386" y="503"/>
                    </a:lnTo>
                    <a:lnTo>
                      <a:pt x="395" y="503"/>
                    </a:lnTo>
                    <a:lnTo>
                      <a:pt x="403" y="528"/>
                    </a:lnTo>
                    <a:lnTo>
                      <a:pt x="395" y="545"/>
                    </a:lnTo>
                    <a:lnTo>
                      <a:pt x="437" y="603"/>
                    </a:lnTo>
                    <a:lnTo>
                      <a:pt x="462" y="603"/>
                    </a:lnTo>
                    <a:lnTo>
                      <a:pt x="478" y="587"/>
                    </a:lnTo>
                    <a:lnTo>
                      <a:pt x="487" y="603"/>
                    </a:lnTo>
                    <a:lnTo>
                      <a:pt x="487" y="612"/>
                    </a:lnTo>
                    <a:lnTo>
                      <a:pt x="546" y="637"/>
                    </a:lnTo>
                    <a:lnTo>
                      <a:pt x="596" y="595"/>
                    </a:lnTo>
                    <a:lnTo>
                      <a:pt x="571" y="553"/>
                    </a:lnTo>
                    <a:lnTo>
                      <a:pt x="546" y="519"/>
                    </a:lnTo>
                    <a:lnTo>
                      <a:pt x="554" y="519"/>
                    </a:lnTo>
                    <a:lnTo>
                      <a:pt x="554" y="511"/>
                    </a:lnTo>
                    <a:lnTo>
                      <a:pt x="546" y="494"/>
                    </a:lnTo>
                    <a:lnTo>
                      <a:pt x="546" y="478"/>
                    </a:lnTo>
                    <a:lnTo>
                      <a:pt x="537" y="478"/>
                    </a:lnTo>
                    <a:lnTo>
                      <a:pt x="554" y="452"/>
                    </a:lnTo>
                    <a:lnTo>
                      <a:pt x="571" y="444"/>
                    </a:lnTo>
                    <a:lnTo>
                      <a:pt x="546" y="419"/>
                    </a:lnTo>
                    <a:lnTo>
                      <a:pt x="520" y="410"/>
                    </a:lnTo>
                    <a:lnTo>
                      <a:pt x="512" y="419"/>
                    </a:lnTo>
                    <a:lnTo>
                      <a:pt x="504" y="419"/>
                    </a:lnTo>
                    <a:lnTo>
                      <a:pt x="504" y="410"/>
                    </a:lnTo>
                    <a:lnTo>
                      <a:pt x="504" y="402"/>
                    </a:lnTo>
                    <a:lnTo>
                      <a:pt x="495" y="394"/>
                    </a:lnTo>
                    <a:lnTo>
                      <a:pt x="487" y="410"/>
                    </a:lnTo>
                    <a:lnTo>
                      <a:pt x="470" y="410"/>
                    </a:lnTo>
                    <a:lnTo>
                      <a:pt x="445" y="444"/>
                    </a:lnTo>
                    <a:lnTo>
                      <a:pt x="411" y="436"/>
                    </a:lnTo>
                    <a:lnTo>
                      <a:pt x="411" y="427"/>
                    </a:lnTo>
                    <a:lnTo>
                      <a:pt x="395" y="419"/>
                    </a:lnTo>
                    <a:lnTo>
                      <a:pt x="378" y="419"/>
                    </a:lnTo>
                    <a:lnTo>
                      <a:pt x="361" y="419"/>
                    </a:lnTo>
                    <a:lnTo>
                      <a:pt x="353" y="410"/>
                    </a:lnTo>
                    <a:lnTo>
                      <a:pt x="344" y="394"/>
                    </a:lnTo>
                    <a:lnTo>
                      <a:pt x="336" y="394"/>
                    </a:lnTo>
                    <a:lnTo>
                      <a:pt x="353" y="352"/>
                    </a:lnTo>
                    <a:lnTo>
                      <a:pt x="344" y="343"/>
                    </a:lnTo>
                    <a:lnTo>
                      <a:pt x="336" y="335"/>
                    </a:lnTo>
                    <a:lnTo>
                      <a:pt x="353" y="318"/>
                    </a:lnTo>
                    <a:lnTo>
                      <a:pt x="369" y="293"/>
                    </a:lnTo>
                    <a:lnTo>
                      <a:pt x="344" y="276"/>
                    </a:lnTo>
                    <a:lnTo>
                      <a:pt x="328" y="301"/>
                    </a:lnTo>
                    <a:lnTo>
                      <a:pt x="319" y="301"/>
                    </a:lnTo>
                    <a:lnTo>
                      <a:pt x="311" y="268"/>
                    </a:lnTo>
                    <a:lnTo>
                      <a:pt x="302" y="243"/>
                    </a:lnTo>
                    <a:lnTo>
                      <a:pt x="311" y="251"/>
                    </a:lnTo>
                    <a:lnTo>
                      <a:pt x="319" y="251"/>
                    </a:lnTo>
                    <a:lnTo>
                      <a:pt x="319" y="234"/>
                    </a:lnTo>
                    <a:lnTo>
                      <a:pt x="311" y="226"/>
                    </a:lnTo>
                    <a:lnTo>
                      <a:pt x="311" y="201"/>
                    </a:lnTo>
                    <a:lnTo>
                      <a:pt x="311" y="20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ПФО_Нижегородская область">
                <a:extLst>
                  <a:ext uri="{FF2B5EF4-FFF2-40B4-BE49-F238E27FC236}">
                    <a16:creationId xmlns="" xmlns:a16="http://schemas.microsoft.com/office/drawing/2014/main" id="{326F138B-DCCA-F610-1A82-BA8CD9CE8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3228975"/>
                <a:ext cx="565150" cy="352425"/>
              </a:xfrm>
              <a:custGeom>
                <a:avLst/>
                <a:gdLst>
                  <a:gd name="T0" fmla="*/ 335 w 486"/>
                  <a:gd name="T1" fmla="*/ 26 h 302"/>
                  <a:gd name="T2" fmla="*/ 268 w 486"/>
                  <a:gd name="T3" fmla="*/ 9 h 302"/>
                  <a:gd name="T4" fmla="*/ 260 w 486"/>
                  <a:gd name="T5" fmla="*/ 17 h 302"/>
                  <a:gd name="T6" fmla="*/ 234 w 486"/>
                  <a:gd name="T7" fmla="*/ 42 h 302"/>
                  <a:gd name="T8" fmla="*/ 201 w 486"/>
                  <a:gd name="T9" fmla="*/ 42 h 302"/>
                  <a:gd name="T10" fmla="*/ 167 w 486"/>
                  <a:gd name="T11" fmla="*/ 51 h 302"/>
                  <a:gd name="T12" fmla="*/ 151 w 486"/>
                  <a:gd name="T13" fmla="*/ 51 h 302"/>
                  <a:gd name="T14" fmla="*/ 142 w 486"/>
                  <a:gd name="T15" fmla="*/ 68 h 302"/>
                  <a:gd name="T16" fmla="*/ 134 w 486"/>
                  <a:gd name="T17" fmla="*/ 84 h 302"/>
                  <a:gd name="T18" fmla="*/ 125 w 486"/>
                  <a:gd name="T19" fmla="*/ 84 h 302"/>
                  <a:gd name="T20" fmla="*/ 117 w 486"/>
                  <a:gd name="T21" fmla="*/ 84 h 302"/>
                  <a:gd name="T22" fmla="*/ 67 w 486"/>
                  <a:gd name="T23" fmla="*/ 93 h 302"/>
                  <a:gd name="T24" fmla="*/ 8 w 486"/>
                  <a:gd name="T25" fmla="*/ 118 h 302"/>
                  <a:gd name="T26" fmla="*/ 8 w 486"/>
                  <a:gd name="T27" fmla="*/ 135 h 302"/>
                  <a:gd name="T28" fmla="*/ 0 w 486"/>
                  <a:gd name="T29" fmla="*/ 143 h 302"/>
                  <a:gd name="T30" fmla="*/ 25 w 486"/>
                  <a:gd name="T31" fmla="*/ 151 h 302"/>
                  <a:gd name="T32" fmla="*/ 16 w 486"/>
                  <a:gd name="T33" fmla="*/ 177 h 302"/>
                  <a:gd name="T34" fmla="*/ 42 w 486"/>
                  <a:gd name="T35" fmla="*/ 202 h 302"/>
                  <a:gd name="T36" fmla="*/ 75 w 486"/>
                  <a:gd name="T37" fmla="*/ 210 h 302"/>
                  <a:gd name="T38" fmla="*/ 109 w 486"/>
                  <a:gd name="T39" fmla="*/ 302 h 302"/>
                  <a:gd name="T40" fmla="*/ 142 w 486"/>
                  <a:gd name="T41" fmla="*/ 286 h 302"/>
                  <a:gd name="T42" fmla="*/ 151 w 486"/>
                  <a:gd name="T43" fmla="*/ 294 h 302"/>
                  <a:gd name="T44" fmla="*/ 193 w 486"/>
                  <a:gd name="T45" fmla="*/ 277 h 302"/>
                  <a:gd name="T46" fmla="*/ 193 w 486"/>
                  <a:gd name="T47" fmla="*/ 294 h 302"/>
                  <a:gd name="T48" fmla="*/ 209 w 486"/>
                  <a:gd name="T49" fmla="*/ 302 h 302"/>
                  <a:gd name="T50" fmla="*/ 218 w 486"/>
                  <a:gd name="T51" fmla="*/ 294 h 302"/>
                  <a:gd name="T52" fmla="*/ 251 w 486"/>
                  <a:gd name="T53" fmla="*/ 286 h 302"/>
                  <a:gd name="T54" fmla="*/ 251 w 486"/>
                  <a:gd name="T55" fmla="*/ 269 h 302"/>
                  <a:gd name="T56" fmla="*/ 251 w 486"/>
                  <a:gd name="T57" fmla="*/ 244 h 302"/>
                  <a:gd name="T58" fmla="*/ 276 w 486"/>
                  <a:gd name="T59" fmla="*/ 227 h 302"/>
                  <a:gd name="T60" fmla="*/ 276 w 486"/>
                  <a:gd name="T61" fmla="*/ 202 h 302"/>
                  <a:gd name="T62" fmla="*/ 293 w 486"/>
                  <a:gd name="T63" fmla="*/ 185 h 302"/>
                  <a:gd name="T64" fmla="*/ 293 w 486"/>
                  <a:gd name="T65" fmla="*/ 151 h 302"/>
                  <a:gd name="T66" fmla="*/ 310 w 486"/>
                  <a:gd name="T67" fmla="*/ 160 h 302"/>
                  <a:gd name="T68" fmla="*/ 327 w 486"/>
                  <a:gd name="T69" fmla="*/ 143 h 302"/>
                  <a:gd name="T70" fmla="*/ 377 w 486"/>
                  <a:gd name="T71" fmla="*/ 168 h 302"/>
                  <a:gd name="T72" fmla="*/ 394 w 486"/>
                  <a:gd name="T73" fmla="*/ 151 h 302"/>
                  <a:gd name="T74" fmla="*/ 411 w 486"/>
                  <a:gd name="T75" fmla="*/ 126 h 302"/>
                  <a:gd name="T76" fmla="*/ 461 w 486"/>
                  <a:gd name="T77" fmla="*/ 135 h 302"/>
                  <a:gd name="T78" fmla="*/ 478 w 486"/>
                  <a:gd name="T79" fmla="*/ 126 h 302"/>
                  <a:gd name="T80" fmla="*/ 461 w 486"/>
                  <a:gd name="T81" fmla="*/ 84 h 302"/>
                  <a:gd name="T82" fmla="*/ 402 w 486"/>
                  <a:gd name="T83" fmla="*/ 42 h 302"/>
                  <a:gd name="T84" fmla="*/ 385 w 486"/>
                  <a:gd name="T85" fmla="*/ 42 h 302"/>
                  <a:gd name="T86" fmla="*/ 360 w 486"/>
                  <a:gd name="T87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6" h="302">
                    <a:moveTo>
                      <a:pt x="352" y="9"/>
                    </a:moveTo>
                    <a:lnTo>
                      <a:pt x="335" y="26"/>
                    </a:lnTo>
                    <a:lnTo>
                      <a:pt x="302" y="26"/>
                    </a:lnTo>
                    <a:lnTo>
                      <a:pt x="268" y="9"/>
                    </a:lnTo>
                    <a:lnTo>
                      <a:pt x="268" y="17"/>
                    </a:lnTo>
                    <a:lnTo>
                      <a:pt x="260" y="17"/>
                    </a:lnTo>
                    <a:lnTo>
                      <a:pt x="243" y="26"/>
                    </a:lnTo>
                    <a:lnTo>
                      <a:pt x="234" y="42"/>
                    </a:lnTo>
                    <a:lnTo>
                      <a:pt x="218" y="51"/>
                    </a:lnTo>
                    <a:lnTo>
                      <a:pt x="201" y="42"/>
                    </a:lnTo>
                    <a:lnTo>
                      <a:pt x="184" y="34"/>
                    </a:lnTo>
                    <a:lnTo>
                      <a:pt x="167" y="51"/>
                    </a:lnTo>
                    <a:lnTo>
                      <a:pt x="159" y="59"/>
                    </a:lnTo>
                    <a:lnTo>
                      <a:pt x="151" y="51"/>
                    </a:lnTo>
                    <a:lnTo>
                      <a:pt x="142" y="51"/>
                    </a:lnTo>
                    <a:lnTo>
                      <a:pt x="142" y="68"/>
                    </a:lnTo>
                    <a:lnTo>
                      <a:pt x="134" y="76"/>
                    </a:lnTo>
                    <a:lnTo>
                      <a:pt x="134" y="84"/>
                    </a:lnTo>
                    <a:lnTo>
                      <a:pt x="142" y="84"/>
                    </a:lnTo>
                    <a:lnTo>
                      <a:pt x="125" y="84"/>
                    </a:lnTo>
                    <a:lnTo>
                      <a:pt x="117" y="84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67" y="93"/>
                    </a:lnTo>
                    <a:lnTo>
                      <a:pt x="42" y="109"/>
                    </a:lnTo>
                    <a:lnTo>
                      <a:pt x="8" y="118"/>
                    </a:lnTo>
                    <a:lnTo>
                      <a:pt x="8" y="126"/>
                    </a:lnTo>
                    <a:lnTo>
                      <a:pt x="8" y="135"/>
                    </a:lnTo>
                    <a:lnTo>
                      <a:pt x="0" y="135"/>
                    </a:lnTo>
                    <a:lnTo>
                      <a:pt x="0" y="143"/>
                    </a:lnTo>
                    <a:lnTo>
                      <a:pt x="8" y="143"/>
                    </a:lnTo>
                    <a:lnTo>
                      <a:pt x="25" y="151"/>
                    </a:lnTo>
                    <a:lnTo>
                      <a:pt x="25" y="168"/>
                    </a:lnTo>
                    <a:lnTo>
                      <a:pt x="16" y="177"/>
                    </a:lnTo>
                    <a:lnTo>
                      <a:pt x="33" y="193"/>
                    </a:lnTo>
                    <a:lnTo>
                      <a:pt x="42" y="202"/>
                    </a:lnTo>
                    <a:lnTo>
                      <a:pt x="58" y="202"/>
                    </a:lnTo>
                    <a:lnTo>
                      <a:pt x="75" y="210"/>
                    </a:lnTo>
                    <a:lnTo>
                      <a:pt x="92" y="269"/>
                    </a:lnTo>
                    <a:lnTo>
                      <a:pt x="109" y="302"/>
                    </a:lnTo>
                    <a:lnTo>
                      <a:pt x="125" y="294"/>
                    </a:lnTo>
                    <a:lnTo>
                      <a:pt x="142" y="286"/>
                    </a:lnTo>
                    <a:lnTo>
                      <a:pt x="142" y="294"/>
                    </a:lnTo>
                    <a:lnTo>
                      <a:pt x="151" y="294"/>
                    </a:lnTo>
                    <a:lnTo>
                      <a:pt x="167" y="286"/>
                    </a:lnTo>
                    <a:lnTo>
                      <a:pt x="193" y="277"/>
                    </a:lnTo>
                    <a:lnTo>
                      <a:pt x="201" y="286"/>
                    </a:lnTo>
                    <a:lnTo>
                      <a:pt x="193" y="294"/>
                    </a:lnTo>
                    <a:lnTo>
                      <a:pt x="201" y="302"/>
                    </a:lnTo>
                    <a:lnTo>
                      <a:pt x="209" y="302"/>
                    </a:lnTo>
                    <a:lnTo>
                      <a:pt x="218" y="302"/>
                    </a:lnTo>
                    <a:lnTo>
                      <a:pt x="218" y="294"/>
                    </a:lnTo>
                    <a:lnTo>
                      <a:pt x="234" y="286"/>
                    </a:lnTo>
                    <a:lnTo>
                      <a:pt x="251" y="286"/>
                    </a:lnTo>
                    <a:lnTo>
                      <a:pt x="260" y="286"/>
                    </a:lnTo>
                    <a:lnTo>
                      <a:pt x="251" y="269"/>
                    </a:lnTo>
                    <a:lnTo>
                      <a:pt x="251" y="244"/>
                    </a:lnTo>
                    <a:lnTo>
                      <a:pt x="251" y="244"/>
                    </a:lnTo>
                    <a:lnTo>
                      <a:pt x="268" y="235"/>
                    </a:lnTo>
                    <a:lnTo>
                      <a:pt x="276" y="227"/>
                    </a:lnTo>
                    <a:lnTo>
                      <a:pt x="285" y="210"/>
                    </a:lnTo>
                    <a:lnTo>
                      <a:pt x="276" y="202"/>
                    </a:lnTo>
                    <a:lnTo>
                      <a:pt x="285" y="185"/>
                    </a:lnTo>
                    <a:lnTo>
                      <a:pt x="293" y="185"/>
                    </a:lnTo>
                    <a:lnTo>
                      <a:pt x="285" y="168"/>
                    </a:lnTo>
                    <a:lnTo>
                      <a:pt x="293" y="151"/>
                    </a:lnTo>
                    <a:lnTo>
                      <a:pt x="302" y="151"/>
                    </a:lnTo>
                    <a:lnTo>
                      <a:pt x="310" y="160"/>
                    </a:lnTo>
                    <a:lnTo>
                      <a:pt x="318" y="151"/>
                    </a:lnTo>
                    <a:lnTo>
                      <a:pt x="327" y="143"/>
                    </a:lnTo>
                    <a:lnTo>
                      <a:pt x="352" y="151"/>
                    </a:lnTo>
                    <a:lnTo>
                      <a:pt x="377" y="168"/>
                    </a:lnTo>
                    <a:lnTo>
                      <a:pt x="385" y="160"/>
                    </a:lnTo>
                    <a:lnTo>
                      <a:pt x="394" y="151"/>
                    </a:lnTo>
                    <a:lnTo>
                      <a:pt x="402" y="135"/>
                    </a:lnTo>
                    <a:lnTo>
                      <a:pt x="411" y="126"/>
                    </a:lnTo>
                    <a:lnTo>
                      <a:pt x="444" y="143"/>
                    </a:lnTo>
                    <a:lnTo>
                      <a:pt x="461" y="135"/>
                    </a:lnTo>
                    <a:lnTo>
                      <a:pt x="478" y="126"/>
                    </a:lnTo>
                    <a:lnTo>
                      <a:pt x="478" y="126"/>
                    </a:lnTo>
                    <a:lnTo>
                      <a:pt x="486" y="118"/>
                    </a:lnTo>
                    <a:lnTo>
                      <a:pt x="461" y="84"/>
                    </a:lnTo>
                    <a:lnTo>
                      <a:pt x="436" y="51"/>
                    </a:lnTo>
                    <a:lnTo>
                      <a:pt x="402" y="42"/>
                    </a:lnTo>
                    <a:lnTo>
                      <a:pt x="394" y="42"/>
                    </a:lnTo>
                    <a:lnTo>
                      <a:pt x="385" y="42"/>
                    </a:lnTo>
                    <a:lnTo>
                      <a:pt x="385" y="26"/>
                    </a:lnTo>
                    <a:lnTo>
                      <a:pt x="360" y="0"/>
                    </a:lnTo>
                    <a:lnTo>
                      <a:pt x="352" y="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ПФО_Кировская область">
                <a:extLst>
                  <a:ext uri="{FF2B5EF4-FFF2-40B4-BE49-F238E27FC236}">
                    <a16:creationId xmlns="" xmlns:a16="http://schemas.microsoft.com/office/drawing/2014/main" id="{54786DBA-6666-06DE-D3A1-9F78F1A8B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3035300"/>
                <a:ext cx="615950" cy="671513"/>
              </a:xfrm>
              <a:custGeom>
                <a:avLst/>
                <a:gdLst>
                  <a:gd name="T0" fmla="*/ 252 w 528"/>
                  <a:gd name="T1" fmla="*/ 17 h 578"/>
                  <a:gd name="T2" fmla="*/ 185 w 528"/>
                  <a:gd name="T3" fmla="*/ 42 h 578"/>
                  <a:gd name="T4" fmla="*/ 210 w 528"/>
                  <a:gd name="T5" fmla="*/ 67 h 578"/>
                  <a:gd name="T6" fmla="*/ 210 w 528"/>
                  <a:gd name="T7" fmla="*/ 75 h 578"/>
                  <a:gd name="T8" fmla="*/ 193 w 528"/>
                  <a:gd name="T9" fmla="*/ 117 h 578"/>
                  <a:gd name="T10" fmla="*/ 176 w 528"/>
                  <a:gd name="T11" fmla="*/ 184 h 578"/>
                  <a:gd name="T12" fmla="*/ 151 w 528"/>
                  <a:gd name="T13" fmla="*/ 193 h 578"/>
                  <a:gd name="T14" fmla="*/ 126 w 528"/>
                  <a:gd name="T15" fmla="*/ 193 h 578"/>
                  <a:gd name="T16" fmla="*/ 101 w 528"/>
                  <a:gd name="T17" fmla="*/ 193 h 578"/>
                  <a:gd name="T18" fmla="*/ 84 w 528"/>
                  <a:gd name="T19" fmla="*/ 251 h 578"/>
                  <a:gd name="T20" fmla="*/ 101 w 528"/>
                  <a:gd name="T21" fmla="*/ 293 h 578"/>
                  <a:gd name="T22" fmla="*/ 34 w 528"/>
                  <a:gd name="T23" fmla="*/ 293 h 578"/>
                  <a:gd name="T24" fmla="*/ 8 w 528"/>
                  <a:gd name="T25" fmla="*/ 327 h 578"/>
                  <a:gd name="T26" fmla="*/ 17 w 528"/>
                  <a:gd name="T27" fmla="*/ 352 h 578"/>
                  <a:gd name="T28" fmla="*/ 59 w 528"/>
                  <a:gd name="T29" fmla="*/ 369 h 578"/>
                  <a:gd name="T30" fmla="*/ 84 w 528"/>
                  <a:gd name="T31" fmla="*/ 377 h 578"/>
                  <a:gd name="T32" fmla="*/ 109 w 528"/>
                  <a:gd name="T33" fmla="*/ 402 h 578"/>
                  <a:gd name="T34" fmla="*/ 134 w 528"/>
                  <a:gd name="T35" fmla="*/ 394 h 578"/>
                  <a:gd name="T36" fmla="*/ 134 w 528"/>
                  <a:gd name="T37" fmla="*/ 427 h 578"/>
                  <a:gd name="T38" fmla="*/ 143 w 528"/>
                  <a:gd name="T39" fmla="*/ 444 h 578"/>
                  <a:gd name="T40" fmla="*/ 151 w 528"/>
                  <a:gd name="T41" fmla="*/ 469 h 578"/>
                  <a:gd name="T42" fmla="*/ 159 w 528"/>
                  <a:gd name="T43" fmla="*/ 494 h 578"/>
                  <a:gd name="T44" fmla="*/ 159 w 528"/>
                  <a:gd name="T45" fmla="*/ 536 h 578"/>
                  <a:gd name="T46" fmla="*/ 159 w 528"/>
                  <a:gd name="T47" fmla="*/ 570 h 578"/>
                  <a:gd name="T48" fmla="*/ 193 w 528"/>
                  <a:gd name="T49" fmla="*/ 520 h 578"/>
                  <a:gd name="T50" fmla="*/ 226 w 528"/>
                  <a:gd name="T51" fmla="*/ 478 h 578"/>
                  <a:gd name="T52" fmla="*/ 268 w 528"/>
                  <a:gd name="T53" fmla="*/ 461 h 578"/>
                  <a:gd name="T54" fmla="*/ 319 w 528"/>
                  <a:gd name="T55" fmla="*/ 402 h 578"/>
                  <a:gd name="T56" fmla="*/ 386 w 528"/>
                  <a:gd name="T57" fmla="*/ 411 h 578"/>
                  <a:gd name="T58" fmla="*/ 411 w 528"/>
                  <a:gd name="T59" fmla="*/ 419 h 578"/>
                  <a:gd name="T60" fmla="*/ 436 w 528"/>
                  <a:gd name="T61" fmla="*/ 436 h 578"/>
                  <a:gd name="T62" fmla="*/ 470 w 528"/>
                  <a:gd name="T63" fmla="*/ 394 h 578"/>
                  <a:gd name="T64" fmla="*/ 461 w 528"/>
                  <a:gd name="T65" fmla="*/ 344 h 578"/>
                  <a:gd name="T66" fmla="*/ 495 w 528"/>
                  <a:gd name="T67" fmla="*/ 260 h 578"/>
                  <a:gd name="T68" fmla="*/ 436 w 528"/>
                  <a:gd name="T69" fmla="*/ 218 h 578"/>
                  <a:gd name="T70" fmla="*/ 344 w 528"/>
                  <a:gd name="T71" fmla="*/ 201 h 578"/>
                  <a:gd name="T72" fmla="*/ 327 w 528"/>
                  <a:gd name="T73" fmla="*/ 209 h 578"/>
                  <a:gd name="T74" fmla="*/ 285 w 528"/>
                  <a:gd name="T75" fmla="*/ 243 h 578"/>
                  <a:gd name="T76" fmla="*/ 285 w 528"/>
                  <a:gd name="T77" fmla="*/ 193 h 578"/>
                  <a:gd name="T78" fmla="*/ 277 w 528"/>
                  <a:gd name="T79" fmla="*/ 159 h 578"/>
                  <a:gd name="T80" fmla="*/ 310 w 528"/>
                  <a:gd name="T81" fmla="*/ 109 h 578"/>
                  <a:gd name="T82" fmla="*/ 335 w 528"/>
                  <a:gd name="T83" fmla="*/ 42 h 578"/>
                  <a:gd name="T84" fmla="*/ 310 w 528"/>
                  <a:gd name="T85" fmla="*/ 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8" h="578">
                    <a:moveTo>
                      <a:pt x="310" y="8"/>
                    </a:moveTo>
                    <a:lnTo>
                      <a:pt x="268" y="0"/>
                    </a:lnTo>
                    <a:lnTo>
                      <a:pt x="252" y="17"/>
                    </a:lnTo>
                    <a:lnTo>
                      <a:pt x="218" y="42"/>
                    </a:lnTo>
                    <a:lnTo>
                      <a:pt x="201" y="33"/>
                    </a:lnTo>
                    <a:lnTo>
                      <a:pt x="185" y="42"/>
                    </a:lnTo>
                    <a:lnTo>
                      <a:pt x="185" y="58"/>
                    </a:lnTo>
                    <a:lnTo>
                      <a:pt x="193" y="67"/>
                    </a:lnTo>
                    <a:lnTo>
                      <a:pt x="210" y="67"/>
                    </a:lnTo>
                    <a:lnTo>
                      <a:pt x="218" y="67"/>
                    </a:lnTo>
                    <a:lnTo>
                      <a:pt x="218" y="67"/>
                    </a:lnTo>
                    <a:lnTo>
                      <a:pt x="210" y="75"/>
                    </a:lnTo>
                    <a:lnTo>
                      <a:pt x="201" y="84"/>
                    </a:lnTo>
                    <a:lnTo>
                      <a:pt x="210" y="100"/>
                    </a:lnTo>
                    <a:lnTo>
                      <a:pt x="193" y="117"/>
                    </a:lnTo>
                    <a:lnTo>
                      <a:pt x="185" y="134"/>
                    </a:lnTo>
                    <a:lnTo>
                      <a:pt x="176" y="159"/>
                    </a:lnTo>
                    <a:lnTo>
                      <a:pt x="176" y="184"/>
                    </a:lnTo>
                    <a:lnTo>
                      <a:pt x="159" y="193"/>
                    </a:lnTo>
                    <a:lnTo>
                      <a:pt x="159" y="193"/>
                    </a:lnTo>
                    <a:lnTo>
                      <a:pt x="151" y="193"/>
                    </a:lnTo>
                    <a:lnTo>
                      <a:pt x="143" y="193"/>
                    </a:lnTo>
                    <a:lnTo>
                      <a:pt x="134" y="193"/>
                    </a:lnTo>
                    <a:lnTo>
                      <a:pt x="126" y="193"/>
                    </a:lnTo>
                    <a:lnTo>
                      <a:pt x="126" y="201"/>
                    </a:lnTo>
                    <a:lnTo>
                      <a:pt x="109" y="193"/>
                    </a:lnTo>
                    <a:lnTo>
                      <a:pt x="101" y="193"/>
                    </a:lnTo>
                    <a:lnTo>
                      <a:pt x="76" y="209"/>
                    </a:lnTo>
                    <a:lnTo>
                      <a:pt x="59" y="218"/>
                    </a:lnTo>
                    <a:lnTo>
                      <a:pt x="84" y="251"/>
                    </a:lnTo>
                    <a:lnTo>
                      <a:pt x="109" y="285"/>
                    </a:lnTo>
                    <a:lnTo>
                      <a:pt x="101" y="293"/>
                    </a:lnTo>
                    <a:lnTo>
                      <a:pt x="101" y="293"/>
                    </a:lnTo>
                    <a:lnTo>
                      <a:pt x="84" y="302"/>
                    </a:lnTo>
                    <a:lnTo>
                      <a:pt x="67" y="310"/>
                    </a:lnTo>
                    <a:lnTo>
                      <a:pt x="34" y="293"/>
                    </a:lnTo>
                    <a:lnTo>
                      <a:pt x="25" y="302"/>
                    </a:lnTo>
                    <a:lnTo>
                      <a:pt x="17" y="318"/>
                    </a:lnTo>
                    <a:lnTo>
                      <a:pt x="8" y="327"/>
                    </a:lnTo>
                    <a:lnTo>
                      <a:pt x="0" y="335"/>
                    </a:lnTo>
                    <a:lnTo>
                      <a:pt x="8" y="344"/>
                    </a:lnTo>
                    <a:lnTo>
                      <a:pt x="17" y="352"/>
                    </a:lnTo>
                    <a:lnTo>
                      <a:pt x="25" y="369"/>
                    </a:lnTo>
                    <a:lnTo>
                      <a:pt x="50" y="369"/>
                    </a:lnTo>
                    <a:lnTo>
                      <a:pt x="59" y="369"/>
                    </a:lnTo>
                    <a:lnTo>
                      <a:pt x="67" y="377"/>
                    </a:lnTo>
                    <a:lnTo>
                      <a:pt x="76" y="377"/>
                    </a:lnTo>
                    <a:lnTo>
                      <a:pt x="84" y="377"/>
                    </a:lnTo>
                    <a:lnTo>
                      <a:pt x="92" y="385"/>
                    </a:lnTo>
                    <a:lnTo>
                      <a:pt x="109" y="394"/>
                    </a:lnTo>
                    <a:lnTo>
                      <a:pt x="109" y="402"/>
                    </a:lnTo>
                    <a:lnTo>
                      <a:pt x="109" y="402"/>
                    </a:lnTo>
                    <a:lnTo>
                      <a:pt x="117" y="394"/>
                    </a:lnTo>
                    <a:lnTo>
                      <a:pt x="134" y="394"/>
                    </a:lnTo>
                    <a:lnTo>
                      <a:pt x="134" y="402"/>
                    </a:lnTo>
                    <a:lnTo>
                      <a:pt x="126" y="419"/>
                    </a:lnTo>
                    <a:lnTo>
                      <a:pt x="134" y="427"/>
                    </a:lnTo>
                    <a:lnTo>
                      <a:pt x="134" y="427"/>
                    </a:lnTo>
                    <a:lnTo>
                      <a:pt x="143" y="427"/>
                    </a:lnTo>
                    <a:lnTo>
                      <a:pt x="143" y="444"/>
                    </a:lnTo>
                    <a:lnTo>
                      <a:pt x="143" y="453"/>
                    </a:lnTo>
                    <a:lnTo>
                      <a:pt x="143" y="461"/>
                    </a:lnTo>
                    <a:lnTo>
                      <a:pt x="151" y="469"/>
                    </a:lnTo>
                    <a:lnTo>
                      <a:pt x="143" y="478"/>
                    </a:lnTo>
                    <a:lnTo>
                      <a:pt x="134" y="486"/>
                    </a:lnTo>
                    <a:lnTo>
                      <a:pt x="159" y="494"/>
                    </a:lnTo>
                    <a:lnTo>
                      <a:pt x="151" y="520"/>
                    </a:lnTo>
                    <a:lnTo>
                      <a:pt x="151" y="536"/>
                    </a:lnTo>
                    <a:lnTo>
                      <a:pt x="159" y="536"/>
                    </a:lnTo>
                    <a:lnTo>
                      <a:pt x="159" y="545"/>
                    </a:lnTo>
                    <a:lnTo>
                      <a:pt x="151" y="545"/>
                    </a:lnTo>
                    <a:lnTo>
                      <a:pt x="159" y="570"/>
                    </a:lnTo>
                    <a:lnTo>
                      <a:pt x="176" y="578"/>
                    </a:lnTo>
                    <a:lnTo>
                      <a:pt x="185" y="553"/>
                    </a:lnTo>
                    <a:lnTo>
                      <a:pt x="193" y="520"/>
                    </a:lnTo>
                    <a:lnTo>
                      <a:pt x="210" y="520"/>
                    </a:lnTo>
                    <a:lnTo>
                      <a:pt x="218" y="511"/>
                    </a:lnTo>
                    <a:lnTo>
                      <a:pt x="226" y="478"/>
                    </a:lnTo>
                    <a:lnTo>
                      <a:pt x="243" y="453"/>
                    </a:lnTo>
                    <a:lnTo>
                      <a:pt x="260" y="453"/>
                    </a:lnTo>
                    <a:lnTo>
                      <a:pt x="268" y="461"/>
                    </a:lnTo>
                    <a:lnTo>
                      <a:pt x="285" y="461"/>
                    </a:lnTo>
                    <a:lnTo>
                      <a:pt x="302" y="453"/>
                    </a:lnTo>
                    <a:lnTo>
                      <a:pt x="319" y="402"/>
                    </a:lnTo>
                    <a:lnTo>
                      <a:pt x="352" y="385"/>
                    </a:lnTo>
                    <a:lnTo>
                      <a:pt x="369" y="402"/>
                    </a:lnTo>
                    <a:lnTo>
                      <a:pt x="386" y="411"/>
                    </a:lnTo>
                    <a:lnTo>
                      <a:pt x="394" y="411"/>
                    </a:lnTo>
                    <a:lnTo>
                      <a:pt x="403" y="411"/>
                    </a:lnTo>
                    <a:lnTo>
                      <a:pt x="411" y="419"/>
                    </a:lnTo>
                    <a:lnTo>
                      <a:pt x="411" y="427"/>
                    </a:lnTo>
                    <a:lnTo>
                      <a:pt x="419" y="436"/>
                    </a:lnTo>
                    <a:lnTo>
                      <a:pt x="436" y="436"/>
                    </a:lnTo>
                    <a:lnTo>
                      <a:pt x="444" y="427"/>
                    </a:lnTo>
                    <a:lnTo>
                      <a:pt x="461" y="419"/>
                    </a:lnTo>
                    <a:lnTo>
                      <a:pt x="470" y="394"/>
                    </a:lnTo>
                    <a:lnTo>
                      <a:pt x="478" y="385"/>
                    </a:lnTo>
                    <a:lnTo>
                      <a:pt x="461" y="369"/>
                    </a:lnTo>
                    <a:lnTo>
                      <a:pt x="461" y="344"/>
                    </a:lnTo>
                    <a:lnTo>
                      <a:pt x="503" y="318"/>
                    </a:lnTo>
                    <a:lnTo>
                      <a:pt x="528" y="285"/>
                    </a:lnTo>
                    <a:lnTo>
                      <a:pt x="495" y="260"/>
                    </a:lnTo>
                    <a:lnTo>
                      <a:pt x="461" y="226"/>
                    </a:lnTo>
                    <a:lnTo>
                      <a:pt x="461" y="218"/>
                    </a:lnTo>
                    <a:lnTo>
                      <a:pt x="436" y="218"/>
                    </a:lnTo>
                    <a:lnTo>
                      <a:pt x="403" y="226"/>
                    </a:lnTo>
                    <a:lnTo>
                      <a:pt x="377" y="218"/>
                    </a:lnTo>
                    <a:lnTo>
                      <a:pt x="344" y="201"/>
                    </a:lnTo>
                    <a:lnTo>
                      <a:pt x="344" y="209"/>
                    </a:lnTo>
                    <a:lnTo>
                      <a:pt x="335" y="209"/>
                    </a:lnTo>
                    <a:lnTo>
                      <a:pt x="327" y="209"/>
                    </a:lnTo>
                    <a:lnTo>
                      <a:pt x="327" y="209"/>
                    </a:lnTo>
                    <a:lnTo>
                      <a:pt x="310" y="226"/>
                    </a:lnTo>
                    <a:lnTo>
                      <a:pt x="285" y="243"/>
                    </a:lnTo>
                    <a:lnTo>
                      <a:pt x="285" y="226"/>
                    </a:lnTo>
                    <a:lnTo>
                      <a:pt x="294" y="218"/>
                    </a:lnTo>
                    <a:lnTo>
                      <a:pt x="285" y="193"/>
                    </a:lnTo>
                    <a:lnTo>
                      <a:pt x="285" y="176"/>
                    </a:lnTo>
                    <a:lnTo>
                      <a:pt x="285" y="176"/>
                    </a:lnTo>
                    <a:lnTo>
                      <a:pt x="277" y="159"/>
                    </a:lnTo>
                    <a:lnTo>
                      <a:pt x="260" y="142"/>
                    </a:lnTo>
                    <a:lnTo>
                      <a:pt x="277" y="117"/>
                    </a:lnTo>
                    <a:lnTo>
                      <a:pt x="310" y="109"/>
                    </a:lnTo>
                    <a:lnTo>
                      <a:pt x="310" y="100"/>
                    </a:lnTo>
                    <a:lnTo>
                      <a:pt x="310" y="84"/>
                    </a:lnTo>
                    <a:lnTo>
                      <a:pt x="335" y="42"/>
                    </a:lnTo>
                    <a:lnTo>
                      <a:pt x="319" y="25"/>
                    </a:lnTo>
                    <a:lnTo>
                      <a:pt x="310" y="0"/>
                    </a:lnTo>
                    <a:lnTo>
                      <a:pt x="310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ПФО_Пермский край">
                <a:extLst>
                  <a:ext uri="{FF2B5EF4-FFF2-40B4-BE49-F238E27FC236}">
                    <a16:creationId xmlns="" xmlns:a16="http://schemas.microsoft.com/office/drawing/2014/main" id="{FF8C212D-CB1B-D9BE-98B3-960805E5E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425" y="3209925"/>
                <a:ext cx="665163" cy="712788"/>
              </a:xfrm>
              <a:custGeom>
                <a:avLst/>
                <a:gdLst>
                  <a:gd name="T0" fmla="*/ 286 w 571"/>
                  <a:gd name="T1" fmla="*/ 84 h 612"/>
                  <a:gd name="T2" fmla="*/ 252 w 571"/>
                  <a:gd name="T3" fmla="*/ 67 h 612"/>
                  <a:gd name="T4" fmla="*/ 227 w 571"/>
                  <a:gd name="T5" fmla="*/ 50 h 612"/>
                  <a:gd name="T6" fmla="*/ 218 w 571"/>
                  <a:gd name="T7" fmla="*/ 16 h 612"/>
                  <a:gd name="T8" fmla="*/ 202 w 571"/>
                  <a:gd name="T9" fmla="*/ 16 h 612"/>
                  <a:gd name="T10" fmla="*/ 135 w 571"/>
                  <a:gd name="T11" fmla="*/ 42 h 612"/>
                  <a:gd name="T12" fmla="*/ 126 w 571"/>
                  <a:gd name="T13" fmla="*/ 75 h 612"/>
                  <a:gd name="T14" fmla="*/ 193 w 571"/>
                  <a:gd name="T15" fmla="*/ 134 h 612"/>
                  <a:gd name="T16" fmla="*/ 126 w 571"/>
                  <a:gd name="T17" fmla="*/ 193 h 612"/>
                  <a:gd name="T18" fmla="*/ 143 w 571"/>
                  <a:gd name="T19" fmla="*/ 234 h 612"/>
                  <a:gd name="T20" fmla="*/ 126 w 571"/>
                  <a:gd name="T21" fmla="*/ 268 h 612"/>
                  <a:gd name="T22" fmla="*/ 101 w 571"/>
                  <a:gd name="T23" fmla="*/ 293 h 612"/>
                  <a:gd name="T24" fmla="*/ 42 w 571"/>
                  <a:gd name="T25" fmla="*/ 444 h 612"/>
                  <a:gd name="T26" fmla="*/ 26 w 571"/>
                  <a:gd name="T27" fmla="*/ 444 h 612"/>
                  <a:gd name="T28" fmla="*/ 17 w 571"/>
                  <a:gd name="T29" fmla="*/ 461 h 612"/>
                  <a:gd name="T30" fmla="*/ 0 w 571"/>
                  <a:gd name="T31" fmla="*/ 469 h 612"/>
                  <a:gd name="T32" fmla="*/ 9 w 571"/>
                  <a:gd name="T33" fmla="*/ 503 h 612"/>
                  <a:gd name="T34" fmla="*/ 26 w 571"/>
                  <a:gd name="T35" fmla="*/ 528 h 612"/>
                  <a:gd name="T36" fmla="*/ 59 w 571"/>
                  <a:gd name="T37" fmla="*/ 553 h 612"/>
                  <a:gd name="T38" fmla="*/ 84 w 571"/>
                  <a:gd name="T39" fmla="*/ 562 h 612"/>
                  <a:gd name="T40" fmla="*/ 101 w 571"/>
                  <a:gd name="T41" fmla="*/ 578 h 612"/>
                  <a:gd name="T42" fmla="*/ 118 w 571"/>
                  <a:gd name="T43" fmla="*/ 603 h 612"/>
                  <a:gd name="T44" fmla="*/ 135 w 571"/>
                  <a:gd name="T45" fmla="*/ 612 h 612"/>
                  <a:gd name="T46" fmla="*/ 168 w 571"/>
                  <a:gd name="T47" fmla="*/ 595 h 612"/>
                  <a:gd name="T48" fmla="*/ 177 w 571"/>
                  <a:gd name="T49" fmla="*/ 570 h 612"/>
                  <a:gd name="T50" fmla="*/ 193 w 571"/>
                  <a:gd name="T51" fmla="*/ 562 h 612"/>
                  <a:gd name="T52" fmla="*/ 252 w 571"/>
                  <a:gd name="T53" fmla="*/ 528 h 612"/>
                  <a:gd name="T54" fmla="*/ 286 w 571"/>
                  <a:gd name="T55" fmla="*/ 528 h 612"/>
                  <a:gd name="T56" fmla="*/ 311 w 571"/>
                  <a:gd name="T57" fmla="*/ 511 h 612"/>
                  <a:gd name="T58" fmla="*/ 361 w 571"/>
                  <a:gd name="T59" fmla="*/ 478 h 612"/>
                  <a:gd name="T60" fmla="*/ 386 w 571"/>
                  <a:gd name="T61" fmla="*/ 453 h 612"/>
                  <a:gd name="T62" fmla="*/ 386 w 571"/>
                  <a:gd name="T63" fmla="*/ 419 h 612"/>
                  <a:gd name="T64" fmla="*/ 386 w 571"/>
                  <a:gd name="T65" fmla="*/ 352 h 612"/>
                  <a:gd name="T66" fmla="*/ 428 w 571"/>
                  <a:gd name="T67" fmla="*/ 318 h 612"/>
                  <a:gd name="T68" fmla="*/ 487 w 571"/>
                  <a:gd name="T69" fmla="*/ 268 h 612"/>
                  <a:gd name="T70" fmla="*/ 529 w 571"/>
                  <a:gd name="T71" fmla="*/ 218 h 612"/>
                  <a:gd name="T72" fmla="*/ 545 w 571"/>
                  <a:gd name="T73" fmla="*/ 176 h 612"/>
                  <a:gd name="T74" fmla="*/ 487 w 571"/>
                  <a:gd name="T75" fmla="*/ 134 h 612"/>
                  <a:gd name="T76" fmla="*/ 411 w 571"/>
                  <a:gd name="T77" fmla="*/ 92 h 612"/>
                  <a:gd name="T78" fmla="*/ 395 w 571"/>
                  <a:gd name="T79" fmla="*/ 100 h 612"/>
                  <a:gd name="T80" fmla="*/ 378 w 571"/>
                  <a:gd name="T81" fmla="*/ 92 h 612"/>
                  <a:gd name="T82" fmla="*/ 353 w 571"/>
                  <a:gd name="T83" fmla="*/ 100 h 612"/>
                  <a:gd name="T84" fmla="*/ 344 w 571"/>
                  <a:gd name="T85" fmla="*/ 92 h 612"/>
                  <a:gd name="T86" fmla="*/ 302 w 571"/>
                  <a:gd name="T87" fmla="*/ 10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1" h="612">
                    <a:moveTo>
                      <a:pt x="302" y="100"/>
                    </a:moveTo>
                    <a:lnTo>
                      <a:pt x="286" y="84"/>
                    </a:lnTo>
                    <a:lnTo>
                      <a:pt x="269" y="67"/>
                    </a:lnTo>
                    <a:lnTo>
                      <a:pt x="252" y="67"/>
                    </a:lnTo>
                    <a:lnTo>
                      <a:pt x="235" y="58"/>
                    </a:lnTo>
                    <a:lnTo>
                      <a:pt x="227" y="50"/>
                    </a:lnTo>
                    <a:lnTo>
                      <a:pt x="235" y="33"/>
                    </a:lnTo>
                    <a:lnTo>
                      <a:pt x="218" y="16"/>
                    </a:lnTo>
                    <a:lnTo>
                      <a:pt x="210" y="16"/>
                    </a:lnTo>
                    <a:lnTo>
                      <a:pt x="202" y="16"/>
                    </a:lnTo>
                    <a:lnTo>
                      <a:pt x="151" y="0"/>
                    </a:lnTo>
                    <a:lnTo>
                      <a:pt x="135" y="42"/>
                    </a:lnTo>
                    <a:lnTo>
                      <a:pt x="143" y="67"/>
                    </a:lnTo>
                    <a:lnTo>
                      <a:pt x="126" y="75"/>
                    </a:lnTo>
                    <a:lnTo>
                      <a:pt x="160" y="117"/>
                    </a:lnTo>
                    <a:lnTo>
                      <a:pt x="193" y="134"/>
                    </a:lnTo>
                    <a:lnTo>
                      <a:pt x="168" y="167"/>
                    </a:lnTo>
                    <a:lnTo>
                      <a:pt x="126" y="193"/>
                    </a:lnTo>
                    <a:lnTo>
                      <a:pt x="126" y="218"/>
                    </a:lnTo>
                    <a:lnTo>
                      <a:pt x="143" y="234"/>
                    </a:lnTo>
                    <a:lnTo>
                      <a:pt x="135" y="243"/>
                    </a:lnTo>
                    <a:lnTo>
                      <a:pt x="126" y="268"/>
                    </a:lnTo>
                    <a:lnTo>
                      <a:pt x="109" y="276"/>
                    </a:lnTo>
                    <a:lnTo>
                      <a:pt x="101" y="293"/>
                    </a:lnTo>
                    <a:lnTo>
                      <a:pt x="76" y="369"/>
                    </a:lnTo>
                    <a:lnTo>
                      <a:pt x="42" y="444"/>
                    </a:lnTo>
                    <a:lnTo>
                      <a:pt x="34" y="453"/>
                    </a:lnTo>
                    <a:lnTo>
                      <a:pt x="26" y="444"/>
                    </a:lnTo>
                    <a:lnTo>
                      <a:pt x="26" y="453"/>
                    </a:lnTo>
                    <a:lnTo>
                      <a:pt x="17" y="461"/>
                    </a:lnTo>
                    <a:lnTo>
                      <a:pt x="9" y="461"/>
                    </a:lnTo>
                    <a:lnTo>
                      <a:pt x="0" y="469"/>
                    </a:lnTo>
                    <a:lnTo>
                      <a:pt x="0" y="511"/>
                    </a:lnTo>
                    <a:lnTo>
                      <a:pt x="9" y="503"/>
                    </a:lnTo>
                    <a:lnTo>
                      <a:pt x="17" y="503"/>
                    </a:lnTo>
                    <a:lnTo>
                      <a:pt x="26" y="528"/>
                    </a:lnTo>
                    <a:lnTo>
                      <a:pt x="34" y="545"/>
                    </a:lnTo>
                    <a:lnTo>
                      <a:pt x="59" y="553"/>
                    </a:lnTo>
                    <a:lnTo>
                      <a:pt x="84" y="553"/>
                    </a:lnTo>
                    <a:lnTo>
                      <a:pt x="84" y="562"/>
                    </a:lnTo>
                    <a:lnTo>
                      <a:pt x="93" y="570"/>
                    </a:lnTo>
                    <a:lnTo>
                      <a:pt x="101" y="578"/>
                    </a:lnTo>
                    <a:lnTo>
                      <a:pt x="109" y="578"/>
                    </a:lnTo>
                    <a:lnTo>
                      <a:pt x="118" y="603"/>
                    </a:lnTo>
                    <a:lnTo>
                      <a:pt x="118" y="612"/>
                    </a:lnTo>
                    <a:lnTo>
                      <a:pt x="135" y="612"/>
                    </a:lnTo>
                    <a:lnTo>
                      <a:pt x="151" y="612"/>
                    </a:lnTo>
                    <a:lnTo>
                      <a:pt x="168" y="595"/>
                    </a:lnTo>
                    <a:lnTo>
                      <a:pt x="177" y="570"/>
                    </a:lnTo>
                    <a:lnTo>
                      <a:pt x="177" y="570"/>
                    </a:lnTo>
                    <a:lnTo>
                      <a:pt x="177" y="562"/>
                    </a:lnTo>
                    <a:lnTo>
                      <a:pt x="193" y="562"/>
                    </a:lnTo>
                    <a:lnTo>
                      <a:pt x="235" y="553"/>
                    </a:lnTo>
                    <a:lnTo>
                      <a:pt x="252" y="528"/>
                    </a:lnTo>
                    <a:lnTo>
                      <a:pt x="269" y="511"/>
                    </a:lnTo>
                    <a:lnTo>
                      <a:pt x="286" y="528"/>
                    </a:lnTo>
                    <a:lnTo>
                      <a:pt x="311" y="528"/>
                    </a:lnTo>
                    <a:lnTo>
                      <a:pt x="311" y="511"/>
                    </a:lnTo>
                    <a:lnTo>
                      <a:pt x="319" y="486"/>
                    </a:lnTo>
                    <a:lnTo>
                      <a:pt x="361" y="478"/>
                    </a:lnTo>
                    <a:lnTo>
                      <a:pt x="386" y="453"/>
                    </a:lnTo>
                    <a:lnTo>
                      <a:pt x="386" y="453"/>
                    </a:lnTo>
                    <a:lnTo>
                      <a:pt x="386" y="444"/>
                    </a:lnTo>
                    <a:lnTo>
                      <a:pt x="386" y="419"/>
                    </a:lnTo>
                    <a:lnTo>
                      <a:pt x="403" y="394"/>
                    </a:lnTo>
                    <a:lnTo>
                      <a:pt x="386" y="352"/>
                    </a:lnTo>
                    <a:lnTo>
                      <a:pt x="411" y="327"/>
                    </a:lnTo>
                    <a:lnTo>
                      <a:pt x="428" y="318"/>
                    </a:lnTo>
                    <a:lnTo>
                      <a:pt x="445" y="310"/>
                    </a:lnTo>
                    <a:lnTo>
                      <a:pt x="487" y="268"/>
                    </a:lnTo>
                    <a:lnTo>
                      <a:pt x="529" y="226"/>
                    </a:lnTo>
                    <a:lnTo>
                      <a:pt x="529" y="218"/>
                    </a:lnTo>
                    <a:lnTo>
                      <a:pt x="529" y="209"/>
                    </a:lnTo>
                    <a:lnTo>
                      <a:pt x="545" y="176"/>
                    </a:lnTo>
                    <a:lnTo>
                      <a:pt x="571" y="151"/>
                    </a:lnTo>
                    <a:lnTo>
                      <a:pt x="487" y="134"/>
                    </a:lnTo>
                    <a:lnTo>
                      <a:pt x="436" y="92"/>
                    </a:lnTo>
                    <a:lnTo>
                      <a:pt x="411" y="92"/>
                    </a:lnTo>
                    <a:lnTo>
                      <a:pt x="395" y="100"/>
                    </a:lnTo>
                    <a:lnTo>
                      <a:pt x="395" y="100"/>
                    </a:lnTo>
                    <a:lnTo>
                      <a:pt x="386" y="100"/>
                    </a:lnTo>
                    <a:lnTo>
                      <a:pt x="378" y="92"/>
                    </a:lnTo>
                    <a:lnTo>
                      <a:pt x="369" y="100"/>
                    </a:lnTo>
                    <a:lnTo>
                      <a:pt x="353" y="100"/>
                    </a:lnTo>
                    <a:lnTo>
                      <a:pt x="353" y="92"/>
                    </a:lnTo>
                    <a:lnTo>
                      <a:pt x="344" y="92"/>
                    </a:lnTo>
                    <a:lnTo>
                      <a:pt x="319" y="92"/>
                    </a:lnTo>
                    <a:lnTo>
                      <a:pt x="302" y="10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ПФО_Республика Чувашия">
                <a:extLst>
                  <a:ext uri="{FF2B5EF4-FFF2-40B4-BE49-F238E27FC236}">
                    <a16:creationId xmlns="" xmlns:a16="http://schemas.microsoft.com/office/drawing/2014/main" id="{50995434-389A-DE94-86E1-D65B68A1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638" y="3494088"/>
                <a:ext cx="195263" cy="184150"/>
              </a:xfrm>
              <a:custGeom>
                <a:avLst/>
                <a:gdLst>
                  <a:gd name="T0" fmla="*/ 101 w 168"/>
                  <a:gd name="T1" fmla="*/ 8 h 159"/>
                  <a:gd name="T2" fmla="*/ 93 w 168"/>
                  <a:gd name="T3" fmla="*/ 0 h 159"/>
                  <a:gd name="T4" fmla="*/ 67 w 168"/>
                  <a:gd name="T5" fmla="*/ 0 h 159"/>
                  <a:gd name="T6" fmla="*/ 59 w 168"/>
                  <a:gd name="T7" fmla="*/ 8 h 159"/>
                  <a:gd name="T8" fmla="*/ 42 w 168"/>
                  <a:gd name="T9" fmla="*/ 17 h 159"/>
                  <a:gd name="T10" fmla="*/ 42 w 168"/>
                  <a:gd name="T11" fmla="*/ 17 h 159"/>
                  <a:gd name="T12" fmla="*/ 42 w 168"/>
                  <a:gd name="T13" fmla="*/ 42 h 159"/>
                  <a:gd name="T14" fmla="*/ 51 w 168"/>
                  <a:gd name="T15" fmla="*/ 59 h 159"/>
                  <a:gd name="T16" fmla="*/ 42 w 168"/>
                  <a:gd name="T17" fmla="*/ 59 h 159"/>
                  <a:gd name="T18" fmla="*/ 25 w 168"/>
                  <a:gd name="T19" fmla="*/ 59 h 159"/>
                  <a:gd name="T20" fmla="*/ 9 w 168"/>
                  <a:gd name="T21" fmla="*/ 67 h 159"/>
                  <a:gd name="T22" fmla="*/ 9 w 168"/>
                  <a:gd name="T23" fmla="*/ 75 h 159"/>
                  <a:gd name="T24" fmla="*/ 0 w 168"/>
                  <a:gd name="T25" fmla="*/ 75 h 159"/>
                  <a:gd name="T26" fmla="*/ 0 w 168"/>
                  <a:gd name="T27" fmla="*/ 84 h 159"/>
                  <a:gd name="T28" fmla="*/ 9 w 168"/>
                  <a:gd name="T29" fmla="*/ 84 h 159"/>
                  <a:gd name="T30" fmla="*/ 0 w 168"/>
                  <a:gd name="T31" fmla="*/ 117 h 159"/>
                  <a:gd name="T32" fmla="*/ 17 w 168"/>
                  <a:gd name="T33" fmla="*/ 142 h 159"/>
                  <a:gd name="T34" fmla="*/ 42 w 168"/>
                  <a:gd name="T35" fmla="*/ 159 h 159"/>
                  <a:gd name="T36" fmla="*/ 51 w 168"/>
                  <a:gd name="T37" fmla="*/ 151 h 159"/>
                  <a:gd name="T38" fmla="*/ 59 w 168"/>
                  <a:gd name="T39" fmla="*/ 151 h 159"/>
                  <a:gd name="T40" fmla="*/ 67 w 168"/>
                  <a:gd name="T41" fmla="*/ 159 h 159"/>
                  <a:gd name="T42" fmla="*/ 101 w 168"/>
                  <a:gd name="T43" fmla="*/ 159 h 159"/>
                  <a:gd name="T44" fmla="*/ 109 w 168"/>
                  <a:gd name="T45" fmla="*/ 134 h 159"/>
                  <a:gd name="T46" fmla="*/ 101 w 168"/>
                  <a:gd name="T47" fmla="*/ 126 h 159"/>
                  <a:gd name="T48" fmla="*/ 101 w 168"/>
                  <a:gd name="T49" fmla="*/ 117 h 159"/>
                  <a:gd name="T50" fmla="*/ 143 w 168"/>
                  <a:gd name="T51" fmla="*/ 109 h 159"/>
                  <a:gd name="T52" fmla="*/ 143 w 168"/>
                  <a:gd name="T53" fmla="*/ 109 h 159"/>
                  <a:gd name="T54" fmla="*/ 143 w 168"/>
                  <a:gd name="T55" fmla="*/ 100 h 159"/>
                  <a:gd name="T56" fmla="*/ 151 w 168"/>
                  <a:gd name="T57" fmla="*/ 100 h 159"/>
                  <a:gd name="T58" fmla="*/ 168 w 168"/>
                  <a:gd name="T59" fmla="*/ 100 h 159"/>
                  <a:gd name="T60" fmla="*/ 160 w 168"/>
                  <a:gd name="T61" fmla="*/ 75 h 159"/>
                  <a:gd name="T62" fmla="*/ 160 w 168"/>
                  <a:gd name="T63" fmla="*/ 59 h 159"/>
                  <a:gd name="T64" fmla="*/ 151 w 168"/>
                  <a:gd name="T65" fmla="*/ 50 h 159"/>
                  <a:gd name="T66" fmla="*/ 151 w 168"/>
                  <a:gd name="T67" fmla="*/ 42 h 159"/>
                  <a:gd name="T68" fmla="*/ 143 w 168"/>
                  <a:gd name="T69" fmla="*/ 17 h 159"/>
                  <a:gd name="T70" fmla="*/ 101 w 168"/>
                  <a:gd name="T71" fmla="*/ 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8" h="159">
                    <a:moveTo>
                      <a:pt x="101" y="8"/>
                    </a:moveTo>
                    <a:lnTo>
                      <a:pt x="93" y="0"/>
                    </a:lnTo>
                    <a:lnTo>
                      <a:pt x="67" y="0"/>
                    </a:lnTo>
                    <a:lnTo>
                      <a:pt x="59" y="8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42"/>
                    </a:lnTo>
                    <a:lnTo>
                      <a:pt x="51" y="59"/>
                    </a:lnTo>
                    <a:lnTo>
                      <a:pt x="42" y="59"/>
                    </a:lnTo>
                    <a:lnTo>
                      <a:pt x="25" y="59"/>
                    </a:lnTo>
                    <a:lnTo>
                      <a:pt x="9" y="67"/>
                    </a:lnTo>
                    <a:lnTo>
                      <a:pt x="9" y="75"/>
                    </a:lnTo>
                    <a:lnTo>
                      <a:pt x="0" y="75"/>
                    </a:lnTo>
                    <a:lnTo>
                      <a:pt x="0" y="84"/>
                    </a:lnTo>
                    <a:lnTo>
                      <a:pt x="9" y="84"/>
                    </a:lnTo>
                    <a:lnTo>
                      <a:pt x="0" y="117"/>
                    </a:lnTo>
                    <a:lnTo>
                      <a:pt x="17" y="142"/>
                    </a:lnTo>
                    <a:lnTo>
                      <a:pt x="42" y="159"/>
                    </a:lnTo>
                    <a:lnTo>
                      <a:pt x="51" y="151"/>
                    </a:lnTo>
                    <a:lnTo>
                      <a:pt x="59" y="151"/>
                    </a:lnTo>
                    <a:lnTo>
                      <a:pt x="67" y="159"/>
                    </a:lnTo>
                    <a:lnTo>
                      <a:pt x="101" y="159"/>
                    </a:lnTo>
                    <a:lnTo>
                      <a:pt x="109" y="134"/>
                    </a:lnTo>
                    <a:lnTo>
                      <a:pt x="101" y="126"/>
                    </a:lnTo>
                    <a:lnTo>
                      <a:pt x="101" y="117"/>
                    </a:lnTo>
                    <a:lnTo>
                      <a:pt x="143" y="109"/>
                    </a:lnTo>
                    <a:lnTo>
                      <a:pt x="143" y="109"/>
                    </a:lnTo>
                    <a:lnTo>
                      <a:pt x="143" y="100"/>
                    </a:lnTo>
                    <a:lnTo>
                      <a:pt x="151" y="100"/>
                    </a:lnTo>
                    <a:lnTo>
                      <a:pt x="168" y="100"/>
                    </a:lnTo>
                    <a:lnTo>
                      <a:pt x="160" y="75"/>
                    </a:lnTo>
                    <a:lnTo>
                      <a:pt x="160" y="59"/>
                    </a:lnTo>
                    <a:lnTo>
                      <a:pt x="151" y="50"/>
                    </a:lnTo>
                    <a:lnTo>
                      <a:pt x="151" y="42"/>
                    </a:lnTo>
                    <a:lnTo>
                      <a:pt x="143" y="17"/>
                    </a:lnTo>
                    <a:lnTo>
                      <a:pt x="101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ПФО_Республика Удмуртия">
                <a:extLst>
                  <a:ext uri="{FF2B5EF4-FFF2-40B4-BE49-F238E27FC236}">
                    <a16:creationId xmlns="" xmlns:a16="http://schemas.microsoft.com/office/drawing/2014/main" id="{B11E8350-E826-6DFB-5D4F-51ED29F1C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3482975"/>
                <a:ext cx="322263" cy="390525"/>
              </a:xfrm>
              <a:custGeom>
                <a:avLst/>
                <a:gdLst>
                  <a:gd name="T0" fmla="*/ 260 w 277"/>
                  <a:gd name="T1" fmla="*/ 51 h 336"/>
                  <a:gd name="T2" fmla="*/ 252 w 277"/>
                  <a:gd name="T3" fmla="*/ 34 h 336"/>
                  <a:gd name="T4" fmla="*/ 235 w 277"/>
                  <a:gd name="T5" fmla="*/ 26 h 336"/>
                  <a:gd name="T6" fmla="*/ 210 w 277"/>
                  <a:gd name="T7" fmla="*/ 17 h 336"/>
                  <a:gd name="T8" fmla="*/ 160 w 277"/>
                  <a:gd name="T9" fmla="*/ 26 h 336"/>
                  <a:gd name="T10" fmla="*/ 126 w 277"/>
                  <a:gd name="T11" fmla="*/ 76 h 336"/>
                  <a:gd name="T12" fmla="*/ 101 w 277"/>
                  <a:gd name="T13" fmla="*/ 76 h 336"/>
                  <a:gd name="T14" fmla="*/ 67 w 277"/>
                  <a:gd name="T15" fmla="*/ 93 h 336"/>
                  <a:gd name="T16" fmla="*/ 51 w 277"/>
                  <a:gd name="T17" fmla="*/ 135 h 336"/>
                  <a:gd name="T18" fmla="*/ 26 w 277"/>
                  <a:gd name="T19" fmla="*/ 168 h 336"/>
                  <a:gd name="T20" fmla="*/ 26 w 277"/>
                  <a:gd name="T21" fmla="*/ 202 h 336"/>
                  <a:gd name="T22" fmla="*/ 0 w 277"/>
                  <a:gd name="T23" fmla="*/ 210 h 336"/>
                  <a:gd name="T24" fmla="*/ 17 w 277"/>
                  <a:gd name="T25" fmla="*/ 219 h 336"/>
                  <a:gd name="T26" fmla="*/ 51 w 277"/>
                  <a:gd name="T27" fmla="*/ 235 h 336"/>
                  <a:gd name="T28" fmla="*/ 59 w 277"/>
                  <a:gd name="T29" fmla="*/ 244 h 336"/>
                  <a:gd name="T30" fmla="*/ 67 w 277"/>
                  <a:gd name="T31" fmla="*/ 244 h 336"/>
                  <a:gd name="T32" fmla="*/ 93 w 277"/>
                  <a:gd name="T33" fmla="*/ 244 h 336"/>
                  <a:gd name="T34" fmla="*/ 84 w 277"/>
                  <a:gd name="T35" fmla="*/ 227 h 336"/>
                  <a:gd name="T36" fmla="*/ 118 w 277"/>
                  <a:gd name="T37" fmla="*/ 227 h 336"/>
                  <a:gd name="T38" fmla="*/ 109 w 277"/>
                  <a:gd name="T39" fmla="*/ 244 h 336"/>
                  <a:gd name="T40" fmla="*/ 118 w 277"/>
                  <a:gd name="T41" fmla="*/ 252 h 336"/>
                  <a:gd name="T42" fmla="*/ 109 w 277"/>
                  <a:gd name="T43" fmla="*/ 277 h 336"/>
                  <a:gd name="T44" fmla="*/ 93 w 277"/>
                  <a:gd name="T45" fmla="*/ 294 h 336"/>
                  <a:gd name="T46" fmla="*/ 118 w 277"/>
                  <a:gd name="T47" fmla="*/ 311 h 336"/>
                  <a:gd name="T48" fmla="*/ 143 w 277"/>
                  <a:gd name="T49" fmla="*/ 336 h 336"/>
                  <a:gd name="T50" fmla="*/ 185 w 277"/>
                  <a:gd name="T51" fmla="*/ 319 h 336"/>
                  <a:gd name="T52" fmla="*/ 202 w 277"/>
                  <a:gd name="T53" fmla="*/ 294 h 336"/>
                  <a:gd name="T54" fmla="*/ 185 w 277"/>
                  <a:gd name="T55" fmla="*/ 269 h 336"/>
                  <a:gd name="T56" fmla="*/ 176 w 277"/>
                  <a:gd name="T57" fmla="*/ 235 h 336"/>
                  <a:gd name="T58" fmla="*/ 193 w 277"/>
                  <a:gd name="T59" fmla="*/ 227 h 336"/>
                  <a:gd name="T60" fmla="*/ 202 w 277"/>
                  <a:gd name="T61" fmla="*/ 210 h 336"/>
                  <a:gd name="T62" fmla="*/ 218 w 277"/>
                  <a:gd name="T63" fmla="*/ 210 h 336"/>
                  <a:gd name="T64" fmla="*/ 277 w 277"/>
                  <a:gd name="T65" fmla="*/ 59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7" h="336">
                    <a:moveTo>
                      <a:pt x="277" y="59"/>
                    </a:moveTo>
                    <a:lnTo>
                      <a:pt x="260" y="51"/>
                    </a:lnTo>
                    <a:lnTo>
                      <a:pt x="252" y="42"/>
                    </a:lnTo>
                    <a:lnTo>
                      <a:pt x="252" y="34"/>
                    </a:lnTo>
                    <a:lnTo>
                      <a:pt x="244" y="26"/>
                    </a:lnTo>
                    <a:lnTo>
                      <a:pt x="235" y="26"/>
                    </a:lnTo>
                    <a:lnTo>
                      <a:pt x="227" y="26"/>
                    </a:lnTo>
                    <a:lnTo>
                      <a:pt x="210" y="17"/>
                    </a:lnTo>
                    <a:lnTo>
                      <a:pt x="193" y="0"/>
                    </a:lnTo>
                    <a:lnTo>
                      <a:pt x="160" y="26"/>
                    </a:lnTo>
                    <a:lnTo>
                      <a:pt x="143" y="68"/>
                    </a:lnTo>
                    <a:lnTo>
                      <a:pt x="126" y="76"/>
                    </a:lnTo>
                    <a:lnTo>
                      <a:pt x="109" y="76"/>
                    </a:lnTo>
                    <a:lnTo>
                      <a:pt x="101" y="76"/>
                    </a:lnTo>
                    <a:lnTo>
                      <a:pt x="84" y="68"/>
                    </a:lnTo>
                    <a:lnTo>
                      <a:pt x="67" y="93"/>
                    </a:lnTo>
                    <a:lnTo>
                      <a:pt x="59" y="126"/>
                    </a:lnTo>
                    <a:lnTo>
                      <a:pt x="51" y="135"/>
                    </a:lnTo>
                    <a:lnTo>
                      <a:pt x="34" y="135"/>
                    </a:lnTo>
                    <a:lnTo>
                      <a:pt x="26" y="168"/>
                    </a:lnTo>
                    <a:lnTo>
                      <a:pt x="17" y="193"/>
                    </a:lnTo>
                    <a:lnTo>
                      <a:pt x="26" y="202"/>
                    </a:lnTo>
                    <a:lnTo>
                      <a:pt x="17" y="202"/>
                    </a:lnTo>
                    <a:lnTo>
                      <a:pt x="0" y="210"/>
                    </a:lnTo>
                    <a:lnTo>
                      <a:pt x="9" y="219"/>
                    </a:lnTo>
                    <a:lnTo>
                      <a:pt x="17" y="219"/>
                    </a:lnTo>
                    <a:lnTo>
                      <a:pt x="34" y="235"/>
                    </a:lnTo>
                    <a:lnTo>
                      <a:pt x="51" y="235"/>
                    </a:lnTo>
                    <a:lnTo>
                      <a:pt x="59" y="235"/>
                    </a:lnTo>
                    <a:lnTo>
                      <a:pt x="59" y="244"/>
                    </a:lnTo>
                    <a:lnTo>
                      <a:pt x="67" y="244"/>
                    </a:lnTo>
                    <a:lnTo>
                      <a:pt x="67" y="244"/>
                    </a:lnTo>
                    <a:lnTo>
                      <a:pt x="76" y="252"/>
                    </a:lnTo>
                    <a:lnTo>
                      <a:pt x="93" y="244"/>
                    </a:lnTo>
                    <a:lnTo>
                      <a:pt x="93" y="235"/>
                    </a:lnTo>
                    <a:lnTo>
                      <a:pt x="84" y="227"/>
                    </a:lnTo>
                    <a:lnTo>
                      <a:pt x="101" y="219"/>
                    </a:lnTo>
                    <a:lnTo>
                      <a:pt x="118" y="227"/>
                    </a:lnTo>
                    <a:lnTo>
                      <a:pt x="109" y="227"/>
                    </a:lnTo>
                    <a:lnTo>
                      <a:pt x="109" y="244"/>
                    </a:lnTo>
                    <a:lnTo>
                      <a:pt x="109" y="260"/>
                    </a:lnTo>
                    <a:lnTo>
                      <a:pt x="118" y="252"/>
                    </a:lnTo>
                    <a:lnTo>
                      <a:pt x="135" y="260"/>
                    </a:lnTo>
                    <a:lnTo>
                      <a:pt x="109" y="277"/>
                    </a:lnTo>
                    <a:lnTo>
                      <a:pt x="84" y="277"/>
                    </a:lnTo>
                    <a:lnTo>
                      <a:pt x="93" y="294"/>
                    </a:lnTo>
                    <a:lnTo>
                      <a:pt x="101" y="294"/>
                    </a:lnTo>
                    <a:lnTo>
                      <a:pt x="118" y="311"/>
                    </a:lnTo>
                    <a:lnTo>
                      <a:pt x="126" y="328"/>
                    </a:lnTo>
                    <a:lnTo>
                      <a:pt x="143" y="336"/>
                    </a:lnTo>
                    <a:lnTo>
                      <a:pt x="160" y="328"/>
                    </a:lnTo>
                    <a:lnTo>
                      <a:pt x="185" y="319"/>
                    </a:lnTo>
                    <a:lnTo>
                      <a:pt x="210" y="311"/>
                    </a:lnTo>
                    <a:lnTo>
                      <a:pt x="202" y="294"/>
                    </a:lnTo>
                    <a:lnTo>
                      <a:pt x="193" y="269"/>
                    </a:lnTo>
                    <a:lnTo>
                      <a:pt x="185" y="269"/>
                    </a:lnTo>
                    <a:lnTo>
                      <a:pt x="176" y="277"/>
                    </a:lnTo>
                    <a:lnTo>
                      <a:pt x="176" y="235"/>
                    </a:lnTo>
                    <a:lnTo>
                      <a:pt x="185" y="227"/>
                    </a:lnTo>
                    <a:lnTo>
                      <a:pt x="193" y="227"/>
                    </a:lnTo>
                    <a:lnTo>
                      <a:pt x="202" y="219"/>
                    </a:lnTo>
                    <a:lnTo>
                      <a:pt x="202" y="210"/>
                    </a:lnTo>
                    <a:lnTo>
                      <a:pt x="210" y="219"/>
                    </a:lnTo>
                    <a:lnTo>
                      <a:pt x="218" y="210"/>
                    </a:lnTo>
                    <a:lnTo>
                      <a:pt x="252" y="135"/>
                    </a:lnTo>
                    <a:lnTo>
                      <a:pt x="277" y="5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ПФО_Республика Татарстан">
                <a:extLst>
                  <a:ext uri="{FF2B5EF4-FFF2-40B4-BE49-F238E27FC236}">
                    <a16:creationId xmlns="" xmlns:a16="http://schemas.microsoft.com/office/drawing/2014/main" id="{BD3346F3-9DA2-9FC4-89DB-AB1443170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850" y="3590925"/>
                <a:ext cx="488950" cy="439738"/>
              </a:xfrm>
              <a:custGeom>
                <a:avLst/>
                <a:gdLst>
                  <a:gd name="T0" fmla="*/ 260 w 420"/>
                  <a:gd name="T1" fmla="*/ 8 h 377"/>
                  <a:gd name="T2" fmla="*/ 218 w 420"/>
                  <a:gd name="T3" fmla="*/ 0 h 377"/>
                  <a:gd name="T4" fmla="*/ 210 w 420"/>
                  <a:gd name="T5" fmla="*/ 0 h 377"/>
                  <a:gd name="T6" fmla="*/ 185 w 420"/>
                  <a:gd name="T7" fmla="*/ 0 h 377"/>
                  <a:gd name="T8" fmla="*/ 185 w 420"/>
                  <a:gd name="T9" fmla="*/ 8 h 377"/>
                  <a:gd name="T10" fmla="*/ 176 w 420"/>
                  <a:gd name="T11" fmla="*/ 8 h 377"/>
                  <a:gd name="T12" fmla="*/ 143 w 420"/>
                  <a:gd name="T13" fmla="*/ 16 h 377"/>
                  <a:gd name="T14" fmla="*/ 126 w 420"/>
                  <a:gd name="T15" fmla="*/ 8 h 377"/>
                  <a:gd name="T16" fmla="*/ 101 w 420"/>
                  <a:gd name="T17" fmla="*/ 16 h 377"/>
                  <a:gd name="T18" fmla="*/ 101 w 420"/>
                  <a:gd name="T19" fmla="*/ 25 h 377"/>
                  <a:gd name="T20" fmla="*/ 59 w 420"/>
                  <a:gd name="T21" fmla="*/ 42 h 377"/>
                  <a:gd name="T22" fmla="*/ 59 w 420"/>
                  <a:gd name="T23" fmla="*/ 75 h 377"/>
                  <a:gd name="T24" fmla="*/ 17 w 420"/>
                  <a:gd name="T25" fmla="*/ 67 h 377"/>
                  <a:gd name="T26" fmla="*/ 0 w 420"/>
                  <a:gd name="T27" fmla="*/ 75 h 377"/>
                  <a:gd name="T28" fmla="*/ 34 w 420"/>
                  <a:gd name="T29" fmla="*/ 100 h 377"/>
                  <a:gd name="T30" fmla="*/ 59 w 420"/>
                  <a:gd name="T31" fmla="*/ 134 h 377"/>
                  <a:gd name="T32" fmla="*/ 101 w 420"/>
                  <a:gd name="T33" fmla="*/ 134 h 377"/>
                  <a:gd name="T34" fmla="*/ 109 w 420"/>
                  <a:gd name="T35" fmla="*/ 176 h 377"/>
                  <a:gd name="T36" fmla="*/ 143 w 420"/>
                  <a:gd name="T37" fmla="*/ 226 h 377"/>
                  <a:gd name="T38" fmla="*/ 176 w 420"/>
                  <a:gd name="T39" fmla="*/ 235 h 377"/>
                  <a:gd name="T40" fmla="*/ 210 w 420"/>
                  <a:gd name="T41" fmla="*/ 251 h 377"/>
                  <a:gd name="T42" fmla="*/ 218 w 420"/>
                  <a:gd name="T43" fmla="*/ 276 h 377"/>
                  <a:gd name="T44" fmla="*/ 227 w 420"/>
                  <a:gd name="T45" fmla="*/ 285 h 377"/>
                  <a:gd name="T46" fmla="*/ 260 w 420"/>
                  <a:gd name="T47" fmla="*/ 327 h 377"/>
                  <a:gd name="T48" fmla="*/ 269 w 420"/>
                  <a:gd name="T49" fmla="*/ 335 h 377"/>
                  <a:gd name="T50" fmla="*/ 260 w 420"/>
                  <a:gd name="T51" fmla="*/ 344 h 377"/>
                  <a:gd name="T52" fmla="*/ 277 w 420"/>
                  <a:gd name="T53" fmla="*/ 377 h 377"/>
                  <a:gd name="T54" fmla="*/ 302 w 420"/>
                  <a:gd name="T55" fmla="*/ 327 h 377"/>
                  <a:gd name="T56" fmla="*/ 302 w 420"/>
                  <a:gd name="T57" fmla="*/ 318 h 377"/>
                  <a:gd name="T58" fmla="*/ 302 w 420"/>
                  <a:gd name="T59" fmla="*/ 318 h 377"/>
                  <a:gd name="T60" fmla="*/ 327 w 420"/>
                  <a:gd name="T61" fmla="*/ 310 h 377"/>
                  <a:gd name="T62" fmla="*/ 336 w 420"/>
                  <a:gd name="T63" fmla="*/ 276 h 377"/>
                  <a:gd name="T64" fmla="*/ 336 w 420"/>
                  <a:gd name="T65" fmla="*/ 268 h 377"/>
                  <a:gd name="T66" fmla="*/ 336 w 420"/>
                  <a:gd name="T67" fmla="*/ 268 h 377"/>
                  <a:gd name="T68" fmla="*/ 327 w 420"/>
                  <a:gd name="T69" fmla="*/ 268 h 377"/>
                  <a:gd name="T70" fmla="*/ 327 w 420"/>
                  <a:gd name="T71" fmla="*/ 268 h 377"/>
                  <a:gd name="T72" fmla="*/ 336 w 420"/>
                  <a:gd name="T73" fmla="*/ 251 h 377"/>
                  <a:gd name="T74" fmla="*/ 378 w 420"/>
                  <a:gd name="T75" fmla="*/ 251 h 377"/>
                  <a:gd name="T76" fmla="*/ 403 w 420"/>
                  <a:gd name="T77" fmla="*/ 218 h 377"/>
                  <a:gd name="T78" fmla="*/ 378 w 420"/>
                  <a:gd name="T79" fmla="*/ 201 h 377"/>
                  <a:gd name="T80" fmla="*/ 394 w 420"/>
                  <a:gd name="T81" fmla="*/ 184 h 377"/>
                  <a:gd name="T82" fmla="*/ 403 w 420"/>
                  <a:gd name="T83" fmla="*/ 159 h 377"/>
                  <a:gd name="T84" fmla="*/ 394 w 420"/>
                  <a:gd name="T85" fmla="*/ 151 h 377"/>
                  <a:gd name="T86" fmla="*/ 403 w 420"/>
                  <a:gd name="T87" fmla="*/ 134 h 377"/>
                  <a:gd name="T88" fmla="*/ 369 w 420"/>
                  <a:gd name="T89" fmla="*/ 134 h 377"/>
                  <a:gd name="T90" fmla="*/ 378 w 420"/>
                  <a:gd name="T91" fmla="*/ 151 h 377"/>
                  <a:gd name="T92" fmla="*/ 352 w 420"/>
                  <a:gd name="T93" fmla="*/ 151 h 377"/>
                  <a:gd name="T94" fmla="*/ 344 w 420"/>
                  <a:gd name="T95" fmla="*/ 151 h 377"/>
                  <a:gd name="T96" fmla="*/ 336 w 420"/>
                  <a:gd name="T97" fmla="*/ 142 h 377"/>
                  <a:gd name="T98" fmla="*/ 302 w 420"/>
                  <a:gd name="T99" fmla="*/ 126 h 377"/>
                  <a:gd name="T100" fmla="*/ 285 w 420"/>
                  <a:gd name="T101" fmla="*/ 117 h 377"/>
                  <a:gd name="T102" fmla="*/ 311 w 420"/>
                  <a:gd name="T103" fmla="*/ 100 h 377"/>
                  <a:gd name="T104" fmla="*/ 285 w 420"/>
                  <a:gd name="T105" fmla="*/ 92 h 377"/>
                  <a:gd name="T106" fmla="*/ 285 w 420"/>
                  <a:gd name="T107" fmla="*/ 67 h 377"/>
                  <a:gd name="T108" fmla="*/ 277 w 420"/>
                  <a:gd name="T109" fmla="*/ 58 h 377"/>
                  <a:gd name="T110" fmla="*/ 285 w 420"/>
                  <a:gd name="T111" fmla="*/ 1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0" h="377">
                    <a:moveTo>
                      <a:pt x="260" y="8"/>
                    </a:moveTo>
                    <a:lnTo>
                      <a:pt x="260" y="8"/>
                    </a:lnTo>
                    <a:lnTo>
                      <a:pt x="243" y="16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202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8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60" y="8"/>
                    </a:lnTo>
                    <a:lnTo>
                      <a:pt x="143" y="16"/>
                    </a:lnTo>
                    <a:lnTo>
                      <a:pt x="134" y="8"/>
                    </a:lnTo>
                    <a:lnTo>
                      <a:pt x="126" y="8"/>
                    </a:lnTo>
                    <a:lnTo>
                      <a:pt x="109" y="16"/>
                    </a:lnTo>
                    <a:lnTo>
                      <a:pt x="101" y="16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59" y="33"/>
                    </a:lnTo>
                    <a:lnTo>
                      <a:pt x="59" y="42"/>
                    </a:lnTo>
                    <a:lnTo>
                      <a:pt x="67" y="50"/>
                    </a:lnTo>
                    <a:lnTo>
                      <a:pt x="59" y="75"/>
                    </a:lnTo>
                    <a:lnTo>
                      <a:pt x="25" y="75"/>
                    </a:lnTo>
                    <a:lnTo>
                      <a:pt x="17" y="67"/>
                    </a:lnTo>
                    <a:lnTo>
                      <a:pt x="9" y="67"/>
                    </a:lnTo>
                    <a:lnTo>
                      <a:pt x="0" y="75"/>
                    </a:lnTo>
                    <a:lnTo>
                      <a:pt x="0" y="92"/>
                    </a:lnTo>
                    <a:lnTo>
                      <a:pt x="34" y="100"/>
                    </a:lnTo>
                    <a:lnTo>
                      <a:pt x="42" y="117"/>
                    </a:lnTo>
                    <a:lnTo>
                      <a:pt x="59" y="134"/>
                    </a:lnTo>
                    <a:lnTo>
                      <a:pt x="76" y="134"/>
                    </a:lnTo>
                    <a:lnTo>
                      <a:pt x="101" y="134"/>
                    </a:lnTo>
                    <a:lnTo>
                      <a:pt x="109" y="151"/>
                    </a:lnTo>
                    <a:lnTo>
                      <a:pt x="109" y="176"/>
                    </a:lnTo>
                    <a:lnTo>
                      <a:pt x="126" y="201"/>
                    </a:lnTo>
                    <a:lnTo>
                      <a:pt x="143" y="226"/>
                    </a:lnTo>
                    <a:lnTo>
                      <a:pt x="160" y="243"/>
                    </a:lnTo>
                    <a:lnTo>
                      <a:pt x="176" y="235"/>
                    </a:lnTo>
                    <a:lnTo>
                      <a:pt x="193" y="235"/>
                    </a:lnTo>
                    <a:lnTo>
                      <a:pt x="210" y="251"/>
                    </a:lnTo>
                    <a:lnTo>
                      <a:pt x="218" y="268"/>
                    </a:lnTo>
                    <a:lnTo>
                      <a:pt x="218" y="276"/>
                    </a:lnTo>
                    <a:lnTo>
                      <a:pt x="218" y="285"/>
                    </a:lnTo>
                    <a:lnTo>
                      <a:pt x="227" y="285"/>
                    </a:lnTo>
                    <a:lnTo>
                      <a:pt x="243" y="302"/>
                    </a:lnTo>
                    <a:lnTo>
                      <a:pt x="260" y="327"/>
                    </a:lnTo>
                    <a:lnTo>
                      <a:pt x="269" y="327"/>
                    </a:lnTo>
                    <a:lnTo>
                      <a:pt x="269" y="335"/>
                    </a:lnTo>
                    <a:lnTo>
                      <a:pt x="269" y="335"/>
                    </a:lnTo>
                    <a:lnTo>
                      <a:pt x="260" y="344"/>
                    </a:lnTo>
                    <a:lnTo>
                      <a:pt x="260" y="360"/>
                    </a:lnTo>
                    <a:lnTo>
                      <a:pt x="277" y="377"/>
                    </a:lnTo>
                    <a:lnTo>
                      <a:pt x="294" y="344"/>
                    </a:lnTo>
                    <a:lnTo>
                      <a:pt x="302" y="327"/>
                    </a:lnTo>
                    <a:lnTo>
                      <a:pt x="302" y="318"/>
                    </a:lnTo>
                    <a:lnTo>
                      <a:pt x="302" y="318"/>
                    </a:lnTo>
                    <a:lnTo>
                      <a:pt x="311" y="318"/>
                    </a:lnTo>
                    <a:lnTo>
                      <a:pt x="302" y="318"/>
                    </a:lnTo>
                    <a:lnTo>
                      <a:pt x="319" y="318"/>
                    </a:lnTo>
                    <a:lnTo>
                      <a:pt x="327" y="310"/>
                    </a:lnTo>
                    <a:lnTo>
                      <a:pt x="336" y="293"/>
                    </a:lnTo>
                    <a:lnTo>
                      <a:pt x="336" y="276"/>
                    </a:lnTo>
                    <a:lnTo>
                      <a:pt x="336" y="268"/>
                    </a:lnTo>
                    <a:lnTo>
                      <a:pt x="336" y="268"/>
                    </a:lnTo>
                    <a:lnTo>
                      <a:pt x="327" y="268"/>
                    </a:lnTo>
                    <a:lnTo>
                      <a:pt x="336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36" y="260"/>
                    </a:lnTo>
                    <a:lnTo>
                      <a:pt x="336" y="251"/>
                    </a:lnTo>
                    <a:lnTo>
                      <a:pt x="344" y="260"/>
                    </a:lnTo>
                    <a:lnTo>
                      <a:pt x="378" y="251"/>
                    </a:lnTo>
                    <a:lnTo>
                      <a:pt x="411" y="235"/>
                    </a:lnTo>
                    <a:lnTo>
                      <a:pt x="403" y="218"/>
                    </a:lnTo>
                    <a:lnTo>
                      <a:pt x="386" y="201"/>
                    </a:lnTo>
                    <a:lnTo>
                      <a:pt x="378" y="201"/>
                    </a:lnTo>
                    <a:lnTo>
                      <a:pt x="369" y="184"/>
                    </a:lnTo>
                    <a:lnTo>
                      <a:pt x="394" y="184"/>
                    </a:lnTo>
                    <a:lnTo>
                      <a:pt x="420" y="167"/>
                    </a:lnTo>
                    <a:lnTo>
                      <a:pt x="403" y="159"/>
                    </a:lnTo>
                    <a:lnTo>
                      <a:pt x="394" y="167"/>
                    </a:lnTo>
                    <a:lnTo>
                      <a:pt x="394" y="151"/>
                    </a:lnTo>
                    <a:lnTo>
                      <a:pt x="394" y="134"/>
                    </a:lnTo>
                    <a:lnTo>
                      <a:pt x="403" y="134"/>
                    </a:lnTo>
                    <a:lnTo>
                      <a:pt x="386" y="126"/>
                    </a:lnTo>
                    <a:lnTo>
                      <a:pt x="369" y="134"/>
                    </a:lnTo>
                    <a:lnTo>
                      <a:pt x="378" y="142"/>
                    </a:lnTo>
                    <a:lnTo>
                      <a:pt x="378" y="151"/>
                    </a:lnTo>
                    <a:lnTo>
                      <a:pt x="361" y="159"/>
                    </a:lnTo>
                    <a:lnTo>
                      <a:pt x="352" y="151"/>
                    </a:lnTo>
                    <a:lnTo>
                      <a:pt x="352" y="151"/>
                    </a:lnTo>
                    <a:lnTo>
                      <a:pt x="344" y="151"/>
                    </a:lnTo>
                    <a:lnTo>
                      <a:pt x="344" y="142"/>
                    </a:lnTo>
                    <a:lnTo>
                      <a:pt x="336" y="142"/>
                    </a:lnTo>
                    <a:lnTo>
                      <a:pt x="319" y="142"/>
                    </a:lnTo>
                    <a:lnTo>
                      <a:pt x="302" y="126"/>
                    </a:lnTo>
                    <a:lnTo>
                      <a:pt x="294" y="117"/>
                    </a:lnTo>
                    <a:lnTo>
                      <a:pt x="285" y="117"/>
                    </a:lnTo>
                    <a:lnTo>
                      <a:pt x="302" y="109"/>
                    </a:lnTo>
                    <a:lnTo>
                      <a:pt x="311" y="100"/>
                    </a:lnTo>
                    <a:lnTo>
                      <a:pt x="302" y="100"/>
                    </a:lnTo>
                    <a:lnTo>
                      <a:pt x="285" y="92"/>
                    </a:lnTo>
                    <a:lnTo>
                      <a:pt x="277" y="67"/>
                    </a:lnTo>
                    <a:lnTo>
                      <a:pt x="285" y="67"/>
                    </a:lnTo>
                    <a:lnTo>
                      <a:pt x="285" y="58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5" y="16"/>
                    </a:lnTo>
                    <a:lnTo>
                      <a:pt x="260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ПФО_Республика Мордовия">
                <a:extLst>
                  <a:ext uri="{FF2B5EF4-FFF2-40B4-BE49-F238E27FC236}">
                    <a16:creationId xmlns="" xmlns:a16="http://schemas.microsoft.com/office/drawing/2014/main" id="{3358112C-1AF3-7BF4-23F2-9D3E642AD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0" y="3435350"/>
                <a:ext cx="323850" cy="254000"/>
              </a:xfrm>
              <a:custGeom>
                <a:avLst/>
                <a:gdLst>
                  <a:gd name="T0" fmla="*/ 252 w 277"/>
                  <a:gd name="T1" fmla="*/ 100 h 218"/>
                  <a:gd name="T2" fmla="*/ 226 w 277"/>
                  <a:gd name="T3" fmla="*/ 109 h 218"/>
                  <a:gd name="T4" fmla="*/ 210 w 277"/>
                  <a:gd name="T5" fmla="*/ 117 h 218"/>
                  <a:gd name="T6" fmla="*/ 201 w 277"/>
                  <a:gd name="T7" fmla="*/ 117 h 218"/>
                  <a:gd name="T8" fmla="*/ 201 w 277"/>
                  <a:gd name="T9" fmla="*/ 109 h 218"/>
                  <a:gd name="T10" fmla="*/ 184 w 277"/>
                  <a:gd name="T11" fmla="*/ 117 h 218"/>
                  <a:gd name="T12" fmla="*/ 168 w 277"/>
                  <a:gd name="T13" fmla="*/ 125 h 218"/>
                  <a:gd name="T14" fmla="*/ 151 w 277"/>
                  <a:gd name="T15" fmla="*/ 92 h 218"/>
                  <a:gd name="T16" fmla="*/ 134 w 277"/>
                  <a:gd name="T17" fmla="*/ 33 h 218"/>
                  <a:gd name="T18" fmla="*/ 117 w 277"/>
                  <a:gd name="T19" fmla="*/ 25 h 218"/>
                  <a:gd name="T20" fmla="*/ 101 w 277"/>
                  <a:gd name="T21" fmla="*/ 25 h 218"/>
                  <a:gd name="T22" fmla="*/ 92 w 277"/>
                  <a:gd name="T23" fmla="*/ 16 h 218"/>
                  <a:gd name="T24" fmla="*/ 75 w 277"/>
                  <a:gd name="T25" fmla="*/ 0 h 218"/>
                  <a:gd name="T26" fmla="*/ 75 w 277"/>
                  <a:gd name="T27" fmla="*/ 8 h 218"/>
                  <a:gd name="T28" fmla="*/ 75 w 277"/>
                  <a:gd name="T29" fmla="*/ 25 h 218"/>
                  <a:gd name="T30" fmla="*/ 59 w 277"/>
                  <a:gd name="T31" fmla="*/ 33 h 218"/>
                  <a:gd name="T32" fmla="*/ 50 w 277"/>
                  <a:gd name="T33" fmla="*/ 41 h 218"/>
                  <a:gd name="T34" fmla="*/ 34 w 277"/>
                  <a:gd name="T35" fmla="*/ 41 h 218"/>
                  <a:gd name="T36" fmla="*/ 17 w 277"/>
                  <a:gd name="T37" fmla="*/ 41 h 218"/>
                  <a:gd name="T38" fmla="*/ 34 w 277"/>
                  <a:gd name="T39" fmla="*/ 50 h 218"/>
                  <a:gd name="T40" fmla="*/ 42 w 277"/>
                  <a:gd name="T41" fmla="*/ 67 h 218"/>
                  <a:gd name="T42" fmla="*/ 42 w 277"/>
                  <a:gd name="T43" fmla="*/ 67 h 218"/>
                  <a:gd name="T44" fmla="*/ 25 w 277"/>
                  <a:gd name="T45" fmla="*/ 58 h 218"/>
                  <a:gd name="T46" fmla="*/ 17 w 277"/>
                  <a:gd name="T47" fmla="*/ 58 h 218"/>
                  <a:gd name="T48" fmla="*/ 17 w 277"/>
                  <a:gd name="T49" fmla="*/ 58 h 218"/>
                  <a:gd name="T50" fmla="*/ 17 w 277"/>
                  <a:gd name="T51" fmla="*/ 67 h 218"/>
                  <a:gd name="T52" fmla="*/ 0 w 277"/>
                  <a:gd name="T53" fmla="*/ 75 h 218"/>
                  <a:gd name="T54" fmla="*/ 17 w 277"/>
                  <a:gd name="T55" fmla="*/ 100 h 218"/>
                  <a:gd name="T56" fmla="*/ 34 w 277"/>
                  <a:gd name="T57" fmla="*/ 117 h 218"/>
                  <a:gd name="T58" fmla="*/ 42 w 277"/>
                  <a:gd name="T59" fmla="*/ 109 h 218"/>
                  <a:gd name="T60" fmla="*/ 50 w 277"/>
                  <a:gd name="T61" fmla="*/ 100 h 218"/>
                  <a:gd name="T62" fmla="*/ 67 w 277"/>
                  <a:gd name="T63" fmla="*/ 134 h 218"/>
                  <a:gd name="T64" fmla="*/ 92 w 277"/>
                  <a:gd name="T65" fmla="*/ 184 h 218"/>
                  <a:gd name="T66" fmla="*/ 109 w 277"/>
                  <a:gd name="T67" fmla="*/ 184 h 218"/>
                  <a:gd name="T68" fmla="*/ 126 w 277"/>
                  <a:gd name="T69" fmla="*/ 167 h 218"/>
                  <a:gd name="T70" fmla="*/ 151 w 277"/>
                  <a:gd name="T71" fmla="*/ 192 h 218"/>
                  <a:gd name="T72" fmla="*/ 184 w 277"/>
                  <a:gd name="T73" fmla="*/ 209 h 218"/>
                  <a:gd name="T74" fmla="*/ 218 w 277"/>
                  <a:gd name="T75" fmla="*/ 209 h 218"/>
                  <a:gd name="T76" fmla="*/ 235 w 277"/>
                  <a:gd name="T77" fmla="*/ 218 h 218"/>
                  <a:gd name="T78" fmla="*/ 268 w 277"/>
                  <a:gd name="T79" fmla="*/ 167 h 218"/>
                  <a:gd name="T80" fmla="*/ 277 w 277"/>
                  <a:gd name="T81" fmla="*/ 134 h 218"/>
                  <a:gd name="T82" fmla="*/ 268 w 277"/>
                  <a:gd name="T83" fmla="*/ 134 h 218"/>
                  <a:gd name="T84" fmla="*/ 268 w 277"/>
                  <a:gd name="T85" fmla="*/ 125 h 218"/>
                  <a:gd name="T86" fmla="*/ 260 w 277"/>
                  <a:gd name="T87" fmla="*/ 125 h 218"/>
                  <a:gd name="T88" fmla="*/ 252 w 277"/>
                  <a:gd name="T89" fmla="*/ 117 h 218"/>
                  <a:gd name="T90" fmla="*/ 260 w 277"/>
                  <a:gd name="T91" fmla="*/ 109 h 218"/>
                  <a:gd name="T92" fmla="*/ 252 w 277"/>
                  <a:gd name="T93" fmla="*/ 10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7" h="218">
                    <a:moveTo>
                      <a:pt x="252" y="100"/>
                    </a:moveTo>
                    <a:lnTo>
                      <a:pt x="226" y="109"/>
                    </a:lnTo>
                    <a:lnTo>
                      <a:pt x="210" y="117"/>
                    </a:lnTo>
                    <a:lnTo>
                      <a:pt x="201" y="117"/>
                    </a:lnTo>
                    <a:lnTo>
                      <a:pt x="201" y="109"/>
                    </a:lnTo>
                    <a:lnTo>
                      <a:pt x="184" y="117"/>
                    </a:lnTo>
                    <a:lnTo>
                      <a:pt x="168" y="125"/>
                    </a:lnTo>
                    <a:lnTo>
                      <a:pt x="151" y="92"/>
                    </a:lnTo>
                    <a:lnTo>
                      <a:pt x="134" y="33"/>
                    </a:lnTo>
                    <a:lnTo>
                      <a:pt x="117" y="25"/>
                    </a:lnTo>
                    <a:lnTo>
                      <a:pt x="101" y="25"/>
                    </a:lnTo>
                    <a:lnTo>
                      <a:pt x="92" y="16"/>
                    </a:lnTo>
                    <a:lnTo>
                      <a:pt x="75" y="0"/>
                    </a:lnTo>
                    <a:lnTo>
                      <a:pt x="75" y="8"/>
                    </a:lnTo>
                    <a:lnTo>
                      <a:pt x="75" y="25"/>
                    </a:lnTo>
                    <a:lnTo>
                      <a:pt x="59" y="33"/>
                    </a:lnTo>
                    <a:lnTo>
                      <a:pt x="50" y="41"/>
                    </a:lnTo>
                    <a:lnTo>
                      <a:pt x="34" y="41"/>
                    </a:lnTo>
                    <a:lnTo>
                      <a:pt x="17" y="41"/>
                    </a:lnTo>
                    <a:lnTo>
                      <a:pt x="34" y="50"/>
                    </a:lnTo>
                    <a:lnTo>
                      <a:pt x="42" y="67"/>
                    </a:lnTo>
                    <a:lnTo>
                      <a:pt x="42" y="67"/>
                    </a:lnTo>
                    <a:lnTo>
                      <a:pt x="25" y="58"/>
                    </a:lnTo>
                    <a:lnTo>
                      <a:pt x="17" y="58"/>
                    </a:lnTo>
                    <a:lnTo>
                      <a:pt x="17" y="58"/>
                    </a:lnTo>
                    <a:lnTo>
                      <a:pt x="17" y="67"/>
                    </a:lnTo>
                    <a:lnTo>
                      <a:pt x="0" y="75"/>
                    </a:lnTo>
                    <a:lnTo>
                      <a:pt x="17" y="100"/>
                    </a:lnTo>
                    <a:lnTo>
                      <a:pt x="34" y="117"/>
                    </a:lnTo>
                    <a:lnTo>
                      <a:pt x="42" y="109"/>
                    </a:lnTo>
                    <a:lnTo>
                      <a:pt x="50" y="100"/>
                    </a:lnTo>
                    <a:lnTo>
                      <a:pt x="67" y="134"/>
                    </a:lnTo>
                    <a:lnTo>
                      <a:pt x="92" y="184"/>
                    </a:lnTo>
                    <a:lnTo>
                      <a:pt x="109" y="184"/>
                    </a:lnTo>
                    <a:lnTo>
                      <a:pt x="126" y="167"/>
                    </a:lnTo>
                    <a:lnTo>
                      <a:pt x="151" y="192"/>
                    </a:lnTo>
                    <a:lnTo>
                      <a:pt x="184" y="209"/>
                    </a:lnTo>
                    <a:lnTo>
                      <a:pt x="218" y="209"/>
                    </a:lnTo>
                    <a:lnTo>
                      <a:pt x="235" y="218"/>
                    </a:lnTo>
                    <a:lnTo>
                      <a:pt x="268" y="167"/>
                    </a:lnTo>
                    <a:lnTo>
                      <a:pt x="277" y="134"/>
                    </a:lnTo>
                    <a:lnTo>
                      <a:pt x="268" y="134"/>
                    </a:lnTo>
                    <a:lnTo>
                      <a:pt x="268" y="125"/>
                    </a:lnTo>
                    <a:lnTo>
                      <a:pt x="260" y="125"/>
                    </a:lnTo>
                    <a:lnTo>
                      <a:pt x="252" y="117"/>
                    </a:lnTo>
                    <a:lnTo>
                      <a:pt x="260" y="109"/>
                    </a:lnTo>
                    <a:lnTo>
                      <a:pt x="252" y="10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ПФО_Республика Марий-Эл">
                <a:extLst>
                  <a:ext uri="{FF2B5EF4-FFF2-40B4-BE49-F238E27FC236}">
                    <a16:creationId xmlns="" xmlns:a16="http://schemas.microsoft.com/office/drawing/2014/main" id="{9F69E648-F8BF-A05B-7D46-F6B721D38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425" y="3405188"/>
                <a:ext cx="293688" cy="204788"/>
              </a:xfrm>
              <a:custGeom>
                <a:avLst/>
                <a:gdLst>
                  <a:gd name="T0" fmla="*/ 154 w 185"/>
                  <a:gd name="T1" fmla="*/ 61 h 129"/>
                  <a:gd name="T2" fmla="*/ 154 w 185"/>
                  <a:gd name="T3" fmla="*/ 56 h 129"/>
                  <a:gd name="T4" fmla="*/ 142 w 185"/>
                  <a:gd name="T5" fmla="*/ 49 h 129"/>
                  <a:gd name="T6" fmla="*/ 136 w 185"/>
                  <a:gd name="T7" fmla="*/ 43 h 129"/>
                  <a:gd name="T8" fmla="*/ 130 w 185"/>
                  <a:gd name="T9" fmla="*/ 43 h 129"/>
                  <a:gd name="T10" fmla="*/ 123 w 185"/>
                  <a:gd name="T11" fmla="*/ 49 h 129"/>
                  <a:gd name="T12" fmla="*/ 118 w 185"/>
                  <a:gd name="T13" fmla="*/ 43 h 129"/>
                  <a:gd name="T14" fmla="*/ 111 w 185"/>
                  <a:gd name="T15" fmla="*/ 37 h 129"/>
                  <a:gd name="T16" fmla="*/ 93 w 185"/>
                  <a:gd name="T17" fmla="*/ 37 h 129"/>
                  <a:gd name="T18" fmla="*/ 87 w 185"/>
                  <a:gd name="T19" fmla="*/ 25 h 129"/>
                  <a:gd name="T20" fmla="*/ 80 w 185"/>
                  <a:gd name="T21" fmla="*/ 19 h 129"/>
                  <a:gd name="T22" fmla="*/ 74 w 185"/>
                  <a:gd name="T23" fmla="*/ 12 h 129"/>
                  <a:gd name="T24" fmla="*/ 56 w 185"/>
                  <a:gd name="T25" fmla="*/ 0 h 129"/>
                  <a:gd name="T26" fmla="*/ 38 w 185"/>
                  <a:gd name="T27" fmla="*/ 0 h 129"/>
                  <a:gd name="T28" fmla="*/ 31 w 185"/>
                  <a:gd name="T29" fmla="*/ 0 h 129"/>
                  <a:gd name="T30" fmla="*/ 25 w 185"/>
                  <a:gd name="T31" fmla="*/ 6 h 129"/>
                  <a:gd name="T32" fmla="*/ 19 w 185"/>
                  <a:gd name="T33" fmla="*/ 0 h 129"/>
                  <a:gd name="T34" fmla="*/ 13 w 185"/>
                  <a:gd name="T35" fmla="*/ 0 h 129"/>
                  <a:gd name="T36" fmla="*/ 7 w 185"/>
                  <a:gd name="T37" fmla="*/ 12 h 129"/>
                  <a:gd name="T38" fmla="*/ 13 w 185"/>
                  <a:gd name="T39" fmla="*/ 25 h 129"/>
                  <a:gd name="T40" fmla="*/ 7 w 185"/>
                  <a:gd name="T41" fmla="*/ 25 h 129"/>
                  <a:gd name="T42" fmla="*/ 0 w 185"/>
                  <a:gd name="T43" fmla="*/ 37 h 129"/>
                  <a:gd name="T44" fmla="*/ 7 w 185"/>
                  <a:gd name="T45" fmla="*/ 43 h 129"/>
                  <a:gd name="T46" fmla="*/ 0 w 185"/>
                  <a:gd name="T47" fmla="*/ 56 h 129"/>
                  <a:gd name="T48" fmla="*/ 19 w 185"/>
                  <a:gd name="T49" fmla="*/ 56 h 129"/>
                  <a:gd name="T50" fmla="*/ 25 w 185"/>
                  <a:gd name="T51" fmla="*/ 61 h 129"/>
                  <a:gd name="T52" fmla="*/ 56 w 185"/>
                  <a:gd name="T53" fmla="*/ 68 h 129"/>
                  <a:gd name="T54" fmla="*/ 62 w 185"/>
                  <a:gd name="T55" fmla="*/ 86 h 129"/>
                  <a:gd name="T56" fmla="*/ 62 w 185"/>
                  <a:gd name="T57" fmla="*/ 92 h 129"/>
                  <a:gd name="T58" fmla="*/ 68 w 185"/>
                  <a:gd name="T59" fmla="*/ 99 h 129"/>
                  <a:gd name="T60" fmla="*/ 68 w 185"/>
                  <a:gd name="T61" fmla="*/ 111 h 129"/>
                  <a:gd name="T62" fmla="*/ 74 w 185"/>
                  <a:gd name="T63" fmla="*/ 129 h 129"/>
                  <a:gd name="T64" fmla="*/ 80 w 185"/>
                  <a:gd name="T65" fmla="*/ 129 h 129"/>
                  <a:gd name="T66" fmla="*/ 87 w 185"/>
                  <a:gd name="T67" fmla="*/ 129 h 129"/>
                  <a:gd name="T68" fmla="*/ 99 w 185"/>
                  <a:gd name="T69" fmla="*/ 123 h 129"/>
                  <a:gd name="T70" fmla="*/ 111 w 185"/>
                  <a:gd name="T71" fmla="*/ 123 h 129"/>
                  <a:gd name="T72" fmla="*/ 111 w 185"/>
                  <a:gd name="T73" fmla="*/ 123 h 129"/>
                  <a:gd name="T74" fmla="*/ 118 w 185"/>
                  <a:gd name="T75" fmla="*/ 123 h 129"/>
                  <a:gd name="T76" fmla="*/ 118 w 185"/>
                  <a:gd name="T77" fmla="*/ 117 h 129"/>
                  <a:gd name="T78" fmla="*/ 118 w 185"/>
                  <a:gd name="T79" fmla="*/ 117 h 129"/>
                  <a:gd name="T80" fmla="*/ 130 w 185"/>
                  <a:gd name="T81" fmla="*/ 117 h 129"/>
                  <a:gd name="T82" fmla="*/ 136 w 185"/>
                  <a:gd name="T83" fmla="*/ 117 h 129"/>
                  <a:gd name="T84" fmla="*/ 142 w 185"/>
                  <a:gd name="T85" fmla="*/ 117 h 129"/>
                  <a:gd name="T86" fmla="*/ 142 w 185"/>
                  <a:gd name="T87" fmla="*/ 117 h 129"/>
                  <a:gd name="T88" fmla="*/ 160 w 185"/>
                  <a:gd name="T89" fmla="*/ 129 h 129"/>
                  <a:gd name="T90" fmla="*/ 173 w 185"/>
                  <a:gd name="T91" fmla="*/ 123 h 129"/>
                  <a:gd name="T92" fmla="*/ 173 w 185"/>
                  <a:gd name="T93" fmla="*/ 123 h 129"/>
                  <a:gd name="T94" fmla="*/ 179 w 185"/>
                  <a:gd name="T95" fmla="*/ 117 h 129"/>
                  <a:gd name="T96" fmla="*/ 185 w 185"/>
                  <a:gd name="T97" fmla="*/ 111 h 129"/>
                  <a:gd name="T98" fmla="*/ 179 w 185"/>
                  <a:gd name="T99" fmla="*/ 105 h 129"/>
                  <a:gd name="T100" fmla="*/ 179 w 185"/>
                  <a:gd name="T101" fmla="*/ 99 h 129"/>
                  <a:gd name="T102" fmla="*/ 179 w 185"/>
                  <a:gd name="T103" fmla="*/ 92 h 129"/>
                  <a:gd name="T104" fmla="*/ 179 w 185"/>
                  <a:gd name="T105" fmla="*/ 80 h 129"/>
                  <a:gd name="T106" fmla="*/ 173 w 185"/>
                  <a:gd name="T107" fmla="*/ 80 h 129"/>
                  <a:gd name="T108" fmla="*/ 173 w 185"/>
                  <a:gd name="T109" fmla="*/ 80 h 129"/>
                  <a:gd name="T110" fmla="*/ 167 w 185"/>
                  <a:gd name="T111" fmla="*/ 74 h 129"/>
                  <a:gd name="T112" fmla="*/ 173 w 185"/>
                  <a:gd name="T113" fmla="*/ 61 h 129"/>
                  <a:gd name="T114" fmla="*/ 173 w 185"/>
                  <a:gd name="T115" fmla="*/ 56 h 129"/>
                  <a:gd name="T116" fmla="*/ 160 w 185"/>
                  <a:gd name="T117" fmla="*/ 56 h 129"/>
                  <a:gd name="T118" fmla="*/ 154 w 185"/>
                  <a:gd name="T119" fmla="*/ 6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5" h="129">
                    <a:moveTo>
                      <a:pt x="154" y="61"/>
                    </a:moveTo>
                    <a:lnTo>
                      <a:pt x="154" y="56"/>
                    </a:lnTo>
                    <a:lnTo>
                      <a:pt x="142" y="49"/>
                    </a:lnTo>
                    <a:lnTo>
                      <a:pt x="136" y="43"/>
                    </a:lnTo>
                    <a:lnTo>
                      <a:pt x="130" y="43"/>
                    </a:lnTo>
                    <a:lnTo>
                      <a:pt x="123" y="49"/>
                    </a:lnTo>
                    <a:lnTo>
                      <a:pt x="118" y="43"/>
                    </a:lnTo>
                    <a:lnTo>
                      <a:pt x="111" y="37"/>
                    </a:lnTo>
                    <a:lnTo>
                      <a:pt x="93" y="37"/>
                    </a:lnTo>
                    <a:lnTo>
                      <a:pt x="87" y="25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5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6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7" y="12"/>
                    </a:lnTo>
                    <a:lnTo>
                      <a:pt x="13" y="25"/>
                    </a:lnTo>
                    <a:lnTo>
                      <a:pt x="7" y="25"/>
                    </a:lnTo>
                    <a:lnTo>
                      <a:pt x="0" y="37"/>
                    </a:lnTo>
                    <a:lnTo>
                      <a:pt x="7" y="43"/>
                    </a:lnTo>
                    <a:lnTo>
                      <a:pt x="0" y="56"/>
                    </a:lnTo>
                    <a:lnTo>
                      <a:pt x="19" y="56"/>
                    </a:lnTo>
                    <a:lnTo>
                      <a:pt x="25" y="61"/>
                    </a:lnTo>
                    <a:lnTo>
                      <a:pt x="56" y="68"/>
                    </a:lnTo>
                    <a:lnTo>
                      <a:pt x="62" y="86"/>
                    </a:lnTo>
                    <a:lnTo>
                      <a:pt x="62" y="92"/>
                    </a:lnTo>
                    <a:lnTo>
                      <a:pt x="68" y="99"/>
                    </a:lnTo>
                    <a:lnTo>
                      <a:pt x="68" y="111"/>
                    </a:lnTo>
                    <a:lnTo>
                      <a:pt x="74" y="129"/>
                    </a:lnTo>
                    <a:lnTo>
                      <a:pt x="80" y="129"/>
                    </a:lnTo>
                    <a:lnTo>
                      <a:pt x="87" y="129"/>
                    </a:lnTo>
                    <a:lnTo>
                      <a:pt x="99" y="123"/>
                    </a:lnTo>
                    <a:lnTo>
                      <a:pt x="111" y="123"/>
                    </a:lnTo>
                    <a:lnTo>
                      <a:pt x="111" y="123"/>
                    </a:lnTo>
                    <a:lnTo>
                      <a:pt x="118" y="123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30" y="117"/>
                    </a:lnTo>
                    <a:lnTo>
                      <a:pt x="136" y="117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60" y="129"/>
                    </a:lnTo>
                    <a:lnTo>
                      <a:pt x="173" y="123"/>
                    </a:lnTo>
                    <a:lnTo>
                      <a:pt x="173" y="123"/>
                    </a:lnTo>
                    <a:lnTo>
                      <a:pt x="179" y="117"/>
                    </a:lnTo>
                    <a:lnTo>
                      <a:pt x="185" y="111"/>
                    </a:lnTo>
                    <a:lnTo>
                      <a:pt x="179" y="105"/>
                    </a:lnTo>
                    <a:lnTo>
                      <a:pt x="179" y="99"/>
                    </a:lnTo>
                    <a:lnTo>
                      <a:pt x="179" y="92"/>
                    </a:lnTo>
                    <a:lnTo>
                      <a:pt x="179" y="80"/>
                    </a:lnTo>
                    <a:lnTo>
                      <a:pt x="173" y="80"/>
                    </a:lnTo>
                    <a:lnTo>
                      <a:pt x="173" y="80"/>
                    </a:lnTo>
                    <a:lnTo>
                      <a:pt x="167" y="74"/>
                    </a:lnTo>
                    <a:lnTo>
                      <a:pt x="173" y="61"/>
                    </a:lnTo>
                    <a:lnTo>
                      <a:pt x="173" y="56"/>
                    </a:lnTo>
                    <a:lnTo>
                      <a:pt x="160" y="56"/>
                    </a:lnTo>
                    <a:lnTo>
                      <a:pt x="154" y="6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ПФО_Республика Башкортостан">
                <a:extLst>
                  <a:ext uri="{FF2B5EF4-FFF2-40B4-BE49-F238E27FC236}">
                    <a16:creationId xmlns="" xmlns:a16="http://schemas.microsoft.com/office/drawing/2014/main" id="{3EB94BC1-C4BF-4D79-CE35-CD4F9E418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588" y="3844925"/>
                <a:ext cx="498475" cy="614363"/>
              </a:xfrm>
              <a:custGeom>
                <a:avLst/>
                <a:gdLst>
                  <a:gd name="T0" fmla="*/ 276 w 427"/>
                  <a:gd name="T1" fmla="*/ 17 h 528"/>
                  <a:gd name="T2" fmla="*/ 251 w 427"/>
                  <a:gd name="T3" fmla="*/ 8 h 528"/>
                  <a:gd name="T4" fmla="*/ 201 w 427"/>
                  <a:gd name="T5" fmla="*/ 8 h 528"/>
                  <a:gd name="T6" fmla="*/ 159 w 427"/>
                  <a:gd name="T7" fmla="*/ 17 h 528"/>
                  <a:gd name="T8" fmla="*/ 109 w 427"/>
                  <a:gd name="T9" fmla="*/ 33 h 528"/>
                  <a:gd name="T10" fmla="*/ 67 w 427"/>
                  <a:gd name="T11" fmla="*/ 33 h 528"/>
                  <a:gd name="T12" fmla="*/ 58 w 427"/>
                  <a:gd name="T13" fmla="*/ 50 h 528"/>
                  <a:gd name="T14" fmla="*/ 67 w 427"/>
                  <a:gd name="T15" fmla="*/ 58 h 528"/>
                  <a:gd name="T16" fmla="*/ 58 w 427"/>
                  <a:gd name="T17" fmla="*/ 92 h 528"/>
                  <a:gd name="T18" fmla="*/ 33 w 427"/>
                  <a:gd name="T19" fmla="*/ 100 h 528"/>
                  <a:gd name="T20" fmla="*/ 25 w 427"/>
                  <a:gd name="T21" fmla="*/ 126 h 528"/>
                  <a:gd name="T22" fmla="*/ 8 w 427"/>
                  <a:gd name="T23" fmla="*/ 159 h 528"/>
                  <a:gd name="T24" fmla="*/ 0 w 427"/>
                  <a:gd name="T25" fmla="*/ 209 h 528"/>
                  <a:gd name="T26" fmla="*/ 8 w 427"/>
                  <a:gd name="T27" fmla="*/ 243 h 528"/>
                  <a:gd name="T28" fmla="*/ 16 w 427"/>
                  <a:gd name="T29" fmla="*/ 251 h 528"/>
                  <a:gd name="T30" fmla="*/ 25 w 427"/>
                  <a:gd name="T31" fmla="*/ 268 h 528"/>
                  <a:gd name="T32" fmla="*/ 25 w 427"/>
                  <a:gd name="T33" fmla="*/ 293 h 528"/>
                  <a:gd name="T34" fmla="*/ 33 w 427"/>
                  <a:gd name="T35" fmla="*/ 327 h 528"/>
                  <a:gd name="T36" fmla="*/ 25 w 427"/>
                  <a:gd name="T37" fmla="*/ 335 h 528"/>
                  <a:gd name="T38" fmla="*/ 25 w 427"/>
                  <a:gd name="T39" fmla="*/ 360 h 528"/>
                  <a:gd name="T40" fmla="*/ 42 w 427"/>
                  <a:gd name="T41" fmla="*/ 385 h 528"/>
                  <a:gd name="T42" fmla="*/ 83 w 427"/>
                  <a:gd name="T43" fmla="*/ 377 h 528"/>
                  <a:gd name="T44" fmla="*/ 50 w 427"/>
                  <a:gd name="T45" fmla="*/ 419 h 528"/>
                  <a:gd name="T46" fmla="*/ 67 w 427"/>
                  <a:gd name="T47" fmla="*/ 436 h 528"/>
                  <a:gd name="T48" fmla="*/ 58 w 427"/>
                  <a:gd name="T49" fmla="*/ 478 h 528"/>
                  <a:gd name="T50" fmla="*/ 75 w 427"/>
                  <a:gd name="T51" fmla="*/ 503 h 528"/>
                  <a:gd name="T52" fmla="*/ 109 w 427"/>
                  <a:gd name="T53" fmla="*/ 503 h 528"/>
                  <a:gd name="T54" fmla="*/ 134 w 427"/>
                  <a:gd name="T55" fmla="*/ 520 h 528"/>
                  <a:gd name="T56" fmla="*/ 184 w 427"/>
                  <a:gd name="T57" fmla="*/ 494 h 528"/>
                  <a:gd name="T58" fmla="*/ 209 w 427"/>
                  <a:gd name="T59" fmla="*/ 478 h 528"/>
                  <a:gd name="T60" fmla="*/ 218 w 427"/>
                  <a:gd name="T61" fmla="*/ 469 h 528"/>
                  <a:gd name="T62" fmla="*/ 218 w 427"/>
                  <a:gd name="T63" fmla="*/ 453 h 528"/>
                  <a:gd name="T64" fmla="*/ 243 w 427"/>
                  <a:gd name="T65" fmla="*/ 427 h 528"/>
                  <a:gd name="T66" fmla="*/ 293 w 427"/>
                  <a:gd name="T67" fmla="*/ 344 h 528"/>
                  <a:gd name="T68" fmla="*/ 310 w 427"/>
                  <a:gd name="T69" fmla="*/ 344 h 528"/>
                  <a:gd name="T70" fmla="*/ 335 w 427"/>
                  <a:gd name="T71" fmla="*/ 335 h 528"/>
                  <a:gd name="T72" fmla="*/ 352 w 427"/>
                  <a:gd name="T73" fmla="*/ 352 h 528"/>
                  <a:gd name="T74" fmla="*/ 385 w 427"/>
                  <a:gd name="T75" fmla="*/ 310 h 528"/>
                  <a:gd name="T76" fmla="*/ 360 w 427"/>
                  <a:gd name="T77" fmla="*/ 276 h 528"/>
                  <a:gd name="T78" fmla="*/ 301 w 427"/>
                  <a:gd name="T79" fmla="*/ 276 h 528"/>
                  <a:gd name="T80" fmla="*/ 285 w 427"/>
                  <a:gd name="T81" fmla="*/ 268 h 528"/>
                  <a:gd name="T82" fmla="*/ 268 w 427"/>
                  <a:gd name="T83" fmla="*/ 260 h 528"/>
                  <a:gd name="T84" fmla="*/ 251 w 427"/>
                  <a:gd name="T85" fmla="*/ 193 h 528"/>
                  <a:gd name="T86" fmla="*/ 260 w 427"/>
                  <a:gd name="T87" fmla="*/ 184 h 528"/>
                  <a:gd name="T88" fmla="*/ 293 w 427"/>
                  <a:gd name="T89" fmla="*/ 167 h 528"/>
                  <a:gd name="T90" fmla="*/ 310 w 427"/>
                  <a:gd name="T91" fmla="*/ 201 h 528"/>
                  <a:gd name="T92" fmla="*/ 327 w 427"/>
                  <a:gd name="T93" fmla="*/ 209 h 528"/>
                  <a:gd name="T94" fmla="*/ 335 w 427"/>
                  <a:gd name="T95" fmla="*/ 226 h 528"/>
                  <a:gd name="T96" fmla="*/ 343 w 427"/>
                  <a:gd name="T97" fmla="*/ 235 h 528"/>
                  <a:gd name="T98" fmla="*/ 360 w 427"/>
                  <a:gd name="T99" fmla="*/ 209 h 528"/>
                  <a:gd name="T100" fmla="*/ 385 w 427"/>
                  <a:gd name="T101" fmla="*/ 218 h 528"/>
                  <a:gd name="T102" fmla="*/ 402 w 427"/>
                  <a:gd name="T103" fmla="*/ 209 h 528"/>
                  <a:gd name="T104" fmla="*/ 427 w 427"/>
                  <a:gd name="T105" fmla="*/ 209 h 528"/>
                  <a:gd name="T106" fmla="*/ 410 w 427"/>
                  <a:gd name="T107" fmla="*/ 193 h 528"/>
                  <a:gd name="T108" fmla="*/ 427 w 427"/>
                  <a:gd name="T109" fmla="*/ 134 h 528"/>
                  <a:gd name="T110" fmla="*/ 394 w 427"/>
                  <a:gd name="T111" fmla="*/ 117 h 528"/>
                  <a:gd name="T112" fmla="*/ 352 w 427"/>
                  <a:gd name="T113" fmla="*/ 92 h 528"/>
                  <a:gd name="T114" fmla="*/ 343 w 427"/>
                  <a:gd name="T115" fmla="*/ 75 h 528"/>
                  <a:gd name="T116" fmla="*/ 327 w 427"/>
                  <a:gd name="T117" fmla="*/ 67 h 528"/>
                  <a:gd name="T118" fmla="*/ 310 w 427"/>
                  <a:gd name="T119" fmla="*/ 58 h 528"/>
                  <a:gd name="T120" fmla="*/ 293 w 427"/>
                  <a:gd name="T121" fmla="*/ 33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27" h="528">
                    <a:moveTo>
                      <a:pt x="285" y="25"/>
                    </a:moveTo>
                    <a:lnTo>
                      <a:pt x="276" y="17"/>
                    </a:lnTo>
                    <a:lnTo>
                      <a:pt x="276" y="8"/>
                    </a:lnTo>
                    <a:lnTo>
                      <a:pt x="251" y="8"/>
                    </a:lnTo>
                    <a:lnTo>
                      <a:pt x="226" y="0"/>
                    </a:lnTo>
                    <a:lnTo>
                      <a:pt x="201" y="8"/>
                    </a:lnTo>
                    <a:lnTo>
                      <a:pt x="176" y="17"/>
                    </a:lnTo>
                    <a:lnTo>
                      <a:pt x="159" y="17"/>
                    </a:lnTo>
                    <a:lnTo>
                      <a:pt x="142" y="17"/>
                    </a:lnTo>
                    <a:lnTo>
                      <a:pt x="109" y="33"/>
                    </a:lnTo>
                    <a:lnTo>
                      <a:pt x="75" y="42"/>
                    </a:lnTo>
                    <a:lnTo>
                      <a:pt x="67" y="33"/>
                    </a:lnTo>
                    <a:lnTo>
                      <a:pt x="67" y="42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67" y="58"/>
                    </a:lnTo>
                    <a:lnTo>
                      <a:pt x="67" y="75"/>
                    </a:lnTo>
                    <a:lnTo>
                      <a:pt x="58" y="92"/>
                    </a:lnTo>
                    <a:lnTo>
                      <a:pt x="50" y="100"/>
                    </a:lnTo>
                    <a:lnTo>
                      <a:pt x="33" y="100"/>
                    </a:lnTo>
                    <a:lnTo>
                      <a:pt x="33" y="109"/>
                    </a:lnTo>
                    <a:lnTo>
                      <a:pt x="25" y="126"/>
                    </a:lnTo>
                    <a:lnTo>
                      <a:pt x="8" y="159"/>
                    </a:lnTo>
                    <a:lnTo>
                      <a:pt x="8" y="159"/>
                    </a:lnTo>
                    <a:lnTo>
                      <a:pt x="0" y="184"/>
                    </a:lnTo>
                    <a:lnTo>
                      <a:pt x="0" y="209"/>
                    </a:lnTo>
                    <a:lnTo>
                      <a:pt x="0" y="235"/>
                    </a:lnTo>
                    <a:lnTo>
                      <a:pt x="8" y="243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6" y="260"/>
                    </a:lnTo>
                    <a:lnTo>
                      <a:pt x="25" y="268"/>
                    </a:lnTo>
                    <a:lnTo>
                      <a:pt x="33" y="268"/>
                    </a:lnTo>
                    <a:lnTo>
                      <a:pt x="25" y="293"/>
                    </a:lnTo>
                    <a:lnTo>
                      <a:pt x="25" y="310"/>
                    </a:lnTo>
                    <a:lnTo>
                      <a:pt x="33" y="327"/>
                    </a:lnTo>
                    <a:lnTo>
                      <a:pt x="33" y="335"/>
                    </a:lnTo>
                    <a:lnTo>
                      <a:pt x="25" y="335"/>
                    </a:lnTo>
                    <a:lnTo>
                      <a:pt x="16" y="335"/>
                    </a:lnTo>
                    <a:lnTo>
                      <a:pt x="25" y="360"/>
                    </a:lnTo>
                    <a:lnTo>
                      <a:pt x="33" y="385"/>
                    </a:lnTo>
                    <a:lnTo>
                      <a:pt x="42" y="385"/>
                    </a:lnTo>
                    <a:lnTo>
                      <a:pt x="58" y="369"/>
                    </a:lnTo>
                    <a:lnTo>
                      <a:pt x="83" y="377"/>
                    </a:lnTo>
                    <a:lnTo>
                      <a:pt x="67" y="402"/>
                    </a:lnTo>
                    <a:lnTo>
                      <a:pt x="50" y="419"/>
                    </a:lnTo>
                    <a:lnTo>
                      <a:pt x="58" y="427"/>
                    </a:lnTo>
                    <a:lnTo>
                      <a:pt x="67" y="436"/>
                    </a:lnTo>
                    <a:lnTo>
                      <a:pt x="50" y="478"/>
                    </a:lnTo>
                    <a:lnTo>
                      <a:pt x="58" y="478"/>
                    </a:lnTo>
                    <a:lnTo>
                      <a:pt x="67" y="494"/>
                    </a:lnTo>
                    <a:lnTo>
                      <a:pt x="75" y="503"/>
                    </a:lnTo>
                    <a:lnTo>
                      <a:pt x="92" y="503"/>
                    </a:lnTo>
                    <a:lnTo>
                      <a:pt x="109" y="503"/>
                    </a:lnTo>
                    <a:lnTo>
                      <a:pt x="125" y="511"/>
                    </a:lnTo>
                    <a:lnTo>
                      <a:pt x="134" y="520"/>
                    </a:lnTo>
                    <a:lnTo>
                      <a:pt x="167" y="528"/>
                    </a:lnTo>
                    <a:lnTo>
                      <a:pt x="184" y="494"/>
                    </a:lnTo>
                    <a:lnTo>
                      <a:pt x="201" y="494"/>
                    </a:lnTo>
                    <a:lnTo>
                      <a:pt x="209" y="478"/>
                    </a:lnTo>
                    <a:lnTo>
                      <a:pt x="209" y="469"/>
                    </a:lnTo>
                    <a:lnTo>
                      <a:pt x="218" y="469"/>
                    </a:lnTo>
                    <a:lnTo>
                      <a:pt x="218" y="461"/>
                    </a:lnTo>
                    <a:lnTo>
                      <a:pt x="218" y="453"/>
                    </a:lnTo>
                    <a:lnTo>
                      <a:pt x="234" y="436"/>
                    </a:lnTo>
                    <a:lnTo>
                      <a:pt x="243" y="427"/>
                    </a:lnTo>
                    <a:lnTo>
                      <a:pt x="268" y="385"/>
                    </a:lnTo>
                    <a:lnTo>
                      <a:pt x="293" y="344"/>
                    </a:lnTo>
                    <a:lnTo>
                      <a:pt x="301" y="344"/>
                    </a:lnTo>
                    <a:lnTo>
                      <a:pt x="310" y="344"/>
                    </a:lnTo>
                    <a:lnTo>
                      <a:pt x="327" y="335"/>
                    </a:lnTo>
                    <a:lnTo>
                      <a:pt x="335" y="335"/>
                    </a:lnTo>
                    <a:lnTo>
                      <a:pt x="352" y="344"/>
                    </a:lnTo>
                    <a:lnTo>
                      <a:pt x="352" y="352"/>
                    </a:lnTo>
                    <a:lnTo>
                      <a:pt x="360" y="335"/>
                    </a:lnTo>
                    <a:lnTo>
                      <a:pt x="385" y="310"/>
                    </a:lnTo>
                    <a:lnTo>
                      <a:pt x="402" y="285"/>
                    </a:lnTo>
                    <a:lnTo>
                      <a:pt x="360" y="276"/>
                    </a:lnTo>
                    <a:lnTo>
                      <a:pt x="310" y="285"/>
                    </a:lnTo>
                    <a:lnTo>
                      <a:pt x="301" y="276"/>
                    </a:lnTo>
                    <a:lnTo>
                      <a:pt x="301" y="268"/>
                    </a:lnTo>
                    <a:lnTo>
                      <a:pt x="285" y="268"/>
                    </a:lnTo>
                    <a:lnTo>
                      <a:pt x="268" y="268"/>
                    </a:lnTo>
                    <a:lnTo>
                      <a:pt x="268" y="260"/>
                    </a:lnTo>
                    <a:lnTo>
                      <a:pt x="251" y="201"/>
                    </a:lnTo>
                    <a:lnTo>
                      <a:pt x="251" y="193"/>
                    </a:lnTo>
                    <a:lnTo>
                      <a:pt x="260" y="193"/>
                    </a:lnTo>
                    <a:lnTo>
                      <a:pt x="260" y="184"/>
                    </a:lnTo>
                    <a:lnTo>
                      <a:pt x="268" y="176"/>
                    </a:lnTo>
                    <a:lnTo>
                      <a:pt x="293" y="167"/>
                    </a:lnTo>
                    <a:lnTo>
                      <a:pt x="318" y="184"/>
                    </a:lnTo>
                    <a:lnTo>
                      <a:pt x="310" y="201"/>
                    </a:lnTo>
                    <a:lnTo>
                      <a:pt x="310" y="218"/>
                    </a:lnTo>
                    <a:lnTo>
                      <a:pt x="327" y="209"/>
                    </a:lnTo>
                    <a:lnTo>
                      <a:pt x="335" y="218"/>
                    </a:lnTo>
                    <a:lnTo>
                      <a:pt x="335" y="226"/>
                    </a:lnTo>
                    <a:lnTo>
                      <a:pt x="335" y="235"/>
                    </a:lnTo>
                    <a:lnTo>
                      <a:pt x="343" y="235"/>
                    </a:lnTo>
                    <a:lnTo>
                      <a:pt x="352" y="226"/>
                    </a:lnTo>
                    <a:lnTo>
                      <a:pt x="360" y="209"/>
                    </a:lnTo>
                    <a:lnTo>
                      <a:pt x="377" y="218"/>
                    </a:lnTo>
                    <a:lnTo>
                      <a:pt x="385" y="218"/>
                    </a:lnTo>
                    <a:lnTo>
                      <a:pt x="394" y="209"/>
                    </a:lnTo>
                    <a:lnTo>
                      <a:pt x="402" y="209"/>
                    </a:lnTo>
                    <a:lnTo>
                      <a:pt x="410" y="209"/>
                    </a:lnTo>
                    <a:lnTo>
                      <a:pt x="427" y="209"/>
                    </a:lnTo>
                    <a:lnTo>
                      <a:pt x="419" y="201"/>
                    </a:lnTo>
                    <a:lnTo>
                      <a:pt x="410" y="193"/>
                    </a:lnTo>
                    <a:lnTo>
                      <a:pt x="427" y="159"/>
                    </a:lnTo>
                    <a:lnTo>
                      <a:pt x="427" y="134"/>
                    </a:lnTo>
                    <a:lnTo>
                      <a:pt x="419" y="134"/>
                    </a:lnTo>
                    <a:lnTo>
                      <a:pt x="394" y="117"/>
                    </a:lnTo>
                    <a:lnTo>
                      <a:pt x="360" y="100"/>
                    </a:lnTo>
                    <a:lnTo>
                      <a:pt x="352" y="92"/>
                    </a:lnTo>
                    <a:lnTo>
                      <a:pt x="343" y="92"/>
                    </a:lnTo>
                    <a:lnTo>
                      <a:pt x="343" y="75"/>
                    </a:lnTo>
                    <a:lnTo>
                      <a:pt x="343" y="67"/>
                    </a:lnTo>
                    <a:lnTo>
                      <a:pt x="327" y="67"/>
                    </a:lnTo>
                    <a:lnTo>
                      <a:pt x="310" y="67"/>
                    </a:lnTo>
                    <a:lnTo>
                      <a:pt x="310" y="58"/>
                    </a:lnTo>
                    <a:lnTo>
                      <a:pt x="301" y="33"/>
                    </a:lnTo>
                    <a:lnTo>
                      <a:pt x="293" y="33"/>
                    </a:lnTo>
                    <a:lnTo>
                      <a:pt x="285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СКФО">
              <a:extLst>
                <a:ext uri="{FF2B5EF4-FFF2-40B4-BE49-F238E27FC236}">
                  <a16:creationId xmlns="" xmlns:a16="http://schemas.microsoft.com/office/drawing/2014/main" id="{52FF2E24-9D8D-2F5D-7F90-8F9E44AC5D82}"/>
                </a:ext>
              </a:extLst>
            </p:cNvPr>
            <p:cNvGrpSpPr/>
            <p:nvPr/>
          </p:nvGrpSpPr>
          <p:grpSpPr>
            <a:xfrm>
              <a:off x="2969938" y="3790095"/>
              <a:ext cx="418997" cy="667619"/>
              <a:chOff x="395288" y="4205288"/>
              <a:chExt cx="527050" cy="839787"/>
            </a:xfrm>
            <a:grpFill/>
          </p:grpSpPr>
          <p:sp>
            <p:nvSpPr>
              <p:cNvPr id="57" name="СКФО_Ставропольский край">
                <a:extLst>
                  <a:ext uri="{FF2B5EF4-FFF2-40B4-BE49-F238E27FC236}">
                    <a16:creationId xmlns="" xmlns:a16="http://schemas.microsoft.com/office/drawing/2014/main" id="{9E412D54-558A-6B7C-C331-151303D28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" y="4205288"/>
                <a:ext cx="311150" cy="430213"/>
              </a:xfrm>
              <a:custGeom>
                <a:avLst/>
                <a:gdLst>
                  <a:gd name="T0" fmla="*/ 105 w 196"/>
                  <a:gd name="T1" fmla="*/ 44 h 271"/>
                  <a:gd name="T2" fmla="*/ 107 w 196"/>
                  <a:gd name="T3" fmla="*/ 31 h 271"/>
                  <a:gd name="T4" fmla="*/ 91 w 196"/>
                  <a:gd name="T5" fmla="*/ 37 h 271"/>
                  <a:gd name="T6" fmla="*/ 91 w 196"/>
                  <a:gd name="T7" fmla="*/ 25 h 271"/>
                  <a:gd name="T8" fmla="*/ 80 w 196"/>
                  <a:gd name="T9" fmla="*/ 19 h 271"/>
                  <a:gd name="T10" fmla="*/ 57 w 196"/>
                  <a:gd name="T11" fmla="*/ 0 h 271"/>
                  <a:gd name="T12" fmla="*/ 51 w 196"/>
                  <a:gd name="T13" fmla="*/ 19 h 271"/>
                  <a:gd name="T14" fmla="*/ 31 w 196"/>
                  <a:gd name="T15" fmla="*/ 6 h 271"/>
                  <a:gd name="T16" fmla="*/ 18 w 196"/>
                  <a:gd name="T17" fmla="*/ 37 h 271"/>
                  <a:gd name="T18" fmla="*/ 20 w 196"/>
                  <a:gd name="T19" fmla="*/ 68 h 271"/>
                  <a:gd name="T20" fmla="*/ 15 w 196"/>
                  <a:gd name="T21" fmla="*/ 86 h 271"/>
                  <a:gd name="T22" fmla="*/ 3 w 196"/>
                  <a:gd name="T23" fmla="*/ 86 h 271"/>
                  <a:gd name="T24" fmla="*/ 0 w 196"/>
                  <a:gd name="T25" fmla="*/ 111 h 271"/>
                  <a:gd name="T26" fmla="*/ 19 w 196"/>
                  <a:gd name="T27" fmla="*/ 142 h 271"/>
                  <a:gd name="T28" fmla="*/ 35 w 196"/>
                  <a:gd name="T29" fmla="*/ 148 h 271"/>
                  <a:gd name="T30" fmla="*/ 32 w 196"/>
                  <a:gd name="T31" fmla="*/ 154 h 271"/>
                  <a:gd name="T32" fmla="*/ 8 w 196"/>
                  <a:gd name="T33" fmla="*/ 160 h 271"/>
                  <a:gd name="T34" fmla="*/ 17 w 196"/>
                  <a:gd name="T35" fmla="*/ 166 h 271"/>
                  <a:gd name="T36" fmla="*/ 5 w 196"/>
                  <a:gd name="T37" fmla="*/ 185 h 271"/>
                  <a:gd name="T38" fmla="*/ 35 w 196"/>
                  <a:gd name="T39" fmla="*/ 191 h 271"/>
                  <a:gd name="T40" fmla="*/ 37 w 196"/>
                  <a:gd name="T41" fmla="*/ 203 h 271"/>
                  <a:gd name="T42" fmla="*/ 68 w 196"/>
                  <a:gd name="T43" fmla="*/ 215 h 271"/>
                  <a:gd name="T44" fmla="*/ 86 w 196"/>
                  <a:gd name="T45" fmla="*/ 234 h 271"/>
                  <a:gd name="T46" fmla="*/ 84 w 196"/>
                  <a:gd name="T47" fmla="*/ 240 h 271"/>
                  <a:gd name="T48" fmla="*/ 94 w 196"/>
                  <a:gd name="T49" fmla="*/ 253 h 271"/>
                  <a:gd name="T50" fmla="*/ 110 w 196"/>
                  <a:gd name="T51" fmla="*/ 265 h 271"/>
                  <a:gd name="T52" fmla="*/ 122 w 196"/>
                  <a:gd name="T53" fmla="*/ 265 h 271"/>
                  <a:gd name="T54" fmla="*/ 131 w 196"/>
                  <a:gd name="T55" fmla="*/ 271 h 271"/>
                  <a:gd name="T56" fmla="*/ 141 w 196"/>
                  <a:gd name="T57" fmla="*/ 253 h 271"/>
                  <a:gd name="T58" fmla="*/ 141 w 196"/>
                  <a:gd name="T59" fmla="*/ 246 h 271"/>
                  <a:gd name="T60" fmla="*/ 153 w 196"/>
                  <a:gd name="T61" fmla="*/ 234 h 271"/>
                  <a:gd name="T62" fmla="*/ 159 w 196"/>
                  <a:gd name="T63" fmla="*/ 228 h 271"/>
                  <a:gd name="T64" fmla="*/ 185 w 196"/>
                  <a:gd name="T65" fmla="*/ 222 h 271"/>
                  <a:gd name="T66" fmla="*/ 191 w 196"/>
                  <a:gd name="T67" fmla="*/ 185 h 271"/>
                  <a:gd name="T68" fmla="*/ 168 w 196"/>
                  <a:gd name="T69" fmla="*/ 142 h 271"/>
                  <a:gd name="T70" fmla="*/ 167 w 196"/>
                  <a:gd name="T71" fmla="*/ 117 h 271"/>
                  <a:gd name="T72" fmla="*/ 161 w 196"/>
                  <a:gd name="T73" fmla="*/ 86 h 271"/>
                  <a:gd name="T74" fmla="*/ 147 w 196"/>
                  <a:gd name="T75" fmla="*/ 62 h 271"/>
                  <a:gd name="T76" fmla="*/ 122 w 196"/>
                  <a:gd name="T77" fmla="*/ 4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" h="271">
                    <a:moveTo>
                      <a:pt x="122" y="49"/>
                    </a:moveTo>
                    <a:lnTo>
                      <a:pt x="105" y="44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99" y="31"/>
                    </a:lnTo>
                    <a:lnTo>
                      <a:pt x="91" y="37"/>
                    </a:lnTo>
                    <a:lnTo>
                      <a:pt x="90" y="31"/>
                    </a:lnTo>
                    <a:lnTo>
                      <a:pt x="91" y="25"/>
                    </a:lnTo>
                    <a:lnTo>
                      <a:pt x="84" y="25"/>
                    </a:lnTo>
                    <a:lnTo>
                      <a:pt x="80" y="19"/>
                    </a:lnTo>
                    <a:lnTo>
                      <a:pt x="69" y="6"/>
                    </a:lnTo>
                    <a:lnTo>
                      <a:pt x="57" y="0"/>
                    </a:lnTo>
                    <a:lnTo>
                      <a:pt x="54" y="13"/>
                    </a:lnTo>
                    <a:lnTo>
                      <a:pt x="51" y="19"/>
                    </a:lnTo>
                    <a:lnTo>
                      <a:pt x="40" y="13"/>
                    </a:lnTo>
                    <a:lnTo>
                      <a:pt x="31" y="6"/>
                    </a:lnTo>
                    <a:lnTo>
                      <a:pt x="22" y="19"/>
                    </a:lnTo>
                    <a:lnTo>
                      <a:pt x="18" y="37"/>
                    </a:lnTo>
                    <a:lnTo>
                      <a:pt x="23" y="55"/>
                    </a:lnTo>
                    <a:lnTo>
                      <a:pt x="20" y="68"/>
                    </a:lnTo>
                    <a:lnTo>
                      <a:pt x="25" y="74"/>
                    </a:lnTo>
                    <a:lnTo>
                      <a:pt x="15" y="86"/>
                    </a:lnTo>
                    <a:lnTo>
                      <a:pt x="6" y="93"/>
                    </a:lnTo>
                    <a:lnTo>
                      <a:pt x="3" y="86"/>
                    </a:lnTo>
                    <a:lnTo>
                      <a:pt x="0" y="86"/>
                    </a:lnTo>
                    <a:lnTo>
                      <a:pt x="0" y="111"/>
                    </a:lnTo>
                    <a:lnTo>
                      <a:pt x="11" y="124"/>
                    </a:lnTo>
                    <a:lnTo>
                      <a:pt x="19" y="142"/>
                    </a:lnTo>
                    <a:lnTo>
                      <a:pt x="27" y="142"/>
                    </a:lnTo>
                    <a:lnTo>
                      <a:pt x="35" y="148"/>
                    </a:lnTo>
                    <a:lnTo>
                      <a:pt x="33" y="154"/>
                    </a:lnTo>
                    <a:lnTo>
                      <a:pt x="32" y="154"/>
                    </a:lnTo>
                    <a:lnTo>
                      <a:pt x="19" y="154"/>
                    </a:lnTo>
                    <a:lnTo>
                      <a:pt x="8" y="160"/>
                    </a:lnTo>
                    <a:lnTo>
                      <a:pt x="11" y="166"/>
                    </a:lnTo>
                    <a:lnTo>
                      <a:pt x="17" y="166"/>
                    </a:lnTo>
                    <a:lnTo>
                      <a:pt x="12" y="173"/>
                    </a:lnTo>
                    <a:lnTo>
                      <a:pt x="5" y="185"/>
                    </a:lnTo>
                    <a:lnTo>
                      <a:pt x="19" y="185"/>
                    </a:lnTo>
                    <a:lnTo>
                      <a:pt x="35" y="191"/>
                    </a:lnTo>
                    <a:lnTo>
                      <a:pt x="38" y="197"/>
                    </a:lnTo>
                    <a:lnTo>
                      <a:pt x="37" y="203"/>
                    </a:lnTo>
                    <a:lnTo>
                      <a:pt x="54" y="215"/>
                    </a:lnTo>
                    <a:lnTo>
                      <a:pt x="68" y="215"/>
                    </a:lnTo>
                    <a:lnTo>
                      <a:pt x="80" y="228"/>
                    </a:lnTo>
                    <a:lnTo>
                      <a:pt x="86" y="234"/>
                    </a:lnTo>
                    <a:lnTo>
                      <a:pt x="89" y="234"/>
                    </a:lnTo>
                    <a:lnTo>
                      <a:pt x="84" y="240"/>
                    </a:lnTo>
                    <a:lnTo>
                      <a:pt x="78" y="240"/>
                    </a:lnTo>
                    <a:lnTo>
                      <a:pt x="94" y="253"/>
                    </a:lnTo>
                    <a:lnTo>
                      <a:pt x="96" y="271"/>
                    </a:lnTo>
                    <a:lnTo>
                      <a:pt x="110" y="265"/>
                    </a:lnTo>
                    <a:lnTo>
                      <a:pt x="119" y="258"/>
                    </a:lnTo>
                    <a:lnTo>
                      <a:pt x="122" y="265"/>
                    </a:lnTo>
                    <a:lnTo>
                      <a:pt x="126" y="271"/>
                    </a:lnTo>
                    <a:lnTo>
                      <a:pt x="131" y="271"/>
                    </a:lnTo>
                    <a:lnTo>
                      <a:pt x="137" y="271"/>
                    </a:lnTo>
                    <a:lnTo>
                      <a:pt x="141" y="253"/>
                    </a:lnTo>
                    <a:lnTo>
                      <a:pt x="131" y="246"/>
                    </a:lnTo>
                    <a:lnTo>
                      <a:pt x="141" y="246"/>
                    </a:lnTo>
                    <a:lnTo>
                      <a:pt x="152" y="246"/>
                    </a:lnTo>
                    <a:lnTo>
                      <a:pt x="153" y="234"/>
                    </a:lnTo>
                    <a:lnTo>
                      <a:pt x="149" y="234"/>
                    </a:lnTo>
                    <a:lnTo>
                      <a:pt x="159" y="228"/>
                    </a:lnTo>
                    <a:lnTo>
                      <a:pt x="168" y="234"/>
                    </a:lnTo>
                    <a:lnTo>
                      <a:pt x="185" y="222"/>
                    </a:lnTo>
                    <a:lnTo>
                      <a:pt x="196" y="215"/>
                    </a:lnTo>
                    <a:lnTo>
                      <a:pt x="191" y="185"/>
                    </a:lnTo>
                    <a:lnTo>
                      <a:pt x="177" y="154"/>
                    </a:lnTo>
                    <a:lnTo>
                      <a:pt x="168" y="142"/>
                    </a:lnTo>
                    <a:lnTo>
                      <a:pt x="164" y="129"/>
                    </a:lnTo>
                    <a:lnTo>
                      <a:pt x="167" y="117"/>
                    </a:lnTo>
                    <a:lnTo>
                      <a:pt x="169" y="99"/>
                    </a:lnTo>
                    <a:lnTo>
                      <a:pt x="161" y="86"/>
                    </a:lnTo>
                    <a:lnTo>
                      <a:pt x="152" y="74"/>
                    </a:lnTo>
                    <a:lnTo>
                      <a:pt x="147" y="62"/>
                    </a:lnTo>
                    <a:lnTo>
                      <a:pt x="141" y="49"/>
                    </a:lnTo>
                    <a:lnTo>
                      <a:pt x="122" y="4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СКФО_Республика Чечня">
                <a:extLst>
                  <a:ext uri="{FF2B5EF4-FFF2-40B4-BE49-F238E27FC236}">
                    <a16:creationId xmlns="" xmlns:a16="http://schemas.microsoft.com/office/drawing/2014/main" id="{C86AA39D-48B7-D3D9-2D5F-4212220DE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75" y="4614863"/>
                <a:ext cx="225425" cy="187325"/>
              </a:xfrm>
              <a:custGeom>
                <a:avLst/>
                <a:gdLst>
                  <a:gd name="T0" fmla="*/ 84 w 142"/>
                  <a:gd name="T1" fmla="*/ 7 h 118"/>
                  <a:gd name="T2" fmla="*/ 81 w 142"/>
                  <a:gd name="T3" fmla="*/ 0 h 118"/>
                  <a:gd name="T4" fmla="*/ 72 w 142"/>
                  <a:gd name="T5" fmla="*/ 7 h 118"/>
                  <a:gd name="T6" fmla="*/ 58 w 142"/>
                  <a:gd name="T7" fmla="*/ 13 h 118"/>
                  <a:gd name="T8" fmla="*/ 53 w 142"/>
                  <a:gd name="T9" fmla="*/ 13 h 118"/>
                  <a:gd name="T10" fmla="*/ 57 w 142"/>
                  <a:gd name="T11" fmla="*/ 19 h 118"/>
                  <a:gd name="T12" fmla="*/ 71 w 142"/>
                  <a:gd name="T13" fmla="*/ 25 h 118"/>
                  <a:gd name="T14" fmla="*/ 58 w 142"/>
                  <a:gd name="T15" fmla="*/ 56 h 118"/>
                  <a:gd name="T16" fmla="*/ 57 w 142"/>
                  <a:gd name="T17" fmla="*/ 56 h 118"/>
                  <a:gd name="T18" fmla="*/ 57 w 142"/>
                  <a:gd name="T19" fmla="*/ 56 h 118"/>
                  <a:gd name="T20" fmla="*/ 57 w 142"/>
                  <a:gd name="T21" fmla="*/ 56 h 118"/>
                  <a:gd name="T22" fmla="*/ 57 w 142"/>
                  <a:gd name="T23" fmla="*/ 56 h 118"/>
                  <a:gd name="T24" fmla="*/ 54 w 142"/>
                  <a:gd name="T25" fmla="*/ 62 h 118"/>
                  <a:gd name="T26" fmla="*/ 54 w 142"/>
                  <a:gd name="T27" fmla="*/ 62 h 118"/>
                  <a:gd name="T28" fmla="*/ 34 w 142"/>
                  <a:gd name="T29" fmla="*/ 68 h 118"/>
                  <a:gd name="T30" fmla="*/ 18 w 142"/>
                  <a:gd name="T31" fmla="*/ 62 h 118"/>
                  <a:gd name="T32" fmla="*/ 15 w 142"/>
                  <a:gd name="T33" fmla="*/ 56 h 118"/>
                  <a:gd name="T34" fmla="*/ 12 w 142"/>
                  <a:gd name="T35" fmla="*/ 56 h 118"/>
                  <a:gd name="T36" fmla="*/ 4 w 142"/>
                  <a:gd name="T37" fmla="*/ 56 h 118"/>
                  <a:gd name="T38" fmla="*/ 0 w 142"/>
                  <a:gd name="T39" fmla="*/ 56 h 118"/>
                  <a:gd name="T40" fmla="*/ 2 w 142"/>
                  <a:gd name="T41" fmla="*/ 62 h 118"/>
                  <a:gd name="T42" fmla="*/ 1 w 142"/>
                  <a:gd name="T43" fmla="*/ 68 h 118"/>
                  <a:gd name="T44" fmla="*/ 9 w 142"/>
                  <a:gd name="T45" fmla="*/ 68 h 118"/>
                  <a:gd name="T46" fmla="*/ 19 w 142"/>
                  <a:gd name="T47" fmla="*/ 80 h 118"/>
                  <a:gd name="T48" fmla="*/ 23 w 142"/>
                  <a:gd name="T49" fmla="*/ 93 h 118"/>
                  <a:gd name="T50" fmla="*/ 23 w 142"/>
                  <a:gd name="T51" fmla="*/ 99 h 118"/>
                  <a:gd name="T52" fmla="*/ 31 w 142"/>
                  <a:gd name="T53" fmla="*/ 105 h 118"/>
                  <a:gd name="T54" fmla="*/ 37 w 142"/>
                  <a:gd name="T55" fmla="*/ 118 h 118"/>
                  <a:gd name="T56" fmla="*/ 50 w 142"/>
                  <a:gd name="T57" fmla="*/ 111 h 118"/>
                  <a:gd name="T58" fmla="*/ 64 w 142"/>
                  <a:gd name="T59" fmla="*/ 111 h 118"/>
                  <a:gd name="T60" fmla="*/ 70 w 142"/>
                  <a:gd name="T61" fmla="*/ 118 h 118"/>
                  <a:gd name="T62" fmla="*/ 73 w 142"/>
                  <a:gd name="T63" fmla="*/ 111 h 118"/>
                  <a:gd name="T64" fmla="*/ 76 w 142"/>
                  <a:gd name="T65" fmla="*/ 111 h 118"/>
                  <a:gd name="T66" fmla="*/ 85 w 142"/>
                  <a:gd name="T67" fmla="*/ 111 h 118"/>
                  <a:gd name="T68" fmla="*/ 95 w 142"/>
                  <a:gd name="T69" fmla="*/ 111 h 118"/>
                  <a:gd name="T70" fmla="*/ 101 w 142"/>
                  <a:gd name="T71" fmla="*/ 99 h 118"/>
                  <a:gd name="T72" fmla="*/ 111 w 142"/>
                  <a:gd name="T73" fmla="*/ 80 h 118"/>
                  <a:gd name="T74" fmla="*/ 127 w 142"/>
                  <a:gd name="T75" fmla="*/ 75 h 118"/>
                  <a:gd name="T76" fmla="*/ 141 w 142"/>
                  <a:gd name="T77" fmla="*/ 68 h 118"/>
                  <a:gd name="T78" fmla="*/ 142 w 142"/>
                  <a:gd name="T79" fmla="*/ 56 h 118"/>
                  <a:gd name="T80" fmla="*/ 139 w 142"/>
                  <a:gd name="T81" fmla="*/ 44 h 118"/>
                  <a:gd name="T82" fmla="*/ 129 w 142"/>
                  <a:gd name="T83" fmla="*/ 44 h 118"/>
                  <a:gd name="T84" fmla="*/ 118 w 142"/>
                  <a:gd name="T85" fmla="*/ 44 h 118"/>
                  <a:gd name="T86" fmla="*/ 119 w 142"/>
                  <a:gd name="T87" fmla="*/ 37 h 118"/>
                  <a:gd name="T88" fmla="*/ 121 w 142"/>
                  <a:gd name="T89" fmla="*/ 31 h 118"/>
                  <a:gd name="T90" fmla="*/ 113 w 142"/>
                  <a:gd name="T91" fmla="*/ 31 h 118"/>
                  <a:gd name="T92" fmla="*/ 104 w 142"/>
                  <a:gd name="T93" fmla="*/ 25 h 118"/>
                  <a:gd name="T94" fmla="*/ 103 w 142"/>
                  <a:gd name="T95" fmla="*/ 19 h 118"/>
                  <a:gd name="T96" fmla="*/ 103 w 142"/>
                  <a:gd name="T97" fmla="*/ 13 h 118"/>
                  <a:gd name="T98" fmla="*/ 99 w 142"/>
                  <a:gd name="T99" fmla="*/ 13 h 118"/>
                  <a:gd name="T100" fmla="*/ 93 w 142"/>
                  <a:gd name="T101" fmla="*/ 13 h 118"/>
                  <a:gd name="T102" fmla="*/ 88 w 142"/>
                  <a:gd name="T103" fmla="*/ 13 h 118"/>
                  <a:gd name="T104" fmla="*/ 84 w 142"/>
                  <a:gd name="T105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118">
                    <a:moveTo>
                      <a:pt x="84" y="7"/>
                    </a:moveTo>
                    <a:lnTo>
                      <a:pt x="81" y="0"/>
                    </a:lnTo>
                    <a:lnTo>
                      <a:pt x="72" y="7"/>
                    </a:lnTo>
                    <a:lnTo>
                      <a:pt x="58" y="13"/>
                    </a:lnTo>
                    <a:lnTo>
                      <a:pt x="53" y="13"/>
                    </a:lnTo>
                    <a:lnTo>
                      <a:pt x="57" y="19"/>
                    </a:lnTo>
                    <a:lnTo>
                      <a:pt x="71" y="25"/>
                    </a:lnTo>
                    <a:lnTo>
                      <a:pt x="58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34" y="68"/>
                    </a:lnTo>
                    <a:lnTo>
                      <a:pt x="18" y="62"/>
                    </a:lnTo>
                    <a:lnTo>
                      <a:pt x="15" y="56"/>
                    </a:lnTo>
                    <a:lnTo>
                      <a:pt x="12" y="56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1" y="68"/>
                    </a:lnTo>
                    <a:lnTo>
                      <a:pt x="9" y="68"/>
                    </a:lnTo>
                    <a:lnTo>
                      <a:pt x="19" y="80"/>
                    </a:lnTo>
                    <a:lnTo>
                      <a:pt x="23" y="93"/>
                    </a:lnTo>
                    <a:lnTo>
                      <a:pt x="23" y="99"/>
                    </a:lnTo>
                    <a:lnTo>
                      <a:pt x="31" y="105"/>
                    </a:lnTo>
                    <a:lnTo>
                      <a:pt x="37" y="118"/>
                    </a:lnTo>
                    <a:lnTo>
                      <a:pt x="50" y="111"/>
                    </a:lnTo>
                    <a:lnTo>
                      <a:pt x="64" y="111"/>
                    </a:lnTo>
                    <a:lnTo>
                      <a:pt x="70" y="118"/>
                    </a:lnTo>
                    <a:lnTo>
                      <a:pt x="73" y="111"/>
                    </a:lnTo>
                    <a:lnTo>
                      <a:pt x="76" y="111"/>
                    </a:lnTo>
                    <a:lnTo>
                      <a:pt x="85" y="111"/>
                    </a:lnTo>
                    <a:lnTo>
                      <a:pt x="95" y="111"/>
                    </a:lnTo>
                    <a:lnTo>
                      <a:pt x="101" y="99"/>
                    </a:lnTo>
                    <a:lnTo>
                      <a:pt x="111" y="80"/>
                    </a:lnTo>
                    <a:lnTo>
                      <a:pt x="127" y="75"/>
                    </a:lnTo>
                    <a:lnTo>
                      <a:pt x="141" y="68"/>
                    </a:lnTo>
                    <a:lnTo>
                      <a:pt x="142" y="56"/>
                    </a:lnTo>
                    <a:lnTo>
                      <a:pt x="139" y="44"/>
                    </a:lnTo>
                    <a:lnTo>
                      <a:pt x="129" y="44"/>
                    </a:lnTo>
                    <a:lnTo>
                      <a:pt x="118" y="44"/>
                    </a:lnTo>
                    <a:lnTo>
                      <a:pt x="119" y="37"/>
                    </a:lnTo>
                    <a:lnTo>
                      <a:pt x="121" y="31"/>
                    </a:lnTo>
                    <a:lnTo>
                      <a:pt x="113" y="31"/>
                    </a:lnTo>
                    <a:lnTo>
                      <a:pt x="104" y="25"/>
                    </a:lnTo>
                    <a:lnTo>
                      <a:pt x="103" y="19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3" y="13"/>
                    </a:lnTo>
                    <a:lnTo>
                      <a:pt x="88" y="13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СКФО_Республика Северная Осетия">
                <a:extLst>
                  <a:ext uri="{FF2B5EF4-FFF2-40B4-BE49-F238E27FC236}">
                    <a16:creationId xmlns="" xmlns:a16="http://schemas.microsoft.com/office/drawing/2014/main" id="{24F77F96-169E-1419-6BD3-F5F2E901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88" y="4586288"/>
                <a:ext cx="169863" cy="117475"/>
              </a:xfrm>
              <a:custGeom>
                <a:avLst/>
                <a:gdLst>
                  <a:gd name="T0" fmla="*/ 112 w 146"/>
                  <a:gd name="T1" fmla="*/ 25 h 101"/>
                  <a:gd name="T2" fmla="*/ 99 w 146"/>
                  <a:gd name="T3" fmla="*/ 34 h 101"/>
                  <a:gd name="T4" fmla="*/ 89 w 146"/>
                  <a:gd name="T5" fmla="*/ 34 h 101"/>
                  <a:gd name="T6" fmla="*/ 83 w 146"/>
                  <a:gd name="T7" fmla="*/ 25 h 101"/>
                  <a:gd name="T8" fmla="*/ 74 w 146"/>
                  <a:gd name="T9" fmla="*/ 25 h 101"/>
                  <a:gd name="T10" fmla="*/ 65 w 146"/>
                  <a:gd name="T11" fmla="*/ 34 h 101"/>
                  <a:gd name="T12" fmla="*/ 60 w 146"/>
                  <a:gd name="T13" fmla="*/ 25 h 101"/>
                  <a:gd name="T14" fmla="*/ 53 w 146"/>
                  <a:gd name="T15" fmla="*/ 17 h 101"/>
                  <a:gd name="T16" fmla="*/ 35 w 146"/>
                  <a:gd name="T17" fmla="*/ 25 h 101"/>
                  <a:gd name="T18" fmla="*/ 15 w 146"/>
                  <a:gd name="T19" fmla="*/ 34 h 101"/>
                  <a:gd name="T20" fmla="*/ 8 w 146"/>
                  <a:gd name="T21" fmla="*/ 25 h 101"/>
                  <a:gd name="T22" fmla="*/ 0 w 146"/>
                  <a:gd name="T23" fmla="*/ 25 h 101"/>
                  <a:gd name="T24" fmla="*/ 13 w 146"/>
                  <a:gd name="T25" fmla="*/ 67 h 101"/>
                  <a:gd name="T26" fmla="*/ 14 w 146"/>
                  <a:gd name="T27" fmla="*/ 84 h 101"/>
                  <a:gd name="T28" fmla="*/ 38 w 146"/>
                  <a:gd name="T29" fmla="*/ 92 h 101"/>
                  <a:gd name="T30" fmla="*/ 67 w 146"/>
                  <a:gd name="T31" fmla="*/ 101 h 101"/>
                  <a:gd name="T32" fmla="*/ 72 w 146"/>
                  <a:gd name="T33" fmla="*/ 101 h 101"/>
                  <a:gd name="T34" fmla="*/ 83 w 146"/>
                  <a:gd name="T35" fmla="*/ 101 h 101"/>
                  <a:gd name="T36" fmla="*/ 100 w 146"/>
                  <a:gd name="T37" fmla="*/ 101 h 101"/>
                  <a:gd name="T38" fmla="*/ 107 w 146"/>
                  <a:gd name="T39" fmla="*/ 75 h 101"/>
                  <a:gd name="T40" fmla="*/ 98 w 146"/>
                  <a:gd name="T41" fmla="*/ 67 h 101"/>
                  <a:gd name="T42" fmla="*/ 108 w 146"/>
                  <a:gd name="T43" fmla="*/ 50 h 101"/>
                  <a:gd name="T44" fmla="*/ 121 w 146"/>
                  <a:gd name="T45" fmla="*/ 34 h 101"/>
                  <a:gd name="T46" fmla="*/ 125 w 146"/>
                  <a:gd name="T47" fmla="*/ 34 h 101"/>
                  <a:gd name="T48" fmla="*/ 128 w 146"/>
                  <a:gd name="T49" fmla="*/ 34 h 101"/>
                  <a:gd name="T50" fmla="*/ 146 w 146"/>
                  <a:gd name="T51" fmla="*/ 42 h 101"/>
                  <a:gd name="T52" fmla="*/ 143 w 146"/>
                  <a:gd name="T53" fmla="*/ 17 h 101"/>
                  <a:gd name="T54" fmla="*/ 122 w 146"/>
                  <a:gd name="T55" fmla="*/ 0 h 101"/>
                  <a:gd name="T56" fmla="*/ 112 w 146"/>
                  <a:gd name="T57" fmla="*/ 17 h 101"/>
                  <a:gd name="T58" fmla="*/ 112 w 146"/>
                  <a:gd name="T59" fmla="*/ 2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01">
                    <a:moveTo>
                      <a:pt x="112" y="25"/>
                    </a:moveTo>
                    <a:lnTo>
                      <a:pt x="99" y="34"/>
                    </a:lnTo>
                    <a:lnTo>
                      <a:pt x="89" y="34"/>
                    </a:lnTo>
                    <a:lnTo>
                      <a:pt x="83" y="25"/>
                    </a:lnTo>
                    <a:lnTo>
                      <a:pt x="74" y="25"/>
                    </a:lnTo>
                    <a:lnTo>
                      <a:pt x="65" y="34"/>
                    </a:lnTo>
                    <a:lnTo>
                      <a:pt x="60" y="25"/>
                    </a:lnTo>
                    <a:lnTo>
                      <a:pt x="53" y="17"/>
                    </a:lnTo>
                    <a:lnTo>
                      <a:pt x="35" y="25"/>
                    </a:lnTo>
                    <a:lnTo>
                      <a:pt x="15" y="34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13" y="67"/>
                    </a:lnTo>
                    <a:lnTo>
                      <a:pt x="14" y="84"/>
                    </a:lnTo>
                    <a:lnTo>
                      <a:pt x="38" y="92"/>
                    </a:lnTo>
                    <a:lnTo>
                      <a:pt x="67" y="101"/>
                    </a:lnTo>
                    <a:lnTo>
                      <a:pt x="72" y="101"/>
                    </a:lnTo>
                    <a:lnTo>
                      <a:pt x="83" y="101"/>
                    </a:lnTo>
                    <a:lnTo>
                      <a:pt x="100" y="101"/>
                    </a:lnTo>
                    <a:lnTo>
                      <a:pt x="107" y="75"/>
                    </a:lnTo>
                    <a:lnTo>
                      <a:pt x="98" y="67"/>
                    </a:lnTo>
                    <a:lnTo>
                      <a:pt x="108" y="50"/>
                    </a:lnTo>
                    <a:lnTo>
                      <a:pt x="121" y="34"/>
                    </a:lnTo>
                    <a:lnTo>
                      <a:pt x="125" y="34"/>
                    </a:lnTo>
                    <a:lnTo>
                      <a:pt x="128" y="34"/>
                    </a:lnTo>
                    <a:lnTo>
                      <a:pt x="146" y="42"/>
                    </a:lnTo>
                    <a:lnTo>
                      <a:pt x="143" y="17"/>
                    </a:lnTo>
                    <a:lnTo>
                      <a:pt x="122" y="0"/>
                    </a:lnTo>
                    <a:lnTo>
                      <a:pt x="112" y="17"/>
                    </a:lnTo>
                    <a:lnTo>
                      <a:pt x="112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СКФО_Республика Карачаево-Черкессия">
                <a:extLst>
                  <a:ext uri="{FF2B5EF4-FFF2-40B4-BE49-F238E27FC236}">
                    <a16:creationId xmlns="" xmlns:a16="http://schemas.microsoft.com/office/drawing/2014/main" id="{78B8EE7E-2002-AFC1-3A92-00BBAB671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88" y="4362450"/>
                <a:ext cx="200025" cy="165100"/>
              </a:xfrm>
              <a:custGeom>
                <a:avLst/>
                <a:gdLst>
                  <a:gd name="T0" fmla="*/ 102 w 126"/>
                  <a:gd name="T1" fmla="*/ 25 h 104"/>
                  <a:gd name="T2" fmla="*/ 91 w 126"/>
                  <a:gd name="T3" fmla="*/ 12 h 104"/>
                  <a:gd name="T4" fmla="*/ 82 w 126"/>
                  <a:gd name="T5" fmla="*/ 12 h 104"/>
                  <a:gd name="T6" fmla="*/ 83 w 126"/>
                  <a:gd name="T7" fmla="*/ 18 h 104"/>
                  <a:gd name="T8" fmla="*/ 61 w 126"/>
                  <a:gd name="T9" fmla="*/ 30 h 104"/>
                  <a:gd name="T10" fmla="*/ 50 w 126"/>
                  <a:gd name="T11" fmla="*/ 18 h 104"/>
                  <a:gd name="T12" fmla="*/ 41 w 126"/>
                  <a:gd name="T13" fmla="*/ 0 h 104"/>
                  <a:gd name="T14" fmla="*/ 20 w 126"/>
                  <a:gd name="T15" fmla="*/ 12 h 104"/>
                  <a:gd name="T16" fmla="*/ 0 w 126"/>
                  <a:gd name="T17" fmla="*/ 25 h 104"/>
                  <a:gd name="T18" fmla="*/ 21 w 126"/>
                  <a:gd name="T19" fmla="*/ 67 h 104"/>
                  <a:gd name="T20" fmla="*/ 55 w 126"/>
                  <a:gd name="T21" fmla="*/ 104 h 104"/>
                  <a:gd name="T22" fmla="*/ 79 w 126"/>
                  <a:gd name="T23" fmla="*/ 86 h 104"/>
                  <a:gd name="T24" fmla="*/ 86 w 126"/>
                  <a:gd name="T25" fmla="*/ 86 h 104"/>
                  <a:gd name="T26" fmla="*/ 96 w 126"/>
                  <a:gd name="T27" fmla="*/ 86 h 104"/>
                  <a:gd name="T28" fmla="*/ 103 w 126"/>
                  <a:gd name="T29" fmla="*/ 74 h 104"/>
                  <a:gd name="T30" fmla="*/ 108 w 126"/>
                  <a:gd name="T31" fmla="*/ 67 h 104"/>
                  <a:gd name="T32" fmla="*/ 102 w 126"/>
                  <a:gd name="T33" fmla="*/ 67 h 104"/>
                  <a:gd name="T34" fmla="*/ 99 w 126"/>
                  <a:gd name="T35" fmla="*/ 61 h 104"/>
                  <a:gd name="T36" fmla="*/ 110 w 126"/>
                  <a:gd name="T37" fmla="*/ 55 h 104"/>
                  <a:gd name="T38" fmla="*/ 123 w 126"/>
                  <a:gd name="T39" fmla="*/ 55 h 104"/>
                  <a:gd name="T40" fmla="*/ 124 w 126"/>
                  <a:gd name="T41" fmla="*/ 55 h 104"/>
                  <a:gd name="T42" fmla="*/ 126 w 126"/>
                  <a:gd name="T43" fmla="*/ 49 h 104"/>
                  <a:gd name="T44" fmla="*/ 118 w 126"/>
                  <a:gd name="T45" fmla="*/ 43 h 104"/>
                  <a:gd name="T46" fmla="*/ 110 w 126"/>
                  <a:gd name="T47" fmla="*/ 43 h 104"/>
                  <a:gd name="T48" fmla="*/ 102 w 126"/>
                  <a:gd name="T49" fmla="*/ 2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04">
                    <a:moveTo>
                      <a:pt x="102" y="25"/>
                    </a:moveTo>
                    <a:lnTo>
                      <a:pt x="91" y="12"/>
                    </a:lnTo>
                    <a:lnTo>
                      <a:pt x="82" y="12"/>
                    </a:lnTo>
                    <a:lnTo>
                      <a:pt x="83" y="18"/>
                    </a:lnTo>
                    <a:lnTo>
                      <a:pt x="61" y="30"/>
                    </a:lnTo>
                    <a:lnTo>
                      <a:pt x="50" y="18"/>
                    </a:lnTo>
                    <a:lnTo>
                      <a:pt x="41" y="0"/>
                    </a:lnTo>
                    <a:lnTo>
                      <a:pt x="20" y="12"/>
                    </a:lnTo>
                    <a:lnTo>
                      <a:pt x="0" y="25"/>
                    </a:lnTo>
                    <a:lnTo>
                      <a:pt x="21" y="67"/>
                    </a:lnTo>
                    <a:lnTo>
                      <a:pt x="55" y="104"/>
                    </a:lnTo>
                    <a:lnTo>
                      <a:pt x="79" y="86"/>
                    </a:lnTo>
                    <a:lnTo>
                      <a:pt x="86" y="86"/>
                    </a:lnTo>
                    <a:lnTo>
                      <a:pt x="96" y="86"/>
                    </a:lnTo>
                    <a:lnTo>
                      <a:pt x="103" y="74"/>
                    </a:lnTo>
                    <a:lnTo>
                      <a:pt x="108" y="67"/>
                    </a:lnTo>
                    <a:lnTo>
                      <a:pt x="102" y="67"/>
                    </a:lnTo>
                    <a:lnTo>
                      <a:pt x="99" y="61"/>
                    </a:lnTo>
                    <a:lnTo>
                      <a:pt x="110" y="55"/>
                    </a:lnTo>
                    <a:lnTo>
                      <a:pt x="123" y="55"/>
                    </a:lnTo>
                    <a:lnTo>
                      <a:pt x="124" y="55"/>
                    </a:lnTo>
                    <a:lnTo>
                      <a:pt x="126" y="49"/>
                    </a:lnTo>
                    <a:lnTo>
                      <a:pt x="118" y="43"/>
                    </a:lnTo>
                    <a:lnTo>
                      <a:pt x="110" y="43"/>
                    </a:lnTo>
                    <a:lnTo>
                      <a:pt x="102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СКФО_Республика Кабардино-Балкария">
                <a:extLst>
                  <a:ext uri="{FF2B5EF4-FFF2-40B4-BE49-F238E27FC236}">
                    <a16:creationId xmlns="" xmlns:a16="http://schemas.microsoft.com/office/drawing/2014/main" id="{13A75360-8302-14BE-2B96-D9956AE45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" y="4498975"/>
                <a:ext cx="198438" cy="127000"/>
              </a:xfrm>
              <a:custGeom>
                <a:avLst/>
                <a:gdLst>
                  <a:gd name="T0" fmla="*/ 101 w 171"/>
                  <a:gd name="T1" fmla="*/ 16 h 109"/>
                  <a:gd name="T2" fmla="*/ 97 w 171"/>
                  <a:gd name="T3" fmla="*/ 8 h 109"/>
                  <a:gd name="T4" fmla="*/ 75 w 171"/>
                  <a:gd name="T5" fmla="*/ 0 h 109"/>
                  <a:gd name="T6" fmla="*/ 56 w 171"/>
                  <a:gd name="T7" fmla="*/ 0 h 109"/>
                  <a:gd name="T8" fmla="*/ 42 w 171"/>
                  <a:gd name="T9" fmla="*/ 0 h 109"/>
                  <a:gd name="T10" fmla="*/ 33 w 171"/>
                  <a:gd name="T11" fmla="*/ 0 h 109"/>
                  <a:gd name="T12" fmla="*/ 0 w 171"/>
                  <a:gd name="T13" fmla="*/ 25 h 109"/>
                  <a:gd name="T14" fmla="*/ 23 w 171"/>
                  <a:gd name="T15" fmla="*/ 58 h 109"/>
                  <a:gd name="T16" fmla="*/ 34 w 171"/>
                  <a:gd name="T17" fmla="*/ 100 h 109"/>
                  <a:gd name="T18" fmla="*/ 42 w 171"/>
                  <a:gd name="T19" fmla="*/ 100 h 109"/>
                  <a:gd name="T20" fmla="*/ 49 w 171"/>
                  <a:gd name="T21" fmla="*/ 109 h 109"/>
                  <a:gd name="T22" fmla="*/ 69 w 171"/>
                  <a:gd name="T23" fmla="*/ 100 h 109"/>
                  <a:gd name="T24" fmla="*/ 87 w 171"/>
                  <a:gd name="T25" fmla="*/ 92 h 109"/>
                  <a:gd name="T26" fmla="*/ 94 w 171"/>
                  <a:gd name="T27" fmla="*/ 100 h 109"/>
                  <a:gd name="T28" fmla="*/ 99 w 171"/>
                  <a:gd name="T29" fmla="*/ 109 h 109"/>
                  <a:gd name="T30" fmla="*/ 108 w 171"/>
                  <a:gd name="T31" fmla="*/ 100 h 109"/>
                  <a:gd name="T32" fmla="*/ 117 w 171"/>
                  <a:gd name="T33" fmla="*/ 100 h 109"/>
                  <a:gd name="T34" fmla="*/ 123 w 171"/>
                  <a:gd name="T35" fmla="*/ 109 h 109"/>
                  <a:gd name="T36" fmla="*/ 133 w 171"/>
                  <a:gd name="T37" fmla="*/ 109 h 109"/>
                  <a:gd name="T38" fmla="*/ 146 w 171"/>
                  <a:gd name="T39" fmla="*/ 100 h 109"/>
                  <a:gd name="T40" fmla="*/ 156 w 171"/>
                  <a:gd name="T41" fmla="*/ 75 h 109"/>
                  <a:gd name="T42" fmla="*/ 164 w 171"/>
                  <a:gd name="T43" fmla="*/ 75 h 109"/>
                  <a:gd name="T44" fmla="*/ 171 w 171"/>
                  <a:gd name="T45" fmla="*/ 67 h 109"/>
                  <a:gd name="T46" fmla="*/ 167 w 171"/>
                  <a:gd name="T47" fmla="*/ 67 h 109"/>
                  <a:gd name="T48" fmla="*/ 158 w 171"/>
                  <a:gd name="T49" fmla="*/ 58 h 109"/>
                  <a:gd name="T50" fmla="*/ 142 w 171"/>
                  <a:gd name="T51" fmla="*/ 41 h 109"/>
                  <a:gd name="T52" fmla="*/ 123 w 171"/>
                  <a:gd name="T53" fmla="*/ 41 h 109"/>
                  <a:gd name="T54" fmla="*/ 100 w 171"/>
                  <a:gd name="T55" fmla="*/ 25 h 109"/>
                  <a:gd name="T56" fmla="*/ 101 w 171"/>
                  <a:gd name="T57" fmla="*/ 1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09">
                    <a:moveTo>
                      <a:pt x="101" y="16"/>
                    </a:moveTo>
                    <a:lnTo>
                      <a:pt x="97" y="8"/>
                    </a:lnTo>
                    <a:lnTo>
                      <a:pt x="75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0" y="25"/>
                    </a:lnTo>
                    <a:lnTo>
                      <a:pt x="23" y="58"/>
                    </a:lnTo>
                    <a:lnTo>
                      <a:pt x="34" y="100"/>
                    </a:lnTo>
                    <a:lnTo>
                      <a:pt x="42" y="100"/>
                    </a:lnTo>
                    <a:lnTo>
                      <a:pt x="49" y="109"/>
                    </a:lnTo>
                    <a:lnTo>
                      <a:pt x="69" y="100"/>
                    </a:lnTo>
                    <a:lnTo>
                      <a:pt x="87" y="92"/>
                    </a:lnTo>
                    <a:lnTo>
                      <a:pt x="94" y="100"/>
                    </a:lnTo>
                    <a:lnTo>
                      <a:pt x="99" y="109"/>
                    </a:lnTo>
                    <a:lnTo>
                      <a:pt x="108" y="100"/>
                    </a:lnTo>
                    <a:lnTo>
                      <a:pt x="117" y="100"/>
                    </a:lnTo>
                    <a:lnTo>
                      <a:pt x="123" y="109"/>
                    </a:lnTo>
                    <a:lnTo>
                      <a:pt x="133" y="109"/>
                    </a:lnTo>
                    <a:lnTo>
                      <a:pt x="146" y="100"/>
                    </a:lnTo>
                    <a:lnTo>
                      <a:pt x="156" y="75"/>
                    </a:lnTo>
                    <a:lnTo>
                      <a:pt x="164" y="75"/>
                    </a:lnTo>
                    <a:lnTo>
                      <a:pt x="171" y="67"/>
                    </a:lnTo>
                    <a:lnTo>
                      <a:pt x="167" y="67"/>
                    </a:lnTo>
                    <a:lnTo>
                      <a:pt x="158" y="58"/>
                    </a:lnTo>
                    <a:lnTo>
                      <a:pt x="142" y="41"/>
                    </a:lnTo>
                    <a:lnTo>
                      <a:pt x="123" y="41"/>
                    </a:lnTo>
                    <a:lnTo>
                      <a:pt x="100" y="25"/>
                    </a:lnTo>
                    <a:lnTo>
                      <a:pt x="101" y="1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СКФО_Республика Ингушетия">
                <a:extLst>
                  <a:ext uri="{FF2B5EF4-FFF2-40B4-BE49-F238E27FC236}">
                    <a16:creationId xmlns="" xmlns:a16="http://schemas.microsoft.com/office/drawing/2014/main" id="{999A0811-87F0-62AC-0996-AF5B75F33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888" y="4625975"/>
                <a:ext cx="88900" cy="96838"/>
              </a:xfrm>
              <a:custGeom>
                <a:avLst/>
                <a:gdLst>
                  <a:gd name="T0" fmla="*/ 57 w 76"/>
                  <a:gd name="T1" fmla="*/ 16 h 83"/>
                  <a:gd name="T2" fmla="*/ 51 w 76"/>
                  <a:gd name="T3" fmla="*/ 8 h 83"/>
                  <a:gd name="T4" fmla="*/ 40 w 76"/>
                  <a:gd name="T5" fmla="*/ 8 h 83"/>
                  <a:gd name="T6" fmla="*/ 37 w 76"/>
                  <a:gd name="T7" fmla="*/ 0 h 83"/>
                  <a:gd name="T8" fmla="*/ 33 w 76"/>
                  <a:gd name="T9" fmla="*/ 0 h 83"/>
                  <a:gd name="T10" fmla="*/ 20 w 76"/>
                  <a:gd name="T11" fmla="*/ 16 h 83"/>
                  <a:gd name="T12" fmla="*/ 10 w 76"/>
                  <a:gd name="T13" fmla="*/ 33 h 83"/>
                  <a:gd name="T14" fmla="*/ 19 w 76"/>
                  <a:gd name="T15" fmla="*/ 41 h 83"/>
                  <a:gd name="T16" fmla="*/ 12 w 76"/>
                  <a:gd name="T17" fmla="*/ 67 h 83"/>
                  <a:gd name="T18" fmla="*/ 0 w 76"/>
                  <a:gd name="T19" fmla="*/ 75 h 83"/>
                  <a:gd name="T20" fmla="*/ 26 w 76"/>
                  <a:gd name="T21" fmla="*/ 83 h 83"/>
                  <a:gd name="T22" fmla="*/ 53 w 76"/>
                  <a:gd name="T23" fmla="*/ 75 h 83"/>
                  <a:gd name="T24" fmla="*/ 53 w 76"/>
                  <a:gd name="T25" fmla="*/ 75 h 83"/>
                  <a:gd name="T26" fmla="*/ 57 w 76"/>
                  <a:gd name="T27" fmla="*/ 67 h 83"/>
                  <a:gd name="T28" fmla="*/ 58 w 76"/>
                  <a:gd name="T29" fmla="*/ 67 h 83"/>
                  <a:gd name="T30" fmla="*/ 76 w 76"/>
                  <a:gd name="T31" fmla="*/ 33 h 83"/>
                  <a:gd name="T32" fmla="*/ 57 w 76"/>
                  <a:gd name="T33" fmla="*/ 1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83">
                    <a:moveTo>
                      <a:pt x="57" y="16"/>
                    </a:moveTo>
                    <a:lnTo>
                      <a:pt x="51" y="8"/>
                    </a:lnTo>
                    <a:lnTo>
                      <a:pt x="40" y="8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0" y="16"/>
                    </a:lnTo>
                    <a:lnTo>
                      <a:pt x="10" y="33"/>
                    </a:lnTo>
                    <a:lnTo>
                      <a:pt x="19" y="41"/>
                    </a:lnTo>
                    <a:lnTo>
                      <a:pt x="12" y="67"/>
                    </a:lnTo>
                    <a:lnTo>
                      <a:pt x="0" y="75"/>
                    </a:lnTo>
                    <a:lnTo>
                      <a:pt x="26" y="83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7" y="67"/>
                    </a:lnTo>
                    <a:lnTo>
                      <a:pt x="58" y="67"/>
                    </a:lnTo>
                    <a:lnTo>
                      <a:pt x="76" y="33"/>
                    </a:lnTo>
                    <a:lnTo>
                      <a:pt x="57" y="1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СКФО_Республика Дагестан">
                <a:extLst>
                  <a:ext uri="{FF2B5EF4-FFF2-40B4-BE49-F238E27FC236}">
                    <a16:creationId xmlns="" xmlns:a16="http://schemas.microsoft.com/office/drawing/2014/main" id="{A2A5C208-4A7E-1046-BA7B-42BDB76B7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4546600"/>
                <a:ext cx="290513" cy="498475"/>
              </a:xfrm>
              <a:custGeom>
                <a:avLst/>
                <a:gdLst>
                  <a:gd name="T0" fmla="*/ 183 w 183"/>
                  <a:gd name="T1" fmla="*/ 62 h 314"/>
                  <a:gd name="T2" fmla="*/ 171 w 183"/>
                  <a:gd name="T3" fmla="*/ 43 h 314"/>
                  <a:gd name="T4" fmla="*/ 152 w 183"/>
                  <a:gd name="T5" fmla="*/ 13 h 314"/>
                  <a:gd name="T6" fmla="*/ 142 w 183"/>
                  <a:gd name="T7" fmla="*/ 7 h 314"/>
                  <a:gd name="T8" fmla="*/ 138 w 183"/>
                  <a:gd name="T9" fmla="*/ 0 h 314"/>
                  <a:gd name="T10" fmla="*/ 127 w 183"/>
                  <a:gd name="T11" fmla="*/ 7 h 314"/>
                  <a:gd name="T12" fmla="*/ 110 w 183"/>
                  <a:gd name="T13" fmla="*/ 19 h 314"/>
                  <a:gd name="T14" fmla="*/ 101 w 183"/>
                  <a:gd name="T15" fmla="*/ 13 h 314"/>
                  <a:gd name="T16" fmla="*/ 91 w 183"/>
                  <a:gd name="T17" fmla="*/ 19 h 314"/>
                  <a:gd name="T18" fmla="*/ 95 w 183"/>
                  <a:gd name="T19" fmla="*/ 19 h 314"/>
                  <a:gd name="T20" fmla="*/ 94 w 183"/>
                  <a:gd name="T21" fmla="*/ 31 h 314"/>
                  <a:gd name="T22" fmla="*/ 83 w 183"/>
                  <a:gd name="T23" fmla="*/ 31 h 314"/>
                  <a:gd name="T24" fmla="*/ 73 w 183"/>
                  <a:gd name="T25" fmla="*/ 31 h 314"/>
                  <a:gd name="T26" fmla="*/ 83 w 183"/>
                  <a:gd name="T27" fmla="*/ 38 h 314"/>
                  <a:gd name="T28" fmla="*/ 79 w 183"/>
                  <a:gd name="T29" fmla="*/ 56 h 314"/>
                  <a:gd name="T30" fmla="*/ 83 w 183"/>
                  <a:gd name="T31" fmla="*/ 56 h 314"/>
                  <a:gd name="T32" fmla="*/ 83 w 183"/>
                  <a:gd name="T33" fmla="*/ 62 h 314"/>
                  <a:gd name="T34" fmla="*/ 84 w 183"/>
                  <a:gd name="T35" fmla="*/ 68 h 314"/>
                  <a:gd name="T36" fmla="*/ 93 w 183"/>
                  <a:gd name="T37" fmla="*/ 74 h 314"/>
                  <a:gd name="T38" fmla="*/ 101 w 183"/>
                  <a:gd name="T39" fmla="*/ 74 h 314"/>
                  <a:gd name="T40" fmla="*/ 99 w 183"/>
                  <a:gd name="T41" fmla="*/ 80 h 314"/>
                  <a:gd name="T42" fmla="*/ 98 w 183"/>
                  <a:gd name="T43" fmla="*/ 87 h 314"/>
                  <a:gd name="T44" fmla="*/ 109 w 183"/>
                  <a:gd name="T45" fmla="*/ 87 h 314"/>
                  <a:gd name="T46" fmla="*/ 119 w 183"/>
                  <a:gd name="T47" fmla="*/ 87 h 314"/>
                  <a:gd name="T48" fmla="*/ 122 w 183"/>
                  <a:gd name="T49" fmla="*/ 99 h 314"/>
                  <a:gd name="T50" fmla="*/ 121 w 183"/>
                  <a:gd name="T51" fmla="*/ 111 h 314"/>
                  <a:gd name="T52" fmla="*/ 107 w 183"/>
                  <a:gd name="T53" fmla="*/ 118 h 314"/>
                  <a:gd name="T54" fmla="*/ 91 w 183"/>
                  <a:gd name="T55" fmla="*/ 123 h 314"/>
                  <a:gd name="T56" fmla="*/ 81 w 183"/>
                  <a:gd name="T57" fmla="*/ 142 h 314"/>
                  <a:gd name="T58" fmla="*/ 75 w 183"/>
                  <a:gd name="T59" fmla="*/ 154 h 314"/>
                  <a:gd name="T60" fmla="*/ 65 w 183"/>
                  <a:gd name="T61" fmla="*/ 154 h 314"/>
                  <a:gd name="T62" fmla="*/ 56 w 183"/>
                  <a:gd name="T63" fmla="*/ 154 h 314"/>
                  <a:gd name="T64" fmla="*/ 53 w 183"/>
                  <a:gd name="T65" fmla="*/ 154 h 314"/>
                  <a:gd name="T66" fmla="*/ 50 w 183"/>
                  <a:gd name="T67" fmla="*/ 161 h 314"/>
                  <a:gd name="T68" fmla="*/ 44 w 183"/>
                  <a:gd name="T69" fmla="*/ 154 h 314"/>
                  <a:gd name="T70" fmla="*/ 30 w 183"/>
                  <a:gd name="T71" fmla="*/ 154 h 314"/>
                  <a:gd name="T72" fmla="*/ 17 w 183"/>
                  <a:gd name="T73" fmla="*/ 161 h 314"/>
                  <a:gd name="T74" fmla="*/ 10 w 183"/>
                  <a:gd name="T75" fmla="*/ 167 h 314"/>
                  <a:gd name="T76" fmla="*/ 0 w 183"/>
                  <a:gd name="T77" fmla="*/ 179 h 314"/>
                  <a:gd name="T78" fmla="*/ 13 w 183"/>
                  <a:gd name="T79" fmla="*/ 210 h 314"/>
                  <a:gd name="T80" fmla="*/ 29 w 183"/>
                  <a:gd name="T81" fmla="*/ 234 h 314"/>
                  <a:gd name="T82" fmla="*/ 33 w 183"/>
                  <a:gd name="T83" fmla="*/ 277 h 314"/>
                  <a:gd name="T84" fmla="*/ 47 w 183"/>
                  <a:gd name="T85" fmla="*/ 314 h 314"/>
                  <a:gd name="T86" fmla="*/ 61 w 183"/>
                  <a:gd name="T87" fmla="*/ 314 h 314"/>
                  <a:gd name="T88" fmla="*/ 78 w 183"/>
                  <a:gd name="T89" fmla="*/ 308 h 314"/>
                  <a:gd name="T90" fmla="*/ 98 w 183"/>
                  <a:gd name="T91" fmla="*/ 308 h 314"/>
                  <a:gd name="T92" fmla="*/ 116 w 183"/>
                  <a:gd name="T93" fmla="*/ 296 h 314"/>
                  <a:gd name="T94" fmla="*/ 116 w 183"/>
                  <a:gd name="T95" fmla="*/ 241 h 314"/>
                  <a:gd name="T96" fmla="*/ 122 w 183"/>
                  <a:gd name="T97" fmla="*/ 185 h 314"/>
                  <a:gd name="T98" fmla="*/ 157 w 183"/>
                  <a:gd name="T99" fmla="*/ 154 h 314"/>
                  <a:gd name="T100" fmla="*/ 173 w 183"/>
                  <a:gd name="T101" fmla="*/ 148 h 314"/>
                  <a:gd name="T102" fmla="*/ 171 w 183"/>
                  <a:gd name="T103" fmla="*/ 142 h 314"/>
                  <a:gd name="T104" fmla="*/ 163 w 183"/>
                  <a:gd name="T105" fmla="*/ 142 h 314"/>
                  <a:gd name="T106" fmla="*/ 162 w 183"/>
                  <a:gd name="T107" fmla="*/ 142 h 314"/>
                  <a:gd name="T108" fmla="*/ 164 w 183"/>
                  <a:gd name="T109" fmla="*/ 123 h 314"/>
                  <a:gd name="T110" fmla="*/ 167 w 183"/>
                  <a:gd name="T111" fmla="*/ 105 h 314"/>
                  <a:gd name="T112" fmla="*/ 157 w 183"/>
                  <a:gd name="T113" fmla="*/ 74 h 314"/>
                  <a:gd name="T114" fmla="*/ 183 w 183"/>
                  <a:gd name="T115" fmla="*/ 6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3" h="314">
                    <a:moveTo>
                      <a:pt x="183" y="62"/>
                    </a:moveTo>
                    <a:lnTo>
                      <a:pt x="171" y="43"/>
                    </a:lnTo>
                    <a:lnTo>
                      <a:pt x="152" y="13"/>
                    </a:lnTo>
                    <a:lnTo>
                      <a:pt x="142" y="7"/>
                    </a:lnTo>
                    <a:lnTo>
                      <a:pt x="138" y="0"/>
                    </a:lnTo>
                    <a:lnTo>
                      <a:pt x="127" y="7"/>
                    </a:lnTo>
                    <a:lnTo>
                      <a:pt x="110" y="19"/>
                    </a:lnTo>
                    <a:lnTo>
                      <a:pt x="101" y="13"/>
                    </a:lnTo>
                    <a:lnTo>
                      <a:pt x="91" y="19"/>
                    </a:lnTo>
                    <a:lnTo>
                      <a:pt x="95" y="19"/>
                    </a:lnTo>
                    <a:lnTo>
                      <a:pt x="94" y="31"/>
                    </a:lnTo>
                    <a:lnTo>
                      <a:pt x="83" y="31"/>
                    </a:lnTo>
                    <a:lnTo>
                      <a:pt x="73" y="31"/>
                    </a:lnTo>
                    <a:lnTo>
                      <a:pt x="83" y="38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3" y="62"/>
                    </a:lnTo>
                    <a:lnTo>
                      <a:pt x="84" y="68"/>
                    </a:lnTo>
                    <a:lnTo>
                      <a:pt x="93" y="74"/>
                    </a:lnTo>
                    <a:lnTo>
                      <a:pt x="101" y="74"/>
                    </a:lnTo>
                    <a:lnTo>
                      <a:pt x="99" y="80"/>
                    </a:lnTo>
                    <a:lnTo>
                      <a:pt x="98" y="87"/>
                    </a:lnTo>
                    <a:lnTo>
                      <a:pt x="109" y="87"/>
                    </a:lnTo>
                    <a:lnTo>
                      <a:pt x="119" y="87"/>
                    </a:lnTo>
                    <a:lnTo>
                      <a:pt x="122" y="99"/>
                    </a:lnTo>
                    <a:lnTo>
                      <a:pt x="121" y="111"/>
                    </a:lnTo>
                    <a:lnTo>
                      <a:pt x="107" y="118"/>
                    </a:lnTo>
                    <a:lnTo>
                      <a:pt x="91" y="123"/>
                    </a:lnTo>
                    <a:lnTo>
                      <a:pt x="81" y="142"/>
                    </a:lnTo>
                    <a:lnTo>
                      <a:pt x="75" y="154"/>
                    </a:lnTo>
                    <a:lnTo>
                      <a:pt x="65" y="154"/>
                    </a:lnTo>
                    <a:lnTo>
                      <a:pt x="56" y="154"/>
                    </a:lnTo>
                    <a:lnTo>
                      <a:pt x="53" y="154"/>
                    </a:lnTo>
                    <a:lnTo>
                      <a:pt x="50" y="161"/>
                    </a:lnTo>
                    <a:lnTo>
                      <a:pt x="44" y="154"/>
                    </a:lnTo>
                    <a:lnTo>
                      <a:pt x="30" y="154"/>
                    </a:lnTo>
                    <a:lnTo>
                      <a:pt x="17" y="161"/>
                    </a:lnTo>
                    <a:lnTo>
                      <a:pt x="10" y="167"/>
                    </a:lnTo>
                    <a:lnTo>
                      <a:pt x="0" y="179"/>
                    </a:lnTo>
                    <a:lnTo>
                      <a:pt x="13" y="210"/>
                    </a:lnTo>
                    <a:lnTo>
                      <a:pt x="29" y="234"/>
                    </a:lnTo>
                    <a:lnTo>
                      <a:pt x="33" y="277"/>
                    </a:lnTo>
                    <a:lnTo>
                      <a:pt x="47" y="314"/>
                    </a:lnTo>
                    <a:lnTo>
                      <a:pt x="61" y="314"/>
                    </a:lnTo>
                    <a:lnTo>
                      <a:pt x="78" y="308"/>
                    </a:lnTo>
                    <a:lnTo>
                      <a:pt x="98" y="308"/>
                    </a:lnTo>
                    <a:lnTo>
                      <a:pt x="116" y="296"/>
                    </a:lnTo>
                    <a:lnTo>
                      <a:pt x="116" y="241"/>
                    </a:lnTo>
                    <a:lnTo>
                      <a:pt x="122" y="185"/>
                    </a:lnTo>
                    <a:lnTo>
                      <a:pt x="157" y="154"/>
                    </a:lnTo>
                    <a:lnTo>
                      <a:pt x="173" y="148"/>
                    </a:lnTo>
                    <a:lnTo>
                      <a:pt x="171" y="142"/>
                    </a:lnTo>
                    <a:lnTo>
                      <a:pt x="163" y="142"/>
                    </a:lnTo>
                    <a:lnTo>
                      <a:pt x="162" y="142"/>
                    </a:lnTo>
                    <a:lnTo>
                      <a:pt x="164" y="123"/>
                    </a:lnTo>
                    <a:lnTo>
                      <a:pt x="167" y="105"/>
                    </a:lnTo>
                    <a:lnTo>
                      <a:pt x="157" y="74"/>
                    </a:lnTo>
                    <a:lnTo>
                      <a:pt x="183" y="6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СЗФО">
              <a:extLst>
                <a:ext uri="{FF2B5EF4-FFF2-40B4-BE49-F238E27FC236}">
                  <a16:creationId xmlns="" xmlns:a16="http://schemas.microsoft.com/office/drawing/2014/main" id="{D1761C7C-6684-1956-47CA-D8E1540AF507}"/>
                </a:ext>
              </a:extLst>
            </p:cNvPr>
            <p:cNvGrpSpPr/>
            <p:nvPr/>
          </p:nvGrpSpPr>
          <p:grpSpPr>
            <a:xfrm>
              <a:off x="2873498" y="951767"/>
              <a:ext cx="3409295" cy="2179541"/>
              <a:chOff x="273977" y="635001"/>
              <a:chExt cx="4288499" cy="2741612"/>
            </a:xfrm>
            <a:grpFill/>
          </p:grpSpPr>
          <p:sp>
            <p:nvSpPr>
              <p:cNvPr id="46" name="СЗФО_Ненецкий АО">
                <a:extLst>
                  <a:ext uri="{FF2B5EF4-FFF2-40B4-BE49-F238E27FC236}">
                    <a16:creationId xmlns="" xmlns:a16="http://schemas.microsoft.com/office/drawing/2014/main" id="{01BA993A-F51E-0F63-AA2E-E41EFC85B2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1588" y="2068513"/>
                <a:ext cx="1143000" cy="750888"/>
              </a:xfrm>
              <a:custGeom>
                <a:avLst/>
                <a:gdLst>
                  <a:gd name="T0" fmla="*/ 343 w 981"/>
                  <a:gd name="T1" fmla="*/ 142 h 645"/>
                  <a:gd name="T2" fmla="*/ 411 w 981"/>
                  <a:gd name="T3" fmla="*/ 142 h 645"/>
                  <a:gd name="T4" fmla="*/ 419 w 981"/>
                  <a:gd name="T5" fmla="*/ 142 h 645"/>
                  <a:gd name="T6" fmla="*/ 427 w 981"/>
                  <a:gd name="T7" fmla="*/ 142 h 645"/>
                  <a:gd name="T8" fmla="*/ 813 w 981"/>
                  <a:gd name="T9" fmla="*/ 276 h 645"/>
                  <a:gd name="T10" fmla="*/ 838 w 981"/>
                  <a:gd name="T11" fmla="*/ 318 h 645"/>
                  <a:gd name="T12" fmla="*/ 838 w 981"/>
                  <a:gd name="T13" fmla="*/ 243 h 645"/>
                  <a:gd name="T14" fmla="*/ 813 w 981"/>
                  <a:gd name="T15" fmla="*/ 226 h 645"/>
                  <a:gd name="T16" fmla="*/ 561 w 981"/>
                  <a:gd name="T17" fmla="*/ 260 h 645"/>
                  <a:gd name="T18" fmla="*/ 461 w 981"/>
                  <a:gd name="T19" fmla="*/ 251 h 645"/>
                  <a:gd name="T20" fmla="*/ 444 w 981"/>
                  <a:gd name="T21" fmla="*/ 268 h 645"/>
                  <a:gd name="T22" fmla="*/ 402 w 981"/>
                  <a:gd name="T23" fmla="*/ 243 h 645"/>
                  <a:gd name="T24" fmla="*/ 285 w 981"/>
                  <a:gd name="T25" fmla="*/ 234 h 645"/>
                  <a:gd name="T26" fmla="*/ 276 w 981"/>
                  <a:gd name="T27" fmla="*/ 226 h 645"/>
                  <a:gd name="T28" fmla="*/ 268 w 981"/>
                  <a:gd name="T29" fmla="*/ 260 h 645"/>
                  <a:gd name="T30" fmla="*/ 234 w 981"/>
                  <a:gd name="T31" fmla="*/ 226 h 645"/>
                  <a:gd name="T32" fmla="*/ 92 w 981"/>
                  <a:gd name="T33" fmla="*/ 243 h 645"/>
                  <a:gd name="T34" fmla="*/ 92 w 981"/>
                  <a:gd name="T35" fmla="*/ 167 h 645"/>
                  <a:gd name="T36" fmla="*/ 201 w 981"/>
                  <a:gd name="T37" fmla="*/ 159 h 645"/>
                  <a:gd name="T38" fmla="*/ 218 w 981"/>
                  <a:gd name="T39" fmla="*/ 117 h 645"/>
                  <a:gd name="T40" fmla="*/ 151 w 981"/>
                  <a:gd name="T41" fmla="*/ 8 h 645"/>
                  <a:gd name="T42" fmla="*/ 92 w 981"/>
                  <a:gd name="T43" fmla="*/ 109 h 645"/>
                  <a:gd name="T44" fmla="*/ 16 w 981"/>
                  <a:gd name="T45" fmla="*/ 218 h 645"/>
                  <a:gd name="T46" fmla="*/ 33 w 981"/>
                  <a:gd name="T47" fmla="*/ 310 h 645"/>
                  <a:gd name="T48" fmla="*/ 75 w 981"/>
                  <a:gd name="T49" fmla="*/ 394 h 645"/>
                  <a:gd name="T50" fmla="*/ 109 w 981"/>
                  <a:gd name="T51" fmla="*/ 377 h 645"/>
                  <a:gd name="T52" fmla="*/ 159 w 981"/>
                  <a:gd name="T53" fmla="*/ 402 h 645"/>
                  <a:gd name="T54" fmla="*/ 310 w 981"/>
                  <a:gd name="T55" fmla="*/ 394 h 645"/>
                  <a:gd name="T56" fmla="*/ 352 w 981"/>
                  <a:gd name="T57" fmla="*/ 402 h 645"/>
                  <a:gd name="T58" fmla="*/ 704 w 981"/>
                  <a:gd name="T59" fmla="*/ 637 h 645"/>
                  <a:gd name="T60" fmla="*/ 821 w 981"/>
                  <a:gd name="T61" fmla="*/ 612 h 645"/>
                  <a:gd name="T62" fmla="*/ 863 w 981"/>
                  <a:gd name="T63" fmla="*/ 595 h 645"/>
                  <a:gd name="T64" fmla="*/ 922 w 981"/>
                  <a:gd name="T65" fmla="*/ 561 h 645"/>
                  <a:gd name="T66" fmla="*/ 972 w 981"/>
                  <a:gd name="T67" fmla="*/ 545 h 645"/>
                  <a:gd name="T68" fmla="*/ 956 w 981"/>
                  <a:gd name="T69" fmla="*/ 486 h 645"/>
                  <a:gd name="T70" fmla="*/ 956 w 981"/>
                  <a:gd name="T71" fmla="*/ 402 h 645"/>
                  <a:gd name="T72" fmla="*/ 863 w 981"/>
                  <a:gd name="T73" fmla="*/ 318 h 645"/>
                  <a:gd name="T74" fmla="*/ 838 w 981"/>
                  <a:gd name="T75" fmla="*/ 327 h 645"/>
                  <a:gd name="T76" fmla="*/ 813 w 981"/>
                  <a:gd name="T77" fmla="*/ 436 h 645"/>
                  <a:gd name="T78" fmla="*/ 796 w 981"/>
                  <a:gd name="T79" fmla="*/ 427 h 645"/>
                  <a:gd name="T80" fmla="*/ 746 w 981"/>
                  <a:gd name="T81" fmla="*/ 444 h 645"/>
                  <a:gd name="T82" fmla="*/ 738 w 981"/>
                  <a:gd name="T83" fmla="*/ 410 h 645"/>
                  <a:gd name="T84" fmla="*/ 746 w 981"/>
                  <a:gd name="T85" fmla="*/ 377 h 645"/>
                  <a:gd name="T86" fmla="*/ 570 w 981"/>
                  <a:gd name="T87" fmla="*/ 335 h 645"/>
                  <a:gd name="T88" fmla="*/ 520 w 981"/>
                  <a:gd name="T89" fmla="*/ 343 h 645"/>
                  <a:gd name="T90" fmla="*/ 486 w 981"/>
                  <a:gd name="T91" fmla="*/ 352 h 645"/>
                  <a:gd name="T92" fmla="*/ 478 w 981"/>
                  <a:gd name="T93" fmla="*/ 318 h 645"/>
                  <a:gd name="T94" fmla="*/ 478 w 981"/>
                  <a:gd name="T95" fmla="*/ 301 h 645"/>
                  <a:gd name="T96" fmla="*/ 520 w 981"/>
                  <a:gd name="T97" fmla="*/ 276 h 645"/>
                  <a:gd name="T98" fmla="*/ 528 w 981"/>
                  <a:gd name="T99" fmla="*/ 26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1" h="645">
                    <a:moveTo>
                      <a:pt x="411" y="75"/>
                    </a:moveTo>
                    <a:lnTo>
                      <a:pt x="369" y="75"/>
                    </a:lnTo>
                    <a:lnTo>
                      <a:pt x="335" y="109"/>
                    </a:lnTo>
                    <a:lnTo>
                      <a:pt x="343" y="142"/>
                    </a:lnTo>
                    <a:lnTo>
                      <a:pt x="385" y="151"/>
                    </a:lnTo>
                    <a:lnTo>
                      <a:pt x="394" y="151"/>
                    </a:lnTo>
                    <a:lnTo>
                      <a:pt x="402" y="142"/>
                    </a:lnTo>
                    <a:lnTo>
                      <a:pt x="411" y="142"/>
                    </a:lnTo>
                    <a:lnTo>
                      <a:pt x="411" y="142"/>
                    </a:lnTo>
                    <a:lnTo>
                      <a:pt x="419" y="134"/>
                    </a:lnTo>
                    <a:lnTo>
                      <a:pt x="419" y="142"/>
                    </a:lnTo>
                    <a:lnTo>
                      <a:pt x="419" y="142"/>
                    </a:lnTo>
                    <a:lnTo>
                      <a:pt x="411" y="151"/>
                    </a:lnTo>
                    <a:lnTo>
                      <a:pt x="411" y="151"/>
                    </a:lnTo>
                    <a:lnTo>
                      <a:pt x="419" y="151"/>
                    </a:lnTo>
                    <a:lnTo>
                      <a:pt x="427" y="142"/>
                    </a:lnTo>
                    <a:lnTo>
                      <a:pt x="427" y="109"/>
                    </a:lnTo>
                    <a:lnTo>
                      <a:pt x="411" y="75"/>
                    </a:lnTo>
                    <a:close/>
                    <a:moveTo>
                      <a:pt x="796" y="268"/>
                    </a:moveTo>
                    <a:lnTo>
                      <a:pt x="813" y="276"/>
                    </a:lnTo>
                    <a:lnTo>
                      <a:pt x="813" y="285"/>
                    </a:lnTo>
                    <a:lnTo>
                      <a:pt x="813" y="293"/>
                    </a:lnTo>
                    <a:lnTo>
                      <a:pt x="813" y="301"/>
                    </a:lnTo>
                    <a:lnTo>
                      <a:pt x="838" y="318"/>
                    </a:lnTo>
                    <a:lnTo>
                      <a:pt x="855" y="293"/>
                    </a:lnTo>
                    <a:lnTo>
                      <a:pt x="847" y="268"/>
                    </a:lnTo>
                    <a:lnTo>
                      <a:pt x="838" y="243"/>
                    </a:lnTo>
                    <a:lnTo>
                      <a:pt x="838" y="243"/>
                    </a:lnTo>
                    <a:lnTo>
                      <a:pt x="838" y="226"/>
                    </a:lnTo>
                    <a:lnTo>
                      <a:pt x="830" y="209"/>
                    </a:lnTo>
                    <a:lnTo>
                      <a:pt x="813" y="209"/>
                    </a:lnTo>
                    <a:lnTo>
                      <a:pt x="813" y="226"/>
                    </a:lnTo>
                    <a:lnTo>
                      <a:pt x="805" y="226"/>
                    </a:lnTo>
                    <a:lnTo>
                      <a:pt x="796" y="226"/>
                    </a:lnTo>
                    <a:lnTo>
                      <a:pt x="796" y="268"/>
                    </a:lnTo>
                    <a:close/>
                    <a:moveTo>
                      <a:pt x="561" y="260"/>
                    </a:moveTo>
                    <a:lnTo>
                      <a:pt x="536" y="251"/>
                    </a:lnTo>
                    <a:lnTo>
                      <a:pt x="503" y="243"/>
                    </a:lnTo>
                    <a:lnTo>
                      <a:pt x="461" y="251"/>
                    </a:lnTo>
                    <a:lnTo>
                      <a:pt x="461" y="251"/>
                    </a:lnTo>
                    <a:lnTo>
                      <a:pt x="469" y="260"/>
                    </a:lnTo>
                    <a:lnTo>
                      <a:pt x="469" y="276"/>
                    </a:lnTo>
                    <a:lnTo>
                      <a:pt x="452" y="276"/>
                    </a:lnTo>
                    <a:lnTo>
                      <a:pt x="444" y="268"/>
                    </a:lnTo>
                    <a:lnTo>
                      <a:pt x="444" y="260"/>
                    </a:lnTo>
                    <a:lnTo>
                      <a:pt x="452" y="251"/>
                    </a:lnTo>
                    <a:lnTo>
                      <a:pt x="427" y="243"/>
                    </a:lnTo>
                    <a:lnTo>
                      <a:pt x="402" y="243"/>
                    </a:lnTo>
                    <a:lnTo>
                      <a:pt x="394" y="243"/>
                    </a:lnTo>
                    <a:lnTo>
                      <a:pt x="385" y="234"/>
                    </a:lnTo>
                    <a:lnTo>
                      <a:pt x="335" y="243"/>
                    </a:lnTo>
                    <a:lnTo>
                      <a:pt x="285" y="234"/>
                    </a:lnTo>
                    <a:lnTo>
                      <a:pt x="276" y="226"/>
                    </a:lnTo>
                    <a:lnTo>
                      <a:pt x="276" y="218"/>
                    </a:lnTo>
                    <a:lnTo>
                      <a:pt x="276" y="226"/>
                    </a:lnTo>
                    <a:lnTo>
                      <a:pt x="276" y="226"/>
                    </a:lnTo>
                    <a:lnTo>
                      <a:pt x="276" y="234"/>
                    </a:lnTo>
                    <a:lnTo>
                      <a:pt x="268" y="234"/>
                    </a:lnTo>
                    <a:lnTo>
                      <a:pt x="268" y="243"/>
                    </a:lnTo>
                    <a:lnTo>
                      <a:pt x="268" y="260"/>
                    </a:lnTo>
                    <a:lnTo>
                      <a:pt x="268" y="260"/>
                    </a:lnTo>
                    <a:lnTo>
                      <a:pt x="260" y="243"/>
                    </a:lnTo>
                    <a:lnTo>
                      <a:pt x="243" y="234"/>
                    </a:lnTo>
                    <a:lnTo>
                      <a:pt x="234" y="226"/>
                    </a:lnTo>
                    <a:lnTo>
                      <a:pt x="201" y="251"/>
                    </a:lnTo>
                    <a:lnTo>
                      <a:pt x="167" y="285"/>
                    </a:lnTo>
                    <a:lnTo>
                      <a:pt x="125" y="268"/>
                    </a:lnTo>
                    <a:lnTo>
                      <a:pt x="92" y="243"/>
                    </a:lnTo>
                    <a:lnTo>
                      <a:pt x="100" y="218"/>
                    </a:lnTo>
                    <a:lnTo>
                      <a:pt x="109" y="201"/>
                    </a:lnTo>
                    <a:lnTo>
                      <a:pt x="100" y="184"/>
                    </a:lnTo>
                    <a:lnTo>
                      <a:pt x="92" y="167"/>
                    </a:lnTo>
                    <a:lnTo>
                      <a:pt x="125" y="151"/>
                    </a:lnTo>
                    <a:lnTo>
                      <a:pt x="151" y="142"/>
                    </a:lnTo>
                    <a:lnTo>
                      <a:pt x="192" y="167"/>
                    </a:lnTo>
                    <a:lnTo>
                      <a:pt x="201" y="159"/>
                    </a:lnTo>
                    <a:lnTo>
                      <a:pt x="209" y="151"/>
                    </a:lnTo>
                    <a:lnTo>
                      <a:pt x="209" y="142"/>
                    </a:lnTo>
                    <a:lnTo>
                      <a:pt x="218" y="142"/>
                    </a:lnTo>
                    <a:lnTo>
                      <a:pt x="218" y="117"/>
                    </a:lnTo>
                    <a:lnTo>
                      <a:pt x="218" y="92"/>
                    </a:lnTo>
                    <a:lnTo>
                      <a:pt x="192" y="58"/>
                    </a:lnTo>
                    <a:lnTo>
                      <a:pt x="159" y="33"/>
                    </a:lnTo>
                    <a:lnTo>
                      <a:pt x="151" y="8"/>
                    </a:lnTo>
                    <a:lnTo>
                      <a:pt x="142" y="0"/>
                    </a:lnTo>
                    <a:lnTo>
                      <a:pt x="142" y="25"/>
                    </a:lnTo>
                    <a:lnTo>
                      <a:pt x="142" y="67"/>
                    </a:lnTo>
                    <a:lnTo>
                      <a:pt x="92" y="109"/>
                    </a:lnTo>
                    <a:lnTo>
                      <a:pt x="50" y="142"/>
                    </a:lnTo>
                    <a:lnTo>
                      <a:pt x="50" y="167"/>
                    </a:lnTo>
                    <a:lnTo>
                      <a:pt x="50" y="192"/>
                    </a:lnTo>
                    <a:lnTo>
                      <a:pt x="16" y="218"/>
                    </a:lnTo>
                    <a:lnTo>
                      <a:pt x="0" y="234"/>
                    </a:lnTo>
                    <a:lnTo>
                      <a:pt x="0" y="243"/>
                    </a:lnTo>
                    <a:lnTo>
                      <a:pt x="0" y="260"/>
                    </a:lnTo>
                    <a:lnTo>
                      <a:pt x="33" y="310"/>
                    </a:lnTo>
                    <a:lnTo>
                      <a:pt x="58" y="360"/>
                    </a:lnTo>
                    <a:lnTo>
                      <a:pt x="67" y="377"/>
                    </a:lnTo>
                    <a:lnTo>
                      <a:pt x="75" y="385"/>
                    </a:lnTo>
                    <a:lnTo>
                      <a:pt x="75" y="394"/>
                    </a:lnTo>
                    <a:lnTo>
                      <a:pt x="92" y="394"/>
                    </a:lnTo>
                    <a:lnTo>
                      <a:pt x="92" y="394"/>
                    </a:lnTo>
                    <a:lnTo>
                      <a:pt x="92" y="385"/>
                    </a:lnTo>
                    <a:lnTo>
                      <a:pt x="109" y="377"/>
                    </a:lnTo>
                    <a:lnTo>
                      <a:pt x="125" y="377"/>
                    </a:lnTo>
                    <a:lnTo>
                      <a:pt x="142" y="385"/>
                    </a:lnTo>
                    <a:lnTo>
                      <a:pt x="159" y="402"/>
                    </a:lnTo>
                    <a:lnTo>
                      <a:pt x="159" y="402"/>
                    </a:lnTo>
                    <a:lnTo>
                      <a:pt x="218" y="402"/>
                    </a:lnTo>
                    <a:lnTo>
                      <a:pt x="285" y="410"/>
                    </a:lnTo>
                    <a:lnTo>
                      <a:pt x="301" y="402"/>
                    </a:lnTo>
                    <a:lnTo>
                      <a:pt x="310" y="394"/>
                    </a:lnTo>
                    <a:lnTo>
                      <a:pt x="318" y="402"/>
                    </a:lnTo>
                    <a:lnTo>
                      <a:pt x="318" y="410"/>
                    </a:lnTo>
                    <a:lnTo>
                      <a:pt x="335" y="402"/>
                    </a:lnTo>
                    <a:lnTo>
                      <a:pt x="352" y="402"/>
                    </a:lnTo>
                    <a:lnTo>
                      <a:pt x="394" y="436"/>
                    </a:lnTo>
                    <a:lnTo>
                      <a:pt x="444" y="478"/>
                    </a:lnTo>
                    <a:lnTo>
                      <a:pt x="696" y="629"/>
                    </a:lnTo>
                    <a:lnTo>
                      <a:pt x="704" y="637"/>
                    </a:lnTo>
                    <a:lnTo>
                      <a:pt x="712" y="645"/>
                    </a:lnTo>
                    <a:lnTo>
                      <a:pt x="763" y="637"/>
                    </a:lnTo>
                    <a:lnTo>
                      <a:pt x="821" y="620"/>
                    </a:lnTo>
                    <a:lnTo>
                      <a:pt x="821" y="612"/>
                    </a:lnTo>
                    <a:lnTo>
                      <a:pt x="830" y="595"/>
                    </a:lnTo>
                    <a:lnTo>
                      <a:pt x="838" y="603"/>
                    </a:lnTo>
                    <a:lnTo>
                      <a:pt x="847" y="603"/>
                    </a:lnTo>
                    <a:lnTo>
                      <a:pt x="863" y="595"/>
                    </a:lnTo>
                    <a:lnTo>
                      <a:pt x="880" y="587"/>
                    </a:lnTo>
                    <a:lnTo>
                      <a:pt x="897" y="578"/>
                    </a:lnTo>
                    <a:lnTo>
                      <a:pt x="914" y="570"/>
                    </a:lnTo>
                    <a:lnTo>
                      <a:pt x="922" y="561"/>
                    </a:lnTo>
                    <a:lnTo>
                      <a:pt x="930" y="561"/>
                    </a:lnTo>
                    <a:lnTo>
                      <a:pt x="939" y="561"/>
                    </a:lnTo>
                    <a:lnTo>
                      <a:pt x="956" y="570"/>
                    </a:lnTo>
                    <a:lnTo>
                      <a:pt x="972" y="545"/>
                    </a:lnTo>
                    <a:lnTo>
                      <a:pt x="972" y="528"/>
                    </a:lnTo>
                    <a:lnTo>
                      <a:pt x="964" y="519"/>
                    </a:lnTo>
                    <a:lnTo>
                      <a:pt x="947" y="494"/>
                    </a:lnTo>
                    <a:lnTo>
                      <a:pt x="956" y="486"/>
                    </a:lnTo>
                    <a:lnTo>
                      <a:pt x="964" y="478"/>
                    </a:lnTo>
                    <a:lnTo>
                      <a:pt x="981" y="461"/>
                    </a:lnTo>
                    <a:lnTo>
                      <a:pt x="981" y="444"/>
                    </a:lnTo>
                    <a:lnTo>
                      <a:pt x="956" y="402"/>
                    </a:lnTo>
                    <a:lnTo>
                      <a:pt x="922" y="369"/>
                    </a:lnTo>
                    <a:lnTo>
                      <a:pt x="880" y="335"/>
                    </a:lnTo>
                    <a:lnTo>
                      <a:pt x="872" y="327"/>
                    </a:lnTo>
                    <a:lnTo>
                      <a:pt x="863" y="318"/>
                    </a:lnTo>
                    <a:lnTo>
                      <a:pt x="855" y="327"/>
                    </a:lnTo>
                    <a:lnTo>
                      <a:pt x="847" y="335"/>
                    </a:lnTo>
                    <a:lnTo>
                      <a:pt x="847" y="335"/>
                    </a:lnTo>
                    <a:lnTo>
                      <a:pt x="838" y="327"/>
                    </a:lnTo>
                    <a:lnTo>
                      <a:pt x="830" y="327"/>
                    </a:lnTo>
                    <a:lnTo>
                      <a:pt x="821" y="335"/>
                    </a:lnTo>
                    <a:lnTo>
                      <a:pt x="821" y="385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05" y="427"/>
                    </a:lnTo>
                    <a:lnTo>
                      <a:pt x="796" y="427"/>
                    </a:lnTo>
                    <a:lnTo>
                      <a:pt x="779" y="436"/>
                    </a:lnTo>
                    <a:lnTo>
                      <a:pt x="763" y="427"/>
                    </a:lnTo>
                    <a:lnTo>
                      <a:pt x="754" y="427"/>
                    </a:lnTo>
                    <a:lnTo>
                      <a:pt x="746" y="444"/>
                    </a:lnTo>
                    <a:lnTo>
                      <a:pt x="721" y="452"/>
                    </a:lnTo>
                    <a:lnTo>
                      <a:pt x="712" y="436"/>
                    </a:lnTo>
                    <a:lnTo>
                      <a:pt x="721" y="419"/>
                    </a:lnTo>
                    <a:lnTo>
                      <a:pt x="738" y="410"/>
                    </a:lnTo>
                    <a:lnTo>
                      <a:pt x="746" y="410"/>
                    </a:lnTo>
                    <a:lnTo>
                      <a:pt x="746" y="394"/>
                    </a:lnTo>
                    <a:lnTo>
                      <a:pt x="738" y="377"/>
                    </a:lnTo>
                    <a:lnTo>
                      <a:pt x="746" y="377"/>
                    </a:lnTo>
                    <a:lnTo>
                      <a:pt x="687" y="369"/>
                    </a:lnTo>
                    <a:lnTo>
                      <a:pt x="637" y="377"/>
                    </a:lnTo>
                    <a:lnTo>
                      <a:pt x="620" y="352"/>
                    </a:lnTo>
                    <a:lnTo>
                      <a:pt x="570" y="335"/>
                    </a:lnTo>
                    <a:lnTo>
                      <a:pt x="536" y="343"/>
                    </a:lnTo>
                    <a:lnTo>
                      <a:pt x="536" y="352"/>
                    </a:lnTo>
                    <a:lnTo>
                      <a:pt x="528" y="360"/>
                    </a:lnTo>
                    <a:lnTo>
                      <a:pt x="520" y="343"/>
                    </a:lnTo>
                    <a:lnTo>
                      <a:pt x="503" y="343"/>
                    </a:lnTo>
                    <a:lnTo>
                      <a:pt x="494" y="352"/>
                    </a:lnTo>
                    <a:lnTo>
                      <a:pt x="486" y="352"/>
                    </a:lnTo>
                    <a:lnTo>
                      <a:pt x="486" y="352"/>
                    </a:lnTo>
                    <a:lnTo>
                      <a:pt x="494" y="343"/>
                    </a:lnTo>
                    <a:lnTo>
                      <a:pt x="494" y="335"/>
                    </a:lnTo>
                    <a:lnTo>
                      <a:pt x="494" y="327"/>
                    </a:lnTo>
                    <a:lnTo>
                      <a:pt x="478" y="318"/>
                    </a:lnTo>
                    <a:lnTo>
                      <a:pt x="461" y="318"/>
                    </a:lnTo>
                    <a:lnTo>
                      <a:pt x="469" y="310"/>
                    </a:lnTo>
                    <a:lnTo>
                      <a:pt x="469" y="301"/>
                    </a:lnTo>
                    <a:lnTo>
                      <a:pt x="478" y="301"/>
                    </a:lnTo>
                    <a:lnTo>
                      <a:pt x="486" y="301"/>
                    </a:lnTo>
                    <a:lnTo>
                      <a:pt x="503" y="310"/>
                    </a:lnTo>
                    <a:lnTo>
                      <a:pt x="511" y="293"/>
                    </a:lnTo>
                    <a:lnTo>
                      <a:pt x="520" y="276"/>
                    </a:lnTo>
                    <a:lnTo>
                      <a:pt x="528" y="276"/>
                    </a:lnTo>
                    <a:lnTo>
                      <a:pt x="536" y="268"/>
                    </a:lnTo>
                    <a:lnTo>
                      <a:pt x="536" y="260"/>
                    </a:lnTo>
                    <a:lnTo>
                      <a:pt x="528" y="260"/>
                    </a:lnTo>
                    <a:lnTo>
                      <a:pt x="545" y="260"/>
                    </a:lnTo>
                    <a:lnTo>
                      <a:pt x="561" y="26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СЗФО_Псковская область">
                <a:extLst>
                  <a:ext uri="{FF2B5EF4-FFF2-40B4-BE49-F238E27FC236}">
                    <a16:creationId xmlns="" xmlns:a16="http://schemas.microsoft.com/office/drawing/2014/main" id="{01CE0453-0A0E-F7C0-1402-0ADA34307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63" y="2311400"/>
                <a:ext cx="312738" cy="479425"/>
              </a:xfrm>
              <a:custGeom>
                <a:avLst/>
                <a:gdLst>
                  <a:gd name="T0" fmla="*/ 175 w 197"/>
                  <a:gd name="T1" fmla="*/ 19 h 302"/>
                  <a:gd name="T2" fmla="*/ 156 w 197"/>
                  <a:gd name="T3" fmla="*/ 19 h 302"/>
                  <a:gd name="T4" fmla="*/ 138 w 197"/>
                  <a:gd name="T5" fmla="*/ 31 h 302"/>
                  <a:gd name="T6" fmla="*/ 113 w 197"/>
                  <a:gd name="T7" fmla="*/ 44 h 302"/>
                  <a:gd name="T8" fmla="*/ 120 w 197"/>
                  <a:gd name="T9" fmla="*/ 56 h 302"/>
                  <a:gd name="T10" fmla="*/ 102 w 197"/>
                  <a:gd name="T11" fmla="*/ 68 h 302"/>
                  <a:gd name="T12" fmla="*/ 106 w 197"/>
                  <a:gd name="T13" fmla="*/ 56 h 302"/>
                  <a:gd name="T14" fmla="*/ 102 w 197"/>
                  <a:gd name="T15" fmla="*/ 62 h 302"/>
                  <a:gd name="T16" fmla="*/ 95 w 197"/>
                  <a:gd name="T17" fmla="*/ 62 h 302"/>
                  <a:gd name="T18" fmla="*/ 80 w 197"/>
                  <a:gd name="T19" fmla="*/ 62 h 302"/>
                  <a:gd name="T20" fmla="*/ 68 w 197"/>
                  <a:gd name="T21" fmla="*/ 68 h 302"/>
                  <a:gd name="T22" fmla="*/ 69 w 197"/>
                  <a:gd name="T23" fmla="*/ 74 h 302"/>
                  <a:gd name="T24" fmla="*/ 49 w 197"/>
                  <a:gd name="T25" fmla="*/ 105 h 302"/>
                  <a:gd name="T26" fmla="*/ 35 w 197"/>
                  <a:gd name="T27" fmla="*/ 118 h 302"/>
                  <a:gd name="T28" fmla="*/ 20 w 197"/>
                  <a:gd name="T29" fmla="*/ 142 h 302"/>
                  <a:gd name="T30" fmla="*/ 0 w 197"/>
                  <a:gd name="T31" fmla="*/ 167 h 302"/>
                  <a:gd name="T32" fmla="*/ 5 w 197"/>
                  <a:gd name="T33" fmla="*/ 178 h 302"/>
                  <a:gd name="T34" fmla="*/ 8 w 197"/>
                  <a:gd name="T35" fmla="*/ 191 h 302"/>
                  <a:gd name="T36" fmla="*/ 13 w 197"/>
                  <a:gd name="T37" fmla="*/ 198 h 302"/>
                  <a:gd name="T38" fmla="*/ 14 w 197"/>
                  <a:gd name="T39" fmla="*/ 228 h 302"/>
                  <a:gd name="T40" fmla="*/ 19 w 197"/>
                  <a:gd name="T41" fmla="*/ 234 h 302"/>
                  <a:gd name="T42" fmla="*/ 34 w 197"/>
                  <a:gd name="T43" fmla="*/ 240 h 302"/>
                  <a:gd name="T44" fmla="*/ 45 w 197"/>
                  <a:gd name="T45" fmla="*/ 283 h 302"/>
                  <a:gd name="T46" fmla="*/ 60 w 197"/>
                  <a:gd name="T47" fmla="*/ 289 h 302"/>
                  <a:gd name="T48" fmla="*/ 85 w 197"/>
                  <a:gd name="T49" fmla="*/ 289 h 302"/>
                  <a:gd name="T50" fmla="*/ 104 w 197"/>
                  <a:gd name="T51" fmla="*/ 258 h 302"/>
                  <a:gd name="T52" fmla="*/ 110 w 197"/>
                  <a:gd name="T53" fmla="*/ 240 h 302"/>
                  <a:gd name="T54" fmla="*/ 113 w 197"/>
                  <a:gd name="T55" fmla="*/ 228 h 302"/>
                  <a:gd name="T56" fmla="*/ 121 w 197"/>
                  <a:gd name="T57" fmla="*/ 222 h 302"/>
                  <a:gd name="T58" fmla="*/ 129 w 197"/>
                  <a:gd name="T59" fmla="*/ 203 h 302"/>
                  <a:gd name="T60" fmla="*/ 143 w 197"/>
                  <a:gd name="T61" fmla="*/ 178 h 302"/>
                  <a:gd name="T62" fmla="*/ 163 w 197"/>
                  <a:gd name="T63" fmla="*/ 167 h 302"/>
                  <a:gd name="T64" fmla="*/ 171 w 197"/>
                  <a:gd name="T65" fmla="*/ 160 h 302"/>
                  <a:gd name="T66" fmla="*/ 171 w 197"/>
                  <a:gd name="T67" fmla="*/ 136 h 302"/>
                  <a:gd name="T68" fmla="*/ 197 w 197"/>
                  <a:gd name="T69" fmla="*/ 99 h 302"/>
                  <a:gd name="T70" fmla="*/ 192 w 197"/>
                  <a:gd name="T71" fmla="*/ 56 h 302"/>
                  <a:gd name="T72" fmla="*/ 180 w 197"/>
                  <a:gd name="T73" fmla="*/ 3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7" h="302">
                    <a:moveTo>
                      <a:pt x="180" y="31"/>
                    </a:moveTo>
                    <a:lnTo>
                      <a:pt x="175" y="19"/>
                    </a:lnTo>
                    <a:lnTo>
                      <a:pt x="169" y="0"/>
                    </a:lnTo>
                    <a:lnTo>
                      <a:pt x="156" y="19"/>
                    </a:lnTo>
                    <a:lnTo>
                      <a:pt x="141" y="31"/>
                    </a:lnTo>
                    <a:lnTo>
                      <a:pt x="138" y="31"/>
                    </a:lnTo>
                    <a:lnTo>
                      <a:pt x="122" y="31"/>
                    </a:lnTo>
                    <a:lnTo>
                      <a:pt x="113" y="44"/>
                    </a:lnTo>
                    <a:lnTo>
                      <a:pt x="117" y="49"/>
                    </a:lnTo>
                    <a:lnTo>
                      <a:pt x="120" y="56"/>
                    </a:lnTo>
                    <a:lnTo>
                      <a:pt x="110" y="74"/>
                    </a:lnTo>
                    <a:lnTo>
                      <a:pt x="102" y="68"/>
                    </a:lnTo>
                    <a:lnTo>
                      <a:pt x="104" y="62"/>
                    </a:lnTo>
                    <a:lnTo>
                      <a:pt x="106" y="56"/>
                    </a:lnTo>
                    <a:lnTo>
                      <a:pt x="102" y="56"/>
                    </a:lnTo>
                    <a:lnTo>
                      <a:pt x="102" y="62"/>
                    </a:lnTo>
                    <a:lnTo>
                      <a:pt x="102" y="62"/>
                    </a:lnTo>
                    <a:lnTo>
                      <a:pt x="95" y="62"/>
                    </a:lnTo>
                    <a:lnTo>
                      <a:pt x="91" y="56"/>
                    </a:lnTo>
                    <a:lnTo>
                      <a:pt x="80" y="62"/>
                    </a:lnTo>
                    <a:lnTo>
                      <a:pt x="68" y="62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69" y="74"/>
                    </a:lnTo>
                    <a:lnTo>
                      <a:pt x="63" y="93"/>
                    </a:lnTo>
                    <a:lnTo>
                      <a:pt x="49" y="105"/>
                    </a:lnTo>
                    <a:lnTo>
                      <a:pt x="34" y="111"/>
                    </a:lnTo>
                    <a:lnTo>
                      <a:pt x="35" y="118"/>
                    </a:lnTo>
                    <a:lnTo>
                      <a:pt x="35" y="123"/>
                    </a:lnTo>
                    <a:lnTo>
                      <a:pt x="20" y="142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73"/>
                    </a:lnTo>
                    <a:lnTo>
                      <a:pt x="5" y="178"/>
                    </a:lnTo>
                    <a:lnTo>
                      <a:pt x="11" y="185"/>
                    </a:lnTo>
                    <a:lnTo>
                      <a:pt x="8" y="191"/>
                    </a:lnTo>
                    <a:lnTo>
                      <a:pt x="8" y="198"/>
                    </a:lnTo>
                    <a:lnTo>
                      <a:pt x="13" y="198"/>
                    </a:lnTo>
                    <a:lnTo>
                      <a:pt x="22" y="209"/>
                    </a:lnTo>
                    <a:lnTo>
                      <a:pt x="14" y="228"/>
                    </a:lnTo>
                    <a:lnTo>
                      <a:pt x="9" y="234"/>
                    </a:lnTo>
                    <a:lnTo>
                      <a:pt x="19" y="234"/>
                    </a:lnTo>
                    <a:lnTo>
                      <a:pt x="23" y="240"/>
                    </a:lnTo>
                    <a:lnTo>
                      <a:pt x="34" y="240"/>
                    </a:lnTo>
                    <a:lnTo>
                      <a:pt x="45" y="271"/>
                    </a:lnTo>
                    <a:lnTo>
                      <a:pt x="45" y="283"/>
                    </a:lnTo>
                    <a:lnTo>
                      <a:pt x="48" y="289"/>
                    </a:lnTo>
                    <a:lnTo>
                      <a:pt x="60" y="289"/>
                    </a:lnTo>
                    <a:lnTo>
                      <a:pt x="69" y="302"/>
                    </a:lnTo>
                    <a:lnTo>
                      <a:pt x="85" y="289"/>
                    </a:lnTo>
                    <a:lnTo>
                      <a:pt x="101" y="277"/>
                    </a:lnTo>
                    <a:lnTo>
                      <a:pt x="104" y="258"/>
                    </a:lnTo>
                    <a:lnTo>
                      <a:pt x="104" y="247"/>
                    </a:lnTo>
                    <a:lnTo>
                      <a:pt x="110" y="240"/>
                    </a:lnTo>
                    <a:lnTo>
                      <a:pt x="115" y="234"/>
                    </a:lnTo>
                    <a:lnTo>
                      <a:pt x="113" y="228"/>
                    </a:lnTo>
                    <a:lnTo>
                      <a:pt x="112" y="228"/>
                    </a:lnTo>
                    <a:lnTo>
                      <a:pt x="121" y="222"/>
                    </a:lnTo>
                    <a:lnTo>
                      <a:pt x="130" y="216"/>
                    </a:lnTo>
                    <a:lnTo>
                      <a:pt x="129" y="203"/>
                    </a:lnTo>
                    <a:lnTo>
                      <a:pt x="140" y="191"/>
                    </a:lnTo>
                    <a:lnTo>
                      <a:pt x="143" y="178"/>
                    </a:lnTo>
                    <a:lnTo>
                      <a:pt x="162" y="173"/>
                    </a:lnTo>
                    <a:lnTo>
                      <a:pt x="163" y="167"/>
                    </a:lnTo>
                    <a:lnTo>
                      <a:pt x="163" y="160"/>
                    </a:lnTo>
                    <a:lnTo>
                      <a:pt x="171" y="160"/>
                    </a:lnTo>
                    <a:lnTo>
                      <a:pt x="176" y="154"/>
                    </a:lnTo>
                    <a:lnTo>
                      <a:pt x="171" y="136"/>
                    </a:lnTo>
                    <a:lnTo>
                      <a:pt x="166" y="111"/>
                    </a:lnTo>
                    <a:lnTo>
                      <a:pt x="197" y="99"/>
                    </a:lnTo>
                    <a:lnTo>
                      <a:pt x="187" y="80"/>
                    </a:lnTo>
                    <a:lnTo>
                      <a:pt x="192" y="56"/>
                    </a:lnTo>
                    <a:lnTo>
                      <a:pt x="186" y="44"/>
                    </a:lnTo>
                    <a:lnTo>
                      <a:pt x="180" y="3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СЗФО_Новгородская область">
                <a:extLst>
                  <a:ext uri="{FF2B5EF4-FFF2-40B4-BE49-F238E27FC236}">
                    <a16:creationId xmlns="" xmlns:a16="http://schemas.microsoft.com/office/drawing/2014/main" id="{6AFEB97B-302F-4462-5D3B-E4A56F66E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750" y="2459038"/>
                <a:ext cx="409575" cy="331788"/>
              </a:xfrm>
              <a:custGeom>
                <a:avLst/>
                <a:gdLst>
                  <a:gd name="T0" fmla="*/ 135 w 258"/>
                  <a:gd name="T1" fmla="*/ 12 h 209"/>
                  <a:gd name="T2" fmla="*/ 104 w 258"/>
                  <a:gd name="T3" fmla="*/ 18 h 209"/>
                  <a:gd name="T4" fmla="*/ 89 w 258"/>
                  <a:gd name="T5" fmla="*/ 0 h 209"/>
                  <a:gd name="T6" fmla="*/ 68 w 258"/>
                  <a:gd name="T7" fmla="*/ 6 h 209"/>
                  <a:gd name="T8" fmla="*/ 42 w 258"/>
                  <a:gd name="T9" fmla="*/ 43 h 209"/>
                  <a:gd name="T10" fmla="*/ 42 w 258"/>
                  <a:gd name="T11" fmla="*/ 67 h 209"/>
                  <a:gd name="T12" fmla="*/ 34 w 258"/>
                  <a:gd name="T13" fmla="*/ 74 h 209"/>
                  <a:gd name="T14" fmla="*/ 14 w 258"/>
                  <a:gd name="T15" fmla="*/ 85 h 209"/>
                  <a:gd name="T16" fmla="*/ 0 w 258"/>
                  <a:gd name="T17" fmla="*/ 110 h 209"/>
                  <a:gd name="T18" fmla="*/ 9 w 258"/>
                  <a:gd name="T19" fmla="*/ 135 h 209"/>
                  <a:gd name="T20" fmla="*/ 53 w 258"/>
                  <a:gd name="T21" fmla="*/ 154 h 209"/>
                  <a:gd name="T22" fmla="*/ 98 w 258"/>
                  <a:gd name="T23" fmla="*/ 165 h 209"/>
                  <a:gd name="T24" fmla="*/ 104 w 258"/>
                  <a:gd name="T25" fmla="*/ 172 h 209"/>
                  <a:gd name="T26" fmla="*/ 141 w 258"/>
                  <a:gd name="T27" fmla="*/ 160 h 209"/>
                  <a:gd name="T28" fmla="*/ 153 w 258"/>
                  <a:gd name="T29" fmla="*/ 147 h 209"/>
                  <a:gd name="T30" fmla="*/ 184 w 258"/>
                  <a:gd name="T31" fmla="*/ 178 h 209"/>
                  <a:gd name="T32" fmla="*/ 190 w 258"/>
                  <a:gd name="T33" fmla="*/ 178 h 209"/>
                  <a:gd name="T34" fmla="*/ 209 w 258"/>
                  <a:gd name="T35" fmla="*/ 190 h 209"/>
                  <a:gd name="T36" fmla="*/ 221 w 258"/>
                  <a:gd name="T37" fmla="*/ 184 h 209"/>
                  <a:gd name="T38" fmla="*/ 240 w 258"/>
                  <a:gd name="T39" fmla="*/ 203 h 209"/>
                  <a:gd name="T40" fmla="*/ 258 w 258"/>
                  <a:gd name="T41" fmla="*/ 209 h 209"/>
                  <a:gd name="T42" fmla="*/ 258 w 258"/>
                  <a:gd name="T43" fmla="*/ 172 h 209"/>
                  <a:gd name="T44" fmla="*/ 246 w 258"/>
                  <a:gd name="T45" fmla="*/ 165 h 209"/>
                  <a:gd name="T46" fmla="*/ 240 w 258"/>
                  <a:gd name="T47" fmla="*/ 160 h 209"/>
                  <a:gd name="T48" fmla="*/ 246 w 258"/>
                  <a:gd name="T49" fmla="*/ 129 h 209"/>
                  <a:gd name="T50" fmla="*/ 227 w 258"/>
                  <a:gd name="T51" fmla="*/ 98 h 209"/>
                  <a:gd name="T52" fmla="*/ 215 w 258"/>
                  <a:gd name="T53" fmla="*/ 67 h 209"/>
                  <a:gd name="T54" fmla="*/ 209 w 258"/>
                  <a:gd name="T55" fmla="*/ 55 h 209"/>
                  <a:gd name="T56" fmla="*/ 184 w 258"/>
                  <a:gd name="T57" fmla="*/ 55 h 209"/>
                  <a:gd name="T58" fmla="*/ 184 w 258"/>
                  <a:gd name="T59" fmla="*/ 30 h 209"/>
                  <a:gd name="T60" fmla="*/ 171 w 258"/>
                  <a:gd name="T61" fmla="*/ 18 h 209"/>
                  <a:gd name="T62" fmla="*/ 171 w 258"/>
                  <a:gd name="T63" fmla="*/ 12 h 209"/>
                  <a:gd name="T64" fmla="*/ 147 w 258"/>
                  <a:gd name="T65" fmla="*/ 2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8" h="209">
                    <a:moveTo>
                      <a:pt x="135" y="18"/>
                    </a:moveTo>
                    <a:lnTo>
                      <a:pt x="135" y="12"/>
                    </a:lnTo>
                    <a:lnTo>
                      <a:pt x="116" y="12"/>
                    </a:lnTo>
                    <a:lnTo>
                      <a:pt x="104" y="18"/>
                    </a:lnTo>
                    <a:lnTo>
                      <a:pt x="98" y="6"/>
                    </a:lnTo>
                    <a:lnTo>
                      <a:pt x="89" y="0"/>
                    </a:lnTo>
                    <a:lnTo>
                      <a:pt x="77" y="6"/>
                    </a:lnTo>
                    <a:lnTo>
                      <a:pt x="68" y="6"/>
                    </a:lnTo>
                    <a:lnTo>
                      <a:pt x="37" y="18"/>
                    </a:lnTo>
                    <a:lnTo>
                      <a:pt x="42" y="43"/>
                    </a:lnTo>
                    <a:lnTo>
                      <a:pt x="47" y="61"/>
                    </a:lnTo>
                    <a:lnTo>
                      <a:pt x="42" y="67"/>
                    </a:lnTo>
                    <a:lnTo>
                      <a:pt x="34" y="67"/>
                    </a:lnTo>
                    <a:lnTo>
                      <a:pt x="34" y="74"/>
                    </a:lnTo>
                    <a:lnTo>
                      <a:pt x="33" y="80"/>
                    </a:lnTo>
                    <a:lnTo>
                      <a:pt x="14" y="85"/>
                    </a:lnTo>
                    <a:lnTo>
                      <a:pt x="11" y="98"/>
                    </a:lnTo>
                    <a:lnTo>
                      <a:pt x="0" y="110"/>
                    </a:lnTo>
                    <a:lnTo>
                      <a:pt x="1" y="123"/>
                    </a:lnTo>
                    <a:lnTo>
                      <a:pt x="9" y="135"/>
                    </a:lnTo>
                    <a:lnTo>
                      <a:pt x="18" y="141"/>
                    </a:lnTo>
                    <a:lnTo>
                      <a:pt x="53" y="154"/>
                    </a:lnTo>
                    <a:lnTo>
                      <a:pt x="86" y="160"/>
                    </a:lnTo>
                    <a:lnTo>
                      <a:pt x="98" y="165"/>
                    </a:lnTo>
                    <a:lnTo>
                      <a:pt x="104" y="172"/>
                    </a:lnTo>
                    <a:lnTo>
                      <a:pt x="104" y="172"/>
                    </a:lnTo>
                    <a:lnTo>
                      <a:pt x="122" y="165"/>
                    </a:lnTo>
                    <a:lnTo>
                      <a:pt x="141" y="160"/>
                    </a:lnTo>
                    <a:lnTo>
                      <a:pt x="147" y="154"/>
                    </a:lnTo>
                    <a:lnTo>
                      <a:pt x="153" y="147"/>
                    </a:lnTo>
                    <a:lnTo>
                      <a:pt x="171" y="160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90" y="178"/>
                    </a:lnTo>
                    <a:lnTo>
                      <a:pt x="196" y="184"/>
                    </a:lnTo>
                    <a:lnTo>
                      <a:pt x="209" y="190"/>
                    </a:lnTo>
                    <a:lnTo>
                      <a:pt x="215" y="184"/>
                    </a:lnTo>
                    <a:lnTo>
                      <a:pt x="221" y="184"/>
                    </a:lnTo>
                    <a:lnTo>
                      <a:pt x="233" y="190"/>
                    </a:lnTo>
                    <a:lnTo>
                      <a:pt x="240" y="203"/>
                    </a:lnTo>
                    <a:lnTo>
                      <a:pt x="246" y="203"/>
                    </a:lnTo>
                    <a:lnTo>
                      <a:pt x="258" y="209"/>
                    </a:lnTo>
                    <a:lnTo>
                      <a:pt x="258" y="190"/>
                    </a:lnTo>
                    <a:lnTo>
                      <a:pt x="258" y="172"/>
                    </a:lnTo>
                    <a:lnTo>
                      <a:pt x="251" y="165"/>
                    </a:lnTo>
                    <a:lnTo>
                      <a:pt x="246" y="165"/>
                    </a:lnTo>
                    <a:lnTo>
                      <a:pt x="246" y="160"/>
                    </a:lnTo>
                    <a:lnTo>
                      <a:pt x="240" y="160"/>
                    </a:lnTo>
                    <a:lnTo>
                      <a:pt x="240" y="147"/>
                    </a:lnTo>
                    <a:lnTo>
                      <a:pt x="246" y="129"/>
                    </a:lnTo>
                    <a:lnTo>
                      <a:pt x="233" y="110"/>
                    </a:lnTo>
                    <a:lnTo>
                      <a:pt x="227" y="98"/>
                    </a:lnTo>
                    <a:lnTo>
                      <a:pt x="227" y="80"/>
                    </a:lnTo>
                    <a:lnTo>
                      <a:pt x="215" y="67"/>
                    </a:lnTo>
                    <a:lnTo>
                      <a:pt x="215" y="61"/>
                    </a:lnTo>
                    <a:lnTo>
                      <a:pt x="209" y="55"/>
                    </a:lnTo>
                    <a:lnTo>
                      <a:pt x="196" y="55"/>
                    </a:lnTo>
                    <a:lnTo>
                      <a:pt x="184" y="55"/>
                    </a:lnTo>
                    <a:lnTo>
                      <a:pt x="184" y="43"/>
                    </a:lnTo>
                    <a:lnTo>
                      <a:pt x="184" y="30"/>
                    </a:lnTo>
                    <a:lnTo>
                      <a:pt x="178" y="25"/>
                    </a:lnTo>
                    <a:lnTo>
                      <a:pt x="171" y="18"/>
                    </a:lnTo>
                    <a:lnTo>
                      <a:pt x="171" y="18"/>
                    </a:lnTo>
                    <a:lnTo>
                      <a:pt x="171" y="12"/>
                    </a:lnTo>
                    <a:lnTo>
                      <a:pt x="160" y="18"/>
                    </a:lnTo>
                    <a:lnTo>
                      <a:pt x="147" y="25"/>
                    </a:lnTo>
                    <a:lnTo>
                      <a:pt x="135" y="1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СЗФО_Мурманская обл">
                <a:extLst>
                  <a:ext uri="{FF2B5EF4-FFF2-40B4-BE49-F238E27FC236}">
                    <a16:creationId xmlns="" xmlns:a16="http://schemas.microsoft.com/office/drawing/2014/main" id="{F76B15C1-89CC-568F-385D-6B9615AC3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1481138"/>
                <a:ext cx="547688" cy="714375"/>
              </a:xfrm>
              <a:custGeom>
                <a:avLst/>
                <a:gdLst>
                  <a:gd name="T0" fmla="*/ 209 w 345"/>
                  <a:gd name="T1" fmla="*/ 13 h 450"/>
                  <a:gd name="T2" fmla="*/ 172 w 345"/>
                  <a:gd name="T3" fmla="*/ 6 h 450"/>
                  <a:gd name="T4" fmla="*/ 148 w 345"/>
                  <a:gd name="T5" fmla="*/ 3 h 450"/>
                  <a:gd name="T6" fmla="*/ 136 w 345"/>
                  <a:gd name="T7" fmla="*/ 13 h 450"/>
                  <a:gd name="T8" fmla="*/ 92 w 345"/>
                  <a:gd name="T9" fmla="*/ 56 h 450"/>
                  <a:gd name="T10" fmla="*/ 80 w 345"/>
                  <a:gd name="T11" fmla="*/ 118 h 450"/>
                  <a:gd name="T12" fmla="*/ 0 w 345"/>
                  <a:gd name="T13" fmla="*/ 154 h 450"/>
                  <a:gd name="T14" fmla="*/ 43 w 345"/>
                  <a:gd name="T15" fmla="*/ 234 h 450"/>
                  <a:gd name="T16" fmla="*/ 74 w 345"/>
                  <a:gd name="T17" fmla="*/ 253 h 450"/>
                  <a:gd name="T18" fmla="*/ 86 w 345"/>
                  <a:gd name="T19" fmla="*/ 259 h 450"/>
                  <a:gd name="T20" fmla="*/ 92 w 345"/>
                  <a:gd name="T21" fmla="*/ 222 h 450"/>
                  <a:gd name="T22" fmla="*/ 92 w 345"/>
                  <a:gd name="T23" fmla="*/ 198 h 450"/>
                  <a:gd name="T24" fmla="*/ 98 w 345"/>
                  <a:gd name="T25" fmla="*/ 228 h 450"/>
                  <a:gd name="T26" fmla="*/ 105 w 345"/>
                  <a:gd name="T27" fmla="*/ 259 h 450"/>
                  <a:gd name="T28" fmla="*/ 117 w 345"/>
                  <a:gd name="T29" fmla="*/ 290 h 450"/>
                  <a:gd name="T30" fmla="*/ 117 w 345"/>
                  <a:gd name="T31" fmla="*/ 302 h 450"/>
                  <a:gd name="T32" fmla="*/ 123 w 345"/>
                  <a:gd name="T33" fmla="*/ 333 h 450"/>
                  <a:gd name="T34" fmla="*/ 172 w 345"/>
                  <a:gd name="T35" fmla="*/ 407 h 450"/>
                  <a:gd name="T36" fmla="*/ 283 w 345"/>
                  <a:gd name="T37" fmla="*/ 443 h 450"/>
                  <a:gd name="T38" fmla="*/ 320 w 345"/>
                  <a:gd name="T39" fmla="*/ 413 h 450"/>
                  <a:gd name="T40" fmla="*/ 345 w 345"/>
                  <a:gd name="T41" fmla="*/ 382 h 450"/>
                  <a:gd name="T42" fmla="*/ 332 w 345"/>
                  <a:gd name="T43" fmla="*/ 363 h 450"/>
                  <a:gd name="T44" fmla="*/ 338 w 345"/>
                  <a:gd name="T45" fmla="*/ 327 h 450"/>
                  <a:gd name="T46" fmla="*/ 332 w 345"/>
                  <a:gd name="T47" fmla="*/ 308 h 450"/>
                  <a:gd name="T48" fmla="*/ 326 w 345"/>
                  <a:gd name="T49" fmla="*/ 283 h 450"/>
                  <a:gd name="T50" fmla="*/ 326 w 345"/>
                  <a:gd name="T51" fmla="*/ 290 h 450"/>
                  <a:gd name="T52" fmla="*/ 320 w 345"/>
                  <a:gd name="T53" fmla="*/ 185 h 450"/>
                  <a:gd name="T54" fmla="*/ 314 w 345"/>
                  <a:gd name="T55" fmla="*/ 167 h 450"/>
                  <a:gd name="T56" fmla="*/ 314 w 345"/>
                  <a:gd name="T57" fmla="*/ 161 h 450"/>
                  <a:gd name="T58" fmla="*/ 301 w 345"/>
                  <a:gd name="T59" fmla="*/ 149 h 450"/>
                  <a:gd name="T60" fmla="*/ 283 w 345"/>
                  <a:gd name="T61" fmla="*/ 118 h 450"/>
                  <a:gd name="T62" fmla="*/ 252 w 345"/>
                  <a:gd name="T63" fmla="*/ 111 h 450"/>
                  <a:gd name="T64" fmla="*/ 265 w 345"/>
                  <a:gd name="T65" fmla="*/ 105 h 450"/>
                  <a:gd name="T66" fmla="*/ 258 w 345"/>
                  <a:gd name="T67" fmla="*/ 87 h 450"/>
                  <a:gd name="T68" fmla="*/ 271 w 345"/>
                  <a:gd name="T69" fmla="*/ 80 h 450"/>
                  <a:gd name="T70" fmla="*/ 252 w 345"/>
                  <a:gd name="T71" fmla="*/ 69 h 450"/>
                  <a:gd name="T72" fmla="*/ 258 w 345"/>
                  <a:gd name="T73" fmla="*/ 56 h 450"/>
                  <a:gd name="T74" fmla="*/ 289 w 345"/>
                  <a:gd name="T75" fmla="*/ 69 h 450"/>
                  <a:gd name="T76" fmla="*/ 277 w 345"/>
                  <a:gd name="T77" fmla="*/ 31 h 450"/>
                  <a:gd name="T78" fmla="*/ 271 w 345"/>
                  <a:gd name="T79" fmla="*/ 31 h 450"/>
                  <a:gd name="T80" fmla="*/ 258 w 345"/>
                  <a:gd name="T81" fmla="*/ 38 h 450"/>
                  <a:gd name="T82" fmla="*/ 252 w 345"/>
                  <a:gd name="T83" fmla="*/ 31 h 450"/>
                  <a:gd name="T84" fmla="*/ 246 w 345"/>
                  <a:gd name="T85" fmla="*/ 13 h 450"/>
                  <a:gd name="T86" fmla="*/ 240 w 345"/>
                  <a:gd name="T87" fmla="*/ 19 h 450"/>
                  <a:gd name="T88" fmla="*/ 221 w 345"/>
                  <a:gd name="T89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5" h="450">
                    <a:moveTo>
                      <a:pt x="221" y="0"/>
                    </a:moveTo>
                    <a:lnTo>
                      <a:pt x="221" y="4"/>
                    </a:lnTo>
                    <a:lnTo>
                      <a:pt x="209" y="13"/>
                    </a:lnTo>
                    <a:lnTo>
                      <a:pt x="191" y="6"/>
                    </a:lnTo>
                    <a:lnTo>
                      <a:pt x="178" y="1"/>
                    </a:lnTo>
                    <a:lnTo>
                      <a:pt x="172" y="6"/>
                    </a:lnTo>
                    <a:lnTo>
                      <a:pt x="160" y="13"/>
                    </a:lnTo>
                    <a:lnTo>
                      <a:pt x="154" y="3"/>
                    </a:lnTo>
                    <a:lnTo>
                      <a:pt x="148" y="3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13"/>
                    </a:lnTo>
                    <a:lnTo>
                      <a:pt x="111" y="25"/>
                    </a:lnTo>
                    <a:lnTo>
                      <a:pt x="92" y="50"/>
                    </a:lnTo>
                    <a:lnTo>
                      <a:pt x="92" y="56"/>
                    </a:lnTo>
                    <a:lnTo>
                      <a:pt x="92" y="62"/>
                    </a:lnTo>
                    <a:lnTo>
                      <a:pt x="86" y="93"/>
                    </a:lnTo>
                    <a:lnTo>
                      <a:pt x="80" y="118"/>
                    </a:lnTo>
                    <a:lnTo>
                      <a:pt x="61" y="124"/>
                    </a:lnTo>
                    <a:lnTo>
                      <a:pt x="37" y="124"/>
                    </a:lnTo>
                    <a:lnTo>
                      <a:pt x="0" y="154"/>
                    </a:lnTo>
                    <a:lnTo>
                      <a:pt x="25" y="185"/>
                    </a:lnTo>
                    <a:lnTo>
                      <a:pt x="43" y="216"/>
                    </a:lnTo>
                    <a:lnTo>
                      <a:pt x="43" y="234"/>
                    </a:lnTo>
                    <a:lnTo>
                      <a:pt x="49" y="253"/>
                    </a:lnTo>
                    <a:lnTo>
                      <a:pt x="68" y="247"/>
                    </a:lnTo>
                    <a:lnTo>
                      <a:pt x="74" y="253"/>
                    </a:lnTo>
                    <a:lnTo>
                      <a:pt x="80" y="253"/>
                    </a:lnTo>
                    <a:lnTo>
                      <a:pt x="80" y="253"/>
                    </a:lnTo>
                    <a:lnTo>
                      <a:pt x="86" y="259"/>
                    </a:lnTo>
                    <a:lnTo>
                      <a:pt x="86" y="247"/>
                    </a:lnTo>
                    <a:lnTo>
                      <a:pt x="86" y="234"/>
                    </a:lnTo>
                    <a:lnTo>
                      <a:pt x="92" y="222"/>
                    </a:lnTo>
                    <a:lnTo>
                      <a:pt x="92" y="216"/>
                    </a:lnTo>
                    <a:lnTo>
                      <a:pt x="92" y="210"/>
                    </a:lnTo>
                    <a:lnTo>
                      <a:pt x="92" y="198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98" y="228"/>
                    </a:lnTo>
                    <a:lnTo>
                      <a:pt x="98" y="241"/>
                    </a:lnTo>
                    <a:lnTo>
                      <a:pt x="98" y="259"/>
                    </a:lnTo>
                    <a:lnTo>
                      <a:pt x="105" y="259"/>
                    </a:lnTo>
                    <a:lnTo>
                      <a:pt x="111" y="259"/>
                    </a:lnTo>
                    <a:lnTo>
                      <a:pt x="117" y="290"/>
                    </a:lnTo>
                    <a:lnTo>
                      <a:pt x="117" y="290"/>
                    </a:lnTo>
                    <a:lnTo>
                      <a:pt x="111" y="290"/>
                    </a:lnTo>
                    <a:lnTo>
                      <a:pt x="111" y="296"/>
                    </a:lnTo>
                    <a:lnTo>
                      <a:pt x="117" y="302"/>
                    </a:lnTo>
                    <a:lnTo>
                      <a:pt x="123" y="302"/>
                    </a:lnTo>
                    <a:lnTo>
                      <a:pt x="123" y="314"/>
                    </a:lnTo>
                    <a:lnTo>
                      <a:pt x="123" y="333"/>
                    </a:lnTo>
                    <a:lnTo>
                      <a:pt x="136" y="351"/>
                    </a:lnTo>
                    <a:lnTo>
                      <a:pt x="154" y="376"/>
                    </a:lnTo>
                    <a:lnTo>
                      <a:pt x="172" y="407"/>
                    </a:lnTo>
                    <a:lnTo>
                      <a:pt x="185" y="431"/>
                    </a:lnTo>
                    <a:lnTo>
                      <a:pt x="246" y="450"/>
                    </a:lnTo>
                    <a:lnTo>
                      <a:pt x="283" y="443"/>
                    </a:lnTo>
                    <a:lnTo>
                      <a:pt x="314" y="431"/>
                    </a:lnTo>
                    <a:lnTo>
                      <a:pt x="320" y="425"/>
                    </a:lnTo>
                    <a:lnTo>
                      <a:pt x="320" y="413"/>
                    </a:lnTo>
                    <a:lnTo>
                      <a:pt x="332" y="401"/>
                    </a:lnTo>
                    <a:lnTo>
                      <a:pt x="345" y="382"/>
                    </a:lnTo>
                    <a:lnTo>
                      <a:pt x="345" y="382"/>
                    </a:lnTo>
                    <a:lnTo>
                      <a:pt x="338" y="370"/>
                    </a:lnTo>
                    <a:lnTo>
                      <a:pt x="338" y="370"/>
                    </a:lnTo>
                    <a:lnTo>
                      <a:pt x="332" y="363"/>
                    </a:lnTo>
                    <a:lnTo>
                      <a:pt x="338" y="345"/>
                    </a:lnTo>
                    <a:lnTo>
                      <a:pt x="345" y="327"/>
                    </a:lnTo>
                    <a:lnTo>
                      <a:pt x="338" y="327"/>
                    </a:lnTo>
                    <a:lnTo>
                      <a:pt x="338" y="327"/>
                    </a:lnTo>
                    <a:lnTo>
                      <a:pt x="332" y="327"/>
                    </a:lnTo>
                    <a:lnTo>
                      <a:pt x="332" y="308"/>
                    </a:lnTo>
                    <a:lnTo>
                      <a:pt x="332" y="290"/>
                    </a:lnTo>
                    <a:lnTo>
                      <a:pt x="332" y="290"/>
                    </a:lnTo>
                    <a:lnTo>
                      <a:pt x="326" y="283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0" y="247"/>
                    </a:lnTo>
                    <a:lnTo>
                      <a:pt x="320" y="204"/>
                    </a:lnTo>
                    <a:lnTo>
                      <a:pt x="320" y="185"/>
                    </a:lnTo>
                    <a:lnTo>
                      <a:pt x="320" y="179"/>
                    </a:lnTo>
                    <a:lnTo>
                      <a:pt x="320" y="179"/>
                    </a:lnTo>
                    <a:lnTo>
                      <a:pt x="314" y="167"/>
                    </a:lnTo>
                    <a:lnTo>
                      <a:pt x="308" y="167"/>
                    </a:lnTo>
                    <a:lnTo>
                      <a:pt x="308" y="167"/>
                    </a:lnTo>
                    <a:lnTo>
                      <a:pt x="314" y="161"/>
                    </a:lnTo>
                    <a:lnTo>
                      <a:pt x="308" y="154"/>
                    </a:lnTo>
                    <a:lnTo>
                      <a:pt x="308" y="149"/>
                    </a:lnTo>
                    <a:lnTo>
                      <a:pt x="301" y="149"/>
                    </a:lnTo>
                    <a:lnTo>
                      <a:pt x="296" y="149"/>
                    </a:lnTo>
                    <a:lnTo>
                      <a:pt x="289" y="130"/>
                    </a:lnTo>
                    <a:lnTo>
                      <a:pt x="283" y="118"/>
                    </a:lnTo>
                    <a:lnTo>
                      <a:pt x="271" y="111"/>
                    </a:lnTo>
                    <a:lnTo>
                      <a:pt x="258" y="118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65" y="105"/>
                    </a:lnTo>
                    <a:lnTo>
                      <a:pt x="277" y="93"/>
                    </a:lnTo>
                    <a:lnTo>
                      <a:pt x="265" y="87"/>
                    </a:lnTo>
                    <a:lnTo>
                      <a:pt x="258" y="87"/>
                    </a:lnTo>
                    <a:lnTo>
                      <a:pt x="258" y="87"/>
                    </a:lnTo>
                    <a:lnTo>
                      <a:pt x="265" y="87"/>
                    </a:lnTo>
                    <a:lnTo>
                      <a:pt x="271" y="80"/>
                    </a:lnTo>
                    <a:lnTo>
                      <a:pt x="265" y="74"/>
                    </a:lnTo>
                    <a:lnTo>
                      <a:pt x="252" y="69"/>
                    </a:lnTo>
                    <a:lnTo>
                      <a:pt x="252" y="69"/>
                    </a:lnTo>
                    <a:lnTo>
                      <a:pt x="258" y="69"/>
                    </a:lnTo>
                    <a:lnTo>
                      <a:pt x="265" y="62"/>
                    </a:lnTo>
                    <a:lnTo>
                      <a:pt x="258" y="56"/>
                    </a:lnTo>
                    <a:lnTo>
                      <a:pt x="258" y="50"/>
                    </a:lnTo>
                    <a:lnTo>
                      <a:pt x="271" y="62"/>
                    </a:lnTo>
                    <a:lnTo>
                      <a:pt x="289" y="69"/>
                    </a:lnTo>
                    <a:lnTo>
                      <a:pt x="283" y="50"/>
                    </a:lnTo>
                    <a:lnTo>
                      <a:pt x="277" y="25"/>
                    </a:lnTo>
                    <a:lnTo>
                      <a:pt x="277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65" y="31"/>
                    </a:lnTo>
                    <a:lnTo>
                      <a:pt x="258" y="31"/>
                    </a:lnTo>
                    <a:lnTo>
                      <a:pt x="258" y="38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25"/>
                    </a:lnTo>
                    <a:lnTo>
                      <a:pt x="246" y="13"/>
                    </a:lnTo>
                    <a:lnTo>
                      <a:pt x="246" y="7"/>
                    </a:lnTo>
                    <a:lnTo>
                      <a:pt x="240" y="13"/>
                    </a:lnTo>
                    <a:lnTo>
                      <a:pt x="240" y="19"/>
                    </a:lnTo>
                    <a:lnTo>
                      <a:pt x="228" y="19"/>
                    </a:lnTo>
                    <a:lnTo>
                      <a:pt x="221" y="1"/>
                    </a:lnTo>
                    <a:lnTo>
                      <a:pt x="22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СЗФО_Ленинградская обл">
                <a:extLst>
                  <a:ext uri="{FF2B5EF4-FFF2-40B4-BE49-F238E27FC236}">
                    <a16:creationId xmlns="" xmlns:a16="http://schemas.microsoft.com/office/drawing/2014/main" id="{688ADE2F-0F1D-8E9E-10D1-19425E6E7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250" y="2184400"/>
                <a:ext cx="560388" cy="488950"/>
              </a:xfrm>
              <a:custGeom>
                <a:avLst/>
                <a:gdLst>
                  <a:gd name="T0" fmla="*/ 138 w 481"/>
                  <a:gd name="T1" fmla="*/ 9 h 419"/>
                  <a:gd name="T2" fmla="*/ 154 w 481"/>
                  <a:gd name="T3" fmla="*/ 25 h 419"/>
                  <a:gd name="T4" fmla="*/ 179 w 481"/>
                  <a:gd name="T5" fmla="*/ 34 h 419"/>
                  <a:gd name="T6" fmla="*/ 171 w 481"/>
                  <a:gd name="T7" fmla="*/ 34 h 419"/>
                  <a:gd name="T8" fmla="*/ 163 w 481"/>
                  <a:gd name="T9" fmla="*/ 51 h 419"/>
                  <a:gd name="T10" fmla="*/ 154 w 481"/>
                  <a:gd name="T11" fmla="*/ 42 h 419"/>
                  <a:gd name="T12" fmla="*/ 163 w 481"/>
                  <a:gd name="T13" fmla="*/ 101 h 419"/>
                  <a:gd name="T14" fmla="*/ 205 w 481"/>
                  <a:gd name="T15" fmla="*/ 109 h 419"/>
                  <a:gd name="T16" fmla="*/ 205 w 481"/>
                  <a:gd name="T17" fmla="*/ 168 h 419"/>
                  <a:gd name="T18" fmla="*/ 146 w 481"/>
                  <a:gd name="T19" fmla="*/ 168 h 419"/>
                  <a:gd name="T20" fmla="*/ 146 w 481"/>
                  <a:gd name="T21" fmla="*/ 118 h 419"/>
                  <a:gd name="T22" fmla="*/ 121 w 481"/>
                  <a:gd name="T23" fmla="*/ 109 h 419"/>
                  <a:gd name="T24" fmla="*/ 104 w 481"/>
                  <a:gd name="T25" fmla="*/ 92 h 419"/>
                  <a:gd name="T26" fmla="*/ 87 w 481"/>
                  <a:gd name="T27" fmla="*/ 92 h 419"/>
                  <a:gd name="T28" fmla="*/ 79 w 481"/>
                  <a:gd name="T29" fmla="*/ 76 h 419"/>
                  <a:gd name="T30" fmla="*/ 69 w 481"/>
                  <a:gd name="T31" fmla="*/ 76 h 419"/>
                  <a:gd name="T32" fmla="*/ 50 w 481"/>
                  <a:gd name="T33" fmla="*/ 92 h 419"/>
                  <a:gd name="T34" fmla="*/ 44 w 481"/>
                  <a:gd name="T35" fmla="*/ 109 h 419"/>
                  <a:gd name="T36" fmla="*/ 15 w 481"/>
                  <a:gd name="T37" fmla="*/ 109 h 419"/>
                  <a:gd name="T38" fmla="*/ 8 w 481"/>
                  <a:gd name="T39" fmla="*/ 134 h 419"/>
                  <a:gd name="T40" fmla="*/ 23 w 481"/>
                  <a:gd name="T41" fmla="*/ 168 h 419"/>
                  <a:gd name="T42" fmla="*/ 25 w 481"/>
                  <a:gd name="T43" fmla="*/ 218 h 419"/>
                  <a:gd name="T44" fmla="*/ 50 w 481"/>
                  <a:gd name="T45" fmla="*/ 243 h 419"/>
                  <a:gd name="T46" fmla="*/ 79 w 481"/>
                  <a:gd name="T47" fmla="*/ 243 h 419"/>
                  <a:gd name="T48" fmla="*/ 104 w 481"/>
                  <a:gd name="T49" fmla="*/ 252 h 419"/>
                  <a:gd name="T50" fmla="*/ 129 w 481"/>
                  <a:gd name="T51" fmla="*/ 260 h 419"/>
                  <a:gd name="T52" fmla="*/ 163 w 481"/>
                  <a:gd name="T53" fmla="*/ 260 h 419"/>
                  <a:gd name="T54" fmla="*/ 179 w 481"/>
                  <a:gd name="T55" fmla="*/ 260 h 419"/>
                  <a:gd name="T56" fmla="*/ 188 w 481"/>
                  <a:gd name="T57" fmla="*/ 269 h 419"/>
                  <a:gd name="T58" fmla="*/ 196 w 481"/>
                  <a:gd name="T59" fmla="*/ 294 h 419"/>
                  <a:gd name="T60" fmla="*/ 213 w 481"/>
                  <a:gd name="T61" fmla="*/ 310 h 419"/>
                  <a:gd name="T62" fmla="*/ 238 w 481"/>
                  <a:gd name="T63" fmla="*/ 319 h 419"/>
                  <a:gd name="T64" fmla="*/ 255 w 481"/>
                  <a:gd name="T65" fmla="*/ 352 h 419"/>
                  <a:gd name="T66" fmla="*/ 263 w 481"/>
                  <a:gd name="T67" fmla="*/ 386 h 419"/>
                  <a:gd name="T68" fmla="*/ 305 w 481"/>
                  <a:gd name="T69" fmla="*/ 411 h 419"/>
                  <a:gd name="T70" fmla="*/ 330 w 481"/>
                  <a:gd name="T71" fmla="*/ 411 h 419"/>
                  <a:gd name="T72" fmla="*/ 356 w 481"/>
                  <a:gd name="T73" fmla="*/ 403 h 419"/>
                  <a:gd name="T74" fmla="*/ 356 w 481"/>
                  <a:gd name="T75" fmla="*/ 394 h 419"/>
                  <a:gd name="T76" fmla="*/ 364 w 481"/>
                  <a:gd name="T77" fmla="*/ 378 h 419"/>
                  <a:gd name="T78" fmla="*/ 364 w 481"/>
                  <a:gd name="T79" fmla="*/ 361 h 419"/>
                  <a:gd name="T80" fmla="*/ 389 w 481"/>
                  <a:gd name="T81" fmla="*/ 336 h 419"/>
                  <a:gd name="T82" fmla="*/ 431 w 481"/>
                  <a:gd name="T83" fmla="*/ 310 h 419"/>
                  <a:gd name="T84" fmla="*/ 439 w 481"/>
                  <a:gd name="T85" fmla="*/ 294 h 419"/>
                  <a:gd name="T86" fmla="*/ 465 w 481"/>
                  <a:gd name="T87" fmla="*/ 294 h 419"/>
                  <a:gd name="T88" fmla="*/ 473 w 481"/>
                  <a:gd name="T89" fmla="*/ 277 h 419"/>
                  <a:gd name="T90" fmla="*/ 465 w 481"/>
                  <a:gd name="T91" fmla="*/ 243 h 419"/>
                  <a:gd name="T92" fmla="*/ 439 w 481"/>
                  <a:gd name="T93" fmla="*/ 235 h 419"/>
                  <a:gd name="T94" fmla="*/ 406 w 481"/>
                  <a:gd name="T95" fmla="*/ 201 h 419"/>
                  <a:gd name="T96" fmla="*/ 397 w 481"/>
                  <a:gd name="T97" fmla="*/ 201 h 419"/>
                  <a:gd name="T98" fmla="*/ 406 w 481"/>
                  <a:gd name="T99" fmla="*/ 227 h 419"/>
                  <a:gd name="T100" fmla="*/ 381 w 481"/>
                  <a:gd name="T101" fmla="*/ 218 h 419"/>
                  <a:gd name="T102" fmla="*/ 347 w 481"/>
                  <a:gd name="T103" fmla="*/ 218 h 419"/>
                  <a:gd name="T104" fmla="*/ 330 w 481"/>
                  <a:gd name="T105" fmla="*/ 218 h 419"/>
                  <a:gd name="T106" fmla="*/ 314 w 481"/>
                  <a:gd name="T107" fmla="*/ 210 h 419"/>
                  <a:gd name="T108" fmla="*/ 272 w 481"/>
                  <a:gd name="T109" fmla="*/ 235 h 419"/>
                  <a:gd name="T110" fmla="*/ 230 w 481"/>
                  <a:gd name="T111" fmla="*/ 210 h 419"/>
                  <a:gd name="T112" fmla="*/ 205 w 481"/>
                  <a:gd name="T113" fmla="*/ 193 h 419"/>
                  <a:gd name="T114" fmla="*/ 221 w 481"/>
                  <a:gd name="T115" fmla="*/ 176 h 419"/>
                  <a:gd name="T116" fmla="*/ 247 w 481"/>
                  <a:gd name="T117" fmla="*/ 118 h 419"/>
                  <a:gd name="T118" fmla="*/ 272 w 481"/>
                  <a:gd name="T119" fmla="*/ 67 h 419"/>
                  <a:gd name="T120" fmla="*/ 255 w 481"/>
                  <a:gd name="T121" fmla="*/ 34 h 419"/>
                  <a:gd name="T122" fmla="*/ 196 w 481"/>
                  <a:gd name="T123" fmla="*/ 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1" h="419">
                    <a:moveTo>
                      <a:pt x="154" y="0"/>
                    </a:moveTo>
                    <a:lnTo>
                      <a:pt x="138" y="9"/>
                    </a:lnTo>
                    <a:lnTo>
                      <a:pt x="146" y="17"/>
                    </a:lnTo>
                    <a:lnTo>
                      <a:pt x="154" y="25"/>
                    </a:lnTo>
                    <a:lnTo>
                      <a:pt x="171" y="25"/>
                    </a:lnTo>
                    <a:lnTo>
                      <a:pt x="179" y="34"/>
                    </a:lnTo>
                    <a:lnTo>
                      <a:pt x="179" y="34"/>
                    </a:lnTo>
                    <a:lnTo>
                      <a:pt x="171" y="34"/>
                    </a:lnTo>
                    <a:lnTo>
                      <a:pt x="163" y="42"/>
                    </a:lnTo>
                    <a:lnTo>
                      <a:pt x="163" y="51"/>
                    </a:lnTo>
                    <a:lnTo>
                      <a:pt x="154" y="51"/>
                    </a:lnTo>
                    <a:lnTo>
                      <a:pt x="154" y="42"/>
                    </a:lnTo>
                    <a:lnTo>
                      <a:pt x="154" y="84"/>
                    </a:lnTo>
                    <a:lnTo>
                      <a:pt x="163" y="101"/>
                    </a:lnTo>
                    <a:lnTo>
                      <a:pt x="179" y="101"/>
                    </a:lnTo>
                    <a:lnTo>
                      <a:pt x="205" y="109"/>
                    </a:lnTo>
                    <a:lnTo>
                      <a:pt x="221" y="143"/>
                    </a:lnTo>
                    <a:lnTo>
                      <a:pt x="205" y="168"/>
                    </a:lnTo>
                    <a:lnTo>
                      <a:pt x="179" y="185"/>
                    </a:lnTo>
                    <a:lnTo>
                      <a:pt x="146" y="168"/>
                    </a:lnTo>
                    <a:lnTo>
                      <a:pt x="138" y="143"/>
                    </a:lnTo>
                    <a:lnTo>
                      <a:pt x="146" y="118"/>
                    </a:lnTo>
                    <a:lnTo>
                      <a:pt x="129" y="101"/>
                    </a:lnTo>
                    <a:lnTo>
                      <a:pt x="121" y="109"/>
                    </a:lnTo>
                    <a:lnTo>
                      <a:pt x="112" y="101"/>
                    </a:lnTo>
                    <a:lnTo>
                      <a:pt x="104" y="92"/>
                    </a:lnTo>
                    <a:lnTo>
                      <a:pt x="96" y="84"/>
                    </a:lnTo>
                    <a:lnTo>
                      <a:pt x="87" y="92"/>
                    </a:lnTo>
                    <a:lnTo>
                      <a:pt x="79" y="92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69" y="76"/>
                    </a:lnTo>
                    <a:lnTo>
                      <a:pt x="63" y="84"/>
                    </a:lnTo>
                    <a:lnTo>
                      <a:pt x="50" y="92"/>
                    </a:lnTo>
                    <a:lnTo>
                      <a:pt x="55" y="92"/>
                    </a:lnTo>
                    <a:lnTo>
                      <a:pt x="44" y="109"/>
                    </a:lnTo>
                    <a:lnTo>
                      <a:pt x="29" y="101"/>
                    </a:lnTo>
                    <a:lnTo>
                      <a:pt x="15" y="109"/>
                    </a:lnTo>
                    <a:lnTo>
                      <a:pt x="0" y="109"/>
                    </a:lnTo>
                    <a:lnTo>
                      <a:pt x="8" y="134"/>
                    </a:lnTo>
                    <a:lnTo>
                      <a:pt x="15" y="151"/>
                    </a:lnTo>
                    <a:lnTo>
                      <a:pt x="23" y="168"/>
                    </a:lnTo>
                    <a:lnTo>
                      <a:pt x="31" y="185"/>
                    </a:lnTo>
                    <a:lnTo>
                      <a:pt x="25" y="218"/>
                    </a:lnTo>
                    <a:lnTo>
                      <a:pt x="38" y="243"/>
                    </a:lnTo>
                    <a:lnTo>
                      <a:pt x="50" y="243"/>
                    </a:lnTo>
                    <a:lnTo>
                      <a:pt x="67" y="235"/>
                    </a:lnTo>
                    <a:lnTo>
                      <a:pt x="79" y="243"/>
                    </a:lnTo>
                    <a:lnTo>
                      <a:pt x="87" y="260"/>
                    </a:lnTo>
                    <a:lnTo>
                      <a:pt x="104" y="252"/>
                    </a:lnTo>
                    <a:lnTo>
                      <a:pt x="129" y="252"/>
                    </a:lnTo>
                    <a:lnTo>
                      <a:pt x="129" y="260"/>
                    </a:lnTo>
                    <a:lnTo>
                      <a:pt x="146" y="269"/>
                    </a:lnTo>
                    <a:lnTo>
                      <a:pt x="163" y="260"/>
                    </a:lnTo>
                    <a:lnTo>
                      <a:pt x="179" y="252"/>
                    </a:lnTo>
                    <a:lnTo>
                      <a:pt x="179" y="260"/>
                    </a:lnTo>
                    <a:lnTo>
                      <a:pt x="179" y="260"/>
                    </a:lnTo>
                    <a:lnTo>
                      <a:pt x="188" y="269"/>
                    </a:lnTo>
                    <a:lnTo>
                      <a:pt x="196" y="277"/>
                    </a:lnTo>
                    <a:lnTo>
                      <a:pt x="196" y="294"/>
                    </a:lnTo>
                    <a:lnTo>
                      <a:pt x="196" y="310"/>
                    </a:lnTo>
                    <a:lnTo>
                      <a:pt x="213" y="310"/>
                    </a:lnTo>
                    <a:lnTo>
                      <a:pt x="230" y="310"/>
                    </a:lnTo>
                    <a:lnTo>
                      <a:pt x="238" y="319"/>
                    </a:lnTo>
                    <a:lnTo>
                      <a:pt x="238" y="327"/>
                    </a:lnTo>
                    <a:lnTo>
                      <a:pt x="255" y="352"/>
                    </a:lnTo>
                    <a:lnTo>
                      <a:pt x="255" y="369"/>
                    </a:lnTo>
                    <a:lnTo>
                      <a:pt x="263" y="386"/>
                    </a:lnTo>
                    <a:lnTo>
                      <a:pt x="280" y="411"/>
                    </a:lnTo>
                    <a:lnTo>
                      <a:pt x="305" y="411"/>
                    </a:lnTo>
                    <a:lnTo>
                      <a:pt x="322" y="419"/>
                    </a:lnTo>
                    <a:lnTo>
                      <a:pt x="330" y="411"/>
                    </a:lnTo>
                    <a:lnTo>
                      <a:pt x="339" y="403"/>
                    </a:lnTo>
                    <a:lnTo>
                      <a:pt x="356" y="403"/>
                    </a:lnTo>
                    <a:lnTo>
                      <a:pt x="364" y="394"/>
                    </a:lnTo>
                    <a:lnTo>
                      <a:pt x="356" y="394"/>
                    </a:lnTo>
                    <a:lnTo>
                      <a:pt x="356" y="386"/>
                    </a:lnTo>
                    <a:lnTo>
                      <a:pt x="364" y="378"/>
                    </a:lnTo>
                    <a:lnTo>
                      <a:pt x="364" y="369"/>
                    </a:lnTo>
                    <a:lnTo>
                      <a:pt x="364" y="361"/>
                    </a:lnTo>
                    <a:lnTo>
                      <a:pt x="364" y="352"/>
                    </a:lnTo>
                    <a:lnTo>
                      <a:pt x="389" y="336"/>
                    </a:lnTo>
                    <a:lnTo>
                      <a:pt x="414" y="327"/>
                    </a:lnTo>
                    <a:lnTo>
                      <a:pt x="431" y="310"/>
                    </a:lnTo>
                    <a:lnTo>
                      <a:pt x="431" y="302"/>
                    </a:lnTo>
                    <a:lnTo>
                      <a:pt x="439" y="294"/>
                    </a:lnTo>
                    <a:lnTo>
                      <a:pt x="456" y="294"/>
                    </a:lnTo>
                    <a:lnTo>
                      <a:pt x="465" y="294"/>
                    </a:lnTo>
                    <a:lnTo>
                      <a:pt x="481" y="285"/>
                    </a:lnTo>
                    <a:lnTo>
                      <a:pt x="473" y="277"/>
                    </a:lnTo>
                    <a:lnTo>
                      <a:pt x="473" y="277"/>
                    </a:lnTo>
                    <a:lnTo>
                      <a:pt x="465" y="243"/>
                    </a:lnTo>
                    <a:lnTo>
                      <a:pt x="456" y="235"/>
                    </a:lnTo>
                    <a:lnTo>
                      <a:pt x="439" y="235"/>
                    </a:lnTo>
                    <a:lnTo>
                      <a:pt x="423" y="218"/>
                    </a:lnTo>
                    <a:lnTo>
                      <a:pt x="406" y="201"/>
                    </a:lnTo>
                    <a:lnTo>
                      <a:pt x="406" y="201"/>
                    </a:lnTo>
                    <a:lnTo>
                      <a:pt x="397" y="201"/>
                    </a:lnTo>
                    <a:lnTo>
                      <a:pt x="397" y="210"/>
                    </a:lnTo>
                    <a:lnTo>
                      <a:pt x="406" y="227"/>
                    </a:lnTo>
                    <a:lnTo>
                      <a:pt x="389" y="227"/>
                    </a:lnTo>
                    <a:lnTo>
                      <a:pt x="381" y="218"/>
                    </a:lnTo>
                    <a:lnTo>
                      <a:pt x="364" y="218"/>
                    </a:lnTo>
                    <a:lnTo>
                      <a:pt x="347" y="218"/>
                    </a:lnTo>
                    <a:lnTo>
                      <a:pt x="330" y="218"/>
                    </a:lnTo>
                    <a:lnTo>
                      <a:pt x="330" y="218"/>
                    </a:lnTo>
                    <a:lnTo>
                      <a:pt x="322" y="218"/>
                    </a:lnTo>
                    <a:lnTo>
                      <a:pt x="314" y="210"/>
                    </a:lnTo>
                    <a:lnTo>
                      <a:pt x="297" y="227"/>
                    </a:lnTo>
                    <a:lnTo>
                      <a:pt x="272" y="235"/>
                    </a:lnTo>
                    <a:lnTo>
                      <a:pt x="255" y="210"/>
                    </a:lnTo>
                    <a:lnTo>
                      <a:pt x="230" y="210"/>
                    </a:lnTo>
                    <a:lnTo>
                      <a:pt x="213" y="201"/>
                    </a:lnTo>
                    <a:lnTo>
                      <a:pt x="205" y="193"/>
                    </a:lnTo>
                    <a:lnTo>
                      <a:pt x="213" y="193"/>
                    </a:lnTo>
                    <a:lnTo>
                      <a:pt x="221" y="176"/>
                    </a:lnTo>
                    <a:lnTo>
                      <a:pt x="230" y="160"/>
                    </a:lnTo>
                    <a:lnTo>
                      <a:pt x="247" y="118"/>
                    </a:lnTo>
                    <a:lnTo>
                      <a:pt x="272" y="84"/>
                    </a:lnTo>
                    <a:lnTo>
                      <a:pt x="272" y="67"/>
                    </a:lnTo>
                    <a:lnTo>
                      <a:pt x="272" y="59"/>
                    </a:lnTo>
                    <a:lnTo>
                      <a:pt x="255" y="34"/>
                    </a:lnTo>
                    <a:lnTo>
                      <a:pt x="255" y="9"/>
                    </a:lnTo>
                    <a:lnTo>
                      <a:pt x="196" y="9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СЗФО_Калининградская область">
                <a:extLst>
                  <a:ext uri="{FF2B5EF4-FFF2-40B4-BE49-F238E27FC236}">
                    <a16:creationId xmlns="" xmlns:a16="http://schemas.microsoft.com/office/drawing/2014/main" id="{37544493-B2EB-86B1-A775-16079C02B2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73977" y="2182956"/>
                <a:ext cx="201511" cy="207380"/>
              </a:xfrm>
              <a:custGeom>
                <a:avLst/>
                <a:gdLst>
                  <a:gd name="T0" fmla="*/ 155 w 232"/>
                  <a:gd name="T1" fmla="*/ 33 h 240"/>
                  <a:gd name="T2" fmla="*/ 140 w 232"/>
                  <a:gd name="T3" fmla="*/ 35 h 240"/>
                  <a:gd name="T4" fmla="*/ 124 w 232"/>
                  <a:gd name="T5" fmla="*/ 36 h 240"/>
                  <a:gd name="T6" fmla="*/ 110 w 232"/>
                  <a:gd name="T7" fmla="*/ 37 h 240"/>
                  <a:gd name="T8" fmla="*/ 102 w 232"/>
                  <a:gd name="T9" fmla="*/ 37 h 240"/>
                  <a:gd name="T10" fmla="*/ 105 w 232"/>
                  <a:gd name="T11" fmla="*/ 46 h 240"/>
                  <a:gd name="T12" fmla="*/ 113 w 232"/>
                  <a:gd name="T13" fmla="*/ 52 h 240"/>
                  <a:gd name="T14" fmla="*/ 116 w 232"/>
                  <a:gd name="T15" fmla="*/ 63 h 240"/>
                  <a:gd name="T16" fmla="*/ 120 w 232"/>
                  <a:gd name="T17" fmla="*/ 71 h 240"/>
                  <a:gd name="T18" fmla="*/ 126 w 232"/>
                  <a:gd name="T19" fmla="*/ 77 h 240"/>
                  <a:gd name="T20" fmla="*/ 139 w 232"/>
                  <a:gd name="T21" fmla="*/ 82 h 240"/>
                  <a:gd name="T22" fmla="*/ 146 w 232"/>
                  <a:gd name="T23" fmla="*/ 74 h 240"/>
                  <a:gd name="T24" fmla="*/ 155 w 232"/>
                  <a:gd name="T25" fmla="*/ 64 h 240"/>
                  <a:gd name="T26" fmla="*/ 161 w 232"/>
                  <a:gd name="T27" fmla="*/ 56 h 240"/>
                  <a:gd name="T28" fmla="*/ 166 w 232"/>
                  <a:gd name="T29" fmla="*/ 52 h 240"/>
                  <a:gd name="T30" fmla="*/ 168 w 232"/>
                  <a:gd name="T31" fmla="*/ 54 h 240"/>
                  <a:gd name="T32" fmla="*/ 176 w 232"/>
                  <a:gd name="T33" fmla="*/ 53 h 240"/>
                  <a:gd name="T34" fmla="*/ 184 w 232"/>
                  <a:gd name="T35" fmla="*/ 43 h 240"/>
                  <a:gd name="T36" fmla="*/ 190 w 232"/>
                  <a:gd name="T37" fmla="*/ 53 h 240"/>
                  <a:gd name="T38" fmla="*/ 181 w 232"/>
                  <a:gd name="T39" fmla="*/ 65 h 240"/>
                  <a:gd name="T40" fmla="*/ 187 w 232"/>
                  <a:gd name="T41" fmla="*/ 81 h 240"/>
                  <a:gd name="T42" fmla="*/ 192 w 232"/>
                  <a:gd name="T43" fmla="*/ 101 h 240"/>
                  <a:gd name="T44" fmla="*/ 198 w 232"/>
                  <a:gd name="T45" fmla="*/ 116 h 240"/>
                  <a:gd name="T46" fmla="*/ 201 w 232"/>
                  <a:gd name="T47" fmla="*/ 129 h 240"/>
                  <a:gd name="T48" fmla="*/ 212 w 232"/>
                  <a:gd name="T49" fmla="*/ 135 h 240"/>
                  <a:gd name="T50" fmla="*/ 223 w 232"/>
                  <a:gd name="T51" fmla="*/ 150 h 240"/>
                  <a:gd name="T52" fmla="*/ 227 w 232"/>
                  <a:gd name="T53" fmla="*/ 161 h 240"/>
                  <a:gd name="T54" fmla="*/ 226 w 232"/>
                  <a:gd name="T55" fmla="*/ 167 h 240"/>
                  <a:gd name="T56" fmla="*/ 227 w 232"/>
                  <a:gd name="T57" fmla="*/ 171 h 240"/>
                  <a:gd name="T58" fmla="*/ 226 w 232"/>
                  <a:gd name="T59" fmla="*/ 179 h 240"/>
                  <a:gd name="T60" fmla="*/ 230 w 232"/>
                  <a:gd name="T61" fmla="*/ 188 h 240"/>
                  <a:gd name="T62" fmla="*/ 223 w 232"/>
                  <a:gd name="T63" fmla="*/ 194 h 240"/>
                  <a:gd name="T64" fmla="*/ 218 w 232"/>
                  <a:gd name="T65" fmla="*/ 200 h 240"/>
                  <a:gd name="T66" fmla="*/ 212 w 232"/>
                  <a:gd name="T67" fmla="*/ 200 h 240"/>
                  <a:gd name="T68" fmla="*/ 206 w 232"/>
                  <a:gd name="T69" fmla="*/ 199 h 240"/>
                  <a:gd name="T70" fmla="*/ 195 w 232"/>
                  <a:gd name="T71" fmla="*/ 207 h 240"/>
                  <a:gd name="T72" fmla="*/ 186 w 232"/>
                  <a:gd name="T73" fmla="*/ 209 h 240"/>
                  <a:gd name="T74" fmla="*/ 177 w 232"/>
                  <a:gd name="T75" fmla="*/ 215 h 240"/>
                  <a:gd name="T76" fmla="*/ 170 w 232"/>
                  <a:gd name="T77" fmla="*/ 225 h 240"/>
                  <a:gd name="T78" fmla="*/ 102 w 232"/>
                  <a:gd name="T79" fmla="*/ 176 h 240"/>
                  <a:gd name="T80" fmla="*/ 48 w 232"/>
                  <a:gd name="T81" fmla="*/ 112 h 240"/>
                  <a:gd name="T82" fmla="*/ 3 w 232"/>
                  <a:gd name="T83" fmla="*/ 39 h 240"/>
                  <a:gd name="T84" fmla="*/ 13 w 232"/>
                  <a:gd name="T85" fmla="*/ 42 h 240"/>
                  <a:gd name="T86" fmla="*/ 23 w 232"/>
                  <a:gd name="T87" fmla="*/ 39 h 240"/>
                  <a:gd name="T88" fmla="*/ 28 w 232"/>
                  <a:gd name="T89" fmla="*/ 44 h 240"/>
                  <a:gd name="T90" fmla="*/ 40 w 232"/>
                  <a:gd name="T91" fmla="*/ 47 h 240"/>
                  <a:gd name="T92" fmla="*/ 54 w 232"/>
                  <a:gd name="T93" fmla="*/ 52 h 240"/>
                  <a:gd name="T94" fmla="*/ 63 w 232"/>
                  <a:gd name="T95" fmla="*/ 56 h 240"/>
                  <a:gd name="T96" fmla="*/ 57 w 232"/>
                  <a:gd name="T97" fmla="*/ 48 h 240"/>
                  <a:gd name="T98" fmla="*/ 49 w 232"/>
                  <a:gd name="T99" fmla="*/ 39 h 240"/>
                  <a:gd name="T100" fmla="*/ 41 w 232"/>
                  <a:gd name="T101" fmla="*/ 37 h 240"/>
                  <a:gd name="T102" fmla="*/ 46 w 232"/>
                  <a:gd name="T103" fmla="*/ 30 h 240"/>
                  <a:gd name="T104" fmla="*/ 38 w 232"/>
                  <a:gd name="T105" fmla="*/ 25 h 240"/>
                  <a:gd name="T106" fmla="*/ 33 w 232"/>
                  <a:gd name="T107" fmla="*/ 30 h 240"/>
                  <a:gd name="T108" fmla="*/ 31 w 232"/>
                  <a:gd name="T109" fmla="*/ 23 h 240"/>
                  <a:gd name="T110" fmla="*/ 47 w 232"/>
                  <a:gd name="T111" fmla="*/ 17 h 240"/>
                  <a:gd name="T112" fmla="*/ 59 w 232"/>
                  <a:gd name="T113" fmla="*/ 2 h 240"/>
                  <a:gd name="T114" fmla="*/ 71 w 232"/>
                  <a:gd name="T115" fmla="*/ 2 h 240"/>
                  <a:gd name="T116" fmla="*/ 78 w 232"/>
                  <a:gd name="T117" fmla="*/ 13 h 240"/>
                  <a:gd name="T118" fmla="*/ 87 w 232"/>
                  <a:gd name="T119" fmla="*/ 20 h 240"/>
                  <a:gd name="T120" fmla="*/ 97 w 232"/>
                  <a:gd name="T121" fmla="*/ 31 h 240"/>
                  <a:gd name="T122" fmla="*/ 126 w 232"/>
                  <a:gd name="T123" fmla="*/ 34 h 240"/>
                  <a:gd name="T124" fmla="*/ 155 w 232"/>
                  <a:gd name="T125" fmla="*/ 3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240">
                    <a:moveTo>
                      <a:pt x="163" y="32"/>
                    </a:moveTo>
                    <a:lnTo>
                      <a:pt x="162" y="32"/>
                    </a:lnTo>
                    <a:lnTo>
                      <a:pt x="160" y="33"/>
                    </a:lnTo>
                    <a:lnTo>
                      <a:pt x="158" y="33"/>
                    </a:lnTo>
                    <a:lnTo>
                      <a:pt x="155" y="33"/>
                    </a:lnTo>
                    <a:lnTo>
                      <a:pt x="155" y="33"/>
                    </a:lnTo>
                    <a:lnTo>
                      <a:pt x="153" y="33"/>
                    </a:lnTo>
                    <a:lnTo>
                      <a:pt x="149" y="34"/>
                    </a:lnTo>
                    <a:lnTo>
                      <a:pt x="147" y="34"/>
                    </a:lnTo>
                    <a:lnTo>
                      <a:pt x="145" y="34"/>
                    </a:lnTo>
                    <a:lnTo>
                      <a:pt x="143" y="35"/>
                    </a:lnTo>
                    <a:lnTo>
                      <a:pt x="140" y="35"/>
                    </a:lnTo>
                    <a:lnTo>
                      <a:pt x="138" y="35"/>
                    </a:lnTo>
                    <a:lnTo>
                      <a:pt x="135" y="35"/>
                    </a:lnTo>
                    <a:lnTo>
                      <a:pt x="133" y="35"/>
                    </a:lnTo>
                    <a:lnTo>
                      <a:pt x="130" y="35"/>
                    </a:lnTo>
                    <a:lnTo>
                      <a:pt x="128" y="36"/>
                    </a:lnTo>
                    <a:lnTo>
                      <a:pt x="124" y="36"/>
                    </a:lnTo>
                    <a:lnTo>
                      <a:pt x="120" y="37"/>
                    </a:lnTo>
                    <a:lnTo>
                      <a:pt x="118" y="37"/>
                    </a:lnTo>
                    <a:lnTo>
                      <a:pt x="115" y="37"/>
                    </a:lnTo>
                    <a:lnTo>
                      <a:pt x="113" y="37"/>
                    </a:lnTo>
                    <a:lnTo>
                      <a:pt x="112" y="37"/>
                    </a:lnTo>
                    <a:lnTo>
                      <a:pt x="110" y="37"/>
                    </a:lnTo>
                    <a:lnTo>
                      <a:pt x="107" y="37"/>
                    </a:lnTo>
                    <a:lnTo>
                      <a:pt x="105" y="36"/>
                    </a:lnTo>
                    <a:lnTo>
                      <a:pt x="104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2" y="37"/>
                    </a:lnTo>
                    <a:lnTo>
                      <a:pt x="100" y="38"/>
                    </a:lnTo>
                    <a:lnTo>
                      <a:pt x="100" y="39"/>
                    </a:lnTo>
                    <a:lnTo>
                      <a:pt x="102" y="41"/>
                    </a:lnTo>
                    <a:lnTo>
                      <a:pt x="103" y="42"/>
                    </a:lnTo>
                    <a:lnTo>
                      <a:pt x="104" y="44"/>
                    </a:lnTo>
                    <a:lnTo>
                      <a:pt x="105" y="46"/>
                    </a:lnTo>
                    <a:lnTo>
                      <a:pt x="107" y="48"/>
                    </a:lnTo>
                    <a:lnTo>
                      <a:pt x="108" y="51"/>
                    </a:lnTo>
                    <a:lnTo>
                      <a:pt x="109" y="52"/>
                    </a:lnTo>
                    <a:lnTo>
                      <a:pt x="111" y="52"/>
                    </a:lnTo>
                    <a:lnTo>
                      <a:pt x="112" y="51"/>
                    </a:lnTo>
                    <a:lnTo>
                      <a:pt x="113" y="52"/>
                    </a:lnTo>
                    <a:lnTo>
                      <a:pt x="114" y="53"/>
                    </a:lnTo>
                    <a:lnTo>
                      <a:pt x="115" y="56"/>
                    </a:lnTo>
                    <a:lnTo>
                      <a:pt x="114" y="58"/>
                    </a:lnTo>
                    <a:lnTo>
                      <a:pt x="114" y="61"/>
                    </a:lnTo>
                    <a:lnTo>
                      <a:pt x="114" y="62"/>
                    </a:lnTo>
                    <a:lnTo>
                      <a:pt x="116" y="63"/>
                    </a:lnTo>
                    <a:lnTo>
                      <a:pt x="116" y="65"/>
                    </a:lnTo>
                    <a:lnTo>
                      <a:pt x="117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20" y="71"/>
                    </a:lnTo>
                    <a:lnTo>
                      <a:pt x="121" y="72"/>
                    </a:lnTo>
                    <a:lnTo>
                      <a:pt x="122" y="73"/>
                    </a:lnTo>
                    <a:lnTo>
                      <a:pt x="122" y="76"/>
                    </a:lnTo>
                    <a:lnTo>
                      <a:pt x="124" y="74"/>
                    </a:lnTo>
                    <a:lnTo>
                      <a:pt x="125" y="78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0" y="78"/>
                    </a:lnTo>
                    <a:lnTo>
                      <a:pt x="131" y="79"/>
                    </a:lnTo>
                    <a:lnTo>
                      <a:pt x="134" y="79"/>
                    </a:lnTo>
                    <a:lnTo>
                      <a:pt x="135" y="81"/>
                    </a:lnTo>
                    <a:lnTo>
                      <a:pt x="139" y="82"/>
                    </a:lnTo>
                    <a:lnTo>
                      <a:pt x="141" y="82"/>
                    </a:lnTo>
                    <a:lnTo>
                      <a:pt x="142" y="81"/>
                    </a:lnTo>
                    <a:lnTo>
                      <a:pt x="143" y="79"/>
                    </a:lnTo>
                    <a:lnTo>
                      <a:pt x="143" y="78"/>
                    </a:lnTo>
                    <a:lnTo>
                      <a:pt x="145" y="78"/>
                    </a:lnTo>
                    <a:lnTo>
                      <a:pt x="146" y="74"/>
                    </a:lnTo>
                    <a:lnTo>
                      <a:pt x="147" y="72"/>
                    </a:lnTo>
                    <a:lnTo>
                      <a:pt x="150" y="71"/>
                    </a:lnTo>
                    <a:lnTo>
                      <a:pt x="153" y="69"/>
                    </a:lnTo>
                    <a:lnTo>
                      <a:pt x="153" y="67"/>
                    </a:lnTo>
                    <a:lnTo>
                      <a:pt x="155" y="66"/>
                    </a:lnTo>
                    <a:lnTo>
                      <a:pt x="155" y="64"/>
                    </a:lnTo>
                    <a:lnTo>
                      <a:pt x="156" y="62"/>
                    </a:lnTo>
                    <a:lnTo>
                      <a:pt x="158" y="60"/>
                    </a:lnTo>
                    <a:lnTo>
                      <a:pt x="159" y="58"/>
                    </a:lnTo>
                    <a:lnTo>
                      <a:pt x="160" y="58"/>
                    </a:lnTo>
                    <a:lnTo>
                      <a:pt x="161" y="57"/>
                    </a:lnTo>
                    <a:lnTo>
                      <a:pt x="161" y="56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3" y="53"/>
                    </a:lnTo>
                    <a:lnTo>
                      <a:pt x="163" y="52"/>
                    </a:lnTo>
                    <a:lnTo>
                      <a:pt x="165" y="51"/>
                    </a:lnTo>
                    <a:lnTo>
                      <a:pt x="166" y="52"/>
                    </a:lnTo>
                    <a:lnTo>
                      <a:pt x="168" y="52"/>
                    </a:lnTo>
                    <a:lnTo>
                      <a:pt x="169" y="53"/>
                    </a:lnTo>
                    <a:lnTo>
                      <a:pt x="168" y="53"/>
                    </a:lnTo>
                    <a:lnTo>
                      <a:pt x="167" y="54"/>
                    </a:lnTo>
                    <a:lnTo>
                      <a:pt x="167" y="54"/>
                    </a:lnTo>
                    <a:lnTo>
                      <a:pt x="168" y="54"/>
                    </a:lnTo>
                    <a:lnTo>
                      <a:pt x="169" y="57"/>
                    </a:lnTo>
                    <a:lnTo>
                      <a:pt x="171" y="57"/>
                    </a:lnTo>
                    <a:lnTo>
                      <a:pt x="173" y="56"/>
                    </a:lnTo>
                    <a:lnTo>
                      <a:pt x="175" y="54"/>
                    </a:lnTo>
                    <a:lnTo>
                      <a:pt x="175" y="54"/>
                    </a:lnTo>
                    <a:lnTo>
                      <a:pt x="176" y="53"/>
                    </a:lnTo>
                    <a:lnTo>
                      <a:pt x="179" y="51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6"/>
                    </a:lnTo>
                    <a:lnTo>
                      <a:pt x="185" y="45"/>
                    </a:lnTo>
                    <a:lnTo>
                      <a:pt x="184" y="43"/>
                    </a:lnTo>
                    <a:lnTo>
                      <a:pt x="185" y="43"/>
                    </a:lnTo>
                    <a:lnTo>
                      <a:pt x="186" y="44"/>
                    </a:lnTo>
                    <a:lnTo>
                      <a:pt x="188" y="44"/>
                    </a:lnTo>
                    <a:lnTo>
                      <a:pt x="189" y="46"/>
                    </a:lnTo>
                    <a:lnTo>
                      <a:pt x="190" y="51"/>
                    </a:lnTo>
                    <a:lnTo>
                      <a:pt x="190" y="53"/>
                    </a:lnTo>
                    <a:lnTo>
                      <a:pt x="189" y="54"/>
                    </a:lnTo>
                    <a:lnTo>
                      <a:pt x="187" y="54"/>
                    </a:lnTo>
                    <a:lnTo>
                      <a:pt x="186" y="57"/>
                    </a:lnTo>
                    <a:lnTo>
                      <a:pt x="185" y="60"/>
                    </a:lnTo>
                    <a:lnTo>
                      <a:pt x="182" y="63"/>
                    </a:lnTo>
                    <a:lnTo>
                      <a:pt x="181" y="65"/>
                    </a:lnTo>
                    <a:lnTo>
                      <a:pt x="181" y="69"/>
                    </a:lnTo>
                    <a:lnTo>
                      <a:pt x="181" y="72"/>
                    </a:lnTo>
                    <a:lnTo>
                      <a:pt x="182" y="76"/>
                    </a:lnTo>
                    <a:lnTo>
                      <a:pt x="185" y="76"/>
                    </a:lnTo>
                    <a:lnTo>
                      <a:pt x="187" y="78"/>
                    </a:lnTo>
                    <a:lnTo>
                      <a:pt x="187" y="81"/>
                    </a:lnTo>
                    <a:lnTo>
                      <a:pt x="189" y="85"/>
                    </a:lnTo>
                    <a:lnTo>
                      <a:pt x="191" y="88"/>
                    </a:lnTo>
                    <a:lnTo>
                      <a:pt x="191" y="92"/>
                    </a:lnTo>
                    <a:lnTo>
                      <a:pt x="190" y="94"/>
                    </a:lnTo>
                    <a:lnTo>
                      <a:pt x="190" y="98"/>
                    </a:lnTo>
                    <a:lnTo>
                      <a:pt x="192" y="101"/>
                    </a:lnTo>
                    <a:lnTo>
                      <a:pt x="192" y="104"/>
                    </a:lnTo>
                    <a:lnTo>
                      <a:pt x="192" y="107"/>
                    </a:lnTo>
                    <a:lnTo>
                      <a:pt x="193" y="111"/>
                    </a:lnTo>
                    <a:lnTo>
                      <a:pt x="194" y="114"/>
                    </a:lnTo>
                    <a:lnTo>
                      <a:pt x="195" y="115"/>
                    </a:lnTo>
                    <a:lnTo>
                      <a:pt x="198" y="116"/>
                    </a:lnTo>
                    <a:lnTo>
                      <a:pt x="199" y="119"/>
                    </a:lnTo>
                    <a:lnTo>
                      <a:pt x="198" y="122"/>
                    </a:lnTo>
                    <a:lnTo>
                      <a:pt x="197" y="122"/>
                    </a:lnTo>
                    <a:lnTo>
                      <a:pt x="196" y="125"/>
                    </a:lnTo>
                    <a:lnTo>
                      <a:pt x="200" y="129"/>
                    </a:lnTo>
                    <a:lnTo>
                      <a:pt x="201" y="129"/>
                    </a:lnTo>
                    <a:lnTo>
                      <a:pt x="204" y="129"/>
                    </a:lnTo>
                    <a:lnTo>
                      <a:pt x="205" y="130"/>
                    </a:lnTo>
                    <a:lnTo>
                      <a:pt x="206" y="130"/>
                    </a:lnTo>
                    <a:lnTo>
                      <a:pt x="209" y="131"/>
                    </a:lnTo>
                    <a:lnTo>
                      <a:pt x="211" y="134"/>
                    </a:lnTo>
                    <a:lnTo>
                      <a:pt x="212" y="135"/>
                    </a:lnTo>
                    <a:lnTo>
                      <a:pt x="214" y="136"/>
                    </a:lnTo>
                    <a:lnTo>
                      <a:pt x="216" y="138"/>
                    </a:lnTo>
                    <a:lnTo>
                      <a:pt x="218" y="141"/>
                    </a:lnTo>
                    <a:lnTo>
                      <a:pt x="220" y="145"/>
                    </a:lnTo>
                    <a:lnTo>
                      <a:pt x="222" y="148"/>
                    </a:lnTo>
                    <a:lnTo>
                      <a:pt x="223" y="150"/>
                    </a:lnTo>
                    <a:lnTo>
                      <a:pt x="224" y="150"/>
                    </a:lnTo>
                    <a:lnTo>
                      <a:pt x="226" y="152"/>
                    </a:lnTo>
                    <a:lnTo>
                      <a:pt x="230" y="153"/>
                    </a:lnTo>
                    <a:lnTo>
                      <a:pt x="231" y="153"/>
                    </a:lnTo>
                    <a:lnTo>
                      <a:pt x="232" y="155"/>
                    </a:lnTo>
                    <a:lnTo>
                      <a:pt x="227" y="161"/>
                    </a:lnTo>
                    <a:lnTo>
                      <a:pt x="226" y="164"/>
                    </a:lnTo>
                    <a:lnTo>
                      <a:pt x="225" y="166"/>
                    </a:lnTo>
                    <a:lnTo>
                      <a:pt x="224" y="166"/>
                    </a:lnTo>
                    <a:lnTo>
                      <a:pt x="225" y="167"/>
                    </a:lnTo>
                    <a:lnTo>
                      <a:pt x="225" y="168"/>
                    </a:lnTo>
                    <a:lnTo>
                      <a:pt x="226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9" y="168"/>
                    </a:lnTo>
                    <a:lnTo>
                      <a:pt x="229" y="169"/>
                    </a:lnTo>
                    <a:lnTo>
                      <a:pt x="227" y="170"/>
                    </a:lnTo>
                    <a:lnTo>
                      <a:pt x="227" y="171"/>
                    </a:lnTo>
                    <a:lnTo>
                      <a:pt x="229" y="173"/>
                    </a:lnTo>
                    <a:lnTo>
                      <a:pt x="229" y="174"/>
                    </a:lnTo>
                    <a:lnTo>
                      <a:pt x="227" y="175"/>
                    </a:lnTo>
                    <a:lnTo>
                      <a:pt x="227" y="178"/>
                    </a:lnTo>
                    <a:lnTo>
                      <a:pt x="229" y="179"/>
                    </a:lnTo>
                    <a:lnTo>
                      <a:pt x="226" y="179"/>
                    </a:lnTo>
                    <a:lnTo>
                      <a:pt x="225" y="180"/>
                    </a:lnTo>
                    <a:lnTo>
                      <a:pt x="225" y="181"/>
                    </a:lnTo>
                    <a:lnTo>
                      <a:pt x="227" y="182"/>
                    </a:lnTo>
                    <a:lnTo>
                      <a:pt x="227" y="184"/>
                    </a:lnTo>
                    <a:lnTo>
                      <a:pt x="229" y="187"/>
                    </a:lnTo>
                    <a:lnTo>
                      <a:pt x="230" y="188"/>
                    </a:lnTo>
                    <a:lnTo>
                      <a:pt x="230" y="189"/>
                    </a:lnTo>
                    <a:lnTo>
                      <a:pt x="229" y="190"/>
                    </a:lnTo>
                    <a:lnTo>
                      <a:pt x="229" y="191"/>
                    </a:lnTo>
                    <a:lnTo>
                      <a:pt x="227" y="193"/>
                    </a:lnTo>
                    <a:lnTo>
                      <a:pt x="225" y="193"/>
                    </a:lnTo>
                    <a:lnTo>
                      <a:pt x="223" y="194"/>
                    </a:lnTo>
                    <a:lnTo>
                      <a:pt x="223" y="196"/>
                    </a:lnTo>
                    <a:lnTo>
                      <a:pt x="222" y="198"/>
                    </a:lnTo>
                    <a:lnTo>
                      <a:pt x="221" y="199"/>
                    </a:lnTo>
                    <a:lnTo>
                      <a:pt x="220" y="199"/>
                    </a:lnTo>
                    <a:lnTo>
                      <a:pt x="219" y="199"/>
                    </a:lnTo>
                    <a:lnTo>
                      <a:pt x="218" y="200"/>
                    </a:lnTo>
                    <a:lnTo>
                      <a:pt x="217" y="200"/>
                    </a:lnTo>
                    <a:lnTo>
                      <a:pt x="216" y="200"/>
                    </a:lnTo>
                    <a:lnTo>
                      <a:pt x="215" y="200"/>
                    </a:lnTo>
                    <a:lnTo>
                      <a:pt x="214" y="201"/>
                    </a:lnTo>
                    <a:lnTo>
                      <a:pt x="213" y="203"/>
                    </a:lnTo>
                    <a:lnTo>
                      <a:pt x="212" y="200"/>
                    </a:lnTo>
                    <a:lnTo>
                      <a:pt x="212" y="199"/>
                    </a:lnTo>
                    <a:lnTo>
                      <a:pt x="211" y="199"/>
                    </a:lnTo>
                    <a:lnTo>
                      <a:pt x="210" y="200"/>
                    </a:lnTo>
                    <a:lnTo>
                      <a:pt x="209" y="199"/>
                    </a:lnTo>
                    <a:lnTo>
                      <a:pt x="207" y="199"/>
                    </a:lnTo>
                    <a:lnTo>
                      <a:pt x="206" y="199"/>
                    </a:lnTo>
                    <a:lnTo>
                      <a:pt x="205" y="199"/>
                    </a:lnTo>
                    <a:lnTo>
                      <a:pt x="201" y="199"/>
                    </a:lnTo>
                    <a:lnTo>
                      <a:pt x="198" y="201"/>
                    </a:lnTo>
                    <a:lnTo>
                      <a:pt x="196" y="203"/>
                    </a:lnTo>
                    <a:lnTo>
                      <a:pt x="196" y="205"/>
                    </a:lnTo>
                    <a:lnTo>
                      <a:pt x="195" y="207"/>
                    </a:lnTo>
                    <a:lnTo>
                      <a:pt x="194" y="208"/>
                    </a:lnTo>
                    <a:lnTo>
                      <a:pt x="193" y="208"/>
                    </a:lnTo>
                    <a:lnTo>
                      <a:pt x="191" y="209"/>
                    </a:lnTo>
                    <a:lnTo>
                      <a:pt x="189" y="210"/>
                    </a:lnTo>
                    <a:lnTo>
                      <a:pt x="187" y="209"/>
                    </a:lnTo>
                    <a:lnTo>
                      <a:pt x="186" y="209"/>
                    </a:lnTo>
                    <a:lnTo>
                      <a:pt x="182" y="210"/>
                    </a:lnTo>
                    <a:lnTo>
                      <a:pt x="181" y="211"/>
                    </a:lnTo>
                    <a:lnTo>
                      <a:pt x="181" y="212"/>
                    </a:lnTo>
                    <a:lnTo>
                      <a:pt x="180" y="214"/>
                    </a:lnTo>
                    <a:lnTo>
                      <a:pt x="180" y="214"/>
                    </a:lnTo>
                    <a:lnTo>
                      <a:pt x="177" y="215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4" y="218"/>
                    </a:lnTo>
                    <a:lnTo>
                      <a:pt x="173" y="220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67" y="231"/>
                    </a:lnTo>
                    <a:lnTo>
                      <a:pt x="168" y="239"/>
                    </a:lnTo>
                    <a:lnTo>
                      <a:pt x="167" y="240"/>
                    </a:lnTo>
                    <a:lnTo>
                      <a:pt x="166" y="239"/>
                    </a:lnTo>
                    <a:lnTo>
                      <a:pt x="136" y="212"/>
                    </a:lnTo>
                    <a:lnTo>
                      <a:pt x="102" y="176"/>
                    </a:lnTo>
                    <a:lnTo>
                      <a:pt x="83" y="161"/>
                    </a:lnTo>
                    <a:lnTo>
                      <a:pt x="83" y="159"/>
                    </a:lnTo>
                    <a:lnTo>
                      <a:pt x="70" y="141"/>
                    </a:lnTo>
                    <a:lnTo>
                      <a:pt x="60" y="129"/>
                    </a:lnTo>
                    <a:lnTo>
                      <a:pt x="55" y="122"/>
                    </a:lnTo>
                    <a:lnTo>
                      <a:pt x="48" y="112"/>
                    </a:lnTo>
                    <a:lnTo>
                      <a:pt x="42" y="106"/>
                    </a:lnTo>
                    <a:lnTo>
                      <a:pt x="40" y="101"/>
                    </a:lnTo>
                    <a:lnTo>
                      <a:pt x="40" y="98"/>
                    </a:lnTo>
                    <a:lnTo>
                      <a:pt x="0" y="39"/>
                    </a:lnTo>
                    <a:lnTo>
                      <a:pt x="2" y="39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6" y="38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11" y="41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9" y="41"/>
                    </a:lnTo>
                    <a:lnTo>
                      <a:pt x="21" y="40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7" y="39"/>
                    </a:lnTo>
                    <a:lnTo>
                      <a:pt x="28" y="40"/>
                    </a:lnTo>
                    <a:lnTo>
                      <a:pt x="28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5" y="47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42" y="48"/>
                    </a:lnTo>
                    <a:lnTo>
                      <a:pt x="45" y="51"/>
                    </a:lnTo>
                    <a:lnTo>
                      <a:pt x="47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7" y="52"/>
                    </a:lnTo>
                    <a:lnTo>
                      <a:pt x="55" y="54"/>
                    </a:lnTo>
                    <a:lnTo>
                      <a:pt x="58" y="54"/>
                    </a:lnTo>
                    <a:lnTo>
                      <a:pt x="60" y="54"/>
                    </a:lnTo>
                    <a:lnTo>
                      <a:pt x="62" y="56"/>
                    </a:lnTo>
                    <a:lnTo>
                      <a:pt x="63" y="56"/>
                    </a:lnTo>
                    <a:lnTo>
                      <a:pt x="62" y="54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61" y="52"/>
                    </a:lnTo>
                    <a:lnTo>
                      <a:pt x="59" y="51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4" y="44"/>
                    </a:lnTo>
                    <a:lnTo>
                      <a:pt x="53" y="42"/>
                    </a:lnTo>
                    <a:lnTo>
                      <a:pt x="52" y="41"/>
                    </a:lnTo>
                    <a:lnTo>
                      <a:pt x="52" y="40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4" y="39"/>
                    </a:lnTo>
                    <a:lnTo>
                      <a:pt x="43" y="38"/>
                    </a:lnTo>
                    <a:lnTo>
                      <a:pt x="42" y="38"/>
                    </a:lnTo>
                    <a:lnTo>
                      <a:pt x="41" y="37"/>
                    </a:lnTo>
                    <a:lnTo>
                      <a:pt x="41" y="36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4" y="32"/>
                    </a:lnTo>
                    <a:lnTo>
                      <a:pt x="45" y="31"/>
                    </a:lnTo>
                    <a:lnTo>
                      <a:pt x="46" y="30"/>
                    </a:lnTo>
                    <a:lnTo>
                      <a:pt x="45" y="28"/>
                    </a:lnTo>
                    <a:lnTo>
                      <a:pt x="45" y="27"/>
                    </a:lnTo>
                    <a:lnTo>
                      <a:pt x="43" y="26"/>
                    </a:lnTo>
                    <a:lnTo>
                      <a:pt x="42" y="25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6" y="25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4" y="28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31" y="23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9" y="20"/>
                    </a:lnTo>
                    <a:lnTo>
                      <a:pt x="42" y="19"/>
                    </a:lnTo>
                    <a:lnTo>
                      <a:pt x="44" y="18"/>
                    </a:lnTo>
                    <a:lnTo>
                      <a:pt x="47" y="17"/>
                    </a:lnTo>
                    <a:lnTo>
                      <a:pt x="49" y="15"/>
                    </a:lnTo>
                    <a:lnTo>
                      <a:pt x="52" y="12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7" y="5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5"/>
                    </a:lnTo>
                    <a:lnTo>
                      <a:pt x="73" y="7"/>
                    </a:lnTo>
                    <a:lnTo>
                      <a:pt x="75" y="8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8" y="13"/>
                    </a:lnTo>
                    <a:lnTo>
                      <a:pt x="80" y="13"/>
                    </a:lnTo>
                    <a:lnTo>
                      <a:pt x="83" y="14"/>
                    </a:lnTo>
                    <a:lnTo>
                      <a:pt x="84" y="15"/>
                    </a:lnTo>
                    <a:lnTo>
                      <a:pt x="86" y="17"/>
                    </a:lnTo>
                    <a:lnTo>
                      <a:pt x="87" y="17"/>
                    </a:lnTo>
                    <a:lnTo>
                      <a:pt x="87" y="20"/>
                    </a:lnTo>
                    <a:lnTo>
                      <a:pt x="87" y="22"/>
                    </a:lnTo>
                    <a:lnTo>
                      <a:pt x="88" y="25"/>
                    </a:lnTo>
                    <a:lnTo>
                      <a:pt x="89" y="27"/>
                    </a:lnTo>
                    <a:lnTo>
                      <a:pt x="91" y="28"/>
                    </a:lnTo>
                    <a:lnTo>
                      <a:pt x="93" y="30"/>
                    </a:lnTo>
                    <a:lnTo>
                      <a:pt x="97" y="31"/>
                    </a:lnTo>
                    <a:lnTo>
                      <a:pt x="102" y="33"/>
                    </a:lnTo>
                    <a:lnTo>
                      <a:pt x="107" y="34"/>
                    </a:lnTo>
                    <a:lnTo>
                      <a:pt x="112" y="34"/>
                    </a:lnTo>
                    <a:lnTo>
                      <a:pt x="116" y="34"/>
                    </a:lnTo>
                    <a:lnTo>
                      <a:pt x="121" y="34"/>
                    </a:lnTo>
                    <a:lnTo>
                      <a:pt x="126" y="34"/>
                    </a:lnTo>
                    <a:lnTo>
                      <a:pt x="130" y="33"/>
                    </a:lnTo>
                    <a:lnTo>
                      <a:pt x="135" y="32"/>
                    </a:lnTo>
                    <a:lnTo>
                      <a:pt x="137" y="33"/>
                    </a:lnTo>
                    <a:lnTo>
                      <a:pt x="142" y="32"/>
                    </a:lnTo>
                    <a:lnTo>
                      <a:pt x="149" y="32"/>
                    </a:lnTo>
                    <a:lnTo>
                      <a:pt x="155" y="31"/>
                    </a:lnTo>
                    <a:lnTo>
                      <a:pt x="162" y="30"/>
                    </a:lnTo>
                    <a:lnTo>
                      <a:pt x="163" y="3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СЗФО_Вологодская область">
                <a:extLst>
                  <a:ext uri="{FF2B5EF4-FFF2-40B4-BE49-F238E27FC236}">
                    <a16:creationId xmlns="" xmlns:a16="http://schemas.microsoft.com/office/drawing/2014/main" id="{C41E700B-3874-4468-B767-C8E6A231F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2527300"/>
                <a:ext cx="750888" cy="642938"/>
              </a:xfrm>
              <a:custGeom>
                <a:avLst/>
                <a:gdLst>
                  <a:gd name="T0" fmla="*/ 310 w 645"/>
                  <a:gd name="T1" fmla="*/ 167 h 553"/>
                  <a:gd name="T2" fmla="*/ 302 w 645"/>
                  <a:gd name="T3" fmla="*/ 142 h 553"/>
                  <a:gd name="T4" fmla="*/ 302 w 645"/>
                  <a:gd name="T5" fmla="*/ 92 h 553"/>
                  <a:gd name="T6" fmla="*/ 293 w 645"/>
                  <a:gd name="T7" fmla="*/ 16 h 553"/>
                  <a:gd name="T8" fmla="*/ 260 w 645"/>
                  <a:gd name="T9" fmla="*/ 0 h 553"/>
                  <a:gd name="T10" fmla="*/ 201 w 645"/>
                  <a:gd name="T11" fmla="*/ 25 h 553"/>
                  <a:gd name="T12" fmla="*/ 167 w 645"/>
                  <a:gd name="T13" fmla="*/ 0 h 553"/>
                  <a:gd name="T14" fmla="*/ 142 w 645"/>
                  <a:gd name="T15" fmla="*/ 33 h 553"/>
                  <a:gd name="T16" fmla="*/ 92 w 645"/>
                  <a:gd name="T17" fmla="*/ 67 h 553"/>
                  <a:gd name="T18" fmla="*/ 84 w 645"/>
                  <a:gd name="T19" fmla="*/ 92 h 553"/>
                  <a:gd name="T20" fmla="*/ 84 w 645"/>
                  <a:gd name="T21" fmla="*/ 109 h 553"/>
                  <a:gd name="T22" fmla="*/ 50 w 645"/>
                  <a:gd name="T23" fmla="*/ 125 h 553"/>
                  <a:gd name="T24" fmla="*/ 0 w 645"/>
                  <a:gd name="T25" fmla="*/ 142 h 553"/>
                  <a:gd name="T26" fmla="*/ 8 w 645"/>
                  <a:gd name="T27" fmla="*/ 167 h 553"/>
                  <a:gd name="T28" fmla="*/ 25 w 645"/>
                  <a:gd name="T29" fmla="*/ 201 h 553"/>
                  <a:gd name="T30" fmla="*/ 84 w 645"/>
                  <a:gd name="T31" fmla="*/ 235 h 553"/>
                  <a:gd name="T32" fmla="*/ 84 w 645"/>
                  <a:gd name="T33" fmla="*/ 260 h 553"/>
                  <a:gd name="T34" fmla="*/ 117 w 645"/>
                  <a:gd name="T35" fmla="*/ 285 h 553"/>
                  <a:gd name="T36" fmla="*/ 134 w 645"/>
                  <a:gd name="T37" fmla="*/ 243 h 553"/>
                  <a:gd name="T38" fmla="*/ 151 w 645"/>
                  <a:gd name="T39" fmla="*/ 310 h 553"/>
                  <a:gd name="T40" fmla="*/ 193 w 645"/>
                  <a:gd name="T41" fmla="*/ 327 h 553"/>
                  <a:gd name="T42" fmla="*/ 260 w 645"/>
                  <a:gd name="T43" fmla="*/ 402 h 553"/>
                  <a:gd name="T44" fmla="*/ 293 w 645"/>
                  <a:gd name="T45" fmla="*/ 394 h 553"/>
                  <a:gd name="T46" fmla="*/ 335 w 645"/>
                  <a:gd name="T47" fmla="*/ 385 h 553"/>
                  <a:gd name="T48" fmla="*/ 343 w 645"/>
                  <a:gd name="T49" fmla="*/ 402 h 553"/>
                  <a:gd name="T50" fmla="*/ 352 w 645"/>
                  <a:gd name="T51" fmla="*/ 436 h 553"/>
                  <a:gd name="T52" fmla="*/ 385 w 645"/>
                  <a:gd name="T53" fmla="*/ 453 h 553"/>
                  <a:gd name="T54" fmla="*/ 419 w 645"/>
                  <a:gd name="T55" fmla="*/ 486 h 553"/>
                  <a:gd name="T56" fmla="*/ 494 w 645"/>
                  <a:gd name="T57" fmla="*/ 545 h 553"/>
                  <a:gd name="T58" fmla="*/ 528 w 645"/>
                  <a:gd name="T59" fmla="*/ 545 h 553"/>
                  <a:gd name="T60" fmla="*/ 562 w 645"/>
                  <a:gd name="T61" fmla="*/ 536 h 553"/>
                  <a:gd name="T62" fmla="*/ 578 w 645"/>
                  <a:gd name="T63" fmla="*/ 520 h 553"/>
                  <a:gd name="T64" fmla="*/ 595 w 645"/>
                  <a:gd name="T65" fmla="*/ 503 h 553"/>
                  <a:gd name="T66" fmla="*/ 562 w 645"/>
                  <a:gd name="T67" fmla="*/ 486 h 553"/>
                  <a:gd name="T68" fmla="*/ 595 w 645"/>
                  <a:gd name="T69" fmla="*/ 469 h 553"/>
                  <a:gd name="T70" fmla="*/ 637 w 645"/>
                  <a:gd name="T71" fmla="*/ 402 h 553"/>
                  <a:gd name="T72" fmla="*/ 620 w 645"/>
                  <a:gd name="T73" fmla="*/ 369 h 553"/>
                  <a:gd name="T74" fmla="*/ 545 w 645"/>
                  <a:gd name="T75" fmla="*/ 335 h 553"/>
                  <a:gd name="T76" fmla="*/ 486 w 645"/>
                  <a:gd name="T77" fmla="*/ 318 h 553"/>
                  <a:gd name="T78" fmla="*/ 469 w 645"/>
                  <a:gd name="T79" fmla="*/ 293 h 553"/>
                  <a:gd name="T80" fmla="*/ 453 w 645"/>
                  <a:gd name="T81" fmla="*/ 268 h 553"/>
                  <a:gd name="T82" fmla="*/ 427 w 645"/>
                  <a:gd name="T83" fmla="*/ 251 h 553"/>
                  <a:gd name="T84" fmla="*/ 411 w 645"/>
                  <a:gd name="T85" fmla="*/ 243 h 553"/>
                  <a:gd name="T86" fmla="*/ 377 w 645"/>
                  <a:gd name="T87" fmla="*/ 226 h 553"/>
                  <a:gd name="T88" fmla="*/ 352 w 645"/>
                  <a:gd name="T89" fmla="*/ 201 h 553"/>
                  <a:gd name="T90" fmla="*/ 335 w 645"/>
                  <a:gd name="T91" fmla="*/ 17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45" h="553">
                    <a:moveTo>
                      <a:pt x="335" y="176"/>
                    </a:moveTo>
                    <a:lnTo>
                      <a:pt x="327" y="176"/>
                    </a:lnTo>
                    <a:lnTo>
                      <a:pt x="310" y="167"/>
                    </a:lnTo>
                    <a:lnTo>
                      <a:pt x="310" y="159"/>
                    </a:lnTo>
                    <a:lnTo>
                      <a:pt x="310" y="151"/>
                    </a:lnTo>
                    <a:lnTo>
                      <a:pt x="302" y="142"/>
                    </a:lnTo>
                    <a:lnTo>
                      <a:pt x="293" y="142"/>
                    </a:lnTo>
                    <a:lnTo>
                      <a:pt x="293" y="109"/>
                    </a:lnTo>
                    <a:lnTo>
                      <a:pt x="302" y="92"/>
                    </a:lnTo>
                    <a:lnTo>
                      <a:pt x="310" y="67"/>
                    </a:lnTo>
                    <a:lnTo>
                      <a:pt x="318" y="42"/>
                    </a:lnTo>
                    <a:lnTo>
                      <a:pt x="293" y="16"/>
                    </a:lnTo>
                    <a:lnTo>
                      <a:pt x="276" y="0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60" y="8"/>
                    </a:lnTo>
                    <a:lnTo>
                      <a:pt x="234" y="16"/>
                    </a:lnTo>
                    <a:lnTo>
                      <a:pt x="201" y="25"/>
                    </a:lnTo>
                    <a:lnTo>
                      <a:pt x="193" y="16"/>
                    </a:lnTo>
                    <a:lnTo>
                      <a:pt x="184" y="0"/>
                    </a:lnTo>
                    <a:lnTo>
                      <a:pt x="167" y="0"/>
                    </a:lnTo>
                    <a:lnTo>
                      <a:pt x="159" y="8"/>
                    </a:lnTo>
                    <a:lnTo>
                      <a:pt x="159" y="16"/>
                    </a:lnTo>
                    <a:lnTo>
                      <a:pt x="142" y="33"/>
                    </a:lnTo>
                    <a:lnTo>
                      <a:pt x="117" y="42"/>
                    </a:lnTo>
                    <a:lnTo>
                      <a:pt x="92" y="58"/>
                    </a:lnTo>
                    <a:lnTo>
                      <a:pt x="92" y="67"/>
                    </a:lnTo>
                    <a:lnTo>
                      <a:pt x="92" y="75"/>
                    </a:lnTo>
                    <a:lnTo>
                      <a:pt x="92" y="84"/>
                    </a:lnTo>
                    <a:lnTo>
                      <a:pt x="84" y="92"/>
                    </a:lnTo>
                    <a:lnTo>
                      <a:pt x="84" y="100"/>
                    </a:lnTo>
                    <a:lnTo>
                      <a:pt x="92" y="100"/>
                    </a:lnTo>
                    <a:lnTo>
                      <a:pt x="84" y="109"/>
                    </a:lnTo>
                    <a:lnTo>
                      <a:pt x="67" y="109"/>
                    </a:lnTo>
                    <a:lnTo>
                      <a:pt x="58" y="117"/>
                    </a:lnTo>
                    <a:lnTo>
                      <a:pt x="50" y="125"/>
                    </a:lnTo>
                    <a:lnTo>
                      <a:pt x="33" y="117"/>
                    </a:lnTo>
                    <a:lnTo>
                      <a:pt x="8" y="117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8" y="167"/>
                    </a:lnTo>
                    <a:lnTo>
                      <a:pt x="16" y="167"/>
                    </a:lnTo>
                    <a:lnTo>
                      <a:pt x="25" y="176"/>
                    </a:lnTo>
                    <a:lnTo>
                      <a:pt x="25" y="201"/>
                    </a:lnTo>
                    <a:lnTo>
                      <a:pt x="25" y="226"/>
                    </a:lnTo>
                    <a:lnTo>
                      <a:pt x="50" y="226"/>
                    </a:lnTo>
                    <a:lnTo>
                      <a:pt x="84" y="235"/>
                    </a:lnTo>
                    <a:lnTo>
                      <a:pt x="84" y="243"/>
                    </a:lnTo>
                    <a:lnTo>
                      <a:pt x="84" y="251"/>
                    </a:lnTo>
                    <a:lnTo>
                      <a:pt x="84" y="260"/>
                    </a:lnTo>
                    <a:lnTo>
                      <a:pt x="84" y="285"/>
                    </a:lnTo>
                    <a:lnTo>
                      <a:pt x="92" y="276"/>
                    </a:lnTo>
                    <a:lnTo>
                      <a:pt x="117" y="285"/>
                    </a:lnTo>
                    <a:lnTo>
                      <a:pt x="117" y="260"/>
                    </a:lnTo>
                    <a:lnTo>
                      <a:pt x="125" y="235"/>
                    </a:lnTo>
                    <a:lnTo>
                      <a:pt x="134" y="243"/>
                    </a:lnTo>
                    <a:lnTo>
                      <a:pt x="125" y="260"/>
                    </a:lnTo>
                    <a:lnTo>
                      <a:pt x="125" y="293"/>
                    </a:lnTo>
                    <a:lnTo>
                      <a:pt x="151" y="310"/>
                    </a:lnTo>
                    <a:lnTo>
                      <a:pt x="159" y="302"/>
                    </a:lnTo>
                    <a:lnTo>
                      <a:pt x="167" y="302"/>
                    </a:lnTo>
                    <a:lnTo>
                      <a:pt x="193" y="327"/>
                    </a:lnTo>
                    <a:lnTo>
                      <a:pt x="193" y="369"/>
                    </a:lnTo>
                    <a:lnTo>
                      <a:pt x="226" y="411"/>
                    </a:lnTo>
                    <a:lnTo>
                      <a:pt x="260" y="402"/>
                    </a:lnTo>
                    <a:lnTo>
                      <a:pt x="260" y="394"/>
                    </a:lnTo>
                    <a:lnTo>
                      <a:pt x="268" y="385"/>
                    </a:lnTo>
                    <a:lnTo>
                      <a:pt x="293" y="394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85"/>
                    </a:lnTo>
                    <a:lnTo>
                      <a:pt x="335" y="394"/>
                    </a:lnTo>
                    <a:lnTo>
                      <a:pt x="335" y="402"/>
                    </a:lnTo>
                    <a:lnTo>
                      <a:pt x="343" y="402"/>
                    </a:lnTo>
                    <a:lnTo>
                      <a:pt x="352" y="411"/>
                    </a:lnTo>
                    <a:lnTo>
                      <a:pt x="352" y="419"/>
                    </a:lnTo>
                    <a:lnTo>
                      <a:pt x="352" y="436"/>
                    </a:lnTo>
                    <a:lnTo>
                      <a:pt x="385" y="444"/>
                    </a:lnTo>
                    <a:lnTo>
                      <a:pt x="385" y="453"/>
                    </a:lnTo>
                    <a:lnTo>
                      <a:pt x="385" y="453"/>
                    </a:lnTo>
                    <a:lnTo>
                      <a:pt x="394" y="461"/>
                    </a:lnTo>
                    <a:lnTo>
                      <a:pt x="411" y="469"/>
                    </a:lnTo>
                    <a:lnTo>
                      <a:pt x="419" y="486"/>
                    </a:lnTo>
                    <a:lnTo>
                      <a:pt x="427" y="503"/>
                    </a:lnTo>
                    <a:lnTo>
                      <a:pt x="486" y="545"/>
                    </a:lnTo>
                    <a:lnTo>
                      <a:pt x="494" y="545"/>
                    </a:lnTo>
                    <a:lnTo>
                      <a:pt x="503" y="536"/>
                    </a:lnTo>
                    <a:lnTo>
                      <a:pt x="520" y="545"/>
                    </a:lnTo>
                    <a:lnTo>
                      <a:pt x="528" y="545"/>
                    </a:lnTo>
                    <a:lnTo>
                      <a:pt x="536" y="536"/>
                    </a:lnTo>
                    <a:lnTo>
                      <a:pt x="545" y="528"/>
                    </a:lnTo>
                    <a:lnTo>
                      <a:pt x="562" y="536"/>
                    </a:lnTo>
                    <a:lnTo>
                      <a:pt x="570" y="553"/>
                    </a:lnTo>
                    <a:lnTo>
                      <a:pt x="587" y="536"/>
                    </a:lnTo>
                    <a:lnTo>
                      <a:pt x="578" y="520"/>
                    </a:lnTo>
                    <a:lnTo>
                      <a:pt x="587" y="511"/>
                    </a:lnTo>
                    <a:lnTo>
                      <a:pt x="595" y="503"/>
                    </a:lnTo>
                    <a:lnTo>
                      <a:pt x="595" y="503"/>
                    </a:lnTo>
                    <a:lnTo>
                      <a:pt x="587" y="503"/>
                    </a:lnTo>
                    <a:lnTo>
                      <a:pt x="570" y="503"/>
                    </a:lnTo>
                    <a:lnTo>
                      <a:pt x="562" y="486"/>
                    </a:lnTo>
                    <a:lnTo>
                      <a:pt x="562" y="478"/>
                    </a:lnTo>
                    <a:lnTo>
                      <a:pt x="578" y="469"/>
                    </a:lnTo>
                    <a:lnTo>
                      <a:pt x="595" y="469"/>
                    </a:lnTo>
                    <a:lnTo>
                      <a:pt x="629" y="453"/>
                    </a:lnTo>
                    <a:lnTo>
                      <a:pt x="645" y="436"/>
                    </a:lnTo>
                    <a:lnTo>
                      <a:pt x="637" y="402"/>
                    </a:lnTo>
                    <a:lnTo>
                      <a:pt x="620" y="394"/>
                    </a:lnTo>
                    <a:lnTo>
                      <a:pt x="620" y="377"/>
                    </a:lnTo>
                    <a:lnTo>
                      <a:pt x="620" y="369"/>
                    </a:lnTo>
                    <a:lnTo>
                      <a:pt x="587" y="369"/>
                    </a:lnTo>
                    <a:lnTo>
                      <a:pt x="570" y="369"/>
                    </a:lnTo>
                    <a:lnTo>
                      <a:pt x="545" y="335"/>
                    </a:lnTo>
                    <a:lnTo>
                      <a:pt x="528" y="310"/>
                    </a:lnTo>
                    <a:lnTo>
                      <a:pt x="511" y="318"/>
                    </a:lnTo>
                    <a:lnTo>
                      <a:pt x="486" y="318"/>
                    </a:lnTo>
                    <a:lnTo>
                      <a:pt x="486" y="310"/>
                    </a:lnTo>
                    <a:lnTo>
                      <a:pt x="486" y="293"/>
                    </a:lnTo>
                    <a:lnTo>
                      <a:pt x="469" y="293"/>
                    </a:lnTo>
                    <a:lnTo>
                      <a:pt x="461" y="285"/>
                    </a:lnTo>
                    <a:lnTo>
                      <a:pt x="453" y="276"/>
                    </a:lnTo>
                    <a:lnTo>
                      <a:pt x="453" y="268"/>
                    </a:lnTo>
                    <a:lnTo>
                      <a:pt x="444" y="260"/>
                    </a:lnTo>
                    <a:lnTo>
                      <a:pt x="436" y="251"/>
                    </a:lnTo>
                    <a:lnTo>
                      <a:pt x="427" y="251"/>
                    </a:lnTo>
                    <a:lnTo>
                      <a:pt x="427" y="251"/>
                    </a:lnTo>
                    <a:lnTo>
                      <a:pt x="427" y="243"/>
                    </a:lnTo>
                    <a:lnTo>
                      <a:pt x="411" y="243"/>
                    </a:lnTo>
                    <a:lnTo>
                      <a:pt x="385" y="251"/>
                    </a:lnTo>
                    <a:lnTo>
                      <a:pt x="385" y="235"/>
                    </a:lnTo>
                    <a:lnTo>
                      <a:pt x="377" y="226"/>
                    </a:lnTo>
                    <a:lnTo>
                      <a:pt x="369" y="218"/>
                    </a:lnTo>
                    <a:lnTo>
                      <a:pt x="360" y="209"/>
                    </a:lnTo>
                    <a:lnTo>
                      <a:pt x="352" y="201"/>
                    </a:lnTo>
                    <a:lnTo>
                      <a:pt x="343" y="201"/>
                    </a:lnTo>
                    <a:lnTo>
                      <a:pt x="343" y="193"/>
                    </a:lnTo>
                    <a:lnTo>
                      <a:pt x="335" y="17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СЗФО_Архангельская область">
                <a:extLst>
                  <a:ext uri="{FF2B5EF4-FFF2-40B4-BE49-F238E27FC236}">
                    <a16:creationId xmlns="" xmlns:a16="http://schemas.microsoft.com/office/drawing/2014/main" id="{55F8E5D8-749A-CA84-45BE-2069BEADE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063" y="635001"/>
                <a:ext cx="2792413" cy="2447926"/>
              </a:xfrm>
              <a:custGeom>
                <a:avLst/>
                <a:gdLst>
                  <a:gd name="T0" fmla="*/ 1476 w 2398"/>
                  <a:gd name="T1" fmla="*/ 1021 h 2103"/>
                  <a:gd name="T2" fmla="*/ 1434 w 2398"/>
                  <a:gd name="T3" fmla="*/ 1071 h 2103"/>
                  <a:gd name="T4" fmla="*/ 1367 w 2398"/>
                  <a:gd name="T5" fmla="*/ 1105 h 2103"/>
                  <a:gd name="T6" fmla="*/ 1342 w 2398"/>
                  <a:gd name="T7" fmla="*/ 1172 h 2103"/>
                  <a:gd name="T8" fmla="*/ 1359 w 2398"/>
                  <a:gd name="T9" fmla="*/ 1264 h 2103"/>
                  <a:gd name="T10" fmla="*/ 1359 w 2398"/>
                  <a:gd name="T11" fmla="*/ 1323 h 2103"/>
                  <a:gd name="T12" fmla="*/ 1409 w 2398"/>
                  <a:gd name="T13" fmla="*/ 1365 h 2103"/>
                  <a:gd name="T14" fmla="*/ 1451 w 2398"/>
                  <a:gd name="T15" fmla="*/ 1356 h 2103"/>
                  <a:gd name="T16" fmla="*/ 1510 w 2398"/>
                  <a:gd name="T17" fmla="*/ 1130 h 2103"/>
                  <a:gd name="T18" fmla="*/ 1543 w 2398"/>
                  <a:gd name="T19" fmla="*/ 1096 h 2103"/>
                  <a:gd name="T20" fmla="*/ 1526 w 2398"/>
                  <a:gd name="T21" fmla="*/ 1029 h 2103"/>
                  <a:gd name="T22" fmla="*/ 1702 w 2398"/>
                  <a:gd name="T23" fmla="*/ 904 h 2103"/>
                  <a:gd name="T24" fmla="*/ 1652 w 2398"/>
                  <a:gd name="T25" fmla="*/ 929 h 2103"/>
                  <a:gd name="T26" fmla="*/ 1593 w 2398"/>
                  <a:gd name="T27" fmla="*/ 971 h 2103"/>
                  <a:gd name="T28" fmla="*/ 1526 w 2398"/>
                  <a:gd name="T29" fmla="*/ 1013 h 2103"/>
                  <a:gd name="T30" fmla="*/ 1610 w 2398"/>
                  <a:gd name="T31" fmla="*/ 1080 h 2103"/>
                  <a:gd name="T32" fmla="*/ 1644 w 2398"/>
                  <a:gd name="T33" fmla="*/ 1021 h 2103"/>
                  <a:gd name="T34" fmla="*/ 1677 w 2398"/>
                  <a:gd name="T35" fmla="*/ 996 h 2103"/>
                  <a:gd name="T36" fmla="*/ 1744 w 2398"/>
                  <a:gd name="T37" fmla="*/ 979 h 2103"/>
                  <a:gd name="T38" fmla="*/ 1795 w 2398"/>
                  <a:gd name="T39" fmla="*/ 979 h 2103"/>
                  <a:gd name="T40" fmla="*/ 1828 w 2398"/>
                  <a:gd name="T41" fmla="*/ 946 h 2103"/>
                  <a:gd name="T42" fmla="*/ 1929 w 2398"/>
                  <a:gd name="T43" fmla="*/ 920 h 2103"/>
                  <a:gd name="T44" fmla="*/ 2113 w 2398"/>
                  <a:gd name="T45" fmla="*/ 836 h 2103"/>
                  <a:gd name="T46" fmla="*/ 1887 w 2398"/>
                  <a:gd name="T47" fmla="*/ 828 h 2103"/>
                  <a:gd name="T48" fmla="*/ 1761 w 2398"/>
                  <a:gd name="T49" fmla="*/ 845 h 2103"/>
                  <a:gd name="T50" fmla="*/ 2138 w 2398"/>
                  <a:gd name="T51" fmla="*/ 232 h 2103"/>
                  <a:gd name="T52" fmla="*/ 2097 w 2398"/>
                  <a:gd name="T53" fmla="*/ 198 h 2103"/>
                  <a:gd name="T54" fmla="*/ 2097 w 2398"/>
                  <a:gd name="T55" fmla="*/ 141 h 2103"/>
                  <a:gd name="T56" fmla="*/ 2147 w 2398"/>
                  <a:gd name="T57" fmla="*/ 141 h 2103"/>
                  <a:gd name="T58" fmla="*/ 1979 w 2398"/>
                  <a:gd name="T59" fmla="*/ 127 h 2103"/>
                  <a:gd name="T60" fmla="*/ 1988 w 2398"/>
                  <a:gd name="T61" fmla="*/ 52 h 2103"/>
                  <a:gd name="T62" fmla="*/ 2038 w 2398"/>
                  <a:gd name="T63" fmla="*/ 39 h 2103"/>
                  <a:gd name="T64" fmla="*/ 1946 w 2398"/>
                  <a:gd name="T65" fmla="*/ 80 h 2103"/>
                  <a:gd name="T66" fmla="*/ 1929 w 2398"/>
                  <a:gd name="T67" fmla="*/ 111 h 2103"/>
                  <a:gd name="T68" fmla="*/ 1996 w 2398"/>
                  <a:gd name="T69" fmla="*/ 99 h 2103"/>
                  <a:gd name="T70" fmla="*/ 2046 w 2398"/>
                  <a:gd name="T71" fmla="*/ 42 h 2103"/>
                  <a:gd name="T72" fmla="*/ 2373 w 2398"/>
                  <a:gd name="T73" fmla="*/ 108 h 2103"/>
                  <a:gd name="T74" fmla="*/ 2306 w 2398"/>
                  <a:gd name="T75" fmla="*/ 237 h 2103"/>
                  <a:gd name="T76" fmla="*/ 2155 w 2398"/>
                  <a:gd name="T77" fmla="*/ 258 h 2103"/>
                  <a:gd name="T78" fmla="*/ 2214 w 2398"/>
                  <a:gd name="T79" fmla="*/ 244 h 2103"/>
                  <a:gd name="T80" fmla="*/ 2256 w 2398"/>
                  <a:gd name="T81" fmla="*/ 194 h 2103"/>
                  <a:gd name="T82" fmla="*/ 2189 w 2398"/>
                  <a:gd name="T83" fmla="*/ 192 h 2103"/>
                  <a:gd name="T84" fmla="*/ 2189 w 2398"/>
                  <a:gd name="T85" fmla="*/ 120 h 2103"/>
                  <a:gd name="T86" fmla="*/ 2222 w 2398"/>
                  <a:gd name="T87" fmla="*/ 105 h 2103"/>
                  <a:gd name="T88" fmla="*/ 2281 w 2398"/>
                  <a:gd name="T89" fmla="*/ 91 h 2103"/>
                  <a:gd name="T90" fmla="*/ 2273 w 2398"/>
                  <a:gd name="T91" fmla="*/ 84 h 2103"/>
                  <a:gd name="T92" fmla="*/ 2214 w 2398"/>
                  <a:gd name="T93" fmla="*/ 81 h 2103"/>
                  <a:gd name="T94" fmla="*/ 403 w 2398"/>
                  <a:gd name="T95" fmla="*/ 1457 h 2103"/>
                  <a:gd name="T96" fmla="*/ 336 w 2398"/>
                  <a:gd name="T97" fmla="*/ 1449 h 2103"/>
                  <a:gd name="T98" fmla="*/ 252 w 2398"/>
                  <a:gd name="T99" fmla="*/ 1415 h 2103"/>
                  <a:gd name="T100" fmla="*/ 134 w 2398"/>
                  <a:gd name="T101" fmla="*/ 1432 h 2103"/>
                  <a:gd name="T102" fmla="*/ 67 w 2398"/>
                  <a:gd name="T103" fmla="*/ 1633 h 2103"/>
                  <a:gd name="T104" fmla="*/ 17 w 2398"/>
                  <a:gd name="T105" fmla="*/ 1784 h 2103"/>
                  <a:gd name="T106" fmla="*/ 118 w 2398"/>
                  <a:gd name="T107" fmla="*/ 1876 h 2103"/>
                  <a:gd name="T108" fmla="*/ 193 w 2398"/>
                  <a:gd name="T109" fmla="*/ 1943 h 2103"/>
                  <a:gd name="T110" fmla="*/ 403 w 2398"/>
                  <a:gd name="T111" fmla="*/ 2086 h 2103"/>
                  <a:gd name="T112" fmla="*/ 562 w 2398"/>
                  <a:gd name="T113" fmla="*/ 1943 h 2103"/>
                  <a:gd name="T114" fmla="*/ 520 w 2398"/>
                  <a:gd name="T115" fmla="*/ 1885 h 2103"/>
                  <a:gd name="T116" fmla="*/ 679 w 2398"/>
                  <a:gd name="T117" fmla="*/ 1784 h 2103"/>
                  <a:gd name="T118" fmla="*/ 780 w 2398"/>
                  <a:gd name="T119" fmla="*/ 1801 h 2103"/>
                  <a:gd name="T120" fmla="*/ 755 w 2398"/>
                  <a:gd name="T121" fmla="*/ 1616 h 2103"/>
                  <a:gd name="T122" fmla="*/ 629 w 2398"/>
                  <a:gd name="T123" fmla="*/ 1482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103">
                    <a:moveTo>
                      <a:pt x="1333" y="1214"/>
                    </a:moveTo>
                    <a:lnTo>
                      <a:pt x="1333" y="1197"/>
                    </a:lnTo>
                    <a:lnTo>
                      <a:pt x="1317" y="1197"/>
                    </a:lnTo>
                    <a:lnTo>
                      <a:pt x="1317" y="1214"/>
                    </a:lnTo>
                    <a:lnTo>
                      <a:pt x="1325" y="1222"/>
                    </a:lnTo>
                    <a:lnTo>
                      <a:pt x="1317" y="1256"/>
                    </a:lnTo>
                    <a:lnTo>
                      <a:pt x="1342" y="1231"/>
                    </a:lnTo>
                    <a:lnTo>
                      <a:pt x="1342" y="1222"/>
                    </a:lnTo>
                    <a:lnTo>
                      <a:pt x="1333" y="1214"/>
                    </a:lnTo>
                    <a:close/>
                    <a:moveTo>
                      <a:pt x="1526" y="1029"/>
                    </a:moveTo>
                    <a:lnTo>
                      <a:pt x="1501" y="1021"/>
                    </a:lnTo>
                    <a:lnTo>
                      <a:pt x="1476" y="1021"/>
                    </a:lnTo>
                    <a:lnTo>
                      <a:pt x="1476" y="1029"/>
                    </a:lnTo>
                    <a:lnTo>
                      <a:pt x="1476" y="1038"/>
                    </a:lnTo>
                    <a:lnTo>
                      <a:pt x="1468" y="1038"/>
                    </a:lnTo>
                    <a:lnTo>
                      <a:pt x="1468" y="1038"/>
                    </a:lnTo>
                    <a:lnTo>
                      <a:pt x="1468" y="1046"/>
                    </a:lnTo>
                    <a:lnTo>
                      <a:pt x="1468" y="1055"/>
                    </a:lnTo>
                    <a:lnTo>
                      <a:pt x="1451" y="1046"/>
                    </a:lnTo>
                    <a:lnTo>
                      <a:pt x="1426" y="1046"/>
                    </a:lnTo>
                    <a:lnTo>
                      <a:pt x="1426" y="1055"/>
                    </a:lnTo>
                    <a:lnTo>
                      <a:pt x="1426" y="1063"/>
                    </a:lnTo>
                    <a:lnTo>
                      <a:pt x="1434" y="1071"/>
                    </a:lnTo>
                    <a:lnTo>
                      <a:pt x="1434" y="1071"/>
                    </a:lnTo>
                    <a:lnTo>
                      <a:pt x="1426" y="1071"/>
                    </a:lnTo>
                    <a:lnTo>
                      <a:pt x="1426" y="1080"/>
                    </a:lnTo>
                    <a:lnTo>
                      <a:pt x="1426" y="1080"/>
                    </a:lnTo>
                    <a:lnTo>
                      <a:pt x="1434" y="1080"/>
                    </a:lnTo>
                    <a:lnTo>
                      <a:pt x="1434" y="1080"/>
                    </a:lnTo>
                    <a:lnTo>
                      <a:pt x="1426" y="1080"/>
                    </a:lnTo>
                    <a:lnTo>
                      <a:pt x="1417" y="1088"/>
                    </a:lnTo>
                    <a:lnTo>
                      <a:pt x="1392" y="1105"/>
                    </a:lnTo>
                    <a:lnTo>
                      <a:pt x="1375" y="1122"/>
                    </a:lnTo>
                    <a:lnTo>
                      <a:pt x="1375" y="1122"/>
                    </a:lnTo>
                    <a:lnTo>
                      <a:pt x="1367" y="1113"/>
                    </a:lnTo>
                    <a:lnTo>
                      <a:pt x="1367" y="1105"/>
                    </a:lnTo>
                    <a:lnTo>
                      <a:pt x="1359" y="1096"/>
                    </a:lnTo>
                    <a:lnTo>
                      <a:pt x="1342" y="1105"/>
                    </a:lnTo>
                    <a:lnTo>
                      <a:pt x="1325" y="1122"/>
                    </a:lnTo>
                    <a:lnTo>
                      <a:pt x="1317" y="1147"/>
                    </a:lnTo>
                    <a:lnTo>
                      <a:pt x="1317" y="1172"/>
                    </a:lnTo>
                    <a:lnTo>
                      <a:pt x="1325" y="1172"/>
                    </a:lnTo>
                    <a:lnTo>
                      <a:pt x="1333" y="1172"/>
                    </a:lnTo>
                    <a:lnTo>
                      <a:pt x="1333" y="1172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42" y="1172"/>
                    </a:lnTo>
                    <a:lnTo>
                      <a:pt x="1350" y="1164"/>
                    </a:lnTo>
                    <a:lnTo>
                      <a:pt x="1350" y="1172"/>
                    </a:lnTo>
                    <a:lnTo>
                      <a:pt x="1342" y="1189"/>
                    </a:lnTo>
                    <a:lnTo>
                      <a:pt x="1359" y="1205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59" y="1205"/>
                    </a:lnTo>
                    <a:lnTo>
                      <a:pt x="1350" y="1239"/>
                    </a:lnTo>
                    <a:lnTo>
                      <a:pt x="1359" y="1247"/>
                    </a:lnTo>
                    <a:lnTo>
                      <a:pt x="1367" y="1264"/>
                    </a:lnTo>
                    <a:lnTo>
                      <a:pt x="1359" y="1264"/>
                    </a:lnTo>
                    <a:lnTo>
                      <a:pt x="1350" y="1264"/>
                    </a:lnTo>
                    <a:lnTo>
                      <a:pt x="1350" y="1264"/>
                    </a:lnTo>
                    <a:lnTo>
                      <a:pt x="1342" y="1256"/>
                    </a:lnTo>
                    <a:lnTo>
                      <a:pt x="1342" y="1264"/>
                    </a:lnTo>
                    <a:lnTo>
                      <a:pt x="1333" y="1273"/>
                    </a:lnTo>
                    <a:lnTo>
                      <a:pt x="1325" y="1273"/>
                    </a:lnTo>
                    <a:lnTo>
                      <a:pt x="1325" y="1273"/>
                    </a:lnTo>
                    <a:lnTo>
                      <a:pt x="1325" y="1289"/>
                    </a:lnTo>
                    <a:lnTo>
                      <a:pt x="1333" y="1306"/>
                    </a:lnTo>
                    <a:lnTo>
                      <a:pt x="1350" y="1306"/>
                    </a:lnTo>
                    <a:lnTo>
                      <a:pt x="1350" y="1306"/>
                    </a:lnTo>
                    <a:lnTo>
                      <a:pt x="1359" y="1323"/>
                    </a:lnTo>
                    <a:lnTo>
                      <a:pt x="1359" y="1340"/>
                    </a:lnTo>
                    <a:lnTo>
                      <a:pt x="1367" y="1340"/>
                    </a:lnTo>
                    <a:lnTo>
                      <a:pt x="1367" y="1340"/>
                    </a:lnTo>
                    <a:lnTo>
                      <a:pt x="1375" y="1340"/>
                    </a:lnTo>
                    <a:lnTo>
                      <a:pt x="1375" y="1340"/>
                    </a:lnTo>
                    <a:lnTo>
                      <a:pt x="1375" y="1331"/>
                    </a:lnTo>
                    <a:lnTo>
                      <a:pt x="1384" y="1331"/>
                    </a:lnTo>
                    <a:lnTo>
                      <a:pt x="1392" y="1348"/>
                    </a:lnTo>
                    <a:lnTo>
                      <a:pt x="1401" y="1365"/>
                    </a:lnTo>
                    <a:lnTo>
                      <a:pt x="1409" y="1373"/>
                    </a:lnTo>
                    <a:lnTo>
                      <a:pt x="1409" y="1365"/>
                    </a:lnTo>
                    <a:lnTo>
                      <a:pt x="1409" y="1365"/>
                    </a:lnTo>
                    <a:lnTo>
                      <a:pt x="1409" y="1356"/>
                    </a:lnTo>
                    <a:lnTo>
                      <a:pt x="1417" y="1348"/>
                    </a:lnTo>
                    <a:lnTo>
                      <a:pt x="1417" y="1365"/>
                    </a:lnTo>
                    <a:lnTo>
                      <a:pt x="1434" y="1390"/>
                    </a:lnTo>
                    <a:lnTo>
                      <a:pt x="1434" y="1390"/>
                    </a:lnTo>
                    <a:lnTo>
                      <a:pt x="1434" y="1382"/>
                    </a:lnTo>
                    <a:lnTo>
                      <a:pt x="1434" y="1373"/>
                    </a:lnTo>
                    <a:lnTo>
                      <a:pt x="1434" y="1373"/>
                    </a:lnTo>
                    <a:lnTo>
                      <a:pt x="1442" y="1382"/>
                    </a:lnTo>
                    <a:lnTo>
                      <a:pt x="1459" y="1382"/>
                    </a:lnTo>
                    <a:lnTo>
                      <a:pt x="1459" y="1382"/>
                    </a:lnTo>
                    <a:lnTo>
                      <a:pt x="1451" y="1356"/>
                    </a:lnTo>
                    <a:lnTo>
                      <a:pt x="1442" y="1331"/>
                    </a:lnTo>
                    <a:lnTo>
                      <a:pt x="1442" y="1289"/>
                    </a:lnTo>
                    <a:lnTo>
                      <a:pt x="1451" y="1247"/>
                    </a:lnTo>
                    <a:lnTo>
                      <a:pt x="1459" y="1214"/>
                    </a:lnTo>
                    <a:lnTo>
                      <a:pt x="1476" y="1180"/>
                    </a:lnTo>
                    <a:lnTo>
                      <a:pt x="1484" y="1180"/>
                    </a:lnTo>
                    <a:lnTo>
                      <a:pt x="1484" y="1180"/>
                    </a:lnTo>
                    <a:lnTo>
                      <a:pt x="1493" y="1164"/>
                    </a:lnTo>
                    <a:lnTo>
                      <a:pt x="1501" y="1147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8" y="1138"/>
                    </a:lnTo>
                    <a:lnTo>
                      <a:pt x="1535" y="1130"/>
                    </a:lnTo>
                    <a:lnTo>
                      <a:pt x="1535" y="1122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35" y="1113"/>
                    </a:lnTo>
                    <a:lnTo>
                      <a:pt x="1551" y="1122"/>
                    </a:lnTo>
                    <a:lnTo>
                      <a:pt x="1560" y="1113"/>
                    </a:lnTo>
                    <a:lnTo>
                      <a:pt x="1560" y="1105"/>
                    </a:lnTo>
                    <a:lnTo>
                      <a:pt x="1551" y="1105"/>
                    </a:lnTo>
                    <a:lnTo>
                      <a:pt x="1543" y="1096"/>
                    </a:lnTo>
                    <a:lnTo>
                      <a:pt x="1568" y="1105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77" y="1088"/>
                    </a:lnTo>
                    <a:lnTo>
                      <a:pt x="1585" y="1088"/>
                    </a:lnTo>
                    <a:lnTo>
                      <a:pt x="1577" y="1063"/>
                    </a:lnTo>
                    <a:lnTo>
                      <a:pt x="1560" y="1046"/>
                    </a:lnTo>
                    <a:lnTo>
                      <a:pt x="1560" y="1038"/>
                    </a:lnTo>
                    <a:lnTo>
                      <a:pt x="1551" y="1029"/>
                    </a:lnTo>
                    <a:lnTo>
                      <a:pt x="1535" y="1029"/>
                    </a:lnTo>
                    <a:lnTo>
                      <a:pt x="1526" y="1029"/>
                    </a:lnTo>
                    <a:close/>
                    <a:moveTo>
                      <a:pt x="1719" y="845"/>
                    </a:moveTo>
                    <a:lnTo>
                      <a:pt x="1702" y="862"/>
                    </a:lnTo>
                    <a:lnTo>
                      <a:pt x="1702" y="862"/>
                    </a:lnTo>
                    <a:lnTo>
                      <a:pt x="1702" y="870"/>
                    </a:lnTo>
                    <a:lnTo>
                      <a:pt x="1711" y="870"/>
                    </a:lnTo>
                    <a:lnTo>
                      <a:pt x="1711" y="878"/>
                    </a:lnTo>
                    <a:lnTo>
                      <a:pt x="1719" y="887"/>
                    </a:lnTo>
                    <a:lnTo>
                      <a:pt x="1719" y="887"/>
                    </a:lnTo>
                    <a:lnTo>
                      <a:pt x="1702" y="887"/>
                    </a:lnTo>
                    <a:lnTo>
                      <a:pt x="1686" y="895"/>
                    </a:lnTo>
                    <a:lnTo>
                      <a:pt x="1694" y="895"/>
                    </a:lnTo>
                    <a:lnTo>
                      <a:pt x="1702" y="904"/>
                    </a:lnTo>
                    <a:lnTo>
                      <a:pt x="1702" y="904"/>
                    </a:lnTo>
                    <a:lnTo>
                      <a:pt x="1702" y="912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694" y="912"/>
                    </a:lnTo>
                    <a:lnTo>
                      <a:pt x="1669" y="904"/>
                    </a:lnTo>
                    <a:lnTo>
                      <a:pt x="1660" y="912"/>
                    </a:lnTo>
                    <a:lnTo>
                      <a:pt x="1669" y="929"/>
                    </a:lnTo>
                    <a:lnTo>
                      <a:pt x="1669" y="929"/>
                    </a:lnTo>
                    <a:lnTo>
                      <a:pt x="1660" y="929"/>
                    </a:lnTo>
                    <a:lnTo>
                      <a:pt x="1652" y="929"/>
                    </a:lnTo>
                    <a:lnTo>
                      <a:pt x="1635" y="929"/>
                    </a:lnTo>
                    <a:lnTo>
                      <a:pt x="1644" y="937"/>
                    </a:lnTo>
                    <a:lnTo>
                      <a:pt x="1644" y="946"/>
                    </a:lnTo>
                    <a:lnTo>
                      <a:pt x="1635" y="946"/>
                    </a:lnTo>
                    <a:lnTo>
                      <a:pt x="1627" y="937"/>
                    </a:lnTo>
                    <a:lnTo>
                      <a:pt x="1627" y="954"/>
                    </a:lnTo>
                    <a:lnTo>
                      <a:pt x="1635" y="971"/>
                    </a:lnTo>
                    <a:lnTo>
                      <a:pt x="1627" y="962"/>
                    </a:lnTo>
                    <a:lnTo>
                      <a:pt x="1610" y="946"/>
                    </a:lnTo>
                    <a:lnTo>
                      <a:pt x="1593" y="954"/>
                    </a:lnTo>
                    <a:lnTo>
                      <a:pt x="1593" y="971"/>
                    </a:lnTo>
                    <a:lnTo>
                      <a:pt x="1593" y="971"/>
                    </a:lnTo>
                    <a:lnTo>
                      <a:pt x="1593" y="962"/>
                    </a:lnTo>
                    <a:lnTo>
                      <a:pt x="1577" y="954"/>
                    </a:lnTo>
                    <a:lnTo>
                      <a:pt x="1560" y="962"/>
                    </a:lnTo>
                    <a:lnTo>
                      <a:pt x="1551" y="971"/>
                    </a:lnTo>
                    <a:lnTo>
                      <a:pt x="1543" y="962"/>
                    </a:lnTo>
                    <a:lnTo>
                      <a:pt x="1543" y="962"/>
                    </a:lnTo>
                    <a:lnTo>
                      <a:pt x="1560" y="987"/>
                    </a:lnTo>
                    <a:lnTo>
                      <a:pt x="1593" y="996"/>
                    </a:lnTo>
                    <a:lnTo>
                      <a:pt x="1593" y="1004"/>
                    </a:lnTo>
                    <a:lnTo>
                      <a:pt x="1568" y="1004"/>
                    </a:lnTo>
                    <a:lnTo>
                      <a:pt x="1543" y="1004"/>
                    </a:lnTo>
                    <a:lnTo>
                      <a:pt x="1526" y="1013"/>
                    </a:lnTo>
                    <a:lnTo>
                      <a:pt x="1526" y="1021"/>
                    </a:lnTo>
                    <a:lnTo>
                      <a:pt x="1535" y="1021"/>
                    </a:lnTo>
                    <a:lnTo>
                      <a:pt x="1551" y="1021"/>
                    </a:lnTo>
                    <a:lnTo>
                      <a:pt x="1568" y="1038"/>
                    </a:lnTo>
                    <a:lnTo>
                      <a:pt x="1577" y="1055"/>
                    </a:lnTo>
                    <a:lnTo>
                      <a:pt x="1585" y="1046"/>
                    </a:lnTo>
                    <a:lnTo>
                      <a:pt x="1585" y="1046"/>
                    </a:lnTo>
                    <a:lnTo>
                      <a:pt x="1585" y="1071"/>
                    </a:lnTo>
                    <a:lnTo>
                      <a:pt x="1602" y="1080"/>
                    </a:lnTo>
                    <a:lnTo>
                      <a:pt x="1602" y="1080"/>
                    </a:lnTo>
                    <a:lnTo>
                      <a:pt x="1610" y="1071"/>
                    </a:lnTo>
                    <a:lnTo>
                      <a:pt x="1610" y="1080"/>
                    </a:lnTo>
                    <a:lnTo>
                      <a:pt x="1619" y="1071"/>
                    </a:lnTo>
                    <a:lnTo>
                      <a:pt x="1635" y="1063"/>
                    </a:lnTo>
                    <a:lnTo>
                      <a:pt x="1627" y="1046"/>
                    </a:lnTo>
                    <a:lnTo>
                      <a:pt x="1627" y="1046"/>
                    </a:lnTo>
                    <a:lnTo>
                      <a:pt x="1627" y="1038"/>
                    </a:lnTo>
                    <a:lnTo>
                      <a:pt x="1627" y="1029"/>
                    </a:lnTo>
                    <a:lnTo>
                      <a:pt x="1627" y="1029"/>
                    </a:lnTo>
                    <a:lnTo>
                      <a:pt x="1635" y="1055"/>
                    </a:lnTo>
                    <a:lnTo>
                      <a:pt x="1652" y="1055"/>
                    </a:lnTo>
                    <a:lnTo>
                      <a:pt x="1660" y="1046"/>
                    </a:lnTo>
                    <a:lnTo>
                      <a:pt x="1652" y="1029"/>
                    </a:lnTo>
                    <a:lnTo>
                      <a:pt x="1644" y="1021"/>
                    </a:lnTo>
                    <a:lnTo>
                      <a:pt x="1644" y="1013"/>
                    </a:lnTo>
                    <a:lnTo>
                      <a:pt x="1644" y="1013"/>
                    </a:lnTo>
                    <a:lnTo>
                      <a:pt x="1660" y="1021"/>
                    </a:lnTo>
                    <a:lnTo>
                      <a:pt x="1669" y="1038"/>
                    </a:lnTo>
                    <a:lnTo>
                      <a:pt x="1669" y="1038"/>
                    </a:lnTo>
                    <a:lnTo>
                      <a:pt x="1669" y="1046"/>
                    </a:lnTo>
                    <a:lnTo>
                      <a:pt x="1677" y="1029"/>
                    </a:lnTo>
                    <a:lnTo>
                      <a:pt x="1686" y="1013"/>
                    </a:lnTo>
                    <a:lnTo>
                      <a:pt x="1677" y="1004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86" y="996"/>
                    </a:lnTo>
                    <a:lnTo>
                      <a:pt x="1686" y="996"/>
                    </a:lnTo>
                    <a:lnTo>
                      <a:pt x="1686" y="987"/>
                    </a:lnTo>
                    <a:lnTo>
                      <a:pt x="1694" y="987"/>
                    </a:lnTo>
                    <a:lnTo>
                      <a:pt x="1694" y="996"/>
                    </a:lnTo>
                    <a:lnTo>
                      <a:pt x="1694" y="1013"/>
                    </a:lnTo>
                    <a:lnTo>
                      <a:pt x="1694" y="1029"/>
                    </a:lnTo>
                    <a:lnTo>
                      <a:pt x="1702" y="1021"/>
                    </a:lnTo>
                    <a:lnTo>
                      <a:pt x="1702" y="1021"/>
                    </a:lnTo>
                    <a:lnTo>
                      <a:pt x="1711" y="1013"/>
                    </a:lnTo>
                    <a:lnTo>
                      <a:pt x="1728" y="1004"/>
                    </a:lnTo>
                    <a:lnTo>
                      <a:pt x="1744" y="979"/>
                    </a:lnTo>
                    <a:lnTo>
                      <a:pt x="1736" y="971"/>
                    </a:lnTo>
                    <a:lnTo>
                      <a:pt x="1736" y="962"/>
                    </a:lnTo>
                    <a:lnTo>
                      <a:pt x="1744" y="962"/>
                    </a:lnTo>
                    <a:lnTo>
                      <a:pt x="1744" y="979"/>
                    </a:lnTo>
                    <a:lnTo>
                      <a:pt x="1761" y="987"/>
                    </a:lnTo>
                    <a:lnTo>
                      <a:pt x="1761" y="987"/>
                    </a:lnTo>
                    <a:lnTo>
                      <a:pt x="1769" y="979"/>
                    </a:lnTo>
                    <a:lnTo>
                      <a:pt x="1778" y="962"/>
                    </a:lnTo>
                    <a:lnTo>
                      <a:pt x="1778" y="954"/>
                    </a:lnTo>
                    <a:lnTo>
                      <a:pt x="1778" y="962"/>
                    </a:lnTo>
                    <a:lnTo>
                      <a:pt x="1786" y="987"/>
                    </a:lnTo>
                    <a:lnTo>
                      <a:pt x="1795" y="979"/>
                    </a:lnTo>
                    <a:lnTo>
                      <a:pt x="1795" y="962"/>
                    </a:lnTo>
                    <a:lnTo>
                      <a:pt x="1803" y="962"/>
                    </a:lnTo>
                    <a:lnTo>
                      <a:pt x="1803" y="971"/>
                    </a:lnTo>
                    <a:lnTo>
                      <a:pt x="1803" y="979"/>
                    </a:lnTo>
                    <a:lnTo>
                      <a:pt x="1820" y="971"/>
                    </a:lnTo>
                    <a:lnTo>
                      <a:pt x="1820" y="962"/>
                    </a:lnTo>
                    <a:lnTo>
                      <a:pt x="1828" y="971"/>
                    </a:lnTo>
                    <a:lnTo>
                      <a:pt x="1837" y="962"/>
                    </a:lnTo>
                    <a:lnTo>
                      <a:pt x="1837" y="962"/>
                    </a:lnTo>
                    <a:lnTo>
                      <a:pt x="1837" y="954"/>
                    </a:lnTo>
                    <a:lnTo>
                      <a:pt x="1828" y="946"/>
                    </a:lnTo>
                    <a:lnTo>
                      <a:pt x="1828" y="946"/>
                    </a:lnTo>
                    <a:lnTo>
                      <a:pt x="1837" y="946"/>
                    </a:lnTo>
                    <a:lnTo>
                      <a:pt x="1845" y="946"/>
                    </a:lnTo>
                    <a:lnTo>
                      <a:pt x="1853" y="937"/>
                    </a:lnTo>
                    <a:lnTo>
                      <a:pt x="1845" y="946"/>
                    </a:lnTo>
                    <a:lnTo>
                      <a:pt x="1862" y="937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37"/>
                    </a:lnTo>
                    <a:lnTo>
                      <a:pt x="1895" y="929"/>
                    </a:lnTo>
                    <a:lnTo>
                      <a:pt x="1904" y="929"/>
                    </a:lnTo>
                    <a:lnTo>
                      <a:pt x="1929" y="920"/>
                    </a:lnTo>
                    <a:lnTo>
                      <a:pt x="1954" y="920"/>
                    </a:lnTo>
                    <a:lnTo>
                      <a:pt x="1971" y="920"/>
                    </a:lnTo>
                    <a:lnTo>
                      <a:pt x="1979" y="920"/>
                    </a:lnTo>
                    <a:lnTo>
                      <a:pt x="2071" y="920"/>
                    </a:lnTo>
                    <a:lnTo>
                      <a:pt x="2155" y="912"/>
                    </a:lnTo>
                    <a:lnTo>
                      <a:pt x="2180" y="895"/>
                    </a:lnTo>
                    <a:lnTo>
                      <a:pt x="2197" y="870"/>
                    </a:lnTo>
                    <a:lnTo>
                      <a:pt x="2214" y="853"/>
                    </a:lnTo>
                    <a:lnTo>
                      <a:pt x="2206" y="828"/>
                    </a:lnTo>
                    <a:lnTo>
                      <a:pt x="2164" y="811"/>
                    </a:lnTo>
                    <a:lnTo>
                      <a:pt x="2113" y="828"/>
                    </a:lnTo>
                    <a:lnTo>
                      <a:pt x="2113" y="836"/>
                    </a:lnTo>
                    <a:lnTo>
                      <a:pt x="2105" y="845"/>
                    </a:lnTo>
                    <a:lnTo>
                      <a:pt x="2097" y="845"/>
                    </a:lnTo>
                    <a:lnTo>
                      <a:pt x="2097" y="836"/>
                    </a:lnTo>
                    <a:lnTo>
                      <a:pt x="1988" y="836"/>
                    </a:lnTo>
                    <a:lnTo>
                      <a:pt x="1962" y="811"/>
                    </a:lnTo>
                    <a:lnTo>
                      <a:pt x="1946" y="803"/>
                    </a:lnTo>
                    <a:lnTo>
                      <a:pt x="1937" y="820"/>
                    </a:lnTo>
                    <a:lnTo>
                      <a:pt x="1912" y="828"/>
                    </a:lnTo>
                    <a:lnTo>
                      <a:pt x="1920" y="828"/>
                    </a:lnTo>
                    <a:lnTo>
                      <a:pt x="1920" y="820"/>
                    </a:lnTo>
                    <a:lnTo>
                      <a:pt x="1904" y="820"/>
                    </a:lnTo>
                    <a:lnTo>
                      <a:pt x="1887" y="828"/>
                    </a:lnTo>
                    <a:lnTo>
                      <a:pt x="1870" y="820"/>
                    </a:lnTo>
                    <a:lnTo>
                      <a:pt x="1845" y="820"/>
                    </a:lnTo>
                    <a:lnTo>
                      <a:pt x="1828" y="828"/>
                    </a:lnTo>
                    <a:lnTo>
                      <a:pt x="1820" y="828"/>
                    </a:lnTo>
                    <a:lnTo>
                      <a:pt x="1811" y="828"/>
                    </a:lnTo>
                    <a:lnTo>
                      <a:pt x="1811" y="836"/>
                    </a:lnTo>
                    <a:lnTo>
                      <a:pt x="1811" y="836"/>
                    </a:lnTo>
                    <a:lnTo>
                      <a:pt x="1786" y="836"/>
                    </a:lnTo>
                    <a:lnTo>
                      <a:pt x="1786" y="853"/>
                    </a:lnTo>
                    <a:lnTo>
                      <a:pt x="1778" y="862"/>
                    </a:lnTo>
                    <a:lnTo>
                      <a:pt x="1769" y="853"/>
                    </a:lnTo>
                    <a:lnTo>
                      <a:pt x="1761" y="845"/>
                    </a:lnTo>
                    <a:lnTo>
                      <a:pt x="1753" y="853"/>
                    </a:lnTo>
                    <a:lnTo>
                      <a:pt x="1744" y="862"/>
                    </a:lnTo>
                    <a:lnTo>
                      <a:pt x="1728" y="870"/>
                    </a:lnTo>
                    <a:lnTo>
                      <a:pt x="1728" y="870"/>
                    </a:lnTo>
                    <a:lnTo>
                      <a:pt x="1728" y="862"/>
                    </a:lnTo>
                    <a:lnTo>
                      <a:pt x="1719" y="845"/>
                    </a:lnTo>
                    <a:close/>
                    <a:moveTo>
                      <a:pt x="2138" y="232"/>
                    </a:moveTo>
                    <a:lnTo>
                      <a:pt x="2138" y="211"/>
                    </a:lnTo>
                    <a:lnTo>
                      <a:pt x="2122" y="207"/>
                    </a:lnTo>
                    <a:lnTo>
                      <a:pt x="2113" y="224"/>
                    </a:lnTo>
                    <a:lnTo>
                      <a:pt x="2113" y="250"/>
                    </a:lnTo>
                    <a:lnTo>
                      <a:pt x="2138" y="232"/>
                    </a:lnTo>
                    <a:close/>
                    <a:moveTo>
                      <a:pt x="2046" y="157"/>
                    </a:moveTo>
                    <a:lnTo>
                      <a:pt x="2038" y="178"/>
                    </a:lnTo>
                    <a:lnTo>
                      <a:pt x="2063" y="182"/>
                    </a:lnTo>
                    <a:lnTo>
                      <a:pt x="2071" y="157"/>
                    </a:lnTo>
                    <a:lnTo>
                      <a:pt x="2046" y="157"/>
                    </a:lnTo>
                    <a:close/>
                    <a:moveTo>
                      <a:pt x="2138" y="161"/>
                    </a:moveTo>
                    <a:lnTo>
                      <a:pt x="2164" y="175"/>
                    </a:lnTo>
                    <a:lnTo>
                      <a:pt x="2172" y="167"/>
                    </a:lnTo>
                    <a:lnTo>
                      <a:pt x="2155" y="148"/>
                    </a:lnTo>
                    <a:lnTo>
                      <a:pt x="2138" y="161"/>
                    </a:lnTo>
                    <a:close/>
                    <a:moveTo>
                      <a:pt x="2105" y="194"/>
                    </a:moveTo>
                    <a:close/>
                    <a:moveTo>
                      <a:pt x="2097" y="198"/>
                    </a:moveTo>
                    <a:lnTo>
                      <a:pt x="2097" y="205"/>
                    </a:lnTo>
                    <a:lnTo>
                      <a:pt x="2113" y="194"/>
                    </a:lnTo>
                    <a:lnTo>
                      <a:pt x="2105" y="194"/>
                    </a:lnTo>
                    <a:lnTo>
                      <a:pt x="2097" y="198"/>
                    </a:lnTo>
                    <a:close/>
                    <a:moveTo>
                      <a:pt x="2088" y="131"/>
                    </a:moveTo>
                    <a:lnTo>
                      <a:pt x="2088" y="125"/>
                    </a:lnTo>
                    <a:lnTo>
                      <a:pt x="2080" y="124"/>
                    </a:lnTo>
                    <a:lnTo>
                      <a:pt x="2080" y="133"/>
                    </a:lnTo>
                    <a:lnTo>
                      <a:pt x="2080" y="144"/>
                    </a:lnTo>
                    <a:lnTo>
                      <a:pt x="2080" y="144"/>
                    </a:lnTo>
                    <a:lnTo>
                      <a:pt x="2088" y="131"/>
                    </a:lnTo>
                    <a:close/>
                    <a:moveTo>
                      <a:pt x="2097" y="141"/>
                    </a:moveTo>
                    <a:lnTo>
                      <a:pt x="2088" y="147"/>
                    </a:lnTo>
                    <a:lnTo>
                      <a:pt x="2088" y="154"/>
                    </a:lnTo>
                    <a:lnTo>
                      <a:pt x="2088" y="165"/>
                    </a:lnTo>
                    <a:lnTo>
                      <a:pt x="2105" y="148"/>
                    </a:lnTo>
                    <a:lnTo>
                      <a:pt x="2105" y="143"/>
                    </a:lnTo>
                    <a:lnTo>
                      <a:pt x="2097" y="141"/>
                    </a:lnTo>
                    <a:close/>
                    <a:moveTo>
                      <a:pt x="2147" y="141"/>
                    </a:moveTo>
                    <a:lnTo>
                      <a:pt x="2155" y="135"/>
                    </a:lnTo>
                    <a:lnTo>
                      <a:pt x="2130" y="107"/>
                    </a:lnTo>
                    <a:lnTo>
                      <a:pt x="2122" y="121"/>
                    </a:lnTo>
                    <a:lnTo>
                      <a:pt x="2130" y="135"/>
                    </a:lnTo>
                    <a:lnTo>
                      <a:pt x="2147" y="141"/>
                    </a:lnTo>
                    <a:close/>
                    <a:moveTo>
                      <a:pt x="1971" y="177"/>
                    </a:moveTo>
                    <a:lnTo>
                      <a:pt x="1971" y="183"/>
                    </a:lnTo>
                    <a:lnTo>
                      <a:pt x="1979" y="188"/>
                    </a:lnTo>
                    <a:lnTo>
                      <a:pt x="1988" y="177"/>
                    </a:lnTo>
                    <a:lnTo>
                      <a:pt x="1988" y="163"/>
                    </a:lnTo>
                    <a:lnTo>
                      <a:pt x="1971" y="162"/>
                    </a:lnTo>
                    <a:lnTo>
                      <a:pt x="1971" y="177"/>
                    </a:lnTo>
                    <a:close/>
                    <a:moveTo>
                      <a:pt x="1979" y="127"/>
                    </a:moveTo>
                    <a:lnTo>
                      <a:pt x="1962" y="138"/>
                    </a:lnTo>
                    <a:lnTo>
                      <a:pt x="1971" y="148"/>
                    </a:lnTo>
                    <a:lnTo>
                      <a:pt x="1979" y="139"/>
                    </a:lnTo>
                    <a:lnTo>
                      <a:pt x="1979" y="127"/>
                    </a:lnTo>
                    <a:close/>
                    <a:moveTo>
                      <a:pt x="1912" y="6"/>
                    </a:moveTo>
                    <a:lnTo>
                      <a:pt x="1912" y="16"/>
                    </a:lnTo>
                    <a:lnTo>
                      <a:pt x="1920" y="18"/>
                    </a:lnTo>
                    <a:lnTo>
                      <a:pt x="1920" y="22"/>
                    </a:lnTo>
                    <a:lnTo>
                      <a:pt x="1920" y="29"/>
                    </a:lnTo>
                    <a:lnTo>
                      <a:pt x="1920" y="36"/>
                    </a:lnTo>
                    <a:lnTo>
                      <a:pt x="1946" y="35"/>
                    </a:lnTo>
                    <a:lnTo>
                      <a:pt x="1962" y="30"/>
                    </a:lnTo>
                    <a:lnTo>
                      <a:pt x="1971" y="28"/>
                    </a:lnTo>
                    <a:lnTo>
                      <a:pt x="1971" y="29"/>
                    </a:lnTo>
                    <a:lnTo>
                      <a:pt x="1979" y="31"/>
                    </a:lnTo>
                    <a:lnTo>
                      <a:pt x="1988" y="52"/>
                    </a:lnTo>
                    <a:lnTo>
                      <a:pt x="1996" y="45"/>
                    </a:lnTo>
                    <a:lnTo>
                      <a:pt x="1996" y="26"/>
                    </a:lnTo>
                    <a:lnTo>
                      <a:pt x="1988" y="9"/>
                    </a:lnTo>
                    <a:lnTo>
                      <a:pt x="1971" y="9"/>
                    </a:lnTo>
                    <a:lnTo>
                      <a:pt x="1954" y="11"/>
                    </a:lnTo>
                    <a:lnTo>
                      <a:pt x="1946" y="10"/>
                    </a:lnTo>
                    <a:lnTo>
                      <a:pt x="1937" y="8"/>
                    </a:lnTo>
                    <a:lnTo>
                      <a:pt x="1920" y="0"/>
                    </a:lnTo>
                    <a:lnTo>
                      <a:pt x="1912" y="6"/>
                    </a:lnTo>
                    <a:close/>
                    <a:moveTo>
                      <a:pt x="2046" y="42"/>
                    </a:moveTo>
                    <a:lnTo>
                      <a:pt x="2046" y="37"/>
                    </a:lnTo>
                    <a:lnTo>
                      <a:pt x="2038" y="39"/>
                    </a:lnTo>
                    <a:lnTo>
                      <a:pt x="2021" y="42"/>
                    </a:lnTo>
                    <a:lnTo>
                      <a:pt x="2013" y="46"/>
                    </a:lnTo>
                    <a:lnTo>
                      <a:pt x="2013" y="55"/>
                    </a:lnTo>
                    <a:lnTo>
                      <a:pt x="2013" y="65"/>
                    </a:lnTo>
                    <a:lnTo>
                      <a:pt x="1979" y="66"/>
                    </a:lnTo>
                    <a:lnTo>
                      <a:pt x="1954" y="59"/>
                    </a:lnTo>
                    <a:lnTo>
                      <a:pt x="1954" y="65"/>
                    </a:lnTo>
                    <a:lnTo>
                      <a:pt x="1962" y="73"/>
                    </a:lnTo>
                    <a:lnTo>
                      <a:pt x="1954" y="73"/>
                    </a:lnTo>
                    <a:lnTo>
                      <a:pt x="1946" y="68"/>
                    </a:lnTo>
                    <a:lnTo>
                      <a:pt x="1946" y="73"/>
                    </a:lnTo>
                    <a:lnTo>
                      <a:pt x="1946" y="80"/>
                    </a:lnTo>
                    <a:lnTo>
                      <a:pt x="1946" y="82"/>
                    </a:lnTo>
                    <a:lnTo>
                      <a:pt x="1937" y="82"/>
                    </a:lnTo>
                    <a:lnTo>
                      <a:pt x="1937" y="68"/>
                    </a:lnTo>
                    <a:lnTo>
                      <a:pt x="1920" y="65"/>
                    </a:lnTo>
                    <a:lnTo>
                      <a:pt x="1912" y="77"/>
                    </a:lnTo>
                    <a:lnTo>
                      <a:pt x="1912" y="89"/>
                    </a:lnTo>
                    <a:lnTo>
                      <a:pt x="1929" y="89"/>
                    </a:lnTo>
                    <a:lnTo>
                      <a:pt x="1929" y="99"/>
                    </a:lnTo>
                    <a:lnTo>
                      <a:pt x="1920" y="104"/>
                    </a:lnTo>
                    <a:lnTo>
                      <a:pt x="1912" y="109"/>
                    </a:lnTo>
                    <a:lnTo>
                      <a:pt x="1920" y="112"/>
                    </a:lnTo>
                    <a:lnTo>
                      <a:pt x="1929" y="111"/>
                    </a:lnTo>
                    <a:lnTo>
                      <a:pt x="1937" y="118"/>
                    </a:lnTo>
                    <a:lnTo>
                      <a:pt x="1946" y="110"/>
                    </a:lnTo>
                    <a:lnTo>
                      <a:pt x="1946" y="110"/>
                    </a:lnTo>
                    <a:lnTo>
                      <a:pt x="1946" y="115"/>
                    </a:lnTo>
                    <a:lnTo>
                      <a:pt x="1954" y="116"/>
                    </a:lnTo>
                    <a:lnTo>
                      <a:pt x="1954" y="116"/>
                    </a:lnTo>
                    <a:lnTo>
                      <a:pt x="1962" y="104"/>
                    </a:lnTo>
                    <a:lnTo>
                      <a:pt x="1954" y="94"/>
                    </a:lnTo>
                    <a:lnTo>
                      <a:pt x="1954" y="94"/>
                    </a:lnTo>
                    <a:lnTo>
                      <a:pt x="1979" y="96"/>
                    </a:lnTo>
                    <a:lnTo>
                      <a:pt x="1988" y="104"/>
                    </a:lnTo>
                    <a:lnTo>
                      <a:pt x="1996" y="99"/>
                    </a:lnTo>
                    <a:lnTo>
                      <a:pt x="2013" y="94"/>
                    </a:lnTo>
                    <a:lnTo>
                      <a:pt x="2063" y="91"/>
                    </a:lnTo>
                    <a:lnTo>
                      <a:pt x="2055" y="73"/>
                    </a:lnTo>
                    <a:lnTo>
                      <a:pt x="2038" y="68"/>
                    </a:lnTo>
                    <a:lnTo>
                      <a:pt x="2038" y="66"/>
                    </a:lnTo>
                    <a:lnTo>
                      <a:pt x="2046" y="60"/>
                    </a:lnTo>
                    <a:lnTo>
                      <a:pt x="2055" y="59"/>
                    </a:lnTo>
                    <a:lnTo>
                      <a:pt x="2063" y="51"/>
                    </a:lnTo>
                    <a:lnTo>
                      <a:pt x="2063" y="47"/>
                    </a:lnTo>
                    <a:lnTo>
                      <a:pt x="2063" y="47"/>
                    </a:lnTo>
                    <a:lnTo>
                      <a:pt x="2046" y="47"/>
                    </a:lnTo>
                    <a:lnTo>
                      <a:pt x="2046" y="42"/>
                    </a:lnTo>
                    <a:close/>
                    <a:moveTo>
                      <a:pt x="2071" y="19"/>
                    </a:moveTo>
                    <a:lnTo>
                      <a:pt x="2063" y="26"/>
                    </a:lnTo>
                    <a:lnTo>
                      <a:pt x="2071" y="29"/>
                    </a:lnTo>
                    <a:lnTo>
                      <a:pt x="2088" y="26"/>
                    </a:lnTo>
                    <a:lnTo>
                      <a:pt x="2088" y="17"/>
                    </a:lnTo>
                    <a:lnTo>
                      <a:pt x="2080" y="13"/>
                    </a:lnTo>
                    <a:lnTo>
                      <a:pt x="2071" y="19"/>
                    </a:lnTo>
                    <a:close/>
                    <a:moveTo>
                      <a:pt x="2373" y="108"/>
                    </a:moveTo>
                    <a:lnTo>
                      <a:pt x="2390" y="123"/>
                    </a:lnTo>
                    <a:lnTo>
                      <a:pt x="2398" y="109"/>
                    </a:lnTo>
                    <a:lnTo>
                      <a:pt x="2382" y="94"/>
                    </a:lnTo>
                    <a:lnTo>
                      <a:pt x="2373" y="108"/>
                    </a:lnTo>
                    <a:close/>
                    <a:moveTo>
                      <a:pt x="2306" y="237"/>
                    </a:moveTo>
                    <a:lnTo>
                      <a:pt x="2323" y="253"/>
                    </a:lnTo>
                    <a:lnTo>
                      <a:pt x="2356" y="255"/>
                    </a:lnTo>
                    <a:lnTo>
                      <a:pt x="2382" y="233"/>
                    </a:lnTo>
                    <a:lnTo>
                      <a:pt x="2382" y="231"/>
                    </a:lnTo>
                    <a:lnTo>
                      <a:pt x="2390" y="203"/>
                    </a:lnTo>
                    <a:lnTo>
                      <a:pt x="2373" y="194"/>
                    </a:lnTo>
                    <a:lnTo>
                      <a:pt x="2365" y="207"/>
                    </a:lnTo>
                    <a:lnTo>
                      <a:pt x="2356" y="218"/>
                    </a:lnTo>
                    <a:lnTo>
                      <a:pt x="2348" y="216"/>
                    </a:lnTo>
                    <a:lnTo>
                      <a:pt x="2323" y="219"/>
                    </a:lnTo>
                    <a:lnTo>
                      <a:pt x="2306" y="237"/>
                    </a:lnTo>
                    <a:close/>
                    <a:moveTo>
                      <a:pt x="2189" y="291"/>
                    </a:moveTo>
                    <a:lnTo>
                      <a:pt x="2180" y="281"/>
                    </a:lnTo>
                    <a:lnTo>
                      <a:pt x="2164" y="295"/>
                    </a:lnTo>
                    <a:lnTo>
                      <a:pt x="2180" y="307"/>
                    </a:lnTo>
                    <a:lnTo>
                      <a:pt x="2189" y="291"/>
                    </a:lnTo>
                    <a:close/>
                    <a:moveTo>
                      <a:pt x="2197" y="234"/>
                    </a:moveTo>
                    <a:close/>
                    <a:moveTo>
                      <a:pt x="2189" y="224"/>
                    </a:moveTo>
                    <a:lnTo>
                      <a:pt x="2147" y="218"/>
                    </a:lnTo>
                    <a:lnTo>
                      <a:pt x="2147" y="244"/>
                    </a:lnTo>
                    <a:lnTo>
                      <a:pt x="2147" y="263"/>
                    </a:lnTo>
                    <a:lnTo>
                      <a:pt x="2155" y="263"/>
                    </a:lnTo>
                    <a:lnTo>
                      <a:pt x="2155" y="258"/>
                    </a:lnTo>
                    <a:lnTo>
                      <a:pt x="2164" y="259"/>
                    </a:lnTo>
                    <a:lnTo>
                      <a:pt x="2172" y="255"/>
                    </a:lnTo>
                    <a:lnTo>
                      <a:pt x="2164" y="250"/>
                    </a:lnTo>
                    <a:lnTo>
                      <a:pt x="2164" y="245"/>
                    </a:lnTo>
                    <a:lnTo>
                      <a:pt x="2164" y="244"/>
                    </a:lnTo>
                    <a:lnTo>
                      <a:pt x="2189" y="248"/>
                    </a:lnTo>
                    <a:lnTo>
                      <a:pt x="2197" y="234"/>
                    </a:lnTo>
                    <a:lnTo>
                      <a:pt x="2189" y="224"/>
                    </a:lnTo>
                    <a:close/>
                    <a:moveTo>
                      <a:pt x="2222" y="215"/>
                    </a:moveTo>
                    <a:lnTo>
                      <a:pt x="2214" y="224"/>
                    </a:lnTo>
                    <a:lnTo>
                      <a:pt x="2214" y="234"/>
                    </a:lnTo>
                    <a:lnTo>
                      <a:pt x="2214" y="244"/>
                    </a:lnTo>
                    <a:lnTo>
                      <a:pt x="2222" y="245"/>
                    </a:lnTo>
                    <a:lnTo>
                      <a:pt x="2222" y="244"/>
                    </a:lnTo>
                    <a:lnTo>
                      <a:pt x="2231" y="244"/>
                    </a:lnTo>
                    <a:lnTo>
                      <a:pt x="2231" y="252"/>
                    </a:lnTo>
                    <a:lnTo>
                      <a:pt x="2239" y="264"/>
                    </a:lnTo>
                    <a:lnTo>
                      <a:pt x="2264" y="255"/>
                    </a:lnTo>
                    <a:lnTo>
                      <a:pt x="2289" y="236"/>
                    </a:lnTo>
                    <a:lnTo>
                      <a:pt x="2298" y="224"/>
                    </a:lnTo>
                    <a:lnTo>
                      <a:pt x="2298" y="210"/>
                    </a:lnTo>
                    <a:lnTo>
                      <a:pt x="2289" y="205"/>
                    </a:lnTo>
                    <a:lnTo>
                      <a:pt x="2273" y="205"/>
                    </a:lnTo>
                    <a:lnTo>
                      <a:pt x="2256" y="194"/>
                    </a:lnTo>
                    <a:lnTo>
                      <a:pt x="2239" y="190"/>
                    </a:lnTo>
                    <a:lnTo>
                      <a:pt x="2222" y="215"/>
                    </a:lnTo>
                    <a:close/>
                    <a:moveTo>
                      <a:pt x="2206" y="170"/>
                    </a:moveTo>
                    <a:lnTo>
                      <a:pt x="2214" y="182"/>
                    </a:lnTo>
                    <a:lnTo>
                      <a:pt x="2231" y="177"/>
                    </a:lnTo>
                    <a:lnTo>
                      <a:pt x="2222" y="165"/>
                    </a:lnTo>
                    <a:lnTo>
                      <a:pt x="2206" y="170"/>
                    </a:lnTo>
                    <a:close/>
                    <a:moveTo>
                      <a:pt x="2189" y="192"/>
                    </a:moveTo>
                    <a:lnTo>
                      <a:pt x="2180" y="187"/>
                    </a:lnTo>
                    <a:lnTo>
                      <a:pt x="2172" y="197"/>
                    </a:lnTo>
                    <a:lnTo>
                      <a:pt x="2180" y="199"/>
                    </a:lnTo>
                    <a:lnTo>
                      <a:pt x="2189" y="192"/>
                    </a:lnTo>
                    <a:close/>
                    <a:moveTo>
                      <a:pt x="2189" y="120"/>
                    </a:moveTo>
                    <a:lnTo>
                      <a:pt x="2180" y="110"/>
                    </a:lnTo>
                    <a:lnTo>
                      <a:pt x="2172" y="102"/>
                    </a:lnTo>
                    <a:lnTo>
                      <a:pt x="2164" y="94"/>
                    </a:lnTo>
                    <a:lnTo>
                      <a:pt x="2164" y="85"/>
                    </a:lnTo>
                    <a:lnTo>
                      <a:pt x="2155" y="88"/>
                    </a:lnTo>
                    <a:lnTo>
                      <a:pt x="2147" y="94"/>
                    </a:lnTo>
                    <a:lnTo>
                      <a:pt x="2155" y="111"/>
                    </a:lnTo>
                    <a:lnTo>
                      <a:pt x="2164" y="132"/>
                    </a:lnTo>
                    <a:lnTo>
                      <a:pt x="2172" y="157"/>
                    </a:lnTo>
                    <a:lnTo>
                      <a:pt x="2197" y="171"/>
                    </a:lnTo>
                    <a:lnTo>
                      <a:pt x="2189" y="120"/>
                    </a:lnTo>
                    <a:close/>
                    <a:moveTo>
                      <a:pt x="2206" y="115"/>
                    </a:moveTo>
                    <a:lnTo>
                      <a:pt x="2197" y="104"/>
                    </a:lnTo>
                    <a:lnTo>
                      <a:pt x="2189" y="105"/>
                    </a:lnTo>
                    <a:lnTo>
                      <a:pt x="2197" y="123"/>
                    </a:lnTo>
                    <a:lnTo>
                      <a:pt x="2197" y="142"/>
                    </a:lnTo>
                    <a:lnTo>
                      <a:pt x="2206" y="157"/>
                    </a:lnTo>
                    <a:lnTo>
                      <a:pt x="2214" y="159"/>
                    </a:lnTo>
                    <a:lnTo>
                      <a:pt x="2214" y="125"/>
                    </a:lnTo>
                    <a:lnTo>
                      <a:pt x="2206" y="115"/>
                    </a:lnTo>
                    <a:close/>
                    <a:moveTo>
                      <a:pt x="2231" y="116"/>
                    </a:moveTo>
                    <a:lnTo>
                      <a:pt x="2239" y="106"/>
                    </a:lnTo>
                    <a:lnTo>
                      <a:pt x="2222" y="105"/>
                    </a:lnTo>
                    <a:lnTo>
                      <a:pt x="2214" y="115"/>
                    </a:lnTo>
                    <a:lnTo>
                      <a:pt x="2231" y="116"/>
                    </a:lnTo>
                    <a:close/>
                    <a:moveTo>
                      <a:pt x="2289" y="188"/>
                    </a:moveTo>
                    <a:lnTo>
                      <a:pt x="2306" y="172"/>
                    </a:lnTo>
                    <a:lnTo>
                      <a:pt x="2289" y="165"/>
                    </a:lnTo>
                    <a:lnTo>
                      <a:pt x="2264" y="178"/>
                    </a:lnTo>
                    <a:lnTo>
                      <a:pt x="2289" y="188"/>
                    </a:lnTo>
                    <a:close/>
                    <a:moveTo>
                      <a:pt x="2281" y="91"/>
                    </a:moveTo>
                    <a:lnTo>
                      <a:pt x="2273" y="96"/>
                    </a:lnTo>
                    <a:lnTo>
                      <a:pt x="2273" y="109"/>
                    </a:lnTo>
                    <a:lnTo>
                      <a:pt x="2281" y="104"/>
                    </a:lnTo>
                    <a:lnTo>
                      <a:pt x="2281" y="91"/>
                    </a:lnTo>
                    <a:close/>
                    <a:moveTo>
                      <a:pt x="2315" y="29"/>
                    </a:moveTo>
                    <a:lnTo>
                      <a:pt x="2298" y="26"/>
                    </a:lnTo>
                    <a:lnTo>
                      <a:pt x="2298" y="23"/>
                    </a:lnTo>
                    <a:lnTo>
                      <a:pt x="2289" y="24"/>
                    </a:lnTo>
                    <a:lnTo>
                      <a:pt x="2289" y="31"/>
                    </a:lnTo>
                    <a:lnTo>
                      <a:pt x="2281" y="40"/>
                    </a:lnTo>
                    <a:lnTo>
                      <a:pt x="2298" y="47"/>
                    </a:lnTo>
                    <a:lnTo>
                      <a:pt x="2323" y="37"/>
                    </a:lnTo>
                    <a:lnTo>
                      <a:pt x="2315" y="29"/>
                    </a:lnTo>
                    <a:close/>
                    <a:moveTo>
                      <a:pt x="2247" y="56"/>
                    </a:moveTo>
                    <a:lnTo>
                      <a:pt x="2247" y="80"/>
                    </a:lnTo>
                    <a:lnTo>
                      <a:pt x="2273" y="84"/>
                    </a:lnTo>
                    <a:lnTo>
                      <a:pt x="2264" y="56"/>
                    </a:lnTo>
                    <a:lnTo>
                      <a:pt x="2247" y="56"/>
                    </a:lnTo>
                    <a:close/>
                    <a:moveTo>
                      <a:pt x="2206" y="74"/>
                    </a:moveTo>
                    <a:lnTo>
                      <a:pt x="2206" y="64"/>
                    </a:lnTo>
                    <a:lnTo>
                      <a:pt x="2197" y="68"/>
                    </a:lnTo>
                    <a:lnTo>
                      <a:pt x="2197" y="88"/>
                    </a:lnTo>
                    <a:lnTo>
                      <a:pt x="2214" y="96"/>
                    </a:lnTo>
                    <a:lnTo>
                      <a:pt x="2239" y="96"/>
                    </a:lnTo>
                    <a:lnTo>
                      <a:pt x="2247" y="98"/>
                    </a:lnTo>
                    <a:lnTo>
                      <a:pt x="2247" y="96"/>
                    </a:lnTo>
                    <a:lnTo>
                      <a:pt x="2239" y="73"/>
                    </a:lnTo>
                    <a:lnTo>
                      <a:pt x="2214" y="81"/>
                    </a:lnTo>
                    <a:lnTo>
                      <a:pt x="2206" y="74"/>
                    </a:lnTo>
                    <a:close/>
                    <a:moveTo>
                      <a:pt x="596" y="1390"/>
                    </a:moveTo>
                    <a:lnTo>
                      <a:pt x="587" y="1390"/>
                    </a:lnTo>
                    <a:lnTo>
                      <a:pt x="579" y="1398"/>
                    </a:lnTo>
                    <a:lnTo>
                      <a:pt x="554" y="1398"/>
                    </a:lnTo>
                    <a:lnTo>
                      <a:pt x="528" y="1407"/>
                    </a:lnTo>
                    <a:lnTo>
                      <a:pt x="512" y="1398"/>
                    </a:lnTo>
                    <a:lnTo>
                      <a:pt x="503" y="1390"/>
                    </a:lnTo>
                    <a:lnTo>
                      <a:pt x="478" y="1398"/>
                    </a:lnTo>
                    <a:lnTo>
                      <a:pt x="445" y="1398"/>
                    </a:lnTo>
                    <a:lnTo>
                      <a:pt x="411" y="1423"/>
                    </a:lnTo>
                    <a:lnTo>
                      <a:pt x="403" y="1457"/>
                    </a:lnTo>
                    <a:lnTo>
                      <a:pt x="394" y="1491"/>
                    </a:lnTo>
                    <a:lnTo>
                      <a:pt x="386" y="1491"/>
                    </a:lnTo>
                    <a:lnTo>
                      <a:pt x="378" y="1499"/>
                    </a:lnTo>
                    <a:lnTo>
                      <a:pt x="386" y="1491"/>
                    </a:lnTo>
                    <a:lnTo>
                      <a:pt x="386" y="1491"/>
                    </a:lnTo>
                    <a:lnTo>
                      <a:pt x="378" y="1482"/>
                    </a:lnTo>
                    <a:lnTo>
                      <a:pt x="369" y="1474"/>
                    </a:lnTo>
                    <a:lnTo>
                      <a:pt x="369" y="1482"/>
                    </a:lnTo>
                    <a:lnTo>
                      <a:pt x="369" y="1482"/>
                    </a:lnTo>
                    <a:lnTo>
                      <a:pt x="361" y="1482"/>
                    </a:lnTo>
                    <a:lnTo>
                      <a:pt x="344" y="1474"/>
                    </a:lnTo>
                    <a:lnTo>
                      <a:pt x="336" y="1449"/>
                    </a:lnTo>
                    <a:lnTo>
                      <a:pt x="319" y="1423"/>
                    </a:lnTo>
                    <a:lnTo>
                      <a:pt x="302" y="1415"/>
                    </a:lnTo>
                    <a:lnTo>
                      <a:pt x="294" y="1423"/>
                    </a:lnTo>
                    <a:lnTo>
                      <a:pt x="294" y="1415"/>
                    </a:lnTo>
                    <a:lnTo>
                      <a:pt x="302" y="1407"/>
                    </a:lnTo>
                    <a:lnTo>
                      <a:pt x="319" y="1407"/>
                    </a:lnTo>
                    <a:lnTo>
                      <a:pt x="310" y="1365"/>
                    </a:lnTo>
                    <a:lnTo>
                      <a:pt x="285" y="1331"/>
                    </a:lnTo>
                    <a:lnTo>
                      <a:pt x="269" y="1340"/>
                    </a:lnTo>
                    <a:lnTo>
                      <a:pt x="252" y="1348"/>
                    </a:lnTo>
                    <a:lnTo>
                      <a:pt x="243" y="1415"/>
                    </a:lnTo>
                    <a:lnTo>
                      <a:pt x="252" y="1415"/>
                    </a:lnTo>
                    <a:lnTo>
                      <a:pt x="269" y="1423"/>
                    </a:lnTo>
                    <a:lnTo>
                      <a:pt x="252" y="1449"/>
                    </a:lnTo>
                    <a:lnTo>
                      <a:pt x="227" y="1474"/>
                    </a:lnTo>
                    <a:lnTo>
                      <a:pt x="227" y="1474"/>
                    </a:lnTo>
                    <a:lnTo>
                      <a:pt x="218" y="1465"/>
                    </a:lnTo>
                    <a:lnTo>
                      <a:pt x="210" y="1465"/>
                    </a:lnTo>
                    <a:lnTo>
                      <a:pt x="210" y="1474"/>
                    </a:lnTo>
                    <a:lnTo>
                      <a:pt x="193" y="1449"/>
                    </a:lnTo>
                    <a:lnTo>
                      <a:pt x="176" y="1415"/>
                    </a:lnTo>
                    <a:lnTo>
                      <a:pt x="160" y="1432"/>
                    </a:lnTo>
                    <a:lnTo>
                      <a:pt x="143" y="1440"/>
                    </a:lnTo>
                    <a:lnTo>
                      <a:pt x="134" y="1432"/>
                    </a:lnTo>
                    <a:lnTo>
                      <a:pt x="126" y="1423"/>
                    </a:lnTo>
                    <a:lnTo>
                      <a:pt x="118" y="1449"/>
                    </a:lnTo>
                    <a:lnTo>
                      <a:pt x="109" y="1474"/>
                    </a:lnTo>
                    <a:lnTo>
                      <a:pt x="101" y="1491"/>
                    </a:lnTo>
                    <a:lnTo>
                      <a:pt x="84" y="1507"/>
                    </a:lnTo>
                    <a:lnTo>
                      <a:pt x="92" y="1541"/>
                    </a:lnTo>
                    <a:lnTo>
                      <a:pt x="109" y="1566"/>
                    </a:lnTo>
                    <a:lnTo>
                      <a:pt x="92" y="1583"/>
                    </a:lnTo>
                    <a:lnTo>
                      <a:pt x="76" y="1600"/>
                    </a:lnTo>
                    <a:lnTo>
                      <a:pt x="76" y="1608"/>
                    </a:lnTo>
                    <a:lnTo>
                      <a:pt x="76" y="1608"/>
                    </a:lnTo>
                    <a:lnTo>
                      <a:pt x="67" y="1633"/>
                    </a:lnTo>
                    <a:lnTo>
                      <a:pt x="50" y="1658"/>
                    </a:lnTo>
                    <a:lnTo>
                      <a:pt x="50" y="1658"/>
                    </a:lnTo>
                    <a:lnTo>
                      <a:pt x="42" y="1650"/>
                    </a:lnTo>
                    <a:lnTo>
                      <a:pt x="34" y="1658"/>
                    </a:lnTo>
                    <a:lnTo>
                      <a:pt x="25" y="1667"/>
                    </a:lnTo>
                    <a:lnTo>
                      <a:pt x="17" y="1692"/>
                    </a:lnTo>
                    <a:lnTo>
                      <a:pt x="9" y="1717"/>
                    </a:lnTo>
                    <a:lnTo>
                      <a:pt x="0" y="1734"/>
                    </a:lnTo>
                    <a:lnTo>
                      <a:pt x="0" y="1767"/>
                    </a:lnTo>
                    <a:lnTo>
                      <a:pt x="9" y="1767"/>
                    </a:lnTo>
                    <a:lnTo>
                      <a:pt x="17" y="1776"/>
                    </a:lnTo>
                    <a:lnTo>
                      <a:pt x="17" y="1784"/>
                    </a:lnTo>
                    <a:lnTo>
                      <a:pt x="17" y="1792"/>
                    </a:lnTo>
                    <a:lnTo>
                      <a:pt x="34" y="1801"/>
                    </a:lnTo>
                    <a:lnTo>
                      <a:pt x="42" y="1801"/>
                    </a:lnTo>
                    <a:lnTo>
                      <a:pt x="50" y="1818"/>
                    </a:lnTo>
                    <a:lnTo>
                      <a:pt x="50" y="1826"/>
                    </a:lnTo>
                    <a:lnTo>
                      <a:pt x="59" y="1826"/>
                    </a:lnTo>
                    <a:lnTo>
                      <a:pt x="67" y="1834"/>
                    </a:lnTo>
                    <a:lnTo>
                      <a:pt x="76" y="1843"/>
                    </a:lnTo>
                    <a:lnTo>
                      <a:pt x="84" y="1851"/>
                    </a:lnTo>
                    <a:lnTo>
                      <a:pt x="92" y="1860"/>
                    </a:lnTo>
                    <a:lnTo>
                      <a:pt x="92" y="1876"/>
                    </a:lnTo>
                    <a:lnTo>
                      <a:pt x="118" y="1876"/>
                    </a:lnTo>
                    <a:lnTo>
                      <a:pt x="134" y="1868"/>
                    </a:lnTo>
                    <a:lnTo>
                      <a:pt x="134" y="1876"/>
                    </a:lnTo>
                    <a:lnTo>
                      <a:pt x="134" y="1876"/>
                    </a:lnTo>
                    <a:lnTo>
                      <a:pt x="143" y="1876"/>
                    </a:lnTo>
                    <a:lnTo>
                      <a:pt x="151" y="1885"/>
                    </a:lnTo>
                    <a:lnTo>
                      <a:pt x="160" y="1893"/>
                    </a:lnTo>
                    <a:lnTo>
                      <a:pt x="160" y="1901"/>
                    </a:lnTo>
                    <a:lnTo>
                      <a:pt x="168" y="1918"/>
                    </a:lnTo>
                    <a:lnTo>
                      <a:pt x="176" y="1918"/>
                    </a:lnTo>
                    <a:lnTo>
                      <a:pt x="193" y="1927"/>
                    </a:lnTo>
                    <a:lnTo>
                      <a:pt x="193" y="1935"/>
                    </a:lnTo>
                    <a:lnTo>
                      <a:pt x="193" y="1943"/>
                    </a:lnTo>
                    <a:lnTo>
                      <a:pt x="218" y="1943"/>
                    </a:lnTo>
                    <a:lnTo>
                      <a:pt x="235" y="1935"/>
                    </a:lnTo>
                    <a:lnTo>
                      <a:pt x="252" y="1960"/>
                    </a:lnTo>
                    <a:lnTo>
                      <a:pt x="277" y="2002"/>
                    </a:lnTo>
                    <a:lnTo>
                      <a:pt x="294" y="1994"/>
                    </a:lnTo>
                    <a:lnTo>
                      <a:pt x="327" y="1994"/>
                    </a:lnTo>
                    <a:lnTo>
                      <a:pt x="327" y="2002"/>
                    </a:lnTo>
                    <a:lnTo>
                      <a:pt x="327" y="2027"/>
                    </a:lnTo>
                    <a:lnTo>
                      <a:pt x="344" y="2027"/>
                    </a:lnTo>
                    <a:lnTo>
                      <a:pt x="352" y="2061"/>
                    </a:lnTo>
                    <a:lnTo>
                      <a:pt x="394" y="2069"/>
                    </a:lnTo>
                    <a:lnTo>
                      <a:pt x="403" y="2086"/>
                    </a:lnTo>
                    <a:lnTo>
                      <a:pt x="419" y="2103"/>
                    </a:lnTo>
                    <a:lnTo>
                      <a:pt x="436" y="2094"/>
                    </a:lnTo>
                    <a:lnTo>
                      <a:pt x="453" y="2094"/>
                    </a:lnTo>
                    <a:lnTo>
                      <a:pt x="503" y="2078"/>
                    </a:lnTo>
                    <a:lnTo>
                      <a:pt x="512" y="2061"/>
                    </a:lnTo>
                    <a:lnTo>
                      <a:pt x="520" y="2036"/>
                    </a:lnTo>
                    <a:lnTo>
                      <a:pt x="562" y="2002"/>
                    </a:lnTo>
                    <a:lnTo>
                      <a:pt x="596" y="1969"/>
                    </a:lnTo>
                    <a:lnTo>
                      <a:pt x="587" y="1952"/>
                    </a:lnTo>
                    <a:lnTo>
                      <a:pt x="579" y="1935"/>
                    </a:lnTo>
                    <a:lnTo>
                      <a:pt x="570" y="1935"/>
                    </a:lnTo>
                    <a:lnTo>
                      <a:pt x="562" y="1943"/>
                    </a:lnTo>
                    <a:lnTo>
                      <a:pt x="554" y="1943"/>
                    </a:lnTo>
                    <a:lnTo>
                      <a:pt x="528" y="1943"/>
                    </a:lnTo>
                    <a:lnTo>
                      <a:pt x="520" y="1960"/>
                    </a:lnTo>
                    <a:lnTo>
                      <a:pt x="520" y="1969"/>
                    </a:lnTo>
                    <a:lnTo>
                      <a:pt x="503" y="1969"/>
                    </a:lnTo>
                    <a:lnTo>
                      <a:pt x="495" y="1960"/>
                    </a:lnTo>
                    <a:lnTo>
                      <a:pt x="487" y="1960"/>
                    </a:lnTo>
                    <a:lnTo>
                      <a:pt x="478" y="1960"/>
                    </a:lnTo>
                    <a:lnTo>
                      <a:pt x="470" y="1952"/>
                    </a:lnTo>
                    <a:lnTo>
                      <a:pt x="478" y="1918"/>
                    </a:lnTo>
                    <a:lnTo>
                      <a:pt x="503" y="1885"/>
                    </a:lnTo>
                    <a:lnTo>
                      <a:pt x="520" y="1885"/>
                    </a:lnTo>
                    <a:lnTo>
                      <a:pt x="545" y="1876"/>
                    </a:lnTo>
                    <a:lnTo>
                      <a:pt x="537" y="1860"/>
                    </a:lnTo>
                    <a:lnTo>
                      <a:pt x="537" y="1843"/>
                    </a:lnTo>
                    <a:lnTo>
                      <a:pt x="554" y="1818"/>
                    </a:lnTo>
                    <a:lnTo>
                      <a:pt x="554" y="1776"/>
                    </a:lnTo>
                    <a:lnTo>
                      <a:pt x="537" y="1742"/>
                    </a:lnTo>
                    <a:lnTo>
                      <a:pt x="537" y="1709"/>
                    </a:lnTo>
                    <a:lnTo>
                      <a:pt x="596" y="1725"/>
                    </a:lnTo>
                    <a:lnTo>
                      <a:pt x="654" y="1767"/>
                    </a:lnTo>
                    <a:lnTo>
                      <a:pt x="654" y="1792"/>
                    </a:lnTo>
                    <a:lnTo>
                      <a:pt x="663" y="1801"/>
                    </a:lnTo>
                    <a:lnTo>
                      <a:pt x="679" y="1784"/>
                    </a:lnTo>
                    <a:lnTo>
                      <a:pt x="688" y="1801"/>
                    </a:lnTo>
                    <a:lnTo>
                      <a:pt x="705" y="1792"/>
                    </a:lnTo>
                    <a:lnTo>
                      <a:pt x="713" y="1792"/>
                    </a:lnTo>
                    <a:lnTo>
                      <a:pt x="713" y="1801"/>
                    </a:lnTo>
                    <a:lnTo>
                      <a:pt x="721" y="1809"/>
                    </a:lnTo>
                    <a:lnTo>
                      <a:pt x="730" y="1801"/>
                    </a:lnTo>
                    <a:lnTo>
                      <a:pt x="738" y="1801"/>
                    </a:lnTo>
                    <a:lnTo>
                      <a:pt x="755" y="1818"/>
                    </a:lnTo>
                    <a:lnTo>
                      <a:pt x="763" y="1826"/>
                    </a:lnTo>
                    <a:lnTo>
                      <a:pt x="772" y="1818"/>
                    </a:lnTo>
                    <a:lnTo>
                      <a:pt x="780" y="1809"/>
                    </a:lnTo>
                    <a:lnTo>
                      <a:pt x="780" y="1801"/>
                    </a:lnTo>
                    <a:lnTo>
                      <a:pt x="772" y="1792"/>
                    </a:lnTo>
                    <a:lnTo>
                      <a:pt x="780" y="1759"/>
                    </a:lnTo>
                    <a:lnTo>
                      <a:pt x="788" y="1734"/>
                    </a:lnTo>
                    <a:lnTo>
                      <a:pt x="780" y="1725"/>
                    </a:lnTo>
                    <a:lnTo>
                      <a:pt x="763" y="1725"/>
                    </a:lnTo>
                    <a:lnTo>
                      <a:pt x="772" y="1700"/>
                    </a:lnTo>
                    <a:lnTo>
                      <a:pt x="797" y="1667"/>
                    </a:lnTo>
                    <a:lnTo>
                      <a:pt x="822" y="1633"/>
                    </a:lnTo>
                    <a:lnTo>
                      <a:pt x="805" y="1616"/>
                    </a:lnTo>
                    <a:lnTo>
                      <a:pt x="788" y="1608"/>
                    </a:lnTo>
                    <a:lnTo>
                      <a:pt x="772" y="1608"/>
                    </a:lnTo>
                    <a:lnTo>
                      <a:pt x="755" y="1616"/>
                    </a:lnTo>
                    <a:lnTo>
                      <a:pt x="755" y="1625"/>
                    </a:lnTo>
                    <a:lnTo>
                      <a:pt x="755" y="1625"/>
                    </a:lnTo>
                    <a:lnTo>
                      <a:pt x="738" y="1625"/>
                    </a:lnTo>
                    <a:lnTo>
                      <a:pt x="738" y="1616"/>
                    </a:lnTo>
                    <a:lnTo>
                      <a:pt x="730" y="1608"/>
                    </a:lnTo>
                    <a:lnTo>
                      <a:pt x="721" y="1591"/>
                    </a:lnTo>
                    <a:lnTo>
                      <a:pt x="696" y="1541"/>
                    </a:lnTo>
                    <a:lnTo>
                      <a:pt x="663" y="1491"/>
                    </a:lnTo>
                    <a:lnTo>
                      <a:pt x="663" y="1474"/>
                    </a:lnTo>
                    <a:lnTo>
                      <a:pt x="663" y="1465"/>
                    </a:lnTo>
                    <a:lnTo>
                      <a:pt x="621" y="1499"/>
                    </a:lnTo>
                    <a:lnTo>
                      <a:pt x="629" y="1482"/>
                    </a:lnTo>
                    <a:lnTo>
                      <a:pt x="621" y="1474"/>
                    </a:lnTo>
                    <a:lnTo>
                      <a:pt x="612" y="1465"/>
                    </a:lnTo>
                    <a:lnTo>
                      <a:pt x="604" y="1474"/>
                    </a:lnTo>
                    <a:lnTo>
                      <a:pt x="612" y="1465"/>
                    </a:lnTo>
                    <a:lnTo>
                      <a:pt x="629" y="1457"/>
                    </a:lnTo>
                    <a:lnTo>
                      <a:pt x="596" y="139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СЗФО_Республика Коми">
                <a:extLst>
                  <a:ext uri="{FF2B5EF4-FFF2-40B4-BE49-F238E27FC236}">
                    <a16:creationId xmlns="" xmlns:a16="http://schemas.microsoft.com/office/drawing/2014/main" id="{550CA0AA-C8EB-3DFF-45FD-FD897C6D6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113" y="2527300"/>
                <a:ext cx="1485900" cy="849313"/>
              </a:xfrm>
              <a:custGeom>
                <a:avLst/>
                <a:gdLst>
                  <a:gd name="T0" fmla="*/ 671 w 1275"/>
                  <a:gd name="T1" fmla="*/ 8 h 729"/>
                  <a:gd name="T2" fmla="*/ 637 w 1275"/>
                  <a:gd name="T3" fmla="*/ 8 h 729"/>
                  <a:gd name="T4" fmla="*/ 604 w 1275"/>
                  <a:gd name="T5" fmla="*/ 16 h 729"/>
                  <a:gd name="T6" fmla="*/ 478 w 1275"/>
                  <a:gd name="T7" fmla="*/ 8 h 729"/>
                  <a:gd name="T8" fmla="*/ 419 w 1275"/>
                  <a:gd name="T9" fmla="*/ 100 h 729"/>
                  <a:gd name="T10" fmla="*/ 436 w 1275"/>
                  <a:gd name="T11" fmla="*/ 134 h 729"/>
                  <a:gd name="T12" fmla="*/ 436 w 1275"/>
                  <a:gd name="T13" fmla="*/ 184 h 729"/>
                  <a:gd name="T14" fmla="*/ 411 w 1275"/>
                  <a:gd name="T15" fmla="*/ 193 h 729"/>
                  <a:gd name="T16" fmla="*/ 377 w 1275"/>
                  <a:gd name="T17" fmla="*/ 184 h 729"/>
                  <a:gd name="T18" fmla="*/ 361 w 1275"/>
                  <a:gd name="T19" fmla="*/ 167 h 729"/>
                  <a:gd name="T20" fmla="*/ 319 w 1275"/>
                  <a:gd name="T21" fmla="*/ 167 h 729"/>
                  <a:gd name="T22" fmla="*/ 252 w 1275"/>
                  <a:gd name="T23" fmla="*/ 100 h 729"/>
                  <a:gd name="T24" fmla="*/ 210 w 1275"/>
                  <a:gd name="T25" fmla="*/ 151 h 729"/>
                  <a:gd name="T26" fmla="*/ 193 w 1275"/>
                  <a:gd name="T27" fmla="*/ 235 h 729"/>
                  <a:gd name="T28" fmla="*/ 159 w 1275"/>
                  <a:gd name="T29" fmla="*/ 260 h 729"/>
                  <a:gd name="T30" fmla="*/ 134 w 1275"/>
                  <a:gd name="T31" fmla="*/ 335 h 729"/>
                  <a:gd name="T32" fmla="*/ 159 w 1275"/>
                  <a:gd name="T33" fmla="*/ 335 h 729"/>
                  <a:gd name="T34" fmla="*/ 184 w 1275"/>
                  <a:gd name="T35" fmla="*/ 318 h 729"/>
                  <a:gd name="T36" fmla="*/ 226 w 1275"/>
                  <a:gd name="T37" fmla="*/ 310 h 729"/>
                  <a:gd name="T38" fmla="*/ 252 w 1275"/>
                  <a:gd name="T39" fmla="*/ 344 h 729"/>
                  <a:gd name="T40" fmla="*/ 168 w 1275"/>
                  <a:gd name="T41" fmla="*/ 436 h 729"/>
                  <a:gd name="T42" fmla="*/ 92 w 1275"/>
                  <a:gd name="T43" fmla="*/ 469 h 729"/>
                  <a:gd name="T44" fmla="*/ 50 w 1275"/>
                  <a:gd name="T45" fmla="*/ 536 h 729"/>
                  <a:gd name="T46" fmla="*/ 0 w 1275"/>
                  <a:gd name="T47" fmla="*/ 578 h 729"/>
                  <a:gd name="T48" fmla="*/ 25 w 1275"/>
                  <a:gd name="T49" fmla="*/ 612 h 729"/>
                  <a:gd name="T50" fmla="*/ 25 w 1275"/>
                  <a:gd name="T51" fmla="*/ 662 h 729"/>
                  <a:gd name="T52" fmla="*/ 67 w 1275"/>
                  <a:gd name="T53" fmla="*/ 645 h 729"/>
                  <a:gd name="T54" fmla="*/ 84 w 1275"/>
                  <a:gd name="T55" fmla="*/ 645 h 729"/>
                  <a:gd name="T56" fmla="*/ 143 w 1275"/>
                  <a:gd name="T57" fmla="*/ 662 h 729"/>
                  <a:gd name="T58" fmla="*/ 201 w 1275"/>
                  <a:gd name="T59" fmla="*/ 662 h 729"/>
                  <a:gd name="T60" fmla="*/ 226 w 1275"/>
                  <a:gd name="T61" fmla="*/ 587 h 729"/>
                  <a:gd name="T62" fmla="*/ 293 w 1275"/>
                  <a:gd name="T63" fmla="*/ 603 h 729"/>
                  <a:gd name="T64" fmla="*/ 302 w 1275"/>
                  <a:gd name="T65" fmla="*/ 637 h 729"/>
                  <a:gd name="T66" fmla="*/ 361 w 1275"/>
                  <a:gd name="T67" fmla="*/ 671 h 729"/>
                  <a:gd name="T68" fmla="*/ 419 w 1275"/>
                  <a:gd name="T69" fmla="*/ 671 h 729"/>
                  <a:gd name="T70" fmla="*/ 436 w 1275"/>
                  <a:gd name="T71" fmla="*/ 679 h 729"/>
                  <a:gd name="T72" fmla="*/ 470 w 1275"/>
                  <a:gd name="T73" fmla="*/ 687 h 729"/>
                  <a:gd name="T74" fmla="*/ 511 w 1275"/>
                  <a:gd name="T75" fmla="*/ 671 h 729"/>
                  <a:gd name="T76" fmla="*/ 646 w 1275"/>
                  <a:gd name="T77" fmla="*/ 721 h 729"/>
                  <a:gd name="T78" fmla="*/ 679 w 1275"/>
                  <a:gd name="T79" fmla="*/ 671 h 729"/>
                  <a:gd name="T80" fmla="*/ 696 w 1275"/>
                  <a:gd name="T81" fmla="*/ 645 h 729"/>
                  <a:gd name="T82" fmla="*/ 730 w 1275"/>
                  <a:gd name="T83" fmla="*/ 570 h 729"/>
                  <a:gd name="T84" fmla="*/ 805 w 1275"/>
                  <a:gd name="T85" fmla="*/ 453 h 729"/>
                  <a:gd name="T86" fmla="*/ 830 w 1275"/>
                  <a:gd name="T87" fmla="*/ 436 h 729"/>
                  <a:gd name="T88" fmla="*/ 864 w 1275"/>
                  <a:gd name="T89" fmla="*/ 419 h 729"/>
                  <a:gd name="T90" fmla="*/ 880 w 1275"/>
                  <a:gd name="T91" fmla="*/ 427 h 729"/>
                  <a:gd name="T92" fmla="*/ 922 w 1275"/>
                  <a:gd name="T93" fmla="*/ 427 h 729"/>
                  <a:gd name="T94" fmla="*/ 939 w 1275"/>
                  <a:gd name="T95" fmla="*/ 411 h 729"/>
                  <a:gd name="T96" fmla="*/ 1006 w 1275"/>
                  <a:gd name="T97" fmla="*/ 394 h 729"/>
                  <a:gd name="T98" fmla="*/ 1048 w 1275"/>
                  <a:gd name="T99" fmla="*/ 377 h 729"/>
                  <a:gd name="T100" fmla="*/ 1090 w 1275"/>
                  <a:gd name="T101" fmla="*/ 344 h 729"/>
                  <a:gd name="T102" fmla="*/ 1157 w 1275"/>
                  <a:gd name="T103" fmla="*/ 335 h 729"/>
                  <a:gd name="T104" fmla="*/ 1182 w 1275"/>
                  <a:gd name="T105" fmla="*/ 335 h 729"/>
                  <a:gd name="T106" fmla="*/ 1241 w 1275"/>
                  <a:gd name="T107" fmla="*/ 293 h 729"/>
                  <a:gd name="T108" fmla="*/ 1249 w 1275"/>
                  <a:gd name="T109" fmla="*/ 218 h 729"/>
                  <a:gd name="T110" fmla="*/ 1275 w 1275"/>
                  <a:gd name="T111" fmla="*/ 176 h 729"/>
                  <a:gd name="T112" fmla="*/ 1241 w 1275"/>
                  <a:gd name="T113" fmla="*/ 167 h 729"/>
                  <a:gd name="T114" fmla="*/ 1199 w 1275"/>
                  <a:gd name="T115" fmla="*/ 193 h 729"/>
                  <a:gd name="T116" fmla="*/ 1157 w 1275"/>
                  <a:gd name="T117" fmla="*/ 209 h 729"/>
                  <a:gd name="T118" fmla="*/ 1140 w 1275"/>
                  <a:gd name="T119" fmla="*/ 226 h 729"/>
                  <a:gd name="T120" fmla="*/ 1023 w 1275"/>
                  <a:gd name="T121" fmla="*/ 243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75" h="729">
                    <a:moveTo>
                      <a:pt x="763" y="84"/>
                    </a:moveTo>
                    <a:lnTo>
                      <a:pt x="713" y="42"/>
                    </a:lnTo>
                    <a:lnTo>
                      <a:pt x="671" y="8"/>
                    </a:lnTo>
                    <a:lnTo>
                      <a:pt x="654" y="8"/>
                    </a:lnTo>
                    <a:lnTo>
                      <a:pt x="637" y="8"/>
                    </a:lnTo>
                    <a:lnTo>
                      <a:pt x="637" y="8"/>
                    </a:lnTo>
                    <a:lnTo>
                      <a:pt x="629" y="0"/>
                    </a:lnTo>
                    <a:lnTo>
                      <a:pt x="620" y="8"/>
                    </a:lnTo>
                    <a:lnTo>
                      <a:pt x="604" y="16"/>
                    </a:lnTo>
                    <a:lnTo>
                      <a:pt x="537" y="8"/>
                    </a:lnTo>
                    <a:lnTo>
                      <a:pt x="478" y="8"/>
                    </a:lnTo>
                    <a:lnTo>
                      <a:pt x="478" y="8"/>
                    </a:lnTo>
                    <a:lnTo>
                      <a:pt x="453" y="42"/>
                    </a:lnTo>
                    <a:lnTo>
                      <a:pt x="428" y="75"/>
                    </a:lnTo>
                    <a:lnTo>
                      <a:pt x="419" y="100"/>
                    </a:lnTo>
                    <a:lnTo>
                      <a:pt x="436" y="100"/>
                    </a:lnTo>
                    <a:lnTo>
                      <a:pt x="444" y="109"/>
                    </a:lnTo>
                    <a:lnTo>
                      <a:pt x="436" y="134"/>
                    </a:lnTo>
                    <a:lnTo>
                      <a:pt x="428" y="159"/>
                    </a:lnTo>
                    <a:lnTo>
                      <a:pt x="436" y="176"/>
                    </a:lnTo>
                    <a:lnTo>
                      <a:pt x="436" y="184"/>
                    </a:lnTo>
                    <a:lnTo>
                      <a:pt x="428" y="193"/>
                    </a:lnTo>
                    <a:lnTo>
                      <a:pt x="419" y="201"/>
                    </a:lnTo>
                    <a:lnTo>
                      <a:pt x="411" y="193"/>
                    </a:lnTo>
                    <a:lnTo>
                      <a:pt x="394" y="176"/>
                    </a:lnTo>
                    <a:lnTo>
                      <a:pt x="386" y="176"/>
                    </a:lnTo>
                    <a:lnTo>
                      <a:pt x="377" y="184"/>
                    </a:lnTo>
                    <a:lnTo>
                      <a:pt x="369" y="176"/>
                    </a:lnTo>
                    <a:lnTo>
                      <a:pt x="369" y="167"/>
                    </a:lnTo>
                    <a:lnTo>
                      <a:pt x="361" y="167"/>
                    </a:lnTo>
                    <a:lnTo>
                      <a:pt x="344" y="167"/>
                    </a:lnTo>
                    <a:lnTo>
                      <a:pt x="335" y="159"/>
                    </a:lnTo>
                    <a:lnTo>
                      <a:pt x="319" y="167"/>
                    </a:lnTo>
                    <a:lnTo>
                      <a:pt x="310" y="159"/>
                    </a:lnTo>
                    <a:lnTo>
                      <a:pt x="310" y="142"/>
                    </a:lnTo>
                    <a:lnTo>
                      <a:pt x="252" y="100"/>
                    </a:lnTo>
                    <a:lnTo>
                      <a:pt x="193" y="75"/>
                    </a:lnTo>
                    <a:lnTo>
                      <a:pt x="193" y="117"/>
                    </a:lnTo>
                    <a:lnTo>
                      <a:pt x="210" y="151"/>
                    </a:lnTo>
                    <a:lnTo>
                      <a:pt x="210" y="193"/>
                    </a:lnTo>
                    <a:lnTo>
                      <a:pt x="193" y="218"/>
                    </a:lnTo>
                    <a:lnTo>
                      <a:pt x="193" y="235"/>
                    </a:lnTo>
                    <a:lnTo>
                      <a:pt x="201" y="251"/>
                    </a:lnTo>
                    <a:lnTo>
                      <a:pt x="176" y="260"/>
                    </a:lnTo>
                    <a:lnTo>
                      <a:pt x="159" y="260"/>
                    </a:lnTo>
                    <a:lnTo>
                      <a:pt x="134" y="293"/>
                    </a:lnTo>
                    <a:lnTo>
                      <a:pt x="126" y="327"/>
                    </a:lnTo>
                    <a:lnTo>
                      <a:pt x="134" y="335"/>
                    </a:lnTo>
                    <a:lnTo>
                      <a:pt x="143" y="335"/>
                    </a:lnTo>
                    <a:lnTo>
                      <a:pt x="151" y="327"/>
                    </a:lnTo>
                    <a:lnTo>
                      <a:pt x="159" y="335"/>
                    </a:lnTo>
                    <a:lnTo>
                      <a:pt x="176" y="344"/>
                    </a:lnTo>
                    <a:lnTo>
                      <a:pt x="176" y="335"/>
                    </a:lnTo>
                    <a:lnTo>
                      <a:pt x="184" y="318"/>
                    </a:lnTo>
                    <a:lnTo>
                      <a:pt x="210" y="310"/>
                    </a:lnTo>
                    <a:lnTo>
                      <a:pt x="218" y="318"/>
                    </a:lnTo>
                    <a:lnTo>
                      <a:pt x="226" y="310"/>
                    </a:lnTo>
                    <a:lnTo>
                      <a:pt x="235" y="310"/>
                    </a:lnTo>
                    <a:lnTo>
                      <a:pt x="243" y="327"/>
                    </a:lnTo>
                    <a:lnTo>
                      <a:pt x="252" y="344"/>
                    </a:lnTo>
                    <a:lnTo>
                      <a:pt x="218" y="377"/>
                    </a:lnTo>
                    <a:lnTo>
                      <a:pt x="176" y="411"/>
                    </a:lnTo>
                    <a:lnTo>
                      <a:pt x="168" y="436"/>
                    </a:lnTo>
                    <a:lnTo>
                      <a:pt x="159" y="453"/>
                    </a:lnTo>
                    <a:lnTo>
                      <a:pt x="109" y="469"/>
                    </a:lnTo>
                    <a:lnTo>
                      <a:pt x="92" y="469"/>
                    </a:lnTo>
                    <a:lnTo>
                      <a:pt x="75" y="478"/>
                    </a:lnTo>
                    <a:lnTo>
                      <a:pt x="50" y="520"/>
                    </a:lnTo>
                    <a:lnTo>
                      <a:pt x="50" y="536"/>
                    </a:lnTo>
                    <a:lnTo>
                      <a:pt x="50" y="545"/>
                    </a:lnTo>
                    <a:lnTo>
                      <a:pt x="17" y="553"/>
                    </a:lnTo>
                    <a:lnTo>
                      <a:pt x="0" y="578"/>
                    </a:lnTo>
                    <a:lnTo>
                      <a:pt x="17" y="595"/>
                    </a:lnTo>
                    <a:lnTo>
                      <a:pt x="25" y="612"/>
                    </a:lnTo>
                    <a:lnTo>
                      <a:pt x="25" y="612"/>
                    </a:lnTo>
                    <a:lnTo>
                      <a:pt x="25" y="629"/>
                    </a:lnTo>
                    <a:lnTo>
                      <a:pt x="34" y="654"/>
                    </a:lnTo>
                    <a:lnTo>
                      <a:pt x="25" y="662"/>
                    </a:lnTo>
                    <a:lnTo>
                      <a:pt x="25" y="679"/>
                    </a:lnTo>
                    <a:lnTo>
                      <a:pt x="50" y="662"/>
                    </a:lnTo>
                    <a:lnTo>
                      <a:pt x="67" y="645"/>
                    </a:lnTo>
                    <a:lnTo>
                      <a:pt x="67" y="645"/>
                    </a:lnTo>
                    <a:lnTo>
                      <a:pt x="75" y="645"/>
                    </a:lnTo>
                    <a:lnTo>
                      <a:pt x="84" y="645"/>
                    </a:lnTo>
                    <a:lnTo>
                      <a:pt x="84" y="637"/>
                    </a:lnTo>
                    <a:lnTo>
                      <a:pt x="117" y="654"/>
                    </a:lnTo>
                    <a:lnTo>
                      <a:pt x="143" y="662"/>
                    </a:lnTo>
                    <a:lnTo>
                      <a:pt x="176" y="654"/>
                    </a:lnTo>
                    <a:lnTo>
                      <a:pt x="201" y="654"/>
                    </a:lnTo>
                    <a:lnTo>
                      <a:pt x="201" y="662"/>
                    </a:lnTo>
                    <a:lnTo>
                      <a:pt x="218" y="654"/>
                    </a:lnTo>
                    <a:lnTo>
                      <a:pt x="210" y="629"/>
                    </a:lnTo>
                    <a:lnTo>
                      <a:pt x="226" y="587"/>
                    </a:lnTo>
                    <a:lnTo>
                      <a:pt x="277" y="603"/>
                    </a:lnTo>
                    <a:lnTo>
                      <a:pt x="285" y="603"/>
                    </a:lnTo>
                    <a:lnTo>
                      <a:pt x="293" y="603"/>
                    </a:lnTo>
                    <a:lnTo>
                      <a:pt x="310" y="620"/>
                    </a:lnTo>
                    <a:lnTo>
                      <a:pt x="302" y="637"/>
                    </a:lnTo>
                    <a:lnTo>
                      <a:pt x="302" y="637"/>
                    </a:lnTo>
                    <a:lnTo>
                      <a:pt x="327" y="654"/>
                    </a:lnTo>
                    <a:lnTo>
                      <a:pt x="344" y="645"/>
                    </a:lnTo>
                    <a:lnTo>
                      <a:pt x="361" y="671"/>
                    </a:lnTo>
                    <a:lnTo>
                      <a:pt x="377" y="679"/>
                    </a:lnTo>
                    <a:lnTo>
                      <a:pt x="394" y="679"/>
                    </a:lnTo>
                    <a:lnTo>
                      <a:pt x="419" y="671"/>
                    </a:lnTo>
                    <a:lnTo>
                      <a:pt x="428" y="679"/>
                    </a:lnTo>
                    <a:lnTo>
                      <a:pt x="428" y="687"/>
                    </a:lnTo>
                    <a:lnTo>
                      <a:pt x="436" y="679"/>
                    </a:lnTo>
                    <a:lnTo>
                      <a:pt x="453" y="679"/>
                    </a:lnTo>
                    <a:lnTo>
                      <a:pt x="461" y="679"/>
                    </a:lnTo>
                    <a:lnTo>
                      <a:pt x="470" y="687"/>
                    </a:lnTo>
                    <a:lnTo>
                      <a:pt x="470" y="687"/>
                    </a:lnTo>
                    <a:lnTo>
                      <a:pt x="486" y="679"/>
                    </a:lnTo>
                    <a:lnTo>
                      <a:pt x="511" y="671"/>
                    </a:lnTo>
                    <a:lnTo>
                      <a:pt x="562" y="721"/>
                    </a:lnTo>
                    <a:lnTo>
                      <a:pt x="646" y="729"/>
                    </a:lnTo>
                    <a:lnTo>
                      <a:pt x="646" y="721"/>
                    </a:lnTo>
                    <a:lnTo>
                      <a:pt x="662" y="712"/>
                    </a:lnTo>
                    <a:lnTo>
                      <a:pt x="671" y="696"/>
                    </a:lnTo>
                    <a:lnTo>
                      <a:pt x="679" y="671"/>
                    </a:lnTo>
                    <a:lnTo>
                      <a:pt x="696" y="671"/>
                    </a:lnTo>
                    <a:lnTo>
                      <a:pt x="704" y="654"/>
                    </a:lnTo>
                    <a:lnTo>
                      <a:pt x="696" y="645"/>
                    </a:lnTo>
                    <a:lnTo>
                      <a:pt x="696" y="637"/>
                    </a:lnTo>
                    <a:lnTo>
                      <a:pt x="713" y="603"/>
                    </a:lnTo>
                    <a:lnTo>
                      <a:pt x="730" y="570"/>
                    </a:lnTo>
                    <a:lnTo>
                      <a:pt x="763" y="536"/>
                    </a:lnTo>
                    <a:lnTo>
                      <a:pt x="797" y="503"/>
                    </a:lnTo>
                    <a:lnTo>
                      <a:pt x="805" y="453"/>
                    </a:lnTo>
                    <a:lnTo>
                      <a:pt x="813" y="444"/>
                    </a:lnTo>
                    <a:lnTo>
                      <a:pt x="830" y="436"/>
                    </a:lnTo>
                    <a:lnTo>
                      <a:pt x="830" y="436"/>
                    </a:lnTo>
                    <a:lnTo>
                      <a:pt x="839" y="427"/>
                    </a:lnTo>
                    <a:lnTo>
                      <a:pt x="847" y="427"/>
                    </a:lnTo>
                    <a:lnTo>
                      <a:pt x="864" y="419"/>
                    </a:lnTo>
                    <a:lnTo>
                      <a:pt x="880" y="419"/>
                    </a:lnTo>
                    <a:lnTo>
                      <a:pt x="880" y="419"/>
                    </a:lnTo>
                    <a:lnTo>
                      <a:pt x="880" y="427"/>
                    </a:lnTo>
                    <a:lnTo>
                      <a:pt x="889" y="444"/>
                    </a:lnTo>
                    <a:lnTo>
                      <a:pt x="906" y="436"/>
                    </a:lnTo>
                    <a:lnTo>
                      <a:pt x="922" y="427"/>
                    </a:lnTo>
                    <a:lnTo>
                      <a:pt x="939" y="419"/>
                    </a:lnTo>
                    <a:lnTo>
                      <a:pt x="939" y="419"/>
                    </a:lnTo>
                    <a:lnTo>
                      <a:pt x="939" y="411"/>
                    </a:lnTo>
                    <a:lnTo>
                      <a:pt x="964" y="402"/>
                    </a:lnTo>
                    <a:lnTo>
                      <a:pt x="981" y="394"/>
                    </a:lnTo>
                    <a:lnTo>
                      <a:pt x="1006" y="394"/>
                    </a:lnTo>
                    <a:lnTo>
                      <a:pt x="1023" y="402"/>
                    </a:lnTo>
                    <a:lnTo>
                      <a:pt x="1023" y="402"/>
                    </a:lnTo>
                    <a:lnTo>
                      <a:pt x="1048" y="377"/>
                    </a:lnTo>
                    <a:lnTo>
                      <a:pt x="1073" y="369"/>
                    </a:lnTo>
                    <a:lnTo>
                      <a:pt x="1073" y="360"/>
                    </a:lnTo>
                    <a:lnTo>
                      <a:pt x="1090" y="344"/>
                    </a:lnTo>
                    <a:lnTo>
                      <a:pt x="1115" y="344"/>
                    </a:lnTo>
                    <a:lnTo>
                      <a:pt x="1149" y="335"/>
                    </a:lnTo>
                    <a:lnTo>
                      <a:pt x="1157" y="335"/>
                    </a:lnTo>
                    <a:lnTo>
                      <a:pt x="1166" y="335"/>
                    </a:lnTo>
                    <a:lnTo>
                      <a:pt x="1174" y="335"/>
                    </a:lnTo>
                    <a:lnTo>
                      <a:pt x="1182" y="335"/>
                    </a:lnTo>
                    <a:lnTo>
                      <a:pt x="1191" y="327"/>
                    </a:lnTo>
                    <a:lnTo>
                      <a:pt x="1199" y="310"/>
                    </a:lnTo>
                    <a:lnTo>
                      <a:pt x="1241" y="293"/>
                    </a:lnTo>
                    <a:lnTo>
                      <a:pt x="1275" y="268"/>
                    </a:lnTo>
                    <a:lnTo>
                      <a:pt x="1266" y="243"/>
                    </a:lnTo>
                    <a:lnTo>
                      <a:pt x="1249" y="218"/>
                    </a:lnTo>
                    <a:lnTo>
                      <a:pt x="1258" y="184"/>
                    </a:lnTo>
                    <a:lnTo>
                      <a:pt x="1266" y="184"/>
                    </a:lnTo>
                    <a:lnTo>
                      <a:pt x="1275" y="176"/>
                    </a:lnTo>
                    <a:lnTo>
                      <a:pt x="1258" y="167"/>
                    </a:lnTo>
                    <a:lnTo>
                      <a:pt x="1249" y="167"/>
                    </a:lnTo>
                    <a:lnTo>
                      <a:pt x="1241" y="167"/>
                    </a:lnTo>
                    <a:lnTo>
                      <a:pt x="1233" y="176"/>
                    </a:lnTo>
                    <a:lnTo>
                      <a:pt x="1216" y="184"/>
                    </a:lnTo>
                    <a:lnTo>
                      <a:pt x="1199" y="193"/>
                    </a:lnTo>
                    <a:lnTo>
                      <a:pt x="1182" y="201"/>
                    </a:lnTo>
                    <a:lnTo>
                      <a:pt x="1166" y="209"/>
                    </a:lnTo>
                    <a:lnTo>
                      <a:pt x="1157" y="209"/>
                    </a:lnTo>
                    <a:lnTo>
                      <a:pt x="1149" y="201"/>
                    </a:lnTo>
                    <a:lnTo>
                      <a:pt x="1140" y="218"/>
                    </a:lnTo>
                    <a:lnTo>
                      <a:pt x="1140" y="226"/>
                    </a:lnTo>
                    <a:lnTo>
                      <a:pt x="1082" y="243"/>
                    </a:lnTo>
                    <a:lnTo>
                      <a:pt x="1031" y="251"/>
                    </a:lnTo>
                    <a:lnTo>
                      <a:pt x="1023" y="243"/>
                    </a:lnTo>
                    <a:lnTo>
                      <a:pt x="1015" y="235"/>
                    </a:lnTo>
                    <a:lnTo>
                      <a:pt x="763" y="8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СЗФО_Республика Карелия">
                <a:extLst>
                  <a:ext uri="{FF2B5EF4-FFF2-40B4-BE49-F238E27FC236}">
                    <a16:creationId xmlns="" xmlns:a16="http://schemas.microsoft.com/office/drawing/2014/main" id="{82BD94F0-ABDC-FDC2-12FF-F0E2D2086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113" y="1725613"/>
                <a:ext cx="703263" cy="850900"/>
              </a:xfrm>
              <a:custGeom>
                <a:avLst/>
                <a:gdLst>
                  <a:gd name="T0" fmla="*/ 461 w 604"/>
                  <a:gd name="T1" fmla="*/ 59 h 730"/>
                  <a:gd name="T2" fmla="*/ 402 w 604"/>
                  <a:gd name="T3" fmla="*/ 101 h 730"/>
                  <a:gd name="T4" fmla="*/ 369 w 604"/>
                  <a:gd name="T5" fmla="*/ 126 h 730"/>
                  <a:gd name="T6" fmla="*/ 327 w 604"/>
                  <a:gd name="T7" fmla="*/ 168 h 730"/>
                  <a:gd name="T8" fmla="*/ 327 w 604"/>
                  <a:gd name="T9" fmla="*/ 185 h 730"/>
                  <a:gd name="T10" fmla="*/ 268 w 604"/>
                  <a:gd name="T11" fmla="*/ 252 h 730"/>
                  <a:gd name="T12" fmla="*/ 226 w 604"/>
                  <a:gd name="T13" fmla="*/ 377 h 730"/>
                  <a:gd name="T14" fmla="*/ 0 w 604"/>
                  <a:gd name="T15" fmla="*/ 419 h 730"/>
                  <a:gd name="T16" fmla="*/ 25 w 604"/>
                  <a:gd name="T17" fmla="*/ 445 h 730"/>
                  <a:gd name="T18" fmla="*/ 84 w 604"/>
                  <a:gd name="T19" fmla="*/ 445 h 730"/>
                  <a:gd name="T20" fmla="*/ 101 w 604"/>
                  <a:gd name="T21" fmla="*/ 520 h 730"/>
                  <a:gd name="T22" fmla="*/ 109 w 604"/>
                  <a:gd name="T23" fmla="*/ 612 h 730"/>
                  <a:gd name="T24" fmla="*/ 151 w 604"/>
                  <a:gd name="T25" fmla="*/ 621 h 730"/>
                  <a:gd name="T26" fmla="*/ 151 w 604"/>
                  <a:gd name="T27" fmla="*/ 595 h 730"/>
                  <a:gd name="T28" fmla="*/ 184 w 604"/>
                  <a:gd name="T29" fmla="*/ 629 h 730"/>
                  <a:gd name="T30" fmla="*/ 218 w 604"/>
                  <a:gd name="T31" fmla="*/ 671 h 730"/>
                  <a:gd name="T32" fmla="*/ 235 w 604"/>
                  <a:gd name="T33" fmla="*/ 654 h 730"/>
                  <a:gd name="T34" fmla="*/ 235 w 604"/>
                  <a:gd name="T35" fmla="*/ 579 h 730"/>
                  <a:gd name="T36" fmla="*/ 260 w 604"/>
                  <a:gd name="T37" fmla="*/ 545 h 730"/>
                  <a:gd name="T38" fmla="*/ 277 w 604"/>
                  <a:gd name="T39" fmla="*/ 545 h 730"/>
                  <a:gd name="T40" fmla="*/ 285 w 604"/>
                  <a:gd name="T41" fmla="*/ 545 h 730"/>
                  <a:gd name="T42" fmla="*/ 293 w 604"/>
                  <a:gd name="T43" fmla="*/ 537 h 730"/>
                  <a:gd name="T44" fmla="*/ 277 w 604"/>
                  <a:gd name="T45" fmla="*/ 587 h 730"/>
                  <a:gd name="T46" fmla="*/ 293 w 604"/>
                  <a:gd name="T47" fmla="*/ 570 h 730"/>
                  <a:gd name="T48" fmla="*/ 327 w 604"/>
                  <a:gd name="T49" fmla="*/ 554 h 730"/>
                  <a:gd name="T50" fmla="*/ 319 w 604"/>
                  <a:gd name="T51" fmla="*/ 554 h 730"/>
                  <a:gd name="T52" fmla="*/ 310 w 604"/>
                  <a:gd name="T53" fmla="*/ 545 h 730"/>
                  <a:gd name="T54" fmla="*/ 327 w 604"/>
                  <a:gd name="T55" fmla="*/ 495 h 730"/>
                  <a:gd name="T56" fmla="*/ 285 w 604"/>
                  <a:gd name="T57" fmla="*/ 654 h 730"/>
                  <a:gd name="T58" fmla="*/ 293 w 604"/>
                  <a:gd name="T59" fmla="*/ 688 h 730"/>
                  <a:gd name="T60" fmla="*/ 344 w 604"/>
                  <a:gd name="T61" fmla="*/ 721 h 730"/>
                  <a:gd name="T62" fmla="*/ 360 w 604"/>
                  <a:gd name="T63" fmla="*/ 721 h 730"/>
                  <a:gd name="T64" fmla="*/ 386 w 604"/>
                  <a:gd name="T65" fmla="*/ 671 h 730"/>
                  <a:gd name="T66" fmla="*/ 419 w 604"/>
                  <a:gd name="T67" fmla="*/ 629 h 730"/>
                  <a:gd name="T68" fmla="*/ 411 w 604"/>
                  <a:gd name="T69" fmla="*/ 554 h 730"/>
                  <a:gd name="T70" fmla="*/ 436 w 604"/>
                  <a:gd name="T71" fmla="*/ 486 h 730"/>
                  <a:gd name="T72" fmla="*/ 470 w 604"/>
                  <a:gd name="T73" fmla="*/ 495 h 730"/>
                  <a:gd name="T74" fmla="*/ 495 w 604"/>
                  <a:gd name="T75" fmla="*/ 445 h 730"/>
                  <a:gd name="T76" fmla="*/ 486 w 604"/>
                  <a:gd name="T77" fmla="*/ 419 h 730"/>
                  <a:gd name="T78" fmla="*/ 478 w 604"/>
                  <a:gd name="T79" fmla="*/ 377 h 730"/>
                  <a:gd name="T80" fmla="*/ 520 w 604"/>
                  <a:gd name="T81" fmla="*/ 327 h 730"/>
                  <a:gd name="T82" fmla="*/ 545 w 604"/>
                  <a:gd name="T83" fmla="*/ 285 h 730"/>
                  <a:gd name="T84" fmla="*/ 579 w 604"/>
                  <a:gd name="T85" fmla="*/ 268 h 730"/>
                  <a:gd name="T86" fmla="*/ 595 w 604"/>
                  <a:gd name="T87" fmla="*/ 227 h 730"/>
                  <a:gd name="T88" fmla="*/ 604 w 604"/>
                  <a:gd name="T89" fmla="*/ 176 h 730"/>
                  <a:gd name="T90" fmla="*/ 595 w 604"/>
                  <a:gd name="T91" fmla="*/ 134 h 730"/>
                  <a:gd name="T92" fmla="*/ 553 w 604"/>
                  <a:gd name="T93" fmla="*/ 134 h 730"/>
                  <a:gd name="T94" fmla="*/ 520 w 604"/>
                  <a:gd name="T95" fmla="*/ 42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4" h="730">
                    <a:moveTo>
                      <a:pt x="520" y="42"/>
                    </a:moveTo>
                    <a:lnTo>
                      <a:pt x="486" y="0"/>
                    </a:lnTo>
                    <a:lnTo>
                      <a:pt x="461" y="59"/>
                    </a:lnTo>
                    <a:lnTo>
                      <a:pt x="428" y="101"/>
                    </a:lnTo>
                    <a:lnTo>
                      <a:pt x="419" y="101"/>
                    </a:lnTo>
                    <a:lnTo>
                      <a:pt x="402" y="101"/>
                    </a:lnTo>
                    <a:lnTo>
                      <a:pt x="377" y="118"/>
                    </a:lnTo>
                    <a:lnTo>
                      <a:pt x="369" y="118"/>
                    </a:lnTo>
                    <a:lnTo>
                      <a:pt x="369" y="126"/>
                    </a:lnTo>
                    <a:lnTo>
                      <a:pt x="360" y="134"/>
                    </a:lnTo>
                    <a:lnTo>
                      <a:pt x="335" y="143"/>
                    </a:lnTo>
                    <a:lnTo>
                      <a:pt x="327" y="168"/>
                    </a:lnTo>
                    <a:lnTo>
                      <a:pt x="335" y="176"/>
                    </a:lnTo>
                    <a:lnTo>
                      <a:pt x="335" y="176"/>
                    </a:lnTo>
                    <a:lnTo>
                      <a:pt x="327" y="185"/>
                    </a:lnTo>
                    <a:lnTo>
                      <a:pt x="302" y="210"/>
                    </a:lnTo>
                    <a:lnTo>
                      <a:pt x="293" y="243"/>
                    </a:lnTo>
                    <a:lnTo>
                      <a:pt x="268" y="252"/>
                    </a:lnTo>
                    <a:lnTo>
                      <a:pt x="243" y="252"/>
                    </a:lnTo>
                    <a:lnTo>
                      <a:pt x="235" y="310"/>
                    </a:lnTo>
                    <a:lnTo>
                      <a:pt x="226" y="377"/>
                    </a:lnTo>
                    <a:lnTo>
                      <a:pt x="117" y="394"/>
                    </a:lnTo>
                    <a:lnTo>
                      <a:pt x="0" y="403"/>
                    </a:lnTo>
                    <a:lnTo>
                      <a:pt x="0" y="419"/>
                    </a:lnTo>
                    <a:lnTo>
                      <a:pt x="17" y="445"/>
                    </a:lnTo>
                    <a:lnTo>
                      <a:pt x="17" y="436"/>
                    </a:lnTo>
                    <a:lnTo>
                      <a:pt x="25" y="445"/>
                    </a:lnTo>
                    <a:lnTo>
                      <a:pt x="33" y="445"/>
                    </a:lnTo>
                    <a:lnTo>
                      <a:pt x="59" y="445"/>
                    </a:lnTo>
                    <a:lnTo>
                      <a:pt x="84" y="445"/>
                    </a:lnTo>
                    <a:lnTo>
                      <a:pt x="92" y="436"/>
                    </a:lnTo>
                    <a:lnTo>
                      <a:pt x="92" y="436"/>
                    </a:lnTo>
                    <a:lnTo>
                      <a:pt x="101" y="520"/>
                    </a:lnTo>
                    <a:lnTo>
                      <a:pt x="75" y="612"/>
                    </a:lnTo>
                    <a:lnTo>
                      <a:pt x="92" y="612"/>
                    </a:lnTo>
                    <a:lnTo>
                      <a:pt x="109" y="612"/>
                    </a:lnTo>
                    <a:lnTo>
                      <a:pt x="126" y="612"/>
                    </a:lnTo>
                    <a:lnTo>
                      <a:pt x="134" y="621"/>
                    </a:lnTo>
                    <a:lnTo>
                      <a:pt x="151" y="621"/>
                    </a:lnTo>
                    <a:lnTo>
                      <a:pt x="142" y="604"/>
                    </a:lnTo>
                    <a:lnTo>
                      <a:pt x="142" y="595"/>
                    </a:lnTo>
                    <a:lnTo>
                      <a:pt x="151" y="595"/>
                    </a:lnTo>
                    <a:lnTo>
                      <a:pt x="151" y="595"/>
                    </a:lnTo>
                    <a:lnTo>
                      <a:pt x="168" y="612"/>
                    </a:lnTo>
                    <a:lnTo>
                      <a:pt x="184" y="629"/>
                    </a:lnTo>
                    <a:lnTo>
                      <a:pt x="201" y="629"/>
                    </a:lnTo>
                    <a:lnTo>
                      <a:pt x="210" y="637"/>
                    </a:lnTo>
                    <a:lnTo>
                      <a:pt x="218" y="671"/>
                    </a:lnTo>
                    <a:lnTo>
                      <a:pt x="218" y="671"/>
                    </a:lnTo>
                    <a:lnTo>
                      <a:pt x="226" y="679"/>
                    </a:lnTo>
                    <a:lnTo>
                      <a:pt x="235" y="654"/>
                    </a:lnTo>
                    <a:lnTo>
                      <a:pt x="226" y="612"/>
                    </a:lnTo>
                    <a:lnTo>
                      <a:pt x="235" y="570"/>
                    </a:lnTo>
                    <a:lnTo>
                      <a:pt x="235" y="579"/>
                    </a:lnTo>
                    <a:lnTo>
                      <a:pt x="243" y="579"/>
                    </a:lnTo>
                    <a:lnTo>
                      <a:pt x="251" y="562"/>
                    </a:lnTo>
                    <a:lnTo>
                      <a:pt x="260" y="545"/>
                    </a:lnTo>
                    <a:lnTo>
                      <a:pt x="260" y="570"/>
                    </a:lnTo>
                    <a:lnTo>
                      <a:pt x="268" y="570"/>
                    </a:lnTo>
                    <a:lnTo>
                      <a:pt x="277" y="545"/>
                    </a:lnTo>
                    <a:lnTo>
                      <a:pt x="285" y="528"/>
                    </a:lnTo>
                    <a:lnTo>
                      <a:pt x="285" y="537"/>
                    </a:lnTo>
                    <a:lnTo>
                      <a:pt x="285" y="545"/>
                    </a:lnTo>
                    <a:lnTo>
                      <a:pt x="285" y="554"/>
                    </a:lnTo>
                    <a:lnTo>
                      <a:pt x="285" y="554"/>
                    </a:lnTo>
                    <a:lnTo>
                      <a:pt x="293" y="537"/>
                    </a:lnTo>
                    <a:lnTo>
                      <a:pt x="302" y="528"/>
                    </a:lnTo>
                    <a:lnTo>
                      <a:pt x="293" y="554"/>
                    </a:lnTo>
                    <a:lnTo>
                      <a:pt x="277" y="587"/>
                    </a:lnTo>
                    <a:lnTo>
                      <a:pt x="285" y="587"/>
                    </a:lnTo>
                    <a:lnTo>
                      <a:pt x="285" y="587"/>
                    </a:lnTo>
                    <a:lnTo>
                      <a:pt x="293" y="570"/>
                    </a:lnTo>
                    <a:lnTo>
                      <a:pt x="293" y="579"/>
                    </a:lnTo>
                    <a:lnTo>
                      <a:pt x="310" y="587"/>
                    </a:lnTo>
                    <a:lnTo>
                      <a:pt x="327" y="554"/>
                    </a:lnTo>
                    <a:lnTo>
                      <a:pt x="327" y="545"/>
                    </a:lnTo>
                    <a:lnTo>
                      <a:pt x="319" y="545"/>
                    </a:lnTo>
                    <a:lnTo>
                      <a:pt x="319" y="554"/>
                    </a:lnTo>
                    <a:lnTo>
                      <a:pt x="319" y="545"/>
                    </a:lnTo>
                    <a:lnTo>
                      <a:pt x="319" y="537"/>
                    </a:lnTo>
                    <a:lnTo>
                      <a:pt x="310" y="545"/>
                    </a:lnTo>
                    <a:lnTo>
                      <a:pt x="310" y="545"/>
                    </a:lnTo>
                    <a:lnTo>
                      <a:pt x="319" y="520"/>
                    </a:lnTo>
                    <a:lnTo>
                      <a:pt x="327" y="495"/>
                    </a:lnTo>
                    <a:lnTo>
                      <a:pt x="335" y="570"/>
                    </a:lnTo>
                    <a:lnTo>
                      <a:pt x="293" y="629"/>
                    </a:lnTo>
                    <a:lnTo>
                      <a:pt x="285" y="654"/>
                    </a:lnTo>
                    <a:lnTo>
                      <a:pt x="277" y="688"/>
                    </a:lnTo>
                    <a:lnTo>
                      <a:pt x="285" y="688"/>
                    </a:lnTo>
                    <a:lnTo>
                      <a:pt x="293" y="688"/>
                    </a:lnTo>
                    <a:lnTo>
                      <a:pt x="310" y="704"/>
                    </a:lnTo>
                    <a:lnTo>
                      <a:pt x="335" y="730"/>
                    </a:lnTo>
                    <a:lnTo>
                      <a:pt x="344" y="721"/>
                    </a:lnTo>
                    <a:lnTo>
                      <a:pt x="352" y="713"/>
                    </a:lnTo>
                    <a:lnTo>
                      <a:pt x="360" y="713"/>
                    </a:lnTo>
                    <a:lnTo>
                      <a:pt x="360" y="721"/>
                    </a:lnTo>
                    <a:lnTo>
                      <a:pt x="377" y="696"/>
                    </a:lnTo>
                    <a:lnTo>
                      <a:pt x="386" y="671"/>
                    </a:lnTo>
                    <a:lnTo>
                      <a:pt x="386" y="671"/>
                    </a:lnTo>
                    <a:lnTo>
                      <a:pt x="386" y="663"/>
                    </a:lnTo>
                    <a:lnTo>
                      <a:pt x="402" y="646"/>
                    </a:lnTo>
                    <a:lnTo>
                      <a:pt x="419" y="629"/>
                    </a:lnTo>
                    <a:lnTo>
                      <a:pt x="402" y="604"/>
                    </a:lnTo>
                    <a:lnTo>
                      <a:pt x="394" y="570"/>
                    </a:lnTo>
                    <a:lnTo>
                      <a:pt x="411" y="554"/>
                    </a:lnTo>
                    <a:lnTo>
                      <a:pt x="419" y="537"/>
                    </a:lnTo>
                    <a:lnTo>
                      <a:pt x="428" y="512"/>
                    </a:lnTo>
                    <a:lnTo>
                      <a:pt x="436" y="486"/>
                    </a:lnTo>
                    <a:lnTo>
                      <a:pt x="444" y="495"/>
                    </a:lnTo>
                    <a:lnTo>
                      <a:pt x="453" y="503"/>
                    </a:lnTo>
                    <a:lnTo>
                      <a:pt x="470" y="495"/>
                    </a:lnTo>
                    <a:lnTo>
                      <a:pt x="486" y="478"/>
                    </a:lnTo>
                    <a:lnTo>
                      <a:pt x="486" y="461"/>
                    </a:lnTo>
                    <a:lnTo>
                      <a:pt x="495" y="445"/>
                    </a:lnTo>
                    <a:lnTo>
                      <a:pt x="495" y="428"/>
                    </a:lnTo>
                    <a:lnTo>
                      <a:pt x="495" y="419"/>
                    </a:lnTo>
                    <a:lnTo>
                      <a:pt x="486" y="419"/>
                    </a:lnTo>
                    <a:lnTo>
                      <a:pt x="478" y="419"/>
                    </a:lnTo>
                    <a:lnTo>
                      <a:pt x="478" y="394"/>
                    </a:lnTo>
                    <a:lnTo>
                      <a:pt x="478" y="377"/>
                    </a:lnTo>
                    <a:lnTo>
                      <a:pt x="486" y="369"/>
                    </a:lnTo>
                    <a:lnTo>
                      <a:pt x="486" y="369"/>
                    </a:lnTo>
                    <a:lnTo>
                      <a:pt x="520" y="327"/>
                    </a:lnTo>
                    <a:lnTo>
                      <a:pt x="528" y="310"/>
                    </a:lnTo>
                    <a:lnTo>
                      <a:pt x="537" y="285"/>
                    </a:lnTo>
                    <a:lnTo>
                      <a:pt x="545" y="285"/>
                    </a:lnTo>
                    <a:lnTo>
                      <a:pt x="553" y="294"/>
                    </a:lnTo>
                    <a:lnTo>
                      <a:pt x="570" y="277"/>
                    </a:lnTo>
                    <a:lnTo>
                      <a:pt x="579" y="268"/>
                    </a:lnTo>
                    <a:lnTo>
                      <a:pt x="579" y="277"/>
                    </a:lnTo>
                    <a:lnTo>
                      <a:pt x="587" y="277"/>
                    </a:lnTo>
                    <a:lnTo>
                      <a:pt x="595" y="227"/>
                    </a:lnTo>
                    <a:lnTo>
                      <a:pt x="579" y="176"/>
                    </a:lnTo>
                    <a:lnTo>
                      <a:pt x="587" y="176"/>
                    </a:lnTo>
                    <a:lnTo>
                      <a:pt x="604" y="176"/>
                    </a:lnTo>
                    <a:lnTo>
                      <a:pt x="595" y="159"/>
                    </a:lnTo>
                    <a:lnTo>
                      <a:pt x="587" y="143"/>
                    </a:lnTo>
                    <a:lnTo>
                      <a:pt x="595" y="134"/>
                    </a:lnTo>
                    <a:lnTo>
                      <a:pt x="587" y="134"/>
                    </a:lnTo>
                    <a:lnTo>
                      <a:pt x="579" y="126"/>
                    </a:lnTo>
                    <a:lnTo>
                      <a:pt x="553" y="134"/>
                    </a:lnTo>
                    <a:lnTo>
                      <a:pt x="545" y="109"/>
                    </a:lnTo>
                    <a:lnTo>
                      <a:pt x="553" y="84"/>
                    </a:lnTo>
                    <a:lnTo>
                      <a:pt x="520" y="4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СЗФО_Санкт-Петербург">
                <a:extLst>
                  <a:ext uri="{FF2B5EF4-FFF2-40B4-BE49-F238E27FC236}">
                    <a16:creationId xmlns="" xmlns:a16="http://schemas.microsoft.com/office/drawing/2014/main" id="{3F762950-A233-D40C-754E-8B04773B9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2301875"/>
                <a:ext cx="96838" cy="98425"/>
              </a:xfrm>
              <a:custGeom>
                <a:avLst/>
                <a:gdLst>
                  <a:gd name="T0" fmla="*/ 67 w 83"/>
                  <a:gd name="T1" fmla="*/ 8 h 84"/>
                  <a:gd name="T2" fmla="*/ 41 w 83"/>
                  <a:gd name="T3" fmla="*/ 0 h 84"/>
                  <a:gd name="T4" fmla="*/ 8 w 83"/>
                  <a:gd name="T5" fmla="*/ 8 h 84"/>
                  <a:gd name="T6" fmla="*/ 0 w 83"/>
                  <a:gd name="T7" fmla="*/ 42 h 84"/>
                  <a:gd name="T8" fmla="*/ 8 w 83"/>
                  <a:gd name="T9" fmla="*/ 67 h 84"/>
                  <a:gd name="T10" fmla="*/ 41 w 83"/>
                  <a:gd name="T11" fmla="*/ 84 h 84"/>
                  <a:gd name="T12" fmla="*/ 67 w 83"/>
                  <a:gd name="T13" fmla="*/ 67 h 84"/>
                  <a:gd name="T14" fmla="*/ 83 w 83"/>
                  <a:gd name="T15" fmla="*/ 42 h 84"/>
                  <a:gd name="T16" fmla="*/ 67 w 83"/>
                  <a:gd name="T17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4">
                    <a:moveTo>
                      <a:pt x="67" y="8"/>
                    </a:moveTo>
                    <a:lnTo>
                      <a:pt x="41" y="0"/>
                    </a:lnTo>
                    <a:lnTo>
                      <a:pt x="8" y="8"/>
                    </a:lnTo>
                    <a:lnTo>
                      <a:pt x="0" y="42"/>
                    </a:lnTo>
                    <a:lnTo>
                      <a:pt x="8" y="67"/>
                    </a:lnTo>
                    <a:lnTo>
                      <a:pt x="41" y="84"/>
                    </a:lnTo>
                    <a:lnTo>
                      <a:pt x="67" y="67"/>
                    </a:lnTo>
                    <a:lnTo>
                      <a:pt x="83" y="42"/>
                    </a:lnTo>
                    <a:lnTo>
                      <a:pt x="67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" name="ЮФО">
              <a:extLst>
                <a:ext uri="{FF2B5EF4-FFF2-40B4-BE49-F238E27FC236}">
                  <a16:creationId xmlns="" xmlns:a16="http://schemas.microsoft.com/office/drawing/2014/main" id="{A8A6E10B-86B2-9FB9-F23F-D75F1D16BAEB}"/>
                </a:ext>
              </a:extLst>
            </p:cNvPr>
            <p:cNvGrpSpPr/>
            <p:nvPr/>
          </p:nvGrpSpPr>
          <p:grpSpPr>
            <a:xfrm>
              <a:off x="2669573" y="3266300"/>
              <a:ext cx="1082831" cy="880951"/>
              <a:chOff x="2669573" y="3266300"/>
              <a:chExt cx="1082831" cy="880951"/>
            </a:xfrm>
            <a:grpFill/>
          </p:grpSpPr>
          <p:sp>
            <p:nvSpPr>
              <p:cNvPr id="34" name="ЮФО_Ростовская область">
                <a:extLst>
                  <a:ext uri="{FF2B5EF4-FFF2-40B4-BE49-F238E27FC236}">
                    <a16:creationId xmlns="" xmlns:a16="http://schemas.microsoft.com/office/drawing/2014/main" id="{0051E3F6-C395-A158-8317-608D9E7F0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998" y="3480894"/>
                <a:ext cx="373564" cy="402591"/>
              </a:xfrm>
              <a:custGeom>
                <a:avLst/>
                <a:gdLst>
                  <a:gd name="T0" fmla="*/ 386 w 403"/>
                  <a:gd name="T1" fmla="*/ 8 h 436"/>
                  <a:gd name="T2" fmla="*/ 344 w 403"/>
                  <a:gd name="T3" fmla="*/ 25 h 436"/>
                  <a:gd name="T4" fmla="*/ 290 w 403"/>
                  <a:gd name="T5" fmla="*/ 0 h 436"/>
                  <a:gd name="T6" fmla="*/ 228 w 403"/>
                  <a:gd name="T7" fmla="*/ 16 h 436"/>
                  <a:gd name="T8" fmla="*/ 222 w 403"/>
                  <a:gd name="T9" fmla="*/ 42 h 436"/>
                  <a:gd name="T10" fmla="*/ 234 w 403"/>
                  <a:gd name="T11" fmla="*/ 50 h 436"/>
                  <a:gd name="T12" fmla="*/ 198 w 403"/>
                  <a:gd name="T13" fmla="*/ 50 h 436"/>
                  <a:gd name="T14" fmla="*/ 198 w 403"/>
                  <a:gd name="T15" fmla="*/ 67 h 436"/>
                  <a:gd name="T16" fmla="*/ 186 w 403"/>
                  <a:gd name="T17" fmla="*/ 92 h 436"/>
                  <a:gd name="T18" fmla="*/ 149 w 403"/>
                  <a:gd name="T19" fmla="*/ 117 h 436"/>
                  <a:gd name="T20" fmla="*/ 96 w 403"/>
                  <a:gd name="T21" fmla="*/ 75 h 436"/>
                  <a:gd name="T22" fmla="*/ 78 w 403"/>
                  <a:gd name="T23" fmla="*/ 75 h 436"/>
                  <a:gd name="T24" fmla="*/ 48 w 403"/>
                  <a:gd name="T25" fmla="*/ 67 h 436"/>
                  <a:gd name="T26" fmla="*/ 4 w 403"/>
                  <a:gd name="T27" fmla="*/ 100 h 436"/>
                  <a:gd name="T28" fmla="*/ 26 w 403"/>
                  <a:gd name="T29" fmla="*/ 117 h 436"/>
                  <a:gd name="T30" fmla="*/ 69 w 403"/>
                  <a:gd name="T31" fmla="*/ 134 h 436"/>
                  <a:gd name="T32" fmla="*/ 62 w 403"/>
                  <a:gd name="T33" fmla="*/ 142 h 436"/>
                  <a:gd name="T34" fmla="*/ 51 w 403"/>
                  <a:gd name="T35" fmla="*/ 151 h 436"/>
                  <a:gd name="T36" fmla="*/ 27 w 403"/>
                  <a:gd name="T37" fmla="*/ 142 h 436"/>
                  <a:gd name="T38" fmla="*/ 12 w 403"/>
                  <a:gd name="T39" fmla="*/ 151 h 436"/>
                  <a:gd name="T40" fmla="*/ 4 w 403"/>
                  <a:gd name="T41" fmla="*/ 167 h 436"/>
                  <a:gd name="T42" fmla="*/ 26 w 403"/>
                  <a:gd name="T43" fmla="*/ 184 h 436"/>
                  <a:gd name="T44" fmla="*/ 74 w 403"/>
                  <a:gd name="T45" fmla="*/ 209 h 436"/>
                  <a:gd name="T46" fmla="*/ 70 w 403"/>
                  <a:gd name="T47" fmla="*/ 234 h 436"/>
                  <a:gd name="T48" fmla="*/ 66 w 403"/>
                  <a:gd name="T49" fmla="*/ 243 h 436"/>
                  <a:gd name="T50" fmla="*/ 66 w 403"/>
                  <a:gd name="T51" fmla="*/ 260 h 436"/>
                  <a:gd name="T52" fmla="*/ 81 w 403"/>
                  <a:gd name="T53" fmla="*/ 301 h 436"/>
                  <a:gd name="T54" fmla="*/ 95 w 403"/>
                  <a:gd name="T55" fmla="*/ 301 h 436"/>
                  <a:gd name="T56" fmla="*/ 86 w 403"/>
                  <a:gd name="T57" fmla="*/ 310 h 436"/>
                  <a:gd name="T58" fmla="*/ 82 w 403"/>
                  <a:gd name="T59" fmla="*/ 335 h 436"/>
                  <a:gd name="T60" fmla="*/ 113 w 403"/>
                  <a:gd name="T61" fmla="*/ 360 h 436"/>
                  <a:gd name="T62" fmla="*/ 166 w 403"/>
                  <a:gd name="T63" fmla="*/ 343 h 436"/>
                  <a:gd name="T64" fmla="*/ 228 w 403"/>
                  <a:gd name="T65" fmla="*/ 427 h 436"/>
                  <a:gd name="T66" fmla="*/ 256 w 403"/>
                  <a:gd name="T67" fmla="*/ 427 h 436"/>
                  <a:gd name="T68" fmla="*/ 264 w 403"/>
                  <a:gd name="T69" fmla="*/ 436 h 436"/>
                  <a:gd name="T70" fmla="*/ 279 w 403"/>
                  <a:gd name="T71" fmla="*/ 410 h 436"/>
                  <a:gd name="T72" fmla="*/ 322 w 403"/>
                  <a:gd name="T73" fmla="*/ 410 h 436"/>
                  <a:gd name="T74" fmla="*/ 326 w 403"/>
                  <a:gd name="T75" fmla="*/ 402 h 436"/>
                  <a:gd name="T76" fmla="*/ 361 w 403"/>
                  <a:gd name="T77" fmla="*/ 352 h 436"/>
                  <a:gd name="T78" fmla="*/ 321 w 403"/>
                  <a:gd name="T79" fmla="*/ 343 h 436"/>
                  <a:gd name="T80" fmla="*/ 321 w 403"/>
                  <a:gd name="T81" fmla="*/ 327 h 436"/>
                  <a:gd name="T82" fmla="*/ 308 w 403"/>
                  <a:gd name="T83" fmla="*/ 318 h 436"/>
                  <a:gd name="T84" fmla="*/ 306 w 403"/>
                  <a:gd name="T85" fmla="*/ 310 h 436"/>
                  <a:gd name="T86" fmla="*/ 300 w 403"/>
                  <a:gd name="T87" fmla="*/ 301 h 436"/>
                  <a:gd name="T88" fmla="*/ 294 w 403"/>
                  <a:gd name="T89" fmla="*/ 293 h 436"/>
                  <a:gd name="T90" fmla="*/ 288 w 403"/>
                  <a:gd name="T91" fmla="*/ 226 h 436"/>
                  <a:gd name="T92" fmla="*/ 284 w 403"/>
                  <a:gd name="T93" fmla="*/ 201 h 436"/>
                  <a:gd name="T94" fmla="*/ 302 w 403"/>
                  <a:gd name="T95" fmla="*/ 192 h 436"/>
                  <a:gd name="T96" fmla="*/ 341 w 403"/>
                  <a:gd name="T97" fmla="*/ 192 h 436"/>
                  <a:gd name="T98" fmla="*/ 369 w 403"/>
                  <a:gd name="T99" fmla="*/ 151 h 436"/>
                  <a:gd name="T100" fmla="*/ 360 w 403"/>
                  <a:gd name="T101" fmla="*/ 125 h 436"/>
                  <a:gd name="T102" fmla="*/ 380 w 403"/>
                  <a:gd name="T103" fmla="*/ 100 h 436"/>
                  <a:gd name="T104" fmla="*/ 394 w 403"/>
                  <a:gd name="T105" fmla="*/ 42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3" h="436">
                    <a:moveTo>
                      <a:pt x="393" y="8"/>
                    </a:moveTo>
                    <a:lnTo>
                      <a:pt x="386" y="8"/>
                    </a:lnTo>
                    <a:lnTo>
                      <a:pt x="380" y="16"/>
                    </a:lnTo>
                    <a:lnTo>
                      <a:pt x="344" y="25"/>
                    </a:lnTo>
                    <a:lnTo>
                      <a:pt x="310" y="16"/>
                    </a:lnTo>
                    <a:lnTo>
                      <a:pt x="290" y="0"/>
                    </a:lnTo>
                    <a:lnTo>
                      <a:pt x="264" y="25"/>
                    </a:lnTo>
                    <a:lnTo>
                      <a:pt x="228" y="16"/>
                    </a:lnTo>
                    <a:lnTo>
                      <a:pt x="222" y="25"/>
                    </a:lnTo>
                    <a:lnTo>
                      <a:pt x="222" y="42"/>
                    </a:lnTo>
                    <a:lnTo>
                      <a:pt x="229" y="42"/>
                    </a:lnTo>
                    <a:lnTo>
                      <a:pt x="234" y="50"/>
                    </a:lnTo>
                    <a:lnTo>
                      <a:pt x="222" y="50"/>
                    </a:lnTo>
                    <a:lnTo>
                      <a:pt x="198" y="50"/>
                    </a:lnTo>
                    <a:lnTo>
                      <a:pt x="196" y="58"/>
                    </a:lnTo>
                    <a:lnTo>
                      <a:pt x="198" y="67"/>
                    </a:lnTo>
                    <a:lnTo>
                      <a:pt x="191" y="83"/>
                    </a:lnTo>
                    <a:lnTo>
                      <a:pt x="186" y="92"/>
                    </a:lnTo>
                    <a:lnTo>
                      <a:pt x="170" y="109"/>
                    </a:lnTo>
                    <a:lnTo>
                      <a:pt x="149" y="117"/>
                    </a:lnTo>
                    <a:lnTo>
                      <a:pt x="122" y="100"/>
                    </a:lnTo>
                    <a:lnTo>
                      <a:pt x="96" y="75"/>
                    </a:lnTo>
                    <a:lnTo>
                      <a:pt x="87" y="75"/>
                    </a:lnTo>
                    <a:lnTo>
                      <a:pt x="78" y="75"/>
                    </a:lnTo>
                    <a:lnTo>
                      <a:pt x="63" y="75"/>
                    </a:lnTo>
                    <a:lnTo>
                      <a:pt x="48" y="67"/>
                    </a:lnTo>
                    <a:lnTo>
                      <a:pt x="27" y="83"/>
                    </a:lnTo>
                    <a:lnTo>
                      <a:pt x="4" y="100"/>
                    </a:lnTo>
                    <a:lnTo>
                      <a:pt x="19" y="109"/>
                    </a:lnTo>
                    <a:lnTo>
                      <a:pt x="26" y="117"/>
                    </a:lnTo>
                    <a:lnTo>
                      <a:pt x="51" y="125"/>
                    </a:lnTo>
                    <a:lnTo>
                      <a:pt x="69" y="134"/>
                    </a:lnTo>
                    <a:lnTo>
                      <a:pt x="67" y="142"/>
                    </a:lnTo>
                    <a:lnTo>
                      <a:pt x="62" y="142"/>
                    </a:lnTo>
                    <a:lnTo>
                      <a:pt x="56" y="159"/>
                    </a:lnTo>
                    <a:lnTo>
                      <a:pt x="51" y="151"/>
                    </a:lnTo>
                    <a:lnTo>
                      <a:pt x="42" y="151"/>
                    </a:lnTo>
                    <a:lnTo>
                      <a:pt x="27" y="142"/>
                    </a:lnTo>
                    <a:lnTo>
                      <a:pt x="14" y="142"/>
                    </a:lnTo>
                    <a:lnTo>
                      <a:pt x="12" y="151"/>
                    </a:lnTo>
                    <a:lnTo>
                      <a:pt x="15" y="159"/>
                    </a:lnTo>
                    <a:lnTo>
                      <a:pt x="4" y="167"/>
                    </a:lnTo>
                    <a:lnTo>
                      <a:pt x="0" y="176"/>
                    </a:lnTo>
                    <a:lnTo>
                      <a:pt x="26" y="184"/>
                    </a:lnTo>
                    <a:lnTo>
                      <a:pt x="64" y="201"/>
                    </a:lnTo>
                    <a:lnTo>
                      <a:pt x="74" y="209"/>
                    </a:lnTo>
                    <a:lnTo>
                      <a:pt x="77" y="226"/>
                    </a:lnTo>
                    <a:lnTo>
                      <a:pt x="70" y="234"/>
                    </a:lnTo>
                    <a:lnTo>
                      <a:pt x="64" y="234"/>
                    </a:lnTo>
                    <a:lnTo>
                      <a:pt x="66" y="243"/>
                    </a:lnTo>
                    <a:lnTo>
                      <a:pt x="69" y="251"/>
                    </a:lnTo>
                    <a:lnTo>
                      <a:pt x="66" y="260"/>
                    </a:lnTo>
                    <a:lnTo>
                      <a:pt x="61" y="268"/>
                    </a:lnTo>
                    <a:lnTo>
                      <a:pt x="81" y="301"/>
                    </a:lnTo>
                    <a:lnTo>
                      <a:pt x="91" y="301"/>
                    </a:lnTo>
                    <a:lnTo>
                      <a:pt x="95" y="301"/>
                    </a:lnTo>
                    <a:lnTo>
                      <a:pt x="91" y="310"/>
                    </a:lnTo>
                    <a:lnTo>
                      <a:pt x="86" y="310"/>
                    </a:lnTo>
                    <a:lnTo>
                      <a:pt x="87" y="327"/>
                    </a:lnTo>
                    <a:lnTo>
                      <a:pt x="82" y="335"/>
                    </a:lnTo>
                    <a:lnTo>
                      <a:pt x="99" y="343"/>
                    </a:lnTo>
                    <a:lnTo>
                      <a:pt x="113" y="360"/>
                    </a:lnTo>
                    <a:lnTo>
                      <a:pt x="144" y="352"/>
                    </a:lnTo>
                    <a:lnTo>
                      <a:pt x="166" y="343"/>
                    </a:lnTo>
                    <a:lnTo>
                      <a:pt x="202" y="369"/>
                    </a:lnTo>
                    <a:lnTo>
                      <a:pt x="228" y="427"/>
                    </a:lnTo>
                    <a:lnTo>
                      <a:pt x="243" y="436"/>
                    </a:lnTo>
                    <a:lnTo>
                      <a:pt x="256" y="427"/>
                    </a:lnTo>
                    <a:lnTo>
                      <a:pt x="260" y="436"/>
                    </a:lnTo>
                    <a:lnTo>
                      <a:pt x="264" y="436"/>
                    </a:lnTo>
                    <a:lnTo>
                      <a:pt x="273" y="427"/>
                    </a:lnTo>
                    <a:lnTo>
                      <a:pt x="279" y="410"/>
                    </a:lnTo>
                    <a:lnTo>
                      <a:pt x="301" y="410"/>
                    </a:lnTo>
                    <a:lnTo>
                      <a:pt x="322" y="410"/>
                    </a:lnTo>
                    <a:lnTo>
                      <a:pt x="324" y="402"/>
                    </a:lnTo>
                    <a:lnTo>
                      <a:pt x="326" y="402"/>
                    </a:lnTo>
                    <a:lnTo>
                      <a:pt x="349" y="377"/>
                    </a:lnTo>
                    <a:lnTo>
                      <a:pt x="361" y="352"/>
                    </a:lnTo>
                    <a:lnTo>
                      <a:pt x="336" y="352"/>
                    </a:lnTo>
                    <a:lnTo>
                      <a:pt x="321" y="343"/>
                    </a:lnTo>
                    <a:lnTo>
                      <a:pt x="326" y="335"/>
                    </a:lnTo>
                    <a:lnTo>
                      <a:pt x="321" y="327"/>
                    </a:lnTo>
                    <a:lnTo>
                      <a:pt x="316" y="318"/>
                    </a:lnTo>
                    <a:lnTo>
                      <a:pt x="308" y="318"/>
                    </a:lnTo>
                    <a:lnTo>
                      <a:pt x="302" y="318"/>
                    </a:lnTo>
                    <a:lnTo>
                      <a:pt x="306" y="310"/>
                    </a:lnTo>
                    <a:lnTo>
                      <a:pt x="306" y="301"/>
                    </a:lnTo>
                    <a:lnTo>
                      <a:pt x="300" y="301"/>
                    </a:lnTo>
                    <a:lnTo>
                      <a:pt x="292" y="301"/>
                    </a:lnTo>
                    <a:lnTo>
                      <a:pt x="294" y="293"/>
                    </a:lnTo>
                    <a:lnTo>
                      <a:pt x="300" y="251"/>
                    </a:lnTo>
                    <a:lnTo>
                      <a:pt x="288" y="226"/>
                    </a:lnTo>
                    <a:lnTo>
                      <a:pt x="279" y="209"/>
                    </a:lnTo>
                    <a:lnTo>
                      <a:pt x="284" y="201"/>
                    </a:lnTo>
                    <a:lnTo>
                      <a:pt x="292" y="201"/>
                    </a:lnTo>
                    <a:lnTo>
                      <a:pt x="302" y="192"/>
                    </a:lnTo>
                    <a:lnTo>
                      <a:pt x="313" y="184"/>
                    </a:lnTo>
                    <a:lnTo>
                      <a:pt x="341" y="192"/>
                    </a:lnTo>
                    <a:lnTo>
                      <a:pt x="371" y="176"/>
                    </a:lnTo>
                    <a:lnTo>
                      <a:pt x="369" y="151"/>
                    </a:lnTo>
                    <a:lnTo>
                      <a:pt x="365" y="134"/>
                    </a:lnTo>
                    <a:lnTo>
                      <a:pt x="360" y="125"/>
                    </a:lnTo>
                    <a:lnTo>
                      <a:pt x="357" y="125"/>
                    </a:lnTo>
                    <a:lnTo>
                      <a:pt x="380" y="100"/>
                    </a:lnTo>
                    <a:lnTo>
                      <a:pt x="403" y="83"/>
                    </a:lnTo>
                    <a:lnTo>
                      <a:pt x="394" y="42"/>
                    </a:lnTo>
                    <a:lnTo>
                      <a:pt x="393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ЮФО_Волгоградская область">
                <a:extLst>
                  <a:ext uri="{FF2B5EF4-FFF2-40B4-BE49-F238E27FC236}">
                    <a16:creationId xmlns="" xmlns:a16="http://schemas.microsoft.com/office/drawing/2014/main" id="{3003757A-5F78-FF81-8E29-354C661F3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716" y="3432936"/>
                <a:ext cx="412688" cy="388708"/>
              </a:xfrm>
              <a:custGeom>
                <a:avLst/>
                <a:gdLst>
                  <a:gd name="T0" fmla="*/ 234 w 327"/>
                  <a:gd name="T1" fmla="*/ 68 h 308"/>
                  <a:gd name="T2" fmla="*/ 201 w 327"/>
                  <a:gd name="T3" fmla="*/ 56 h 308"/>
                  <a:gd name="T4" fmla="*/ 184 w 327"/>
                  <a:gd name="T5" fmla="*/ 25 h 308"/>
                  <a:gd name="T6" fmla="*/ 161 w 327"/>
                  <a:gd name="T7" fmla="*/ 13 h 308"/>
                  <a:gd name="T8" fmla="*/ 148 w 327"/>
                  <a:gd name="T9" fmla="*/ 0 h 308"/>
                  <a:gd name="T10" fmla="*/ 124 w 327"/>
                  <a:gd name="T11" fmla="*/ 0 h 308"/>
                  <a:gd name="T12" fmla="*/ 107 w 327"/>
                  <a:gd name="T13" fmla="*/ 13 h 308"/>
                  <a:gd name="T14" fmla="*/ 96 w 327"/>
                  <a:gd name="T15" fmla="*/ 38 h 308"/>
                  <a:gd name="T16" fmla="*/ 84 w 327"/>
                  <a:gd name="T17" fmla="*/ 68 h 308"/>
                  <a:gd name="T18" fmla="*/ 74 w 327"/>
                  <a:gd name="T19" fmla="*/ 111 h 308"/>
                  <a:gd name="T20" fmla="*/ 59 w 327"/>
                  <a:gd name="T21" fmla="*/ 129 h 308"/>
                  <a:gd name="T22" fmla="*/ 66 w 327"/>
                  <a:gd name="T23" fmla="*/ 148 h 308"/>
                  <a:gd name="T24" fmla="*/ 45 w 327"/>
                  <a:gd name="T25" fmla="*/ 178 h 308"/>
                  <a:gd name="T26" fmla="*/ 16 w 327"/>
                  <a:gd name="T27" fmla="*/ 178 h 308"/>
                  <a:gd name="T28" fmla="*/ 3 w 327"/>
                  <a:gd name="T29" fmla="*/ 185 h 308"/>
                  <a:gd name="T30" fmla="*/ 6 w 327"/>
                  <a:gd name="T31" fmla="*/ 203 h 308"/>
                  <a:gd name="T32" fmla="*/ 11 w 327"/>
                  <a:gd name="T33" fmla="*/ 247 h 308"/>
                  <a:gd name="T34" fmla="*/ 15 w 327"/>
                  <a:gd name="T35" fmla="*/ 258 h 308"/>
                  <a:gd name="T36" fmla="*/ 19 w 327"/>
                  <a:gd name="T37" fmla="*/ 265 h 308"/>
                  <a:gd name="T38" fmla="*/ 21 w 327"/>
                  <a:gd name="T39" fmla="*/ 271 h 308"/>
                  <a:gd name="T40" fmla="*/ 30 w 327"/>
                  <a:gd name="T41" fmla="*/ 277 h 308"/>
                  <a:gd name="T42" fmla="*/ 65 w 327"/>
                  <a:gd name="T43" fmla="*/ 271 h 308"/>
                  <a:gd name="T44" fmla="*/ 95 w 327"/>
                  <a:gd name="T45" fmla="*/ 271 h 308"/>
                  <a:gd name="T46" fmla="*/ 109 w 327"/>
                  <a:gd name="T47" fmla="*/ 265 h 308"/>
                  <a:gd name="T48" fmla="*/ 118 w 327"/>
                  <a:gd name="T49" fmla="*/ 277 h 308"/>
                  <a:gd name="T50" fmla="*/ 137 w 327"/>
                  <a:gd name="T51" fmla="*/ 271 h 308"/>
                  <a:gd name="T52" fmla="*/ 151 w 327"/>
                  <a:gd name="T53" fmla="*/ 277 h 308"/>
                  <a:gd name="T54" fmla="*/ 153 w 327"/>
                  <a:gd name="T55" fmla="*/ 271 h 308"/>
                  <a:gd name="T56" fmla="*/ 168 w 327"/>
                  <a:gd name="T57" fmla="*/ 277 h 308"/>
                  <a:gd name="T58" fmla="*/ 206 w 327"/>
                  <a:gd name="T59" fmla="*/ 283 h 308"/>
                  <a:gd name="T60" fmla="*/ 216 w 327"/>
                  <a:gd name="T61" fmla="*/ 308 h 308"/>
                  <a:gd name="T62" fmla="*/ 234 w 327"/>
                  <a:gd name="T63" fmla="*/ 296 h 308"/>
                  <a:gd name="T64" fmla="*/ 253 w 327"/>
                  <a:gd name="T65" fmla="*/ 296 h 308"/>
                  <a:gd name="T66" fmla="*/ 259 w 327"/>
                  <a:gd name="T67" fmla="*/ 265 h 308"/>
                  <a:gd name="T68" fmla="*/ 314 w 327"/>
                  <a:gd name="T69" fmla="*/ 240 h 308"/>
                  <a:gd name="T70" fmla="*/ 327 w 327"/>
                  <a:gd name="T71" fmla="*/ 228 h 308"/>
                  <a:gd name="T72" fmla="*/ 314 w 327"/>
                  <a:gd name="T73" fmla="*/ 198 h 308"/>
                  <a:gd name="T74" fmla="*/ 296 w 327"/>
                  <a:gd name="T75" fmla="*/ 178 h 308"/>
                  <a:gd name="T76" fmla="*/ 284 w 327"/>
                  <a:gd name="T77" fmla="*/ 160 h 308"/>
                  <a:gd name="T78" fmla="*/ 271 w 327"/>
                  <a:gd name="T79" fmla="*/ 154 h 308"/>
                  <a:gd name="T80" fmla="*/ 265 w 327"/>
                  <a:gd name="T81" fmla="*/ 160 h 308"/>
                  <a:gd name="T82" fmla="*/ 259 w 327"/>
                  <a:gd name="T83" fmla="*/ 154 h 308"/>
                  <a:gd name="T84" fmla="*/ 253 w 327"/>
                  <a:gd name="T85" fmla="*/ 148 h 308"/>
                  <a:gd name="T86" fmla="*/ 247 w 327"/>
                  <a:gd name="T87" fmla="*/ 142 h 308"/>
                  <a:gd name="T88" fmla="*/ 271 w 327"/>
                  <a:gd name="T89" fmla="*/ 118 h 308"/>
                  <a:gd name="T90" fmla="*/ 259 w 327"/>
                  <a:gd name="T91" fmla="*/ 93 h 308"/>
                  <a:gd name="T92" fmla="*/ 253 w 327"/>
                  <a:gd name="T93" fmla="*/ 87 h 308"/>
                  <a:gd name="T94" fmla="*/ 240 w 327"/>
                  <a:gd name="T95" fmla="*/ 80 h 308"/>
                  <a:gd name="T96" fmla="*/ 234 w 327"/>
                  <a:gd name="T97" fmla="*/ 74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308">
                    <a:moveTo>
                      <a:pt x="234" y="74"/>
                    </a:moveTo>
                    <a:lnTo>
                      <a:pt x="234" y="68"/>
                    </a:lnTo>
                    <a:lnTo>
                      <a:pt x="216" y="68"/>
                    </a:lnTo>
                    <a:lnTo>
                      <a:pt x="201" y="56"/>
                    </a:lnTo>
                    <a:lnTo>
                      <a:pt x="198" y="31"/>
                    </a:lnTo>
                    <a:lnTo>
                      <a:pt x="184" y="25"/>
                    </a:lnTo>
                    <a:lnTo>
                      <a:pt x="168" y="19"/>
                    </a:lnTo>
                    <a:lnTo>
                      <a:pt x="161" y="13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8" y="7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107" y="13"/>
                    </a:lnTo>
                    <a:lnTo>
                      <a:pt x="110" y="25"/>
                    </a:lnTo>
                    <a:lnTo>
                      <a:pt x="96" y="38"/>
                    </a:lnTo>
                    <a:lnTo>
                      <a:pt x="83" y="44"/>
                    </a:lnTo>
                    <a:lnTo>
                      <a:pt x="84" y="68"/>
                    </a:lnTo>
                    <a:lnTo>
                      <a:pt x="91" y="99"/>
                    </a:lnTo>
                    <a:lnTo>
                      <a:pt x="74" y="111"/>
                    </a:lnTo>
                    <a:lnTo>
                      <a:pt x="57" y="129"/>
                    </a:lnTo>
                    <a:lnTo>
                      <a:pt x="59" y="129"/>
                    </a:lnTo>
                    <a:lnTo>
                      <a:pt x="63" y="136"/>
                    </a:lnTo>
                    <a:lnTo>
                      <a:pt x="66" y="148"/>
                    </a:lnTo>
                    <a:lnTo>
                      <a:pt x="67" y="167"/>
                    </a:lnTo>
                    <a:lnTo>
                      <a:pt x="45" y="178"/>
                    </a:lnTo>
                    <a:lnTo>
                      <a:pt x="24" y="173"/>
                    </a:lnTo>
                    <a:lnTo>
                      <a:pt x="16" y="178"/>
                    </a:lnTo>
                    <a:lnTo>
                      <a:pt x="9" y="185"/>
                    </a:lnTo>
                    <a:lnTo>
                      <a:pt x="3" y="185"/>
                    </a:lnTo>
                    <a:lnTo>
                      <a:pt x="0" y="191"/>
                    </a:lnTo>
                    <a:lnTo>
                      <a:pt x="6" y="203"/>
                    </a:lnTo>
                    <a:lnTo>
                      <a:pt x="15" y="222"/>
                    </a:lnTo>
                    <a:lnTo>
                      <a:pt x="11" y="247"/>
                    </a:lnTo>
                    <a:lnTo>
                      <a:pt x="9" y="258"/>
                    </a:lnTo>
                    <a:lnTo>
                      <a:pt x="15" y="258"/>
                    </a:lnTo>
                    <a:lnTo>
                      <a:pt x="19" y="258"/>
                    </a:lnTo>
                    <a:lnTo>
                      <a:pt x="19" y="265"/>
                    </a:lnTo>
                    <a:lnTo>
                      <a:pt x="16" y="271"/>
                    </a:lnTo>
                    <a:lnTo>
                      <a:pt x="21" y="271"/>
                    </a:lnTo>
                    <a:lnTo>
                      <a:pt x="27" y="271"/>
                    </a:lnTo>
                    <a:lnTo>
                      <a:pt x="30" y="277"/>
                    </a:lnTo>
                    <a:lnTo>
                      <a:pt x="34" y="283"/>
                    </a:lnTo>
                    <a:lnTo>
                      <a:pt x="65" y="271"/>
                    </a:lnTo>
                    <a:lnTo>
                      <a:pt x="88" y="283"/>
                    </a:lnTo>
                    <a:lnTo>
                      <a:pt x="95" y="271"/>
                    </a:lnTo>
                    <a:lnTo>
                      <a:pt x="99" y="258"/>
                    </a:lnTo>
                    <a:lnTo>
                      <a:pt x="109" y="265"/>
                    </a:lnTo>
                    <a:lnTo>
                      <a:pt x="109" y="277"/>
                    </a:lnTo>
                    <a:lnTo>
                      <a:pt x="118" y="277"/>
                    </a:lnTo>
                    <a:lnTo>
                      <a:pt x="127" y="277"/>
                    </a:lnTo>
                    <a:lnTo>
                      <a:pt x="137" y="271"/>
                    </a:lnTo>
                    <a:lnTo>
                      <a:pt x="146" y="271"/>
                    </a:lnTo>
                    <a:lnTo>
                      <a:pt x="151" y="277"/>
                    </a:lnTo>
                    <a:lnTo>
                      <a:pt x="152" y="277"/>
                    </a:lnTo>
                    <a:lnTo>
                      <a:pt x="153" y="271"/>
                    </a:lnTo>
                    <a:lnTo>
                      <a:pt x="160" y="277"/>
                    </a:lnTo>
                    <a:lnTo>
                      <a:pt x="168" y="277"/>
                    </a:lnTo>
                    <a:lnTo>
                      <a:pt x="187" y="277"/>
                    </a:lnTo>
                    <a:lnTo>
                      <a:pt x="206" y="283"/>
                    </a:lnTo>
                    <a:lnTo>
                      <a:pt x="209" y="296"/>
                    </a:lnTo>
                    <a:lnTo>
                      <a:pt x="216" y="308"/>
                    </a:lnTo>
                    <a:lnTo>
                      <a:pt x="228" y="302"/>
                    </a:lnTo>
                    <a:lnTo>
                      <a:pt x="234" y="296"/>
                    </a:lnTo>
                    <a:lnTo>
                      <a:pt x="247" y="296"/>
                    </a:lnTo>
                    <a:lnTo>
                      <a:pt x="253" y="296"/>
                    </a:lnTo>
                    <a:lnTo>
                      <a:pt x="253" y="283"/>
                    </a:lnTo>
                    <a:lnTo>
                      <a:pt x="259" y="265"/>
                    </a:lnTo>
                    <a:lnTo>
                      <a:pt x="284" y="247"/>
                    </a:lnTo>
                    <a:lnTo>
                      <a:pt x="314" y="240"/>
                    </a:lnTo>
                    <a:lnTo>
                      <a:pt x="320" y="234"/>
                    </a:lnTo>
                    <a:lnTo>
                      <a:pt x="327" y="228"/>
                    </a:lnTo>
                    <a:lnTo>
                      <a:pt x="327" y="222"/>
                    </a:lnTo>
                    <a:lnTo>
                      <a:pt x="314" y="198"/>
                    </a:lnTo>
                    <a:lnTo>
                      <a:pt x="308" y="178"/>
                    </a:lnTo>
                    <a:lnTo>
                      <a:pt x="296" y="178"/>
                    </a:lnTo>
                    <a:lnTo>
                      <a:pt x="284" y="173"/>
                    </a:lnTo>
                    <a:lnTo>
                      <a:pt x="284" y="160"/>
                    </a:lnTo>
                    <a:lnTo>
                      <a:pt x="278" y="154"/>
                    </a:lnTo>
                    <a:lnTo>
                      <a:pt x="271" y="154"/>
                    </a:lnTo>
                    <a:lnTo>
                      <a:pt x="271" y="154"/>
                    </a:lnTo>
                    <a:lnTo>
                      <a:pt x="265" y="160"/>
                    </a:lnTo>
                    <a:lnTo>
                      <a:pt x="265" y="160"/>
                    </a:lnTo>
                    <a:lnTo>
                      <a:pt x="259" y="154"/>
                    </a:lnTo>
                    <a:lnTo>
                      <a:pt x="259" y="148"/>
                    </a:lnTo>
                    <a:lnTo>
                      <a:pt x="253" y="148"/>
                    </a:lnTo>
                    <a:lnTo>
                      <a:pt x="247" y="142"/>
                    </a:lnTo>
                    <a:lnTo>
                      <a:pt x="247" y="142"/>
                    </a:lnTo>
                    <a:lnTo>
                      <a:pt x="259" y="136"/>
                    </a:lnTo>
                    <a:lnTo>
                      <a:pt x="271" y="118"/>
                    </a:lnTo>
                    <a:lnTo>
                      <a:pt x="265" y="99"/>
                    </a:lnTo>
                    <a:lnTo>
                      <a:pt x="259" y="93"/>
                    </a:lnTo>
                    <a:lnTo>
                      <a:pt x="253" y="93"/>
                    </a:lnTo>
                    <a:lnTo>
                      <a:pt x="253" y="87"/>
                    </a:lnTo>
                    <a:lnTo>
                      <a:pt x="253" y="80"/>
                    </a:lnTo>
                    <a:lnTo>
                      <a:pt x="240" y="80"/>
                    </a:lnTo>
                    <a:lnTo>
                      <a:pt x="240" y="80"/>
                    </a:lnTo>
                    <a:lnTo>
                      <a:pt x="234" y="7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ЮФО_Астраханская область">
                <a:extLst>
                  <a:ext uri="{FF2B5EF4-FFF2-40B4-BE49-F238E27FC236}">
                    <a16:creationId xmlns="" xmlns:a16="http://schemas.microsoft.com/office/drawing/2014/main" id="{88D8FB7B-D415-CD4F-002D-B70AF1672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990" y="3774949"/>
                <a:ext cx="180472" cy="372302"/>
              </a:xfrm>
              <a:custGeom>
                <a:avLst/>
                <a:gdLst>
                  <a:gd name="T0" fmla="*/ 75 w 143"/>
                  <a:gd name="T1" fmla="*/ 6 h 295"/>
                  <a:gd name="T2" fmla="*/ 67 w 143"/>
                  <a:gd name="T3" fmla="*/ 6 h 295"/>
                  <a:gd name="T4" fmla="*/ 61 w 143"/>
                  <a:gd name="T5" fmla="*/ 0 h 295"/>
                  <a:gd name="T6" fmla="*/ 42 w 143"/>
                  <a:gd name="T7" fmla="*/ 6 h 295"/>
                  <a:gd name="T8" fmla="*/ 52 w 143"/>
                  <a:gd name="T9" fmla="*/ 37 h 295"/>
                  <a:gd name="T10" fmla="*/ 64 w 143"/>
                  <a:gd name="T11" fmla="*/ 49 h 295"/>
                  <a:gd name="T12" fmla="*/ 51 w 143"/>
                  <a:gd name="T13" fmla="*/ 67 h 295"/>
                  <a:gd name="T14" fmla="*/ 59 w 143"/>
                  <a:gd name="T15" fmla="*/ 98 h 295"/>
                  <a:gd name="T16" fmla="*/ 88 w 143"/>
                  <a:gd name="T17" fmla="*/ 111 h 295"/>
                  <a:gd name="T18" fmla="*/ 64 w 143"/>
                  <a:gd name="T19" fmla="*/ 117 h 295"/>
                  <a:gd name="T20" fmla="*/ 58 w 143"/>
                  <a:gd name="T21" fmla="*/ 172 h 295"/>
                  <a:gd name="T22" fmla="*/ 14 w 143"/>
                  <a:gd name="T23" fmla="*/ 178 h 295"/>
                  <a:gd name="T24" fmla="*/ 21 w 143"/>
                  <a:gd name="T25" fmla="*/ 191 h 295"/>
                  <a:gd name="T26" fmla="*/ 17 w 143"/>
                  <a:gd name="T27" fmla="*/ 203 h 295"/>
                  <a:gd name="T28" fmla="*/ 27 w 143"/>
                  <a:gd name="T29" fmla="*/ 215 h 295"/>
                  <a:gd name="T30" fmla="*/ 0 w 143"/>
                  <a:gd name="T31" fmla="*/ 240 h 295"/>
                  <a:gd name="T32" fmla="*/ 6 w 143"/>
                  <a:gd name="T33" fmla="*/ 246 h 295"/>
                  <a:gd name="T34" fmla="*/ 15 w 143"/>
                  <a:gd name="T35" fmla="*/ 246 h 295"/>
                  <a:gd name="T36" fmla="*/ 24 w 143"/>
                  <a:gd name="T37" fmla="*/ 258 h 295"/>
                  <a:gd name="T38" fmla="*/ 25 w 143"/>
                  <a:gd name="T39" fmla="*/ 265 h 295"/>
                  <a:gd name="T40" fmla="*/ 28 w 143"/>
                  <a:gd name="T41" fmla="*/ 265 h 295"/>
                  <a:gd name="T42" fmla="*/ 29 w 143"/>
                  <a:gd name="T43" fmla="*/ 270 h 295"/>
                  <a:gd name="T44" fmla="*/ 34 w 143"/>
                  <a:gd name="T45" fmla="*/ 270 h 295"/>
                  <a:gd name="T46" fmla="*/ 56 w 143"/>
                  <a:gd name="T47" fmla="*/ 277 h 295"/>
                  <a:gd name="T48" fmla="*/ 57 w 143"/>
                  <a:gd name="T49" fmla="*/ 283 h 295"/>
                  <a:gd name="T50" fmla="*/ 66 w 143"/>
                  <a:gd name="T51" fmla="*/ 277 h 295"/>
                  <a:gd name="T52" fmla="*/ 66 w 143"/>
                  <a:gd name="T53" fmla="*/ 283 h 295"/>
                  <a:gd name="T54" fmla="*/ 76 w 143"/>
                  <a:gd name="T55" fmla="*/ 270 h 295"/>
                  <a:gd name="T56" fmla="*/ 79 w 143"/>
                  <a:gd name="T57" fmla="*/ 283 h 295"/>
                  <a:gd name="T58" fmla="*/ 72 w 143"/>
                  <a:gd name="T59" fmla="*/ 295 h 295"/>
                  <a:gd name="T60" fmla="*/ 86 w 143"/>
                  <a:gd name="T61" fmla="*/ 283 h 295"/>
                  <a:gd name="T62" fmla="*/ 121 w 143"/>
                  <a:gd name="T63" fmla="*/ 265 h 295"/>
                  <a:gd name="T64" fmla="*/ 113 w 143"/>
                  <a:gd name="T65" fmla="*/ 221 h 295"/>
                  <a:gd name="T66" fmla="*/ 124 w 143"/>
                  <a:gd name="T67" fmla="*/ 234 h 295"/>
                  <a:gd name="T68" fmla="*/ 143 w 143"/>
                  <a:gd name="T69" fmla="*/ 191 h 295"/>
                  <a:gd name="T70" fmla="*/ 131 w 143"/>
                  <a:gd name="T71" fmla="*/ 129 h 295"/>
                  <a:gd name="T72" fmla="*/ 115 w 143"/>
                  <a:gd name="T73" fmla="*/ 123 h 295"/>
                  <a:gd name="T74" fmla="*/ 114 w 143"/>
                  <a:gd name="T75" fmla="*/ 98 h 295"/>
                  <a:gd name="T76" fmla="*/ 122 w 143"/>
                  <a:gd name="T77" fmla="*/ 67 h 295"/>
                  <a:gd name="T78" fmla="*/ 131 w 143"/>
                  <a:gd name="T79" fmla="*/ 37 h 295"/>
                  <a:gd name="T80" fmla="*/ 121 w 143"/>
                  <a:gd name="T81" fmla="*/ 12 h 295"/>
                  <a:gd name="T82" fmla="*/ 83 w 143"/>
                  <a:gd name="T83" fmla="*/ 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3" h="295">
                    <a:moveTo>
                      <a:pt x="83" y="6"/>
                    </a:moveTo>
                    <a:lnTo>
                      <a:pt x="75" y="6"/>
                    </a:lnTo>
                    <a:lnTo>
                      <a:pt x="68" y="0"/>
                    </a:lnTo>
                    <a:lnTo>
                      <a:pt x="67" y="6"/>
                    </a:lnTo>
                    <a:lnTo>
                      <a:pt x="66" y="6"/>
                    </a:lnTo>
                    <a:lnTo>
                      <a:pt x="61" y="0"/>
                    </a:lnTo>
                    <a:lnTo>
                      <a:pt x="52" y="0"/>
                    </a:lnTo>
                    <a:lnTo>
                      <a:pt x="42" y="6"/>
                    </a:lnTo>
                    <a:lnTo>
                      <a:pt x="48" y="18"/>
                    </a:lnTo>
                    <a:lnTo>
                      <a:pt x="52" y="37"/>
                    </a:lnTo>
                    <a:lnTo>
                      <a:pt x="60" y="43"/>
                    </a:lnTo>
                    <a:lnTo>
                      <a:pt x="64" y="49"/>
                    </a:lnTo>
                    <a:lnTo>
                      <a:pt x="56" y="56"/>
                    </a:lnTo>
                    <a:lnTo>
                      <a:pt x="51" y="67"/>
                    </a:lnTo>
                    <a:lnTo>
                      <a:pt x="52" y="86"/>
                    </a:lnTo>
                    <a:lnTo>
                      <a:pt x="59" y="98"/>
                    </a:lnTo>
                    <a:lnTo>
                      <a:pt x="75" y="98"/>
                    </a:lnTo>
                    <a:lnTo>
                      <a:pt x="88" y="111"/>
                    </a:lnTo>
                    <a:lnTo>
                      <a:pt x="77" y="111"/>
                    </a:lnTo>
                    <a:lnTo>
                      <a:pt x="64" y="117"/>
                    </a:lnTo>
                    <a:lnTo>
                      <a:pt x="61" y="147"/>
                    </a:lnTo>
                    <a:lnTo>
                      <a:pt x="58" y="172"/>
                    </a:lnTo>
                    <a:lnTo>
                      <a:pt x="36" y="178"/>
                    </a:lnTo>
                    <a:lnTo>
                      <a:pt x="14" y="178"/>
                    </a:lnTo>
                    <a:lnTo>
                      <a:pt x="14" y="185"/>
                    </a:lnTo>
                    <a:lnTo>
                      <a:pt x="21" y="191"/>
                    </a:lnTo>
                    <a:lnTo>
                      <a:pt x="18" y="197"/>
                    </a:lnTo>
                    <a:lnTo>
                      <a:pt x="17" y="203"/>
                    </a:lnTo>
                    <a:lnTo>
                      <a:pt x="22" y="209"/>
                    </a:lnTo>
                    <a:lnTo>
                      <a:pt x="27" y="215"/>
                    </a:lnTo>
                    <a:lnTo>
                      <a:pt x="6" y="221"/>
                    </a:lnTo>
                    <a:lnTo>
                      <a:pt x="0" y="240"/>
                    </a:lnTo>
                    <a:lnTo>
                      <a:pt x="3" y="246"/>
                    </a:lnTo>
                    <a:lnTo>
                      <a:pt x="6" y="246"/>
                    </a:lnTo>
                    <a:lnTo>
                      <a:pt x="10" y="246"/>
                    </a:lnTo>
                    <a:lnTo>
                      <a:pt x="15" y="246"/>
                    </a:lnTo>
                    <a:lnTo>
                      <a:pt x="19" y="252"/>
                    </a:lnTo>
                    <a:lnTo>
                      <a:pt x="24" y="258"/>
                    </a:lnTo>
                    <a:lnTo>
                      <a:pt x="24" y="265"/>
                    </a:lnTo>
                    <a:lnTo>
                      <a:pt x="25" y="265"/>
                    </a:lnTo>
                    <a:lnTo>
                      <a:pt x="25" y="265"/>
                    </a:lnTo>
                    <a:lnTo>
                      <a:pt x="28" y="265"/>
                    </a:lnTo>
                    <a:lnTo>
                      <a:pt x="30" y="265"/>
                    </a:lnTo>
                    <a:lnTo>
                      <a:pt x="29" y="270"/>
                    </a:lnTo>
                    <a:lnTo>
                      <a:pt x="30" y="270"/>
                    </a:lnTo>
                    <a:lnTo>
                      <a:pt x="34" y="270"/>
                    </a:lnTo>
                    <a:lnTo>
                      <a:pt x="38" y="265"/>
                    </a:lnTo>
                    <a:lnTo>
                      <a:pt x="56" y="277"/>
                    </a:lnTo>
                    <a:lnTo>
                      <a:pt x="56" y="283"/>
                    </a:lnTo>
                    <a:lnTo>
                      <a:pt x="57" y="283"/>
                    </a:lnTo>
                    <a:lnTo>
                      <a:pt x="64" y="277"/>
                    </a:lnTo>
                    <a:lnTo>
                      <a:pt x="66" y="277"/>
                    </a:lnTo>
                    <a:lnTo>
                      <a:pt x="67" y="277"/>
                    </a:lnTo>
                    <a:lnTo>
                      <a:pt x="66" y="283"/>
                    </a:lnTo>
                    <a:lnTo>
                      <a:pt x="70" y="277"/>
                    </a:lnTo>
                    <a:lnTo>
                      <a:pt x="76" y="270"/>
                    </a:lnTo>
                    <a:lnTo>
                      <a:pt x="80" y="277"/>
                    </a:lnTo>
                    <a:lnTo>
                      <a:pt x="79" y="283"/>
                    </a:lnTo>
                    <a:lnTo>
                      <a:pt x="75" y="289"/>
                    </a:lnTo>
                    <a:lnTo>
                      <a:pt x="72" y="295"/>
                    </a:lnTo>
                    <a:lnTo>
                      <a:pt x="79" y="289"/>
                    </a:lnTo>
                    <a:lnTo>
                      <a:pt x="86" y="283"/>
                    </a:lnTo>
                    <a:lnTo>
                      <a:pt x="104" y="270"/>
                    </a:lnTo>
                    <a:lnTo>
                      <a:pt x="121" y="265"/>
                    </a:lnTo>
                    <a:lnTo>
                      <a:pt x="124" y="270"/>
                    </a:lnTo>
                    <a:lnTo>
                      <a:pt x="113" y="221"/>
                    </a:lnTo>
                    <a:lnTo>
                      <a:pt x="117" y="221"/>
                    </a:lnTo>
                    <a:lnTo>
                      <a:pt x="124" y="234"/>
                    </a:lnTo>
                    <a:lnTo>
                      <a:pt x="137" y="234"/>
                    </a:lnTo>
                    <a:lnTo>
                      <a:pt x="143" y="191"/>
                    </a:lnTo>
                    <a:lnTo>
                      <a:pt x="143" y="141"/>
                    </a:lnTo>
                    <a:lnTo>
                      <a:pt x="131" y="129"/>
                    </a:lnTo>
                    <a:lnTo>
                      <a:pt x="121" y="117"/>
                    </a:lnTo>
                    <a:lnTo>
                      <a:pt x="115" y="123"/>
                    </a:lnTo>
                    <a:lnTo>
                      <a:pt x="109" y="117"/>
                    </a:lnTo>
                    <a:lnTo>
                      <a:pt x="114" y="98"/>
                    </a:lnTo>
                    <a:lnTo>
                      <a:pt x="124" y="86"/>
                    </a:lnTo>
                    <a:lnTo>
                      <a:pt x="122" y="67"/>
                    </a:lnTo>
                    <a:lnTo>
                      <a:pt x="116" y="49"/>
                    </a:lnTo>
                    <a:lnTo>
                      <a:pt x="131" y="37"/>
                    </a:lnTo>
                    <a:lnTo>
                      <a:pt x="124" y="25"/>
                    </a:lnTo>
                    <a:lnTo>
                      <a:pt x="121" y="12"/>
                    </a:lnTo>
                    <a:lnTo>
                      <a:pt x="102" y="6"/>
                    </a:lnTo>
                    <a:lnTo>
                      <a:pt x="83" y="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ЮФО_Краснодарский край">
                <a:extLst>
                  <a:ext uri="{FF2B5EF4-FFF2-40B4-BE49-F238E27FC236}">
                    <a16:creationId xmlns="" xmlns:a16="http://schemas.microsoft.com/office/drawing/2014/main" id="{A04DC27B-8375-1880-4FD5-75FFF2223A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2761" y="3581857"/>
                <a:ext cx="296580" cy="371039"/>
              </a:xfrm>
              <a:custGeom>
                <a:avLst/>
                <a:gdLst>
                  <a:gd name="T0" fmla="*/ 225 w 320"/>
                  <a:gd name="T1" fmla="*/ 67 h 402"/>
                  <a:gd name="T2" fmla="*/ 237 w 320"/>
                  <a:gd name="T3" fmla="*/ 42 h 402"/>
                  <a:gd name="T4" fmla="*/ 218 w 320"/>
                  <a:gd name="T5" fmla="*/ 25 h 402"/>
                  <a:gd name="T6" fmla="*/ 214 w 320"/>
                  <a:gd name="T7" fmla="*/ 42 h 402"/>
                  <a:gd name="T8" fmla="*/ 191 w 320"/>
                  <a:gd name="T9" fmla="*/ 16 h 402"/>
                  <a:gd name="T10" fmla="*/ 169 w 320"/>
                  <a:gd name="T11" fmla="*/ 0 h 402"/>
                  <a:gd name="T12" fmla="*/ 167 w 320"/>
                  <a:gd name="T13" fmla="*/ 83 h 402"/>
                  <a:gd name="T14" fmla="*/ 162 w 320"/>
                  <a:gd name="T15" fmla="*/ 58 h 402"/>
                  <a:gd name="T16" fmla="*/ 140 w 320"/>
                  <a:gd name="T17" fmla="*/ 67 h 402"/>
                  <a:gd name="T18" fmla="*/ 121 w 320"/>
                  <a:gd name="T19" fmla="*/ 67 h 402"/>
                  <a:gd name="T20" fmla="*/ 88 w 320"/>
                  <a:gd name="T21" fmla="*/ 75 h 402"/>
                  <a:gd name="T22" fmla="*/ 41 w 320"/>
                  <a:gd name="T23" fmla="*/ 67 h 402"/>
                  <a:gd name="T24" fmla="*/ 26 w 320"/>
                  <a:gd name="T25" fmla="*/ 67 h 402"/>
                  <a:gd name="T26" fmla="*/ 10 w 320"/>
                  <a:gd name="T27" fmla="*/ 75 h 402"/>
                  <a:gd name="T28" fmla="*/ 14 w 320"/>
                  <a:gd name="T29" fmla="*/ 142 h 402"/>
                  <a:gd name="T30" fmla="*/ 30 w 320"/>
                  <a:gd name="T31" fmla="*/ 151 h 402"/>
                  <a:gd name="T32" fmla="*/ 47 w 320"/>
                  <a:gd name="T33" fmla="*/ 243 h 402"/>
                  <a:gd name="T34" fmla="*/ 82 w 320"/>
                  <a:gd name="T35" fmla="*/ 369 h 402"/>
                  <a:gd name="T36" fmla="*/ 105 w 320"/>
                  <a:gd name="T37" fmla="*/ 394 h 402"/>
                  <a:gd name="T38" fmla="*/ 174 w 320"/>
                  <a:gd name="T39" fmla="*/ 385 h 402"/>
                  <a:gd name="T40" fmla="*/ 217 w 320"/>
                  <a:gd name="T41" fmla="*/ 377 h 402"/>
                  <a:gd name="T42" fmla="*/ 234 w 320"/>
                  <a:gd name="T43" fmla="*/ 343 h 402"/>
                  <a:gd name="T44" fmla="*/ 263 w 320"/>
                  <a:gd name="T45" fmla="*/ 327 h 402"/>
                  <a:gd name="T46" fmla="*/ 254 w 320"/>
                  <a:gd name="T47" fmla="*/ 276 h 402"/>
                  <a:gd name="T48" fmla="*/ 284 w 320"/>
                  <a:gd name="T49" fmla="*/ 243 h 402"/>
                  <a:gd name="T50" fmla="*/ 307 w 320"/>
                  <a:gd name="T51" fmla="*/ 226 h 402"/>
                  <a:gd name="T52" fmla="*/ 316 w 320"/>
                  <a:gd name="T53" fmla="*/ 201 h 402"/>
                  <a:gd name="T54" fmla="*/ 306 w 320"/>
                  <a:gd name="T55" fmla="*/ 192 h 402"/>
                  <a:gd name="T56" fmla="*/ 294 w 320"/>
                  <a:gd name="T57" fmla="*/ 142 h 402"/>
                  <a:gd name="T58" fmla="*/ 295 w 320"/>
                  <a:gd name="T59" fmla="*/ 125 h 402"/>
                  <a:gd name="T60" fmla="*/ 289 w 320"/>
                  <a:gd name="T61" fmla="*/ 92 h 402"/>
                  <a:gd name="T62" fmla="*/ 200 w 320"/>
                  <a:gd name="T63" fmla="*/ 251 h 402"/>
                  <a:gd name="T64" fmla="*/ 193 w 320"/>
                  <a:gd name="T65" fmla="*/ 310 h 402"/>
                  <a:gd name="T66" fmla="*/ 180 w 320"/>
                  <a:gd name="T67" fmla="*/ 327 h 402"/>
                  <a:gd name="T68" fmla="*/ 177 w 320"/>
                  <a:gd name="T69" fmla="*/ 293 h 402"/>
                  <a:gd name="T70" fmla="*/ 141 w 320"/>
                  <a:gd name="T71" fmla="*/ 327 h 402"/>
                  <a:gd name="T72" fmla="*/ 106 w 320"/>
                  <a:gd name="T73" fmla="*/ 360 h 402"/>
                  <a:gd name="T74" fmla="*/ 83 w 320"/>
                  <a:gd name="T75" fmla="*/ 310 h 402"/>
                  <a:gd name="T76" fmla="*/ 101 w 320"/>
                  <a:gd name="T77" fmla="*/ 310 h 402"/>
                  <a:gd name="T78" fmla="*/ 119 w 320"/>
                  <a:gd name="T79" fmla="*/ 310 h 402"/>
                  <a:gd name="T80" fmla="*/ 134 w 320"/>
                  <a:gd name="T81" fmla="*/ 268 h 402"/>
                  <a:gd name="T82" fmla="*/ 150 w 320"/>
                  <a:gd name="T83" fmla="*/ 218 h 402"/>
                  <a:gd name="T84" fmla="*/ 128 w 320"/>
                  <a:gd name="T85" fmla="*/ 234 h 402"/>
                  <a:gd name="T86" fmla="*/ 95 w 320"/>
                  <a:gd name="T87" fmla="*/ 192 h 402"/>
                  <a:gd name="T88" fmla="*/ 108 w 320"/>
                  <a:gd name="T89" fmla="*/ 184 h 402"/>
                  <a:gd name="T90" fmla="*/ 172 w 320"/>
                  <a:gd name="T91" fmla="*/ 20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0" h="402">
                    <a:moveTo>
                      <a:pt x="289" y="92"/>
                    </a:moveTo>
                    <a:lnTo>
                      <a:pt x="251" y="75"/>
                    </a:lnTo>
                    <a:lnTo>
                      <a:pt x="225" y="67"/>
                    </a:lnTo>
                    <a:lnTo>
                      <a:pt x="229" y="58"/>
                    </a:lnTo>
                    <a:lnTo>
                      <a:pt x="240" y="50"/>
                    </a:lnTo>
                    <a:lnTo>
                      <a:pt x="237" y="42"/>
                    </a:lnTo>
                    <a:lnTo>
                      <a:pt x="239" y="33"/>
                    </a:lnTo>
                    <a:lnTo>
                      <a:pt x="229" y="25"/>
                    </a:lnTo>
                    <a:lnTo>
                      <a:pt x="218" y="25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4" y="42"/>
                    </a:lnTo>
                    <a:lnTo>
                      <a:pt x="207" y="33"/>
                    </a:lnTo>
                    <a:lnTo>
                      <a:pt x="203" y="25"/>
                    </a:lnTo>
                    <a:lnTo>
                      <a:pt x="191" y="16"/>
                    </a:lnTo>
                    <a:lnTo>
                      <a:pt x="180" y="16"/>
                    </a:lnTo>
                    <a:lnTo>
                      <a:pt x="175" y="8"/>
                    </a:lnTo>
                    <a:lnTo>
                      <a:pt x="169" y="0"/>
                    </a:lnTo>
                    <a:lnTo>
                      <a:pt x="169" y="50"/>
                    </a:lnTo>
                    <a:lnTo>
                      <a:pt x="172" y="92"/>
                    </a:lnTo>
                    <a:lnTo>
                      <a:pt x="167" y="83"/>
                    </a:lnTo>
                    <a:lnTo>
                      <a:pt x="163" y="83"/>
                    </a:lnTo>
                    <a:lnTo>
                      <a:pt x="162" y="67"/>
                    </a:lnTo>
                    <a:lnTo>
                      <a:pt x="162" y="58"/>
                    </a:lnTo>
                    <a:lnTo>
                      <a:pt x="151" y="67"/>
                    </a:lnTo>
                    <a:lnTo>
                      <a:pt x="140" y="75"/>
                    </a:lnTo>
                    <a:lnTo>
                      <a:pt x="140" y="67"/>
                    </a:lnTo>
                    <a:lnTo>
                      <a:pt x="143" y="67"/>
                    </a:lnTo>
                    <a:lnTo>
                      <a:pt x="137" y="58"/>
                    </a:lnTo>
                    <a:lnTo>
                      <a:pt x="121" y="67"/>
                    </a:lnTo>
                    <a:lnTo>
                      <a:pt x="106" y="75"/>
                    </a:lnTo>
                    <a:lnTo>
                      <a:pt x="98" y="75"/>
                    </a:lnTo>
                    <a:lnTo>
                      <a:pt x="88" y="75"/>
                    </a:lnTo>
                    <a:lnTo>
                      <a:pt x="77" y="83"/>
                    </a:lnTo>
                    <a:lnTo>
                      <a:pt x="63" y="83"/>
                    </a:lnTo>
                    <a:lnTo>
                      <a:pt x="41" y="67"/>
                    </a:lnTo>
                    <a:lnTo>
                      <a:pt x="27" y="42"/>
                    </a:lnTo>
                    <a:lnTo>
                      <a:pt x="24" y="58"/>
                    </a:lnTo>
                    <a:lnTo>
                      <a:pt x="26" y="67"/>
                    </a:lnTo>
                    <a:lnTo>
                      <a:pt x="11" y="58"/>
                    </a:lnTo>
                    <a:lnTo>
                      <a:pt x="0" y="58"/>
                    </a:lnTo>
                    <a:lnTo>
                      <a:pt x="10" y="75"/>
                    </a:lnTo>
                    <a:lnTo>
                      <a:pt x="18" y="109"/>
                    </a:lnTo>
                    <a:lnTo>
                      <a:pt x="12" y="125"/>
                    </a:lnTo>
                    <a:lnTo>
                      <a:pt x="14" y="142"/>
                    </a:lnTo>
                    <a:lnTo>
                      <a:pt x="20" y="151"/>
                    </a:lnTo>
                    <a:lnTo>
                      <a:pt x="26" y="151"/>
                    </a:lnTo>
                    <a:lnTo>
                      <a:pt x="30" y="151"/>
                    </a:lnTo>
                    <a:lnTo>
                      <a:pt x="31" y="176"/>
                    </a:lnTo>
                    <a:lnTo>
                      <a:pt x="30" y="192"/>
                    </a:lnTo>
                    <a:lnTo>
                      <a:pt x="47" y="243"/>
                    </a:lnTo>
                    <a:lnTo>
                      <a:pt x="53" y="301"/>
                    </a:lnTo>
                    <a:lnTo>
                      <a:pt x="54" y="369"/>
                    </a:lnTo>
                    <a:lnTo>
                      <a:pt x="82" y="369"/>
                    </a:lnTo>
                    <a:lnTo>
                      <a:pt x="93" y="385"/>
                    </a:lnTo>
                    <a:lnTo>
                      <a:pt x="99" y="394"/>
                    </a:lnTo>
                    <a:lnTo>
                      <a:pt x="105" y="394"/>
                    </a:lnTo>
                    <a:lnTo>
                      <a:pt x="132" y="377"/>
                    </a:lnTo>
                    <a:lnTo>
                      <a:pt x="161" y="369"/>
                    </a:lnTo>
                    <a:lnTo>
                      <a:pt x="174" y="385"/>
                    </a:lnTo>
                    <a:lnTo>
                      <a:pt x="188" y="402"/>
                    </a:lnTo>
                    <a:lnTo>
                      <a:pt x="218" y="385"/>
                    </a:lnTo>
                    <a:lnTo>
                      <a:pt x="217" y="377"/>
                    </a:lnTo>
                    <a:lnTo>
                      <a:pt x="230" y="377"/>
                    </a:lnTo>
                    <a:lnTo>
                      <a:pt x="229" y="343"/>
                    </a:lnTo>
                    <a:lnTo>
                      <a:pt x="234" y="343"/>
                    </a:lnTo>
                    <a:lnTo>
                      <a:pt x="237" y="352"/>
                    </a:lnTo>
                    <a:lnTo>
                      <a:pt x="250" y="343"/>
                    </a:lnTo>
                    <a:lnTo>
                      <a:pt x="263" y="327"/>
                    </a:lnTo>
                    <a:lnTo>
                      <a:pt x="256" y="318"/>
                    </a:lnTo>
                    <a:lnTo>
                      <a:pt x="261" y="301"/>
                    </a:lnTo>
                    <a:lnTo>
                      <a:pt x="254" y="276"/>
                    </a:lnTo>
                    <a:lnTo>
                      <a:pt x="260" y="251"/>
                    </a:lnTo>
                    <a:lnTo>
                      <a:pt x="271" y="234"/>
                    </a:lnTo>
                    <a:lnTo>
                      <a:pt x="284" y="243"/>
                    </a:lnTo>
                    <a:lnTo>
                      <a:pt x="299" y="251"/>
                    </a:lnTo>
                    <a:lnTo>
                      <a:pt x="303" y="243"/>
                    </a:lnTo>
                    <a:lnTo>
                      <a:pt x="307" y="226"/>
                    </a:lnTo>
                    <a:lnTo>
                      <a:pt x="312" y="218"/>
                    </a:lnTo>
                    <a:lnTo>
                      <a:pt x="311" y="201"/>
                    </a:lnTo>
                    <a:lnTo>
                      <a:pt x="316" y="201"/>
                    </a:lnTo>
                    <a:lnTo>
                      <a:pt x="320" y="192"/>
                    </a:lnTo>
                    <a:lnTo>
                      <a:pt x="316" y="192"/>
                    </a:lnTo>
                    <a:lnTo>
                      <a:pt x="306" y="192"/>
                    </a:lnTo>
                    <a:lnTo>
                      <a:pt x="286" y="159"/>
                    </a:lnTo>
                    <a:lnTo>
                      <a:pt x="291" y="151"/>
                    </a:lnTo>
                    <a:lnTo>
                      <a:pt x="294" y="142"/>
                    </a:lnTo>
                    <a:lnTo>
                      <a:pt x="291" y="134"/>
                    </a:lnTo>
                    <a:lnTo>
                      <a:pt x="289" y="125"/>
                    </a:lnTo>
                    <a:lnTo>
                      <a:pt x="295" y="125"/>
                    </a:lnTo>
                    <a:lnTo>
                      <a:pt x="302" y="117"/>
                    </a:lnTo>
                    <a:lnTo>
                      <a:pt x="299" y="100"/>
                    </a:lnTo>
                    <a:lnTo>
                      <a:pt x="289" y="92"/>
                    </a:lnTo>
                    <a:close/>
                    <a:moveTo>
                      <a:pt x="172" y="201"/>
                    </a:moveTo>
                    <a:lnTo>
                      <a:pt x="177" y="226"/>
                    </a:lnTo>
                    <a:lnTo>
                      <a:pt x="200" y="251"/>
                    </a:lnTo>
                    <a:lnTo>
                      <a:pt x="208" y="293"/>
                    </a:lnTo>
                    <a:lnTo>
                      <a:pt x="198" y="301"/>
                    </a:lnTo>
                    <a:lnTo>
                      <a:pt x="193" y="310"/>
                    </a:lnTo>
                    <a:lnTo>
                      <a:pt x="189" y="318"/>
                    </a:lnTo>
                    <a:lnTo>
                      <a:pt x="185" y="327"/>
                    </a:lnTo>
                    <a:lnTo>
                      <a:pt x="180" y="327"/>
                    </a:lnTo>
                    <a:lnTo>
                      <a:pt x="172" y="327"/>
                    </a:lnTo>
                    <a:lnTo>
                      <a:pt x="175" y="310"/>
                    </a:lnTo>
                    <a:lnTo>
                      <a:pt x="177" y="293"/>
                    </a:lnTo>
                    <a:lnTo>
                      <a:pt x="159" y="301"/>
                    </a:lnTo>
                    <a:lnTo>
                      <a:pt x="148" y="318"/>
                    </a:lnTo>
                    <a:lnTo>
                      <a:pt x="141" y="327"/>
                    </a:lnTo>
                    <a:lnTo>
                      <a:pt x="134" y="327"/>
                    </a:lnTo>
                    <a:lnTo>
                      <a:pt x="123" y="343"/>
                    </a:lnTo>
                    <a:lnTo>
                      <a:pt x="106" y="360"/>
                    </a:lnTo>
                    <a:lnTo>
                      <a:pt x="89" y="343"/>
                    </a:lnTo>
                    <a:lnTo>
                      <a:pt x="79" y="318"/>
                    </a:lnTo>
                    <a:lnTo>
                      <a:pt x="83" y="310"/>
                    </a:lnTo>
                    <a:lnTo>
                      <a:pt x="91" y="301"/>
                    </a:lnTo>
                    <a:lnTo>
                      <a:pt x="98" y="301"/>
                    </a:lnTo>
                    <a:lnTo>
                      <a:pt x="101" y="310"/>
                    </a:lnTo>
                    <a:lnTo>
                      <a:pt x="99" y="318"/>
                    </a:lnTo>
                    <a:lnTo>
                      <a:pt x="110" y="318"/>
                    </a:lnTo>
                    <a:lnTo>
                      <a:pt x="119" y="310"/>
                    </a:lnTo>
                    <a:lnTo>
                      <a:pt x="116" y="301"/>
                    </a:lnTo>
                    <a:lnTo>
                      <a:pt x="115" y="285"/>
                    </a:lnTo>
                    <a:lnTo>
                      <a:pt x="134" y="268"/>
                    </a:lnTo>
                    <a:lnTo>
                      <a:pt x="153" y="268"/>
                    </a:lnTo>
                    <a:lnTo>
                      <a:pt x="156" y="243"/>
                    </a:lnTo>
                    <a:lnTo>
                      <a:pt x="150" y="218"/>
                    </a:lnTo>
                    <a:lnTo>
                      <a:pt x="141" y="218"/>
                    </a:lnTo>
                    <a:lnTo>
                      <a:pt x="133" y="234"/>
                    </a:lnTo>
                    <a:lnTo>
                      <a:pt x="128" y="234"/>
                    </a:lnTo>
                    <a:lnTo>
                      <a:pt x="115" y="218"/>
                    </a:lnTo>
                    <a:lnTo>
                      <a:pt x="99" y="201"/>
                    </a:lnTo>
                    <a:lnTo>
                      <a:pt x="95" y="192"/>
                    </a:lnTo>
                    <a:lnTo>
                      <a:pt x="93" y="184"/>
                    </a:lnTo>
                    <a:lnTo>
                      <a:pt x="99" y="176"/>
                    </a:lnTo>
                    <a:lnTo>
                      <a:pt x="108" y="184"/>
                    </a:lnTo>
                    <a:lnTo>
                      <a:pt x="121" y="201"/>
                    </a:lnTo>
                    <a:lnTo>
                      <a:pt x="150" y="209"/>
                    </a:lnTo>
                    <a:lnTo>
                      <a:pt x="172" y="20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ЮФО_Республика Крым">
                <a:extLst>
                  <a:ext uri="{FF2B5EF4-FFF2-40B4-BE49-F238E27FC236}">
                    <a16:creationId xmlns="" xmlns:a16="http://schemas.microsoft.com/office/drawing/2014/main" id="{0E29C63F-F0BC-0D01-2295-BA919CC58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931" y="3411482"/>
                <a:ext cx="198141" cy="208237"/>
              </a:xfrm>
              <a:custGeom>
                <a:avLst/>
                <a:gdLst>
                  <a:gd name="T0" fmla="*/ 13 w 214"/>
                  <a:gd name="T1" fmla="*/ 95 h 225"/>
                  <a:gd name="T2" fmla="*/ 35 w 214"/>
                  <a:gd name="T3" fmla="*/ 63 h 225"/>
                  <a:gd name="T4" fmla="*/ 18 w 214"/>
                  <a:gd name="T5" fmla="*/ 20 h 225"/>
                  <a:gd name="T6" fmla="*/ 2 w 214"/>
                  <a:gd name="T7" fmla="*/ 11 h 225"/>
                  <a:gd name="T8" fmla="*/ 0 w 214"/>
                  <a:gd name="T9" fmla="*/ 0 h 225"/>
                  <a:gd name="T10" fmla="*/ 38 w 214"/>
                  <a:gd name="T11" fmla="*/ 2 h 225"/>
                  <a:gd name="T12" fmla="*/ 78 w 214"/>
                  <a:gd name="T13" fmla="*/ 10 h 225"/>
                  <a:gd name="T14" fmla="*/ 105 w 214"/>
                  <a:gd name="T15" fmla="*/ 33 h 225"/>
                  <a:gd name="T16" fmla="*/ 101 w 214"/>
                  <a:gd name="T17" fmla="*/ 0 h 225"/>
                  <a:gd name="T18" fmla="*/ 122 w 214"/>
                  <a:gd name="T19" fmla="*/ 24 h 225"/>
                  <a:gd name="T20" fmla="*/ 125 w 214"/>
                  <a:gd name="T21" fmla="*/ 36 h 225"/>
                  <a:gd name="T22" fmla="*/ 150 w 214"/>
                  <a:gd name="T23" fmla="*/ 58 h 225"/>
                  <a:gd name="T24" fmla="*/ 162 w 214"/>
                  <a:gd name="T25" fmla="*/ 89 h 225"/>
                  <a:gd name="T26" fmla="*/ 152 w 214"/>
                  <a:gd name="T27" fmla="*/ 115 h 225"/>
                  <a:gd name="T28" fmla="*/ 148 w 214"/>
                  <a:gd name="T29" fmla="*/ 162 h 225"/>
                  <a:gd name="T30" fmla="*/ 163 w 214"/>
                  <a:gd name="T31" fmla="*/ 167 h 225"/>
                  <a:gd name="T32" fmla="*/ 175 w 214"/>
                  <a:gd name="T33" fmla="*/ 165 h 225"/>
                  <a:gd name="T34" fmla="*/ 178 w 214"/>
                  <a:gd name="T35" fmla="*/ 179 h 225"/>
                  <a:gd name="T36" fmla="*/ 194 w 214"/>
                  <a:gd name="T37" fmla="*/ 183 h 225"/>
                  <a:gd name="T38" fmla="*/ 214 w 214"/>
                  <a:gd name="T39" fmla="*/ 210 h 225"/>
                  <a:gd name="T40" fmla="*/ 189 w 214"/>
                  <a:gd name="T41" fmla="*/ 210 h 225"/>
                  <a:gd name="T42" fmla="*/ 180 w 214"/>
                  <a:gd name="T43" fmla="*/ 225 h 225"/>
                  <a:gd name="T44" fmla="*/ 145 w 214"/>
                  <a:gd name="T45" fmla="*/ 196 h 225"/>
                  <a:gd name="T46" fmla="*/ 137 w 214"/>
                  <a:gd name="T47" fmla="*/ 176 h 225"/>
                  <a:gd name="T48" fmla="*/ 118 w 214"/>
                  <a:gd name="T49" fmla="*/ 174 h 225"/>
                  <a:gd name="T50" fmla="*/ 79 w 214"/>
                  <a:gd name="T51" fmla="*/ 159 h 225"/>
                  <a:gd name="T52" fmla="*/ 52 w 214"/>
                  <a:gd name="T53" fmla="*/ 150 h 225"/>
                  <a:gd name="T54" fmla="*/ 17 w 214"/>
                  <a:gd name="T55" fmla="*/ 152 h 225"/>
                  <a:gd name="T56" fmla="*/ 13 w 214"/>
                  <a:gd name="T57" fmla="*/ 9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225">
                    <a:moveTo>
                      <a:pt x="13" y="95"/>
                    </a:moveTo>
                    <a:lnTo>
                      <a:pt x="35" y="63"/>
                    </a:lnTo>
                    <a:lnTo>
                      <a:pt x="18" y="20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78" y="10"/>
                    </a:lnTo>
                    <a:lnTo>
                      <a:pt x="105" y="33"/>
                    </a:lnTo>
                    <a:lnTo>
                      <a:pt x="101" y="0"/>
                    </a:lnTo>
                    <a:lnTo>
                      <a:pt x="122" y="24"/>
                    </a:lnTo>
                    <a:lnTo>
                      <a:pt x="125" y="36"/>
                    </a:lnTo>
                    <a:lnTo>
                      <a:pt x="150" y="58"/>
                    </a:lnTo>
                    <a:lnTo>
                      <a:pt x="162" y="89"/>
                    </a:lnTo>
                    <a:lnTo>
                      <a:pt x="152" y="115"/>
                    </a:lnTo>
                    <a:lnTo>
                      <a:pt x="148" y="162"/>
                    </a:lnTo>
                    <a:lnTo>
                      <a:pt x="163" y="167"/>
                    </a:lnTo>
                    <a:lnTo>
                      <a:pt x="175" y="165"/>
                    </a:lnTo>
                    <a:lnTo>
                      <a:pt x="178" y="179"/>
                    </a:lnTo>
                    <a:lnTo>
                      <a:pt x="194" y="183"/>
                    </a:lnTo>
                    <a:lnTo>
                      <a:pt x="214" y="210"/>
                    </a:lnTo>
                    <a:lnTo>
                      <a:pt x="189" y="210"/>
                    </a:lnTo>
                    <a:lnTo>
                      <a:pt x="180" y="225"/>
                    </a:lnTo>
                    <a:lnTo>
                      <a:pt x="145" y="196"/>
                    </a:lnTo>
                    <a:lnTo>
                      <a:pt x="137" y="176"/>
                    </a:lnTo>
                    <a:lnTo>
                      <a:pt x="118" y="174"/>
                    </a:lnTo>
                    <a:lnTo>
                      <a:pt x="79" y="159"/>
                    </a:lnTo>
                    <a:lnTo>
                      <a:pt x="52" y="150"/>
                    </a:lnTo>
                    <a:lnTo>
                      <a:pt x="17" y="152"/>
                    </a:lnTo>
                    <a:lnTo>
                      <a:pt x="13" y="9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ЮФО_Республика Калмыкия">
                <a:extLst>
                  <a:ext uri="{FF2B5EF4-FFF2-40B4-BE49-F238E27FC236}">
                    <a16:creationId xmlns="" xmlns:a16="http://schemas.microsoft.com/office/drawing/2014/main" id="{0DF821FF-46E3-A93E-73B7-7D9C155A9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747" y="3758542"/>
                <a:ext cx="372302" cy="388708"/>
              </a:xfrm>
              <a:custGeom>
                <a:avLst/>
                <a:gdLst>
                  <a:gd name="T0" fmla="*/ 340 w 402"/>
                  <a:gd name="T1" fmla="*/ 26 h 420"/>
                  <a:gd name="T2" fmla="*/ 315 w 402"/>
                  <a:gd name="T3" fmla="*/ 26 h 420"/>
                  <a:gd name="T4" fmla="*/ 302 w 402"/>
                  <a:gd name="T5" fmla="*/ 0 h 420"/>
                  <a:gd name="T6" fmla="*/ 286 w 402"/>
                  <a:gd name="T7" fmla="*/ 34 h 420"/>
                  <a:gd name="T8" fmla="*/ 213 w 402"/>
                  <a:gd name="T9" fmla="*/ 34 h 420"/>
                  <a:gd name="T10" fmla="*/ 223 w 402"/>
                  <a:gd name="T11" fmla="*/ 51 h 420"/>
                  <a:gd name="T12" fmla="*/ 236 w 402"/>
                  <a:gd name="T13" fmla="*/ 76 h 420"/>
                  <a:gd name="T14" fmla="*/ 211 w 402"/>
                  <a:gd name="T15" fmla="*/ 101 h 420"/>
                  <a:gd name="T16" fmla="*/ 188 w 402"/>
                  <a:gd name="T17" fmla="*/ 109 h 420"/>
                  <a:gd name="T18" fmla="*/ 160 w 402"/>
                  <a:gd name="T19" fmla="*/ 126 h 420"/>
                  <a:gd name="T20" fmla="*/ 147 w 402"/>
                  <a:gd name="T21" fmla="*/ 135 h 420"/>
                  <a:gd name="T22" fmla="*/ 130 w 402"/>
                  <a:gd name="T23" fmla="*/ 135 h 420"/>
                  <a:gd name="T24" fmla="*/ 89 w 402"/>
                  <a:gd name="T25" fmla="*/ 68 h 420"/>
                  <a:gd name="T26" fmla="*/ 31 w 402"/>
                  <a:gd name="T27" fmla="*/ 51 h 420"/>
                  <a:gd name="T28" fmla="*/ 6 w 402"/>
                  <a:gd name="T29" fmla="*/ 68 h 420"/>
                  <a:gd name="T30" fmla="*/ 14 w 402"/>
                  <a:gd name="T31" fmla="*/ 76 h 420"/>
                  <a:gd name="T32" fmla="*/ 26 w 402"/>
                  <a:gd name="T33" fmla="*/ 76 h 420"/>
                  <a:gd name="T34" fmla="*/ 39 w 402"/>
                  <a:gd name="T35" fmla="*/ 84 h 420"/>
                  <a:gd name="T36" fmla="*/ 57 w 402"/>
                  <a:gd name="T37" fmla="*/ 93 h 420"/>
                  <a:gd name="T38" fmla="*/ 92 w 402"/>
                  <a:gd name="T39" fmla="*/ 118 h 420"/>
                  <a:gd name="T40" fmla="*/ 111 w 402"/>
                  <a:gd name="T41" fmla="*/ 151 h 420"/>
                  <a:gd name="T42" fmla="*/ 119 w 402"/>
                  <a:gd name="T43" fmla="*/ 185 h 420"/>
                  <a:gd name="T44" fmla="*/ 120 w 402"/>
                  <a:gd name="T45" fmla="*/ 227 h 420"/>
                  <a:gd name="T46" fmla="*/ 151 w 402"/>
                  <a:gd name="T47" fmla="*/ 286 h 420"/>
                  <a:gd name="T48" fmla="*/ 164 w 402"/>
                  <a:gd name="T49" fmla="*/ 336 h 420"/>
                  <a:gd name="T50" fmla="*/ 203 w 402"/>
                  <a:gd name="T51" fmla="*/ 386 h 420"/>
                  <a:gd name="T52" fmla="*/ 229 w 402"/>
                  <a:gd name="T53" fmla="*/ 411 h 420"/>
                  <a:gd name="T54" fmla="*/ 242 w 402"/>
                  <a:gd name="T55" fmla="*/ 411 h 420"/>
                  <a:gd name="T56" fmla="*/ 273 w 402"/>
                  <a:gd name="T57" fmla="*/ 395 h 420"/>
                  <a:gd name="T58" fmla="*/ 307 w 402"/>
                  <a:gd name="T59" fmla="*/ 378 h 420"/>
                  <a:gd name="T60" fmla="*/ 315 w 402"/>
                  <a:gd name="T61" fmla="*/ 369 h 420"/>
                  <a:gd name="T62" fmla="*/ 303 w 402"/>
                  <a:gd name="T63" fmla="*/ 353 h 420"/>
                  <a:gd name="T64" fmla="*/ 290 w 402"/>
                  <a:gd name="T65" fmla="*/ 353 h 420"/>
                  <a:gd name="T66" fmla="*/ 283 w 402"/>
                  <a:gd name="T67" fmla="*/ 344 h 420"/>
                  <a:gd name="T68" fmla="*/ 319 w 402"/>
                  <a:gd name="T69" fmla="*/ 311 h 420"/>
                  <a:gd name="T70" fmla="*/ 305 w 402"/>
                  <a:gd name="T71" fmla="*/ 294 h 420"/>
                  <a:gd name="T72" fmla="*/ 311 w 402"/>
                  <a:gd name="T73" fmla="*/ 277 h 420"/>
                  <a:gd name="T74" fmla="*/ 301 w 402"/>
                  <a:gd name="T75" fmla="*/ 260 h 420"/>
                  <a:gd name="T76" fmla="*/ 362 w 402"/>
                  <a:gd name="T77" fmla="*/ 252 h 420"/>
                  <a:gd name="T78" fmla="*/ 369 w 402"/>
                  <a:gd name="T79" fmla="*/ 177 h 420"/>
                  <a:gd name="T80" fmla="*/ 402 w 402"/>
                  <a:gd name="T81" fmla="*/ 168 h 420"/>
                  <a:gd name="T82" fmla="*/ 363 w 402"/>
                  <a:gd name="T83" fmla="*/ 151 h 420"/>
                  <a:gd name="T84" fmla="*/ 352 w 402"/>
                  <a:gd name="T85" fmla="*/ 109 h 420"/>
                  <a:gd name="T86" fmla="*/ 370 w 402"/>
                  <a:gd name="T87" fmla="*/ 84 h 420"/>
                  <a:gd name="T88" fmla="*/ 353 w 402"/>
                  <a:gd name="T89" fmla="*/ 68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2" h="420">
                    <a:moveTo>
                      <a:pt x="348" y="42"/>
                    </a:moveTo>
                    <a:lnTo>
                      <a:pt x="340" y="26"/>
                    </a:lnTo>
                    <a:lnTo>
                      <a:pt x="327" y="26"/>
                    </a:lnTo>
                    <a:lnTo>
                      <a:pt x="315" y="26"/>
                    </a:lnTo>
                    <a:lnTo>
                      <a:pt x="315" y="9"/>
                    </a:lnTo>
                    <a:lnTo>
                      <a:pt x="302" y="0"/>
                    </a:lnTo>
                    <a:lnTo>
                      <a:pt x="296" y="17"/>
                    </a:lnTo>
                    <a:lnTo>
                      <a:pt x="286" y="34"/>
                    </a:lnTo>
                    <a:lnTo>
                      <a:pt x="255" y="17"/>
                    </a:lnTo>
                    <a:lnTo>
                      <a:pt x="213" y="34"/>
                    </a:lnTo>
                    <a:lnTo>
                      <a:pt x="208" y="42"/>
                    </a:lnTo>
                    <a:lnTo>
                      <a:pt x="223" y="51"/>
                    </a:lnTo>
                    <a:lnTo>
                      <a:pt x="248" y="51"/>
                    </a:lnTo>
                    <a:lnTo>
                      <a:pt x="236" y="76"/>
                    </a:lnTo>
                    <a:lnTo>
                      <a:pt x="213" y="93"/>
                    </a:lnTo>
                    <a:lnTo>
                      <a:pt x="211" y="101"/>
                    </a:lnTo>
                    <a:lnTo>
                      <a:pt x="209" y="109"/>
                    </a:lnTo>
                    <a:lnTo>
                      <a:pt x="188" y="109"/>
                    </a:lnTo>
                    <a:lnTo>
                      <a:pt x="166" y="109"/>
                    </a:lnTo>
                    <a:lnTo>
                      <a:pt x="160" y="126"/>
                    </a:lnTo>
                    <a:lnTo>
                      <a:pt x="151" y="135"/>
                    </a:lnTo>
                    <a:lnTo>
                      <a:pt x="147" y="135"/>
                    </a:lnTo>
                    <a:lnTo>
                      <a:pt x="143" y="126"/>
                    </a:lnTo>
                    <a:lnTo>
                      <a:pt x="130" y="135"/>
                    </a:lnTo>
                    <a:lnTo>
                      <a:pt x="115" y="126"/>
                    </a:lnTo>
                    <a:lnTo>
                      <a:pt x="89" y="68"/>
                    </a:lnTo>
                    <a:lnTo>
                      <a:pt x="53" y="42"/>
                    </a:lnTo>
                    <a:lnTo>
                      <a:pt x="31" y="51"/>
                    </a:lnTo>
                    <a:lnTo>
                      <a:pt x="0" y="59"/>
                    </a:lnTo>
                    <a:lnTo>
                      <a:pt x="6" y="68"/>
                    </a:lnTo>
                    <a:lnTo>
                      <a:pt x="15" y="68"/>
                    </a:lnTo>
                    <a:lnTo>
                      <a:pt x="14" y="76"/>
                    </a:lnTo>
                    <a:lnTo>
                      <a:pt x="16" y="84"/>
                    </a:lnTo>
                    <a:lnTo>
                      <a:pt x="26" y="76"/>
                    </a:lnTo>
                    <a:lnTo>
                      <a:pt x="37" y="76"/>
                    </a:lnTo>
                    <a:lnTo>
                      <a:pt x="39" y="84"/>
                    </a:lnTo>
                    <a:lnTo>
                      <a:pt x="34" y="93"/>
                    </a:lnTo>
                    <a:lnTo>
                      <a:pt x="57" y="93"/>
                    </a:lnTo>
                    <a:lnTo>
                      <a:pt x="84" y="93"/>
                    </a:lnTo>
                    <a:lnTo>
                      <a:pt x="92" y="118"/>
                    </a:lnTo>
                    <a:lnTo>
                      <a:pt x="99" y="135"/>
                    </a:lnTo>
                    <a:lnTo>
                      <a:pt x="111" y="151"/>
                    </a:lnTo>
                    <a:lnTo>
                      <a:pt x="121" y="168"/>
                    </a:lnTo>
                    <a:lnTo>
                      <a:pt x="119" y="185"/>
                    </a:lnTo>
                    <a:lnTo>
                      <a:pt x="115" y="210"/>
                    </a:lnTo>
                    <a:lnTo>
                      <a:pt x="120" y="227"/>
                    </a:lnTo>
                    <a:lnTo>
                      <a:pt x="132" y="244"/>
                    </a:lnTo>
                    <a:lnTo>
                      <a:pt x="151" y="286"/>
                    </a:lnTo>
                    <a:lnTo>
                      <a:pt x="158" y="327"/>
                    </a:lnTo>
                    <a:lnTo>
                      <a:pt x="164" y="336"/>
                    </a:lnTo>
                    <a:lnTo>
                      <a:pt x="177" y="344"/>
                    </a:lnTo>
                    <a:lnTo>
                      <a:pt x="203" y="386"/>
                    </a:lnTo>
                    <a:lnTo>
                      <a:pt x="220" y="411"/>
                    </a:lnTo>
                    <a:lnTo>
                      <a:pt x="229" y="411"/>
                    </a:lnTo>
                    <a:lnTo>
                      <a:pt x="235" y="420"/>
                    </a:lnTo>
                    <a:lnTo>
                      <a:pt x="242" y="411"/>
                    </a:lnTo>
                    <a:lnTo>
                      <a:pt x="247" y="411"/>
                    </a:lnTo>
                    <a:lnTo>
                      <a:pt x="273" y="395"/>
                    </a:lnTo>
                    <a:lnTo>
                      <a:pt x="301" y="386"/>
                    </a:lnTo>
                    <a:lnTo>
                      <a:pt x="307" y="378"/>
                    </a:lnTo>
                    <a:lnTo>
                      <a:pt x="315" y="378"/>
                    </a:lnTo>
                    <a:lnTo>
                      <a:pt x="315" y="369"/>
                    </a:lnTo>
                    <a:lnTo>
                      <a:pt x="309" y="361"/>
                    </a:lnTo>
                    <a:lnTo>
                      <a:pt x="303" y="353"/>
                    </a:lnTo>
                    <a:lnTo>
                      <a:pt x="296" y="353"/>
                    </a:lnTo>
                    <a:lnTo>
                      <a:pt x="290" y="353"/>
                    </a:lnTo>
                    <a:lnTo>
                      <a:pt x="286" y="344"/>
                    </a:lnTo>
                    <a:lnTo>
                      <a:pt x="283" y="344"/>
                    </a:lnTo>
                    <a:lnTo>
                      <a:pt x="291" y="319"/>
                    </a:lnTo>
                    <a:lnTo>
                      <a:pt x="319" y="311"/>
                    </a:lnTo>
                    <a:lnTo>
                      <a:pt x="313" y="302"/>
                    </a:lnTo>
                    <a:lnTo>
                      <a:pt x="305" y="294"/>
                    </a:lnTo>
                    <a:lnTo>
                      <a:pt x="307" y="286"/>
                    </a:lnTo>
                    <a:lnTo>
                      <a:pt x="311" y="277"/>
                    </a:lnTo>
                    <a:lnTo>
                      <a:pt x="302" y="269"/>
                    </a:lnTo>
                    <a:lnTo>
                      <a:pt x="301" y="260"/>
                    </a:lnTo>
                    <a:lnTo>
                      <a:pt x="332" y="260"/>
                    </a:lnTo>
                    <a:lnTo>
                      <a:pt x="362" y="252"/>
                    </a:lnTo>
                    <a:lnTo>
                      <a:pt x="365" y="218"/>
                    </a:lnTo>
                    <a:lnTo>
                      <a:pt x="369" y="177"/>
                    </a:lnTo>
                    <a:lnTo>
                      <a:pt x="388" y="168"/>
                    </a:lnTo>
                    <a:lnTo>
                      <a:pt x="402" y="168"/>
                    </a:lnTo>
                    <a:lnTo>
                      <a:pt x="385" y="151"/>
                    </a:lnTo>
                    <a:lnTo>
                      <a:pt x="363" y="151"/>
                    </a:lnTo>
                    <a:lnTo>
                      <a:pt x="354" y="135"/>
                    </a:lnTo>
                    <a:lnTo>
                      <a:pt x="352" y="109"/>
                    </a:lnTo>
                    <a:lnTo>
                      <a:pt x="359" y="93"/>
                    </a:lnTo>
                    <a:lnTo>
                      <a:pt x="370" y="84"/>
                    </a:lnTo>
                    <a:lnTo>
                      <a:pt x="364" y="76"/>
                    </a:lnTo>
                    <a:lnTo>
                      <a:pt x="353" y="68"/>
                    </a:lnTo>
                    <a:lnTo>
                      <a:pt x="348" y="4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ЮФО_Республика Адыгея">
                <a:extLst>
                  <a:ext uri="{FF2B5EF4-FFF2-40B4-BE49-F238E27FC236}">
                    <a16:creationId xmlns="" xmlns:a16="http://schemas.microsoft.com/office/drawing/2014/main" id="{562448BE-6286-23EB-0B7B-901F361F1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960" y="3744660"/>
                <a:ext cx="118632" cy="170376"/>
              </a:xfrm>
              <a:custGeom>
                <a:avLst/>
                <a:gdLst>
                  <a:gd name="T0" fmla="*/ 98 w 129"/>
                  <a:gd name="T1" fmla="*/ 50 h 184"/>
                  <a:gd name="T2" fmla="*/ 93 w 129"/>
                  <a:gd name="T3" fmla="*/ 25 h 184"/>
                  <a:gd name="T4" fmla="*/ 71 w 129"/>
                  <a:gd name="T5" fmla="*/ 33 h 184"/>
                  <a:gd name="T6" fmla="*/ 42 w 129"/>
                  <a:gd name="T7" fmla="*/ 25 h 184"/>
                  <a:gd name="T8" fmla="*/ 29 w 129"/>
                  <a:gd name="T9" fmla="*/ 8 h 184"/>
                  <a:gd name="T10" fmla="*/ 20 w 129"/>
                  <a:gd name="T11" fmla="*/ 0 h 184"/>
                  <a:gd name="T12" fmla="*/ 14 w 129"/>
                  <a:gd name="T13" fmla="*/ 8 h 184"/>
                  <a:gd name="T14" fmla="*/ 16 w 129"/>
                  <a:gd name="T15" fmla="*/ 16 h 184"/>
                  <a:gd name="T16" fmla="*/ 20 w 129"/>
                  <a:gd name="T17" fmla="*/ 25 h 184"/>
                  <a:gd name="T18" fmla="*/ 36 w 129"/>
                  <a:gd name="T19" fmla="*/ 42 h 184"/>
                  <a:gd name="T20" fmla="*/ 49 w 129"/>
                  <a:gd name="T21" fmla="*/ 58 h 184"/>
                  <a:gd name="T22" fmla="*/ 54 w 129"/>
                  <a:gd name="T23" fmla="*/ 58 h 184"/>
                  <a:gd name="T24" fmla="*/ 62 w 129"/>
                  <a:gd name="T25" fmla="*/ 42 h 184"/>
                  <a:gd name="T26" fmla="*/ 71 w 129"/>
                  <a:gd name="T27" fmla="*/ 42 h 184"/>
                  <a:gd name="T28" fmla="*/ 77 w 129"/>
                  <a:gd name="T29" fmla="*/ 67 h 184"/>
                  <a:gd name="T30" fmla="*/ 74 w 129"/>
                  <a:gd name="T31" fmla="*/ 92 h 184"/>
                  <a:gd name="T32" fmla="*/ 55 w 129"/>
                  <a:gd name="T33" fmla="*/ 92 h 184"/>
                  <a:gd name="T34" fmla="*/ 36 w 129"/>
                  <a:gd name="T35" fmla="*/ 117 h 184"/>
                  <a:gd name="T36" fmla="*/ 37 w 129"/>
                  <a:gd name="T37" fmla="*/ 125 h 184"/>
                  <a:gd name="T38" fmla="*/ 40 w 129"/>
                  <a:gd name="T39" fmla="*/ 134 h 184"/>
                  <a:gd name="T40" fmla="*/ 31 w 129"/>
                  <a:gd name="T41" fmla="*/ 142 h 184"/>
                  <a:gd name="T42" fmla="*/ 20 w 129"/>
                  <a:gd name="T43" fmla="*/ 142 h 184"/>
                  <a:gd name="T44" fmla="*/ 22 w 129"/>
                  <a:gd name="T45" fmla="*/ 134 h 184"/>
                  <a:gd name="T46" fmla="*/ 19 w 129"/>
                  <a:gd name="T47" fmla="*/ 125 h 184"/>
                  <a:gd name="T48" fmla="*/ 12 w 129"/>
                  <a:gd name="T49" fmla="*/ 134 h 184"/>
                  <a:gd name="T50" fmla="*/ 4 w 129"/>
                  <a:gd name="T51" fmla="*/ 134 h 184"/>
                  <a:gd name="T52" fmla="*/ 0 w 129"/>
                  <a:gd name="T53" fmla="*/ 142 h 184"/>
                  <a:gd name="T54" fmla="*/ 10 w 129"/>
                  <a:gd name="T55" fmla="*/ 167 h 184"/>
                  <a:gd name="T56" fmla="*/ 27 w 129"/>
                  <a:gd name="T57" fmla="*/ 184 h 184"/>
                  <a:gd name="T58" fmla="*/ 44 w 129"/>
                  <a:gd name="T59" fmla="*/ 176 h 184"/>
                  <a:gd name="T60" fmla="*/ 55 w 129"/>
                  <a:gd name="T61" fmla="*/ 151 h 184"/>
                  <a:gd name="T62" fmla="*/ 62 w 129"/>
                  <a:gd name="T63" fmla="*/ 151 h 184"/>
                  <a:gd name="T64" fmla="*/ 69 w 129"/>
                  <a:gd name="T65" fmla="*/ 142 h 184"/>
                  <a:gd name="T66" fmla="*/ 80 w 129"/>
                  <a:gd name="T67" fmla="*/ 125 h 184"/>
                  <a:gd name="T68" fmla="*/ 98 w 129"/>
                  <a:gd name="T69" fmla="*/ 117 h 184"/>
                  <a:gd name="T70" fmla="*/ 96 w 129"/>
                  <a:gd name="T71" fmla="*/ 134 h 184"/>
                  <a:gd name="T72" fmla="*/ 93 w 129"/>
                  <a:gd name="T73" fmla="*/ 151 h 184"/>
                  <a:gd name="T74" fmla="*/ 101 w 129"/>
                  <a:gd name="T75" fmla="*/ 151 h 184"/>
                  <a:gd name="T76" fmla="*/ 106 w 129"/>
                  <a:gd name="T77" fmla="*/ 151 h 184"/>
                  <a:gd name="T78" fmla="*/ 110 w 129"/>
                  <a:gd name="T79" fmla="*/ 142 h 184"/>
                  <a:gd name="T80" fmla="*/ 114 w 129"/>
                  <a:gd name="T81" fmla="*/ 134 h 184"/>
                  <a:gd name="T82" fmla="*/ 119 w 129"/>
                  <a:gd name="T83" fmla="*/ 125 h 184"/>
                  <a:gd name="T84" fmla="*/ 129 w 129"/>
                  <a:gd name="T85" fmla="*/ 117 h 184"/>
                  <a:gd name="T86" fmla="*/ 121 w 129"/>
                  <a:gd name="T87" fmla="*/ 75 h 184"/>
                  <a:gd name="T88" fmla="*/ 98 w 129"/>
                  <a:gd name="T89" fmla="*/ 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9" h="184">
                    <a:moveTo>
                      <a:pt x="98" y="50"/>
                    </a:moveTo>
                    <a:lnTo>
                      <a:pt x="93" y="25"/>
                    </a:lnTo>
                    <a:lnTo>
                      <a:pt x="71" y="33"/>
                    </a:lnTo>
                    <a:lnTo>
                      <a:pt x="42" y="25"/>
                    </a:lnTo>
                    <a:lnTo>
                      <a:pt x="29" y="8"/>
                    </a:lnTo>
                    <a:lnTo>
                      <a:pt x="20" y="0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20" y="25"/>
                    </a:lnTo>
                    <a:lnTo>
                      <a:pt x="36" y="42"/>
                    </a:lnTo>
                    <a:lnTo>
                      <a:pt x="49" y="58"/>
                    </a:lnTo>
                    <a:lnTo>
                      <a:pt x="54" y="58"/>
                    </a:lnTo>
                    <a:lnTo>
                      <a:pt x="62" y="42"/>
                    </a:lnTo>
                    <a:lnTo>
                      <a:pt x="71" y="42"/>
                    </a:lnTo>
                    <a:lnTo>
                      <a:pt x="77" y="67"/>
                    </a:lnTo>
                    <a:lnTo>
                      <a:pt x="74" y="92"/>
                    </a:lnTo>
                    <a:lnTo>
                      <a:pt x="55" y="92"/>
                    </a:lnTo>
                    <a:lnTo>
                      <a:pt x="36" y="117"/>
                    </a:lnTo>
                    <a:lnTo>
                      <a:pt x="37" y="125"/>
                    </a:lnTo>
                    <a:lnTo>
                      <a:pt x="40" y="134"/>
                    </a:lnTo>
                    <a:lnTo>
                      <a:pt x="31" y="142"/>
                    </a:lnTo>
                    <a:lnTo>
                      <a:pt x="20" y="142"/>
                    </a:lnTo>
                    <a:lnTo>
                      <a:pt x="22" y="134"/>
                    </a:lnTo>
                    <a:lnTo>
                      <a:pt x="19" y="125"/>
                    </a:lnTo>
                    <a:lnTo>
                      <a:pt x="12" y="134"/>
                    </a:lnTo>
                    <a:lnTo>
                      <a:pt x="4" y="134"/>
                    </a:lnTo>
                    <a:lnTo>
                      <a:pt x="0" y="142"/>
                    </a:lnTo>
                    <a:lnTo>
                      <a:pt x="10" y="167"/>
                    </a:lnTo>
                    <a:lnTo>
                      <a:pt x="27" y="184"/>
                    </a:lnTo>
                    <a:lnTo>
                      <a:pt x="44" y="176"/>
                    </a:lnTo>
                    <a:lnTo>
                      <a:pt x="55" y="151"/>
                    </a:lnTo>
                    <a:lnTo>
                      <a:pt x="62" y="151"/>
                    </a:lnTo>
                    <a:lnTo>
                      <a:pt x="69" y="142"/>
                    </a:lnTo>
                    <a:lnTo>
                      <a:pt x="80" y="125"/>
                    </a:lnTo>
                    <a:lnTo>
                      <a:pt x="98" y="117"/>
                    </a:lnTo>
                    <a:lnTo>
                      <a:pt x="96" y="134"/>
                    </a:lnTo>
                    <a:lnTo>
                      <a:pt x="93" y="151"/>
                    </a:lnTo>
                    <a:lnTo>
                      <a:pt x="101" y="151"/>
                    </a:lnTo>
                    <a:lnTo>
                      <a:pt x="106" y="151"/>
                    </a:lnTo>
                    <a:lnTo>
                      <a:pt x="110" y="142"/>
                    </a:lnTo>
                    <a:lnTo>
                      <a:pt x="114" y="134"/>
                    </a:lnTo>
                    <a:lnTo>
                      <a:pt x="119" y="125"/>
                    </a:lnTo>
                    <a:lnTo>
                      <a:pt x="129" y="117"/>
                    </a:lnTo>
                    <a:lnTo>
                      <a:pt x="121" y="75"/>
                    </a:lnTo>
                    <a:lnTo>
                      <a:pt x="98" y="5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ЮФО_Севастополь">
                <a:extLst>
                  <a:ext uri="{FF2B5EF4-FFF2-40B4-BE49-F238E27FC236}">
                    <a16:creationId xmlns="" xmlns:a16="http://schemas.microsoft.com/office/drawing/2014/main" id="{A7DF6310-3D49-1FF0-5129-C8DAD4FB6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573" y="3499825"/>
                <a:ext cx="26503" cy="53006"/>
              </a:xfrm>
              <a:custGeom>
                <a:avLst/>
                <a:gdLst>
                  <a:gd name="T0" fmla="*/ 29 w 29"/>
                  <a:gd name="T1" fmla="*/ 57 h 57"/>
                  <a:gd name="T2" fmla="*/ 7 w 29"/>
                  <a:gd name="T3" fmla="*/ 42 h 57"/>
                  <a:gd name="T4" fmla="*/ 0 w 29"/>
                  <a:gd name="T5" fmla="*/ 12 h 57"/>
                  <a:gd name="T6" fmla="*/ 25 w 29"/>
                  <a:gd name="T7" fmla="*/ 0 h 57"/>
                  <a:gd name="T8" fmla="*/ 29 w 29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7">
                    <a:moveTo>
                      <a:pt x="29" y="57"/>
                    </a:moveTo>
                    <a:lnTo>
                      <a:pt x="7" y="42"/>
                    </a:lnTo>
                    <a:lnTo>
                      <a:pt x="0" y="12"/>
                    </a:lnTo>
                    <a:lnTo>
                      <a:pt x="25" y="0"/>
                    </a:lnTo>
                    <a:lnTo>
                      <a:pt x="29" y="5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ЮФО_Луганская область">
                <a:extLst>
                  <a:ext uri="{FF2B5EF4-FFF2-40B4-BE49-F238E27FC236}">
                    <a16:creationId xmlns="" xmlns:a16="http://schemas.microsoft.com/office/drawing/2014/main" id="{E32F5DA7-2BEF-B28E-8FC4-0A2CCCEBE122}"/>
                  </a:ext>
                </a:extLst>
              </p:cNvPr>
              <p:cNvSpPr/>
              <p:nvPr/>
            </p:nvSpPr>
            <p:spPr>
              <a:xfrm>
                <a:off x="3173324" y="3350796"/>
                <a:ext cx="169003" cy="237852"/>
              </a:xfrm>
              <a:custGeom>
                <a:avLst/>
                <a:gdLst>
                  <a:gd name="connsiteX0" fmla="*/ 1665 w 169003"/>
                  <a:gd name="connsiteY0" fmla="*/ 205610 h 237852"/>
                  <a:gd name="connsiteX1" fmla="*/ 9328 w 169003"/>
                  <a:gd name="connsiteY1" fmla="*/ 192020 h 237852"/>
                  <a:gd name="connsiteX2" fmla="*/ 4475 w 169003"/>
                  <a:gd name="connsiteY2" fmla="*/ 116744 h 237852"/>
                  <a:gd name="connsiteX3" fmla="*/ 33338 w 169003"/>
                  <a:gd name="connsiteY3" fmla="*/ 81038 h 237852"/>
                  <a:gd name="connsiteX4" fmla="*/ 40490 w 169003"/>
                  <a:gd name="connsiteY4" fmla="*/ 35872 h 237852"/>
                  <a:gd name="connsiteX5" fmla="*/ 96301 w 169003"/>
                  <a:gd name="connsiteY5" fmla="*/ 565 h 237852"/>
                  <a:gd name="connsiteX6" fmla="*/ 113415 w 169003"/>
                  <a:gd name="connsiteY6" fmla="*/ 6694 h 237852"/>
                  <a:gd name="connsiteX7" fmla="*/ 139085 w 169003"/>
                  <a:gd name="connsiteY7" fmla="*/ 62785 h 237852"/>
                  <a:gd name="connsiteX8" fmla="*/ 157732 w 169003"/>
                  <a:gd name="connsiteY8" fmla="*/ 119275 h 237852"/>
                  <a:gd name="connsiteX9" fmla="*/ 163862 w 169003"/>
                  <a:gd name="connsiteY9" fmla="*/ 137928 h 237852"/>
                  <a:gd name="connsiteX10" fmla="*/ 152623 w 169003"/>
                  <a:gd name="connsiteY10" fmla="*/ 149652 h 237852"/>
                  <a:gd name="connsiteX11" fmla="*/ 116097 w 169003"/>
                  <a:gd name="connsiteY11" fmla="*/ 145922 h 237852"/>
                  <a:gd name="connsiteX12" fmla="*/ 116097 w 169003"/>
                  <a:gd name="connsiteY12" fmla="*/ 170437 h 237852"/>
                  <a:gd name="connsiteX13" fmla="*/ 116097 w 169003"/>
                  <a:gd name="connsiteY13" fmla="*/ 176965 h 237852"/>
                  <a:gd name="connsiteX14" fmla="*/ 82636 w 169003"/>
                  <a:gd name="connsiteY14" fmla="*/ 180162 h 237852"/>
                  <a:gd name="connsiteX15" fmla="*/ 83274 w 169003"/>
                  <a:gd name="connsiteY15" fmla="*/ 205743 h 237852"/>
                  <a:gd name="connsiteX16" fmla="*/ 46621 w 169003"/>
                  <a:gd name="connsiteY16" fmla="*/ 237852 h 237852"/>
                  <a:gd name="connsiteX17" fmla="*/ 1665 w 169003"/>
                  <a:gd name="connsiteY17" fmla="*/ 205610 h 23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9003" h="237852">
                    <a:moveTo>
                      <a:pt x="1665" y="205610"/>
                    </a:moveTo>
                    <a:cubicBezTo>
                      <a:pt x="1665" y="205610"/>
                      <a:pt x="15969" y="208941"/>
                      <a:pt x="9328" y="192020"/>
                    </a:cubicBezTo>
                    <a:cubicBezTo>
                      <a:pt x="2687" y="175100"/>
                      <a:pt x="-5104" y="129934"/>
                      <a:pt x="4475" y="116744"/>
                    </a:cubicBezTo>
                    <a:cubicBezTo>
                      <a:pt x="14053" y="103554"/>
                      <a:pt x="35765" y="97292"/>
                      <a:pt x="33338" y="81038"/>
                    </a:cubicBezTo>
                    <a:cubicBezTo>
                      <a:pt x="30912" y="64783"/>
                      <a:pt x="38191" y="39070"/>
                      <a:pt x="40490" y="35872"/>
                    </a:cubicBezTo>
                    <a:cubicBezTo>
                      <a:pt x="42789" y="32674"/>
                      <a:pt x="85446" y="-5030"/>
                      <a:pt x="96301" y="565"/>
                    </a:cubicBezTo>
                    <a:cubicBezTo>
                      <a:pt x="100771" y="2830"/>
                      <a:pt x="112010" y="18951"/>
                      <a:pt x="113415" y="6694"/>
                    </a:cubicBezTo>
                    <a:cubicBezTo>
                      <a:pt x="114309" y="-1300"/>
                      <a:pt x="128357" y="47330"/>
                      <a:pt x="139085" y="62785"/>
                    </a:cubicBezTo>
                    <a:cubicBezTo>
                      <a:pt x="156199" y="87566"/>
                      <a:pt x="150452" y="113546"/>
                      <a:pt x="157732" y="119275"/>
                    </a:cubicBezTo>
                    <a:cubicBezTo>
                      <a:pt x="165011" y="125004"/>
                      <a:pt x="175356" y="131666"/>
                      <a:pt x="163862" y="137928"/>
                    </a:cubicBezTo>
                    <a:cubicBezTo>
                      <a:pt x="160030" y="140060"/>
                      <a:pt x="158115" y="148986"/>
                      <a:pt x="152623" y="149652"/>
                    </a:cubicBezTo>
                    <a:cubicBezTo>
                      <a:pt x="141640" y="150985"/>
                      <a:pt x="120056" y="143257"/>
                      <a:pt x="116097" y="145922"/>
                    </a:cubicBezTo>
                    <a:cubicBezTo>
                      <a:pt x="113159" y="147920"/>
                      <a:pt x="111116" y="168438"/>
                      <a:pt x="116097" y="170437"/>
                    </a:cubicBezTo>
                    <a:cubicBezTo>
                      <a:pt x="121078" y="172435"/>
                      <a:pt x="116097" y="176965"/>
                      <a:pt x="116097" y="176965"/>
                    </a:cubicBezTo>
                    <a:cubicBezTo>
                      <a:pt x="116097" y="176965"/>
                      <a:pt x="82636" y="176299"/>
                      <a:pt x="82636" y="180162"/>
                    </a:cubicBezTo>
                    <a:cubicBezTo>
                      <a:pt x="82636" y="184026"/>
                      <a:pt x="88638" y="187490"/>
                      <a:pt x="83274" y="205743"/>
                    </a:cubicBezTo>
                    <a:cubicBezTo>
                      <a:pt x="77910" y="223996"/>
                      <a:pt x="54411" y="237852"/>
                      <a:pt x="46621" y="237852"/>
                    </a:cubicBezTo>
                    <a:cubicBezTo>
                      <a:pt x="38830" y="237852"/>
                      <a:pt x="1665" y="205610"/>
                      <a:pt x="1665" y="205610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ЮФО_Донецкая область">
                <a:extLst>
                  <a:ext uri="{FF2B5EF4-FFF2-40B4-BE49-F238E27FC236}">
                    <a16:creationId xmlns="" xmlns:a16="http://schemas.microsoft.com/office/drawing/2014/main" id="{189B17C3-C891-A33D-6852-C59F0977EB68}"/>
                  </a:ext>
                </a:extLst>
              </p:cNvPr>
              <p:cNvSpPr/>
              <p:nvPr/>
            </p:nvSpPr>
            <p:spPr>
              <a:xfrm>
                <a:off x="2998627" y="3375231"/>
                <a:ext cx="207691" cy="185671"/>
              </a:xfrm>
              <a:custGeom>
                <a:avLst/>
                <a:gdLst>
                  <a:gd name="connsiteX0" fmla="*/ 0 w 207691"/>
                  <a:gd name="connsiteY0" fmla="*/ 150101 h 185671"/>
                  <a:gd name="connsiteX1" fmla="*/ 9605 w 207691"/>
                  <a:gd name="connsiteY1" fmla="*/ 124670 h 185671"/>
                  <a:gd name="connsiteX2" fmla="*/ 42749 w 207691"/>
                  <a:gd name="connsiteY2" fmla="*/ 122166 h 185671"/>
                  <a:gd name="connsiteX3" fmla="*/ 42073 w 207691"/>
                  <a:gd name="connsiteY3" fmla="*/ 86852 h 185671"/>
                  <a:gd name="connsiteX4" fmla="*/ 47213 w 207691"/>
                  <a:gd name="connsiteY4" fmla="*/ 64584 h 185671"/>
                  <a:gd name="connsiteX5" fmla="*/ 43967 w 207691"/>
                  <a:gd name="connsiteY5" fmla="*/ 48508 h 185671"/>
                  <a:gd name="connsiteX6" fmla="*/ 66288 w 207691"/>
                  <a:gd name="connsiteY6" fmla="*/ 42315 h 185671"/>
                  <a:gd name="connsiteX7" fmla="*/ 84687 w 207691"/>
                  <a:gd name="connsiteY7" fmla="*/ 52198 h 185671"/>
                  <a:gd name="connsiteX8" fmla="*/ 95509 w 207691"/>
                  <a:gd name="connsiteY8" fmla="*/ 30456 h 185671"/>
                  <a:gd name="connsiteX9" fmla="*/ 109578 w 207691"/>
                  <a:gd name="connsiteY9" fmla="*/ 20573 h 185671"/>
                  <a:gd name="connsiteX10" fmla="*/ 111472 w 207691"/>
                  <a:gd name="connsiteY10" fmla="*/ 2653 h 185671"/>
                  <a:gd name="connsiteX11" fmla="*/ 137582 w 207691"/>
                  <a:gd name="connsiteY11" fmla="*/ 10032 h 185671"/>
                  <a:gd name="connsiteX12" fmla="*/ 175731 w 207691"/>
                  <a:gd name="connsiteY12" fmla="*/ 10032 h 185671"/>
                  <a:gd name="connsiteX13" fmla="*/ 201164 w 207691"/>
                  <a:gd name="connsiteY13" fmla="*/ 9373 h 185671"/>
                  <a:gd name="connsiteX14" fmla="*/ 201841 w 207691"/>
                  <a:gd name="connsiteY14" fmla="*/ 44687 h 185671"/>
                  <a:gd name="connsiteX15" fmla="*/ 201164 w 207691"/>
                  <a:gd name="connsiteY15" fmla="*/ 64584 h 185671"/>
                  <a:gd name="connsiteX16" fmla="*/ 171943 w 207691"/>
                  <a:gd name="connsiteY16" fmla="*/ 101215 h 185671"/>
                  <a:gd name="connsiteX17" fmla="*/ 170726 w 207691"/>
                  <a:gd name="connsiteY17" fmla="*/ 148915 h 185671"/>
                  <a:gd name="connsiteX18" fmla="*/ 166938 w 207691"/>
                  <a:gd name="connsiteY18" fmla="*/ 172502 h 185671"/>
                  <a:gd name="connsiteX19" fmla="*/ 133253 w 207691"/>
                  <a:gd name="connsiteY19" fmla="*/ 168153 h 185671"/>
                  <a:gd name="connsiteX20" fmla="*/ 102003 w 207691"/>
                  <a:gd name="connsiteY20" fmla="*/ 161301 h 185671"/>
                  <a:gd name="connsiteX21" fmla="*/ 81034 w 207691"/>
                  <a:gd name="connsiteY21" fmla="*/ 180539 h 185671"/>
                  <a:gd name="connsiteX22" fmla="*/ 55601 w 207691"/>
                  <a:gd name="connsiteY22" fmla="*/ 180539 h 185671"/>
                  <a:gd name="connsiteX23" fmla="*/ 37203 w 207691"/>
                  <a:gd name="connsiteY23" fmla="*/ 163146 h 185671"/>
                  <a:gd name="connsiteX24" fmla="*/ 271 w 207691"/>
                  <a:gd name="connsiteY24" fmla="*/ 150101 h 18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07691" h="185671">
                    <a:moveTo>
                      <a:pt x="0" y="150101"/>
                    </a:moveTo>
                    <a:cubicBezTo>
                      <a:pt x="0" y="150101"/>
                      <a:pt x="10146" y="129677"/>
                      <a:pt x="9605" y="124670"/>
                    </a:cubicBezTo>
                    <a:cubicBezTo>
                      <a:pt x="9064" y="119663"/>
                      <a:pt x="36391" y="127832"/>
                      <a:pt x="42749" y="122166"/>
                    </a:cubicBezTo>
                    <a:cubicBezTo>
                      <a:pt x="49107" y="116500"/>
                      <a:pt x="49107" y="92387"/>
                      <a:pt x="42073" y="86852"/>
                    </a:cubicBezTo>
                    <a:cubicBezTo>
                      <a:pt x="35038" y="81318"/>
                      <a:pt x="47213" y="70118"/>
                      <a:pt x="47213" y="64584"/>
                    </a:cubicBezTo>
                    <a:cubicBezTo>
                      <a:pt x="47213" y="59049"/>
                      <a:pt x="43967" y="48508"/>
                      <a:pt x="43967" y="48508"/>
                    </a:cubicBezTo>
                    <a:cubicBezTo>
                      <a:pt x="43967" y="48508"/>
                      <a:pt x="59254" y="36781"/>
                      <a:pt x="66288" y="42315"/>
                    </a:cubicBezTo>
                    <a:cubicBezTo>
                      <a:pt x="73323" y="47849"/>
                      <a:pt x="79681" y="56546"/>
                      <a:pt x="84687" y="52198"/>
                    </a:cubicBezTo>
                    <a:cubicBezTo>
                      <a:pt x="89692" y="47849"/>
                      <a:pt x="89827" y="38494"/>
                      <a:pt x="95509" y="30456"/>
                    </a:cubicBezTo>
                    <a:cubicBezTo>
                      <a:pt x="101191" y="22418"/>
                      <a:pt x="107008" y="25449"/>
                      <a:pt x="109578" y="20573"/>
                    </a:cubicBezTo>
                    <a:cubicBezTo>
                      <a:pt x="112149" y="15698"/>
                      <a:pt x="100650" y="9373"/>
                      <a:pt x="111472" y="2653"/>
                    </a:cubicBezTo>
                    <a:cubicBezTo>
                      <a:pt x="122295" y="-4067"/>
                      <a:pt x="112149" y="3312"/>
                      <a:pt x="137582" y="10032"/>
                    </a:cubicBezTo>
                    <a:cubicBezTo>
                      <a:pt x="163015" y="16752"/>
                      <a:pt x="159903" y="13194"/>
                      <a:pt x="175731" y="10032"/>
                    </a:cubicBezTo>
                    <a:cubicBezTo>
                      <a:pt x="191559" y="6869"/>
                      <a:pt x="192236" y="-1696"/>
                      <a:pt x="201164" y="9373"/>
                    </a:cubicBezTo>
                    <a:cubicBezTo>
                      <a:pt x="210093" y="20441"/>
                      <a:pt x="209417" y="32301"/>
                      <a:pt x="201841" y="44687"/>
                    </a:cubicBezTo>
                    <a:cubicBezTo>
                      <a:pt x="194265" y="57073"/>
                      <a:pt x="206305" y="54569"/>
                      <a:pt x="201164" y="64584"/>
                    </a:cubicBezTo>
                    <a:cubicBezTo>
                      <a:pt x="196024" y="74598"/>
                      <a:pt x="173837" y="82504"/>
                      <a:pt x="171943" y="101215"/>
                    </a:cubicBezTo>
                    <a:cubicBezTo>
                      <a:pt x="170049" y="119926"/>
                      <a:pt x="164909" y="129150"/>
                      <a:pt x="170726" y="148915"/>
                    </a:cubicBezTo>
                    <a:cubicBezTo>
                      <a:pt x="176543" y="168680"/>
                      <a:pt x="184119" y="177377"/>
                      <a:pt x="166938" y="172502"/>
                    </a:cubicBezTo>
                    <a:cubicBezTo>
                      <a:pt x="149757" y="167626"/>
                      <a:pt x="135688" y="164464"/>
                      <a:pt x="133253" y="168153"/>
                    </a:cubicBezTo>
                    <a:cubicBezTo>
                      <a:pt x="130818" y="171843"/>
                      <a:pt x="109037" y="161960"/>
                      <a:pt x="102003" y="161301"/>
                    </a:cubicBezTo>
                    <a:cubicBezTo>
                      <a:pt x="94968" y="160642"/>
                      <a:pt x="84822" y="172502"/>
                      <a:pt x="81034" y="180539"/>
                    </a:cubicBezTo>
                    <a:cubicBezTo>
                      <a:pt x="77246" y="188577"/>
                      <a:pt x="60065" y="186074"/>
                      <a:pt x="55601" y="180539"/>
                    </a:cubicBezTo>
                    <a:cubicBezTo>
                      <a:pt x="51137" y="175005"/>
                      <a:pt x="53031" y="162619"/>
                      <a:pt x="37203" y="163146"/>
                    </a:cubicBezTo>
                    <a:cubicBezTo>
                      <a:pt x="21375" y="163673"/>
                      <a:pt x="4058" y="161301"/>
                      <a:pt x="271" y="150101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ЮФО_Запорожская область">
                <a:extLst>
                  <a:ext uri="{FF2B5EF4-FFF2-40B4-BE49-F238E27FC236}">
                    <a16:creationId xmlns="" xmlns:a16="http://schemas.microsoft.com/office/drawing/2014/main" id="{45B17A1B-F685-5825-4436-F6DB5D6ED588}"/>
                  </a:ext>
                </a:extLst>
              </p:cNvPr>
              <p:cNvSpPr/>
              <p:nvPr/>
            </p:nvSpPr>
            <p:spPr>
              <a:xfrm>
                <a:off x="2878894" y="3333630"/>
                <a:ext cx="162458" cy="186200"/>
              </a:xfrm>
              <a:custGeom>
                <a:avLst/>
                <a:gdLst>
                  <a:gd name="connsiteX0" fmla="*/ 5180 w 162458"/>
                  <a:gd name="connsiteY0" fmla="*/ 140290 h 186200"/>
                  <a:gd name="connsiteX1" fmla="*/ 1604 w 162458"/>
                  <a:gd name="connsiteY1" fmla="*/ 103132 h 186200"/>
                  <a:gd name="connsiteX2" fmla="*/ 18462 w 162458"/>
                  <a:gd name="connsiteY2" fmla="*/ 72166 h 186200"/>
                  <a:gd name="connsiteX3" fmla="*/ 32255 w 162458"/>
                  <a:gd name="connsiteY3" fmla="*/ 10762 h 186200"/>
                  <a:gd name="connsiteX4" fmla="*/ 52051 w 162458"/>
                  <a:gd name="connsiteY4" fmla="*/ 20118 h 186200"/>
                  <a:gd name="connsiteX5" fmla="*/ 67632 w 162458"/>
                  <a:gd name="connsiteY5" fmla="*/ 37511 h 186200"/>
                  <a:gd name="connsiteX6" fmla="*/ 83213 w 162458"/>
                  <a:gd name="connsiteY6" fmla="*/ 15242 h 186200"/>
                  <a:gd name="connsiteX7" fmla="*/ 95857 w 162458"/>
                  <a:gd name="connsiteY7" fmla="*/ 220 h 186200"/>
                  <a:gd name="connsiteX8" fmla="*/ 148092 w 162458"/>
                  <a:gd name="connsiteY8" fmla="*/ 43045 h 186200"/>
                  <a:gd name="connsiteX9" fmla="*/ 146942 w 162458"/>
                  <a:gd name="connsiteY9" fmla="*/ 79677 h 186200"/>
                  <a:gd name="connsiteX10" fmla="*/ 158309 w 162458"/>
                  <a:gd name="connsiteY10" fmla="*/ 106953 h 186200"/>
                  <a:gd name="connsiteX11" fmla="*/ 152306 w 162458"/>
                  <a:gd name="connsiteY11" fmla="*/ 127377 h 186200"/>
                  <a:gd name="connsiteX12" fmla="*/ 152306 w 162458"/>
                  <a:gd name="connsiteY12" fmla="*/ 157157 h 186200"/>
                  <a:gd name="connsiteX13" fmla="*/ 125869 w 162458"/>
                  <a:gd name="connsiteY13" fmla="*/ 160846 h 186200"/>
                  <a:gd name="connsiteX14" fmla="*/ 117440 w 162458"/>
                  <a:gd name="connsiteY14" fmla="*/ 184433 h 186200"/>
                  <a:gd name="connsiteX15" fmla="*/ 86150 w 162458"/>
                  <a:gd name="connsiteY15" fmla="*/ 174550 h 186200"/>
                  <a:gd name="connsiteX16" fmla="*/ 58564 w 162458"/>
                  <a:gd name="connsiteY16" fmla="*/ 167698 h 186200"/>
                  <a:gd name="connsiteX17" fmla="*/ 5180 w 162458"/>
                  <a:gd name="connsiteY17" fmla="*/ 140290 h 18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2458" h="186200">
                    <a:moveTo>
                      <a:pt x="5180" y="140290"/>
                    </a:moveTo>
                    <a:cubicBezTo>
                      <a:pt x="5180" y="140290"/>
                      <a:pt x="7606" y="114200"/>
                      <a:pt x="1604" y="103132"/>
                    </a:cubicBezTo>
                    <a:cubicBezTo>
                      <a:pt x="-4399" y="92063"/>
                      <a:pt x="7606" y="83235"/>
                      <a:pt x="18462" y="72166"/>
                    </a:cubicBezTo>
                    <a:cubicBezTo>
                      <a:pt x="29318" y="61098"/>
                      <a:pt x="32255" y="10762"/>
                      <a:pt x="32255" y="10762"/>
                    </a:cubicBezTo>
                    <a:cubicBezTo>
                      <a:pt x="32255" y="10762"/>
                      <a:pt x="47836" y="11421"/>
                      <a:pt x="52051" y="20118"/>
                    </a:cubicBezTo>
                    <a:cubicBezTo>
                      <a:pt x="56265" y="28814"/>
                      <a:pt x="60480" y="41859"/>
                      <a:pt x="67632" y="37511"/>
                    </a:cubicBezTo>
                    <a:cubicBezTo>
                      <a:pt x="74784" y="33163"/>
                      <a:pt x="81425" y="21962"/>
                      <a:pt x="83213" y="15242"/>
                    </a:cubicBezTo>
                    <a:cubicBezTo>
                      <a:pt x="85001" y="8522"/>
                      <a:pt x="83341" y="-1624"/>
                      <a:pt x="95857" y="220"/>
                    </a:cubicBezTo>
                    <a:cubicBezTo>
                      <a:pt x="108373" y="2065"/>
                      <a:pt x="148092" y="25652"/>
                      <a:pt x="148092" y="43045"/>
                    </a:cubicBezTo>
                    <a:cubicBezTo>
                      <a:pt x="148092" y="60439"/>
                      <a:pt x="140940" y="72825"/>
                      <a:pt x="146942" y="79677"/>
                    </a:cubicBezTo>
                    <a:cubicBezTo>
                      <a:pt x="152945" y="86529"/>
                      <a:pt x="162012" y="97597"/>
                      <a:pt x="158309" y="106953"/>
                    </a:cubicBezTo>
                    <a:cubicBezTo>
                      <a:pt x="154605" y="116309"/>
                      <a:pt x="145026" y="114332"/>
                      <a:pt x="152306" y="127377"/>
                    </a:cubicBezTo>
                    <a:cubicBezTo>
                      <a:pt x="159586" y="140422"/>
                      <a:pt x="170952" y="160846"/>
                      <a:pt x="152306" y="157157"/>
                    </a:cubicBezTo>
                    <a:cubicBezTo>
                      <a:pt x="133660" y="153467"/>
                      <a:pt x="125869" y="153994"/>
                      <a:pt x="125869" y="160846"/>
                    </a:cubicBezTo>
                    <a:cubicBezTo>
                      <a:pt x="125869" y="167698"/>
                      <a:pt x="127019" y="178240"/>
                      <a:pt x="117440" y="184433"/>
                    </a:cubicBezTo>
                    <a:cubicBezTo>
                      <a:pt x="107862" y="190626"/>
                      <a:pt x="105435" y="178899"/>
                      <a:pt x="86150" y="174550"/>
                    </a:cubicBezTo>
                    <a:cubicBezTo>
                      <a:pt x="66866" y="170202"/>
                      <a:pt x="59714" y="183247"/>
                      <a:pt x="58564" y="167698"/>
                    </a:cubicBezTo>
                    <a:cubicBezTo>
                      <a:pt x="57415" y="152150"/>
                      <a:pt x="10544" y="153336"/>
                      <a:pt x="5180" y="140290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ЮФО_Херсонская область">
                <a:extLst>
                  <a:ext uri="{FF2B5EF4-FFF2-40B4-BE49-F238E27FC236}">
                    <a16:creationId xmlns="" xmlns:a16="http://schemas.microsoft.com/office/drawing/2014/main" id="{62779718-C114-F117-2724-20DE10AFCFB0}"/>
                  </a:ext>
                </a:extLst>
              </p:cNvPr>
              <p:cNvSpPr/>
              <p:nvPr/>
            </p:nvSpPr>
            <p:spPr>
              <a:xfrm>
                <a:off x="2689574" y="3266300"/>
                <a:ext cx="217526" cy="198734"/>
              </a:xfrm>
              <a:custGeom>
                <a:avLst/>
                <a:gdLst>
                  <a:gd name="connsiteX0" fmla="*/ 171869 w 217526"/>
                  <a:gd name="connsiteY0" fmla="*/ 197885 h 198734"/>
                  <a:gd name="connsiteX1" fmla="*/ 122337 w 217526"/>
                  <a:gd name="connsiteY1" fmla="*/ 175022 h 198734"/>
                  <a:gd name="connsiteX2" fmla="*/ 89823 w 217526"/>
                  <a:gd name="connsiteY2" fmla="*/ 143231 h 198734"/>
                  <a:gd name="connsiteX3" fmla="*/ 54681 w 217526"/>
                  <a:gd name="connsiteY3" fmla="*/ 112657 h 198734"/>
                  <a:gd name="connsiteX4" fmla="*/ 11791 w 217526"/>
                  <a:gd name="connsiteY4" fmla="*/ 65444 h 198734"/>
                  <a:gd name="connsiteX5" fmla="*/ 3904 w 217526"/>
                  <a:gd name="connsiteY5" fmla="*/ 27294 h 198734"/>
                  <a:gd name="connsiteX6" fmla="*/ 27286 w 217526"/>
                  <a:gd name="connsiteY6" fmla="*/ 34870 h 198734"/>
                  <a:gd name="connsiteX7" fmla="*/ 10407 w 217526"/>
                  <a:gd name="connsiteY7" fmla="*/ 1861 h 198734"/>
                  <a:gd name="connsiteX8" fmla="*/ 45688 w 217526"/>
                  <a:gd name="connsiteY8" fmla="*/ 22154 h 198734"/>
                  <a:gd name="connsiteX9" fmla="*/ 86088 w 217526"/>
                  <a:gd name="connsiteY9" fmla="*/ 25942 h 198734"/>
                  <a:gd name="connsiteX10" fmla="*/ 161492 w 217526"/>
                  <a:gd name="connsiteY10" fmla="*/ 10790 h 198734"/>
                  <a:gd name="connsiteX11" fmla="*/ 217526 w 217526"/>
                  <a:gd name="connsiteY11" fmla="*/ 68150 h 198734"/>
                  <a:gd name="connsiteX12" fmla="*/ 204521 w 217526"/>
                  <a:gd name="connsiteY12" fmla="*/ 122939 h 198734"/>
                  <a:gd name="connsiteX13" fmla="*/ 180170 w 217526"/>
                  <a:gd name="connsiteY13" fmla="*/ 162982 h 198734"/>
                  <a:gd name="connsiteX14" fmla="*/ 172007 w 217526"/>
                  <a:gd name="connsiteY14" fmla="*/ 198020 h 198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7526" h="198734">
                    <a:moveTo>
                      <a:pt x="171869" y="197885"/>
                    </a:moveTo>
                    <a:cubicBezTo>
                      <a:pt x="171869" y="197885"/>
                      <a:pt x="130223" y="183816"/>
                      <a:pt x="122337" y="175022"/>
                    </a:cubicBezTo>
                    <a:cubicBezTo>
                      <a:pt x="114451" y="166229"/>
                      <a:pt x="104074" y="150807"/>
                      <a:pt x="89823" y="143231"/>
                    </a:cubicBezTo>
                    <a:cubicBezTo>
                      <a:pt x="75573" y="135655"/>
                      <a:pt x="68932" y="129162"/>
                      <a:pt x="54681" y="112657"/>
                    </a:cubicBezTo>
                    <a:cubicBezTo>
                      <a:pt x="40430" y="96153"/>
                      <a:pt x="17048" y="83301"/>
                      <a:pt x="11791" y="65444"/>
                    </a:cubicBezTo>
                    <a:cubicBezTo>
                      <a:pt x="6533" y="47587"/>
                      <a:pt x="-6473" y="23506"/>
                      <a:pt x="3904" y="27294"/>
                    </a:cubicBezTo>
                    <a:cubicBezTo>
                      <a:pt x="14281" y="31082"/>
                      <a:pt x="36418" y="43799"/>
                      <a:pt x="27286" y="34870"/>
                    </a:cubicBezTo>
                    <a:cubicBezTo>
                      <a:pt x="18155" y="25942"/>
                      <a:pt x="-7718" y="-8285"/>
                      <a:pt x="10407" y="1861"/>
                    </a:cubicBezTo>
                    <a:cubicBezTo>
                      <a:pt x="28532" y="12007"/>
                      <a:pt x="39185" y="35005"/>
                      <a:pt x="45688" y="22154"/>
                    </a:cubicBezTo>
                    <a:cubicBezTo>
                      <a:pt x="52191" y="9302"/>
                      <a:pt x="63951" y="13225"/>
                      <a:pt x="86088" y="25942"/>
                    </a:cubicBezTo>
                    <a:cubicBezTo>
                      <a:pt x="108225" y="38658"/>
                      <a:pt x="140739" y="3079"/>
                      <a:pt x="161492" y="10790"/>
                    </a:cubicBezTo>
                    <a:cubicBezTo>
                      <a:pt x="182245" y="18501"/>
                      <a:pt x="217526" y="59221"/>
                      <a:pt x="217526" y="68150"/>
                    </a:cubicBezTo>
                    <a:cubicBezTo>
                      <a:pt x="217526" y="77078"/>
                      <a:pt x="212269" y="105082"/>
                      <a:pt x="204521" y="122939"/>
                    </a:cubicBezTo>
                    <a:cubicBezTo>
                      <a:pt x="196773" y="140796"/>
                      <a:pt x="172284" y="145260"/>
                      <a:pt x="180170" y="162982"/>
                    </a:cubicBezTo>
                    <a:cubicBezTo>
                      <a:pt x="188056" y="180704"/>
                      <a:pt x="194144" y="203026"/>
                      <a:pt x="172007" y="198020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5" name="ЦФО">
              <a:extLst>
                <a:ext uri="{FF2B5EF4-FFF2-40B4-BE49-F238E27FC236}">
                  <a16:creationId xmlns="" xmlns:a16="http://schemas.microsoft.com/office/drawing/2014/main" id="{002B9470-1D33-0B68-9FA7-FD7715802D69}"/>
                </a:ext>
              </a:extLst>
            </p:cNvPr>
            <p:cNvGrpSpPr/>
            <p:nvPr/>
          </p:nvGrpSpPr>
          <p:grpSpPr>
            <a:xfrm>
              <a:off x="3152934" y="2557081"/>
              <a:ext cx="1166125" cy="946530"/>
              <a:chOff x="625475" y="2654300"/>
              <a:chExt cx="1466850" cy="1190626"/>
            </a:xfrm>
            <a:grpFill/>
          </p:grpSpPr>
          <p:sp>
            <p:nvSpPr>
              <p:cNvPr id="16" name="ЦФО_Ярославская область">
                <a:extLst>
                  <a:ext uri="{FF2B5EF4-FFF2-40B4-BE49-F238E27FC236}">
                    <a16:creationId xmlns="" xmlns:a16="http://schemas.microsoft.com/office/drawing/2014/main" id="{DFC82022-C5FD-1C40-D39D-6F04DDE076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9063" y="2847975"/>
                <a:ext cx="301625" cy="265113"/>
              </a:xfrm>
              <a:custGeom>
                <a:avLst/>
                <a:gdLst>
                  <a:gd name="T0" fmla="*/ 143 w 260"/>
                  <a:gd name="T1" fmla="*/ 17 h 227"/>
                  <a:gd name="T2" fmla="*/ 151 w 260"/>
                  <a:gd name="T3" fmla="*/ 9 h 227"/>
                  <a:gd name="T4" fmla="*/ 126 w 260"/>
                  <a:gd name="T5" fmla="*/ 0 h 227"/>
                  <a:gd name="T6" fmla="*/ 118 w 260"/>
                  <a:gd name="T7" fmla="*/ 9 h 227"/>
                  <a:gd name="T8" fmla="*/ 126 w 260"/>
                  <a:gd name="T9" fmla="*/ 17 h 227"/>
                  <a:gd name="T10" fmla="*/ 143 w 260"/>
                  <a:gd name="T11" fmla="*/ 17 h 227"/>
                  <a:gd name="T12" fmla="*/ 201 w 260"/>
                  <a:gd name="T13" fmla="*/ 26 h 227"/>
                  <a:gd name="T14" fmla="*/ 193 w 260"/>
                  <a:gd name="T15" fmla="*/ 26 h 227"/>
                  <a:gd name="T16" fmla="*/ 185 w 260"/>
                  <a:gd name="T17" fmla="*/ 34 h 227"/>
                  <a:gd name="T18" fmla="*/ 159 w 260"/>
                  <a:gd name="T19" fmla="*/ 17 h 227"/>
                  <a:gd name="T20" fmla="*/ 159 w 260"/>
                  <a:gd name="T21" fmla="*/ 51 h 227"/>
                  <a:gd name="T22" fmla="*/ 151 w 260"/>
                  <a:gd name="T23" fmla="*/ 76 h 227"/>
                  <a:gd name="T24" fmla="*/ 134 w 260"/>
                  <a:gd name="T25" fmla="*/ 93 h 227"/>
                  <a:gd name="T26" fmla="*/ 134 w 260"/>
                  <a:gd name="T27" fmla="*/ 84 h 227"/>
                  <a:gd name="T28" fmla="*/ 134 w 260"/>
                  <a:gd name="T29" fmla="*/ 76 h 227"/>
                  <a:gd name="T30" fmla="*/ 134 w 260"/>
                  <a:gd name="T31" fmla="*/ 68 h 227"/>
                  <a:gd name="T32" fmla="*/ 109 w 260"/>
                  <a:gd name="T33" fmla="*/ 76 h 227"/>
                  <a:gd name="T34" fmla="*/ 101 w 260"/>
                  <a:gd name="T35" fmla="*/ 68 h 227"/>
                  <a:gd name="T36" fmla="*/ 109 w 260"/>
                  <a:gd name="T37" fmla="*/ 59 h 227"/>
                  <a:gd name="T38" fmla="*/ 118 w 260"/>
                  <a:gd name="T39" fmla="*/ 59 h 227"/>
                  <a:gd name="T40" fmla="*/ 109 w 260"/>
                  <a:gd name="T41" fmla="*/ 9 h 227"/>
                  <a:gd name="T42" fmla="*/ 92 w 260"/>
                  <a:gd name="T43" fmla="*/ 9 h 227"/>
                  <a:gd name="T44" fmla="*/ 76 w 260"/>
                  <a:gd name="T45" fmla="*/ 17 h 227"/>
                  <a:gd name="T46" fmla="*/ 84 w 260"/>
                  <a:gd name="T47" fmla="*/ 26 h 227"/>
                  <a:gd name="T48" fmla="*/ 76 w 260"/>
                  <a:gd name="T49" fmla="*/ 34 h 227"/>
                  <a:gd name="T50" fmla="*/ 67 w 260"/>
                  <a:gd name="T51" fmla="*/ 42 h 227"/>
                  <a:gd name="T52" fmla="*/ 50 w 260"/>
                  <a:gd name="T53" fmla="*/ 42 h 227"/>
                  <a:gd name="T54" fmla="*/ 50 w 260"/>
                  <a:gd name="T55" fmla="*/ 51 h 227"/>
                  <a:gd name="T56" fmla="*/ 50 w 260"/>
                  <a:gd name="T57" fmla="*/ 59 h 227"/>
                  <a:gd name="T58" fmla="*/ 42 w 260"/>
                  <a:gd name="T59" fmla="*/ 76 h 227"/>
                  <a:gd name="T60" fmla="*/ 42 w 260"/>
                  <a:gd name="T61" fmla="*/ 101 h 227"/>
                  <a:gd name="T62" fmla="*/ 42 w 260"/>
                  <a:gd name="T63" fmla="*/ 118 h 227"/>
                  <a:gd name="T64" fmla="*/ 50 w 260"/>
                  <a:gd name="T65" fmla="*/ 126 h 227"/>
                  <a:gd name="T66" fmla="*/ 25 w 260"/>
                  <a:gd name="T67" fmla="*/ 143 h 227"/>
                  <a:gd name="T68" fmla="*/ 0 w 260"/>
                  <a:gd name="T69" fmla="*/ 168 h 227"/>
                  <a:gd name="T70" fmla="*/ 0 w 260"/>
                  <a:gd name="T71" fmla="*/ 177 h 227"/>
                  <a:gd name="T72" fmla="*/ 0 w 260"/>
                  <a:gd name="T73" fmla="*/ 185 h 227"/>
                  <a:gd name="T74" fmla="*/ 0 w 260"/>
                  <a:gd name="T75" fmla="*/ 202 h 227"/>
                  <a:gd name="T76" fmla="*/ 25 w 260"/>
                  <a:gd name="T77" fmla="*/ 227 h 227"/>
                  <a:gd name="T78" fmla="*/ 50 w 260"/>
                  <a:gd name="T79" fmla="*/ 218 h 227"/>
                  <a:gd name="T80" fmla="*/ 101 w 260"/>
                  <a:gd name="T81" fmla="*/ 202 h 227"/>
                  <a:gd name="T82" fmla="*/ 143 w 260"/>
                  <a:gd name="T83" fmla="*/ 218 h 227"/>
                  <a:gd name="T84" fmla="*/ 193 w 260"/>
                  <a:gd name="T85" fmla="*/ 185 h 227"/>
                  <a:gd name="T86" fmla="*/ 252 w 260"/>
                  <a:gd name="T87" fmla="*/ 160 h 227"/>
                  <a:gd name="T88" fmla="*/ 252 w 260"/>
                  <a:gd name="T89" fmla="*/ 151 h 227"/>
                  <a:gd name="T90" fmla="*/ 260 w 260"/>
                  <a:gd name="T91" fmla="*/ 135 h 227"/>
                  <a:gd name="T92" fmla="*/ 227 w 260"/>
                  <a:gd name="T93" fmla="*/ 93 h 227"/>
                  <a:gd name="T94" fmla="*/ 227 w 260"/>
                  <a:gd name="T95" fmla="*/ 51 h 227"/>
                  <a:gd name="T96" fmla="*/ 201 w 260"/>
                  <a:gd name="T97" fmla="*/ 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0" h="227">
                    <a:moveTo>
                      <a:pt x="143" y="17"/>
                    </a:moveTo>
                    <a:lnTo>
                      <a:pt x="151" y="9"/>
                    </a:lnTo>
                    <a:lnTo>
                      <a:pt x="126" y="0"/>
                    </a:lnTo>
                    <a:lnTo>
                      <a:pt x="118" y="9"/>
                    </a:lnTo>
                    <a:lnTo>
                      <a:pt x="126" y="17"/>
                    </a:lnTo>
                    <a:lnTo>
                      <a:pt x="143" y="17"/>
                    </a:lnTo>
                    <a:close/>
                    <a:moveTo>
                      <a:pt x="201" y="26"/>
                    </a:moveTo>
                    <a:lnTo>
                      <a:pt x="193" y="26"/>
                    </a:lnTo>
                    <a:lnTo>
                      <a:pt x="185" y="34"/>
                    </a:lnTo>
                    <a:lnTo>
                      <a:pt x="159" y="17"/>
                    </a:lnTo>
                    <a:lnTo>
                      <a:pt x="159" y="51"/>
                    </a:lnTo>
                    <a:lnTo>
                      <a:pt x="151" y="76"/>
                    </a:lnTo>
                    <a:lnTo>
                      <a:pt x="134" y="93"/>
                    </a:lnTo>
                    <a:lnTo>
                      <a:pt x="134" y="84"/>
                    </a:lnTo>
                    <a:lnTo>
                      <a:pt x="134" y="76"/>
                    </a:lnTo>
                    <a:lnTo>
                      <a:pt x="134" y="68"/>
                    </a:lnTo>
                    <a:lnTo>
                      <a:pt x="109" y="76"/>
                    </a:lnTo>
                    <a:lnTo>
                      <a:pt x="101" y="68"/>
                    </a:lnTo>
                    <a:lnTo>
                      <a:pt x="109" y="59"/>
                    </a:lnTo>
                    <a:lnTo>
                      <a:pt x="118" y="59"/>
                    </a:lnTo>
                    <a:lnTo>
                      <a:pt x="109" y="9"/>
                    </a:lnTo>
                    <a:lnTo>
                      <a:pt x="92" y="9"/>
                    </a:lnTo>
                    <a:lnTo>
                      <a:pt x="76" y="17"/>
                    </a:lnTo>
                    <a:lnTo>
                      <a:pt x="84" y="26"/>
                    </a:lnTo>
                    <a:lnTo>
                      <a:pt x="76" y="34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50" y="51"/>
                    </a:lnTo>
                    <a:lnTo>
                      <a:pt x="50" y="59"/>
                    </a:lnTo>
                    <a:lnTo>
                      <a:pt x="42" y="76"/>
                    </a:lnTo>
                    <a:lnTo>
                      <a:pt x="42" y="101"/>
                    </a:lnTo>
                    <a:lnTo>
                      <a:pt x="42" y="118"/>
                    </a:lnTo>
                    <a:lnTo>
                      <a:pt x="50" y="126"/>
                    </a:lnTo>
                    <a:lnTo>
                      <a:pt x="25" y="143"/>
                    </a:lnTo>
                    <a:lnTo>
                      <a:pt x="0" y="168"/>
                    </a:lnTo>
                    <a:lnTo>
                      <a:pt x="0" y="177"/>
                    </a:lnTo>
                    <a:lnTo>
                      <a:pt x="0" y="185"/>
                    </a:lnTo>
                    <a:lnTo>
                      <a:pt x="0" y="202"/>
                    </a:lnTo>
                    <a:lnTo>
                      <a:pt x="25" y="227"/>
                    </a:lnTo>
                    <a:lnTo>
                      <a:pt x="50" y="218"/>
                    </a:lnTo>
                    <a:lnTo>
                      <a:pt x="101" y="202"/>
                    </a:lnTo>
                    <a:lnTo>
                      <a:pt x="143" y="218"/>
                    </a:lnTo>
                    <a:lnTo>
                      <a:pt x="193" y="185"/>
                    </a:lnTo>
                    <a:lnTo>
                      <a:pt x="252" y="160"/>
                    </a:lnTo>
                    <a:lnTo>
                      <a:pt x="252" y="151"/>
                    </a:lnTo>
                    <a:lnTo>
                      <a:pt x="260" y="135"/>
                    </a:lnTo>
                    <a:lnTo>
                      <a:pt x="227" y="93"/>
                    </a:lnTo>
                    <a:lnTo>
                      <a:pt x="227" y="51"/>
                    </a:lnTo>
                    <a:lnTo>
                      <a:pt x="201" y="2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ЦФО_Тульская область">
                <a:extLst>
                  <a:ext uri="{FF2B5EF4-FFF2-40B4-BE49-F238E27FC236}">
                    <a16:creationId xmlns="" xmlns:a16="http://schemas.microsoft.com/office/drawing/2014/main" id="{6861077F-F063-7250-FB5E-15EAC3E9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81350"/>
                <a:ext cx="222250" cy="223838"/>
              </a:xfrm>
              <a:custGeom>
                <a:avLst/>
                <a:gdLst>
                  <a:gd name="T0" fmla="*/ 89 w 140"/>
                  <a:gd name="T1" fmla="*/ 6 h 141"/>
                  <a:gd name="T2" fmla="*/ 80 w 140"/>
                  <a:gd name="T3" fmla="*/ 6 h 141"/>
                  <a:gd name="T4" fmla="*/ 78 w 140"/>
                  <a:gd name="T5" fmla="*/ 12 h 141"/>
                  <a:gd name="T6" fmla="*/ 71 w 140"/>
                  <a:gd name="T7" fmla="*/ 18 h 141"/>
                  <a:gd name="T8" fmla="*/ 67 w 140"/>
                  <a:gd name="T9" fmla="*/ 18 h 141"/>
                  <a:gd name="T10" fmla="*/ 63 w 140"/>
                  <a:gd name="T11" fmla="*/ 12 h 141"/>
                  <a:gd name="T12" fmla="*/ 48 w 140"/>
                  <a:gd name="T13" fmla="*/ 6 h 141"/>
                  <a:gd name="T14" fmla="*/ 34 w 140"/>
                  <a:gd name="T15" fmla="*/ 0 h 141"/>
                  <a:gd name="T16" fmla="*/ 32 w 140"/>
                  <a:gd name="T17" fmla="*/ 0 h 141"/>
                  <a:gd name="T18" fmla="*/ 30 w 140"/>
                  <a:gd name="T19" fmla="*/ 6 h 141"/>
                  <a:gd name="T20" fmla="*/ 17 w 140"/>
                  <a:gd name="T21" fmla="*/ 6 h 141"/>
                  <a:gd name="T22" fmla="*/ 7 w 140"/>
                  <a:gd name="T23" fmla="*/ 12 h 141"/>
                  <a:gd name="T24" fmla="*/ 4 w 140"/>
                  <a:gd name="T25" fmla="*/ 18 h 141"/>
                  <a:gd name="T26" fmla="*/ 0 w 140"/>
                  <a:gd name="T27" fmla="*/ 24 h 141"/>
                  <a:gd name="T28" fmla="*/ 4 w 140"/>
                  <a:gd name="T29" fmla="*/ 55 h 141"/>
                  <a:gd name="T30" fmla="*/ 17 w 140"/>
                  <a:gd name="T31" fmla="*/ 80 h 141"/>
                  <a:gd name="T32" fmla="*/ 25 w 140"/>
                  <a:gd name="T33" fmla="*/ 86 h 141"/>
                  <a:gd name="T34" fmla="*/ 31 w 140"/>
                  <a:gd name="T35" fmla="*/ 92 h 141"/>
                  <a:gd name="T36" fmla="*/ 29 w 140"/>
                  <a:gd name="T37" fmla="*/ 104 h 141"/>
                  <a:gd name="T38" fmla="*/ 30 w 140"/>
                  <a:gd name="T39" fmla="*/ 123 h 141"/>
                  <a:gd name="T40" fmla="*/ 40 w 140"/>
                  <a:gd name="T41" fmla="*/ 135 h 141"/>
                  <a:gd name="T42" fmla="*/ 48 w 140"/>
                  <a:gd name="T43" fmla="*/ 141 h 141"/>
                  <a:gd name="T44" fmla="*/ 60 w 140"/>
                  <a:gd name="T45" fmla="*/ 141 h 141"/>
                  <a:gd name="T46" fmla="*/ 63 w 140"/>
                  <a:gd name="T47" fmla="*/ 135 h 141"/>
                  <a:gd name="T48" fmla="*/ 67 w 140"/>
                  <a:gd name="T49" fmla="*/ 129 h 141"/>
                  <a:gd name="T50" fmla="*/ 72 w 140"/>
                  <a:gd name="T51" fmla="*/ 129 h 141"/>
                  <a:gd name="T52" fmla="*/ 78 w 140"/>
                  <a:gd name="T53" fmla="*/ 129 h 141"/>
                  <a:gd name="T54" fmla="*/ 86 w 140"/>
                  <a:gd name="T55" fmla="*/ 123 h 141"/>
                  <a:gd name="T56" fmla="*/ 95 w 140"/>
                  <a:gd name="T57" fmla="*/ 123 h 141"/>
                  <a:gd name="T58" fmla="*/ 125 w 140"/>
                  <a:gd name="T59" fmla="*/ 73 h 141"/>
                  <a:gd name="T60" fmla="*/ 124 w 140"/>
                  <a:gd name="T61" fmla="*/ 61 h 141"/>
                  <a:gd name="T62" fmla="*/ 134 w 140"/>
                  <a:gd name="T63" fmla="*/ 49 h 141"/>
                  <a:gd name="T64" fmla="*/ 140 w 140"/>
                  <a:gd name="T65" fmla="*/ 49 h 141"/>
                  <a:gd name="T66" fmla="*/ 134 w 140"/>
                  <a:gd name="T67" fmla="*/ 43 h 141"/>
                  <a:gd name="T68" fmla="*/ 134 w 140"/>
                  <a:gd name="T69" fmla="*/ 37 h 141"/>
                  <a:gd name="T70" fmla="*/ 134 w 140"/>
                  <a:gd name="T71" fmla="*/ 24 h 141"/>
                  <a:gd name="T72" fmla="*/ 134 w 140"/>
                  <a:gd name="T73" fmla="*/ 18 h 141"/>
                  <a:gd name="T74" fmla="*/ 124 w 140"/>
                  <a:gd name="T75" fmla="*/ 18 h 141"/>
                  <a:gd name="T76" fmla="*/ 112 w 140"/>
                  <a:gd name="T77" fmla="*/ 0 h 141"/>
                  <a:gd name="T78" fmla="*/ 112 w 140"/>
                  <a:gd name="T79" fmla="*/ 0 h 141"/>
                  <a:gd name="T80" fmla="*/ 105 w 140"/>
                  <a:gd name="T81" fmla="*/ 0 h 141"/>
                  <a:gd name="T82" fmla="*/ 96 w 140"/>
                  <a:gd name="T83" fmla="*/ 6 h 141"/>
                  <a:gd name="T84" fmla="*/ 89 w 140"/>
                  <a:gd name="T85" fmla="*/ 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0" h="141">
                    <a:moveTo>
                      <a:pt x="89" y="6"/>
                    </a:moveTo>
                    <a:lnTo>
                      <a:pt x="80" y="6"/>
                    </a:lnTo>
                    <a:lnTo>
                      <a:pt x="78" y="12"/>
                    </a:lnTo>
                    <a:lnTo>
                      <a:pt x="71" y="18"/>
                    </a:lnTo>
                    <a:lnTo>
                      <a:pt x="67" y="18"/>
                    </a:lnTo>
                    <a:lnTo>
                      <a:pt x="63" y="12"/>
                    </a:lnTo>
                    <a:lnTo>
                      <a:pt x="48" y="6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6"/>
                    </a:lnTo>
                    <a:lnTo>
                      <a:pt x="17" y="6"/>
                    </a:lnTo>
                    <a:lnTo>
                      <a:pt x="7" y="12"/>
                    </a:lnTo>
                    <a:lnTo>
                      <a:pt x="4" y="18"/>
                    </a:lnTo>
                    <a:lnTo>
                      <a:pt x="0" y="24"/>
                    </a:lnTo>
                    <a:lnTo>
                      <a:pt x="4" y="55"/>
                    </a:lnTo>
                    <a:lnTo>
                      <a:pt x="17" y="80"/>
                    </a:lnTo>
                    <a:lnTo>
                      <a:pt x="25" y="86"/>
                    </a:lnTo>
                    <a:lnTo>
                      <a:pt x="31" y="92"/>
                    </a:lnTo>
                    <a:lnTo>
                      <a:pt x="29" y="104"/>
                    </a:lnTo>
                    <a:lnTo>
                      <a:pt x="30" y="123"/>
                    </a:lnTo>
                    <a:lnTo>
                      <a:pt x="40" y="135"/>
                    </a:lnTo>
                    <a:lnTo>
                      <a:pt x="48" y="141"/>
                    </a:lnTo>
                    <a:lnTo>
                      <a:pt x="60" y="141"/>
                    </a:lnTo>
                    <a:lnTo>
                      <a:pt x="63" y="135"/>
                    </a:lnTo>
                    <a:lnTo>
                      <a:pt x="67" y="129"/>
                    </a:lnTo>
                    <a:lnTo>
                      <a:pt x="72" y="129"/>
                    </a:lnTo>
                    <a:lnTo>
                      <a:pt x="78" y="129"/>
                    </a:lnTo>
                    <a:lnTo>
                      <a:pt x="86" y="123"/>
                    </a:lnTo>
                    <a:lnTo>
                      <a:pt x="95" y="123"/>
                    </a:lnTo>
                    <a:lnTo>
                      <a:pt x="125" y="73"/>
                    </a:lnTo>
                    <a:lnTo>
                      <a:pt x="124" y="61"/>
                    </a:lnTo>
                    <a:lnTo>
                      <a:pt x="134" y="49"/>
                    </a:lnTo>
                    <a:lnTo>
                      <a:pt x="140" y="49"/>
                    </a:lnTo>
                    <a:lnTo>
                      <a:pt x="134" y="43"/>
                    </a:lnTo>
                    <a:lnTo>
                      <a:pt x="134" y="37"/>
                    </a:lnTo>
                    <a:lnTo>
                      <a:pt x="134" y="24"/>
                    </a:lnTo>
                    <a:lnTo>
                      <a:pt x="134" y="18"/>
                    </a:lnTo>
                    <a:lnTo>
                      <a:pt x="124" y="18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05" y="0"/>
                    </a:lnTo>
                    <a:lnTo>
                      <a:pt x="96" y="6"/>
                    </a:lnTo>
                    <a:lnTo>
                      <a:pt x="89" y="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ЦФО_Тверская область">
                <a:extLst>
                  <a:ext uri="{FF2B5EF4-FFF2-40B4-BE49-F238E27FC236}">
                    <a16:creationId xmlns="" xmlns:a16="http://schemas.microsoft.com/office/drawing/2014/main" id="{80CB39DF-EC44-2EE1-E3B7-6204D939C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" y="2654300"/>
                <a:ext cx="573088" cy="390525"/>
              </a:xfrm>
              <a:custGeom>
                <a:avLst/>
                <a:gdLst>
                  <a:gd name="T0" fmla="*/ 213 w 361"/>
                  <a:gd name="T1" fmla="*/ 24 h 246"/>
                  <a:gd name="T2" fmla="*/ 201 w 361"/>
                  <a:gd name="T3" fmla="*/ 37 h 246"/>
                  <a:gd name="T4" fmla="*/ 164 w 361"/>
                  <a:gd name="T5" fmla="*/ 49 h 246"/>
                  <a:gd name="T6" fmla="*/ 151 w 361"/>
                  <a:gd name="T7" fmla="*/ 42 h 246"/>
                  <a:gd name="T8" fmla="*/ 113 w 361"/>
                  <a:gd name="T9" fmla="*/ 31 h 246"/>
                  <a:gd name="T10" fmla="*/ 69 w 361"/>
                  <a:gd name="T11" fmla="*/ 12 h 246"/>
                  <a:gd name="T12" fmla="*/ 52 w 361"/>
                  <a:gd name="T13" fmla="*/ 6 h 246"/>
                  <a:gd name="T14" fmla="*/ 44 w 361"/>
                  <a:gd name="T15" fmla="*/ 12 h 246"/>
                  <a:gd name="T16" fmla="*/ 41 w 361"/>
                  <a:gd name="T17" fmla="*/ 24 h 246"/>
                  <a:gd name="T18" fmla="*/ 35 w 361"/>
                  <a:gd name="T19" fmla="*/ 42 h 246"/>
                  <a:gd name="T20" fmla="*/ 16 w 361"/>
                  <a:gd name="T21" fmla="*/ 67 h 246"/>
                  <a:gd name="T22" fmla="*/ 26 w 361"/>
                  <a:gd name="T23" fmla="*/ 116 h 246"/>
                  <a:gd name="T24" fmla="*/ 83 w 361"/>
                  <a:gd name="T25" fmla="*/ 153 h 246"/>
                  <a:gd name="T26" fmla="*/ 108 w 361"/>
                  <a:gd name="T27" fmla="*/ 172 h 246"/>
                  <a:gd name="T28" fmla="*/ 120 w 361"/>
                  <a:gd name="T29" fmla="*/ 191 h 246"/>
                  <a:gd name="T30" fmla="*/ 145 w 361"/>
                  <a:gd name="T31" fmla="*/ 191 h 246"/>
                  <a:gd name="T32" fmla="*/ 164 w 361"/>
                  <a:gd name="T33" fmla="*/ 184 h 246"/>
                  <a:gd name="T34" fmla="*/ 176 w 361"/>
                  <a:gd name="T35" fmla="*/ 191 h 246"/>
                  <a:gd name="T36" fmla="*/ 201 w 361"/>
                  <a:gd name="T37" fmla="*/ 209 h 246"/>
                  <a:gd name="T38" fmla="*/ 226 w 361"/>
                  <a:gd name="T39" fmla="*/ 221 h 246"/>
                  <a:gd name="T40" fmla="*/ 238 w 361"/>
                  <a:gd name="T41" fmla="*/ 209 h 246"/>
                  <a:gd name="T42" fmla="*/ 262 w 361"/>
                  <a:gd name="T43" fmla="*/ 221 h 246"/>
                  <a:gd name="T44" fmla="*/ 275 w 361"/>
                  <a:gd name="T45" fmla="*/ 233 h 246"/>
                  <a:gd name="T46" fmla="*/ 293 w 361"/>
                  <a:gd name="T47" fmla="*/ 221 h 246"/>
                  <a:gd name="T48" fmla="*/ 306 w 361"/>
                  <a:gd name="T49" fmla="*/ 202 h 246"/>
                  <a:gd name="T50" fmla="*/ 306 w 361"/>
                  <a:gd name="T51" fmla="*/ 178 h 246"/>
                  <a:gd name="T52" fmla="*/ 311 w 361"/>
                  <a:gd name="T53" fmla="*/ 160 h 246"/>
                  <a:gd name="T54" fmla="*/ 324 w 361"/>
                  <a:gd name="T55" fmla="*/ 147 h 246"/>
                  <a:gd name="T56" fmla="*/ 336 w 361"/>
                  <a:gd name="T57" fmla="*/ 141 h 246"/>
                  <a:gd name="T58" fmla="*/ 342 w 361"/>
                  <a:gd name="T59" fmla="*/ 129 h 246"/>
                  <a:gd name="T60" fmla="*/ 361 w 361"/>
                  <a:gd name="T61" fmla="*/ 92 h 246"/>
                  <a:gd name="T62" fmla="*/ 336 w 361"/>
                  <a:gd name="T63" fmla="*/ 86 h 246"/>
                  <a:gd name="T64" fmla="*/ 306 w 361"/>
                  <a:gd name="T65" fmla="*/ 80 h 246"/>
                  <a:gd name="T66" fmla="*/ 293 w 361"/>
                  <a:gd name="T67" fmla="*/ 67 h 246"/>
                  <a:gd name="T68" fmla="*/ 275 w 361"/>
                  <a:gd name="T69" fmla="*/ 61 h 246"/>
                  <a:gd name="T70" fmla="*/ 256 w 361"/>
                  <a:gd name="T71" fmla="*/ 61 h 246"/>
                  <a:gd name="T72" fmla="*/ 244 w 361"/>
                  <a:gd name="T73" fmla="*/ 55 h 246"/>
                  <a:gd name="T74" fmla="*/ 231 w 361"/>
                  <a:gd name="T75" fmla="*/ 3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1" h="246">
                    <a:moveTo>
                      <a:pt x="231" y="37"/>
                    </a:moveTo>
                    <a:lnTo>
                      <a:pt x="213" y="24"/>
                    </a:lnTo>
                    <a:lnTo>
                      <a:pt x="207" y="31"/>
                    </a:lnTo>
                    <a:lnTo>
                      <a:pt x="201" y="37"/>
                    </a:lnTo>
                    <a:lnTo>
                      <a:pt x="182" y="42"/>
                    </a:lnTo>
                    <a:lnTo>
                      <a:pt x="164" y="49"/>
                    </a:lnTo>
                    <a:lnTo>
                      <a:pt x="158" y="49"/>
                    </a:lnTo>
                    <a:lnTo>
                      <a:pt x="151" y="42"/>
                    </a:lnTo>
                    <a:lnTo>
                      <a:pt x="146" y="37"/>
                    </a:lnTo>
                    <a:lnTo>
                      <a:pt x="113" y="31"/>
                    </a:lnTo>
                    <a:lnTo>
                      <a:pt x="78" y="18"/>
                    </a:lnTo>
                    <a:lnTo>
                      <a:pt x="69" y="12"/>
                    </a:lnTo>
                    <a:lnTo>
                      <a:pt x="61" y="0"/>
                    </a:lnTo>
                    <a:lnTo>
                      <a:pt x="52" y="6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6" y="18"/>
                    </a:lnTo>
                    <a:lnTo>
                      <a:pt x="41" y="24"/>
                    </a:lnTo>
                    <a:lnTo>
                      <a:pt x="35" y="31"/>
                    </a:lnTo>
                    <a:lnTo>
                      <a:pt x="35" y="42"/>
                    </a:lnTo>
                    <a:lnTo>
                      <a:pt x="32" y="55"/>
                    </a:lnTo>
                    <a:lnTo>
                      <a:pt x="16" y="67"/>
                    </a:lnTo>
                    <a:lnTo>
                      <a:pt x="0" y="86"/>
                    </a:lnTo>
                    <a:lnTo>
                      <a:pt x="26" y="116"/>
                    </a:lnTo>
                    <a:lnTo>
                      <a:pt x="50" y="147"/>
                    </a:lnTo>
                    <a:lnTo>
                      <a:pt x="83" y="153"/>
                    </a:lnTo>
                    <a:lnTo>
                      <a:pt x="106" y="160"/>
                    </a:lnTo>
                    <a:lnTo>
                      <a:pt x="108" y="172"/>
                    </a:lnTo>
                    <a:lnTo>
                      <a:pt x="110" y="178"/>
                    </a:lnTo>
                    <a:lnTo>
                      <a:pt x="120" y="191"/>
                    </a:lnTo>
                    <a:lnTo>
                      <a:pt x="129" y="196"/>
                    </a:lnTo>
                    <a:lnTo>
                      <a:pt x="145" y="191"/>
                    </a:lnTo>
                    <a:lnTo>
                      <a:pt x="158" y="184"/>
                    </a:lnTo>
                    <a:lnTo>
                      <a:pt x="164" y="184"/>
                    </a:lnTo>
                    <a:lnTo>
                      <a:pt x="170" y="178"/>
                    </a:lnTo>
                    <a:lnTo>
                      <a:pt x="176" y="191"/>
                    </a:lnTo>
                    <a:lnTo>
                      <a:pt x="182" y="202"/>
                    </a:lnTo>
                    <a:lnTo>
                      <a:pt x="201" y="209"/>
                    </a:lnTo>
                    <a:lnTo>
                      <a:pt x="220" y="215"/>
                    </a:lnTo>
                    <a:lnTo>
                      <a:pt x="226" y="221"/>
                    </a:lnTo>
                    <a:lnTo>
                      <a:pt x="231" y="215"/>
                    </a:lnTo>
                    <a:lnTo>
                      <a:pt x="238" y="209"/>
                    </a:lnTo>
                    <a:lnTo>
                      <a:pt x="250" y="215"/>
                    </a:lnTo>
                    <a:lnTo>
                      <a:pt x="262" y="221"/>
                    </a:lnTo>
                    <a:lnTo>
                      <a:pt x="269" y="221"/>
                    </a:lnTo>
                    <a:lnTo>
                      <a:pt x="275" y="233"/>
                    </a:lnTo>
                    <a:lnTo>
                      <a:pt x="275" y="246"/>
                    </a:lnTo>
                    <a:lnTo>
                      <a:pt x="293" y="221"/>
                    </a:lnTo>
                    <a:lnTo>
                      <a:pt x="311" y="215"/>
                    </a:lnTo>
                    <a:lnTo>
                      <a:pt x="306" y="202"/>
                    </a:lnTo>
                    <a:lnTo>
                      <a:pt x="306" y="196"/>
                    </a:lnTo>
                    <a:lnTo>
                      <a:pt x="306" y="178"/>
                    </a:lnTo>
                    <a:lnTo>
                      <a:pt x="311" y="166"/>
                    </a:lnTo>
                    <a:lnTo>
                      <a:pt x="311" y="160"/>
                    </a:lnTo>
                    <a:lnTo>
                      <a:pt x="318" y="153"/>
                    </a:lnTo>
                    <a:lnTo>
                      <a:pt x="324" y="147"/>
                    </a:lnTo>
                    <a:lnTo>
                      <a:pt x="336" y="147"/>
                    </a:lnTo>
                    <a:lnTo>
                      <a:pt x="336" y="141"/>
                    </a:lnTo>
                    <a:lnTo>
                      <a:pt x="330" y="135"/>
                    </a:lnTo>
                    <a:lnTo>
                      <a:pt x="342" y="129"/>
                    </a:lnTo>
                    <a:lnTo>
                      <a:pt x="355" y="129"/>
                    </a:lnTo>
                    <a:lnTo>
                      <a:pt x="361" y="92"/>
                    </a:lnTo>
                    <a:lnTo>
                      <a:pt x="361" y="92"/>
                    </a:lnTo>
                    <a:lnTo>
                      <a:pt x="336" y="86"/>
                    </a:lnTo>
                    <a:lnTo>
                      <a:pt x="318" y="80"/>
                    </a:lnTo>
                    <a:lnTo>
                      <a:pt x="306" y="80"/>
                    </a:lnTo>
                    <a:lnTo>
                      <a:pt x="300" y="73"/>
                    </a:lnTo>
                    <a:lnTo>
                      <a:pt x="293" y="67"/>
                    </a:lnTo>
                    <a:lnTo>
                      <a:pt x="281" y="61"/>
                    </a:lnTo>
                    <a:lnTo>
                      <a:pt x="275" y="61"/>
                    </a:lnTo>
                    <a:lnTo>
                      <a:pt x="269" y="67"/>
                    </a:lnTo>
                    <a:lnTo>
                      <a:pt x="256" y="61"/>
                    </a:lnTo>
                    <a:lnTo>
                      <a:pt x="250" y="55"/>
                    </a:lnTo>
                    <a:lnTo>
                      <a:pt x="244" y="55"/>
                    </a:lnTo>
                    <a:lnTo>
                      <a:pt x="244" y="55"/>
                    </a:lnTo>
                    <a:lnTo>
                      <a:pt x="231" y="3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ЦФО_Тамбовская область">
                <a:extLst>
                  <a:ext uri="{FF2B5EF4-FFF2-40B4-BE49-F238E27FC236}">
                    <a16:creationId xmlns="" xmlns:a16="http://schemas.microsoft.com/office/drawing/2014/main" id="{293B5922-4F59-5E0C-3ED8-611EBBAB5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200" y="3463925"/>
                <a:ext cx="247650" cy="274638"/>
              </a:xfrm>
              <a:custGeom>
                <a:avLst/>
                <a:gdLst>
                  <a:gd name="T0" fmla="*/ 171 w 213"/>
                  <a:gd name="T1" fmla="*/ 25 h 235"/>
                  <a:gd name="T2" fmla="*/ 163 w 213"/>
                  <a:gd name="T3" fmla="*/ 33 h 235"/>
                  <a:gd name="T4" fmla="*/ 146 w 213"/>
                  <a:gd name="T5" fmla="*/ 33 h 235"/>
                  <a:gd name="T6" fmla="*/ 138 w 213"/>
                  <a:gd name="T7" fmla="*/ 25 h 235"/>
                  <a:gd name="T8" fmla="*/ 129 w 213"/>
                  <a:gd name="T9" fmla="*/ 8 h 235"/>
                  <a:gd name="T10" fmla="*/ 104 w 213"/>
                  <a:gd name="T11" fmla="*/ 8 h 235"/>
                  <a:gd name="T12" fmla="*/ 87 w 213"/>
                  <a:gd name="T13" fmla="*/ 0 h 235"/>
                  <a:gd name="T14" fmla="*/ 51 w 213"/>
                  <a:gd name="T15" fmla="*/ 25 h 235"/>
                  <a:gd name="T16" fmla="*/ 21 w 213"/>
                  <a:gd name="T17" fmla="*/ 58 h 235"/>
                  <a:gd name="T18" fmla="*/ 30 w 213"/>
                  <a:gd name="T19" fmla="*/ 109 h 235"/>
                  <a:gd name="T20" fmla="*/ 16 w 213"/>
                  <a:gd name="T21" fmla="*/ 117 h 235"/>
                  <a:gd name="T22" fmla="*/ 0 w 213"/>
                  <a:gd name="T23" fmla="*/ 125 h 235"/>
                  <a:gd name="T24" fmla="*/ 7 w 213"/>
                  <a:gd name="T25" fmla="*/ 134 h 235"/>
                  <a:gd name="T26" fmla="*/ 15 w 213"/>
                  <a:gd name="T27" fmla="*/ 142 h 235"/>
                  <a:gd name="T28" fmla="*/ 11 w 213"/>
                  <a:gd name="T29" fmla="*/ 159 h 235"/>
                  <a:gd name="T30" fmla="*/ 9 w 213"/>
                  <a:gd name="T31" fmla="*/ 167 h 235"/>
                  <a:gd name="T32" fmla="*/ 24 w 213"/>
                  <a:gd name="T33" fmla="*/ 176 h 235"/>
                  <a:gd name="T34" fmla="*/ 41 w 213"/>
                  <a:gd name="T35" fmla="*/ 184 h 235"/>
                  <a:gd name="T36" fmla="*/ 51 w 213"/>
                  <a:gd name="T37" fmla="*/ 201 h 235"/>
                  <a:gd name="T38" fmla="*/ 59 w 213"/>
                  <a:gd name="T39" fmla="*/ 218 h 235"/>
                  <a:gd name="T40" fmla="*/ 65 w 213"/>
                  <a:gd name="T41" fmla="*/ 218 h 235"/>
                  <a:gd name="T42" fmla="*/ 72 w 213"/>
                  <a:gd name="T43" fmla="*/ 218 h 235"/>
                  <a:gd name="T44" fmla="*/ 70 w 213"/>
                  <a:gd name="T45" fmla="*/ 226 h 235"/>
                  <a:gd name="T46" fmla="*/ 81 w 213"/>
                  <a:gd name="T47" fmla="*/ 235 h 235"/>
                  <a:gd name="T48" fmla="*/ 121 w 213"/>
                  <a:gd name="T49" fmla="*/ 218 h 235"/>
                  <a:gd name="T50" fmla="*/ 163 w 213"/>
                  <a:gd name="T51" fmla="*/ 201 h 235"/>
                  <a:gd name="T52" fmla="*/ 180 w 213"/>
                  <a:gd name="T53" fmla="*/ 193 h 235"/>
                  <a:gd name="T54" fmla="*/ 188 w 213"/>
                  <a:gd name="T55" fmla="*/ 184 h 235"/>
                  <a:gd name="T56" fmla="*/ 188 w 213"/>
                  <a:gd name="T57" fmla="*/ 142 h 235"/>
                  <a:gd name="T58" fmla="*/ 180 w 213"/>
                  <a:gd name="T59" fmla="*/ 117 h 235"/>
                  <a:gd name="T60" fmla="*/ 188 w 213"/>
                  <a:gd name="T61" fmla="*/ 109 h 235"/>
                  <a:gd name="T62" fmla="*/ 196 w 213"/>
                  <a:gd name="T63" fmla="*/ 92 h 235"/>
                  <a:gd name="T64" fmla="*/ 196 w 213"/>
                  <a:gd name="T65" fmla="*/ 92 h 235"/>
                  <a:gd name="T66" fmla="*/ 188 w 213"/>
                  <a:gd name="T67" fmla="*/ 84 h 235"/>
                  <a:gd name="T68" fmla="*/ 196 w 213"/>
                  <a:gd name="T69" fmla="*/ 75 h 235"/>
                  <a:gd name="T70" fmla="*/ 205 w 213"/>
                  <a:gd name="T71" fmla="*/ 58 h 235"/>
                  <a:gd name="T72" fmla="*/ 213 w 213"/>
                  <a:gd name="T73" fmla="*/ 50 h 235"/>
                  <a:gd name="T74" fmla="*/ 213 w 213"/>
                  <a:gd name="T75" fmla="*/ 50 h 235"/>
                  <a:gd name="T76" fmla="*/ 171 w 213"/>
                  <a:gd name="T77" fmla="*/ 2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3" h="235">
                    <a:moveTo>
                      <a:pt x="171" y="25"/>
                    </a:moveTo>
                    <a:lnTo>
                      <a:pt x="163" y="33"/>
                    </a:lnTo>
                    <a:lnTo>
                      <a:pt x="146" y="33"/>
                    </a:lnTo>
                    <a:lnTo>
                      <a:pt x="138" y="25"/>
                    </a:lnTo>
                    <a:lnTo>
                      <a:pt x="129" y="8"/>
                    </a:lnTo>
                    <a:lnTo>
                      <a:pt x="104" y="8"/>
                    </a:lnTo>
                    <a:lnTo>
                      <a:pt x="87" y="0"/>
                    </a:lnTo>
                    <a:lnTo>
                      <a:pt x="51" y="25"/>
                    </a:lnTo>
                    <a:lnTo>
                      <a:pt x="21" y="58"/>
                    </a:lnTo>
                    <a:lnTo>
                      <a:pt x="30" y="109"/>
                    </a:lnTo>
                    <a:lnTo>
                      <a:pt x="16" y="117"/>
                    </a:lnTo>
                    <a:lnTo>
                      <a:pt x="0" y="125"/>
                    </a:lnTo>
                    <a:lnTo>
                      <a:pt x="7" y="134"/>
                    </a:lnTo>
                    <a:lnTo>
                      <a:pt x="15" y="142"/>
                    </a:lnTo>
                    <a:lnTo>
                      <a:pt x="11" y="159"/>
                    </a:lnTo>
                    <a:lnTo>
                      <a:pt x="9" y="167"/>
                    </a:lnTo>
                    <a:lnTo>
                      <a:pt x="24" y="176"/>
                    </a:lnTo>
                    <a:lnTo>
                      <a:pt x="41" y="184"/>
                    </a:lnTo>
                    <a:lnTo>
                      <a:pt x="51" y="201"/>
                    </a:lnTo>
                    <a:lnTo>
                      <a:pt x="59" y="218"/>
                    </a:lnTo>
                    <a:lnTo>
                      <a:pt x="65" y="218"/>
                    </a:lnTo>
                    <a:lnTo>
                      <a:pt x="72" y="218"/>
                    </a:lnTo>
                    <a:lnTo>
                      <a:pt x="70" y="226"/>
                    </a:lnTo>
                    <a:lnTo>
                      <a:pt x="81" y="235"/>
                    </a:lnTo>
                    <a:lnTo>
                      <a:pt x="121" y="218"/>
                    </a:lnTo>
                    <a:lnTo>
                      <a:pt x="163" y="201"/>
                    </a:lnTo>
                    <a:lnTo>
                      <a:pt x="180" y="193"/>
                    </a:lnTo>
                    <a:lnTo>
                      <a:pt x="188" y="184"/>
                    </a:lnTo>
                    <a:lnTo>
                      <a:pt x="188" y="142"/>
                    </a:lnTo>
                    <a:lnTo>
                      <a:pt x="180" y="117"/>
                    </a:lnTo>
                    <a:lnTo>
                      <a:pt x="188" y="109"/>
                    </a:lnTo>
                    <a:lnTo>
                      <a:pt x="196" y="92"/>
                    </a:lnTo>
                    <a:lnTo>
                      <a:pt x="196" y="92"/>
                    </a:lnTo>
                    <a:lnTo>
                      <a:pt x="188" y="84"/>
                    </a:lnTo>
                    <a:lnTo>
                      <a:pt x="196" y="75"/>
                    </a:lnTo>
                    <a:lnTo>
                      <a:pt x="205" y="58"/>
                    </a:lnTo>
                    <a:lnTo>
                      <a:pt x="213" y="50"/>
                    </a:lnTo>
                    <a:lnTo>
                      <a:pt x="213" y="50"/>
                    </a:lnTo>
                    <a:lnTo>
                      <a:pt x="171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ЦФО_Смоленская область">
                <a:extLst>
                  <a:ext uri="{FF2B5EF4-FFF2-40B4-BE49-F238E27FC236}">
                    <a16:creationId xmlns="" xmlns:a16="http://schemas.microsoft.com/office/drawing/2014/main" id="{D333D3F3-733C-1686-FE17-088DF7560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2770188"/>
                <a:ext cx="363538" cy="293688"/>
              </a:xfrm>
              <a:custGeom>
                <a:avLst/>
                <a:gdLst>
                  <a:gd name="T0" fmla="*/ 282 w 312"/>
                  <a:gd name="T1" fmla="*/ 118 h 252"/>
                  <a:gd name="T2" fmla="*/ 251 w 312"/>
                  <a:gd name="T3" fmla="*/ 109 h 252"/>
                  <a:gd name="T4" fmla="*/ 206 w 312"/>
                  <a:gd name="T5" fmla="*/ 101 h 252"/>
                  <a:gd name="T6" fmla="*/ 173 w 312"/>
                  <a:gd name="T7" fmla="*/ 59 h 252"/>
                  <a:gd name="T8" fmla="*/ 138 w 312"/>
                  <a:gd name="T9" fmla="*/ 17 h 252"/>
                  <a:gd name="T10" fmla="*/ 126 w 312"/>
                  <a:gd name="T11" fmla="*/ 0 h 252"/>
                  <a:gd name="T12" fmla="*/ 109 w 312"/>
                  <a:gd name="T13" fmla="*/ 0 h 252"/>
                  <a:gd name="T14" fmla="*/ 98 w 312"/>
                  <a:gd name="T15" fmla="*/ 9 h 252"/>
                  <a:gd name="T16" fmla="*/ 79 w 312"/>
                  <a:gd name="T17" fmla="*/ 26 h 252"/>
                  <a:gd name="T18" fmla="*/ 54 w 312"/>
                  <a:gd name="T19" fmla="*/ 51 h 252"/>
                  <a:gd name="T20" fmla="*/ 38 w 312"/>
                  <a:gd name="T21" fmla="*/ 51 h 252"/>
                  <a:gd name="T22" fmla="*/ 38 w 312"/>
                  <a:gd name="T23" fmla="*/ 67 h 252"/>
                  <a:gd name="T24" fmla="*/ 39 w 312"/>
                  <a:gd name="T25" fmla="*/ 76 h 252"/>
                  <a:gd name="T26" fmla="*/ 42 w 312"/>
                  <a:gd name="T27" fmla="*/ 76 h 252"/>
                  <a:gd name="T28" fmla="*/ 43 w 312"/>
                  <a:gd name="T29" fmla="*/ 84 h 252"/>
                  <a:gd name="T30" fmla="*/ 35 w 312"/>
                  <a:gd name="T31" fmla="*/ 84 h 252"/>
                  <a:gd name="T32" fmla="*/ 27 w 312"/>
                  <a:gd name="T33" fmla="*/ 93 h 252"/>
                  <a:gd name="T34" fmla="*/ 19 w 312"/>
                  <a:gd name="T35" fmla="*/ 109 h 252"/>
                  <a:gd name="T36" fmla="*/ 16 w 312"/>
                  <a:gd name="T37" fmla="*/ 135 h 252"/>
                  <a:gd name="T38" fmla="*/ 19 w 312"/>
                  <a:gd name="T39" fmla="*/ 151 h 252"/>
                  <a:gd name="T40" fmla="*/ 18 w 312"/>
                  <a:gd name="T41" fmla="*/ 160 h 252"/>
                  <a:gd name="T42" fmla="*/ 10 w 312"/>
                  <a:gd name="T43" fmla="*/ 168 h 252"/>
                  <a:gd name="T44" fmla="*/ 0 w 312"/>
                  <a:gd name="T45" fmla="*/ 176 h 252"/>
                  <a:gd name="T46" fmla="*/ 5 w 312"/>
                  <a:gd name="T47" fmla="*/ 185 h 252"/>
                  <a:gd name="T48" fmla="*/ 14 w 312"/>
                  <a:gd name="T49" fmla="*/ 193 h 252"/>
                  <a:gd name="T50" fmla="*/ 17 w 312"/>
                  <a:gd name="T51" fmla="*/ 218 h 252"/>
                  <a:gd name="T52" fmla="*/ 8 w 312"/>
                  <a:gd name="T53" fmla="*/ 227 h 252"/>
                  <a:gd name="T54" fmla="*/ 10 w 312"/>
                  <a:gd name="T55" fmla="*/ 244 h 252"/>
                  <a:gd name="T56" fmla="*/ 7 w 312"/>
                  <a:gd name="T57" fmla="*/ 252 h 252"/>
                  <a:gd name="T58" fmla="*/ 10 w 312"/>
                  <a:gd name="T59" fmla="*/ 252 h 252"/>
                  <a:gd name="T60" fmla="*/ 16 w 312"/>
                  <a:gd name="T61" fmla="*/ 252 h 252"/>
                  <a:gd name="T62" fmla="*/ 25 w 312"/>
                  <a:gd name="T63" fmla="*/ 252 h 252"/>
                  <a:gd name="T64" fmla="*/ 33 w 312"/>
                  <a:gd name="T65" fmla="*/ 244 h 252"/>
                  <a:gd name="T66" fmla="*/ 63 w 312"/>
                  <a:gd name="T67" fmla="*/ 244 h 252"/>
                  <a:gd name="T68" fmla="*/ 92 w 312"/>
                  <a:gd name="T69" fmla="*/ 235 h 252"/>
                  <a:gd name="T70" fmla="*/ 106 w 312"/>
                  <a:gd name="T71" fmla="*/ 227 h 252"/>
                  <a:gd name="T72" fmla="*/ 120 w 312"/>
                  <a:gd name="T73" fmla="*/ 227 h 252"/>
                  <a:gd name="T74" fmla="*/ 126 w 312"/>
                  <a:gd name="T75" fmla="*/ 218 h 252"/>
                  <a:gd name="T76" fmla="*/ 133 w 312"/>
                  <a:gd name="T77" fmla="*/ 210 h 252"/>
                  <a:gd name="T78" fmla="*/ 151 w 312"/>
                  <a:gd name="T79" fmla="*/ 218 h 252"/>
                  <a:gd name="T80" fmla="*/ 163 w 312"/>
                  <a:gd name="T81" fmla="*/ 244 h 252"/>
                  <a:gd name="T82" fmla="*/ 178 w 312"/>
                  <a:gd name="T83" fmla="*/ 244 h 252"/>
                  <a:gd name="T84" fmla="*/ 185 w 312"/>
                  <a:gd name="T85" fmla="*/ 235 h 252"/>
                  <a:gd name="T86" fmla="*/ 193 w 312"/>
                  <a:gd name="T87" fmla="*/ 244 h 252"/>
                  <a:gd name="T88" fmla="*/ 201 w 312"/>
                  <a:gd name="T89" fmla="*/ 252 h 252"/>
                  <a:gd name="T90" fmla="*/ 266 w 312"/>
                  <a:gd name="T91" fmla="*/ 235 h 252"/>
                  <a:gd name="T92" fmla="*/ 297 w 312"/>
                  <a:gd name="T93" fmla="*/ 202 h 252"/>
                  <a:gd name="T94" fmla="*/ 312 w 312"/>
                  <a:gd name="T95" fmla="*/ 168 h 252"/>
                  <a:gd name="T96" fmla="*/ 301 w 312"/>
                  <a:gd name="T97" fmla="*/ 160 h 252"/>
                  <a:gd name="T98" fmla="*/ 288 w 312"/>
                  <a:gd name="T99" fmla="*/ 143 h 252"/>
                  <a:gd name="T100" fmla="*/ 285 w 312"/>
                  <a:gd name="T101" fmla="*/ 135 h 252"/>
                  <a:gd name="T102" fmla="*/ 282 w 312"/>
                  <a:gd name="T103" fmla="*/ 11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2" h="252">
                    <a:moveTo>
                      <a:pt x="282" y="118"/>
                    </a:moveTo>
                    <a:lnTo>
                      <a:pt x="251" y="109"/>
                    </a:lnTo>
                    <a:lnTo>
                      <a:pt x="206" y="101"/>
                    </a:lnTo>
                    <a:lnTo>
                      <a:pt x="173" y="59"/>
                    </a:lnTo>
                    <a:lnTo>
                      <a:pt x="138" y="17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98" y="9"/>
                    </a:lnTo>
                    <a:lnTo>
                      <a:pt x="79" y="26"/>
                    </a:lnTo>
                    <a:lnTo>
                      <a:pt x="54" y="51"/>
                    </a:lnTo>
                    <a:lnTo>
                      <a:pt x="38" y="51"/>
                    </a:lnTo>
                    <a:lnTo>
                      <a:pt x="38" y="67"/>
                    </a:lnTo>
                    <a:lnTo>
                      <a:pt x="39" y="76"/>
                    </a:lnTo>
                    <a:lnTo>
                      <a:pt x="42" y="76"/>
                    </a:lnTo>
                    <a:lnTo>
                      <a:pt x="43" y="84"/>
                    </a:lnTo>
                    <a:lnTo>
                      <a:pt x="35" y="84"/>
                    </a:lnTo>
                    <a:lnTo>
                      <a:pt x="27" y="93"/>
                    </a:lnTo>
                    <a:lnTo>
                      <a:pt x="19" y="109"/>
                    </a:lnTo>
                    <a:lnTo>
                      <a:pt x="16" y="135"/>
                    </a:lnTo>
                    <a:lnTo>
                      <a:pt x="19" y="151"/>
                    </a:lnTo>
                    <a:lnTo>
                      <a:pt x="18" y="160"/>
                    </a:lnTo>
                    <a:lnTo>
                      <a:pt x="10" y="168"/>
                    </a:lnTo>
                    <a:lnTo>
                      <a:pt x="0" y="176"/>
                    </a:lnTo>
                    <a:lnTo>
                      <a:pt x="5" y="185"/>
                    </a:lnTo>
                    <a:lnTo>
                      <a:pt x="14" y="193"/>
                    </a:lnTo>
                    <a:lnTo>
                      <a:pt x="17" y="218"/>
                    </a:lnTo>
                    <a:lnTo>
                      <a:pt x="8" y="227"/>
                    </a:lnTo>
                    <a:lnTo>
                      <a:pt x="10" y="244"/>
                    </a:lnTo>
                    <a:lnTo>
                      <a:pt x="7" y="252"/>
                    </a:lnTo>
                    <a:lnTo>
                      <a:pt x="10" y="252"/>
                    </a:lnTo>
                    <a:lnTo>
                      <a:pt x="16" y="252"/>
                    </a:lnTo>
                    <a:lnTo>
                      <a:pt x="25" y="252"/>
                    </a:lnTo>
                    <a:lnTo>
                      <a:pt x="33" y="244"/>
                    </a:lnTo>
                    <a:lnTo>
                      <a:pt x="63" y="244"/>
                    </a:lnTo>
                    <a:lnTo>
                      <a:pt x="92" y="235"/>
                    </a:lnTo>
                    <a:lnTo>
                      <a:pt x="106" y="227"/>
                    </a:lnTo>
                    <a:lnTo>
                      <a:pt x="120" y="227"/>
                    </a:lnTo>
                    <a:lnTo>
                      <a:pt x="126" y="218"/>
                    </a:lnTo>
                    <a:lnTo>
                      <a:pt x="133" y="210"/>
                    </a:lnTo>
                    <a:lnTo>
                      <a:pt x="151" y="218"/>
                    </a:lnTo>
                    <a:lnTo>
                      <a:pt x="163" y="244"/>
                    </a:lnTo>
                    <a:lnTo>
                      <a:pt x="178" y="244"/>
                    </a:lnTo>
                    <a:lnTo>
                      <a:pt x="185" y="235"/>
                    </a:lnTo>
                    <a:lnTo>
                      <a:pt x="193" y="244"/>
                    </a:lnTo>
                    <a:lnTo>
                      <a:pt x="201" y="252"/>
                    </a:lnTo>
                    <a:lnTo>
                      <a:pt x="266" y="235"/>
                    </a:lnTo>
                    <a:lnTo>
                      <a:pt x="297" y="202"/>
                    </a:lnTo>
                    <a:lnTo>
                      <a:pt x="312" y="168"/>
                    </a:lnTo>
                    <a:lnTo>
                      <a:pt x="301" y="160"/>
                    </a:lnTo>
                    <a:lnTo>
                      <a:pt x="288" y="143"/>
                    </a:lnTo>
                    <a:lnTo>
                      <a:pt x="285" y="135"/>
                    </a:lnTo>
                    <a:lnTo>
                      <a:pt x="282" y="11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ЦФО_Рязанская область">
                <a:extLst>
                  <a:ext uri="{FF2B5EF4-FFF2-40B4-BE49-F238E27FC236}">
                    <a16:creationId xmlns="" xmlns:a16="http://schemas.microsoft.com/office/drawing/2014/main" id="{3A783C20-E054-5664-EFFD-A6D102E6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413" y="3268663"/>
                <a:ext cx="315913" cy="254000"/>
              </a:xfrm>
              <a:custGeom>
                <a:avLst/>
                <a:gdLst>
                  <a:gd name="T0" fmla="*/ 179 w 271"/>
                  <a:gd name="T1" fmla="*/ 8 h 218"/>
                  <a:gd name="T2" fmla="*/ 162 w 271"/>
                  <a:gd name="T3" fmla="*/ 0 h 218"/>
                  <a:gd name="T4" fmla="*/ 162 w 271"/>
                  <a:gd name="T5" fmla="*/ 8 h 218"/>
                  <a:gd name="T6" fmla="*/ 153 w 271"/>
                  <a:gd name="T7" fmla="*/ 8 h 218"/>
                  <a:gd name="T8" fmla="*/ 145 w 271"/>
                  <a:gd name="T9" fmla="*/ 8 h 218"/>
                  <a:gd name="T10" fmla="*/ 137 w 271"/>
                  <a:gd name="T11" fmla="*/ 8 h 218"/>
                  <a:gd name="T12" fmla="*/ 112 w 271"/>
                  <a:gd name="T13" fmla="*/ 8 h 218"/>
                  <a:gd name="T14" fmla="*/ 95 w 271"/>
                  <a:gd name="T15" fmla="*/ 17 h 218"/>
                  <a:gd name="T16" fmla="*/ 86 w 271"/>
                  <a:gd name="T17" fmla="*/ 17 h 218"/>
                  <a:gd name="T18" fmla="*/ 78 w 271"/>
                  <a:gd name="T19" fmla="*/ 8 h 218"/>
                  <a:gd name="T20" fmla="*/ 70 w 271"/>
                  <a:gd name="T21" fmla="*/ 17 h 218"/>
                  <a:gd name="T22" fmla="*/ 53 w 271"/>
                  <a:gd name="T23" fmla="*/ 25 h 218"/>
                  <a:gd name="T24" fmla="*/ 41 w 271"/>
                  <a:gd name="T25" fmla="*/ 25 h 218"/>
                  <a:gd name="T26" fmla="*/ 0 w 271"/>
                  <a:gd name="T27" fmla="*/ 92 h 218"/>
                  <a:gd name="T28" fmla="*/ 6 w 271"/>
                  <a:gd name="T29" fmla="*/ 109 h 218"/>
                  <a:gd name="T30" fmla="*/ 6 w 271"/>
                  <a:gd name="T31" fmla="*/ 126 h 218"/>
                  <a:gd name="T32" fmla="*/ 24 w 271"/>
                  <a:gd name="T33" fmla="*/ 126 h 218"/>
                  <a:gd name="T34" fmla="*/ 44 w 271"/>
                  <a:gd name="T35" fmla="*/ 134 h 218"/>
                  <a:gd name="T36" fmla="*/ 41 w 271"/>
                  <a:gd name="T37" fmla="*/ 151 h 218"/>
                  <a:gd name="T38" fmla="*/ 44 w 271"/>
                  <a:gd name="T39" fmla="*/ 168 h 218"/>
                  <a:gd name="T40" fmla="*/ 61 w 271"/>
                  <a:gd name="T41" fmla="*/ 176 h 218"/>
                  <a:gd name="T42" fmla="*/ 86 w 271"/>
                  <a:gd name="T43" fmla="*/ 176 h 218"/>
                  <a:gd name="T44" fmla="*/ 95 w 271"/>
                  <a:gd name="T45" fmla="*/ 193 h 218"/>
                  <a:gd name="T46" fmla="*/ 103 w 271"/>
                  <a:gd name="T47" fmla="*/ 201 h 218"/>
                  <a:gd name="T48" fmla="*/ 120 w 271"/>
                  <a:gd name="T49" fmla="*/ 201 h 218"/>
                  <a:gd name="T50" fmla="*/ 128 w 271"/>
                  <a:gd name="T51" fmla="*/ 193 h 218"/>
                  <a:gd name="T52" fmla="*/ 179 w 271"/>
                  <a:gd name="T53" fmla="*/ 218 h 218"/>
                  <a:gd name="T54" fmla="*/ 187 w 271"/>
                  <a:gd name="T55" fmla="*/ 218 h 218"/>
                  <a:gd name="T56" fmla="*/ 195 w 271"/>
                  <a:gd name="T57" fmla="*/ 218 h 218"/>
                  <a:gd name="T58" fmla="*/ 204 w 271"/>
                  <a:gd name="T59" fmla="*/ 210 h 218"/>
                  <a:gd name="T60" fmla="*/ 204 w 271"/>
                  <a:gd name="T61" fmla="*/ 210 h 218"/>
                  <a:gd name="T62" fmla="*/ 204 w 271"/>
                  <a:gd name="T63" fmla="*/ 201 h 218"/>
                  <a:gd name="T64" fmla="*/ 212 w 271"/>
                  <a:gd name="T65" fmla="*/ 210 h 218"/>
                  <a:gd name="T66" fmla="*/ 229 w 271"/>
                  <a:gd name="T67" fmla="*/ 210 h 218"/>
                  <a:gd name="T68" fmla="*/ 229 w 271"/>
                  <a:gd name="T69" fmla="*/ 210 h 218"/>
                  <a:gd name="T70" fmla="*/ 221 w 271"/>
                  <a:gd name="T71" fmla="*/ 193 h 218"/>
                  <a:gd name="T72" fmla="*/ 204 w 271"/>
                  <a:gd name="T73" fmla="*/ 193 h 218"/>
                  <a:gd name="T74" fmla="*/ 221 w 271"/>
                  <a:gd name="T75" fmla="*/ 184 h 218"/>
                  <a:gd name="T76" fmla="*/ 237 w 271"/>
                  <a:gd name="T77" fmla="*/ 184 h 218"/>
                  <a:gd name="T78" fmla="*/ 246 w 271"/>
                  <a:gd name="T79" fmla="*/ 176 h 218"/>
                  <a:gd name="T80" fmla="*/ 262 w 271"/>
                  <a:gd name="T81" fmla="*/ 168 h 218"/>
                  <a:gd name="T82" fmla="*/ 262 w 271"/>
                  <a:gd name="T83" fmla="*/ 151 h 218"/>
                  <a:gd name="T84" fmla="*/ 262 w 271"/>
                  <a:gd name="T85" fmla="*/ 151 h 218"/>
                  <a:gd name="T86" fmla="*/ 271 w 271"/>
                  <a:gd name="T87" fmla="*/ 134 h 218"/>
                  <a:gd name="T88" fmla="*/ 271 w 271"/>
                  <a:gd name="T89" fmla="*/ 117 h 218"/>
                  <a:gd name="T90" fmla="*/ 254 w 271"/>
                  <a:gd name="T91" fmla="*/ 109 h 218"/>
                  <a:gd name="T92" fmla="*/ 246 w 271"/>
                  <a:gd name="T93" fmla="*/ 109 h 218"/>
                  <a:gd name="T94" fmla="*/ 246 w 271"/>
                  <a:gd name="T95" fmla="*/ 109 h 218"/>
                  <a:gd name="T96" fmla="*/ 254 w 271"/>
                  <a:gd name="T97" fmla="*/ 101 h 218"/>
                  <a:gd name="T98" fmla="*/ 254 w 271"/>
                  <a:gd name="T99" fmla="*/ 92 h 218"/>
                  <a:gd name="T100" fmla="*/ 254 w 271"/>
                  <a:gd name="T101" fmla="*/ 84 h 218"/>
                  <a:gd name="T102" fmla="*/ 221 w 271"/>
                  <a:gd name="T103" fmla="*/ 42 h 218"/>
                  <a:gd name="T104" fmla="*/ 195 w 271"/>
                  <a:gd name="T105" fmla="*/ 8 h 218"/>
                  <a:gd name="T106" fmla="*/ 179 w 271"/>
                  <a:gd name="T107" fmla="*/ 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1" h="218">
                    <a:moveTo>
                      <a:pt x="179" y="8"/>
                    </a:moveTo>
                    <a:lnTo>
                      <a:pt x="162" y="0"/>
                    </a:lnTo>
                    <a:lnTo>
                      <a:pt x="162" y="8"/>
                    </a:lnTo>
                    <a:lnTo>
                      <a:pt x="153" y="8"/>
                    </a:lnTo>
                    <a:lnTo>
                      <a:pt x="145" y="8"/>
                    </a:lnTo>
                    <a:lnTo>
                      <a:pt x="137" y="8"/>
                    </a:lnTo>
                    <a:lnTo>
                      <a:pt x="112" y="8"/>
                    </a:lnTo>
                    <a:lnTo>
                      <a:pt x="95" y="17"/>
                    </a:lnTo>
                    <a:lnTo>
                      <a:pt x="86" y="17"/>
                    </a:lnTo>
                    <a:lnTo>
                      <a:pt x="78" y="8"/>
                    </a:lnTo>
                    <a:lnTo>
                      <a:pt x="70" y="17"/>
                    </a:lnTo>
                    <a:lnTo>
                      <a:pt x="53" y="25"/>
                    </a:lnTo>
                    <a:lnTo>
                      <a:pt x="41" y="25"/>
                    </a:lnTo>
                    <a:lnTo>
                      <a:pt x="0" y="92"/>
                    </a:lnTo>
                    <a:lnTo>
                      <a:pt x="6" y="109"/>
                    </a:lnTo>
                    <a:lnTo>
                      <a:pt x="6" y="126"/>
                    </a:lnTo>
                    <a:lnTo>
                      <a:pt x="24" y="126"/>
                    </a:lnTo>
                    <a:lnTo>
                      <a:pt x="44" y="134"/>
                    </a:lnTo>
                    <a:lnTo>
                      <a:pt x="41" y="151"/>
                    </a:lnTo>
                    <a:lnTo>
                      <a:pt x="44" y="168"/>
                    </a:lnTo>
                    <a:lnTo>
                      <a:pt x="61" y="176"/>
                    </a:lnTo>
                    <a:lnTo>
                      <a:pt x="86" y="176"/>
                    </a:lnTo>
                    <a:lnTo>
                      <a:pt x="95" y="193"/>
                    </a:lnTo>
                    <a:lnTo>
                      <a:pt x="103" y="201"/>
                    </a:lnTo>
                    <a:lnTo>
                      <a:pt x="120" y="201"/>
                    </a:lnTo>
                    <a:lnTo>
                      <a:pt x="128" y="193"/>
                    </a:lnTo>
                    <a:lnTo>
                      <a:pt x="179" y="218"/>
                    </a:lnTo>
                    <a:lnTo>
                      <a:pt x="187" y="218"/>
                    </a:lnTo>
                    <a:lnTo>
                      <a:pt x="195" y="218"/>
                    </a:lnTo>
                    <a:lnTo>
                      <a:pt x="204" y="210"/>
                    </a:lnTo>
                    <a:lnTo>
                      <a:pt x="204" y="210"/>
                    </a:lnTo>
                    <a:lnTo>
                      <a:pt x="204" y="201"/>
                    </a:lnTo>
                    <a:lnTo>
                      <a:pt x="212" y="210"/>
                    </a:lnTo>
                    <a:lnTo>
                      <a:pt x="229" y="210"/>
                    </a:lnTo>
                    <a:lnTo>
                      <a:pt x="229" y="210"/>
                    </a:lnTo>
                    <a:lnTo>
                      <a:pt x="221" y="193"/>
                    </a:lnTo>
                    <a:lnTo>
                      <a:pt x="204" y="193"/>
                    </a:lnTo>
                    <a:lnTo>
                      <a:pt x="221" y="184"/>
                    </a:lnTo>
                    <a:lnTo>
                      <a:pt x="237" y="184"/>
                    </a:lnTo>
                    <a:lnTo>
                      <a:pt x="246" y="176"/>
                    </a:lnTo>
                    <a:lnTo>
                      <a:pt x="262" y="168"/>
                    </a:lnTo>
                    <a:lnTo>
                      <a:pt x="262" y="151"/>
                    </a:lnTo>
                    <a:lnTo>
                      <a:pt x="262" y="151"/>
                    </a:lnTo>
                    <a:lnTo>
                      <a:pt x="271" y="134"/>
                    </a:lnTo>
                    <a:lnTo>
                      <a:pt x="271" y="117"/>
                    </a:lnTo>
                    <a:lnTo>
                      <a:pt x="254" y="109"/>
                    </a:lnTo>
                    <a:lnTo>
                      <a:pt x="246" y="109"/>
                    </a:lnTo>
                    <a:lnTo>
                      <a:pt x="246" y="109"/>
                    </a:lnTo>
                    <a:lnTo>
                      <a:pt x="254" y="101"/>
                    </a:lnTo>
                    <a:lnTo>
                      <a:pt x="254" y="92"/>
                    </a:lnTo>
                    <a:lnTo>
                      <a:pt x="254" y="84"/>
                    </a:lnTo>
                    <a:lnTo>
                      <a:pt x="221" y="42"/>
                    </a:lnTo>
                    <a:lnTo>
                      <a:pt x="195" y="8"/>
                    </a:lnTo>
                    <a:lnTo>
                      <a:pt x="179" y="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ЦФО_Орловская область">
                <a:extLst>
                  <a:ext uri="{FF2B5EF4-FFF2-40B4-BE49-F238E27FC236}">
                    <a16:creationId xmlns="" xmlns:a16="http://schemas.microsoft.com/office/drawing/2014/main" id="{4E1A9285-0F61-1D71-92F4-B22265799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913" y="3200400"/>
                <a:ext cx="215900" cy="254000"/>
              </a:xfrm>
              <a:custGeom>
                <a:avLst/>
                <a:gdLst>
                  <a:gd name="T0" fmla="*/ 105 w 136"/>
                  <a:gd name="T1" fmla="*/ 12 h 160"/>
                  <a:gd name="T2" fmla="*/ 80 w 136"/>
                  <a:gd name="T3" fmla="*/ 6 h 160"/>
                  <a:gd name="T4" fmla="*/ 56 w 136"/>
                  <a:gd name="T5" fmla="*/ 0 h 160"/>
                  <a:gd name="T6" fmla="*/ 53 w 136"/>
                  <a:gd name="T7" fmla="*/ 6 h 160"/>
                  <a:gd name="T8" fmla="*/ 49 w 136"/>
                  <a:gd name="T9" fmla="*/ 6 h 160"/>
                  <a:gd name="T10" fmla="*/ 35 w 136"/>
                  <a:gd name="T11" fmla="*/ 12 h 160"/>
                  <a:gd name="T12" fmla="*/ 25 w 136"/>
                  <a:gd name="T13" fmla="*/ 12 h 160"/>
                  <a:gd name="T14" fmla="*/ 23 w 136"/>
                  <a:gd name="T15" fmla="*/ 18 h 160"/>
                  <a:gd name="T16" fmla="*/ 21 w 136"/>
                  <a:gd name="T17" fmla="*/ 31 h 160"/>
                  <a:gd name="T18" fmla="*/ 6 w 136"/>
                  <a:gd name="T19" fmla="*/ 37 h 160"/>
                  <a:gd name="T20" fmla="*/ 0 w 136"/>
                  <a:gd name="T21" fmla="*/ 49 h 160"/>
                  <a:gd name="T22" fmla="*/ 8 w 136"/>
                  <a:gd name="T23" fmla="*/ 56 h 160"/>
                  <a:gd name="T24" fmla="*/ 18 w 136"/>
                  <a:gd name="T25" fmla="*/ 61 h 160"/>
                  <a:gd name="T26" fmla="*/ 18 w 136"/>
                  <a:gd name="T27" fmla="*/ 68 h 160"/>
                  <a:gd name="T28" fmla="*/ 18 w 136"/>
                  <a:gd name="T29" fmla="*/ 80 h 160"/>
                  <a:gd name="T30" fmla="*/ 34 w 136"/>
                  <a:gd name="T31" fmla="*/ 86 h 160"/>
                  <a:gd name="T32" fmla="*/ 46 w 136"/>
                  <a:gd name="T33" fmla="*/ 92 h 160"/>
                  <a:gd name="T34" fmla="*/ 46 w 136"/>
                  <a:gd name="T35" fmla="*/ 105 h 160"/>
                  <a:gd name="T36" fmla="*/ 47 w 136"/>
                  <a:gd name="T37" fmla="*/ 123 h 160"/>
                  <a:gd name="T38" fmla="*/ 53 w 136"/>
                  <a:gd name="T39" fmla="*/ 129 h 160"/>
                  <a:gd name="T40" fmla="*/ 60 w 136"/>
                  <a:gd name="T41" fmla="*/ 135 h 160"/>
                  <a:gd name="T42" fmla="*/ 58 w 136"/>
                  <a:gd name="T43" fmla="*/ 141 h 160"/>
                  <a:gd name="T44" fmla="*/ 58 w 136"/>
                  <a:gd name="T45" fmla="*/ 154 h 160"/>
                  <a:gd name="T46" fmla="*/ 63 w 136"/>
                  <a:gd name="T47" fmla="*/ 154 h 160"/>
                  <a:gd name="T48" fmla="*/ 67 w 136"/>
                  <a:gd name="T49" fmla="*/ 154 h 160"/>
                  <a:gd name="T50" fmla="*/ 69 w 136"/>
                  <a:gd name="T51" fmla="*/ 160 h 160"/>
                  <a:gd name="T52" fmla="*/ 73 w 136"/>
                  <a:gd name="T53" fmla="*/ 160 h 160"/>
                  <a:gd name="T54" fmla="*/ 94 w 136"/>
                  <a:gd name="T55" fmla="*/ 154 h 160"/>
                  <a:gd name="T56" fmla="*/ 101 w 136"/>
                  <a:gd name="T57" fmla="*/ 160 h 160"/>
                  <a:gd name="T58" fmla="*/ 103 w 136"/>
                  <a:gd name="T59" fmla="*/ 148 h 160"/>
                  <a:gd name="T60" fmla="*/ 103 w 136"/>
                  <a:gd name="T61" fmla="*/ 141 h 160"/>
                  <a:gd name="T62" fmla="*/ 105 w 136"/>
                  <a:gd name="T63" fmla="*/ 135 h 160"/>
                  <a:gd name="T64" fmla="*/ 109 w 136"/>
                  <a:gd name="T65" fmla="*/ 123 h 160"/>
                  <a:gd name="T66" fmla="*/ 135 w 136"/>
                  <a:gd name="T67" fmla="*/ 111 h 160"/>
                  <a:gd name="T68" fmla="*/ 134 w 136"/>
                  <a:gd name="T69" fmla="*/ 92 h 160"/>
                  <a:gd name="T70" fmla="*/ 136 w 136"/>
                  <a:gd name="T71" fmla="*/ 80 h 160"/>
                  <a:gd name="T72" fmla="*/ 130 w 136"/>
                  <a:gd name="T73" fmla="*/ 74 h 160"/>
                  <a:gd name="T74" fmla="*/ 122 w 136"/>
                  <a:gd name="T75" fmla="*/ 68 h 160"/>
                  <a:gd name="T76" fmla="*/ 109 w 136"/>
                  <a:gd name="T77" fmla="*/ 37 h 160"/>
                  <a:gd name="T78" fmla="*/ 105 w 136"/>
                  <a:gd name="T7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160">
                    <a:moveTo>
                      <a:pt x="105" y="12"/>
                    </a:moveTo>
                    <a:lnTo>
                      <a:pt x="80" y="6"/>
                    </a:lnTo>
                    <a:lnTo>
                      <a:pt x="56" y="0"/>
                    </a:lnTo>
                    <a:lnTo>
                      <a:pt x="53" y="6"/>
                    </a:lnTo>
                    <a:lnTo>
                      <a:pt x="49" y="6"/>
                    </a:lnTo>
                    <a:lnTo>
                      <a:pt x="35" y="12"/>
                    </a:lnTo>
                    <a:lnTo>
                      <a:pt x="25" y="12"/>
                    </a:lnTo>
                    <a:lnTo>
                      <a:pt x="23" y="18"/>
                    </a:lnTo>
                    <a:lnTo>
                      <a:pt x="21" y="31"/>
                    </a:lnTo>
                    <a:lnTo>
                      <a:pt x="6" y="37"/>
                    </a:lnTo>
                    <a:lnTo>
                      <a:pt x="0" y="49"/>
                    </a:lnTo>
                    <a:lnTo>
                      <a:pt x="8" y="56"/>
                    </a:lnTo>
                    <a:lnTo>
                      <a:pt x="18" y="61"/>
                    </a:lnTo>
                    <a:lnTo>
                      <a:pt x="18" y="68"/>
                    </a:lnTo>
                    <a:lnTo>
                      <a:pt x="18" y="80"/>
                    </a:lnTo>
                    <a:lnTo>
                      <a:pt x="34" y="86"/>
                    </a:lnTo>
                    <a:lnTo>
                      <a:pt x="46" y="92"/>
                    </a:lnTo>
                    <a:lnTo>
                      <a:pt x="46" y="105"/>
                    </a:lnTo>
                    <a:lnTo>
                      <a:pt x="47" y="123"/>
                    </a:lnTo>
                    <a:lnTo>
                      <a:pt x="53" y="129"/>
                    </a:lnTo>
                    <a:lnTo>
                      <a:pt x="60" y="135"/>
                    </a:lnTo>
                    <a:lnTo>
                      <a:pt x="58" y="141"/>
                    </a:lnTo>
                    <a:lnTo>
                      <a:pt x="58" y="154"/>
                    </a:lnTo>
                    <a:lnTo>
                      <a:pt x="63" y="154"/>
                    </a:lnTo>
                    <a:lnTo>
                      <a:pt x="67" y="154"/>
                    </a:lnTo>
                    <a:lnTo>
                      <a:pt x="69" y="160"/>
                    </a:lnTo>
                    <a:lnTo>
                      <a:pt x="73" y="160"/>
                    </a:lnTo>
                    <a:lnTo>
                      <a:pt x="94" y="154"/>
                    </a:lnTo>
                    <a:lnTo>
                      <a:pt x="101" y="160"/>
                    </a:lnTo>
                    <a:lnTo>
                      <a:pt x="103" y="148"/>
                    </a:lnTo>
                    <a:lnTo>
                      <a:pt x="103" y="141"/>
                    </a:lnTo>
                    <a:lnTo>
                      <a:pt x="105" y="135"/>
                    </a:lnTo>
                    <a:lnTo>
                      <a:pt x="109" y="123"/>
                    </a:lnTo>
                    <a:lnTo>
                      <a:pt x="135" y="111"/>
                    </a:lnTo>
                    <a:lnTo>
                      <a:pt x="134" y="92"/>
                    </a:lnTo>
                    <a:lnTo>
                      <a:pt x="136" y="80"/>
                    </a:lnTo>
                    <a:lnTo>
                      <a:pt x="130" y="74"/>
                    </a:lnTo>
                    <a:lnTo>
                      <a:pt x="122" y="68"/>
                    </a:lnTo>
                    <a:lnTo>
                      <a:pt x="109" y="37"/>
                    </a:lnTo>
                    <a:lnTo>
                      <a:pt x="105" y="1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ЦФО_Московская область">
                <a:extLst>
                  <a:ext uri="{FF2B5EF4-FFF2-40B4-BE49-F238E27FC236}">
                    <a16:creationId xmlns="" xmlns:a16="http://schemas.microsoft.com/office/drawing/2014/main" id="{E6200F8A-547D-F56B-9FAA-CA7B86C21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1725" y="2936875"/>
                <a:ext cx="296863" cy="360363"/>
              </a:xfrm>
              <a:custGeom>
                <a:avLst/>
                <a:gdLst>
                  <a:gd name="T0" fmla="*/ 96 w 255"/>
                  <a:gd name="T1" fmla="*/ 8 h 310"/>
                  <a:gd name="T2" fmla="*/ 70 w 255"/>
                  <a:gd name="T3" fmla="*/ 16 h 310"/>
                  <a:gd name="T4" fmla="*/ 32 w 255"/>
                  <a:gd name="T5" fmla="*/ 58 h 310"/>
                  <a:gd name="T6" fmla="*/ 13 w 255"/>
                  <a:gd name="T7" fmla="*/ 100 h 310"/>
                  <a:gd name="T8" fmla="*/ 29 w 255"/>
                  <a:gd name="T9" fmla="*/ 117 h 310"/>
                  <a:gd name="T10" fmla="*/ 64 w 255"/>
                  <a:gd name="T11" fmla="*/ 142 h 310"/>
                  <a:gd name="T12" fmla="*/ 64 w 255"/>
                  <a:gd name="T13" fmla="*/ 192 h 310"/>
                  <a:gd name="T14" fmla="*/ 75 w 255"/>
                  <a:gd name="T15" fmla="*/ 234 h 310"/>
                  <a:gd name="T16" fmla="*/ 87 w 255"/>
                  <a:gd name="T17" fmla="*/ 243 h 310"/>
                  <a:gd name="T18" fmla="*/ 87 w 255"/>
                  <a:gd name="T19" fmla="*/ 268 h 310"/>
                  <a:gd name="T20" fmla="*/ 87 w 255"/>
                  <a:gd name="T21" fmla="*/ 276 h 310"/>
                  <a:gd name="T22" fmla="*/ 76 w 255"/>
                  <a:gd name="T23" fmla="*/ 310 h 310"/>
                  <a:gd name="T24" fmla="*/ 104 w 255"/>
                  <a:gd name="T25" fmla="*/ 301 h 310"/>
                  <a:gd name="T26" fmla="*/ 121 w 255"/>
                  <a:gd name="T27" fmla="*/ 301 h 310"/>
                  <a:gd name="T28" fmla="*/ 146 w 255"/>
                  <a:gd name="T29" fmla="*/ 293 h 310"/>
                  <a:gd name="T30" fmla="*/ 179 w 255"/>
                  <a:gd name="T31" fmla="*/ 293 h 310"/>
                  <a:gd name="T32" fmla="*/ 196 w 255"/>
                  <a:gd name="T33" fmla="*/ 293 h 310"/>
                  <a:gd name="T34" fmla="*/ 213 w 255"/>
                  <a:gd name="T35" fmla="*/ 293 h 310"/>
                  <a:gd name="T36" fmla="*/ 247 w 255"/>
                  <a:gd name="T37" fmla="*/ 243 h 310"/>
                  <a:gd name="T38" fmla="*/ 221 w 255"/>
                  <a:gd name="T39" fmla="*/ 217 h 310"/>
                  <a:gd name="T40" fmla="*/ 205 w 255"/>
                  <a:gd name="T41" fmla="*/ 192 h 310"/>
                  <a:gd name="T42" fmla="*/ 247 w 255"/>
                  <a:gd name="T43" fmla="*/ 100 h 310"/>
                  <a:gd name="T44" fmla="*/ 247 w 255"/>
                  <a:gd name="T45" fmla="*/ 75 h 310"/>
                  <a:gd name="T46" fmla="*/ 230 w 255"/>
                  <a:gd name="T47" fmla="*/ 58 h 310"/>
                  <a:gd name="T48" fmla="*/ 196 w 255"/>
                  <a:gd name="T49" fmla="*/ 50 h 310"/>
                  <a:gd name="T50" fmla="*/ 179 w 255"/>
                  <a:gd name="T51" fmla="*/ 58 h 310"/>
                  <a:gd name="T52" fmla="*/ 146 w 255"/>
                  <a:gd name="T53" fmla="*/ 41 h 310"/>
                  <a:gd name="T54" fmla="*/ 113 w 255"/>
                  <a:gd name="T55" fmla="*/ 16 h 310"/>
                  <a:gd name="T56" fmla="*/ 155 w 255"/>
                  <a:gd name="T57" fmla="*/ 111 h 310"/>
                  <a:gd name="T58" fmla="*/ 171 w 255"/>
                  <a:gd name="T59" fmla="*/ 126 h 310"/>
                  <a:gd name="T60" fmla="*/ 175 w 255"/>
                  <a:gd name="T61" fmla="*/ 156 h 310"/>
                  <a:gd name="T62" fmla="*/ 151 w 255"/>
                  <a:gd name="T63" fmla="*/ 171 h 310"/>
                  <a:gd name="T64" fmla="*/ 123 w 255"/>
                  <a:gd name="T65" fmla="*/ 169 h 310"/>
                  <a:gd name="T66" fmla="*/ 111 w 255"/>
                  <a:gd name="T67" fmla="*/ 170 h 310"/>
                  <a:gd name="T68" fmla="*/ 82 w 255"/>
                  <a:gd name="T69" fmla="*/ 160 h 310"/>
                  <a:gd name="T70" fmla="*/ 66 w 255"/>
                  <a:gd name="T71" fmla="*/ 149 h 310"/>
                  <a:gd name="T72" fmla="*/ 85 w 255"/>
                  <a:gd name="T73" fmla="*/ 127 h 310"/>
                  <a:gd name="T74" fmla="*/ 111 w 255"/>
                  <a:gd name="T75" fmla="*/ 133 h 310"/>
                  <a:gd name="T76" fmla="*/ 138 w 255"/>
                  <a:gd name="T77" fmla="*/ 126 h 310"/>
                  <a:gd name="T78" fmla="*/ 155 w 255"/>
                  <a:gd name="T79" fmla="*/ 111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5" h="310">
                    <a:moveTo>
                      <a:pt x="104" y="0"/>
                    </a:moveTo>
                    <a:lnTo>
                      <a:pt x="96" y="8"/>
                    </a:lnTo>
                    <a:lnTo>
                      <a:pt x="87" y="8"/>
                    </a:lnTo>
                    <a:lnTo>
                      <a:pt x="70" y="16"/>
                    </a:lnTo>
                    <a:lnTo>
                      <a:pt x="46" y="25"/>
                    </a:lnTo>
                    <a:lnTo>
                      <a:pt x="32" y="58"/>
                    </a:lnTo>
                    <a:lnTo>
                      <a:pt x="0" y="92"/>
                    </a:lnTo>
                    <a:lnTo>
                      <a:pt x="13" y="100"/>
                    </a:lnTo>
                    <a:lnTo>
                      <a:pt x="22" y="100"/>
                    </a:lnTo>
                    <a:lnTo>
                      <a:pt x="29" y="117"/>
                    </a:lnTo>
                    <a:lnTo>
                      <a:pt x="38" y="134"/>
                    </a:lnTo>
                    <a:lnTo>
                      <a:pt x="64" y="142"/>
                    </a:lnTo>
                    <a:lnTo>
                      <a:pt x="72" y="184"/>
                    </a:lnTo>
                    <a:lnTo>
                      <a:pt x="64" y="192"/>
                    </a:lnTo>
                    <a:lnTo>
                      <a:pt x="57" y="209"/>
                    </a:lnTo>
                    <a:lnTo>
                      <a:pt x="75" y="234"/>
                    </a:lnTo>
                    <a:lnTo>
                      <a:pt x="87" y="234"/>
                    </a:lnTo>
                    <a:lnTo>
                      <a:pt x="87" y="243"/>
                    </a:lnTo>
                    <a:lnTo>
                      <a:pt x="87" y="259"/>
                    </a:lnTo>
                    <a:lnTo>
                      <a:pt x="87" y="268"/>
                    </a:lnTo>
                    <a:lnTo>
                      <a:pt x="96" y="276"/>
                    </a:lnTo>
                    <a:lnTo>
                      <a:pt x="87" y="276"/>
                    </a:lnTo>
                    <a:lnTo>
                      <a:pt x="75" y="293"/>
                    </a:lnTo>
                    <a:lnTo>
                      <a:pt x="76" y="310"/>
                    </a:lnTo>
                    <a:lnTo>
                      <a:pt x="87" y="310"/>
                    </a:lnTo>
                    <a:lnTo>
                      <a:pt x="104" y="301"/>
                    </a:lnTo>
                    <a:lnTo>
                      <a:pt x="113" y="293"/>
                    </a:lnTo>
                    <a:lnTo>
                      <a:pt x="121" y="301"/>
                    </a:lnTo>
                    <a:lnTo>
                      <a:pt x="129" y="301"/>
                    </a:lnTo>
                    <a:lnTo>
                      <a:pt x="146" y="293"/>
                    </a:lnTo>
                    <a:lnTo>
                      <a:pt x="171" y="293"/>
                    </a:lnTo>
                    <a:lnTo>
                      <a:pt x="179" y="293"/>
                    </a:lnTo>
                    <a:lnTo>
                      <a:pt x="188" y="293"/>
                    </a:lnTo>
                    <a:lnTo>
                      <a:pt x="196" y="293"/>
                    </a:lnTo>
                    <a:lnTo>
                      <a:pt x="196" y="285"/>
                    </a:lnTo>
                    <a:lnTo>
                      <a:pt x="213" y="293"/>
                    </a:lnTo>
                    <a:lnTo>
                      <a:pt x="230" y="293"/>
                    </a:lnTo>
                    <a:lnTo>
                      <a:pt x="247" y="243"/>
                    </a:lnTo>
                    <a:lnTo>
                      <a:pt x="230" y="226"/>
                    </a:lnTo>
                    <a:lnTo>
                      <a:pt x="221" y="217"/>
                    </a:lnTo>
                    <a:lnTo>
                      <a:pt x="213" y="201"/>
                    </a:lnTo>
                    <a:lnTo>
                      <a:pt x="205" y="192"/>
                    </a:lnTo>
                    <a:lnTo>
                      <a:pt x="221" y="142"/>
                    </a:lnTo>
                    <a:lnTo>
                      <a:pt x="247" y="100"/>
                    </a:lnTo>
                    <a:lnTo>
                      <a:pt x="255" y="92"/>
                    </a:lnTo>
                    <a:lnTo>
                      <a:pt x="247" y="75"/>
                    </a:lnTo>
                    <a:lnTo>
                      <a:pt x="238" y="58"/>
                    </a:lnTo>
                    <a:lnTo>
                      <a:pt x="230" y="58"/>
                    </a:lnTo>
                    <a:lnTo>
                      <a:pt x="213" y="58"/>
                    </a:lnTo>
                    <a:lnTo>
                      <a:pt x="196" y="50"/>
                    </a:lnTo>
                    <a:lnTo>
                      <a:pt x="188" y="58"/>
                    </a:lnTo>
                    <a:lnTo>
                      <a:pt x="179" y="58"/>
                    </a:lnTo>
                    <a:lnTo>
                      <a:pt x="171" y="50"/>
                    </a:lnTo>
                    <a:lnTo>
                      <a:pt x="146" y="41"/>
                    </a:lnTo>
                    <a:lnTo>
                      <a:pt x="121" y="33"/>
                    </a:lnTo>
                    <a:lnTo>
                      <a:pt x="113" y="16"/>
                    </a:lnTo>
                    <a:lnTo>
                      <a:pt x="104" y="0"/>
                    </a:lnTo>
                    <a:close/>
                    <a:moveTo>
                      <a:pt x="155" y="111"/>
                    </a:moveTo>
                    <a:lnTo>
                      <a:pt x="161" y="123"/>
                    </a:lnTo>
                    <a:cubicBezTo>
                      <a:pt x="164" y="125"/>
                      <a:pt x="165" y="127"/>
                      <a:pt x="171" y="126"/>
                    </a:cubicBezTo>
                    <a:lnTo>
                      <a:pt x="169" y="135"/>
                    </a:lnTo>
                    <a:lnTo>
                      <a:pt x="175" y="156"/>
                    </a:lnTo>
                    <a:lnTo>
                      <a:pt x="172" y="169"/>
                    </a:lnTo>
                    <a:lnTo>
                      <a:pt x="151" y="171"/>
                    </a:lnTo>
                    <a:lnTo>
                      <a:pt x="137" y="162"/>
                    </a:lnTo>
                    <a:lnTo>
                      <a:pt x="123" y="169"/>
                    </a:lnTo>
                    <a:lnTo>
                      <a:pt x="116" y="158"/>
                    </a:lnTo>
                    <a:lnTo>
                      <a:pt x="111" y="170"/>
                    </a:lnTo>
                    <a:lnTo>
                      <a:pt x="91" y="172"/>
                    </a:lnTo>
                    <a:lnTo>
                      <a:pt x="82" y="160"/>
                    </a:lnTo>
                    <a:lnTo>
                      <a:pt x="70" y="169"/>
                    </a:lnTo>
                    <a:lnTo>
                      <a:pt x="66" y="149"/>
                    </a:lnTo>
                    <a:lnTo>
                      <a:pt x="80" y="145"/>
                    </a:lnTo>
                    <a:lnTo>
                      <a:pt x="85" y="127"/>
                    </a:lnTo>
                    <a:lnTo>
                      <a:pt x="100" y="144"/>
                    </a:lnTo>
                    <a:lnTo>
                      <a:pt x="111" y="133"/>
                    </a:lnTo>
                    <a:lnTo>
                      <a:pt x="135" y="143"/>
                    </a:lnTo>
                    <a:lnTo>
                      <a:pt x="138" y="126"/>
                    </a:lnTo>
                    <a:lnTo>
                      <a:pt x="148" y="121"/>
                    </a:lnTo>
                    <a:lnTo>
                      <a:pt x="155" y="111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ЦФО_Липецкая область">
                <a:extLst>
                  <a:ext uri="{FF2B5EF4-FFF2-40B4-BE49-F238E27FC236}">
                    <a16:creationId xmlns="" xmlns:a16="http://schemas.microsoft.com/office/drawing/2014/main" id="{952BFAF9-C988-5814-247F-6F8DD4AFD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3376613"/>
                <a:ext cx="252413" cy="233363"/>
              </a:xfrm>
              <a:custGeom>
                <a:avLst/>
                <a:gdLst>
                  <a:gd name="T0" fmla="*/ 127 w 159"/>
                  <a:gd name="T1" fmla="*/ 0 h 147"/>
                  <a:gd name="T2" fmla="*/ 118 w 159"/>
                  <a:gd name="T3" fmla="*/ 0 h 147"/>
                  <a:gd name="T4" fmla="*/ 110 w 159"/>
                  <a:gd name="T5" fmla="*/ 6 h 147"/>
                  <a:gd name="T6" fmla="*/ 104 w 159"/>
                  <a:gd name="T7" fmla="*/ 6 h 147"/>
                  <a:gd name="T8" fmla="*/ 99 w 159"/>
                  <a:gd name="T9" fmla="*/ 6 h 147"/>
                  <a:gd name="T10" fmla="*/ 95 w 159"/>
                  <a:gd name="T11" fmla="*/ 12 h 147"/>
                  <a:gd name="T12" fmla="*/ 92 w 159"/>
                  <a:gd name="T13" fmla="*/ 18 h 147"/>
                  <a:gd name="T14" fmla="*/ 80 w 159"/>
                  <a:gd name="T15" fmla="*/ 18 h 147"/>
                  <a:gd name="T16" fmla="*/ 72 w 159"/>
                  <a:gd name="T17" fmla="*/ 12 h 147"/>
                  <a:gd name="T18" fmla="*/ 62 w 159"/>
                  <a:gd name="T19" fmla="*/ 0 h 147"/>
                  <a:gd name="T20" fmla="*/ 49 w 159"/>
                  <a:gd name="T21" fmla="*/ 6 h 147"/>
                  <a:gd name="T22" fmla="*/ 36 w 159"/>
                  <a:gd name="T23" fmla="*/ 12 h 147"/>
                  <a:gd name="T24" fmla="*/ 32 w 159"/>
                  <a:gd name="T25" fmla="*/ 24 h 147"/>
                  <a:gd name="T26" fmla="*/ 30 w 159"/>
                  <a:gd name="T27" fmla="*/ 30 h 147"/>
                  <a:gd name="T28" fmla="*/ 30 w 159"/>
                  <a:gd name="T29" fmla="*/ 43 h 147"/>
                  <a:gd name="T30" fmla="*/ 28 w 159"/>
                  <a:gd name="T31" fmla="*/ 49 h 147"/>
                  <a:gd name="T32" fmla="*/ 21 w 159"/>
                  <a:gd name="T33" fmla="*/ 43 h 147"/>
                  <a:gd name="T34" fmla="*/ 0 w 159"/>
                  <a:gd name="T35" fmla="*/ 49 h 147"/>
                  <a:gd name="T36" fmla="*/ 4 w 159"/>
                  <a:gd name="T37" fmla="*/ 61 h 147"/>
                  <a:gd name="T38" fmla="*/ 16 w 159"/>
                  <a:gd name="T39" fmla="*/ 74 h 147"/>
                  <a:gd name="T40" fmla="*/ 33 w 159"/>
                  <a:gd name="T41" fmla="*/ 79 h 147"/>
                  <a:gd name="T42" fmla="*/ 48 w 159"/>
                  <a:gd name="T43" fmla="*/ 86 h 147"/>
                  <a:gd name="T44" fmla="*/ 48 w 159"/>
                  <a:gd name="T45" fmla="*/ 92 h 147"/>
                  <a:gd name="T46" fmla="*/ 47 w 159"/>
                  <a:gd name="T47" fmla="*/ 92 h 147"/>
                  <a:gd name="T48" fmla="*/ 53 w 159"/>
                  <a:gd name="T49" fmla="*/ 98 h 147"/>
                  <a:gd name="T50" fmla="*/ 60 w 159"/>
                  <a:gd name="T51" fmla="*/ 98 h 147"/>
                  <a:gd name="T52" fmla="*/ 65 w 159"/>
                  <a:gd name="T53" fmla="*/ 110 h 147"/>
                  <a:gd name="T54" fmla="*/ 64 w 159"/>
                  <a:gd name="T55" fmla="*/ 117 h 147"/>
                  <a:gd name="T56" fmla="*/ 79 w 159"/>
                  <a:gd name="T57" fmla="*/ 129 h 147"/>
                  <a:gd name="T58" fmla="*/ 96 w 159"/>
                  <a:gd name="T59" fmla="*/ 147 h 147"/>
                  <a:gd name="T60" fmla="*/ 107 w 159"/>
                  <a:gd name="T61" fmla="*/ 141 h 147"/>
                  <a:gd name="T62" fmla="*/ 118 w 159"/>
                  <a:gd name="T63" fmla="*/ 135 h 147"/>
                  <a:gd name="T64" fmla="*/ 111 w 159"/>
                  <a:gd name="T65" fmla="*/ 98 h 147"/>
                  <a:gd name="T66" fmla="*/ 133 w 159"/>
                  <a:gd name="T67" fmla="*/ 74 h 147"/>
                  <a:gd name="T68" fmla="*/ 159 w 159"/>
                  <a:gd name="T69" fmla="*/ 55 h 147"/>
                  <a:gd name="T70" fmla="*/ 157 w 159"/>
                  <a:gd name="T71" fmla="*/ 43 h 147"/>
                  <a:gd name="T72" fmla="*/ 159 w 159"/>
                  <a:gd name="T73" fmla="*/ 30 h 147"/>
                  <a:gd name="T74" fmla="*/ 145 w 159"/>
                  <a:gd name="T75" fmla="*/ 24 h 147"/>
                  <a:gd name="T76" fmla="*/ 132 w 159"/>
                  <a:gd name="T77" fmla="*/ 24 h 147"/>
                  <a:gd name="T78" fmla="*/ 132 w 159"/>
                  <a:gd name="T79" fmla="*/ 12 h 147"/>
                  <a:gd name="T80" fmla="*/ 127 w 159"/>
                  <a:gd name="T8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9" h="147">
                    <a:moveTo>
                      <a:pt x="127" y="0"/>
                    </a:moveTo>
                    <a:lnTo>
                      <a:pt x="118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99" y="6"/>
                    </a:lnTo>
                    <a:lnTo>
                      <a:pt x="95" y="12"/>
                    </a:lnTo>
                    <a:lnTo>
                      <a:pt x="92" y="18"/>
                    </a:lnTo>
                    <a:lnTo>
                      <a:pt x="80" y="18"/>
                    </a:lnTo>
                    <a:lnTo>
                      <a:pt x="72" y="12"/>
                    </a:lnTo>
                    <a:lnTo>
                      <a:pt x="62" y="0"/>
                    </a:lnTo>
                    <a:lnTo>
                      <a:pt x="49" y="6"/>
                    </a:lnTo>
                    <a:lnTo>
                      <a:pt x="36" y="12"/>
                    </a:lnTo>
                    <a:lnTo>
                      <a:pt x="32" y="24"/>
                    </a:lnTo>
                    <a:lnTo>
                      <a:pt x="30" y="30"/>
                    </a:lnTo>
                    <a:lnTo>
                      <a:pt x="30" y="43"/>
                    </a:lnTo>
                    <a:lnTo>
                      <a:pt x="28" y="49"/>
                    </a:lnTo>
                    <a:lnTo>
                      <a:pt x="21" y="43"/>
                    </a:lnTo>
                    <a:lnTo>
                      <a:pt x="0" y="49"/>
                    </a:lnTo>
                    <a:lnTo>
                      <a:pt x="4" y="61"/>
                    </a:lnTo>
                    <a:lnTo>
                      <a:pt x="16" y="74"/>
                    </a:lnTo>
                    <a:lnTo>
                      <a:pt x="33" y="79"/>
                    </a:lnTo>
                    <a:lnTo>
                      <a:pt x="48" y="86"/>
                    </a:lnTo>
                    <a:lnTo>
                      <a:pt x="48" y="92"/>
                    </a:lnTo>
                    <a:lnTo>
                      <a:pt x="47" y="92"/>
                    </a:lnTo>
                    <a:lnTo>
                      <a:pt x="53" y="98"/>
                    </a:lnTo>
                    <a:lnTo>
                      <a:pt x="60" y="98"/>
                    </a:lnTo>
                    <a:lnTo>
                      <a:pt x="65" y="110"/>
                    </a:lnTo>
                    <a:lnTo>
                      <a:pt x="64" y="117"/>
                    </a:lnTo>
                    <a:lnTo>
                      <a:pt x="79" y="129"/>
                    </a:lnTo>
                    <a:lnTo>
                      <a:pt x="96" y="147"/>
                    </a:lnTo>
                    <a:lnTo>
                      <a:pt x="107" y="141"/>
                    </a:lnTo>
                    <a:lnTo>
                      <a:pt x="118" y="135"/>
                    </a:lnTo>
                    <a:lnTo>
                      <a:pt x="111" y="98"/>
                    </a:lnTo>
                    <a:lnTo>
                      <a:pt x="133" y="74"/>
                    </a:lnTo>
                    <a:lnTo>
                      <a:pt x="159" y="55"/>
                    </a:lnTo>
                    <a:lnTo>
                      <a:pt x="157" y="43"/>
                    </a:lnTo>
                    <a:lnTo>
                      <a:pt x="159" y="30"/>
                    </a:lnTo>
                    <a:lnTo>
                      <a:pt x="145" y="24"/>
                    </a:lnTo>
                    <a:lnTo>
                      <a:pt x="132" y="24"/>
                    </a:lnTo>
                    <a:lnTo>
                      <a:pt x="132" y="1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ЦФО_Курская область">
                <a:extLst>
                  <a:ext uri="{FF2B5EF4-FFF2-40B4-BE49-F238E27FC236}">
                    <a16:creationId xmlns="" xmlns:a16="http://schemas.microsoft.com/office/drawing/2014/main" id="{CE779A3F-7908-7800-761F-700609EB3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13" y="3268663"/>
                <a:ext cx="282575" cy="282575"/>
              </a:xfrm>
              <a:custGeom>
                <a:avLst/>
                <a:gdLst>
                  <a:gd name="T0" fmla="*/ 106 w 178"/>
                  <a:gd name="T1" fmla="*/ 25 h 178"/>
                  <a:gd name="T2" fmla="*/ 106 w 178"/>
                  <a:gd name="T3" fmla="*/ 18 h 178"/>
                  <a:gd name="T4" fmla="*/ 96 w 178"/>
                  <a:gd name="T5" fmla="*/ 13 h 178"/>
                  <a:gd name="T6" fmla="*/ 88 w 178"/>
                  <a:gd name="T7" fmla="*/ 6 h 178"/>
                  <a:gd name="T8" fmla="*/ 72 w 178"/>
                  <a:gd name="T9" fmla="*/ 6 h 178"/>
                  <a:gd name="T10" fmla="*/ 69 w 178"/>
                  <a:gd name="T11" fmla="*/ 6 h 178"/>
                  <a:gd name="T12" fmla="*/ 66 w 178"/>
                  <a:gd name="T13" fmla="*/ 6 h 178"/>
                  <a:gd name="T14" fmla="*/ 63 w 178"/>
                  <a:gd name="T15" fmla="*/ 6 h 178"/>
                  <a:gd name="T16" fmla="*/ 58 w 178"/>
                  <a:gd name="T17" fmla="*/ 13 h 178"/>
                  <a:gd name="T18" fmla="*/ 47 w 178"/>
                  <a:gd name="T19" fmla="*/ 0 h 178"/>
                  <a:gd name="T20" fmla="*/ 36 w 178"/>
                  <a:gd name="T21" fmla="*/ 13 h 178"/>
                  <a:gd name="T22" fmla="*/ 30 w 178"/>
                  <a:gd name="T23" fmla="*/ 18 h 178"/>
                  <a:gd name="T24" fmla="*/ 19 w 178"/>
                  <a:gd name="T25" fmla="*/ 13 h 178"/>
                  <a:gd name="T26" fmla="*/ 17 w 178"/>
                  <a:gd name="T27" fmla="*/ 18 h 178"/>
                  <a:gd name="T28" fmla="*/ 16 w 178"/>
                  <a:gd name="T29" fmla="*/ 25 h 178"/>
                  <a:gd name="T30" fmla="*/ 0 w 178"/>
                  <a:gd name="T31" fmla="*/ 37 h 178"/>
                  <a:gd name="T32" fmla="*/ 11 w 178"/>
                  <a:gd name="T33" fmla="*/ 55 h 178"/>
                  <a:gd name="T34" fmla="*/ 25 w 178"/>
                  <a:gd name="T35" fmla="*/ 74 h 178"/>
                  <a:gd name="T36" fmla="*/ 23 w 178"/>
                  <a:gd name="T37" fmla="*/ 80 h 178"/>
                  <a:gd name="T38" fmla="*/ 20 w 178"/>
                  <a:gd name="T39" fmla="*/ 86 h 178"/>
                  <a:gd name="T40" fmla="*/ 23 w 178"/>
                  <a:gd name="T41" fmla="*/ 86 h 178"/>
                  <a:gd name="T42" fmla="*/ 25 w 178"/>
                  <a:gd name="T43" fmla="*/ 92 h 178"/>
                  <a:gd name="T44" fmla="*/ 22 w 178"/>
                  <a:gd name="T45" fmla="*/ 92 h 178"/>
                  <a:gd name="T46" fmla="*/ 19 w 178"/>
                  <a:gd name="T47" fmla="*/ 98 h 178"/>
                  <a:gd name="T48" fmla="*/ 31 w 178"/>
                  <a:gd name="T49" fmla="*/ 111 h 178"/>
                  <a:gd name="T50" fmla="*/ 45 w 178"/>
                  <a:gd name="T51" fmla="*/ 111 h 178"/>
                  <a:gd name="T52" fmla="*/ 48 w 178"/>
                  <a:gd name="T53" fmla="*/ 111 h 178"/>
                  <a:gd name="T54" fmla="*/ 53 w 178"/>
                  <a:gd name="T55" fmla="*/ 111 h 178"/>
                  <a:gd name="T56" fmla="*/ 58 w 178"/>
                  <a:gd name="T57" fmla="*/ 123 h 178"/>
                  <a:gd name="T58" fmla="*/ 65 w 178"/>
                  <a:gd name="T59" fmla="*/ 129 h 178"/>
                  <a:gd name="T60" fmla="*/ 94 w 178"/>
                  <a:gd name="T61" fmla="*/ 142 h 178"/>
                  <a:gd name="T62" fmla="*/ 130 w 178"/>
                  <a:gd name="T63" fmla="*/ 160 h 178"/>
                  <a:gd name="T64" fmla="*/ 136 w 178"/>
                  <a:gd name="T65" fmla="*/ 166 h 178"/>
                  <a:gd name="T66" fmla="*/ 141 w 178"/>
                  <a:gd name="T67" fmla="*/ 178 h 178"/>
                  <a:gd name="T68" fmla="*/ 150 w 178"/>
                  <a:gd name="T69" fmla="*/ 166 h 178"/>
                  <a:gd name="T70" fmla="*/ 157 w 178"/>
                  <a:gd name="T71" fmla="*/ 154 h 178"/>
                  <a:gd name="T72" fmla="*/ 165 w 178"/>
                  <a:gd name="T73" fmla="*/ 160 h 178"/>
                  <a:gd name="T74" fmla="*/ 172 w 178"/>
                  <a:gd name="T75" fmla="*/ 160 h 178"/>
                  <a:gd name="T76" fmla="*/ 174 w 178"/>
                  <a:gd name="T77" fmla="*/ 160 h 178"/>
                  <a:gd name="T78" fmla="*/ 174 w 178"/>
                  <a:gd name="T79" fmla="*/ 154 h 178"/>
                  <a:gd name="T80" fmla="*/ 178 w 178"/>
                  <a:gd name="T81" fmla="*/ 147 h 178"/>
                  <a:gd name="T82" fmla="*/ 177 w 178"/>
                  <a:gd name="T83" fmla="*/ 142 h 178"/>
                  <a:gd name="T84" fmla="*/ 177 w 178"/>
                  <a:gd name="T85" fmla="*/ 142 h 178"/>
                  <a:gd name="T86" fmla="*/ 165 w 178"/>
                  <a:gd name="T87" fmla="*/ 129 h 178"/>
                  <a:gd name="T88" fmla="*/ 161 w 178"/>
                  <a:gd name="T89" fmla="*/ 117 h 178"/>
                  <a:gd name="T90" fmla="*/ 157 w 178"/>
                  <a:gd name="T91" fmla="*/ 117 h 178"/>
                  <a:gd name="T92" fmla="*/ 155 w 178"/>
                  <a:gd name="T93" fmla="*/ 111 h 178"/>
                  <a:gd name="T94" fmla="*/ 151 w 178"/>
                  <a:gd name="T95" fmla="*/ 111 h 178"/>
                  <a:gd name="T96" fmla="*/ 146 w 178"/>
                  <a:gd name="T97" fmla="*/ 111 h 178"/>
                  <a:gd name="T98" fmla="*/ 146 w 178"/>
                  <a:gd name="T99" fmla="*/ 105 h 178"/>
                  <a:gd name="T100" fmla="*/ 148 w 178"/>
                  <a:gd name="T101" fmla="*/ 98 h 178"/>
                  <a:gd name="T102" fmla="*/ 141 w 178"/>
                  <a:gd name="T103" fmla="*/ 86 h 178"/>
                  <a:gd name="T104" fmla="*/ 135 w 178"/>
                  <a:gd name="T105" fmla="*/ 80 h 178"/>
                  <a:gd name="T106" fmla="*/ 134 w 178"/>
                  <a:gd name="T107" fmla="*/ 62 h 178"/>
                  <a:gd name="T108" fmla="*/ 134 w 178"/>
                  <a:gd name="T109" fmla="*/ 49 h 178"/>
                  <a:gd name="T110" fmla="*/ 122 w 178"/>
                  <a:gd name="T111" fmla="*/ 43 h 178"/>
                  <a:gd name="T112" fmla="*/ 106 w 178"/>
                  <a:gd name="T113" fmla="*/ 37 h 178"/>
                  <a:gd name="T114" fmla="*/ 106 w 178"/>
                  <a:gd name="T115" fmla="*/ 2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8" h="178">
                    <a:moveTo>
                      <a:pt x="106" y="25"/>
                    </a:moveTo>
                    <a:lnTo>
                      <a:pt x="106" y="18"/>
                    </a:lnTo>
                    <a:lnTo>
                      <a:pt x="96" y="13"/>
                    </a:lnTo>
                    <a:lnTo>
                      <a:pt x="88" y="6"/>
                    </a:lnTo>
                    <a:lnTo>
                      <a:pt x="72" y="6"/>
                    </a:lnTo>
                    <a:lnTo>
                      <a:pt x="69" y="6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58" y="13"/>
                    </a:lnTo>
                    <a:lnTo>
                      <a:pt x="47" y="0"/>
                    </a:lnTo>
                    <a:lnTo>
                      <a:pt x="36" y="13"/>
                    </a:lnTo>
                    <a:lnTo>
                      <a:pt x="30" y="18"/>
                    </a:lnTo>
                    <a:lnTo>
                      <a:pt x="19" y="13"/>
                    </a:lnTo>
                    <a:lnTo>
                      <a:pt x="17" y="18"/>
                    </a:lnTo>
                    <a:lnTo>
                      <a:pt x="16" y="25"/>
                    </a:lnTo>
                    <a:lnTo>
                      <a:pt x="0" y="37"/>
                    </a:lnTo>
                    <a:lnTo>
                      <a:pt x="11" y="55"/>
                    </a:lnTo>
                    <a:lnTo>
                      <a:pt x="25" y="74"/>
                    </a:lnTo>
                    <a:lnTo>
                      <a:pt x="23" y="80"/>
                    </a:lnTo>
                    <a:lnTo>
                      <a:pt x="20" y="86"/>
                    </a:lnTo>
                    <a:lnTo>
                      <a:pt x="23" y="86"/>
                    </a:lnTo>
                    <a:lnTo>
                      <a:pt x="25" y="92"/>
                    </a:lnTo>
                    <a:lnTo>
                      <a:pt x="22" y="92"/>
                    </a:lnTo>
                    <a:lnTo>
                      <a:pt x="19" y="98"/>
                    </a:lnTo>
                    <a:lnTo>
                      <a:pt x="31" y="111"/>
                    </a:lnTo>
                    <a:lnTo>
                      <a:pt x="45" y="111"/>
                    </a:lnTo>
                    <a:lnTo>
                      <a:pt x="48" y="111"/>
                    </a:lnTo>
                    <a:lnTo>
                      <a:pt x="53" y="111"/>
                    </a:lnTo>
                    <a:lnTo>
                      <a:pt x="58" y="123"/>
                    </a:lnTo>
                    <a:lnTo>
                      <a:pt x="65" y="129"/>
                    </a:lnTo>
                    <a:lnTo>
                      <a:pt x="94" y="142"/>
                    </a:lnTo>
                    <a:lnTo>
                      <a:pt x="130" y="160"/>
                    </a:lnTo>
                    <a:lnTo>
                      <a:pt x="136" y="166"/>
                    </a:lnTo>
                    <a:lnTo>
                      <a:pt x="141" y="178"/>
                    </a:lnTo>
                    <a:lnTo>
                      <a:pt x="150" y="166"/>
                    </a:lnTo>
                    <a:lnTo>
                      <a:pt x="157" y="154"/>
                    </a:lnTo>
                    <a:lnTo>
                      <a:pt x="165" y="160"/>
                    </a:lnTo>
                    <a:lnTo>
                      <a:pt x="172" y="160"/>
                    </a:lnTo>
                    <a:lnTo>
                      <a:pt x="174" y="160"/>
                    </a:lnTo>
                    <a:lnTo>
                      <a:pt x="174" y="154"/>
                    </a:lnTo>
                    <a:lnTo>
                      <a:pt x="178" y="147"/>
                    </a:lnTo>
                    <a:lnTo>
                      <a:pt x="177" y="142"/>
                    </a:lnTo>
                    <a:lnTo>
                      <a:pt x="177" y="142"/>
                    </a:lnTo>
                    <a:lnTo>
                      <a:pt x="165" y="129"/>
                    </a:lnTo>
                    <a:lnTo>
                      <a:pt x="161" y="117"/>
                    </a:lnTo>
                    <a:lnTo>
                      <a:pt x="157" y="117"/>
                    </a:lnTo>
                    <a:lnTo>
                      <a:pt x="155" y="111"/>
                    </a:lnTo>
                    <a:lnTo>
                      <a:pt x="151" y="111"/>
                    </a:lnTo>
                    <a:lnTo>
                      <a:pt x="146" y="111"/>
                    </a:lnTo>
                    <a:lnTo>
                      <a:pt x="146" y="105"/>
                    </a:lnTo>
                    <a:lnTo>
                      <a:pt x="148" y="98"/>
                    </a:lnTo>
                    <a:lnTo>
                      <a:pt x="141" y="86"/>
                    </a:lnTo>
                    <a:lnTo>
                      <a:pt x="135" y="80"/>
                    </a:lnTo>
                    <a:lnTo>
                      <a:pt x="134" y="62"/>
                    </a:lnTo>
                    <a:lnTo>
                      <a:pt x="134" y="49"/>
                    </a:lnTo>
                    <a:lnTo>
                      <a:pt x="122" y="43"/>
                    </a:lnTo>
                    <a:lnTo>
                      <a:pt x="106" y="37"/>
                    </a:lnTo>
                    <a:lnTo>
                      <a:pt x="106" y="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ЦФО_Костромская область">
                <a:extLst>
                  <a:ext uri="{FF2B5EF4-FFF2-40B4-BE49-F238E27FC236}">
                    <a16:creationId xmlns="" xmlns:a16="http://schemas.microsoft.com/office/drawing/2014/main" id="{6F0DEDBE-8DF7-C205-E033-D1D308FA5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750" y="2974975"/>
                <a:ext cx="536575" cy="314325"/>
              </a:xfrm>
              <a:custGeom>
                <a:avLst/>
                <a:gdLst>
                  <a:gd name="T0" fmla="*/ 234 w 461"/>
                  <a:gd name="T1" fmla="*/ 17 h 269"/>
                  <a:gd name="T2" fmla="*/ 226 w 461"/>
                  <a:gd name="T3" fmla="*/ 9 h 269"/>
                  <a:gd name="T4" fmla="*/ 218 w 461"/>
                  <a:gd name="T5" fmla="*/ 9 h 269"/>
                  <a:gd name="T6" fmla="*/ 184 w 461"/>
                  <a:gd name="T7" fmla="*/ 9 h 269"/>
                  <a:gd name="T8" fmla="*/ 151 w 461"/>
                  <a:gd name="T9" fmla="*/ 9 h 269"/>
                  <a:gd name="T10" fmla="*/ 117 w 461"/>
                  <a:gd name="T11" fmla="*/ 26 h 269"/>
                  <a:gd name="T12" fmla="*/ 109 w 461"/>
                  <a:gd name="T13" fmla="*/ 51 h 269"/>
                  <a:gd name="T14" fmla="*/ 0 w 461"/>
                  <a:gd name="T15" fmla="*/ 109 h 269"/>
                  <a:gd name="T16" fmla="*/ 75 w 461"/>
                  <a:gd name="T17" fmla="*/ 135 h 269"/>
                  <a:gd name="T18" fmla="*/ 92 w 461"/>
                  <a:gd name="T19" fmla="*/ 143 h 269"/>
                  <a:gd name="T20" fmla="*/ 117 w 461"/>
                  <a:gd name="T21" fmla="*/ 168 h 269"/>
                  <a:gd name="T22" fmla="*/ 125 w 461"/>
                  <a:gd name="T23" fmla="*/ 193 h 269"/>
                  <a:gd name="T24" fmla="*/ 142 w 461"/>
                  <a:gd name="T25" fmla="*/ 202 h 269"/>
                  <a:gd name="T26" fmla="*/ 193 w 461"/>
                  <a:gd name="T27" fmla="*/ 244 h 269"/>
                  <a:gd name="T28" fmla="*/ 243 w 461"/>
                  <a:gd name="T29" fmla="*/ 227 h 269"/>
                  <a:gd name="T30" fmla="*/ 276 w 461"/>
                  <a:gd name="T31" fmla="*/ 244 h 269"/>
                  <a:gd name="T32" fmla="*/ 285 w 461"/>
                  <a:gd name="T33" fmla="*/ 260 h 269"/>
                  <a:gd name="T34" fmla="*/ 327 w 461"/>
                  <a:gd name="T35" fmla="*/ 269 h 269"/>
                  <a:gd name="T36" fmla="*/ 369 w 461"/>
                  <a:gd name="T37" fmla="*/ 244 h 269"/>
                  <a:gd name="T38" fmla="*/ 394 w 461"/>
                  <a:gd name="T39" fmla="*/ 252 h 269"/>
                  <a:gd name="T40" fmla="*/ 402 w 461"/>
                  <a:gd name="T41" fmla="*/ 244 h 269"/>
                  <a:gd name="T42" fmla="*/ 419 w 461"/>
                  <a:gd name="T43" fmla="*/ 244 h 269"/>
                  <a:gd name="T44" fmla="*/ 427 w 461"/>
                  <a:gd name="T45" fmla="*/ 244 h 269"/>
                  <a:gd name="T46" fmla="*/ 444 w 461"/>
                  <a:gd name="T47" fmla="*/ 210 h 269"/>
                  <a:gd name="T48" fmla="*/ 461 w 461"/>
                  <a:gd name="T49" fmla="*/ 168 h 269"/>
                  <a:gd name="T50" fmla="*/ 436 w 461"/>
                  <a:gd name="T51" fmla="*/ 143 h 269"/>
                  <a:gd name="T52" fmla="*/ 419 w 461"/>
                  <a:gd name="T53" fmla="*/ 160 h 269"/>
                  <a:gd name="T54" fmla="*/ 394 w 461"/>
                  <a:gd name="T55" fmla="*/ 151 h 269"/>
                  <a:gd name="T56" fmla="*/ 377 w 461"/>
                  <a:gd name="T57" fmla="*/ 160 h 269"/>
                  <a:gd name="T58" fmla="*/ 310 w 461"/>
                  <a:gd name="T59" fmla="*/ 101 h 269"/>
                  <a:gd name="T60" fmla="*/ 285 w 461"/>
                  <a:gd name="T61" fmla="*/ 76 h 269"/>
                  <a:gd name="T62" fmla="*/ 276 w 461"/>
                  <a:gd name="T63" fmla="*/ 68 h 269"/>
                  <a:gd name="T64" fmla="*/ 243 w 461"/>
                  <a:gd name="T65" fmla="*/ 51 h 269"/>
                  <a:gd name="T66" fmla="*/ 243 w 461"/>
                  <a:gd name="T67" fmla="*/ 2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69">
                    <a:moveTo>
                      <a:pt x="243" y="26"/>
                    </a:moveTo>
                    <a:lnTo>
                      <a:pt x="234" y="17"/>
                    </a:lnTo>
                    <a:lnTo>
                      <a:pt x="226" y="17"/>
                    </a:lnTo>
                    <a:lnTo>
                      <a:pt x="226" y="9"/>
                    </a:lnTo>
                    <a:lnTo>
                      <a:pt x="226" y="0"/>
                    </a:lnTo>
                    <a:lnTo>
                      <a:pt x="218" y="9"/>
                    </a:lnTo>
                    <a:lnTo>
                      <a:pt x="209" y="17"/>
                    </a:lnTo>
                    <a:lnTo>
                      <a:pt x="184" y="9"/>
                    </a:lnTo>
                    <a:lnTo>
                      <a:pt x="159" y="0"/>
                    </a:lnTo>
                    <a:lnTo>
                      <a:pt x="151" y="9"/>
                    </a:lnTo>
                    <a:lnTo>
                      <a:pt x="151" y="17"/>
                    </a:lnTo>
                    <a:lnTo>
                      <a:pt x="117" y="26"/>
                    </a:lnTo>
                    <a:lnTo>
                      <a:pt x="109" y="42"/>
                    </a:lnTo>
                    <a:lnTo>
                      <a:pt x="109" y="51"/>
                    </a:lnTo>
                    <a:lnTo>
                      <a:pt x="50" y="76"/>
                    </a:lnTo>
                    <a:lnTo>
                      <a:pt x="0" y="109"/>
                    </a:lnTo>
                    <a:lnTo>
                      <a:pt x="58" y="143"/>
                    </a:lnTo>
                    <a:lnTo>
                      <a:pt x="75" y="135"/>
                    </a:lnTo>
                    <a:lnTo>
                      <a:pt x="84" y="126"/>
                    </a:lnTo>
                    <a:lnTo>
                      <a:pt x="92" y="143"/>
                    </a:lnTo>
                    <a:lnTo>
                      <a:pt x="100" y="160"/>
                    </a:lnTo>
                    <a:lnTo>
                      <a:pt x="117" y="168"/>
                    </a:lnTo>
                    <a:lnTo>
                      <a:pt x="134" y="177"/>
                    </a:lnTo>
                    <a:lnTo>
                      <a:pt x="125" y="193"/>
                    </a:lnTo>
                    <a:lnTo>
                      <a:pt x="117" y="202"/>
                    </a:lnTo>
                    <a:lnTo>
                      <a:pt x="142" y="202"/>
                    </a:lnTo>
                    <a:lnTo>
                      <a:pt x="159" y="227"/>
                    </a:lnTo>
                    <a:lnTo>
                      <a:pt x="193" y="244"/>
                    </a:lnTo>
                    <a:lnTo>
                      <a:pt x="226" y="244"/>
                    </a:lnTo>
                    <a:lnTo>
                      <a:pt x="243" y="227"/>
                    </a:lnTo>
                    <a:lnTo>
                      <a:pt x="251" y="218"/>
                    </a:lnTo>
                    <a:lnTo>
                      <a:pt x="276" y="244"/>
                    </a:lnTo>
                    <a:lnTo>
                      <a:pt x="276" y="260"/>
                    </a:lnTo>
                    <a:lnTo>
                      <a:pt x="285" y="260"/>
                    </a:lnTo>
                    <a:lnTo>
                      <a:pt x="293" y="260"/>
                    </a:lnTo>
                    <a:lnTo>
                      <a:pt x="327" y="269"/>
                    </a:lnTo>
                    <a:lnTo>
                      <a:pt x="344" y="260"/>
                    </a:lnTo>
                    <a:lnTo>
                      <a:pt x="369" y="244"/>
                    </a:lnTo>
                    <a:lnTo>
                      <a:pt x="377" y="244"/>
                    </a:lnTo>
                    <a:lnTo>
                      <a:pt x="394" y="252"/>
                    </a:lnTo>
                    <a:lnTo>
                      <a:pt x="394" y="244"/>
                    </a:lnTo>
                    <a:lnTo>
                      <a:pt x="402" y="244"/>
                    </a:lnTo>
                    <a:lnTo>
                      <a:pt x="411" y="244"/>
                    </a:lnTo>
                    <a:lnTo>
                      <a:pt x="419" y="244"/>
                    </a:lnTo>
                    <a:lnTo>
                      <a:pt x="427" y="244"/>
                    </a:lnTo>
                    <a:lnTo>
                      <a:pt x="427" y="244"/>
                    </a:lnTo>
                    <a:lnTo>
                      <a:pt x="444" y="235"/>
                    </a:lnTo>
                    <a:lnTo>
                      <a:pt x="444" y="210"/>
                    </a:lnTo>
                    <a:lnTo>
                      <a:pt x="453" y="185"/>
                    </a:lnTo>
                    <a:lnTo>
                      <a:pt x="461" y="168"/>
                    </a:lnTo>
                    <a:lnTo>
                      <a:pt x="453" y="151"/>
                    </a:lnTo>
                    <a:lnTo>
                      <a:pt x="436" y="143"/>
                    </a:lnTo>
                    <a:lnTo>
                      <a:pt x="427" y="151"/>
                    </a:lnTo>
                    <a:lnTo>
                      <a:pt x="419" y="160"/>
                    </a:lnTo>
                    <a:lnTo>
                      <a:pt x="411" y="160"/>
                    </a:lnTo>
                    <a:lnTo>
                      <a:pt x="394" y="151"/>
                    </a:lnTo>
                    <a:lnTo>
                      <a:pt x="385" y="160"/>
                    </a:lnTo>
                    <a:lnTo>
                      <a:pt x="377" y="160"/>
                    </a:lnTo>
                    <a:lnTo>
                      <a:pt x="318" y="118"/>
                    </a:lnTo>
                    <a:lnTo>
                      <a:pt x="310" y="101"/>
                    </a:lnTo>
                    <a:lnTo>
                      <a:pt x="302" y="84"/>
                    </a:lnTo>
                    <a:lnTo>
                      <a:pt x="285" y="76"/>
                    </a:lnTo>
                    <a:lnTo>
                      <a:pt x="276" y="68"/>
                    </a:lnTo>
                    <a:lnTo>
                      <a:pt x="276" y="68"/>
                    </a:lnTo>
                    <a:lnTo>
                      <a:pt x="276" y="59"/>
                    </a:lnTo>
                    <a:lnTo>
                      <a:pt x="243" y="51"/>
                    </a:lnTo>
                    <a:lnTo>
                      <a:pt x="243" y="34"/>
                    </a:lnTo>
                    <a:lnTo>
                      <a:pt x="243" y="2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ЦФО_Калужская область">
                <a:extLst>
                  <a:ext uri="{FF2B5EF4-FFF2-40B4-BE49-F238E27FC236}">
                    <a16:creationId xmlns="" xmlns:a16="http://schemas.microsoft.com/office/drawing/2014/main" id="{408B6869-36C9-DDCA-76EC-994A991D8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88" y="3014663"/>
                <a:ext cx="295274" cy="203777"/>
              </a:xfrm>
              <a:custGeom>
                <a:avLst/>
                <a:gdLst>
                  <a:gd name="T0" fmla="*/ 219 w 254"/>
                  <a:gd name="T1" fmla="*/ 67 h 176"/>
                  <a:gd name="T2" fmla="*/ 211 w 254"/>
                  <a:gd name="T3" fmla="*/ 50 h 176"/>
                  <a:gd name="T4" fmla="*/ 203 w 254"/>
                  <a:gd name="T5" fmla="*/ 34 h 176"/>
                  <a:gd name="T6" fmla="*/ 194 w 254"/>
                  <a:gd name="T7" fmla="*/ 34 h 176"/>
                  <a:gd name="T8" fmla="*/ 182 w 254"/>
                  <a:gd name="T9" fmla="*/ 25 h 176"/>
                  <a:gd name="T10" fmla="*/ 117 w 254"/>
                  <a:gd name="T11" fmla="*/ 42 h 176"/>
                  <a:gd name="T12" fmla="*/ 109 w 254"/>
                  <a:gd name="T13" fmla="*/ 34 h 176"/>
                  <a:gd name="T14" fmla="*/ 101 w 254"/>
                  <a:gd name="T15" fmla="*/ 25 h 176"/>
                  <a:gd name="T16" fmla="*/ 94 w 254"/>
                  <a:gd name="T17" fmla="*/ 34 h 176"/>
                  <a:gd name="T18" fmla="*/ 79 w 254"/>
                  <a:gd name="T19" fmla="*/ 34 h 176"/>
                  <a:gd name="T20" fmla="*/ 67 w 254"/>
                  <a:gd name="T21" fmla="*/ 8 h 176"/>
                  <a:gd name="T22" fmla="*/ 49 w 254"/>
                  <a:gd name="T23" fmla="*/ 0 h 176"/>
                  <a:gd name="T24" fmla="*/ 42 w 254"/>
                  <a:gd name="T25" fmla="*/ 8 h 176"/>
                  <a:gd name="T26" fmla="*/ 36 w 254"/>
                  <a:gd name="T27" fmla="*/ 17 h 176"/>
                  <a:gd name="T28" fmla="*/ 22 w 254"/>
                  <a:gd name="T29" fmla="*/ 17 h 176"/>
                  <a:gd name="T30" fmla="*/ 8 w 254"/>
                  <a:gd name="T31" fmla="*/ 25 h 176"/>
                  <a:gd name="T32" fmla="*/ 13 w 254"/>
                  <a:gd name="T33" fmla="*/ 67 h 176"/>
                  <a:gd name="T34" fmla="*/ 21 w 254"/>
                  <a:gd name="T35" fmla="*/ 101 h 176"/>
                  <a:gd name="T36" fmla="*/ 8 w 254"/>
                  <a:gd name="T37" fmla="*/ 117 h 176"/>
                  <a:gd name="T38" fmla="*/ 0 w 254"/>
                  <a:gd name="T39" fmla="*/ 126 h 176"/>
                  <a:gd name="T40" fmla="*/ 19 w 254"/>
                  <a:gd name="T41" fmla="*/ 159 h 176"/>
                  <a:gd name="T42" fmla="*/ 52 w 254"/>
                  <a:gd name="T43" fmla="*/ 168 h 176"/>
                  <a:gd name="T44" fmla="*/ 86 w 254"/>
                  <a:gd name="T45" fmla="*/ 176 h 176"/>
                  <a:gd name="T46" fmla="*/ 92 w 254"/>
                  <a:gd name="T47" fmla="*/ 168 h 176"/>
                  <a:gd name="T48" fmla="*/ 96 w 254"/>
                  <a:gd name="T49" fmla="*/ 159 h 176"/>
                  <a:gd name="T50" fmla="*/ 110 w 254"/>
                  <a:gd name="T51" fmla="*/ 151 h 176"/>
                  <a:gd name="T52" fmla="*/ 127 w 254"/>
                  <a:gd name="T53" fmla="*/ 151 h 176"/>
                  <a:gd name="T54" fmla="*/ 130 w 254"/>
                  <a:gd name="T55" fmla="*/ 143 h 176"/>
                  <a:gd name="T56" fmla="*/ 133 w 254"/>
                  <a:gd name="T57" fmla="*/ 143 h 176"/>
                  <a:gd name="T58" fmla="*/ 152 w 254"/>
                  <a:gd name="T59" fmla="*/ 151 h 176"/>
                  <a:gd name="T60" fmla="*/ 172 w 254"/>
                  <a:gd name="T61" fmla="*/ 159 h 176"/>
                  <a:gd name="T62" fmla="*/ 177 w 254"/>
                  <a:gd name="T63" fmla="*/ 159 h 176"/>
                  <a:gd name="T64" fmla="*/ 183 w 254"/>
                  <a:gd name="T65" fmla="*/ 168 h 176"/>
                  <a:gd name="T66" fmla="*/ 193 w 254"/>
                  <a:gd name="T67" fmla="*/ 159 h 176"/>
                  <a:gd name="T68" fmla="*/ 195 w 254"/>
                  <a:gd name="T69" fmla="*/ 151 h 176"/>
                  <a:gd name="T70" fmla="*/ 208 w 254"/>
                  <a:gd name="T71" fmla="*/ 151 h 176"/>
                  <a:gd name="T72" fmla="*/ 217 w 254"/>
                  <a:gd name="T73" fmla="*/ 151 h 176"/>
                  <a:gd name="T74" fmla="*/ 229 w 254"/>
                  <a:gd name="T75" fmla="*/ 143 h 176"/>
                  <a:gd name="T76" fmla="*/ 239 w 254"/>
                  <a:gd name="T77" fmla="*/ 134 h 176"/>
                  <a:gd name="T78" fmla="*/ 245 w 254"/>
                  <a:gd name="T79" fmla="*/ 126 h 176"/>
                  <a:gd name="T80" fmla="*/ 254 w 254"/>
                  <a:gd name="T81" fmla="*/ 109 h 176"/>
                  <a:gd name="T82" fmla="*/ 245 w 254"/>
                  <a:gd name="T83" fmla="*/ 75 h 176"/>
                  <a:gd name="T84" fmla="*/ 219 w 254"/>
                  <a:gd name="T85" fmla="*/ 59 h 176"/>
                  <a:gd name="T86" fmla="*/ 219 w 254"/>
                  <a:gd name="T87" fmla="*/ 6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4" h="176">
                    <a:moveTo>
                      <a:pt x="219" y="67"/>
                    </a:moveTo>
                    <a:lnTo>
                      <a:pt x="211" y="50"/>
                    </a:lnTo>
                    <a:lnTo>
                      <a:pt x="203" y="34"/>
                    </a:lnTo>
                    <a:lnTo>
                      <a:pt x="194" y="34"/>
                    </a:lnTo>
                    <a:lnTo>
                      <a:pt x="182" y="25"/>
                    </a:lnTo>
                    <a:lnTo>
                      <a:pt x="117" y="42"/>
                    </a:lnTo>
                    <a:lnTo>
                      <a:pt x="109" y="34"/>
                    </a:lnTo>
                    <a:lnTo>
                      <a:pt x="101" y="25"/>
                    </a:lnTo>
                    <a:lnTo>
                      <a:pt x="94" y="34"/>
                    </a:lnTo>
                    <a:lnTo>
                      <a:pt x="79" y="34"/>
                    </a:lnTo>
                    <a:lnTo>
                      <a:pt x="67" y="8"/>
                    </a:lnTo>
                    <a:lnTo>
                      <a:pt x="49" y="0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22" y="17"/>
                    </a:lnTo>
                    <a:lnTo>
                      <a:pt x="8" y="25"/>
                    </a:lnTo>
                    <a:lnTo>
                      <a:pt x="13" y="67"/>
                    </a:lnTo>
                    <a:lnTo>
                      <a:pt x="21" y="101"/>
                    </a:lnTo>
                    <a:lnTo>
                      <a:pt x="8" y="117"/>
                    </a:lnTo>
                    <a:lnTo>
                      <a:pt x="0" y="126"/>
                    </a:lnTo>
                    <a:lnTo>
                      <a:pt x="19" y="159"/>
                    </a:lnTo>
                    <a:lnTo>
                      <a:pt x="52" y="168"/>
                    </a:lnTo>
                    <a:lnTo>
                      <a:pt x="86" y="176"/>
                    </a:lnTo>
                    <a:lnTo>
                      <a:pt x="92" y="168"/>
                    </a:lnTo>
                    <a:lnTo>
                      <a:pt x="96" y="159"/>
                    </a:lnTo>
                    <a:lnTo>
                      <a:pt x="110" y="151"/>
                    </a:lnTo>
                    <a:lnTo>
                      <a:pt x="127" y="151"/>
                    </a:lnTo>
                    <a:lnTo>
                      <a:pt x="130" y="143"/>
                    </a:lnTo>
                    <a:lnTo>
                      <a:pt x="133" y="143"/>
                    </a:lnTo>
                    <a:lnTo>
                      <a:pt x="152" y="151"/>
                    </a:lnTo>
                    <a:lnTo>
                      <a:pt x="172" y="159"/>
                    </a:lnTo>
                    <a:lnTo>
                      <a:pt x="177" y="159"/>
                    </a:lnTo>
                    <a:lnTo>
                      <a:pt x="183" y="168"/>
                    </a:lnTo>
                    <a:lnTo>
                      <a:pt x="193" y="159"/>
                    </a:lnTo>
                    <a:lnTo>
                      <a:pt x="195" y="151"/>
                    </a:lnTo>
                    <a:lnTo>
                      <a:pt x="208" y="151"/>
                    </a:lnTo>
                    <a:lnTo>
                      <a:pt x="217" y="151"/>
                    </a:lnTo>
                    <a:lnTo>
                      <a:pt x="229" y="143"/>
                    </a:lnTo>
                    <a:lnTo>
                      <a:pt x="239" y="134"/>
                    </a:lnTo>
                    <a:lnTo>
                      <a:pt x="245" y="126"/>
                    </a:lnTo>
                    <a:lnTo>
                      <a:pt x="254" y="109"/>
                    </a:lnTo>
                    <a:lnTo>
                      <a:pt x="245" y="75"/>
                    </a:lnTo>
                    <a:lnTo>
                      <a:pt x="219" y="59"/>
                    </a:lnTo>
                    <a:lnTo>
                      <a:pt x="219" y="6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ЦФО_Ивановская область">
                <a:extLst>
                  <a:ext uri="{FF2B5EF4-FFF2-40B4-BE49-F238E27FC236}">
                    <a16:creationId xmlns="" xmlns:a16="http://schemas.microsoft.com/office/drawing/2014/main" id="{E36578CF-67D8-EA92-E830-AD7EF4F6E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325" y="3082925"/>
                <a:ext cx="282575" cy="214313"/>
              </a:xfrm>
              <a:custGeom>
                <a:avLst/>
                <a:gdLst>
                  <a:gd name="T0" fmla="*/ 218 w 243"/>
                  <a:gd name="T1" fmla="*/ 84 h 184"/>
                  <a:gd name="T2" fmla="*/ 201 w 243"/>
                  <a:gd name="T3" fmla="*/ 75 h 184"/>
                  <a:gd name="T4" fmla="*/ 184 w 243"/>
                  <a:gd name="T5" fmla="*/ 67 h 184"/>
                  <a:gd name="T6" fmla="*/ 176 w 243"/>
                  <a:gd name="T7" fmla="*/ 50 h 184"/>
                  <a:gd name="T8" fmla="*/ 168 w 243"/>
                  <a:gd name="T9" fmla="*/ 33 h 184"/>
                  <a:gd name="T10" fmla="*/ 159 w 243"/>
                  <a:gd name="T11" fmla="*/ 42 h 184"/>
                  <a:gd name="T12" fmla="*/ 142 w 243"/>
                  <a:gd name="T13" fmla="*/ 50 h 184"/>
                  <a:gd name="T14" fmla="*/ 84 w 243"/>
                  <a:gd name="T15" fmla="*/ 16 h 184"/>
                  <a:gd name="T16" fmla="*/ 42 w 243"/>
                  <a:gd name="T17" fmla="*/ 0 h 184"/>
                  <a:gd name="T18" fmla="*/ 0 w 243"/>
                  <a:gd name="T19" fmla="*/ 16 h 184"/>
                  <a:gd name="T20" fmla="*/ 0 w 243"/>
                  <a:gd name="T21" fmla="*/ 16 h 184"/>
                  <a:gd name="T22" fmla="*/ 8 w 243"/>
                  <a:gd name="T23" fmla="*/ 42 h 184"/>
                  <a:gd name="T24" fmla="*/ 0 w 243"/>
                  <a:gd name="T25" fmla="*/ 75 h 184"/>
                  <a:gd name="T26" fmla="*/ 17 w 243"/>
                  <a:gd name="T27" fmla="*/ 75 h 184"/>
                  <a:gd name="T28" fmla="*/ 33 w 243"/>
                  <a:gd name="T29" fmla="*/ 75 h 184"/>
                  <a:gd name="T30" fmla="*/ 42 w 243"/>
                  <a:gd name="T31" fmla="*/ 92 h 184"/>
                  <a:gd name="T32" fmla="*/ 50 w 243"/>
                  <a:gd name="T33" fmla="*/ 109 h 184"/>
                  <a:gd name="T34" fmla="*/ 75 w 243"/>
                  <a:gd name="T35" fmla="*/ 134 h 184"/>
                  <a:gd name="T36" fmla="*/ 84 w 243"/>
                  <a:gd name="T37" fmla="*/ 134 h 184"/>
                  <a:gd name="T38" fmla="*/ 84 w 243"/>
                  <a:gd name="T39" fmla="*/ 134 h 184"/>
                  <a:gd name="T40" fmla="*/ 84 w 243"/>
                  <a:gd name="T41" fmla="*/ 151 h 184"/>
                  <a:gd name="T42" fmla="*/ 84 w 243"/>
                  <a:gd name="T43" fmla="*/ 159 h 184"/>
                  <a:gd name="T44" fmla="*/ 100 w 243"/>
                  <a:gd name="T45" fmla="*/ 167 h 184"/>
                  <a:gd name="T46" fmla="*/ 117 w 243"/>
                  <a:gd name="T47" fmla="*/ 176 h 184"/>
                  <a:gd name="T48" fmla="*/ 126 w 243"/>
                  <a:gd name="T49" fmla="*/ 176 h 184"/>
                  <a:gd name="T50" fmla="*/ 134 w 243"/>
                  <a:gd name="T51" fmla="*/ 184 h 184"/>
                  <a:gd name="T52" fmla="*/ 142 w 243"/>
                  <a:gd name="T53" fmla="*/ 176 h 184"/>
                  <a:gd name="T54" fmla="*/ 159 w 243"/>
                  <a:gd name="T55" fmla="*/ 159 h 184"/>
                  <a:gd name="T56" fmla="*/ 176 w 243"/>
                  <a:gd name="T57" fmla="*/ 167 h 184"/>
                  <a:gd name="T58" fmla="*/ 193 w 243"/>
                  <a:gd name="T59" fmla="*/ 176 h 184"/>
                  <a:gd name="T60" fmla="*/ 209 w 243"/>
                  <a:gd name="T61" fmla="*/ 167 h 184"/>
                  <a:gd name="T62" fmla="*/ 218 w 243"/>
                  <a:gd name="T63" fmla="*/ 151 h 184"/>
                  <a:gd name="T64" fmla="*/ 235 w 243"/>
                  <a:gd name="T65" fmla="*/ 142 h 184"/>
                  <a:gd name="T66" fmla="*/ 243 w 243"/>
                  <a:gd name="T67" fmla="*/ 142 h 184"/>
                  <a:gd name="T68" fmla="*/ 243 w 243"/>
                  <a:gd name="T69" fmla="*/ 134 h 184"/>
                  <a:gd name="T70" fmla="*/ 226 w 243"/>
                  <a:gd name="T71" fmla="*/ 109 h 184"/>
                  <a:gd name="T72" fmla="*/ 201 w 243"/>
                  <a:gd name="T73" fmla="*/ 109 h 184"/>
                  <a:gd name="T74" fmla="*/ 209 w 243"/>
                  <a:gd name="T75" fmla="*/ 100 h 184"/>
                  <a:gd name="T76" fmla="*/ 218 w 243"/>
                  <a:gd name="T77" fmla="*/ 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3" h="184">
                    <a:moveTo>
                      <a:pt x="218" y="84"/>
                    </a:moveTo>
                    <a:lnTo>
                      <a:pt x="201" y="75"/>
                    </a:lnTo>
                    <a:lnTo>
                      <a:pt x="184" y="67"/>
                    </a:lnTo>
                    <a:lnTo>
                      <a:pt x="176" y="50"/>
                    </a:lnTo>
                    <a:lnTo>
                      <a:pt x="168" y="33"/>
                    </a:lnTo>
                    <a:lnTo>
                      <a:pt x="159" y="42"/>
                    </a:lnTo>
                    <a:lnTo>
                      <a:pt x="142" y="50"/>
                    </a:lnTo>
                    <a:lnTo>
                      <a:pt x="84" y="16"/>
                    </a:lnTo>
                    <a:lnTo>
                      <a:pt x="42" y="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8" y="42"/>
                    </a:lnTo>
                    <a:lnTo>
                      <a:pt x="0" y="75"/>
                    </a:lnTo>
                    <a:lnTo>
                      <a:pt x="17" y="75"/>
                    </a:lnTo>
                    <a:lnTo>
                      <a:pt x="33" y="75"/>
                    </a:lnTo>
                    <a:lnTo>
                      <a:pt x="42" y="92"/>
                    </a:lnTo>
                    <a:lnTo>
                      <a:pt x="50" y="109"/>
                    </a:lnTo>
                    <a:lnTo>
                      <a:pt x="75" y="134"/>
                    </a:lnTo>
                    <a:lnTo>
                      <a:pt x="84" y="134"/>
                    </a:lnTo>
                    <a:lnTo>
                      <a:pt x="84" y="134"/>
                    </a:lnTo>
                    <a:lnTo>
                      <a:pt x="84" y="151"/>
                    </a:lnTo>
                    <a:lnTo>
                      <a:pt x="84" y="159"/>
                    </a:lnTo>
                    <a:lnTo>
                      <a:pt x="100" y="167"/>
                    </a:lnTo>
                    <a:lnTo>
                      <a:pt x="117" y="176"/>
                    </a:lnTo>
                    <a:lnTo>
                      <a:pt x="126" y="176"/>
                    </a:lnTo>
                    <a:lnTo>
                      <a:pt x="134" y="184"/>
                    </a:lnTo>
                    <a:lnTo>
                      <a:pt x="142" y="176"/>
                    </a:lnTo>
                    <a:lnTo>
                      <a:pt x="159" y="159"/>
                    </a:lnTo>
                    <a:lnTo>
                      <a:pt x="176" y="167"/>
                    </a:lnTo>
                    <a:lnTo>
                      <a:pt x="193" y="176"/>
                    </a:lnTo>
                    <a:lnTo>
                      <a:pt x="209" y="167"/>
                    </a:lnTo>
                    <a:lnTo>
                      <a:pt x="218" y="151"/>
                    </a:lnTo>
                    <a:lnTo>
                      <a:pt x="235" y="142"/>
                    </a:lnTo>
                    <a:lnTo>
                      <a:pt x="243" y="142"/>
                    </a:lnTo>
                    <a:lnTo>
                      <a:pt x="243" y="134"/>
                    </a:lnTo>
                    <a:lnTo>
                      <a:pt x="226" y="109"/>
                    </a:lnTo>
                    <a:lnTo>
                      <a:pt x="201" y="109"/>
                    </a:lnTo>
                    <a:lnTo>
                      <a:pt x="209" y="100"/>
                    </a:lnTo>
                    <a:lnTo>
                      <a:pt x="218" y="8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ЦФО_Воронежская область">
                <a:extLst>
                  <a:ext uri="{FF2B5EF4-FFF2-40B4-BE49-F238E27FC236}">
                    <a16:creationId xmlns="" xmlns:a16="http://schemas.microsoft.com/office/drawing/2014/main" id="{E6C838DB-7956-4544-5902-015F27822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3494088"/>
                <a:ext cx="350838" cy="350838"/>
              </a:xfrm>
              <a:custGeom>
                <a:avLst/>
                <a:gdLst>
                  <a:gd name="T0" fmla="*/ 113 w 221"/>
                  <a:gd name="T1" fmla="*/ 12 h 221"/>
                  <a:gd name="T2" fmla="*/ 81 w 221"/>
                  <a:gd name="T3" fmla="*/ 0 h 221"/>
                  <a:gd name="T4" fmla="*/ 82 w 221"/>
                  <a:gd name="T5" fmla="*/ 5 h 221"/>
                  <a:gd name="T6" fmla="*/ 78 w 221"/>
                  <a:gd name="T7" fmla="*/ 18 h 221"/>
                  <a:gd name="T8" fmla="*/ 69 w 221"/>
                  <a:gd name="T9" fmla="*/ 18 h 221"/>
                  <a:gd name="T10" fmla="*/ 54 w 221"/>
                  <a:gd name="T11" fmla="*/ 24 h 221"/>
                  <a:gd name="T12" fmla="*/ 45 w 221"/>
                  <a:gd name="T13" fmla="*/ 49 h 221"/>
                  <a:gd name="T14" fmla="*/ 42 w 221"/>
                  <a:gd name="T15" fmla="*/ 61 h 221"/>
                  <a:gd name="T16" fmla="*/ 45 w 221"/>
                  <a:gd name="T17" fmla="*/ 73 h 221"/>
                  <a:gd name="T18" fmla="*/ 37 w 221"/>
                  <a:gd name="T19" fmla="*/ 92 h 221"/>
                  <a:gd name="T20" fmla="*/ 31 w 221"/>
                  <a:gd name="T21" fmla="*/ 110 h 221"/>
                  <a:gd name="T22" fmla="*/ 16 w 221"/>
                  <a:gd name="T23" fmla="*/ 129 h 221"/>
                  <a:gd name="T24" fmla="*/ 5 w 221"/>
                  <a:gd name="T25" fmla="*/ 147 h 221"/>
                  <a:gd name="T26" fmla="*/ 7 w 221"/>
                  <a:gd name="T27" fmla="*/ 190 h 221"/>
                  <a:gd name="T28" fmla="*/ 23 w 221"/>
                  <a:gd name="T29" fmla="*/ 203 h 221"/>
                  <a:gd name="T30" fmla="*/ 62 w 221"/>
                  <a:gd name="T31" fmla="*/ 221 h 221"/>
                  <a:gd name="T32" fmla="*/ 93 w 221"/>
                  <a:gd name="T33" fmla="*/ 209 h 221"/>
                  <a:gd name="T34" fmla="*/ 111 w 221"/>
                  <a:gd name="T35" fmla="*/ 203 h 221"/>
                  <a:gd name="T36" fmla="*/ 122 w 221"/>
                  <a:gd name="T37" fmla="*/ 178 h 221"/>
                  <a:gd name="T38" fmla="*/ 139 w 221"/>
                  <a:gd name="T39" fmla="*/ 165 h 221"/>
                  <a:gd name="T40" fmla="*/ 163 w 221"/>
                  <a:gd name="T41" fmla="*/ 165 h 221"/>
                  <a:gd name="T42" fmla="*/ 176 w 221"/>
                  <a:gd name="T43" fmla="*/ 178 h 221"/>
                  <a:gd name="T44" fmla="*/ 199 w 221"/>
                  <a:gd name="T45" fmla="*/ 190 h 221"/>
                  <a:gd name="T46" fmla="*/ 221 w 221"/>
                  <a:gd name="T47" fmla="*/ 172 h 221"/>
                  <a:gd name="T48" fmla="*/ 212 w 221"/>
                  <a:gd name="T49" fmla="*/ 147 h 221"/>
                  <a:gd name="T50" fmla="*/ 208 w 221"/>
                  <a:gd name="T51" fmla="*/ 141 h 221"/>
                  <a:gd name="T52" fmla="*/ 198 w 221"/>
                  <a:gd name="T53" fmla="*/ 129 h 221"/>
                  <a:gd name="T54" fmla="*/ 178 w 221"/>
                  <a:gd name="T55" fmla="*/ 110 h 221"/>
                  <a:gd name="T56" fmla="*/ 169 w 221"/>
                  <a:gd name="T57" fmla="*/ 98 h 221"/>
                  <a:gd name="T58" fmla="*/ 166 w 221"/>
                  <a:gd name="T59" fmla="*/ 79 h 221"/>
                  <a:gd name="T60" fmla="*/ 144 w 221"/>
                  <a:gd name="T61" fmla="*/ 55 h 221"/>
                  <a:gd name="T62" fmla="*/ 130 w 221"/>
                  <a:gd name="T63" fmla="*/ 36 h 221"/>
                  <a:gd name="T64" fmla="*/ 118 w 221"/>
                  <a:gd name="T65" fmla="*/ 24 h 221"/>
                  <a:gd name="T66" fmla="*/ 113 w 221"/>
                  <a:gd name="T67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1" h="221">
                    <a:moveTo>
                      <a:pt x="113" y="18"/>
                    </a:moveTo>
                    <a:lnTo>
                      <a:pt x="113" y="12"/>
                    </a:lnTo>
                    <a:lnTo>
                      <a:pt x="98" y="5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5"/>
                    </a:lnTo>
                    <a:lnTo>
                      <a:pt x="78" y="12"/>
                    </a:lnTo>
                    <a:lnTo>
                      <a:pt x="78" y="18"/>
                    </a:lnTo>
                    <a:lnTo>
                      <a:pt x="76" y="18"/>
                    </a:lnTo>
                    <a:lnTo>
                      <a:pt x="69" y="18"/>
                    </a:lnTo>
                    <a:lnTo>
                      <a:pt x="61" y="12"/>
                    </a:lnTo>
                    <a:lnTo>
                      <a:pt x="54" y="24"/>
                    </a:lnTo>
                    <a:lnTo>
                      <a:pt x="45" y="36"/>
                    </a:lnTo>
                    <a:lnTo>
                      <a:pt x="45" y="49"/>
                    </a:lnTo>
                    <a:lnTo>
                      <a:pt x="34" y="55"/>
                    </a:lnTo>
                    <a:lnTo>
                      <a:pt x="42" y="61"/>
                    </a:lnTo>
                    <a:lnTo>
                      <a:pt x="51" y="61"/>
                    </a:lnTo>
                    <a:lnTo>
                      <a:pt x="45" y="73"/>
                    </a:lnTo>
                    <a:lnTo>
                      <a:pt x="37" y="73"/>
                    </a:lnTo>
                    <a:lnTo>
                      <a:pt x="37" y="92"/>
                    </a:lnTo>
                    <a:lnTo>
                      <a:pt x="38" y="104"/>
                    </a:lnTo>
                    <a:lnTo>
                      <a:pt x="31" y="110"/>
                    </a:lnTo>
                    <a:lnTo>
                      <a:pt x="26" y="110"/>
                    </a:lnTo>
                    <a:lnTo>
                      <a:pt x="16" y="129"/>
                    </a:lnTo>
                    <a:lnTo>
                      <a:pt x="10" y="147"/>
                    </a:lnTo>
                    <a:lnTo>
                      <a:pt x="5" y="147"/>
                    </a:lnTo>
                    <a:lnTo>
                      <a:pt x="0" y="154"/>
                    </a:lnTo>
                    <a:lnTo>
                      <a:pt x="7" y="190"/>
                    </a:lnTo>
                    <a:lnTo>
                      <a:pt x="18" y="196"/>
                    </a:lnTo>
                    <a:lnTo>
                      <a:pt x="23" y="203"/>
                    </a:lnTo>
                    <a:lnTo>
                      <a:pt x="37" y="214"/>
                    </a:lnTo>
                    <a:lnTo>
                      <a:pt x="62" y="221"/>
                    </a:lnTo>
                    <a:lnTo>
                      <a:pt x="89" y="214"/>
                    </a:lnTo>
                    <a:lnTo>
                      <a:pt x="93" y="209"/>
                    </a:lnTo>
                    <a:lnTo>
                      <a:pt x="98" y="209"/>
                    </a:lnTo>
                    <a:lnTo>
                      <a:pt x="111" y="203"/>
                    </a:lnTo>
                    <a:lnTo>
                      <a:pt x="125" y="190"/>
                    </a:lnTo>
                    <a:lnTo>
                      <a:pt x="122" y="178"/>
                    </a:lnTo>
                    <a:lnTo>
                      <a:pt x="123" y="165"/>
                    </a:lnTo>
                    <a:lnTo>
                      <a:pt x="139" y="165"/>
                    </a:lnTo>
                    <a:lnTo>
                      <a:pt x="153" y="172"/>
                    </a:lnTo>
                    <a:lnTo>
                      <a:pt x="163" y="165"/>
                    </a:lnTo>
                    <a:lnTo>
                      <a:pt x="171" y="165"/>
                    </a:lnTo>
                    <a:lnTo>
                      <a:pt x="176" y="178"/>
                    </a:lnTo>
                    <a:lnTo>
                      <a:pt x="183" y="184"/>
                    </a:lnTo>
                    <a:lnTo>
                      <a:pt x="199" y="190"/>
                    </a:lnTo>
                    <a:lnTo>
                      <a:pt x="213" y="196"/>
                    </a:lnTo>
                    <a:lnTo>
                      <a:pt x="221" y="172"/>
                    </a:lnTo>
                    <a:lnTo>
                      <a:pt x="220" y="154"/>
                    </a:lnTo>
                    <a:lnTo>
                      <a:pt x="212" y="147"/>
                    </a:lnTo>
                    <a:lnTo>
                      <a:pt x="213" y="141"/>
                    </a:lnTo>
                    <a:lnTo>
                      <a:pt x="208" y="141"/>
                    </a:lnTo>
                    <a:lnTo>
                      <a:pt x="204" y="141"/>
                    </a:lnTo>
                    <a:lnTo>
                      <a:pt x="198" y="129"/>
                    </a:lnTo>
                    <a:lnTo>
                      <a:pt x="191" y="116"/>
                    </a:lnTo>
                    <a:lnTo>
                      <a:pt x="178" y="110"/>
                    </a:lnTo>
                    <a:lnTo>
                      <a:pt x="167" y="104"/>
                    </a:lnTo>
                    <a:lnTo>
                      <a:pt x="169" y="98"/>
                    </a:lnTo>
                    <a:lnTo>
                      <a:pt x="172" y="85"/>
                    </a:lnTo>
                    <a:lnTo>
                      <a:pt x="166" y="79"/>
                    </a:lnTo>
                    <a:lnTo>
                      <a:pt x="161" y="73"/>
                    </a:lnTo>
                    <a:lnTo>
                      <a:pt x="144" y="55"/>
                    </a:lnTo>
                    <a:lnTo>
                      <a:pt x="129" y="43"/>
                    </a:lnTo>
                    <a:lnTo>
                      <a:pt x="130" y="36"/>
                    </a:lnTo>
                    <a:lnTo>
                      <a:pt x="125" y="24"/>
                    </a:lnTo>
                    <a:lnTo>
                      <a:pt x="118" y="24"/>
                    </a:lnTo>
                    <a:lnTo>
                      <a:pt x="112" y="18"/>
                    </a:lnTo>
                    <a:lnTo>
                      <a:pt x="113" y="1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ЦФО_Владимирская область">
                <a:extLst>
                  <a:ext uri="{FF2B5EF4-FFF2-40B4-BE49-F238E27FC236}">
                    <a16:creationId xmlns="" xmlns:a16="http://schemas.microsoft.com/office/drawing/2014/main" id="{A71324DB-F220-2095-3EFA-F47E921C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850" y="3054350"/>
                <a:ext cx="254000" cy="312738"/>
              </a:xfrm>
              <a:custGeom>
                <a:avLst/>
                <a:gdLst>
                  <a:gd name="T0" fmla="*/ 134 w 218"/>
                  <a:gd name="T1" fmla="*/ 109 h 268"/>
                  <a:gd name="T2" fmla="*/ 118 w 218"/>
                  <a:gd name="T3" fmla="*/ 100 h 268"/>
                  <a:gd name="T4" fmla="*/ 101 w 218"/>
                  <a:gd name="T5" fmla="*/ 100 h 268"/>
                  <a:gd name="T6" fmla="*/ 109 w 218"/>
                  <a:gd name="T7" fmla="*/ 67 h 268"/>
                  <a:gd name="T8" fmla="*/ 101 w 218"/>
                  <a:gd name="T9" fmla="*/ 41 h 268"/>
                  <a:gd name="T10" fmla="*/ 101 w 218"/>
                  <a:gd name="T11" fmla="*/ 41 h 268"/>
                  <a:gd name="T12" fmla="*/ 67 w 218"/>
                  <a:gd name="T13" fmla="*/ 50 h 268"/>
                  <a:gd name="T14" fmla="*/ 42 w 218"/>
                  <a:gd name="T15" fmla="*/ 25 h 268"/>
                  <a:gd name="T16" fmla="*/ 42 w 218"/>
                  <a:gd name="T17" fmla="*/ 8 h 268"/>
                  <a:gd name="T18" fmla="*/ 42 w 218"/>
                  <a:gd name="T19" fmla="*/ 0 h 268"/>
                  <a:gd name="T20" fmla="*/ 17 w 218"/>
                  <a:gd name="T21" fmla="*/ 41 h 268"/>
                  <a:gd name="T22" fmla="*/ 0 w 218"/>
                  <a:gd name="T23" fmla="*/ 92 h 268"/>
                  <a:gd name="T24" fmla="*/ 9 w 218"/>
                  <a:gd name="T25" fmla="*/ 100 h 268"/>
                  <a:gd name="T26" fmla="*/ 17 w 218"/>
                  <a:gd name="T27" fmla="*/ 117 h 268"/>
                  <a:gd name="T28" fmla="*/ 17 w 218"/>
                  <a:gd name="T29" fmla="*/ 117 h 268"/>
                  <a:gd name="T30" fmla="*/ 25 w 218"/>
                  <a:gd name="T31" fmla="*/ 125 h 268"/>
                  <a:gd name="T32" fmla="*/ 42 w 218"/>
                  <a:gd name="T33" fmla="*/ 142 h 268"/>
                  <a:gd name="T34" fmla="*/ 25 w 218"/>
                  <a:gd name="T35" fmla="*/ 192 h 268"/>
                  <a:gd name="T36" fmla="*/ 51 w 218"/>
                  <a:gd name="T37" fmla="*/ 226 h 268"/>
                  <a:gd name="T38" fmla="*/ 84 w 218"/>
                  <a:gd name="T39" fmla="*/ 268 h 268"/>
                  <a:gd name="T40" fmla="*/ 118 w 218"/>
                  <a:gd name="T41" fmla="*/ 259 h 268"/>
                  <a:gd name="T42" fmla="*/ 134 w 218"/>
                  <a:gd name="T43" fmla="*/ 243 h 268"/>
                  <a:gd name="T44" fmla="*/ 168 w 218"/>
                  <a:gd name="T45" fmla="*/ 243 h 268"/>
                  <a:gd name="T46" fmla="*/ 193 w 218"/>
                  <a:gd name="T47" fmla="*/ 243 h 268"/>
                  <a:gd name="T48" fmla="*/ 193 w 218"/>
                  <a:gd name="T49" fmla="*/ 234 h 268"/>
                  <a:gd name="T50" fmla="*/ 201 w 218"/>
                  <a:gd name="T51" fmla="*/ 234 h 268"/>
                  <a:gd name="T52" fmla="*/ 218 w 218"/>
                  <a:gd name="T53" fmla="*/ 234 h 268"/>
                  <a:gd name="T54" fmla="*/ 210 w 218"/>
                  <a:gd name="T55" fmla="*/ 234 h 268"/>
                  <a:gd name="T56" fmla="*/ 210 w 218"/>
                  <a:gd name="T57" fmla="*/ 226 h 268"/>
                  <a:gd name="T58" fmla="*/ 218 w 218"/>
                  <a:gd name="T59" fmla="*/ 218 h 268"/>
                  <a:gd name="T60" fmla="*/ 218 w 218"/>
                  <a:gd name="T61" fmla="*/ 201 h 268"/>
                  <a:gd name="T62" fmla="*/ 201 w 218"/>
                  <a:gd name="T63" fmla="*/ 192 h 268"/>
                  <a:gd name="T64" fmla="*/ 185 w 218"/>
                  <a:gd name="T65" fmla="*/ 184 h 268"/>
                  <a:gd name="T66" fmla="*/ 185 w 218"/>
                  <a:gd name="T67" fmla="*/ 176 h 268"/>
                  <a:gd name="T68" fmla="*/ 185 w 218"/>
                  <a:gd name="T69" fmla="*/ 167 h 268"/>
                  <a:gd name="T70" fmla="*/ 185 w 218"/>
                  <a:gd name="T71" fmla="*/ 159 h 268"/>
                  <a:gd name="T72" fmla="*/ 176 w 218"/>
                  <a:gd name="T73" fmla="*/ 159 h 268"/>
                  <a:gd name="T74" fmla="*/ 151 w 218"/>
                  <a:gd name="T75" fmla="*/ 134 h 268"/>
                  <a:gd name="T76" fmla="*/ 143 w 218"/>
                  <a:gd name="T77" fmla="*/ 117 h 268"/>
                  <a:gd name="T78" fmla="*/ 134 w 218"/>
                  <a:gd name="T79" fmla="*/ 1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68">
                    <a:moveTo>
                      <a:pt x="134" y="109"/>
                    </a:moveTo>
                    <a:lnTo>
                      <a:pt x="118" y="100"/>
                    </a:lnTo>
                    <a:lnTo>
                      <a:pt x="101" y="100"/>
                    </a:lnTo>
                    <a:lnTo>
                      <a:pt x="109" y="67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67" y="50"/>
                    </a:lnTo>
                    <a:lnTo>
                      <a:pt x="42" y="25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17" y="41"/>
                    </a:lnTo>
                    <a:lnTo>
                      <a:pt x="0" y="92"/>
                    </a:lnTo>
                    <a:lnTo>
                      <a:pt x="9" y="100"/>
                    </a:lnTo>
                    <a:lnTo>
                      <a:pt x="17" y="117"/>
                    </a:lnTo>
                    <a:lnTo>
                      <a:pt x="17" y="117"/>
                    </a:lnTo>
                    <a:lnTo>
                      <a:pt x="25" y="125"/>
                    </a:lnTo>
                    <a:lnTo>
                      <a:pt x="42" y="142"/>
                    </a:lnTo>
                    <a:lnTo>
                      <a:pt x="25" y="192"/>
                    </a:lnTo>
                    <a:lnTo>
                      <a:pt x="51" y="226"/>
                    </a:lnTo>
                    <a:lnTo>
                      <a:pt x="84" y="268"/>
                    </a:lnTo>
                    <a:lnTo>
                      <a:pt x="118" y="259"/>
                    </a:lnTo>
                    <a:lnTo>
                      <a:pt x="134" y="243"/>
                    </a:lnTo>
                    <a:lnTo>
                      <a:pt x="168" y="243"/>
                    </a:lnTo>
                    <a:lnTo>
                      <a:pt x="193" y="243"/>
                    </a:lnTo>
                    <a:lnTo>
                      <a:pt x="193" y="234"/>
                    </a:lnTo>
                    <a:lnTo>
                      <a:pt x="201" y="234"/>
                    </a:lnTo>
                    <a:lnTo>
                      <a:pt x="218" y="234"/>
                    </a:lnTo>
                    <a:lnTo>
                      <a:pt x="210" y="234"/>
                    </a:lnTo>
                    <a:lnTo>
                      <a:pt x="210" y="226"/>
                    </a:lnTo>
                    <a:lnTo>
                      <a:pt x="218" y="218"/>
                    </a:lnTo>
                    <a:lnTo>
                      <a:pt x="218" y="201"/>
                    </a:lnTo>
                    <a:lnTo>
                      <a:pt x="201" y="192"/>
                    </a:lnTo>
                    <a:lnTo>
                      <a:pt x="185" y="184"/>
                    </a:lnTo>
                    <a:lnTo>
                      <a:pt x="185" y="176"/>
                    </a:lnTo>
                    <a:lnTo>
                      <a:pt x="185" y="167"/>
                    </a:lnTo>
                    <a:lnTo>
                      <a:pt x="185" y="159"/>
                    </a:lnTo>
                    <a:lnTo>
                      <a:pt x="176" y="159"/>
                    </a:lnTo>
                    <a:lnTo>
                      <a:pt x="151" y="134"/>
                    </a:lnTo>
                    <a:lnTo>
                      <a:pt x="143" y="117"/>
                    </a:lnTo>
                    <a:lnTo>
                      <a:pt x="134" y="109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ЦФО_Брянская область">
                <a:extLst>
                  <a:ext uri="{FF2B5EF4-FFF2-40B4-BE49-F238E27FC236}">
                    <a16:creationId xmlns="" xmlns:a16="http://schemas.microsoft.com/office/drawing/2014/main" id="{8B898FAE-0264-FE97-B80F-A3DF9286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" y="3014663"/>
                <a:ext cx="288925" cy="274638"/>
              </a:xfrm>
              <a:custGeom>
                <a:avLst/>
                <a:gdLst>
                  <a:gd name="T0" fmla="*/ 176 w 248"/>
                  <a:gd name="T1" fmla="*/ 34 h 235"/>
                  <a:gd name="T2" fmla="*/ 168 w 248"/>
                  <a:gd name="T3" fmla="*/ 42 h 235"/>
                  <a:gd name="T4" fmla="*/ 159 w 248"/>
                  <a:gd name="T5" fmla="*/ 42 h 235"/>
                  <a:gd name="T6" fmla="*/ 153 w 248"/>
                  <a:gd name="T7" fmla="*/ 42 h 235"/>
                  <a:gd name="T8" fmla="*/ 150 w 248"/>
                  <a:gd name="T9" fmla="*/ 42 h 235"/>
                  <a:gd name="T10" fmla="*/ 142 w 248"/>
                  <a:gd name="T11" fmla="*/ 42 h 235"/>
                  <a:gd name="T12" fmla="*/ 134 w 248"/>
                  <a:gd name="T13" fmla="*/ 42 h 235"/>
                  <a:gd name="T14" fmla="*/ 118 w 248"/>
                  <a:gd name="T15" fmla="*/ 34 h 235"/>
                  <a:gd name="T16" fmla="*/ 100 w 248"/>
                  <a:gd name="T17" fmla="*/ 34 h 235"/>
                  <a:gd name="T18" fmla="*/ 86 w 248"/>
                  <a:gd name="T19" fmla="*/ 8 h 235"/>
                  <a:gd name="T20" fmla="*/ 61 w 248"/>
                  <a:gd name="T21" fmla="*/ 0 h 235"/>
                  <a:gd name="T22" fmla="*/ 53 w 248"/>
                  <a:gd name="T23" fmla="*/ 8 h 235"/>
                  <a:gd name="T24" fmla="*/ 51 w 248"/>
                  <a:gd name="T25" fmla="*/ 25 h 235"/>
                  <a:gd name="T26" fmla="*/ 46 w 248"/>
                  <a:gd name="T27" fmla="*/ 34 h 235"/>
                  <a:gd name="T28" fmla="*/ 40 w 248"/>
                  <a:gd name="T29" fmla="*/ 34 h 235"/>
                  <a:gd name="T30" fmla="*/ 27 w 248"/>
                  <a:gd name="T31" fmla="*/ 50 h 235"/>
                  <a:gd name="T32" fmla="*/ 14 w 248"/>
                  <a:gd name="T33" fmla="*/ 67 h 235"/>
                  <a:gd name="T34" fmla="*/ 6 w 248"/>
                  <a:gd name="T35" fmla="*/ 84 h 235"/>
                  <a:gd name="T36" fmla="*/ 0 w 248"/>
                  <a:gd name="T37" fmla="*/ 84 h 235"/>
                  <a:gd name="T38" fmla="*/ 7 w 248"/>
                  <a:gd name="T39" fmla="*/ 92 h 235"/>
                  <a:gd name="T40" fmla="*/ 5 w 248"/>
                  <a:gd name="T41" fmla="*/ 101 h 235"/>
                  <a:gd name="T42" fmla="*/ 10 w 248"/>
                  <a:gd name="T43" fmla="*/ 101 h 235"/>
                  <a:gd name="T44" fmla="*/ 31 w 248"/>
                  <a:gd name="T45" fmla="*/ 109 h 235"/>
                  <a:gd name="T46" fmla="*/ 47 w 248"/>
                  <a:gd name="T47" fmla="*/ 101 h 235"/>
                  <a:gd name="T48" fmla="*/ 55 w 248"/>
                  <a:gd name="T49" fmla="*/ 109 h 235"/>
                  <a:gd name="T50" fmla="*/ 60 w 248"/>
                  <a:gd name="T51" fmla="*/ 126 h 235"/>
                  <a:gd name="T52" fmla="*/ 76 w 248"/>
                  <a:gd name="T53" fmla="*/ 134 h 235"/>
                  <a:gd name="T54" fmla="*/ 89 w 248"/>
                  <a:gd name="T55" fmla="*/ 143 h 235"/>
                  <a:gd name="T56" fmla="*/ 109 w 248"/>
                  <a:gd name="T57" fmla="*/ 168 h 235"/>
                  <a:gd name="T58" fmla="*/ 112 w 248"/>
                  <a:gd name="T59" fmla="*/ 193 h 235"/>
                  <a:gd name="T60" fmla="*/ 101 w 248"/>
                  <a:gd name="T61" fmla="*/ 210 h 235"/>
                  <a:gd name="T62" fmla="*/ 99 w 248"/>
                  <a:gd name="T63" fmla="*/ 235 h 235"/>
                  <a:gd name="T64" fmla="*/ 115 w 248"/>
                  <a:gd name="T65" fmla="*/ 218 h 235"/>
                  <a:gd name="T66" fmla="*/ 130 w 248"/>
                  <a:gd name="T67" fmla="*/ 235 h 235"/>
                  <a:gd name="T68" fmla="*/ 136 w 248"/>
                  <a:gd name="T69" fmla="*/ 226 h 235"/>
                  <a:gd name="T70" fmla="*/ 140 w 248"/>
                  <a:gd name="T71" fmla="*/ 218 h 235"/>
                  <a:gd name="T72" fmla="*/ 145 w 248"/>
                  <a:gd name="T73" fmla="*/ 226 h 235"/>
                  <a:gd name="T74" fmla="*/ 149 w 248"/>
                  <a:gd name="T75" fmla="*/ 226 h 235"/>
                  <a:gd name="T76" fmla="*/ 170 w 248"/>
                  <a:gd name="T77" fmla="*/ 218 h 235"/>
                  <a:gd name="T78" fmla="*/ 179 w 248"/>
                  <a:gd name="T79" fmla="*/ 210 h 235"/>
                  <a:gd name="T80" fmla="*/ 199 w 248"/>
                  <a:gd name="T81" fmla="*/ 201 h 235"/>
                  <a:gd name="T82" fmla="*/ 201 w 248"/>
                  <a:gd name="T83" fmla="*/ 184 h 235"/>
                  <a:gd name="T84" fmla="*/ 205 w 248"/>
                  <a:gd name="T85" fmla="*/ 168 h 235"/>
                  <a:gd name="T86" fmla="*/ 218 w 248"/>
                  <a:gd name="T87" fmla="*/ 176 h 235"/>
                  <a:gd name="T88" fmla="*/ 237 w 248"/>
                  <a:gd name="T89" fmla="*/ 168 h 235"/>
                  <a:gd name="T90" fmla="*/ 243 w 248"/>
                  <a:gd name="T91" fmla="*/ 168 h 235"/>
                  <a:gd name="T92" fmla="*/ 246 w 248"/>
                  <a:gd name="T93" fmla="*/ 159 h 235"/>
                  <a:gd name="T94" fmla="*/ 227 w 248"/>
                  <a:gd name="T95" fmla="*/ 126 h 235"/>
                  <a:gd name="T96" fmla="*/ 235 w 248"/>
                  <a:gd name="T97" fmla="*/ 109 h 235"/>
                  <a:gd name="T98" fmla="*/ 248 w 248"/>
                  <a:gd name="T99" fmla="*/ 101 h 235"/>
                  <a:gd name="T100" fmla="*/ 240 w 248"/>
                  <a:gd name="T101" fmla="*/ 59 h 235"/>
                  <a:gd name="T102" fmla="*/ 235 w 248"/>
                  <a:gd name="T103" fmla="*/ 25 h 235"/>
                  <a:gd name="T104" fmla="*/ 206 w 248"/>
                  <a:gd name="T105" fmla="*/ 34 h 235"/>
                  <a:gd name="T106" fmla="*/ 176 w 248"/>
                  <a:gd name="T107" fmla="*/ 3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8" h="235">
                    <a:moveTo>
                      <a:pt x="176" y="34"/>
                    </a:moveTo>
                    <a:lnTo>
                      <a:pt x="168" y="42"/>
                    </a:lnTo>
                    <a:lnTo>
                      <a:pt x="159" y="42"/>
                    </a:lnTo>
                    <a:lnTo>
                      <a:pt x="153" y="42"/>
                    </a:lnTo>
                    <a:lnTo>
                      <a:pt x="150" y="42"/>
                    </a:lnTo>
                    <a:lnTo>
                      <a:pt x="142" y="42"/>
                    </a:lnTo>
                    <a:lnTo>
                      <a:pt x="134" y="42"/>
                    </a:lnTo>
                    <a:lnTo>
                      <a:pt x="118" y="34"/>
                    </a:lnTo>
                    <a:lnTo>
                      <a:pt x="100" y="34"/>
                    </a:lnTo>
                    <a:lnTo>
                      <a:pt x="86" y="8"/>
                    </a:lnTo>
                    <a:lnTo>
                      <a:pt x="61" y="0"/>
                    </a:lnTo>
                    <a:lnTo>
                      <a:pt x="53" y="8"/>
                    </a:lnTo>
                    <a:lnTo>
                      <a:pt x="51" y="25"/>
                    </a:lnTo>
                    <a:lnTo>
                      <a:pt x="46" y="34"/>
                    </a:lnTo>
                    <a:lnTo>
                      <a:pt x="40" y="34"/>
                    </a:lnTo>
                    <a:lnTo>
                      <a:pt x="27" y="50"/>
                    </a:lnTo>
                    <a:lnTo>
                      <a:pt x="14" y="67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7" y="92"/>
                    </a:lnTo>
                    <a:lnTo>
                      <a:pt x="5" y="101"/>
                    </a:lnTo>
                    <a:lnTo>
                      <a:pt x="10" y="101"/>
                    </a:lnTo>
                    <a:lnTo>
                      <a:pt x="31" y="109"/>
                    </a:lnTo>
                    <a:lnTo>
                      <a:pt x="47" y="101"/>
                    </a:lnTo>
                    <a:lnTo>
                      <a:pt x="55" y="109"/>
                    </a:lnTo>
                    <a:lnTo>
                      <a:pt x="60" y="126"/>
                    </a:lnTo>
                    <a:lnTo>
                      <a:pt x="76" y="134"/>
                    </a:lnTo>
                    <a:lnTo>
                      <a:pt x="89" y="143"/>
                    </a:lnTo>
                    <a:lnTo>
                      <a:pt x="109" y="168"/>
                    </a:lnTo>
                    <a:lnTo>
                      <a:pt x="112" y="193"/>
                    </a:lnTo>
                    <a:lnTo>
                      <a:pt x="101" y="210"/>
                    </a:lnTo>
                    <a:lnTo>
                      <a:pt x="99" y="235"/>
                    </a:lnTo>
                    <a:lnTo>
                      <a:pt x="115" y="218"/>
                    </a:lnTo>
                    <a:lnTo>
                      <a:pt x="130" y="235"/>
                    </a:lnTo>
                    <a:lnTo>
                      <a:pt x="136" y="226"/>
                    </a:lnTo>
                    <a:lnTo>
                      <a:pt x="140" y="218"/>
                    </a:lnTo>
                    <a:lnTo>
                      <a:pt x="145" y="226"/>
                    </a:lnTo>
                    <a:lnTo>
                      <a:pt x="149" y="226"/>
                    </a:lnTo>
                    <a:lnTo>
                      <a:pt x="170" y="218"/>
                    </a:lnTo>
                    <a:lnTo>
                      <a:pt x="179" y="210"/>
                    </a:lnTo>
                    <a:lnTo>
                      <a:pt x="199" y="201"/>
                    </a:lnTo>
                    <a:lnTo>
                      <a:pt x="201" y="184"/>
                    </a:lnTo>
                    <a:lnTo>
                      <a:pt x="205" y="168"/>
                    </a:lnTo>
                    <a:lnTo>
                      <a:pt x="218" y="176"/>
                    </a:lnTo>
                    <a:lnTo>
                      <a:pt x="237" y="168"/>
                    </a:lnTo>
                    <a:lnTo>
                      <a:pt x="243" y="168"/>
                    </a:lnTo>
                    <a:lnTo>
                      <a:pt x="246" y="159"/>
                    </a:lnTo>
                    <a:lnTo>
                      <a:pt x="227" y="126"/>
                    </a:lnTo>
                    <a:lnTo>
                      <a:pt x="235" y="109"/>
                    </a:lnTo>
                    <a:lnTo>
                      <a:pt x="248" y="101"/>
                    </a:lnTo>
                    <a:lnTo>
                      <a:pt x="240" y="59"/>
                    </a:lnTo>
                    <a:lnTo>
                      <a:pt x="235" y="25"/>
                    </a:lnTo>
                    <a:lnTo>
                      <a:pt x="206" y="34"/>
                    </a:lnTo>
                    <a:lnTo>
                      <a:pt x="176" y="3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ЦФО_Белгородская область">
                <a:extLst>
                  <a:ext uri="{FF2B5EF4-FFF2-40B4-BE49-F238E27FC236}">
                    <a16:creationId xmlns="" xmlns:a16="http://schemas.microsoft.com/office/drawing/2014/main" id="{32F0E7F7-EADE-FD07-6F33-1721ABCC3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1" y="3424238"/>
                <a:ext cx="238125" cy="314325"/>
              </a:xfrm>
              <a:custGeom>
                <a:avLst/>
                <a:gdLst>
                  <a:gd name="T0" fmla="*/ 182 w 205"/>
                  <a:gd name="T1" fmla="*/ 134 h 269"/>
                  <a:gd name="T2" fmla="*/ 196 w 205"/>
                  <a:gd name="T3" fmla="*/ 126 h 269"/>
                  <a:gd name="T4" fmla="*/ 197 w 205"/>
                  <a:gd name="T5" fmla="*/ 109 h 269"/>
                  <a:gd name="T6" fmla="*/ 190 w 205"/>
                  <a:gd name="T7" fmla="*/ 92 h 269"/>
                  <a:gd name="T8" fmla="*/ 182 w 205"/>
                  <a:gd name="T9" fmla="*/ 84 h 269"/>
                  <a:gd name="T10" fmla="*/ 132 w 205"/>
                  <a:gd name="T11" fmla="*/ 59 h 269"/>
                  <a:gd name="T12" fmla="*/ 93 w 205"/>
                  <a:gd name="T13" fmla="*/ 42 h 269"/>
                  <a:gd name="T14" fmla="*/ 83 w 205"/>
                  <a:gd name="T15" fmla="*/ 25 h 269"/>
                  <a:gd name="T16" fmla="*/ 76 w 205"/>
                  <a:gd name="T17" fmla="*/ 17 h 269"/>
                  <a:gd name="T18" fmla="*/ 70 w 205"/>
                  <a:gd name="T19" fmla="*/ 17 h 269"/>
                  <a:gd name="T20" fmla="*/ 65 w 205"/>
                  <a:gd name="T21" fmla="*/ 17 h 269"/>
                  <a:gd name="T22" fmla="*/ 46 w 205"/>
                  <a:gd name="T23" fmla="*/ 17 h 269"/>
                  <a:gd name="T24" fmla="*/ 30 w 205"/>
                  <a:gd name="T25" fmla="*/ 0 h 269"/>
                  <a:gd name="T26" fmla="*/ 0 w 205"/>
                  <a:gd name="T27" fmla="*/ 50 h 269"/>
                  <a:gd name="T28" fmla="*/ 10 w 205"/>
                  <a:gd name="T29" fmla="*/ 59 h 269"/>
                  <a:gd name="T30" fmla="*/ 27 w 205"/>
                  <a:gd name="T31" fmla="*/ 76 h 269"/>
                  <a:gd name="T32" fmla="*/ 31 w 205"/>
                  <a:gd name="T33" fmla="*/ 92 h 269"/>
                  <a:gd name="T34" fmla="*/ 37 w 205"/>
                  <a:gd name="T35" fmla="*/ 109 h 269"/>
                  <a:gd name="T36" fmla="*/ 38 w 205"/>
                  <a:gd name="T37" fmla="*/ 118 h 269"/>
                  <a:gd name="T38" fmla="*/ 66 w 205"/>
                  <a:gd name="T39" fmla="*/ 126 h 269"/>
                  <a:gd name="T40" fmla="*/ 93 w 205"/>
                  <a:gd name="T41" fmla="*/ 143 h 269"/>
                  <a:gd name="T42" fmla="*/ 92 w 205"/>
                  <a:gd name="T43" fmla="*/ 143 h 269"/>
                  <a:gd name="T44" fmla="*/ 89 w 205"/>
                  <a:gd name="T45" fmla="*/ 143 h 269"/>
                  <a:gd name="T46" fmla="*/ 83 w 205"/>
                  <a:gd name="T47" fmla="*/ 176 h 269"/>
                  <a:gd name="T48" fmla="*/ 83 w 205"/>
                  <a:gd name="T49" fmla="*/ 201 h 269"/>
                  <a:gd name="T50" fmla="*/ 94 w 205"/>
                  <a:gd name="T51" fmla="*/ 210 h 269"/>
                  <a:gd name="T52" fmla="*/ 105 w 205"/>
                  <a:gd name="T53" fmla="*/ 201 h 269"/>
                  <a:gd name="T54" fmla="*/ 115 w 205"/>
                  <a:gd name="T55" fmla="*/ 235 h 269"/>
                  <a:gd name="T56" fmla="*/ 135 w 205"/>
                  <a:gd name="T57" fmla="*/ 269 h 269"/>
                  <a:gd name="T58" fmla="*/ 141 w 205"/>
                  <a:gd name="T59" fmla="*/ 260 h 269"/>
                  <a:gd name="T60" fmla="*/ 149 w 205"/>
                  <a:gd name="T61" fmla="*/ 252 h 269"/>
                  <a:gd name="T62" fmla="*/ 157 w 205"/>
                  <a:gd name="T63" fmla="*/ 235 h 269"/>
                  <a:gd name="T64" fmla="*/ 170 w 205"/>
                  <a:gd name="T65" fmla="*/ 210 h 269"/>
                  <a:gd name="T66" fmla="*/ 178 w 205"/>
                  <a:gd name="T67" fmla="*/ 210 h 269"/>
                  <a:gd name="T68" fmla="*/ 187 w 205"/>
                  <a:gd name="T69" fmla="*/ 201 h 269"/>
                  <a:gd name="T70" fmla="*/ 185 w 205"/>
                  <a:gd name="T71" fmla="*/ 185 h 269"/>
                  <a:gd name="T72" fmla="*/ 185 w 205"/>
                  <a:gd name="T73" fmla="*/ 159 h 269"/>
                  <a:gd name="T74" fmla="*/ 197 w 205"/>
                  <a:gd name="T75" fmla="*/ 159 h 269"/>
                  <a:gd name="T76" fmla="*/ 205 w 205"/>
                  <a:gd name="T77" fmla="*/ 143 h 269"/>
                  <a:gd name="T78" fmla="*/ 193 w 205"/>
                  <a:gd name="T79" fmla="*/ 143 h 269"/>
                  <a:gd name="T80" fmla="*/ 182 w 205"/>
                  <a:gd name="T81" fmla="*/ 126 h 269"/>
                  <a:gd name="T82" fmla="*/ 182 w 205"/>
                  <a:gd name="T83" fmla="*/ 13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5" h="269">
                    <a:moveTo>
                      <a:pt x="182" y="134"/>
                    </a:moveTo>
                    <a:lnTo>
                      <a:pt x="196" y="126"/>
                    </a:lnTo>
                    <a:lnTo>
                      <a:pt x="197" y="109"/>
                    </a:lnTo>
                    <a:lnTo>
                      <a:pt x="190" y="92"/>
                    </a:lnTo>
                    <a:lnTo>
                      <a:pt x="182" y="84"/>
                    </a:lnTo>
                    <a:lnTo>
                      <a:pt x="132" y="59"/>
                    </a:lnTo>
                    <a:lnTo>
                      <a:pt x="93" y="42"/>
                    </a:lnTo>
                    <a:lnTo>
                      <a:pt x="83" y="25"/>
                    </a:lnTo>
                    <a:lnTo>
                      <a:pt x="76" y="17"/>
                    </a:lnTo>
                    <a:lnTo>
                      <a:pt x="70" y="17"/>
                    </a:lnTo>
                    <a:lnTo>
                      <a:pt x="65" y="17"/>
                    </a:lnTo>
                    <a:lnTo>
                      <a:pt x="46" y="17"/>
                    </a:lnTo>
                    <a:lnTo>
                      <a:pt x="30" y="0"/>
                    </a:lnTo>
                    <a:lnTo>
                      <a:pt x="0" y="50"/>
                    </a:lnTo>
                    <a:lnTo>
                      <a:pt x="10" y="59"/>
                    </a:lnTo>
                    <a:lnTo>
                      <a:pt x="27" y="76"/>
                    </a:lnTo>
                    <a:lnTo>
                      <a:pt x="31" y="92"/>
                    </a:lnTo>
                    <a:lnTo>
                      <a:pt x="37" y="109"/>
                    </a:lnTo>
                    <a:lnTo>
                      <a:pt x="38" y="118"/>
                    </a:lnTo>
                    <a:lnTo>
                      <a:pt x="66" y="126"/>
                    </a:lnTo>
                    <a:lnTo>
                      <a:pt x="93" y="143"/>
                    </a:lnTo>
                    <a:lnTo>
                      <a:pt x="92" y="143"/>
                    </a:lnTo>
                    <a:lnTo>
                      <a:pt x="89" y="143"/>
                    </a:lnTo>
                    <a:lnTo>
                      <a:pt x="83" y="176"/>
                    </a:lnTo>
                    <a:lnTo>
                      <a:pt x="83" y="201"/>
                    </a:lnTo>
                    <a:lnTo>
                      <a:pt x="94" y="210"/>
                    </a:lnTo>
                    <a:lnTo>
                      <a:pt x="105" y="201"/>
                    </a:lnTo>
                    <a:lnTo>
                      <a:pt x="115" y="235"/>
                    </a:lnTo>
                    <a:lnTo>
                      <a:pt x="135" y="269"/>
                    </a:lnTo>
                    <a:lnTo>
                      <a:pt x="141" y="260"/>
                    </a:lnTo>
                    <a:lnTo>
                      <a:pt x="149" y="252"/>
                    </a:lnTo>
                    <a:lnTo>
                      <a:pt x="157" y="235"/>
                    </a:lnTo>
                    <a:lnTo>
                      <a:pt x="170" y="210"/>
                    </a:lnTo>
                    <a:lnTo>
                      <a:pt x="178" y="210"/>
                    </a:lnTo>
                    <a:lnTo>
                      <a:pt x="187" y="201"/>
                    </a:lnTo>
                    <a:lnTo>
                      <a:pt x="185" y="185"/>
                    </a:lnTo>
                    <a:lnTo>
                      <a:pt x="185" y="159"/>
                    </a:lnTo>
                    <a:lnTo>
                      <a:pt x="197" y="159"/>
                    </a:lnTo>
                    <a:lnTo>
                      <a:pt x="205" y="143"/>
                    </a:lnTo>
                    <a:lnTo>
                      <a:pt x="193" y="143"/>
                    </a:lnTo>
                    <a:lnTo>
                      <a:pt x="182" y="126"/>
                    </a:lnTo>
                    <a:lnTo>
                      <a:pt x="182" y="13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ЦФО_Москва">
                <a:extLst>
                  <a:ext uri="{FF2B5EF4-FFF2-40B4-BE49-F238E27FC236}">
                    <a16:creationId xmlns="" xmlns:a16="http://schemas.microsoft.com/office/drawing/2014/main" id="{0D222D44-E3A9-8B71-4017-12E7B47E2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513" y="3065463"/>
                <a:ext cx="127000" cy="69850"/>
              </a:xfrm>
              <a:custGeom>
                <a:avLst/>
                <a:gdLst>
                  <a:gd name="T0" fmla="*/ 95 w 109"/>
                  <a:gd name="T1" fmla="*/ 12 h 60"/>
                  <a:gd name="T2" fmla="*/ 89 w 109"/>
                  <a:gd name="T3" fmla="*/ 0 h 60"/>
                  <a:gd name="T4" fmla="*/ 82 w 109"/>
                  <a:gd name="T5" fmla="*/ 10 h 60"/>
                  <a:gd name="T6" fmla="*/ 72 w 109"/>
                  <a:gd name="T7" fmla="*/ 15 h 60"/>
                  <a:gd name="T8" fmla="*/ 69 w 109"/>
                  <a:gd name="T9" fmla="*/ 32 h 60"/>
                  <a:gd name="T10" fmla="*/ 45 w 109"/>
                  <a:gd name="T11" fmla="*/ 22 h 60"/>
                  <a:gd name="T12" fmla="*/ 34 w 109"/>
                  <a:gd name="T13" fmla="*/ 33 h 60"/>
                  <a:gd name="T14" fmla="*/ 19 w 109"/>
                  <a:gd name="T15" fmla="*/ 16 h 60"/>
                  <a:gd name="T16" fmla="*/ 14 w 109"/>
                  <a:gd name="T17" fmla="*/ 34 h 60"/>
                  <a:gd name="T18" fmla="*/ 0 w 109"/>
                  <a:gd name="T19" fmla="*/ 38 h 60"/>
                  <a:gd name="T20" fmla="*/ 4 w 109"/>
                  <a:gd name="T21" fmla="*/ 58 h 60"/>
                  <a:gd name="T22" fmla="*/ 16 w 109"/>
                  <a:gd name="T23" fmla="*/ 49 h 60"/>
                  <a:gd name="T24" fmla="*/ 25 w 109"/>
                  <a:gd name="T25" fmla="*/ 60 h 60"/>
                  <a:gd name="T26" fmla="*/ 45 w 109"/>
                  <a:gd name="T27" fmla="*/ 59 h 60"/>
                  <a:gd name="T28" fmla="*/ 50 w 109"/>
                  <a:gd name="T29" fmla="*/ 47 h 60"/>
                  <a:gd name="T30" fmla="*/ 57 w 109"/>
                  <a:gd name="T31" fmla="*/ 58 h 60"/>
                  <a:gd name="T32" fmla="*/ 71 w 109"/>
                  <a:gd name="T33" fmla="*/ 51 h 60"/>
                  <a:gd name="T34" fmla="*/ 84 w 109"/>
                  <a:gd name="T35" fmla="*/ 60 h 60"/>
                  <a:gd name="T36" fmla="*/ 106 w 109"/>
                  <a:gd name="T37" fmla="*/ 58 h 60"/>
                  <a:gd name="T38" fmla="*/ 109 w 109"/>
                  <a:gd name="T39" fmla="*/ 44 h 60"/>
                  <a:gd name="T40" fmla="*/ 103 w 109"/>
                  <a:gd name="T41" fmla="*/ 24 h 60"/>
                  <a:gd name="T42" fmla="*/ 105 w 109"/>
                  <a:gd name="T43" fmla="*/ 15 h 60"/>
                  <a:gd name="T44" fmla="*/ 95 w 109"/>
                  <a:gd name="T4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9" h="60">
                    <a:moveTo>
                      <a:pt x="95" y="12"/>
                    </a:moveTo>
                    <a:lnTo>
                      <a:pt x="89" y="0"/>
                    </a:lnTo>
                    <a:lnTo>
                      <a:pt x="82" y="10"/>
                    </a:lnTo>
                    <a:lnTo>
                      <a:pt x="72" y="15"/>
                    </a:lnTo>
                    <a:lnTo>
                      <a:pt x="69" y="32"/>
                    </a:lnTo>
                    <a:lnTo>
                      <a:pt x="45" y="22"/>
                    </a:lnTo>
                    <a:lnTo>
                      <a:pt x="34" y="33"/>
                    </a:lnTo>
                    <a:lnTo>
                      <a:pt x="19" y="16"/>
                    </a:lnTo>
                    <a:lnTo>
                      <a:pt x="14" y="34"/>
                    </a:lnTo>
                    <a:lnTo>
                      <a:pt x="0" y="38"/>
                    </a:lnTo>
                    <a:lnTo>
                      <a:pt x="4" y="58"/>
                    </a:lnTo>
                    <a:lnTo>
                      <a:pt x="16" y="49"/>
                    </a:lnTo>
                    <a:lnTo>
                      <a:pt x="25" y="60"/>
                    </a:lnTo>
                    <a:lnTo>
                      <a:pt x="45" y="59"/>
                    </a:lnTo>
                    <a:lnTo>
                      <a:pt x="50" y="47"/>
                    </a:lnTo>
                    <a:lnTo>
                      <a:pt x="57" y="58"/>
                    </a:lnTo>
                    <a:lnTo>
                      <a:pt x="71" y="51"/>
                    </a:lnTo>
                    <a:lnTo>
                      <a:pt x="84" y="60"/>
                    </a:lnTo>
                    <a:lnTo>
                      <a:pt x="106" y="58"/>
                    </a:lnTo>
                    <a:lnTo>
                      <a:pt x="109" y="44"/>
                    </a:lnTo>
                    <a:lnTo>
                      <a:pt x="103" y="24"/>
                    </a:lnTo>
                    <a:lnTo>
                      <a:pt x="105" y="15"/>
                    </a:lnTo>
                    <a:cubicBezTo>
                      <a:pt x="99" y="16"/>
                      <a:pt x="98" y="14"/>
                      <a:pt x="95" y="12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78" name="Полилиния: фигура 177">
            <a:extLst>
              <a:ext uri="{FF2B5EF4-FFF2-40B4-BE49-F238E27FC236}">
                <a16:creationId xmlns="" xmlns:a16="http://schemas.microsoft.com/office/drawing/2014/main" id="{2423C6AD-71B3-EFB1-6AFE-4A90CA8F47D3}"/>
              </a:ext>
            </a:extLst>
          </p:cNvPr>
          <p:cNvSpPr/>
          <p:nvPr/>
        </p:nvSpPr>
        <p:spPr>
          <a:xfrm>
            <a:off x="2726124" y="2040012"/>
            <a:ext cx="627003" cy="1693697"/>
          </a:xfrm>
          <a:custGeom>
            <a:avLst/>
            <a:gdLst>
              <a:gd name="connsiteX0" fmla="*/ 0 w 432339"/>
              <a:gd name="connsiteY0" fmla="*/ 1167860 h 1167860"/>
              <a:gd name="connsiteX1" fmla="*/ 0 w 432339"/>
              <a:gd name="connsiteY1" fmla="*/ 510635 h 1167860"/>
              <a:gd name="connsiteX2" fmla="*/ 55340 w 432339"/>
              <a:gd name="connsiteY2" fmla="*/ 377000 h 1167860"/>
              <a:gd name="connsiteX3" fmla="*/ 432340 w 432339"/>
              <a:gd name="connsiteY3" fmla="*/ 0 h 116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339" h="1167860">
                <a:moveTo>
                  <a:pt x="0" y="1167860"/>
                </a:moveTo>
                <a:lnTo>
                  <a:pt x="0" y="510635"/>
                </a:lnTo>
                <a:cubicBezTo>
                  <a:pt x="0" y="460534"/>
                  <a:pt x="19907" y="412433"/>
                  <a:pt x="55340" y="377000"/>
                </a:cubicBezTo>
                <a:lnTo>
                  <a:pt x="432340" y="0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1" name="Полилиния: фигура 180">
            <a:extLst>
              <a:ext uri="{FF2B5EF4-FFF2-40B4-BE49-F238E27FC236}">
                <a16:creationId xmlns="" xmlns:a16="http://schemas.microsoft.com/office/drawing/2014/main" id="{0DB5F1E6-0439-D6E7-F0C6-2B602BE27022}"/>
              </a:ext>
            </a:extLst>
          </p:cNvPr>
          <p:cNvSpPr/>
          <p:nvPr/>
        </p:nvSpPr>
        <p:spPr>
          <a:xfrm>
            <a:off x="1603901" y="3952313"/>
            <a:ext cx="1122223" cy="1514394"/>
          </a:xfrm>
          <a:custGeom>
            <a:avLst/>
            <a:gdLst>
              <a:gd name="connsiteX0" fmla="*/ 767810 w 767810"/>
              <a:gd name="connsiteY0" fmla="*/ 0 h 1036129"/>
              <a:gd name="connsiteX1" fmla="*/ 767810 w 767810"/>
              <a:gd name="connsiteY1" fmla="*/ 190024 h 1036129"/>
              <a:gd name="connsiteX2" fmla="*/ 712470 w 767810"/>
              <a:gd name="connsiteY2" fmla="*/ 323660 h 1036129"/>
              <a:gd name="connsiteX3" fmla="*/ 0 w 767810"/>
              <a:gd name="connsiteY3" fmla="*/ 1036130 h 103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810" h="1036129">
                <a:moveTo>
                  <a:pt x="767810" y="0"/>
                </a:moveTo>
                <a:lnTo>
                  <a:pt x="767810" y="190024"/>
                </a:lnTo>
                <a:cubicBezTo>
                  <a:pt x="767810" y="240125"/>
                  <a:pt x="747903" y="288227"/>
                  <a:pt x="712470" y="323660"/>
                </a:cubicBezTo>
                <a:lnTo>
                  <a:pt x="0" y="1036130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2" name="Полилиния: фигура 181">
            <a:extLst>
              <a:ext uri="{FF2B5EF4-FFF2-40B4-BE49-F238E27FC236}">
                <a16:creationId xmlns="" xmlns:a16="http://schemas.microsoft.com/office/drawing/2014/main" id="{31BB1599-4628-6D97-9D94-2368BA490207}"/>
              </a:ext>
            </a:extLst>
          </p:cNvPr>
          <p:cNvSpPr/>
          <p:nvPr/>
        </p:nvSpPr>
        <p:spPr>
          <a:xfrm>
            <a:off x="1798759" y="4172626"/>
            <a:ext cx="1407338" cy="1243897"/>
          </a:xfrm>
          <a:custGeom>
            <a:avLst/>
            <a:gdLst>
              <a:gd name="connsiteX0" fmla="*/ 962882 w 962882"/>
              <a:gd name="connsiteY0" fmla="*/ 0 h 851058"/>
              <a:gd name="connsiteX1" fmla="*/ 929354 w 962882"/>
              <a:gd name="connsiteY1" fmla="*/ 0 h 851058"/>
              <a:gd name="connsiteX2" fmla="*/ 795719 w 962882"/>
              <a:gd name="connsiteY2" fmla="*/ 55340 h 851058"/>
              <a:gd name="connsiteX3" fmla="*/ 0 w 962882"/>
              <a:gd name="connsiteY3" fmla="*/ 851059 h 85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882" h="851058">
                <a:moveTo>
                  <a:pt x="962882" y="0"/>
                </a:moveTo>
                <a:lnTo>
                  <a:pt x="929354" y="0"/>
                </a:lnTo>
                <a:cubicBezTo>
                  <a:pt x="879253" y="0"/>
                  <a:pt x="831152" y="19907"/>
                  <a:pt x="795719" y="55340"/>
                </a:cubicBezTo>
                <a:lnTo>
                  <a:pt x="0" y="851059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9" name="Заголовок 1">
            <a:extLst>
              <a:ext uri="{FF2B5EF4-FFF2-40B4-BE49-F238E27FC236}">
                <a16:creationId xmlns="" xmlns:a16="http://schemas.microsoft.com/office/drawing/2014/main" id="{F4A414CE-4CFB-86A3-AF94-F6A2553FDDB3}"/>
              </a:ext>
            </a:extLst>
          </p:cNvPr>
          <p:cNvSpPr txBox="1"/>
          <p:nvPr/>
        </p:nvSpPr>
        <p:spPr bwMode="auto">
          <a:xfrm rot="5400000" flipH="1">
            <a:off x="3261426" y="2949719"/>
            <a:ext cx="219673" cy="9664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</p:spPr>
        <p:txBody>
          <a:bodyPr vert="vert270" lIns="0" tIns="0" rIns="0" bIns="7200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defRPr/>
            </a:pPr>
            <a:r>
              <a:rPr lang="ru-RU" sz="900" dirty="0">
                <a:solidFill>
                  <a:schemeClr val="bg1"/>
                </a:solidFill>
                <a:latin typeface="+mn-lt"/>
                <a:ea typeface="Rosatom"/>
              </a:rPr>
              <a:t>Черноголовка</a:t>
            </a:r>
          </a:p>
        </p:txBody>
      </p:sp>
      <p:sp>
        <p:nvSpPr>
          <p:cNvPr id="113" name="Заголовок 1">
            <a:extLst>
              <a:ext uri="{FF2B5EF4-FFF2-40B4-BE49-F238E27FC236}">
                <a16:creationId xmlns="" xmlns:a16="http://schemas.microsoft.com/office/drawing/2014/main" id="{B7DAB3C9-1F47-BE1D-BA3F-921FF22E7F2C}"/>
              </a:ext>
            </a:extLst>
          </p:cNvPr>
          <p:cNvSpPr txBox="1"/>
          <p:nvPr/>
        </p:nvSpPr>
        <p:spPr bwMode="auto">
          <a:xfrm rot="16200000">
            <a:off x="2153980" y="3131642"/>
            <a:ext cx="219673" cy="60265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</p:spPr>
        <p:txBody>
          <a:bodyPr vert="vert" lIns="0" tIns="72000" rIns="0" bIns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defRPr/>
            </a:pPr>
            <a:r>
              <a:rPr lang="ru-RU" sz="900" dirty="0">
                <a:solidFill>
                  <a:schemeClr val="bg1"/>
                </a:solidFill>
                <a:latin typeface="+mn-lt"/>
                <a:ea typeface="Rosatom"/>
              </a:rPr>
              <a:t>Дубна</a:t>
            </a:r>
            <a:endParaRPr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0" name="Овал 119">
            <a:extLst>
              <a:ext uri="{FF2B5EF4-FFF2-40B4-BE49-F238E27FC236}">
                <a16:creationId xmlns="" xmlns:a16="http://schemas.microsoft.com/office/drawing/2014/main" id="{3B44C2FB-57F5-951A-227E-12C5F8F3E56A}"/>
              </a:ext>
            </a:extLst>
          </p:cNvPr>
          <p:cNvSpPr/>
          <p:nvPr/>
        </p:nvSpPr>
        <p:spPr>
          <a:xfrm>
            <a:off x="2980220" y="3889773"/>
            <a:ext cx="526369" cy="5263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>
            <a:extLst>
              <a:ext uri="{FF2B5EF4-FFF2-40B4-BE49-F238E27FC236}">
                <a16:creationId xmlns="" xmlns:a16="http://schemas.microsoft.com/office/drawing/2014/main" id="{32BCEBD3-382F-8489-CECF-4B5C7E3D9074}"/>
              </a:ext>
            </a:extLst>
          </p:cNvPr>
          <p:cNvSpPr/>
          <p:nvPr/>
        </p:nvSpPr>
        <p:spPr>
          <a:xfrm>
            <a:off x="2464054" y="3539230"/>
            <a:ext cx="526369" cy="5263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олилиния: фигура 176">
            <a:extLst>
              <a:ext uri="{FF2B5EF4-FFF2-40B4-BE49-F238E27FC236}">
                <a16:creationId xmlns="" xmlns:a16="http://schemas.microsoft.com/office/drawing/2014/main" id="{3C229B33-9DDD-7E62-7DD7-047F81FCD43C}"/>
              </a:ext>
            </a:extLst>
          </p:cNvPr>
          <p:cNvSpPr/>
          <p:nvPr/>
        </p:nvSpPr>
        <p:spPr>
          <a:xfrm>
            <a:off x="2214562" y="2405179"/>
            <a:ext cx="350581" cy="1208269"/>
          </a:xfrm>
          <a:custGeom>
            <a:avLst/>
            <a:gdLst>
              <a:gd name="connsiteX0" fmla="*/ 238506 w 238506"/>
              <a:gd name="connsiteY0" fmla="*/ 822008 h 822007"/>
              <a:gd name="connsiteX1" fmla="*/ 238506 w 238506"/>
              <a:gd name="connsiteY1" fmla="*/ 316801 h 822007"/>
              <a:gd name="connsiteX2" fmla="*/ 183166 w 238506"/>
              <a:gd name="connsiteY2" fmla="*/ 183166 h 822007"/>
              <a:gd name="connsiteX3" fmla="*/ 0 w 238506"/>
              <a:gd name="connsiteY3" fmla="*/ 0 h 822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06" h="822007">
                <a:moveTo>
                  <a:pt x="238506" y="822008"/>
                </a:moveTo>
                <a:lnTo>
                  <a:pt x="238506" y="316801"/>
                </a:lnTo>
                <a:cubicBezTo>
                  <a:pt x="238506" y="266700"/>
                  <a:pt x="218599" y="218599"/>
                  <a:pt x="183166" y="183166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9" name="Полилиния: фигура 178">
            <a:extLst>
              <a:ext uri="{FF2B5EF4-FFF2-40B4-BE49-F238E27FC236}">
                <a16:creationId xmlns="" xmlns:a16="http://schemas.microsoft.com/office/drawing/2014/main" id="{D2A98C2F-D7FE-2943-72B1-EFAB1908F615}"/>
              </a:ext>
            </a:extLst>
          </p:cNvPr>
          <p:cNvSpPr/>
          <p:nvPr/>
        </p:nvSpPr>
        <p:spPr>
          <a:xfrm>
            <a:off x="2888018" y="2700708"/>
            <a:ext cx="453984" cy="868013"/>
          </a:xfrm>
          <a:custGeom>
            <a:avLst/>
            <a:gdLst>
              <a:gd name="connsiteX0" fmla="*/ 0 w 310610"/>
              <a:gd name="connsiteY0" fmla="*/ 593884 h 593883"/>
              <a:gd name="connsiteX1" fmla="*/ 0 w 310610"/>
              <a:gd name="connsiteY1" fmla="*/ 388906 h 593883"/>
              <a:gd name="connsiteX2" fmla="*/ 55340 w 310610"/>
              <a:gd name="connsiteY2" fmla="*/ 255270 h 593883"/>
              <a:gd name="connsiteX3" fmla="*/ 310610 w 310610"/>
              <a:gd name="connsiteY3" fmla="*/ 0 h 59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10" h="593883">
                <a:moveTo>
                  <a:pt x="0" y="593884"/>
                </a:moveTo>
                <a:lnTo>
                  <a:pt x="0" y="388906"/>
                </a:lnTo>
                <a:cubicBezTo>
                  <a:pt x="0" y="338804"/>
                  <a:pt x="19907" y="290703"/>
                  <a:pt x="55340" y="255270"/>
                </a:cubicBezTo>
                <a:lnTo>
                  <a:pt x="310610" y="0"/>
                </a:lnTo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3" name="Полилиния: фигура 182">
            <a:extLst>
              <a:ext uri="{FF2B5EF4-FFF2-40B4-BE49-F238E27FC236}">
                <a16:creationId xmlns="" xmlns:a16="http://schemas.microsoft.com/office/drawing/2014/main" id="{833FE731-F7DA-2031-65D1-AFA6F155EF42}"/>
              </a:ext>
            </a:extLst>
          </p:cNvPr>
          <p:cNvSpPr/>
          <p:nvPr/>
        </p:nvSpPr>
        <p:spPr>
          <a:xfrm>
            <a:off x="1493770" y="4419918"/>
            <a:ext cx="1642912" cy="1452257"/>
          </a:xfrm>
          <a:custGeom>
            <a:avLst/>
            <a:gdLst>
              <a:gd name="connsiteX0" fmla="*/ 962787 w 962786"/>
              <a:gd name="connsiteY0" fmla="*/ 0 h 851058"/>
              <a:gd name="connsiteX1" fmla="*/ 929259 w 962786"/>
              <a:gd name="connsiteY1" fmla="*/ 0 h 851058"/>
              <a:gd name="connsiteX2" fmla="*/ 795623 w 962786"/>
              <a:gd name="connsiteY2" fmla="*/ 55340 h 851058"/>
              <a:gd name="connsiteX3" fmla="*/ 0 w 962786"/>
              <a:gd name="connsiteY3" fmla="*/ 851059 h 85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786" h="851058">
                <a:moveTo>
                  <a:pt x="962787" y="0"/>
                </a:moveTo>
                <a:lnTo>
                  <a:pt x="929259" y="0"/>
                </a:lnTo>
                <a:cubicBezTo>
                  <a:pt x="879158" y="0"/>
                  <a:pt x="831056" y="19907"/>
                  <a:pt x="795623" y="55340"/>
                </a:cubicBezTo>
                <a:lnTo>
                  <a:pt x="0" y="851059"/>
                </a:lnTo>
              </a:path>
            </a:pathLst>
          </a:custGeom>
          <a:noFill/>
          <a:ln w="12700" cap="flat">
            <a:solidFill>
              <a:schemeClr val="accent2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185" name="Полилиния: фигура 184">
            <a:extLst>
              <a:ext uri="{FF2B5EF4-FFF2-40B4-BE49-F238E27FC236}">
                <a16:creationId xmlns="" xmlns:a16="http://schemas.microsoft.com/office/drawing/2014/main" id="{BD106C29-0C98-9B24-DB75-100EDBA358E0}"/>
              </a:ext>
            </a:extLst>
          </p:cNvPr>
          <p:cNvSpPr/>
          <p:nvPr/>
        </p:nvSpPr>
        <p:spPr>
          <a:xfrm>
            <a:off x="2772383" y="5561424"/>
            <a:ext cx="3181924" cy="223473"/>
          </a:xfrm>
          <a:custGeom>
            <a:avLst/>
            <a:gdLst>
              <a:gd name="connsiteX0" fmla="*/ 2087213 w 2087213"/>
              <a:gd name="connsiteY0" fmla="*/ 146590 h 146589"/>
              <a:gd name="connsiteX1" fmla="*/ 1995964 w 2087213"/>
              <a:gd name="connsiteY1" fmla="*/ 55340 h 146589"/>
              <a:gd name="connsiteX2" fmla="*/ 1862328 w 2087213"/>
              <a:gd name="connsiteY2" fmla="*/ 0 h 146589"/>
              <a:gd name="connsiteX3" fmla="*/ 0 w 2087213"/>
              <a:gd name="connsiteY3" fmla="*/ 0 h 14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213" h="146589">
                <a:moveTo>
                  <a:pt x="2087213" y="146590"/>
                </a:moveTo>
                <a:lnTo>
                  <a:pt x="1995964" y="55340"/>
                </a:lnTo>
                <a:cubicBezTo>
                  <a:pt x="1960531" y="19907"/>
                  <a:pt x="1912429" y="0"/>
                  <a:pt x="1862328" y="0"/>
                </a:cubicBez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="" xmlns:a16="http://schemas.microsoft.com/office/drawing/2014/main" id="{EB051CC5-3518-4B9F-9431-3FCE4792839A}"/>
              </a:ext>
            </a:extLst>
          </p:cNvPr>
          <p:cNvSpPr/>
          <p:nvPr/>
        </p:nvSpPr>
        <p:spPr>
          <a:xfrm>
            <a:off x="5826979" y="5666604"/>
            <a:ext cx="333521" cy="333521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="" xmlns:a16="http://schemas.microsoft.com/office/drawing/2014/main" id="{823EB67F-B85A-440D-6B27-9087A548F6FE}"/>
              </a:ext>
            </a:extLst>
          </p:cNvPr>
          <p:cNvSpPr/>
          <p:nvPr/>
        </p:nvSpPr>
        <p:spPr>
          <a:xfrm>
            <a:off x="3076644" y="3986197"/>
            <a:ext cx="333521" cy="333521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6" name="Овал 105">
            <a:extLst>
              <a:ext uri="{FF2B5EF4-FFF2-40B4-BE49-F238E27FC236}">
                <a16:creationId xmlns="" xmlns:a16="http://schemas.microsoft.com/office/drawing/2014/main" id="{C69F9197-8638-594C-9DAA-3BC115ECC3B5}"/>
              </a:ext>
            </a:extLst>
          </p:cNvPr>
          <p:cNvSpPr/>
          <p:nvPr/>
        </p:nvSpPr>
        <p:spPr>
          <a:xfrm>
            <a:off x="2560478" y="3635655"/>
            <a:ext cx="333521" cy="333521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12" name="Заголовок 1">
            <a:extLst>
              <a:ext uri="{FF2B5EF4-FFF2-40B4-BE49-F238E27FC236}">
                <a16:creationId xmlns="" xmlns:a16="http://schemas.microsoft.com/office/drawing/2014/main" id="{18A121D0-11DD-49F5-A4B6-30E3D416988A}"/>
              </a:ext>
            </a:extLst>
          </p:cNvPr>
          <p:cNvSpPr txBox="1"/>
          <p:nvPr/>
        </p:nvSpPr>
        <p:spPr bwMode="auto">
          <a:xfrm>
            <a:off x="3707851" y="5707620"/>
            <a:ext cx="2022061" cy="2514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 algn="r">
              <a:defRPr/>
            </a:pPr>
            <a:r>
              <a:rPr lang="ru-RU" sz="1600" dirty="0">
                <a:solidFill>
                  <a:schemeClr val="accent1"/>
                </a:solidFill>
                <a:latin typeface="+mn-lt"/>
                <a:ea typeface="Rosatom"/>
              </a:rPr>
              <a:t>Новосибирск</a:t>
            </a:r>
            <a:endParaRPr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6" name="Заголовок 1">
            <a:extLst>
              <a:ext uri="{FF2B5EF4-FFF2-40B4-BE49-F238E27FC236}">
                <a16:creationId xmlns="" xmlns:a16="http://schemas.microsoft.com/office/drawing/2014/main" id="{DF4FAA43-43CD-887C-4568-BECBD37F1FCF}"/>
              </a:ext>
            </a:extLst>
          </p:cNvPr>
          <p:cNvSpPr txBox="1"/>
          <p:nvPr/>
        </p:nvSpPr>
        <p:spPr bwMode="auto">
          <a:xfrm>
            <a:off x="3580072" y="4027214"/>
            <a:ext cx="2036984" cy="2514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defRPr/>
            </a:pPr>
            <a:r>
              <a:rPr lang="ru-RU" sz="1600" dirty="0">
                <a:solidFill>
                  <a:schemeClr val="accent1"/>
                </a:solidFill>
                <a:latin typeface="+mn-lt"/>
                <a:ea typeface="Rosatom"/>
              </a:rPr>
              <a:t>Н. Новгород</a:t>
            </a:r>
            <a:endParaRPr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7" name="Заголовок 1">
            <a:extLst>
              <a:ext uri="{FF2B5EF4-FFF2-40B4-BE49-F238E27FC236}">
                <a16:creationId xmlns="" xmlns:a16="http://schemas.microsoft.com/office/drawing/2014/main" id="{0C29D237-5893-34F2-A364-1A12ADB43C28}"/>
              </a:ext>
            </a:extLst>
          </p:cNvPr>
          <p:cNvSpPr txBox="1"/>
          <p:nvPr/>
        </p:nvSpPr>
        <p:spPr bwMode="auto">
          <a:xfrm>
            <a:off x="3227223" y="4514635"/>
            <a:ext cx="1149021" cy="1938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900" b="0">
                <a:solidFill>
                  <a:schemeClr val="accent1"/>
                </a:solidFill>
                <a:ea typeface="Rosatom"/>
                <a:cs typeface="Arial"/>
              </a:defRPr>
            </a:lvl1pPr>
          </a:lstStyle>
          <a:p>
            <a:r>
              <a:rPr lang="ru-RU" sz="1400" b="1" dirty="0">
                <a:solidFill>
                  <a:schemeClr val="accent2"/>
                </a:solidFill>
              </a:rPr>
              <a:t>Саров</a:t>
            </a:r>
            <a:endParaRPr sz="1400" b="1" dirty="0">
              <a:solidFill>
                <a:schemeClr val="accent2"/>
              </a:solidFill>
            </a:endParaRPr>
          </a:p>
        </p:txBody>
      </p:sp>
      <p:sp>
        <p:nvSpPr>
          <p:cNvPr id="118" name="Заголовок 1">
            <a:extLst>
              <a:ext uri="{FF2B5EF4-FFF2-40B4-BE49-F238E27FC236}">
                <a16:creationId xmlns="" xmlns:a16="http://schemas.microsoft.com/office/drawing/2014/main" id="{1F85F276-2264-BC21-5843-820158E7094A}"/>
              </a:ext>
            </a:extLst>
          </p:cNvPr>
          <p:cNvSpPr txBox="1"/>
          <p:nvPr/>
        </p:nvSpPr>
        <p:spPr bwMode="auto">
          <a:xfrm>
            <a:off x="949365" y="3676671"/>
            <a:ext cx="1424213" cy="2514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 algn="r">
              <a:defRPr/>
            </a:pPr>
            <a:r>
              <a:rPr lang="ru-RU" sz="1600" dirty="0">
                <a:solidFill>
                  <a:schemeClr val="accent1"/>
                </a:solidFill>
                <a:latin typeface="+mn-lt"/>
                <a:ea typeface="Rosatom"/>
              </a:rPr>
              <a:t>Москва</a:t>
            </a:r>
            <a:endParaRPr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="" xmlns:a16="http://schemas.microsoft.com/office/drawing/2014/main" id="{E6DEC69A-9384-94C8-C352-8FE09A393E82}"/>
              </a:ext>
            </a:extLst>
          </p:cNvPr>
          <p:cNvSpPr/>
          <p:nvPr/>
        </p:nvSpPr>
        <p:spPr>
          <a:xfrm>
            <a:off x="2499260" y="3938588"/>
            <a:ext cx="140356" cy="140356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grpSp>
        <p:nvGrpSpPr>
          <p:cNvPr id="228" name="Группа 227">
            <a:extLst>
              <a:ext uri="{FF2B5EF4-FFF2-40B4-BE49-F238E27FC236}">
                <a16:creationId xmlns="" xmlns:a16="http://schemas.microsoft.com/office/drawing/2014/main" id="{98BB81BD-98B1-BB21-8CFE-F2FC4AC1B2F8}"/>
              </a:ext>
            </a:extLst>
          </p:cNvPr>
          <p:cNvGrpSpPr/>
          <p:nvPr/>
        </p:nvGrpSpPr>
        <p:grpSpPr>
          <a:xfrm>
            <a:off x="6699314" y="2245636"/>
            <a:ext cx="2454414" cy="3820879"/>
            <a:chOff x="6699314" y="2245636"/>
            <a:chExt cx="2454414" cy="3820879"/>
          </a:xfrm>
          <a:solidFill>
            <a:schemeClr val="accent2"/>
          </a:solidFill>
        </p:grpSpPr>
        <p:sp>
          <p:nvSpPr>
            <p:cNvPr id="124" name="Заголовок 1">
              <a:extLst>
                <a:ext uri="{FF2B5EF4-FFF2-40B4-BE49-F238E27FC236}">
                  <a16:creationId xmlns="" xmlns:a16="http://schemas.microsoft.com/office/drawing/2014/main" id="{D5CA08D8-95BE-9F13-B851-A1BDF7B7006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5" y="4632526"/>
              <a:ext cx="2319259" cy="524178"/>
            </a:xfrm>
            <a:prstGeom prst="roundRect">
              <a:avLst>
                <a:gd name="adj" fmla="val 8540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Ядерные реакторы </a:t>
              </a:r>
              <a:br>
                <a:rPr lang="ru-RU" sz="1000" dirty="0">
                  <a:solidFill>
                    <a:schemeClr val="bg1"/>
                  </a:solidFill>
                  <a:latin typeface="+mj-lt"/>
                </a:rPr>
              </a:b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и ускорители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900" b="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+mj-lt"/>
                </a:rPr>
                <a:t>РФЯЦ-ВНИИЭФ</a:t>
              </a:r>
            </a:p>
          </p:txBody>
        </p:sp>
        <p:sp>
          <p:nvSpPr>
            <p:cNvPr id="126" name="Заголовок 1">
              <a:extLst>
                <a:ext uri="{FF2B5EF4-FFF2-40B4-BE49-F238E27FC236}">
                  <a16:creationId xmlns="" xmlns:a16="http://schemas.microsoft.com/office/drawing/2014/main" id="{F0E98959-E7B5-674C-E717-60ED688F02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5" y="3155960"/>
              <a:ext cx="2454413" cy="663199"/>
            </a:xfrm>
            <a:prstGeom prst="roundRect">
              <a:avLst>
                <a:gd name="adj" fmla="val 6687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Центр сильных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ru-RU" sz="10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ru-RU" sz="1000" dirty="0" smtClean="0">
                  <a:solidFill>
                    <a:schemeClr val="bg1"/>
                  </a:solidFill>
                  <a:latin typeface="+mj-lt"/>
                </a:rPr>
                <a:t>и сверхсильных </a:t>
              </a: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магнитных </a:t>
              </a:r>
              <a:br>
                <a:rPr lang="ru-RU" sz="1000" dirty="0">
                  <a:solidFill>
                    <a:schemeClr val="bg1"/>
                  </a:solidFill>
                  <a:latin typeface="+mj-lt"/>
                </a:rPr>
              </a:b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полей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900" b="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+mj-lt"/>
                </a:rPr>
                <a:t>НЦФМ</a:t>
              </a:r>
            </a:p>
          </p:txBody>
        </p:sp>
        <p:sp>
          <p:nvSpPr>
            <p:cNvPr id="139" name="Заголовок 1">
              <a:extLst>
                <a:ext uri="{FF2B5EF4-FFF2-40B4-BE49-F238E27FC236}">
                  <a16:creationId xmlns="" xmlns:a16="http://schemas.microsoft.com/office/drawing/2014/main" id="{D629E41B-3FCE-BC32-ACFE-6D8D956313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4" y="5230244"/>
              <a:ext cx="2271661" cy="385973"/>
            </a:xfrm>
            <a:prstGeom prst="roundRect">
              <a:avLst>
                <a:gd name="adj" fmla="val 11597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Установка «Мультитера» 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900" b="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+mj-lt"/>
                </a:rPr>
                <a:t>НЦФМ</a:t>
              </a:r>
            </a:p>
          </p:txBody>
        </p:sp>
        <p:sp>
          <p:nvSpPr>
            <p:cNvPr id="140" name="Заголовок 1">
              <a:extLst>
                <a:ext uri="{FF2B5EF4-FFF2-40B4-BE49-F238E27FC236}">
                  <a16:creationId xmlns="" xmlns:a16="http://schemas.microsoft.com/office/drawing/2014/main" id="{D7543C88-A984-A989-838E-CEF13B79A4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5" y="2245636"/>
              <a:ext cx="2454413" cy="833697"/>
            </a:xfrm>
            <a:prstGeom prst="roundRect">
              <a:avLst>
                <a:gd name="adj" fmla="val 5369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Вычислительный центр коллективного пользования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Макет фотонной </a:t>
              </a:r>
              <a:br>
                <a:rPr lang="ru-RU" sz="1000" dirty="0">
                  <a:solidFill>
                    <a:schemeClr val="bg1"/>
                  </a:solidFill>
                  <a:latin typeface="+mj-lt"/>
                </a:rPr>
              </a:b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вычислительной машины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900" b="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+mj-lt"/>
                </a:rPr>
                <a:t>НЦФМ</a:t>
              </a:r>
            </a:p>
          </p:txBody>
        </p:sp>
        <p:sp>
          <p:nvSpPr>
            <p:cNvPr id="141" name="Заголовок 1">
              <a:extLst>
                <a:ext uri="{FF2B5EF4-FFF2-40B4-BE49-F238E27FC236}">
                  <a16:creationId xmlns="" xmlns:a16="http://schemas.microsoft.com/office/drawing/2014/main" id="{1D068059-4000-8605-68E6-966F56CFCB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5" y="5689757"/>
              <a:ext cx="2271661" cy="376758"/>
            </a:xfrm>
            <a:prstGeom prst="roundRect">
              <a:avLst>
                <a:gd name="adj" fmla="val 12371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Рентгенографический </a:t>
              </a:r>
              <a:br>
                <a:rPr lang="ru-RU" sz="1000" dirty="0">
                  <a:solidFill>
                    <a:schemeClr val="bg1"/>
                  </a:solidFill>
                  <a:latin typeface="+mj-lt"/>
                </a:rPr>
              </a:b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комплекс</a:t>
              </a:r>
            </a:p>
          </p:txBody>
        </p:sp>
        <p:sp>
          <p:nvSpPr>
            <p:cNvPr id="142" name="Заголовок 1">
              <a:extLst>
                <a:ext uri="{FF2B5EF4-FFF2-40B4-BE49-F238E27FC236}">
                  <a16:creationId xmlns="" xmlns:a16="http://schemas.microsoft.com/office/drawing/2014/main" id="{6A82098A-6F22-CCCD-5007-CA06F3D933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99315" y="3895787"/>
              <a:ext cx="2454413" cy="663199"/>
            </a:xfrm>
            <a:prstGeom prst="roundRect">
              <a:avLst>
                <a:gd name="adj" fmla="val 6687"/>
              </a:avLst>
            </a:prstGeom>
            <a:grpFill/>
          </p:spPr>
          <p:txBody>
            <a:bodyPr wrap="square" lIns="72000" tIns="36000" rIns="72000" bIns="36000" anchor="ctr">
              <a:sp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000" b="1">
                  <a:solidFill>
                    <a:srgbClr val="333333"/>
                  </a:solidFill>
                  <a:latin typeface="Rosatom"/>
                  <a:ea typeface="Rosatom"/>
                  <a:cs typeface="Arial"/>
                </a:defRPr>
              </a:lvl1pPr>
            </a:lstStyle>
            <a:p>
              <a:pPr>
                <a:spcAft>
                  <a:spcPts val="20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Стенд генерации высокоэнергетичного терагерцового излучения</a:t>
              </a:r>
            </a:p>
            <a:p>
              <a:pPr>
                <a:spcAft>
                  <a:spcPts val="200"/>
                </a:spcAft>
                <a:defRPr/>
              </a:pPr>
              <a:r>
                <a:rPr lang="ru-RU" sz="900" b="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+mj-lt"/>
                </a:rPr>
                <a:t>РФЯЦ-ВНИИЭФ</a:t>
              </a:r>
            </a:p>
          </p:txBody>
        </p:sp>
      </p:grpSp>
      <p:sp>
        <p:nvSpPr>
          <p:cNvPr id="151" name="Заголовок 1">
            <a:extLst>
              <a:ext uri="{FF2B5EF4-FFF2-40B4-BE49-F238E27FC236}">
                <a16:creationId xmlns="" xmlns:a16="http://schemas.microsoft.com/office/drawing/2014/main" id="{E2E3F15D-60D6-C113-BD25-421EF3249DA3}"/>
              </a:ext>
            </a:extLst>
          </p:cNvPr>
          <p:cNvSpPr txBox="1">
            <a:spLocks/>
          </p:cNvSpPr>
          <p:nvPr/>
        </p:nvSpPr>
        <p:spPr bwMode="auto">
          <a:xfrm>
            <a:off x="2707692" y="1967311"/>
            <a:ext cx="2212596" cy="393367"/>
          </a:xfrm>
          <a:prstGeom prst="roundRect">
            <a:avLst>
              <a:gd name="adj" fmla="val 11775"/>
            </a:avLst>
          </a:prstGeom>
          <a:solidFill>
            <a:schemeClr val="accent1"/>
          </a:solidFill>
        </p:spPr>
        <p:txBody>
          <a:bodyPr wrap="square" lIns="72000" tIns="36000" rIns="72000" bIns="3600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spcAft>
                <a:spcPts val="20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j-lt"/>
              </a:rPr>
              <a:t>Ускоритель ионов водорода</a:t>
            </a:r>
            <a:r>
              <a:rPr lang="ru-RU" sz="1050" dirty="0">
                <a:solidFill>
                  <a:schemeClr val="bg1"/>
                </a:solidFill>
                <a:latin typeface="+mj-lt"/>
                <a:ea typeface="Rosatom"/>
              </a:rPr>
              <a:t>  </a:t>
            </a:r>
          </a:p>
          <a:p>
            <a:pPr>
              <a:spcAft>
                <a:spcPts val="200"/>
              </a:spcAft>
              <a:defRPr/>
            </a:pPr>
            <a:r>
              <a:rPr lang="ru-RU" sz="900" b="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ИЯИ РАН</a:t>
            </a:r>
          </a:p>
        </p:txBody>
      </p:sp>
      <p:sp>
        <p:nvSpPr>
          <p:cNvPr id="189" name="Левая фигурная скобка 188">
            <a:extLst>
              <a:ext uri="{FF2B5EF4-FFF2-40B4-BE49-F238E27FC236}">
                <a16:creationId xmlns="" xmlns:a16="http://schemas.microsoft.com/office/drawing/2014/main" id="{760F6727-B8DA-1441-A383-C188EAD8B491}"/>
              </a:ext>
            </a:extLst>
          </p:cNvPr>
          <p:cNvSpPr/>
          <p:nvPr/>
        </p:nvSpPr>
        <p:spPr>
          <a:xfrm>
            <a:off x="6402304" y="2108200"/>
            <a:ext cx="226073" cy="4095750"/>
          </a:xfrm>
          <a:prstGeom prst="leftBrace">
            <a:avLst>
              <a:gd name="adj1" fmla="val 50411"/>
              <a:gd name="adj2" fmla="val 56459"/>
            </a:avLst>
          </a:pr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1" name="Прямая соединительная линия 190">
            <a:extLst>
              <a:ext uri="{FF2B5EF4-FFF2-40B4-BE49-F238E27FC236}">
                <a16:creationId xmlns="" xmlns:a16="http://schemas.microsoft.com/office/drawing/2014/main" id="{29CDDEA1-4E82-D803-4E38-85DB46D7CE88}"/>
              </a:ext>
            </a:extLst>
          </p:cNvPr>
          <p:cNvCxnSpPr>
            <a:cxnSpLocks/>
          </p:cNvCxnSpPr>
          <p:nvPr/>
        </p:nvCxnSpPr>
        <p:spPr>
          <a:xfrm>
            <a:off x="3103889" y="4419918"/>
            <a:ext cx="3306436" cy="0"/>
          </a:xfrm>
          <a:prstGeom prst="line">
            <a:avLst/>
          </a:prstGeom>
          <a:ln w="127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Стрелка: изогнутая 193">
            <a:extLst>
              <a:ext uri="{FF2B5EF4-FFF2-40B4-BE49-F238E27FC236}">
                <a16:creationId xmlns="" xmlns:a16="http://schemas.microsoft.com/office/drawing/2014/main" id="{93EB92E1-79FE-259F-FA7B-E4A3971AA305}"/>
              </a:ext>
            </a:extLst>
          </p:cNvPr>
          <p:cNvSpPr/>
          <p:nvPr/>
        </p:nvSpPr>
        <p:spPr>
          <a:xfrm rot="10800000">
            <a:off x="4374741" y="2786082"/>
            <a:ext cx="838302" cy="1633835"/>
          </a:xfrm>
          <a:prstGeom prst="bentArrow">
            <a:avLst>
              <a:gd name="adj1" fmla="val 25000"/>
              <a:gd name="adj2" fmla="val 0"/>
              <a:gd name="adj3" fmla="val 25000"/>
              <a:gd name="adj4" fmla="val 43750"/>
            </a:avLst>
          </a:prstGeom>
          <a:noFill/>
          <a:ln w="127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0" name="Заголовок 1">
            <a:extLst>
              <a:ext uri="{FF2B5EF4-FFF2-40B4-BE49-F238E27FC236}">
                <a16:creationId xmlns="" xmlns:a16="http://schemas.microsoft.com/office/drawing/2014/main" id="{047A6899-9327-596F-0B03-2E0B57BECE46}"/>
              </a:ext>
            </a:extLst>
          </p:cNvPr>
          <p:cNvSpPr txBox="1">
            <a:spLocks/>
          </p:cNvSpPr>
          <p:nvPr/>
        </p:nvSpPr>
        <p:spPr bwMode="auto">
          <a:xfrm>
            <a:off x="3324767" y="2496044"/>
            <a:ext cx="2301397" cy="389469"/>
          </a:xfrm>
          <a:prstGeom prst="roundRect">
            <a:avLst>
              <a:gd name="adj" fmla="val 12556"/>
            </a:avLst>
          </a:prstGeom>
          <a:solidFill>
            <a:schemeClr val="accent2"/>
          </a:solidFill>
        </p:spPr>
        <p:txBody>
          <a:bodyPr wrap="square" lIns="72000" tIns="36000" rIns="72000" bIns="3600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spcAft>
                <a:spcPts val="20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j-lt"/>
              </a:rPr>
              <a:t>Научная база региона </a:t>
            </a:r>
          </a:p>
          <a:p>
            <a:pPr>
              <a:spcAft>
                <a:spcPts val="200"/>
              </a:spcAft>
              <a:defRPr/>
            </a:pPr>
            <a:r>
              <a:rPr lang="ru-RU" sz="900" b="0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РФЯЦ-ВНИИЭФ, ИПХФ РАН, ИПФ РАН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="" xmlns:a16="http://schemas.microsoft.com/office/drawing/2014/main" id="{30A32809-A522-BBAA-DF0C-9727C00FAA05}"/>
              </a:ext>
            </a:extLst>
          </p:cNvPr>
          <p:cNvSpPr/>
          <p:nvPr/>
        </p:nvSpPr>
        <p:spPr>
          <a:xfrm>
            <a:off x="2818581" y="3525222"/>
            <a:ext cx="140356" cy="140356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9" name="Овал 108">
            <a:extLst>
              <a:ext uri="{FF2B5EF4-FFF2-40B4-BE49-F238E27FC236}">
                <a16:creationId xmlns="" xmlns:a16="http://schemas.microsoft.com/office/drawing/2014/main" id="{A7FEBF35-C0BD-F563-F289-F91D3AB5B728}"/>
              </a:ext>
            </a:extLst>
          </p:cNvPr>
          <p:cNvSpPr/>
          <p:nvPr/>
        </p:nvSpPr>
        <p:spPr>
          <a:xfrm>
            <a:off x="2495539" y="3525222"/>
            <a:ext cx="140356" cy="140356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19" name="Овал 118">
            <a:extLst>
              <a:ext uri="{FF2B5EF4-FFF2-40B4-BE49-F238E27FC236}">
                <a16:creationId xmlns="" xmlns:a16="http://schemas.microsoft.com/office/drawing/2014/main" id="{374E7D65-E732-E2A0-BC39-25DD0FA15AF6}"/>
              </a:ext>
            </a:extLst>
          </p:cNvPr>
          <p:cNvSpPr/>
          <p:nvPr/>
        </p:nvSpPr>
        <p:spPr>
          <a:xfrm>
            <a:off x="3039408" y="4305301"/>
            <a:ext cx="229236" cy="229234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10" name="Полилиния: фигура 209">
            <a:extLst>
              <a:ext uri="{FF2B5EF4-FFF2-40B4-BE49-F238E27FC236}">
                <a16:creationId xmlns="" xmlns:a16="http://schemas.microsoft.com/office/drawing/2014/main" id="{3BD0BBE5-5296-66B5-EDC5-80146F5CA4C6}"/>
              </a:ext>
            </a:extLst>
          </p:cNvPr>
          <p:cNvSpPr/>
          <p:nvPr/>
        </p:nvSpPr>
        <p:spPr>
          <a:xfrm>
            <a:off x="7651115" y="1606439"/>
            <a:ext cx="4540887" cy="5251561"/>
          </a:xfrm>
          <a:custGeom>
            <a:avLst/>
            <a:gdLst>
              <a:gd name="connsiteX0" fmla="*/ 825353 w 4540887"/>
              <a:gd name="connsiteY0" fmla="*/ 0 h 5251561"/>
              <a:gd name="connsiteX1" fmla="*/ 4540887 w 4540887"/>
              <a:gd name="connsiteY1" fmla="*/ 0 h 5251561"/>
              <a:gd name="connsiteX2" fmla="*/ 4540887 w 4540887"/>
              <a:gd name="connsiteY2" fmla="*/ 5251561 h 5251561"/>
              <a:gd name="connsiteX3" fmla="*/ 0 w 4540887"/>
              <a:gd name="connsiteY3" fmla="*/ 5251561 h 5251561"/>
              <a:gd name="connsiteX4" fmla="*/ 62005 w 4540887"/>
              <a:gd name="connsiteY4" fmla="*/ 5198504 h 5251561"/>
              <a:gd name="connsiteX5" fmla="*/ 936923 w 4540887"/>
              <a:gd name="connsiteY5" fmla="*/ 185611 h 525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0887" h="5251561">
                <a:moveTo>
                  <a:pt x="825353" y="0"/>
                </a:moveTo>
                <a:lnTo>
                  <a:pt x="4540887" y="0"/>
                </a:lnTo>
                <a:lnTo>
                  <a:pt x="4540887" y="5251561"/>
                </a:lnTo>
                <a:lnTo>
                  <a:pt x="0" y="5251561"/>
                </a:lnTo>
                <a:lnTo>
                  <a:pt x="62005" y="5198504"/>
                </a:lnTo>
                <a:cubicBezTo>
                  <a:pt x="1488313" y="3920309"/>
                  <a:pt x="1831794" y="1842007"/>
                  <a:pt x="936923" y="1856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dist="114300" dir="10800000" algn="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3" name="Заголовок 1">
            <a:extLst>
              <a:ext uri="{FF2B5EF4-FFF2-40B4-BE49-F238E27FC236}">
                <a16:creationId xmlns="" xmlns:a16="http://schemas.microsoft.com/office/drawing/2014/main" id="{945A530F-36D3-256E-982B-47F3C5C672C0}"/>
              </a:ext>
            </a:extLst>
          </p:cNvPr>
          <p:cNvSpPr txBox="1"/>
          <p:nvPr/>
        </p:nvSpPr>
        <p:spPr bwMode="auto">
          <a:xfrm>
            <a:off x="1905000" y="4069792"/>
            <a:ext cx="651934" cy="12465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 algn="r">
              <a:defRPr/>
            </a:pPr>
            <a:r>
              <a:rPr lang="ru-RU" sz="900" dirty="0">
                <a:solidFill>
                  <a:schemeClr val="accent2"/>
                </a:solidFill>
                <a:latin typeface="+mn-lt"/>
                <a:ea typeface="Rosatom"/>
              </a:rPr>
              <a:t>Протвино</a:t>
            </a:r>
          </a:p>
        </p:txBody>
      </p:sp>
      <p:sp>
        <p:nvSpPr>
          <p:cNvPr id="122" name="Дуга 121">
            <a:extLst>
              <a:ext uri="{FF2B5EF4-FFF2-40B4-BE49-F238E27FC236}">
                <a16:creationId xmlns="" xmlns:a16="http://schemas.microsoft.com/office/drawing/2014/main" id="{898B3A55-C455-142E-7DAA-2F824F443CCD}"/>
              </a:ext>
            </a:extLst>
          </p:cNvPr>
          <p:cNvSpPr/>
          <p:nvPr/>
        </p:nvSpPr>
        <p:spPr>
          <a:xfrm>
            <a:off x="858578" y="-367516"/>
            <a:ext cx="8221922" cy="8221922"/>
          </a:xfrm>
          <a:prstGeom prst="arc">
            <a:avLst>
              <a:gd name="adj1" fmla="val 19582277"/>
              <a:gd name="adj2" fmla="val 12699693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Заголовок 1">
            <a:extLst>
              <a:ext uri="{FF2B5EF4-FFF2-40B4-BE49-F238E27FC236}">
                <a16:creationId xmlns="" xmlns:a16="http://schemas.microsoft.com/office/drawing/2014/main" id="{0ED36581-6B28-23BC-765E-B04BBAED823E}"/>
              </a:ext>
            </a:extLst>
          </p:cNvPr>
          <p:cNvSpPr txBox="1"/>
          <p:nvPr/>
        </p:nvSpPr>
        <p:spPr bwMode="auto">
          <a:xfrm>
            <a:off x="802329" y="2239697"/>
            <a:ext cx="1531382" cy="389469"/>
          </a:xfrm>
          <a:prstGeom prst="roundRect">
            <a:avLst>
              <a:gd name="adj" fmla="val 12444"/>
            </a:avLst>
          </a:prstGeom>
          <a:solidFill>
            <a:schemeClr val="accent2"/>
          </a:solidFill>
        </p:spPr>
        <p:txBody>
          <a:bodyPr wrap="square" lIns="72000" tIns="36000" rIns="72000" bIns="3600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spcAft>
                <a:spcPts val="20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j-lt"/>
                <a:ea typeface="Rosatom"/>
              </a:rPr>
              <a:t>Ускорители 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Rosatom"/>
              </a:rPr>
              <a:t>DC280 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  <a:p>
            <a:pPr>
              <a:spcAft>
                <a:spcPts val="200"/>
              </a:spcAft>
              <a:defRPr/>
            </a:pPr>
            <a:r>
              <a:rPr lang="ru-RU" sz="900" b="0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ОИЯИ</a:t>
            </a:r>
            <a:endParaRPr sz="900" b="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49" name="Заголовок 1">
            <a:extLst>
              <a:ext uri="{FF2B5EF4-FFF2-40B4-BE49-F238E27FC236}">
                <a16:creationId xmlns="" xmlns:a16="http://schemas.microsoft.com/office/drawing/2014/main" id="{393C8D0F-DC87-4169-3A0F-D31F1027D1D1}"/>
              </a:ext>
            </a:extLst>
          </p:cNvPr>
          <p:cNvSpPr txBox="1">
            <a:spLocks/>
          </p:cNvSpPr>
          <p:nvPr/>
        </p:nvSpPr>
        <p:spPr bwMode="auto">
          <a:xfrm>
            <a:off x="919061" y="5261782"/>
            <a:ext cx="2129670" cy="634428"/>
          </a:xfrm>
          <a:prstGeom prst="roundRect">
            <a:avLst>
              <a:gd name="adj" fmla="val 7433"/>
            </a:avLst>
          </a:prstGeom>
          <a:solidFill>
            <a:schemeClr val="accent1"/>
          </a:solidFill>
        </p:spPr>
        <p:txBody>
          <a:bodyPr wrap="square" lIns="72000" tIns="36000" rIns="72000" bIns="36000" anchor="ctr">
            <a:sp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333333"/>
                </a:solidFill>
                <a:latin typeface="Rosatom"/>
                <a:ea typeface="Rosatom"/>
                <a:cs typeface="Arial"/>
              </a:defRPr>
            </a:lvl1pPr>
          </a:lstStyle>
          <a:p>
            <a:pPr>
              <a:spcAft>
                <a:spcPts val="20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j-lt"/>
              </a:rPr>
              <a:t>Стендовая база </a:t>
            </a:r>
          </a:p>
          <a:p>
            <a:pPr>
              <a:spcAft>
                <a:spcPts val="200"/>
              </a:spcAft>
              <a:defRPr/>
            </a:pPr>
            <a:r>
              <a:rPr lang="ru-RU" sz="900" b="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ИЯФ СО РАН, ИПФ РАН, НИИЯФ МГУ, НИЦ </a:t>
            </a:r>
            <a:r>
              <a:rPr lang="ru-RU" sz="900" b="0" dirty="0" smtClean="0">
                <a:solidFill>
                  <a:schemeClr val="bg1">
                    <a:alpha val="60000"/>
                  </a:schemeClr>
                </a:solidFill>
                <a:latin typeface="+mj-lt"/>
              </a:rPr>
              <a:t>«КИ», </a:t>
            </a:r>
            <a:r>
              <a:rPr lang="ru-RU" sz="900" b="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НИЯУ МИФИ, ИПФ РАН, ИЛФ СО РАН</a:t>
            </a:r>
          </a:p>
        </p:txBody>
      </p:sp>
      <p:sp>
        <p:nvSpPr>
          <p:cNvPr id="205" name="Прямоугольник 204">
            <a:extLst>
              <a:ext uri="{FF2B5EF4-FFF2-40B4-BE49-F238E27FC236}">
                <a16:creationId xmlns="" xmlns:a16="http://schemas.microsoft.com/office/drawing/2014/main" id="{52C610CC-CB2A-199C-FAC9-A361FD25D1A6}"/>
              </a:ext>
            </a:extLst>
          </p:cNvPr>
          <p:cNvSpPr/>
          <p:nvPr/>
        </p:nvSpPr>
        <p:spPr>
          <a:xfrm>
            <a:off x="8239328" y="1108954"/>
            <a:ext cx="3952672" cy="497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>
            <a:extLst>
              <a:ext uri="{FF2B5EF4-FFF2-40B4-BE49-F238E27FC236}">
                <a16:creationId xmlns="" xmlns:a16="http://schemas.microsoft.com/office/drawing/2014/main" id="{6C77FE4A-6D42-2E68-E93C-F4DF70354D60}"/>
              </a:ext>
            </a:extLst>
          </p:cNvPr>
          <p:cNvSpPr/>
          <p:nvPr/>
        </p:nvSpPr>
        <p:spPr>
          <a:xfrm>
            <a:off x="1493770" y="603116"/>
            <a:ext cx="8370077" cy="1003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0" name="Прямая соединительная линия 129">
            <a:extLst>
              <a:ext uri="{FF2B5EF4-FFF2-40B4-BE49-F238E27FC236}">
                <a16:creationId xmlns="" xmlns:a16="http://schemas.microsoft.com/office/drawing/2014/main" id="{D63F7D73-A412-4D9C-C0B2-9BEE453F0B58}"/>
              </a:ext>
            </a:extLst>
          </p:cNvPr>
          <p:cNvCxnSpPr>
            <a:cxnSpLocks/>
          </p:cNvCxnSpPr>
          <p:nvPr/>
        </p:nvCxnSpPr>
        <p:spPr>
          <a:xfrm>
            <a:off x="710119" y="1606439"/>
            <a:ext cx="114786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9435BA7-8120-A8FB-196B-CB115837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53359"/>
            <a:ext cx="8750163" cy="664797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РАСПРЕДЕЛЕННАЯ</a:t>
            </a:r>
            <a:r>
              <a:rPr lang="ru-RU" dirty="0"/>
              <a:t> ИССЛЕДОВАТЕЛЬСКАЯ ИНФРАСТРУКТУРА НЦФМ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F011A50B-D074-04AD-3E28-061D0269B1E7}"/>
              </a:ext>
            </a:extLst>
          </p:cNvPr>
          <p:cNvSpPr txBox="1"/>
          <p:nvPr/>
        </p:nvSpPr>
        <p:spPr bwMode="auto">
          <a:xfrm>
            <a:off x="9180616" y="4971745"/>
            <a:ext cx="2324912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 err="1">
                <a:solidFill>
                  <a:schemeClr val="accent1"/>
                </a:solidFill>
              </a:rPr>
              <a:t>Госкорпорация</a:t>
            </a:r>
            <a:r>
              <a:rPr lang="ru-RU" sz="1100" dirty="0">
                <a:solidFill>
                  <a:schemeClr val="accent1"/>
                </a:solidFill>
              </a:rPr>
              <a:t> «</a:t>
            </a:r>
            <a:r>
              <a:rPr lang="ru-RU" sz="1100" dirty="0" err="1">
                <a:solidFill>
                  <a:schemeClr val="accent1"/>
                </a:solidFill>
              </a:rPr>
              <a:t>Росатом</a:t>
            </a:r>
            <a:r>
              <a:rPr lang="ru-RU" sz="1100" dirty="0">
                <a:solidFill>
                  <a:schemeClr val="accent1"/>
                </a:solidFill>
              </a:rPr>
              <a:t>»</a:t>
            </a: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Российская </a:t>
            </a:r>
            <a:r>
              <a:rPr lang="ru-RU" sz="1100" dirty="0">
                <a:solidFill>
                  <a:schemeClr val="accent1"/>
                </a:solidFill>
              </a:rPr>
              <a:t>академия наук</a:t>
            </a:r>
            <a:endParaRPr sz="1100" dirty="0">
              <a:solidFill>
                <a:schemeClr val="accent1"/>
              </a:solidFill>
            </a:endParaRP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>
                <a:solidFill>
                  <a:schemeClr val="accent1"/>
                </a:solidFill>
              </a:rPr>
              <a:t>МГУ имени М.В. </a:t>
            </a:r>
            <a:r>
              <a:rPr lang="ru-RU" sz="1100" dirty="0" smtClean="0">
                <a:solidFill>
                  <a:schemeClr val="accent1"/>
                </a:solidFill>
              </a:rPr>
              <a:t>Ломоносова</a:t>
            </a: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Министерство науки и высшего образования РФ</a:t>
            </a:r>
            <a:endParaRPr lang="ru-RU" sz="1100" dirty="0">
              <a:solidFill>
                <a:schemeClr val="accent1"/>
              </a:solidFill>
            </a:endParaRP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>
                <a:solidFill>
                  <a:schemeClr val="accent1"/>
                </a:solidFill>
              </a:rPr>
              <a:t>НИЦ «Курчатовский институт»</a:t>
            </a:r>
            <a:endParaRPr sz="1100" dirty="0">
              <a:solidFill>
                <a:schemeClr val="accent1"/>
              </a:solidFill>
            </a:endParaRP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>
                <a:solidFill>
                  <a:schemeClr val="accent1"/>
                </a:solidFill>
              </a:rPr>
              <a:t>Объединенный институт ядерных </a:t>
            </a:r>
            <a:r>
              <a:rPr lang="ru-RU" sz="1100" dirty="0" smtClean="0">
                <a:solidFill>
                  <a:schemeClr val="accent1"/>
                </a:solidFill>
              </a:rPr>
              <a:t>исследований</a:t>
            </a:r>
            <a:endParaRPr sz="1100" dirty="0">
              <a:solidFill>
                <a:schemeClr val="accent1"/>
              </a:solidFill>
            </a:endParaRP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ru-RU" sz="1100" dirty="0" smtClean="0">
                <a:solidFill>
                  <a:schemeClr val="accent1"/>
                </a:solidFill>
              </a:rPr>
              <a:t>РФЯЦ-ВНИИЭФ</a:t>
            </a:r>
            <a:endParaRPr lang="ru-RU" sz="1100" dirty="0">
              <a:solidFill>
                <a:schemeClr val="accent1"/>
              </a:solidFill>
            </a:endParaRPr>
          </a:p>
          <a:p>
            <a:pPr marL="180000" indent="-144000">
              <a:spcAft>
                <a:spcPts val="300"/>
              </a:spcAft>
              <a:buClr>
                <a:schemeClr val="tx2"/>
              </a:buClr>
              <a:buFont typeface="Arial"/>
              <a:buChar char="•"/>
              <a:defRPr/>
            </a:pPr>
            <a:endParaRPr sz="1100" dirty="0">
              <a:solidFill>
                <a:schemeClr val="accent1"/>
              </a:solidFill>
            </a:endParaRPr>
          </a:p>
        </p:txBody>
      </p:sp>
      <p:sp>
        <p:nvSpPr>
          <p:cNvPr id="217" name="Прямоугольник: скругленные углы 216">
            <a:extLst>
              <a:ext uri="{FF2B5EF4-FFF2-40B4-BE49-F238E27FC236}">
                <a16:creationId xmlns="" xmlns:a16="http://schemas.microsoft.com/office/drawing/2014/main" id="{9744559C-8032-6C30-CE6E-15F02E723A9F}"/>
              </a:ext>
            </a:extLst>
          </p:cNvPr>
          <p:cNvSpPr/>
          <p:nvPr/>
        </p:nvSpPr>
        <p:spPr bwMode="auto">
          <a:xfrm>
            <a:off x="9085634" y="1826914"/>
            <a:ext cx="2411041" cy="32192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0000" tIns="0" rIns="0" bIns="0" anchor="ctr">
            <a:no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#</a:t>
            </a:r>
            <a:r>
              <a:rPr lang="ru-RU" sz="1200" b="1" dirty="0">
                <a:solidFill>
                  <a:schemeClr val="accent1"/>
                </a:solidFill>
              </a:rPr>
              <a:t>научнаякооперацияНЦФМ </a:t>
            </a:r>
            <a:endParaRPr lang="ru-RU" sz="1200" b="1" dirty="0">
              <a:solidFill>
                <a:schemeClr val="accent1"/>
              </a:solidFill>
              <a:ea typeface="Rosatom"/>
              <a:cs typeface="Arial"/>
            </a:endParaRPr>
          </a:p>
        </p:txBody>
      </p:sp>
      <p:sp>
        <p:nvSpPr>
          <p:cNvPr id="218" name="Овал 217">
            <a:extLst>
              <a:ext uri="{FF2B5EF4-FFF2-40B4-BE49-F238E27FC236}">
                <a16:creationId xmlns="" xmlns:a16="http://schemas.microsoft.com/office/drawing/2014/main" id="{2A101240-2F63-3CC7-E1F6-690E87EB11EA}"/>
              </a:ext>
            </a:extLst>
          </p:cNvPr>
          <p:cNvSpPr/>
          <p:nvPr/>
        </p:nvSpPr>
        <p:spPr bwMode="auto">
          <a:xfrm>
            <a:off x="1175207" y="1396296"/>
            <a:ext cx="504000" cy="50221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9" name="Овал 218">
            <a:extLst>
              <a:ext uri="{FF2B5EF4-FFF2-40B4-BE49-F238E27FC236}">
                <a16:creationId xmlns="" xmlns:a16="http://schemas.microsoft.com/office/drawing/2014/main" id="{D391EC42-B98B-5B09-47BB-50DBE454BF37}"/>
              </a:ext>
            </a:extLst>
          </p:cNvPr>
          <p:cNvSpPr/>
          <p:nvPr/>
        </p:nvSpPr>
        <p:spPr bwMode="auto">
          <a:xfrm>
            <a:off x="8455215" y="5521663"/>
            <a:ext cx="284400" cy="28491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1" name="Прямоугольник 220">
            <a:extLst>
              <a:ext uri="{FF2B5EF4-FFF2-40B4-BE49-F238E27FC236}">
                <a16:creationId xmlns="" xmlns:a16="http://schemas.microsoft.com/office/drawing/2014/main" id="{A62AE46D-1677-56DB-B9EA-E8A8AA17D2FA}"/>
              </a:ext>
            </a:extLst>
          </p:cNvPr>
          <p:cNvSpPr/>
          <p:nvPr/>
        </p:nvSpPr>
        <p:spPr bwMode="auto">
          <a:xfrm>
            <a:off x="9328824" y="2320744"/>
            <a:ext cx="170053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  <a:ea typeface="Rosatom"/>
                <a:cs typeface="Arial"/>
              </a:rPr>
              <a:t>&gt;</a:t>
            </a:r>
            <a:r>
              <a:rPr lang="ru-RU" sz="2400" b="1" dirty="0">
                <a:solidFill>
                  <a:schemeClr val="tx2"/>
                </a:solidFill>
                <a:ea typeface="Rosatom"/>
                <a:cs typeface="Arial"/>
              </a:rPr>
              <a:t>2</a:t>
            </a:r>
            <a:r>
              <a:rPr lang="en-US" sz="2400" b="1" dirty="0">
                <a:solidFill>
                  <a:schemeClr val="tx2"/>
                </a:solidFill>
                <a:ea typeface="Rosatom"/>
                <a:cs typeface="Arial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Rosatom"/>
                <a:cs typeface="Arial"/>
              </a:rPr>
              <a:t>000</a:t>
            </a:r>
            <a:r>
              <a:rPr lang="ru-RU" sz="1400" b="1" dirty="0">
                <a:solidFill>
                  <a:schemeClr val="tx2"/>
                </a:solidFill>
                <a:ea typeface="Rosatom"/>
                <a:cs typeface="Arial"/>
              </a:rPr>
              <a:t> </a:t>
            </a:r>
            <a:r>
              <a:rPr lang="ru-RU" sz="1100" dirty="0">
                <a:solidFill>
                  <a:schemeClr val="accent1"/>
                </a:solidFill>
              </a:rPr>
              <a:t>учёных </a:t>
            </a:r>
            <a:r>
              <a:rPr lang="en-US" sz="1100" dirty="0">
                <a:solidFill>
                  <a:schemeClr val="accent1"/>
                </a:solidFill>
              </a:rPr>
              <a:t/>
            </a:r>
            <a:br>
              <a:rPr lang="en-US" sz="1100" dirty="0">
                <a:solidFill>
                  <a:schemeClr val="accent1"/>
                </a:solidFill>
              </a:rPr>
            </a:b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="" xmlns:a16="http://schemas.microsoft.com/office/drawing/2014/main" id="{8D844B89-8847-AC75-39E9-B0CA07AD9C00}"/>
              </a:ext>
            </a:extLst>
          </p:cNvPr>
          <p:cNvSpPr/>
          <p:nvPr/>
        </p:nvSpPr>
        <p:spPr bwMode="auto">
          <a:xfrm>
            <a:off x="9356498" y="3129071"/>
            <a:ext cx="2149200" cy="9417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  <a:ea typeface="Rosatom"/>
                <a:cs typeface="Arial"/>
              </a:rPr>
              <a:t>57</a:t>
            </a:r>
            <a:r>
              <a:rPr lang="ru-RU" sz="1400" b="1" dirty="0">
                <a:solidFill>
                  <a:schemeClr val="tx2"/>
                </a:solidFill>
                <a:ea typeface="Rosatom"/>
                <a:cs typeface="Arial"/>
              </a:rPr>
              <a:t> </a:t>
            </a:r>
            <a:endParaRPr lang="en-US" sz="1400" b="1" dirty="0">
              <a:solidFill>
                <a:schemeClr val="tx2"/>
              </a:solidFill>
              <a:ea typeface="Rosatom"/>
              <a:cs typeface="Arial"/>
            </a:endParaRPr>
          </a:p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accent1"/>
                </a:solidFill>
              </a:rPr>
              <a:t>научных организаций, </a:t>
            </a:r>
            <a:r>
              <a:rPr lang="ru-RU" sz="1100" dirty="0" smtClean="0">
                <a:solidFill>
                  <a:schemeClr val="accent1"/>
                </a:solidFill>
              </a:rPr>
              <a:t>институтов</a:t>
            </a:r>
            <a:br>
              <a:rPr lang="ru-RU" sz="1100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и </a:t>
            </a:r>
            <a:r>
              <a:rPr lang="ru-RU" sz="1100" dirty="0">
                <a:solidFill>
                  <a:schemeClr val="accent1"/>
                </a:solidFill>
              </a:rPr>
              <a:t>высокотехнологичных компаний со всей России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24" name="Прямоугольник: скругленные углы 223">
            <a:extLst>
              <a:ext uri="{FF2B5EF4-FFF2-40B4-BE49-F238E27FC236}">
                <a16:creationId xmlns="" xmlns:a16="http://schemas.microsoft.com/office/drawing/2014/main" id="{FA2C2501-08BB-D3A7-BBC9-C328E1E4D773}"/>
              </a:ext>
            </a:extLst>
          </p:cNvPr>
          <p:cNvSpPr/>
          <p:nvPr/>
        </p:nvSpPr>
        <p:spPr bwMode="auto">
          <a:xfrm>
            <a:off x="9175401" y="4516550"/>
            <a:ext cx="2411041" cy="32192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90000" tIns="0" rIns="0" bIns="0" anchor="ctr">
            <a:no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Основные участники</a:t>
            </a:r>
          </a:p>
        </p:txBody>
      </p:sp>
      <p:cxnSp>
        <p:nvCxnSpPr>
          <p:cNvPr id="226" name="Прямая соединительная линия 225">
            <a:extLst>
              <a:ext uri="{FF2B5EF4-FFF2-40B4-BE49-F238E27FC236}">
                <a16:creationId xmlns="" xmlns:a16="http://schemas.microsoft.com/office/drawing/2014/main" id="{4CE82964-06D5-0E7E-1BAD-8D2E2E8E0A2C}"/>
              </a:ext>
            </a:extLst>
          </p:cNvPr>
          <p:cNvCxnSpPr/>
          <p:nvPr/>
        </p:nvCxnSpPr>
        <p:spPr>
          <a:xfrm>
            <a:off x="9328824" y="2874404"/>
            <a:ext cx="2178997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>
            <a:extLst>
              <a:ext uri="{FF2B5EF4-FFF2-40B4-BE49-F238E27FC236}">
                <a16:creationId xmlns="" xmlns:a16="http://schemas.microsoft.com/office/drawing/2014/main" id="{998468CE-44C1-D308-082C-4725D41214E4}"/>
              </a:ext>
            </a:extLst>
          </p:cNvPr>
          <p:cNvCxnSpPr/>
          <p:nvPr/>
        </p:nvCxnSpPr>
        <p:spPr>
          <a:xfrm>
            <a:off x="9279572" y="4321242"/>
            <a:ext cx="2178997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9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1" y="1057275"/>
            <a:ext cx="10198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373" y="241484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Лазерное ускорение ионов</a:t>
            </a:r>
          </a:p>
        </p:txBody>
      </p:sp>
    </p:spTree>
    <p:extLst>
      <p:ext uri="{BB962C8B-B14F-4D97-AF65-F5344CB8AC3E}">
        <p14:creationId xmlns:p14="http://schemas.microsoft.com/office/powerpoint/2010/main" val="36922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1314450"/>
            <a:ext cx="8521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373" y="241484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Лазерное ускорение ионов</a:t>
            </a:r>
          </a:p>
        </p:txBody>
      </p:sp>
    </p:spTree>
    <p:extLst>
      <p:ext uri="{BB962C8B-B14F-4D97-AF65-F5344CB8AC3E}">
        <p14:creationId xmlns:p14="http://schemas.microsoft.com/office/powerpoint/2010/main" val="35159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0483" y="3717032"/>
            <a:ext cx="5706157" cy="252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551384" y="4857761"/>
            <a:ext cx="49530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А.С. Самсонов, И.Ю. </a:t>
            </a:r>
            <a:r>
              <a:rPr lang="ru-RU" altLang="ru-RU" sz="1200" dirty="0" err="1"/>
              <a:t>Костюков</a:t>
            </a:r>
            <a:r>
              <a:rPr lang="ru-RU" altLang="ru-RU" sz="1200" dirty="0"/>
              <a:t>, Ускорение ионов силой радиационного давления при взаимодействии экстремально интенсивного циркулярно-поляризованного лазерного импульса с твердотельной мишенью, Квантовая Электроника, т. 53, в. 2-3 (2023).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461" y="3500438"/>
            <a:ext cx="5143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режиме «светового паруса»  возможна генерация пучка ионов с энергией до 1.7 ГэВ/нуклон с эффективностью конверсии, достигающей 40%, и зарядом ионов с энергией выше 500 МэВ/нуклон более 50 нКл.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1" y="857232"/>
            <a:ext cx="561978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476211" y="2428869"/>
            <a:ext cx="5238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А.В. </a:t>
            </a:r>
            <a:r>
              <a:rPr lang="ru-RU" altLang="ru-RU" sz="1200" dirty="0" err="1"/>
              <a:t>Брантов</a:t>
            </a:r>
            <a:r>
              <a:rPr lang="ru-RU" altLang="ru-RU" sz="1200" dirty="0"/>
              <a:t> и др., Лазерное ускорение ионов с использованием мишеней низкой плотности, Квантовая Электроника т. 53, в. 2-3 (2023).</a:t>
            </a:r>
          </a:p>
          <a:p>
            <a:endParaRPr lang="ru-RU" alt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76211" y="857233"/>
            <a:ext cx="53340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Численные расчеты предсказывают получение пучков протонов с энергией более 100 МэВ с полной энергией более 30 Дж с коэффициентом конверсии энергии  линейно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поляризоваенного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лазерного импульса в энергию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энергетичных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ускоренных протонов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9%.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373" y="241484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Лазерное ускорение ионов</a:t>
            </a:r>
          </a:p>
        </p:txBody>
      </p:sp>
    </p:spTree>
    <p:extLst>
      <p:ext uri="{BB962C8B-B14F-4D97-AF65-F5344CB8AC3E}">
        <p14:creationId xmlns:p14="http://schemas.microsoft.com/office/powerpoint/2010/main" val="30919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нейтрон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61" y="553686"/>
            <a:ext cx="5315660" cy="2214545"/>
          </a:xfrm>
          <a:prstGeom prst="rect">
            <a:avLst/>
          </a:prstGeom>
        </p:spPr>
      </p:pic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368536" y="2273690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Д.А. </a:t>
            </a:r>
            <a:r>
              <a:rPr lang="ru-RU" altLang="ru-RU" sz="1200" dirty="0" err="1"/>
              <a:t>Гожев</a:t>
            </a:r>
            <a:r>
              <a:rPr lang="ru-RU" altLang="ru-RU" sz="1200" dirty="0"/>
              <a:t> и др., Импульсный источник заряженных частиц и нейтронов на основе 10 </a:t>
            </a:r>
            <a:r>
              <a:rPr lang="ru-RU" altLang="ru-RU" sz="1200" dirty="0" err="1"/>
              <a:t>ПВт</a:t>
            </a:r>
            <a:r>
              <a:rPr lang="ru-RU" altLang="ru-RU" sz="1200" dirty="0"/>
              <a:t> лазерной системы, облучающей </a:t>
            </a:r>
            <a:r>
              <a:rPr lang="ru-RU" altLang="ru-RU" sz="1200" dirty="0" err="1"/>
              <a:t>микро-кластерную</a:t>
            </a:r>
            <a:r>
              <a:rPr lang="ru-RU" altLang="ru-RU" sz="1200" dirty="0"/>
              <a:t> среду, Квантовая Электроника, т. 53, в. 3 (2023).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6211" y="714356"/>
            <a:ext cx="5427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Генерация лазерно-нагретых частиц (дейтронов и нейтронов) умеренных энергий и термоядерных нейтронов в большом объеме кластерной среды. В качестве такой среды, как пример, рассматривается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тяжелой воды, содержащий дейтерий. Ожидаемая яркость вспышки нейтронов достигает значения свыше 10</a:t>
            </a:r>
            <a:r>
              <a:rPr lang="ru-RU" sz="1400" baseline="30000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нейтр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./(см</a:t>
            </a:r>
            <a:r>
              <a:rPr lang="ru-RU" sz="1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3" y="2928934"/>
            <a:ext cx="5422936" cy="135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476211" y="3571877"/>
            <a:ext cx="6000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А.В. </a:t>
            </a:r>
            <a:r>
              <a:rPr lang="ru-RU" altLang="ru-RU" sz="1200" dirty="0" err="1"/>
              <a:t>Брантов</a:t>
            </a:r>
            <a:r>
              <a:rPr lang="ru-RU" altLang="ru-RU" sz="1200" dirty="0"/>
              <a:t> и др., Лазерная </a:t>
            </a:r>
            <a:r>
              <a:rPr lang="ru-RU" altLang="ru-RU" sz="1200" dirty="0" err="1"/>
              <a:t>мезонная</a:t>
            </a:r>
            <a:r>
              <a:rPr lang="ru-RU" altLang="ru-RU" sz="1200" dirty="0"/>
              <a:t> фабрика, Квантовая Электроника, т. 53, в. 3 (2023).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6211" y="3071810"/>
            <a:ext cx="6000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Расчеты предсказывают генерацию порядка 10</a:t>
            </a:r>
            <a:r>
              <a:rPr lang="ru-RU" sz="1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пионов за выстрел.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5" y="4500571"/>
            <a:ext cx="6667504" cy="162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28"/>
          <p:cNvSpPr txBox="1">
            <a:spLocks noChangeArrowheads="1"/>
          </p:cNvSpPr>
          <p:nvPr/>
        </p:nvSpPr>
        <p:spPr bwMode="auto">
          <a:xfrm>
            <a:off x="476211" y="5214951"/>
            <a:ext cx="46672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А.В. </a:t>
            </a:r>
            <a:r>
              <a:rPr lang="ru-RU" altLang="ru-RU" sz="1200" dirty="0" err="1"/>
              <a:t>Брантов</a:t>
            </a:r>
            <a:r>
              <a:rPr lang="ru-RU" altLang="ru-RU" sz="1200" dirty="0"/>
              <a:t> и др., Эффективный тормозной источник позитронов на основе </a:t>
            </a:r>
            <a:r>
              <a:rPr lang="ru-RU" altLang="ru-RU" sz="1200" dirty="0" err="1"/>
              <a:t>кильватерно-ускоренных</a:t>
            </a:r>
            <a:r>
              <a:rPr lang="ru-RU" altLang="ru-RU" sz="1200" dirty="0"/>
              <a:t> электронов, Квантовая Электроника, т. 53, в. 3 (2023).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76211" y="4357694"/>
            <a:ext cx="438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Расчеты предсказывают генерацию рекордного количества позитронов за выстрел 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349" y="58507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Генерация других частиц</a:t>
            </a:r>
          </a:p>
        </p:txBody>
      </p:sp>
    </p:spTree>
    <p:extLst>
      <p:ext uri="{BB962C8B-B14F-4D97-AF65-F5344CB8AC3E}">
        <p14:creationId xmlns:p14="http://schemas.microsoft.com/office/powerpoint/2010/main" val="3036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" descr="Изображение">
            <a:extLst>
              <a:ext uri="{FF2B5EF4-FFF2-40B4-BE49-F238E27FC236}">
                <a16:creationId xmlns:a16="http://schemas.microsoft.com/office/drawing/2014/main" xmlns="" id="{3A232700-5E84-F66C-99FC-D0FC72B7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15" t="37000"/>
          <a:stretch/>
        </p:blipFill>
        <p:spPr>
          <a:xfrm>
            <a:off x="4611209" y="772301"/>
            <a:ext cx="1933791" cy="21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" y="613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 Лабораторная астрофизика</a:t>
            </a:r>
          </a:p>
        </p:txBody>
      </p: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371" y="4077072"/>
            <a:ext cx="7753336" cy="218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8184707" y="4298170"/>
            <a:ext cx="33337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А.Д. Сладков, А.В. </a:t>
            </a:r>
            <a:r>
              <a:rPr lang="ru-RU" altLang="ru-RU" sz="1200" dirty="0" err="1"/>
              <a:t>Коржиманов</a:t>
            </a:r>
            <a:r>
              <a:rPr lang="ru-RU" altLang="ru-RU" sz="1200" dirty="0"/>
              <a:t>, Наблюдение релятивистского магнитного </a:t>
            </a:r>
            <a:r>
              <a:rPr lang="ru-RU" altLang="ru-RU" sz="1200" dirty="0" err="1"/>
              <a:t>пересоединения</a:t>
            </a:r>
            <a:r>
              <a:rPr lang="ru-RU" altLang="ru-RU" sz="1200" dirty="0"/>
              <a:t> в сталкивающихся плазменных облаках, сгенерированных несколькими сверхмощными лазерными импульсами, Квантовая Электроника, т. 53, в. 4 (2023).</a:t>
            </a:r>
          </a:p>
          <a:p>
            <a:endParaRPr lang="ru-RU" altLang="ru-RU" sz="1200" dirty="0"/>
          </a:p>
        </p:txBody>
      </p:sp>
      <p:grpSp>
        <p:nvGrpSpPr>
          <p:cNvPr id="2" name="Группа">
            <a:extLst>
              <a:ext uri="{FF2B5EF4-FFF2-40B4-BE49-F238E27FC236}">
                <a16:creationId xmlns:a16="http://schemas.microsoft.com/office/drawing/2014/main" xmlns="" id="{C8BD3FCC-FCB7-889F-F9BB-F382B470594D}"/>
              </a:ext>
            </a:extLst>
          </p:cNvPr>
          <p:cNvGrpSpPr/>
          <p:nvPr/>
        </p:nvGrpSpPr>
        <p:grpSpPr>
          <a:xfrm>
            <a:off x="1317065" y="1264166"/>
            <a:ext cx="3602977" cy="1606311"/>
            <a:chOff x="-1" y="8338"/>
            <a:chExt cx="4388429" cy="2694174"/>
          </a:xfrm>
        </p:grpSpPr>
        <p:sp>
          <p:nvSpPr>
            <p:cNvPr id="4" name="Линия">
              <a:extLst>
                <a:ext uri="{FF2B5EF4-FFF2-40B4-BE49-F238E27FC236}">
                  <a16:creationId xmlns:a16="http://schemas.microsoft.com/office/drawing/2014/main" xmlns="" id="{D107573A-1228-0048-10C9-9E24FD8B0351}"/>
                </a:ext>
              </a:extLst>
            </p:cNvPr>
            <p:cNvSpPr/>
            <p:nvPr/>
          </p:nvSpPr>
          <p:spPr>
            <a:xfrm flipH="1">
              <a:off x="139442" y="2336634"/>
              <a:ext cx="1221329" cy="2493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5" name="Линия">
              <a:extLst>
                <a:ext uri="{FF2B5EF4-FFF2-40B4-BE49-F238E27FC236}">
                  <a16:creationId xmlns:a16="http://schemas.microsoft.com/office/drawing/2014/main" xmlns="" id="{AB390E0B-A9F8-1D45-C569-BA2550FF809B}"/>
                </a:ext>
              </a:extLst>
            </p:cNvPr>
            <p:cNvSpPr/>
            <p:nvPr/>
          </p:nvSpPr>
          <p:spPr>
            <a:xfrm>
              <a:off x="1386177" y="2335581"/>
              <a:ext cx="2143822" cy="1579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6" name="Линия">
              <a:extLst>
                <a:ext uri="{FF2B5EF4-FFF2-40B4-BE49-F238E27FC236}">
                  <a16:creationId xmlns:a16="http://schemas.microsoft.com/office/drawing/2014/main" xmlns="" id="{C39AB8A5-8DD4-F099-E56A-ECB83D528BE4}"/>
                </a:ext>
              </a:extLst>
            </p:cNvPr>
            <p:cNvSpPr/>
            <p:nvPr/>
          </p:nvSpPr>
          <p:spPr>
            <a:xfrm flipH="1">
              <a:off x="586562" y="1911626"/>
              <a:ext cx="1997311" cy="34019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1" name="Фигура">
              <a:extLst>
                <a:ext uri="{FF2B5EF4-FFF2-40B4-BE49-F238E27FC236}">
                  <a16:creationId xmlns:a16="http://schemas.microsoft.com/office/drawing/2014/main" xmlns="" id="{107666D8-F1FA-9E15-70CF-CF2687A6525A}"/>
                </a:ext>
              </a:extLst>
            </p:cNvPr>
            <p:cNvSpPr/>
            <p:nvPr/>
          </p:nvSpPr>
          <p:spPr>
            <a:xfrm>
              <a:off x="462446" y="2334486"/>
              <a:ext cx="2751193" cy="345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237"/>
                  </a:moveTo>
                  <a:lnTo>
                    <a:pt x="7113" y="0"/>
                  </a:lnTo>
                  <a:lnTo>
                    <a:pt x="21600" y="8366"/>
                  </a:lnTo>
                  <a:lnTo>
                    <a:pt x="14070" y="21600"/>
                  </a:lnTo>
                  <a:lnTo>
                    <a:pt x="0" y="11237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5719" tIns="35719" rIns="35719" bIns="35719" numCol="1" anchor="t">
              <a:noAutofit/>
            </a:bodyPr>
            <a:lstStyle/>
            <a:p>
              <a:pPr defTabSz="457184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Линия">
              <a:extLst>
                <a:ext uri="{FF2B5EF4-FFF2-40B4-BE49-F238E27FC236}">
                  <a16:creationId xmlns:a16="http://schemas.microsoft.com/office/drawing/2014/main" xmlns="" id="{001B635D-B82B-0BC3-B002-A03C96F0A36D}"/>
                </a:ext>
              </a:extLst>
            </p:cNvPr>
            <p:cNvSpPr/>
            <p:nvPr/>
          </p:nvSpPr>
          <p:spPr>
            <a:xfrm flipV="1">
              <a:off x="2242602" y="2484199"/>
              <a:ext cx="998303" cy="218313"/>
            </a:xfrm>
            <a:prstGeom prst="line">
              <a:avLst/>
            </a:prstGeom>
            <a:noFill/>
            <a:ln w="50800" cap="flat">
              <a:solidFill>
                <a:srgbClr val="424242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3" name="Линия">
              <a:extLst>
                <a:ext uri="{FF2B5EF4-FFF2-40B4-BE49-F238E27FC236}">
                  <a16:creationId xmlns:a16="http://schemas.microsoft.com/office/drawing/2014/main" xmlns="" id="{E54C1470-FCCE-51EA-54E3-343696A3FAFB}"/>
                </a:ext>
              </a:extLst>
            </p:cNvPr>
            <p:cNvSpPr/>
            <p:nvPr/>
          </p:nvSpPr>
          <p:spPr>
            <a:xfrm>
              <a:off x="443756" y="2536800"/>
              <a:ext cx="1806699" cy="165448"/>
            </a:xfrm>
            <a:prstGeom prst="line">
              <a:avLst/>
            </a:prstGeom>
            <a:noFill/>
            <a:ln w="50800" cap="flat">
              <a:solidFill>
                <a:srgbClr val="797979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4" name="Линия">
              <a:extLst>
                <a:ext uri="{FF2B5EF4-FFF2-40B4-BE49-F238E27FC236}">
                  <a16:creationId xmlns:a16="http://schemas.microsoft.com/office/drawing/2014/main" xmlns="" id="{E5D72230-A1FC-DAE8-8097-D7510F76FEB5}"/>
                </a:ext>
              </a:extLst>
            </p:cNvPr>
            <p:cNvSpPr/>
            <p:nvPr/>
          </p:nvSpPr>
          <p:spPr>
            <a:xfrm flipV="1">
              <a:off x="3248753" y="2482398"/>
              <a:ext cx="4" cy="153387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5" name="Линия">
              <a:extLst>
                <a:ext uri="{FF2B5EF4-FFF2-40B4-BE49-F238E27FC236}">
                  <a16:creationId xmlns:a16="http://schemas.microsoft.com/office/drawing/2014/main" xmlns="" id="{6D7DDCE2-71D6-4F98-431F-921EC689774B}"/>
                </a:ext>
              </a:extLst>
            </p:cNvPr>
            <p:cNvSpPr/>
            <p:nvPr/>
          </p:nvSpPr>
          <p:spPr>
            <a:xfrm flipV="1">
              <a:off x="424930" y="2542487"/>
              <a:ext cx="3" cy="153388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6" name="магнитное поле">
              <a:extLst>
                <a:ext uri="{FF2B5EF4-FFF2-40B4-BE49-F238E27FC236}">
                  <a16:creationId xmlns:a16="http://schemas.microsoft.com/office/drawing/2014/main" xmlns="" id="{F069999F-35F9-2ADB-4749-586548E365FF}"/>
                </a:ext>
              </a:extLst>
            </p:cNvPr>
            <p:cNvSpPr txBox="1"/>
            <p:nvPr/>
          </p:nvSpPr>
          <p:spPr>
            <a:xfrm>
              <a:off x="2576901" y="1344495"/>
              <a:ext cx="1811527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650240">
                <a:defRPr sz="1800" b="1">
                  <a:solidFill>
                    <a:srgbClr val="3F679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 dirty="0" err="1"/>
                <a:t>магнитное</a:t>
              </a:r>
              <a:r>
                <a:rPr sz="1266" dirty="0"/>
                <a:t> </a:t>
              </a:r>
              <a:r>
                <a:rPr sz="1266" dirty="0" err="1"/>
                <a:t>поле</a:t>
              </a:r>
              <a:r>
                <a:rPr sz="1266" dirty="0"/>
                <a:t> </a:t>
              </a:r>
            </a:p>
          </p:txBody>
        </p:sp>
        <p:sp>
          <p:nvSpPr>
            <p:cNvPr id="17" name="Линия">
              <a:extLst>
                <a:ext uri="{FF2B5EF4-FFF2-40B4-BE49-F238E27FC236}">
                  <a16:creationId xmlns:a16="http://schemas.microsoft.com/office/drawing/2014/main" xmlns="" id="{DA194CCC-0F4C-3A6C-DC22-F6FC831A6858}"/>
                </a:ext>
              </a:extLst>
            </p:cNvPr>
            <p:cNvSpPr/>
            <p:nvPr/>
          </p:nvSpPr>
          <p:spPr>
            <a:xfrm flipH="1">
              <a:off x="2192971" y="1992693"/>
              <a:ext cx="1997311" cy="34019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18" name="y">
              <a:extLst>
                <a:ext uri="{FF2B5EF4-FFF2-40B4-BE49-F238E27FC236}">
                  <a16:creationId xmlns:a16="http://schemas.microsoft.com/office/drawing/2014/main" xmlns="" id="{E18F5BEC-838A-3933-81B9-DEA891AE69DB}"/>
                </a:ext>
              </a:extLst>
            </p:cNvPr>
            <p:cNvSpPr txBox="1"/>
            <p:nvPr/>
          </p:nvSpPr>
          <p:spPr>
            <a:xfrm>
              <a:off x="3451559" y="2078420"/>
              <a:ext cx="399711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65024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y</a:t>
              </a:r>
            </a:p>
          </p:txBody>
        </p:sp>
        <p:sp>
          <p:nvSpPr>
            <p:cNvPr id="19" name="x">
              <a:extLst>
                <a:ext uri="{FF2B5EF4-FFF2-40B4-BE49-F238E27FC236}">
                  <a16:creationId xmlns:a16="http://schemas.microsoft.com/office/drawing/2014/main" xmlns="" id="{EE6E352C-4147-74AA-CB4D-246BDCD37328}"/>
                </a:ext>
              </a:extLst>
            </p:cNvPr>
            <p:cNvSpPr txBox="1"/>
            <p:nvPr/>
          </p:nvSpPr>
          <p:spPr>
            <a:xfrm>
              <a:off x="-1" y="2154877"/>
              <a:ext cx="224529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65024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x</a:t>
              </a:r>
            </a:p>
          </p:txBody>
        </p:sp>
        <p:sp>
          <p:nvSpPr>
            <p:cNvPr id="20" name="Линия">
              <a:extLst>
                <a:ext uri="{FF2B5EF4-FFF2-40B4-BE49-F238E27FC236}">
                  <a16:creationId xmlns:a16="http://schemas.microsoft.com/office/drawing/2014/main" xmlns="" id="{EBB63DDF-4576-9F30-7A25-825FB7AC6823}"/>
                </a:ext>
              </a:extLst>
            </p:cNvPr>
            <p:cNvSpPr/>
            <p:nvPr/>
          </p:nvSpPr>
          <p:spPr>
            <a:xfrm flipH="1" flipV="1">
              <a:off x="1373036" y="1342361"/>
              <a:ext cx="1578" cy="10050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21" name="z">
              <a:extLst>
                <a:ext uri="{FF2B5EF4-FFF2-40B4-BE49-F238E27FC236}">
                  <a16:creationId xmlns:a16="http://schemas.microsoft.com/office/drawing/2014/main" xmlns="" id="{212624B2-F0C1-B956-CC7D-8101939E6888}"/>
                </a:ext>
              </a:extLst>
            </p:cNvPr>
            <p:cNvSpPr txBox="1"/>
            <p:nvPr/>
          </p:nvSpPr>
          <p:spPr>
            <a:xfrm>
              <a:off x="1110268" y="1062936"/>
              <a:ext cx="224527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65024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z</a:t>
              </a:r>
            </a:p>
          </p:txBody>
        </p:sp>
        <p:sp>
          <p:nvSpPr>
            <p:cNvPr id="22" name="Фигура">
              <a:extLst>
                <a:ext uri="{FF2B5EF4-FFF2-40B4-BE49-F238E27FC236}">
                  <a16:creationId xmlns:a16="http://schemas.microsoft.com/office/drawing/2014/main" xmlns="" id="{0494146E-AF8C-DD69-EB0F-F49CF13D2452}"/>
                </a:ext>
              </a:extLst>
            </p:cNvPr>
            <p:cNvSpPr/>
            <p:nvPr/>
          </p:nvSpPr>
          <p:spPr>
            <a:xfrm rot="21360000">
              <a:off x="1365738" y="19193"/>
              <a:ext cx="559363" cy="26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2" h="19594" extrusionOk="0">
                  <a:moveTo>
                    <a:pt x="16806" y="2763"/>
                  </a:moveTo>
                  <a:cubicBezTo>
                    <a:pt x="20626" y="6529"/>
                    <a:pt x="20597" y="12731"/>
                    <a:pt x="16742" y="16616"/>
                  </a:cubicBezTo>
                  <a:cubicBezTo>
                    <a:pt x="12887" y="20501"/>
                    <a:pt x="6665" y="20597"/>
                    <a:pt x="2846" y="16831"/>
                  </a:cubicBezTo>
                  <a:cubicBezTo>
                    <a:pt x="-974" y="13065"/>
                    <a:pt x="-945" y="6863"/>
                    <a:pt x="2910" y="2978"/>
                  </a:cubicBezTo>
                  <a:cubicBezTo>
                    <a:pt x="6765" y="-907"/>
                    <a:pt x="12987" y="-1003"/>
                    <a:pt x="16806" y="2763"/>
                  </a:cubicBezTo>
                  <a:close/>
                </a:path>
              </a:pathLst>
            </a:custGeom>
            <a:solidFill>
              <a:srgbClr val="9A403E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57184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3" name="лазер">
              <a:extLst>
                <a:ext uri="{FF2B5EF4-FFF2-40B4-BE49-F238E27FC236}">
                  <a16:creationId xmlns:a16="http://schemas.microsoft.com/office/drawing/2014/main" xmlns="" id="{0A1C1905-4A1E-04CC-55BA-62BAF205A633}"/>
                </a:ext>
              </a:extLst>
            </p:cNvPr>
            <p:cNvSpPr txBox="1"/>
            <p:nvPr/>
          </p:nvSpPr>
          <p:spPr>
            <a:xfrm>
              <a:off x="1954152" y="8338"/>
              <a:ext cx="932808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457184">
                <a:defRPr sz="1800" b="1">
                  <a:solidFill>
                    <a:srgbClr val="9411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266" dirty="0" err="1"/>
                <a:t>лазер</a:t>
              </a:r>
              <a:r>
                <a:rPr sz="1266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4" name="Овал">
              <a:extLst>
                <a:ext uri="{FF2B5EF4-FFF2-40B4-BE49-F238E27FC236}">
                  <a16:creationId xmlns:a16="http://schemas.microsoft.com/office/drawing/2014/main" xmlns="" id="{3CC02F1D-FB3E-CC2D-284D-D515ACA3F3C9}"/>
                </a:ext>
              </a:extLst>
            </p:cNvPr>
            <p:cNvSpPr/>
            <p:nvPr/>
          </p:nvSpPr>
          <p:spPr>
            <a:xfrm>
              <a:off x="1632238" y="2443285"/>
              <a:ext cx="399711" cy="115023"/>
            </a:xfrm>
            <a:prstGeom prst="ellipse">
              <a:avLst/>
            </a:prstGeom>
            <a:solidFill>
              <a:srgbClr val="DFA7A6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57184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5" name="Фигура">
              <a:extLst>
                <a:ext uri="{FF2B5EF4-FFF2-40B4-BE49-F238E27FC236}">
                  <a16:creationId xmlns:a16="http://schemas.microsoft.com/office/drawing/2014/main" xmlns="" id="{541F6941-C934-EDF5-5404-7D276ACBFAEC}"/>
                </a:ext>
              </a:extLst>
            </p:cNvPr>
            <p:cNvSpPr/>
            <p:nvPr/>
          </p:nvSpPr>
          <p:spPr>
            <a:xfrm>
              <a:off x="1371001" y="144339"/>
              <a:ext cx="546948" cy="238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1" extrusionOk="0">
                  <a:moveTo>
                    <a:pt x="0" y="558"/>
                  </a:moveTo>
                  <a:lnTo>
                    <a:pt x="15407" y="21250"/>
                  </a:lnTo>
                  <a:cubicBezTo>
                    <a:pt x="15981" y="21398"/>
                    <a:pt x="16698" y="21499"/>
                    <a:pt x="17474" y="21540"/>
                  </a:cubicBezTo>
                  <a:cubicBezTo>
                    <a:pt x="18616" y="21600"/>
                    <a:pt x="19799" y="21529"/>
                    <a:pt x="20742" y="21343"/>
                  </a:cubicBezTo>
                  <a:lnTo>
                    <a:pt x="21600" y="0"/>
                  </a:lnTo>
                  <a:cubicBezTo>
                    <a:pt x="18555" y="705"/>
                    <a:pt x="14389" y="1122"/>
                    <a:pt x="9977" y="1164"/>
                  </a:cubicBezTo>
                  <a:cubicBezTo>
                    <a:pt x="6446" y="1197"/>
                    <a:pt x="2957" y="985"/>
                    <a:pt x="0" y="558"/>
                  </a:cubicBezTo>
                  <a:close/>
                </a:path>
              </a:pathLst>
            </a:custGeom>
            <a:solidFill>
              <a:srgbClr val="C0504D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t">
              <a:noAutofit/>
            </a:bodyPr>
            <a:lstStyle/>
            <a:p>
              <a:pPr defTabSz="457184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6" name="Линия">
              <a:extLst>
                <a:ext uri="{FF2B5EF4-FFF2-40B4-BE49-F238E27FC236}">
                  <a16:creationId xmlns:a16="http://schemas.microsoft.com/office/drawing/2014/main" xmlns="" id="{EFAFE5F0-A5A7-164D-2D32-C8040D719D74}"/>
                </a:ext>
              </a:extLst>
            </p:cNvPr>
            <p:cNvSpPr/>
            <p:nvPr/>
          </p:nvSpPr>
          <p:spPr>
            <a:xfrm flipH="1">
              <a:off x="1323716" y="1948826"/>
              <a:ext cx="1997311" cy="340195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>
                <a:defRPr>
                  <a:solidFill>
                    <a:srgbClr val="C9C3BA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endParaRPr sz="1266"/>
            </a:p>
          </p:txBody>
        </p:sp>
        <p:sp>
          <p:nvSpPr>
            <p:cNvPr id="27" name="Фигура">
              <a:extLst>
                <a:ext uri="{FF2B5EF4-FFF2-40B4-BE49-F238E27FC236}">
                  <a16:creationId xmlns:a16="http://schemas.microsoft.com/office/drawing/2014/main" xmlns="" id="{CBC053FE-690F-3D1C-6EFE-1B0A20B6E2E6}"/>
                </a:ext>
              </a:extLst>
            </p:cNvPr>
            <p:cNvSpPr/>
            <p:nvPr/>
          </p:nvSpPr>
          <p:spPr>
            <a:xfrm rot="120000">
              <a:off x="1413470" y="1221377"/>
              <a:ext cx="905930" cy="129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8" h="19673" extrusionOk="0">
                  <a:moveTo>
                    <a:pt x="16801" y="2875"/>
                  </a:moveTo>
                  <a:cubicBezTo>
                    <a:pt x="20634" y="6713"/>
                    <a:pt x="20622" y="12941"/>
                    <a:pt x="16774" y="16786"/>
                  </a:cubicBezTo>
                  <a:cubicBezTo>
                    <a:pt x="12927" y="20631"/>
                    <a:pt x="6700" y="20637"/>
                    <a:pt x="2867" y="16799"/>
                  </a:cubicBezTo>
                  <a:cubicBezTo>
                    <a:pt x="-966" y="12961"/>
                    <a:pt x="-954" y="6733"/>
                    <a:pt x="2894" y="2888"/>
                  </a:cubicBezTo>
                  <a:cubicBezTo>
                    <a:pt x="6741" y="-957"/>
                    <a:pt x="12968" y="-963"/>
                    <a:pt x="16801" y="2875"/>
                  </a:cubicBezTo>
                  <a:close/>
                </a:path>
              </a:pathLst>
            </a:custGeom>
            <a:solidFill>
              <a:srgbClr val="F79646">
                <a:alpha val="6384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57184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8" name="поток плазмы">
              <a:extLst>
                <a:ext uri="{FF2B5EF4-FFF2-40B4-BE49-F238E27FC236}">
                  <a16:creationId xmlns:a16="http://schemas.microsoft.com/office/drawing/2014/main" xmlns="" id="{D2067E42-9D74-810D-CB96-EFD5CD51171A}"/>
                </a:ext>
              </a:extLst>
            </p:cNvPr>
            <p:cNvSpPr txBox="1"/>
            <p:nvPr/>
          </p:nvSpPr>
          <p:spPr>
            <a:xfrm>
              <a:off x="2026402" y="963716"/>
              <a:ext cx="2001046" cy="481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650240">
                <a:defRPr sz="1800" b="1">
                  <a:solidFill>
                    <a:srgbClr val="FF93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поток плазмы</a:t>
              </a:r>
            </a:p>
          </p:txBody>
        </p:sp>
      </p:grpSp>
      <p:pic>
        <p:nvPicPr>
          <p:cNvPr id="29" name="Изображение" descr="Изображение">
            <a:extLst>
              <a:ext uri="{FF2B5EF4-FFF2-40B4-BE49-F238E27FC236}">
                <a16:creationId xmlns:a16="http://schemas.microsoft.com/office/drawing/2014/main" xmlns="" id="{F78D6CDF-E377-DD89-CD77-93709E323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2" y="1019877"/>
            <a:ext cx="926543" cy="1937052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oloviev A.A., Burdonov K.F., Kotov A.V. et al. Radiophysics and Quantum Electronics. 2021. Т. 63. № 11. С. 876-886.">
            <a:extLst>
              <a:ext uri="{FF2B5EF4-FFF2-40B4-BE49-F238E27FC236}">
                <a16:creationId xmlns:a16="http://schemas.microsoft.com/office/drawing/2014/main" xmlns="" id="{873A99B1-BACB-9BAD-2077-AD8ADB8EBD9C}"/>
              </a:ext>
            </a:extLst>
          </p:cNvPr>
          <p:cNvSpPr txBox="1"/>
          <p:nvPr/>
        </p:nvSpPr>
        <p:spPr>
          <a:xfrm>
            <a:off x="384106" y="3047340"/>
            <a:ext cx="6336699" cy="71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321457">
              <a:defRPr sz="1066">
                <a:solidFill>
                  <a:srgbClr val="00008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Soloviev A.A.,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Burdonov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K.F.,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Kotov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A.V. et al.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Radiophysics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Quantum Electronics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321457">
              <a:defRPr sz="1066">
                <a:solidFill>
                  <a:srgbClr val="00008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 123, 205001 (2019)</a:t>
            </a:r>
          </a:p>
        </p:txBody>
      </p:sp>
      <p:pic>
        <p:nvPicPr>
          <p:cNvPr id="33" name="Объект 6">
            <a:extLst>
              <a:ext uri="{FF2B5EF4-FFF2-40B4-BE49-F238E27FC236}">
                <a16:creationId xmlns:a16="http://schemas.microsoft.com/office/drawing/2014/main" xmlns="" id="{00A84F06-C262-6214-195C-5E4FE666B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03" y="936261"/>
            <a:ext cx="4518757" cy="19342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91677EB-2399-AEFA-53B7-CB3F5D29B827}"/>
              </a:ext>
            </a:extLst>
          </p:cNvPr>
          <p:cNvSpPr txBox="1"/>
          <p:nvPr/>
        </p:nvSpPr>
        <p:spPr>
          <a:xfrm>
            <a:off x="7386618" y="2995141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M. Huntington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Nature Physics 2015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0CA4C44B-37E6-64F0-40B2-2B34AA9755EC}"/>
              </a:ext>
            </a:extLst>
          </p:cNvPr>
          <p:cNvCxnSpPr>
            <a:cxnSpLocks/>
          </p:cNvCxnSpPr>
          <p:nvPr/>
        </p:nvCxnSpPr>
        <p:spPr>
          <a:xfrm>
            <a:off x="100651" y="5515311"/>
            <a:ext cx="58674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2DBA0215-56A5-ABB9-756A-ABE3CFC76B6C}"/>
              </a:ext>
            </a:extLst>
          </p:cNvPr>
          <p:cNvSpPr txBox="1">
            <a:spLocks/>
          </p:cNvSpPr>
          <p:nvPr/>
        </p:nvSpPr>
        <p:spPr>
          <a:xfrm>
            <a:off x="1055440" y="476672"/>
            <a:ext cx="957706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Синергия установок ИКИ и </a:t>
            </a:r>
            <a:r>
              <a:rPr lang="en-US" sz="2800" dirty="0" smtClean="0">
                <a:solidFill>
                  <a:srgbClr val="C00000"/>
                </a:solidFill>
              </a:rPr>
              <a:t>XCELS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850" y="1412776"/>
            <a:ext cx="10297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Единая компонентная база – </a:t>
            </a:r>
            <a:r>
              <a:rPr lang="ru-RU" sz="2000" b="1" dirty="0" err="1" smtClean="0"/>
              <a:t>сверхкороткоимпульсные</a:t>
            </a:r>
            <a:r>
              <a:rPr lang="ru-RU" sz="2000" b="1" dirty="0" smtClean="0"/>
              <a:t> твердотельные лазеры с диодной накачкой</a:t>
            </a:r>
          </a:p>
          <a:p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Совместное использование в экспериментах по нелинейному комптоновскому излучению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Создание, изучение и применение уникальных источников гамма излучения</a:t>
            </a:r>
            <a:endParaRPr lang="ru-RU" sz="2000" b="1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916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3F22E16C-EA7D-BCE2-4934-44E1492C362C}"/>
              </a:ext>
            </a:extLst>
          </p:cNvPr>
          <p:cNvSpPr/>
          <p:nvPr/>
        </p:nvSpPr>
        <p:spPr>
          <a:xfrm>
            <a:off x="8461527" y="1348365"/>
            <a:ext cx="3272400" cy="11541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457200" rtl="0"/>
            <a:r>
              <a:rPr lang="ru-RU" b="1" kern="1200" dirty="0">
                <a:solidFill>
                  <a:schemeClr val="tx2"/>
                </a:solidFill>
              </a:rPr>
              <a:t>Ядерная фотоника</a:t>
            </a:r>
            <a:r>
              <a:rPr lang="ru-RU" sz="2000" b="1" kern="1200" dirty="0">
                <a:solidFill>
                  <a:schemeClr val="tx2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/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(по аналогии с атомной оптикой) </a:t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имеет задачу исследования ядерной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/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материи с помощью квазимоно-хроматического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>источника гамма </a:t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квантов с энергией </a:t>
            </a:r>
            <a:r>
              <a:rPr lang="ru-RU" sz="1100" b="1" kern="1200" dirty="0" smtClean="0">
                <a:solidFill>
                  <a:schemeClr val="accent1"/>
                </a:solidFill>
              </a:rPr>
              <a:t>5-200 </a:t>
            </a:r>
            <a:r>
              <a:rPr lang="ru-RU" sz="1100" b="1" kern="1200" dirty="0">
                <a:solidFill>
                  <a:schemeClr val="accent1"/>
                </a:solidFill>
              </a:rPr>
              <a:t>Мэв,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>включая: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A9979A6-313D-FE48-9484-461E3E3CFBCF}"/>
              </a:ext>
            </a:extLst>
          </p:cNvPr>
          <p:cNvSpPr txBox="1"/>
          <p:nvPr/>
        </p:nvSpPr>
        <p:spPr>
          <a:xfrm>
            <a:off x="8461527" y="2657475"/>
            <a:ext cx="3275859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Физику ядерных изомеров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Деление ядер при фотовозбуждении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Структуру гигантского дипольного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ядерного резонанса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Экзотические моды возбуждения ядер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и структуру «пигмейного» резонанса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Фоторасщепление ядер 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нуклеосинтез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в ядерной астрофизике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E03895C-E089-DF0E-DE3C-A89DC36B0B69}"/>
              </a:ext>
            </a:extLst>
          </p:cNvPr>
          <p:cNvSpPr/>
          <p:nvPr/>
        </p:nvSpPr>
        <p:spPr>
          <a:xfrm>
            <a:off x="8256240" y="4391024"/>
            <a:ext cx="3600400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="" xmlns:a16="http://schemas.microsoft.com/office/drawing/2014/main" id="{F6B83B77-D094-BA96-4268-76279B889F50}"/>
              </a:ext>
            </a:extLst>
          </p:cNvPr>
          <p:cNvSpPr/>
          <p:nvPr/>
        </p:nvSpPr>
        <p:spPr>
          <a:xfrm rot="5400000">
            <a:off x="9082439" y="3852450"/>
            <a:ext cx="1383601" cy="34448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0001-044343441" descr="0001-044343441">
            <a:hlinkClick r:id="" action="ppaction://media"/>
            <a:extLst>
              <a:ext uri="{FF2B5EF4-FFF2-40B4-BE49-F238E27FC236}">
                <a16:creationId xmlns="" xmlns:a16="http://schemas.microsoft.com/office/drawing/2014/main" id="{B08C4BE0-FD0B-8048-A35D-7575123CF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051800" cy="6858000"/>
          </a:xfrm>
          <a:prstGeom prst="round1Rect">
            <a:avLst>
              <a:gd name="adj" fmla="val 8056"/>
            </a:avLst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481ADF38-7AC8-A2DF-F52B-8588F45CD301}"/>
              </a:ext>
            </a:extLst>
          </p:cNvPr>
          <p:cNvSpPr/>
          <p:nvPr/>
        </p:nvSpPr>
        <p:spPr>
          <a:xfrm>
            <a:off x="695323" y="4883087"/>
            <a:ext cx="10801355" cy="138360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</p:spPr>
        <p:txBody>
          <a:bodyPr wrap="square" lIns="216000" tIns="0" rIns="0" bIns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736E5F-1D6E-5982-80BD-7A91A2FD4666}"/>
              </a:ext>
            </a:extLst>
          </p:cNvPr>
          <p:cNvSpPr txBox="1"/>
          <p:nvPr/>
        </p:nvSpPr>
        <p:spPr>
          <a:xfrm>
            <a:off x="1143778" y="5097835"/>
            <a:ext cx="670020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Создание источника квазимонохроматического гамма-излучения рекордной яркости в диапазоне энергий </a:t>
            </a:r>
            <a:r>
              <a:rPr lang="ru-RU" sz="1400" b="1" dirty="0" smtClean="0">
                <a:solidFill>
                  <a:schemeClr val="bg1"/>
                </a:solidFill>
              </a:rPr>
              <a:t>5-200 </a:t>
            </a:r>
            <a:r>
              <a:rPr lang="ru-RU" sz="1400" b="1" dirty="0">
                <a:solidFill>
                  <a:schemeClr val="bg1"/>
                </a:solidFill>
              </a:rPr>
              <a:t>МэВ с потоком до 10</a:t>
            </a:r>
            <a:r>
              <a:rPr lang="ru-RU" sz="1400" b="1" baseline="30000" dirty="0">
                <a:solidFill>
                  <a:schemeClr val="bg1"/>
                </a:solidFill>
              </a:rPr>
              <a:t>11</a:t>
            </a:r>
            <a:r>
              <a:rPr lang="ru-RU" sz="1400" b="1" dirty="0">
                <a:solidFill>
                  <a:schemeClr val="bg1"/>
                </a:solidFill>
              </a:rPr>
              <a:t> фотонов в секунду и угловой расходимостью порядка 1 мрад позволит совершить качественный скачок в фотоядерной физике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EA2056-4C1A-520E-26BA-3F123D409D92}"/>
              </a:ext>
            </a:extLst>
          </p:cNvPr>
          <p:cNvSpPr txBox="1"/>
          <p:nvPr/>
        </p:nvSpPr>
        <p:spPr>
          <a:xfrm>
            <a:off x="695323" y="435998"/>
            <a:ext cx="719491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50" b="1" dirty="0">
                <a:solidFill>
                  <a:schemeClr val="bg1"/>
                </a:solidFill>
              </a:rPr>
              <a:t>МНОГОФУНКЦИОНАЛЬНЫЙ УСКОРИТЕЛЬНЫЙ </a:t>
            </a:r>
            <a:r>
              <a:rPr lang="ru-RU" sz="1850" b="1" dirty="0" smtClean="0">
                <a:solidFill>
                  <a:schemeClr val="bg1"/>
                </a:solidFill>
              </a:rPr>
              <a:t>КОМПЛЕКС</a:t>
            </a:r>
            <a:br>
              <a:rPr lang="ru-RU" sz="1850" b="1" dirty="0" smtClean="0">
                <a:solidFill>
                  <a:schemeClr val="bg1"/>
                </a:solidFill>
              </a:rPr>
            </a:br>
            <a:r>
              <a:rPr lang="ru-RU" sz="1850" b="1" dirty="0" smtClean="0">
                <a:solidFill>
                  <a:schemeClr val="bg1"/>
                </a:solidFill>
              </a:rPr>
              <a:t>С </a:t>
            </a:r>
            <a:r>
              <a:rPr lang="ru-RU" sz="1850" b="1" dirty="0">
                <a:solidFill>
                  <a:schemeClr val="bg1"/>
                </a:solidFill>
              </a:rPr>
              <a:t>ИСТОЧНИКОМ КОМПТОНОВСКОГО ИЗЛУЧЕНИЯ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758D89B-316B-3326-F8BA-129F1C8DAAB7}"/>
              </a:ext>
            </a:extLst>
          </p:cNvPr>
          <p:cNvSpPr txBox="1"/>
          <p:nvPr/>
        </p:nvSpPr>
        <p:spPr>
          <a:xfrm>
            <a:off x="8461527" y="5151695"/>
            <a:ext cx="2949145" cy="84638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Малое накопительное кольцо позволит создать источник комптоновского излучения с энергией квантов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10-100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КэВ для различных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диагностических приложений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F3AC0B1-C0AC-4C5D-93FA-CFE32DCCCF05}"/>
              </a:ext>
            </a:extLst>
          </p:cNvPr>
          <p:cNvSpPr/>
          <p:nvPr/>
        </p:nvSpPr>
        <p:spPr bwMode="auto">
          <a:xfrm>
            <a:off x="720589" y="5886490"/>
            <a:ext cx="336685" cy="33718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7AF77B3D-517F-6958-5BC3-F80466246331}"/>
              </a:ext>
            </a:extLst>
          </p:cNvPr>
          <p:cNvSpPr/>
          <p:nvPr/>
        </p:nvSpPr>
        <p:spPr bwMode="auto">
          <a:xfrm>
            <a:off x="10808226" y="4800238"/>
            <a:ext cx="228150" cy="228491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033CB11D-8BFE-0A69-5FF0-84FFDA54EED2}"/>
              </a:ext>
            </a:extLst>
          </p:cNvPr>
          <p:cNvSpPr/>
          <p:nvPr/>
        </p:nvSpPr>
        <p:spPr bwMode="auto">
          <a:xfrm>
            <a:off x="7862919" y="1302973"/>
            <a:ext cx="393842" cy="39443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4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53" grpId="0"/>
      <p:bldP spid="46" grpId="0"/>
      <p:bldP spid="6" grpId="0" animBg="1"/>
      <p:bldP spid="2" grpId="0" animBg="1"/>
      <p:bldP spid="4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" y="613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156A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3156A7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dirty="0">
                <a:solidFill>
                  <a:srgbClr val="3156A7"/>
                </a:solidFill>
                <a:latin typeface="Arial" pitchFamily="34" charset="0"/>
                <a:cs typeface="Arial" pitchFamily="34" charset="0"/>
              </a:rPr>
              <a:t>Синергия</a:t>
            </a:r>
            <a:r>
              <a:rPr lang="en-US" sz="3200" b="1" dirty="0">
                <a:solidFill>
                  <a:srgbClr val="3156A7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dirty="0">
                <a:solidFill>
                  <a:srgbClr val="3156A7"/>
                </a:solidFill>
                <a:latin typeface="Arial" pitchFamily="34" charset="0"/>
                <a:cs typeface="Arial" pitchFamily="34" charset="0"/>
              </a:rPr>
              <a:t> с установкой ИНОК</a:t>
            </a:r>
          </a:p>
        </p:txBody>
      </p: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C0CF43-66C5-27BF-F34F-C84EDE838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697"/>
          <a:stretch/>
        </p:blipFill>
        <p:spPr>
          <a:xfrm>
            <a:off x="157803" y="5004224"/>
            <a:ext cx="6678381" cy="581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1AE0F9-2339-3119-C9E6-F6D28BAEC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7" y="3339713"/>
            <a:ext cx="6004471" cy="1662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235F28-E2AE-BDCD-BFDF-C719F3788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2"/>
          <a:stretch/>
        </p:blipFill>
        <p:spPr>
          <a:xfrm>
            <a:off x="185704" y="5605453"/>
            <a:ext cx="7701855" cy="71867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0918051F-8EF5-FC9D-5375-C5958BFC6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938" y="3461060"/>
            <a:ext cx="4948665" cy="25752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A32AA2B-8A05-B221-2613-78DC24929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894"/>
          <a:stretch/>
        </p:blipFill>
        <p:spPr>
          <a:xfrm>
            <a:off x="185704" y="6306500"/>
            <a:ext cx="9839213" cy="362860"/>
          </a:xfrm>
          <a:prstGeom prst="rect">
            <a:avLst/>
          </a:prstGeom>
        </p:spPr>
      </p:pic>
      <p:sp>
        <p:nvSpPr>
          <p:cNvPr id="46" name="Блок-схема: узел 21">
            <a:extLst>
              <a:ext uri="{FF2B5EF4-FFF2-40B4-BE49-F238E27FC236}">
                <a16:creationId xmlns:a16="http://schemas.microsoft.com/office/drawing/2014/main" xmlns="" id="{6DA66CBD-8B86-3D65-A5A8-889F67931795}"/>
              </a:ext>
            </a:extLst>
          </p:cNvPr>
          <p:cNvSpPr/>
          <p:nvPr/>
        </p:nvSpPr>
        <p:spPr>
          <a:xfrm>
            <a:off x="11330822" y="3493437"/>
            <a:ext cx="338881" cy="2041219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B131039-373C-7DD6-C0E9-10B575DD2160}"/>
              </a:ext>
            </a:extLst>
          </p:cNvPr>
          <p:cNvSpPr txBox="1"/>
          <p:nvPr/>
        </p:nvSpPr>
        <p:spPr>
          <a:xfrm>
            <a:off x="1596508" y="3542747"/>
            <a:ext cx="300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13 ГэВ + 17 ТВт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88AADBE7-DFD3-4819-3C6F-E6A1BB49EC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74" t="23190" r="61271"/>
          <a:stretch/>
        </p:blipFill>
        <p:spPr>
          <a:xfrm>
            <a:off x="11092877" y="5738535"/>
            <a:ext cx="407384" cy="36286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2" name="Рисунок 51" descr="Изображение выглядит как текст, снимок экрана, линия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86340A8-E87F-3E01-E336-74F7CF3D51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3441"/>
            <a:ext cx="5134811" cy="267767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A1574A5-3D18-DA90-F23A-08CB246371C4}"/>
              </a:ext>
            </a:extLst>
          </p:cNvPr>
          <p:cNvSpPr txBox="1"/>
          <p:nvPr/>
        </p:nvSpPr>
        <p:spPr>
          <a:xfrm>
            <a:off x="11206396" y="3720076"/>
            <a:ext cx="461665" cy="17822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ИНОК + </a:t>
            </a:r>
            <a:r>
              <a:rPr lang="en-US" dirty="0">
                <a:solidFill>
                  <a:schemeClr val="bg1"/>
                </a:solidFill>
              </a:rPr>
              <a:t>XCELS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7E13666-FF09-F883-2328-889C753E78EA}"/>
              </a:ext>
            </a:extLst>
          </p:cNvPr>
          <p:cNvSpPr txBox="1"/>
          <p:nvPr/>
        </p:nvSpPr>
        <p:spPr>
          <a:xfrm>
            <a:off x="599942" y="1048917"/>
            <a:ext cx="44399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FF0000"/>
                </a:solidFill>
                <a:effectLst/>
                <a:latin typeface="Times" pitchFamily="2" charset="0"/>
              </a:rPr>
              <a:t>ИНОК - </a:t>
            </a:r>
            <a:r>
              <a:rPr lang="ru-RU" b="0" i="0" dirty="0" err="1">
                <a:solidFill>
                  <a:srgbClr val="FF0000"/>
                </a:solidFill>
                <a:effectLst/>
                <a:latin typeface="Times" pitchFamily="2" charset="0"/>
              </a:rPr>
              <a:t>ИНтенсивный</a:t>
            </a:r>
            <a:r>
              <a:rPr lang="ru-RU" b="0" i="0" dirty="0">
                <a:solidFill>
                  <a:srgbClr val="FF0000"/>
                </a:solidFill>
                <a:effectLst/>
                <a:latin typeface="Times" pitchFamily="2" charset="0"/>
              </a:rPr>
              <a:t> Обратный Комптон  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0" i="0" dirty="0">
                <a:solidFill>
                  <a:srgbClr val="FF0000"/>
                </a:solidFill>
                <a:effectLst/>
                <a:latin typeface="Times" pitchFamily="2" charset="0"/>
              </a:rPr>
              <a:t>      Источник Комптоновского Излучения (ИКИ) НЦФМ 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6" name="Стрелка вправо 55">
            <a:extLst>
              <a:ext uri="{FF2B5EF4-FFF2-40B4-BE49-F238E27FC236}">
                <a16:creationId xmlns:a16="http://schemas.microsoft.com/office/drawing/2014/main" xmlns="" id="{B88A47DB-9F51-51CB-09F4-F18981249E56}"/>
              </a:ext>
            </a:extLst>
          </p:cNvPr>
          <p:cNvSpPr/>
          <p:nvPr/>
        </p:nvSpPr>
        <p:spPr>
          <a:xfrm>
            <a:off x="5057259" y="1250482"/>
            <a:ext cx="576064" cy="9730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76">
            <a:extLst>
              <a:ext uri="{FF2B5EF4-FFF2-40B4-BE49-F238E27FC236}">
                <a16:creationId xmlns="" xmlns:a16="http://schemas.microsoft.com/office/drawing/2014/main" id="{536AC109-E843-0CF9-DB04-A2D3CC19904F}"/>
              </a:ext>
            </a:extLst>
          </p:cNvPr>
          <p:cNvSpPr/>
          <p:nvPr/>
        </p:nvSpPr>
        <p:spPr>
          <a:xfrm>
            <a:off x="8616280" y="1484784"/>
            <a:ext cx="3504222" cy="2448272"/>
          </a:xfrm>
          <a:prstGeom prst="roundRect">
            <a:avLst>
              <a:gd name="adj" fmla="val 50000"/>
            </a:avLst>
          </a:prstGeom>
          <a:solidFill>
            <a:srgbClr val="DE7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0" rtlCol="0" anchor="ctr"/>
          <a:lstStyle/>
          <a:p>
            <a:endParaRPr lang="ru-RU" sz="1400" b="1" dirty="0"/>
          </a:p>
        </p:txBody>
      </p:sp>
      <p:sp>
        <p:nvSpPr>
          <p:cNvPr id="10" name="Прямоугольник: скругленные углы 76">
            <a:extLst>
              <a:ext uri="{FF2B5EF4-FFF2-40B4-BE49-F238E27FC236}">
                <a16:creationId xmlns="" xmlns:a16="http://schemas.microsoft.com/office/drawing/2014/main" id="{536AC109-E843-0CF9-DB04-A2D3CC19904F}"/>
              </a:ext>
            </a:extLst>
          </p:cNvPr>
          <p:cNvSpPr/>
          <p:nvPr/>
        </p:nvSpPr>
        <p:spPr>
          <a:xfrm>
            <a:off x="8878097" y="4292459"/>
            <a:ext cx="3212036" cy="201686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0" rtlCol="0" anchor="ctr"/>
          <a:lstStyle/>
          <a:p>
            <a:endParaRPr lang="ru-RU" sz="1400" b="1" dirty="0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0CA4C44B-37E6-64F0-40B2-2B34AA9755EC}"/>
              </a:ext>
            </a:extLst>
          </p:cNvPr>
          <p:cNvCxnSpPr>
            <a:cxnSpLocks/>
          </p:cNvCxnSpPr>
          <p:nvPr/>
        </p:nvCxnSpPr>
        <p:spPr>
          <a:xfrm>
            <a:off x="100651" y="5515311"/>
            <a:ext cx="58674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7290" r="16641" b="7792"/>
          <a:stretch/>
        </p:blipFill>
        <p:spPr bwMode="auto">
          <a:xfrm>
            <a:off x="4007768" y="1340731"/>
            <a:ext cx="4532243" cy="3313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876" r="20309" b="56334"/>
          <a:stretch/>
        </p:blipFill>
        <p:spPr bwMode="auto">
          <a:xfrm>
            <a:off x="5375919" y="5013176"/>
            <a:ext cx="3066427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60607" r="50386" b="7115"/>
          <a:stretch/>
        </p:blipFill>
        <p:spPr bwMode="auto">
          <a:xfrm>
            <a:off x="2423592" y="5013176"/>
            <a:ext cx="2777726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5333" r="26069" b="7144"/>
          <a:stretch/>
        </p:blipFill>
        <p:spPr bwMode="auto">
          <a:xfrm>
            <a:off x="119336" y="1340768"/>
            <a:ext cx="3800475" cy="3386499"/>
          </a:xfrm>
          <a:prstGeom prst="rect">
            <a:avLst/>
          </a:prstGeom>
          <a:noFill/>
          <a:ln w="19050">
            <a:solidFill>
              <a:srgbClr val="3E89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5" t="44881" r="26426" b="37837"/>
          <a:stretch/>
        </p:blipFill>
        <p:spPr bwMode="auto">
          <a:xfrm>
            <a:off x="9253081" y="4803778"/>
            <a:ext cx="2522806" cy="1001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t="26094" r="49814" b="36953"/>
          <a:stretch/>
        </p:blipFill>
        <p:spPr bwMode="auto">
          <a:xfrm>
            <a:off x="9302841" y="1814463"/>
            <a:ext cx="2121751" cy="1758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6D1AD19-40AB-BB4E-CAA4-ADEE40F3CD78}"/>
              </a:ext>
            </a:extLst>
          </p:cNvPr>
          <p:cNvSpPr/>
          <p:nvPr/>
        </p:nvSpPr>
        <p:spPr>
          <a:xfrm>
            <a:off x="10614" y="44624"/>
            <a:ext cx="9814867" cy="116390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44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3">
            <a:extLst>
              <a:ext uri="{FF2B5EF4-FFF2-40B4-BE49-F238E27FC236}">
                <a16:creationId xmlns="" xmlns:a16="http://schemas.microsoft.com/office/drawing/2014/main" id="{2DBA0215-56A5-ABB9-756A-ABE3CFC76B6C}"/>
              </a:ext>
            </a:extLst>
          </p:cNvPr>
          <p:cNvSpPr txBox="1">
            <a:spLocks/>
          </p:cNvSpPr>
          <p:nvPr/>
        </p:nvSpPr>
        <p:spPr>
          <a:xfrm>
            <a:off x="479376" y="260648"/>
            <a:ext cx="9577064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ИНОК (</a:t>
            </a:r>
            <a:r>
              <a:rPr lang="ru-RU" dirty="0" err="1" smtClean="0"/>
              <a:t>ИН</a:t>
            </a:r>
            <a:r>
              <a:rPr lang="ru-RU" dirty="0" err="1" smtClean="0">
                <a:solidFill>
                  <a:srgbClr val="00B0F0"/>
                </a:solidFill>
              </a:rPr>
              <a:t>тенсивный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О</a:t>
            </a:r>
            <a:r>
              <a:rPr lang="ru-RU" dirty="0" smtClean="0">
                <a:solidFill>
                  <a:srgbClr val="00B0F0"/>
                </a:solidFill>
              </a:rPr>
              <a:t>братный</a:t>
            </a:r>
            <a:r>
              <a:rPr lang="ru-RU" dirty="0" smtClean="0"/>
              <a:t> К</a:t>
            </a:r>
            <a:r>
              <a:rPr lang="ru-RU" dirty="0" smtClean="0">
                <a:solidFill>
                  <a:srgbClr val="00B0F0"/>
                </a:solidFill>
              </a:rPr>
              <a:t>омптон</a:t>
            </a:r>
            <a:r>
              <a:rPr lang="ru-RU" dirty="0" smtClean="0"/>
              <a:t>) НЦФМ -</a:t>
            </a:r>
          </a:p>
          <a:p>
            <a:r>
              <a:rPr lang="ru-RU" dirty="0" smtClean="0"/>
              <a:t>Комптоновский источник гамма излучения рекордной яркости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19936" y="5981218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</a:rPr>
              <a:t>Схема лазерного канала </a:t>
            </a:r>
          </a:p>
          <a:p>
            <a:r>
              <a:rPr lang="ru-RU" sz="1000" dirty="0" smtClean="0">
                <a:solidFill>
                  <a:srgbClr val="0070C0"/>
                </a:solidFill>
              </a:rPr>
              <a:t>1кВт/40 МГц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7608" y="598121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</a:rPr>
              <a:t>Схема силового лазерного канала 1Дж/100 </a:t>
            </a:r>
            <a:r>
              <a:rPr lang="ru-RU" sz="1000" dirty="0">
                <a:solidFill>
                  <a:srgbClr val="0070C0"/>
                </a:solidFill>
              </a:rPr>
              <a:t>Г</a:t>
            </a:r>
            <a:r>
              <a:rPr lang="ru-RU" sz="1000" dirty="0" smtClean="0">
                <a:solidFill>
                  <a:srgbClr val="0070C0"/>
                </a:solidFill>
              </a:rPr>
              <a:t>ц</a:t>
            </a:r>
            <a:endParaRPr lang="ru-RU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384" y="169476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Выводы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350213-FDAC-EDBE-8A61-C7656EBC60BB}"/>
              </a:ext>
            </a:extLst>
          </p:cNvPr>
          <p:cNvSpPr txBox="1"/>
          <p:nvPr/>
        </p:nvSpPr>
        <p:spPr>
          <a:xfrm>
            <a:off x="143339" y="836712"/>
            <a:ext cx="116172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1600" b="1" dirty="0"/>
              <a:t>Проект XCELS позволит достичь новых рубежей в физике сильных ЭМ полей и исследовать фундаментальные процессы, такие как поляризация вакуума в сильном поле, лазерно-плазменное взаимодействие,  преобразование света в материю посредством квантово-электродинамических каскадов и др.</a:t>
            </a:r>
            <a:r>
              <a:rPr lang="en-US" sz="1600" b="1" dirty="0"/>
              <a:t> </a:t>
            </a:r>
            <a:r>
              <a:rPr lang="ru-RU" sz="1600" b="1" dirty="0"/>
              <a:t>Можно ожидать, что исследования на инфраструктуре </a:t>
            </a:r>
            <a:r>
              <a:rPr lang="en-US" sz="1600" b="1" dirty="0"/>
              <a:t>XCELS </a:t>
            </a:r>
            <a:r>
              <a:rPr lang="ru-RU" sz="1600" b="1" dirty="0"/>
              <a:t>приведет к генерации новых знаний в других областях науки, таких как лабораторная астрофизика, физика высоких энергий, физика состояний вещества с высокой плотностью энергии и т. д.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b="1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600" b="1" dirty="0"/>
              <a:t>Реализация проекта потребует создания новых технологий в области генерации, преобразования и управления лазерным излучением экстремально высокой интенсивности. С другой стороны, на установке </a:t>
            </a:r>
            <a:r>
              <a:rPr lang="en-US" sz="1600" b="1" dirty="0"/>
              <a:t>XCELS </a:t>
            </a:r>
            <a:r>
              <a:rPr lang="ru-RU" sz="1600" b="1" dirty="0"/>
              <a:t>можно разрабатывать новые методы и передовые технологии для высокоградиентных ускорителей частиц, для ярких и компактных источников излучения в труднодоступных областях ЭМ спектра, для источников нейтронов, позитронов и медицинских изотопов и т.д.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1600" b="1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600" b="1" dirty="0"/>
              <a:t>Уникальная особенность установки </a:t>
            </a:r>
            <a:r>
              <a:rPr lang="en-US" sz="1600" b="1" dirty="0"/>
              <a:t>XCELS -  </a:t>
            </a:r>
            <a:r>
              <a:rPr lang="ru-RU" sz="1600" b="1" dirty="0"/>
              <a:t>многолучевые архитектура, позволяющая проводить эксперименты со сложными распределениями лазерных полей и с дополнительными каналами лазерного и вторичного излучений, что важно для диагностики процессов в области взаимодействия. Тем не менее, на начальных этапах  часть экспериментов возможны в одноимпульсной и 2-х импульсной (</a:t>
            </a:r>
            <a:r>
              <a:rPr lang="en-US" sz="1600" b="1" dirty="0"/>
              <a:t>XCELS-100</a:t>
            </a:r>
            <a:r>
              <a:rPr lang="ru-RU" sz="1600" b="1" dirty="0"/>
              <a:t>) конфигурациях.</a:t>
            </a:r>
            <a:r>
              <a:rPr lang="en-US" sz="1600" b="1" dirty="0"/>
              <a:t> </a:t>
            </a:r>
            <a:endParaRPr lang="ru-RU" sz="1600" b="1" dirty="0"/>
          </a:p>
          <a:p>
            <a:pPr marL="285750" indent="-285750" algn="just">
              <a:buFont typeface="Wingdings" pitchFamily="2" charset="2"/>
              <a:buChar char="ü"/>
            </a:pPr>
            <a:endParaRPr lang="ru-RU" sz="1600" b="1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600" b="1" dirty="0"/>
              <a:t>Соседство с установкой ИНОК может быть использовано для реализации экспериментов, «</a:t>
            </a:r>
            <a:r>
              <a:rPr lang="ru-RU" sz="1600" b="1" dirty="0" err="1"/>
              <a:t>синергетически</a:t>
            </a:r>
            <a:r>
              <a:rPr lang="ru-RU" sz="1600" b="1" dirty="0"/>
              <a:t>» использующих инфраструктуру обеих установок.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054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уга 11">
            <a:extLst>
              <a:ext uri="{FF2B5EF4-FFF2-40B4-BE49-F238E27FC236}">
                <a16:creationId xmlns="" xmlns:a16="http://schemas.microsoft.com/office/drawing/2014/main" id="{1259E982-1F46-8BE4-A16F-2EE95725D486}"/>
              </a:ext>
            </a:extLst>
          </p:cNvPr>
          <p:cNvSpPr/>
          <p:nvPr/>
        </p:nvSpPr>
        <p:spPr>
          <a:xfrm>
            <a:off x="841946" y="1824323"/>
            <a:ext cx="3139504" cy="3139504"/>
          </a:xfrm>
          <a:prstGeom prst="arc">
            <a:avLst>
              <a:gd name="adj1" fmla="val 8830785"/>
              <a:gd name="adj2" fmla="val 353561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11" name="Дуга 10">
            <a:extLst>
              <a:ext uri="{FF2B5EF4-FFF2-40B4-BE49-F238E27FC236}">
                <a16:creationId xmlns="" xmlns:a16="http://schemas.microsoft.com/office/drawing/2014/main" id="{C75E0640-9BC9-875D-CEE3-9DE46D3CF2A6}"/>
              </a:ext>
            </a:extLst>
          </p:cNvPr>
          <p:cNvSpPr/>
          <p:nvPr/>
        </p:nvSpPr>
        <p:spPr>
          <a:xfrm>
            <a:off x="3166046" y="2297398"/>
            <a:ext cx="3996754" cy="3996754"/>
          </a:xfrm>
          <a:prstGeom prst="arc">
            <a:avLst>
              <a:gd name="adj1" fmla="val 19196757"/>
              <a:gd name="adj2" fmla="val 1462122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13" name="Дуга 12">
            <a:extLst>
              <a:ext uri="{FF2B5EF4-FFF2-40B4-BE49-F238E27FC236}">
                <a16:creationId xmlns="" xmlns:a16="http://schemas.microsoft.com/office/drawing/2014/main" id="{2B8AFC59-8B40-A524-1654-1C776A9BAEE4}"/>
              </a:ext>
            </a:extLst>
          </p:cNvPr>
          <p:cNvSpPr/>
          <p:nvPr/>
        </p:nvSpPr>
        <p:spPr>
          <a:xfrm>
            <a:off x="6534150" y="1658652"/>
            <a:ext cx="4328096" cy="4328096"/>
          </a:xfrm>
          <a:prstGeom prst="arc">
            <a:avLst>
              <a:gd name="adj1" fmla="val 3317758"/>
              <a:gd name="adj2" fmla="val 1935077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ПРИКЛАДНЫЕ РАБОТЫ</a:t>
            </a:r>
            <a:r>
              <a:rPr lang="ru-RU" dirty="0"/>
              <a:t> В ИНТЕРЕСАХ ОБЕСПЕЧЕНИЯ </a:t>
            </a:r>
            <a:br>
              <a:rPr lang="ru-RU" dirty="0"/>
            </a:br>
            <a:r>
              <a:rPr lang="ru-RU" dirty="0"/>
              <a:t>ТЕХНОЛОГИЧЕСКОГО СУВЕРЕНИТЕТА СТРАНЫ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3B3C4A7-4060-980B-45BB-89E2033D882A}"/>
              </a:ext>
            </a:extLst>
          </p:cNvPr>
          <p:cNvSpPr/>
          <p:nvPr/>
        </p:nvSpPr>
        <p:spPr>
          <a:xfrm>
            <a:off x="695324" y="4554892"/>
            <a:ext cx="2257426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Цифровые двойники </a:t>
            </a:r>
            <a:br>
              <a:rPr lang="ru-RU" sz="1100" b="1" dirty="0">
                <a:solidFill>
                  <a:schemeClr val="accent1"/>
                </a:solidFill>
              </a:rPr>
            </a:br>
            <a:r>
              <a:rPr lang="ru-RU" sz="1100" b="1" dirty="0">
                <a:solidFill>
                  <a:schemeClr val="accent1"/>
                </a:solidFill>
              </a:rPr>
              <a:t>сложных технических устройств </a:t>
            </a:r>
            <a:r>
              <a:rPr lang="ru-RU" sz="1100" dirty="0">
                <a:solidFill>
                  <a:schemeClr val="accent1"/>
                </a:solidFill>
              </a:rPr>
              <a:t>(летательные аппараты, химические реакторы, автомобильные двигатели, рентгеновские литографы, атомные станции малой </a:t>
            </a:r>
            <a:r>
              <a:rPr lang="ru-RU" sz="1100" dirty="0" smtClean="0">
                <a:solidFill>
                  <a:schemeClr val="accent1"/>
                </a:solidFill>
              </a:rPr>
              <a:t>мощности </a:t>
            </a:r>
            <a:r>
              <a:rPr lang="ru-RU" sz="1100" dirty="0">
                <a:solidFill>
                  <a:schemeClr val="accent1"/>
                </a:solidFill>
              </a:rPr>
              <a:t>и др.)</a:t>
            </a:r>
          </a:p>
          <a:p>
            <a:pPr>
              <a:buClr>
                <a:schemeClr val="accent1"/>
              </a:buClr>
              <a:defRPr/>
            </a:pPr>
            <a:endParaRPr lang="ru-RU" sz="1100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Цифровой </a:t>
            </a:r>
            <a:r>
              <a:rPr lang="ru-RU" sz="1100" b="1" dirty="0" smtClean="0">
                <a:solidFill>
                  <a:schemeClr val="accent1"/>
                </a:solidFill>
              </a:rPr>
              <a:t>профиль здоровья </a:t>
            </a:r>
            <a:r>
              <a:rPr lang="ru-RU" sz="1100" dirty="0">
                <a:solidFill>
                  <a:schemeClr val="accent1"/>
                </a:solidFill>
              </a:rPr>
              <a:t>(пилотные проекты превентивной медицины</a:t>
            </a:r>
            <a:r>
              <a:rPr lang="ru-RU" sz="1100" dirty="0" smtClean="0">
                <a:solidFill>
                  <a:schemeClr val="accent1"/>
                </a:solidFill>
              </a:rPr>
              <a:t>)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AE864287-6C4F-BB6A-FB77-8A8AA7072D70}"/>
              </a:ext>
            </a:extLst>
          </p:cNvPr>
          <p:cNvSpPr/>
          <p:nvPr/>
        </p:nvSpPr>
        <p:spPr bwMode="auto">
          <a:xfrm>
            <a:off x="909689" y="4095750"/>
            <a:ext cx="345600" cy="34637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8F8C82AF-6522-7DCD-A105-940C5F5ACDBB}"/>
              </a:ext>
            </a:extLst>
          </p:cNvPr>
          <p:cNvSpPr/>
          <p:nvPr/>
        </p:nvSpPr>
        <p:spPr>
          <a:xfrm>
            <a:off x="7640923" y="2765425"/>
            <a:ext cx="2114550" cy="21145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28600" dist="139700" dir="2700000" algn="tl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96C606-4C72-EF2C-E949-FE9FB2EBB719}"/>
              </a:ext>
            </a:extLst>
          </p:cNvPr>
          <p:cNvSpPr txBox="1"/>
          <p:nvPr/>
        </p:nvSpPr>
        <p:spPr>
          <a:xfrm>
            <a:off x="7733159" y="3330258"/>
            <a:ext cx="1930078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050" dirty="0">
                <a:solidFill>
                  <a:schemeClr val="bg1">
                    <a:alpha val="60000"/>
                  </a:schemeClr>
                </a:solidFill>
              </a:rPr>
              <a:t>Вклад НЦФМ </a:t>
            </a:r>
            <a:endParaRPr lang="en-US" sz="1050" dirty="0">
              <a:solidFill>
                <a:schemeClr val="bg1">
                  <a:alpha val="60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 критическую информационную инфраструктуру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63BBB488-733B-1D36-59F8-64D1F59B8536}"/>
              </a:ext>
            </a:extLst>
          </p:cNvPr>
          <p:cNvSpPr/>
          <p:nvPr/>
        </p:nvSpPr>
        <p:spPr bwMode="auto">
          <a:xfrm>
            <a:off x="4206740" y="2346905"/>
            <a:ext cx="266400" cy="26679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B850CCE-1152-1C92-8EC2-7BF7E091C253}"/>
              </a:ext>
            </a:extLst>
          </p:cNvPr>
          <p:cNvSpPr/>
          <p:nvPr/>
        </p:nvSpPr>
        <p:spPr>
          <a:xfrm>
            <a:off x="4675152" y="2153744"/>
            <a:ext cx="163752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Комптоновский </a:t>
            </a:r>
            <a:r>
              <a:rPr lang="ru-RU" sz="1100" b="1" dirty="0" smtClean="0">
                <a:solidFill>
                  <a:schemeClr val="accent1"/>
                </a:solidFill>
              </a:rPr>
              <a:t>источник</a:t>
            </a:r>
            <a:br>
              <a:rPr lang="ru-RU" sz="1100" b="1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для </a:t>
            </a:r>
            <a:r>
              <a:rPr lang="ru-RU" sz="1100" dirty="0">
                <a:solidFill>
                  <a:schemeClr val="accent1"/>
                </a:solidFill>
              </a:rPr>
              <a:t>диагностики ядерных процессов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CF583DF-F88E-D9D7-E02B-B676E9EC1C13}"/>
              </a:ext>
            </a:extLst>
          </p:cNvPr>
          <p:cNvSpPr/>
          <p:nvPr/>
        </p:nvSpPr>
        <p:spPr bwMode="auto">
          <a:xfrm>
            <a:off x="9774920" y="5419725"/>
            <a:ext cx="316800" cy="31785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A6C4FEA-4780-C6B1-B159-9458FF5C9490}"/>
              </a:ext>
            </a:extLst>
          </p:cNvPr>
          <p:cNvSpPr/>
          <p:nvPr/>
        </p:nvSpPr>
        <p:spPr>
          <a:xfrm>
            <a:off x="9855930" y="4590357"/>
            <a:ext cx="1637528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Фотонная компонентная </a:t>
            </a:r>
            <a:r>
              <a:rPr lang="ru-RU" sz="1100" b="1" dirty="0" smtClean="0">
                <a:solidFill>
                  <a:schemeClr val="accent1"/>
                </a:solidFill>
              </a:rPr>
              <a:t>база</a:t>
            </a:r>
            <a:br>
              <a:rPr lang="ru-RU" sz="1100" b="1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для </a:t>
            </a:r>
            <a:r>
              <a:rPr lang="ru-RU" sz="1100" dirty="0">
                <a:solidFill>
                  <a:schemeClr val="accent1"/>
                </a:solidFill>
              </a:rPr>
              <a:t>вычислений, быстрого </a:t>
            </a:r>
            <a:r>
              <a:rPr lang="ru-RU" sz="1100" dirty="0" err="1" smtClean="0">
                <a:solidFill>
                  <a:schemeClr val="accent1"/>
                </a:solidFill>
              </a:rPr>
              <a:t>телекома</a:t>
            </a:r>
            <a:r>
              <a:rPr lang="ru-RU" sz="1100" dirty="0" smtClean="0">
                <a:solidFill>
                  <a:schemeClr val="accent1"/>
                </a:solidFill>
              </a:rPr>
              <a:t/>
            </a:r>
            <a:br>
              <a:rPr lang="ru-RU" sz="1100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и </a:t>
            </a:r>
            <a:r>
              <a:rPr lang="ru-RU" sz="1100" dirty="0">
                <a:solidFill>
                  <a:schemeClr val="accent1"/>
                </a:solidFill>
              </a:rPr>
              <a:t>радиофотоники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9A8A706-EB71-DD81-0430-49F378118D5A}"/>
              </a:ext>
            </a:extLst>
          </p:cNvPr>
          <p:cNvSpPr/>
          <p:nvPr/>
        </p:nvSpPr>
        <p:spPr>
          <a:xfrm>
            <a:off x="10173364" y="3040988"/>
            <a:ext cx="163752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Квантовые коммуникационные системы </a:t>
            </a:r>
            <a:r>
              <a:rPr lang="ru-RU" sz="1100" dirty="0">
                <a:solidFill>
                  <a:schemeClr val="accent1"/>
                </a:solidFill>
              </a:rPr>
              <a:t>в открытом пространстве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79485F3-34FF-E725-2142-D702B98E6444}"/>
              </a:ext>
            </a:extLst>
          </p:cNvPr>
          <p:cNvSpPr/>
          <p:nvPr/>
        </p:nvSpPr>
        <p:spPr>
          <a:xfrm>
            <a:off x="7314410" y="2346837"/>
            <a:ext cx="1462422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Рентгеновские навигационные системы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0BA3E8F6-232E-6089-0328-AB394F25D3F3}"/>
              </a:ext>
            </a:extLst>
          </p:cNvPr>
          <p:cNvSpPr/>
          <p:nvPr/>
        </p:nvSpPr>
        <p:spPr bwMode="auto">
          <a:xfrm>
            <a:off x="10160180" y="2356375"/>
            <a:ext cx="507600" cy="50800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37C29F6D-C020-837B-1704-97C11FB5569D}"/>
              </a:ext>
            </a:extLst>
          </p:cNvPr>
          <p:cNvSpPr/>
          <p:nvPr/>
        </p:nvSpPr>
        <p:spPr bwMode="auto">
          <a:xfrm>
            <a:off x="4138878" y="5915025"/>
            <a:ext cx="421200" cy="422182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59D7FDFD-C7A4-1E7C-96D6-18227678A414}"/>
              </a:ext>
            </a:extLst>
          </p:cNvPr>
          <p:cNvSpPr/>
          <p:nvPr/>
        </p:nvSpPr>
        <p:spPr>
          <a:xfrm>
            <a:off x="4107148" y="3238500"/>
            <a:ext cx="2114550" cy="21145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28600" dist="139700" dir="2700000" algn="tl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0FDB68-53B8-FCC0-4112-EF401922DC82}"/>
              </a:ext>
            </a:extLst>
          </p:cNvPr>
          <p:cNvSpPr txBox="1"/>
          <p:nvPr/>
        </p:nvSpPr>
        <p:spPr>
          <a:xfrm>
            <a:off x="4123594" y="3803333"/>
            <a:ext cx="2081658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050" dirty="0">
                <a:solidFill>
                  <a:schemeClr val="bg1">
                    <a:alpha val="60000"/>
                  </a:schemeClr>
                </a:solidFill>
              </a:rPr>
              <a:t>Вклад НЦФМ </a:t>
            </a:r>
            <a:endParaRPr lang="en-US" sz="1050" dirty="0">
              <a:solidFill>
                <a:schemeClr val="bg1">
                  <a:alpha val="60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 развитие ядерного оружейного комплекса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A142E5CF-10E2-2409-57B4-CDDF8B31F799}"/>
              </a:ext>
            </a:extLst>
          </p:cNvPr>
          <p:cNvSpPr/>
          <p:nvPr/>
        </p:nvSpPr>
        <p:spPr bwMode="auto">
          <a:xfrm>
            <a:off x="7080692" y="2234245"/>
            <a:ext cx="158400" cy="15851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401143F-FB64-2D40-A0AF-4042A8FEE4EC}"/>
              </a:ext>
            </a:extLst>
          </p:cNvPr>
          <p:cNvSpPr/>
          <p:nvPr/>
        </p:nvSpPr>
        <p:spPr>
          <a:xfrm>
            <a:off x="7983034" y="5145681"/>
            <a:ext cx="1637528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Рентгеновские </a:t>
            </a:r>
            <a:r>
              <a:rPr lang="ru-RU" sz="1100" b="1" dirty="0" smtClean="0">
                <a:solidFill>
                  <a:schemeClr val="accent1"/>
                </a:solidFill>
              </a:rPr>
              <a:t>литографы</a:t>
            </a:r>
            <a:br>
              <a:rPr lang="ru-RU" sz="1100" b="1" dirty="0" smtClean="0">
                <a:solidFill>
                  <a:schemeClr val="accent1"/>
                </a:solidFill>
              </a:rPr>
            </a:br>
            <a:r>
              <a:rPr lang="ru-RU" sz="1100" dirty="0" smtClean="0">
                <a:solidFill>
                  <a:schemeClr val="accent1"/>
                </a:solidFill>
              </a:rPr>
              <a:t>для электроники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37942C4-F541-779E-7066-D0DB3D2DC3D7}"/>
              </a:ext>
            </a:extLst>
          </p:cNvPr>
          <p:cNvSpPr/>
          <p:nvPr/>
        </p:nvSpPr>
        <p:spPr>
          <a:xfrm>
            <a:off x="8740759" y="1874904"/>
            <a:ext cx="1765512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ru-RU" sz="1100" b="1" dirty="0">
                <a:solidFill>
                  <a:schemeClr val="accent1"/>
                </a:solidFill>
              </a:rPr>
              <a:t>Устройства нейроморфного искусственного интеллекта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B18EA76C-DDE1-97CD-0D3A-3AF14CE868DB}"/>
              </a:ext>
            </a:extLst>
          </p:cNvPr>
          <p:cNvSpPr/>
          <p:nvPr/>
        </p:nvSpPr>
        <p:spPr bwMode="auto">
          <a:xfrm>
            <a:off x="8568927" y="1552575"/>
            <a:ext cx="252000" cy="25095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0363186B-1F12-B44B-B16F-D52B69E4A0FC}"/>
              </a:ext>
            </a:extLst>
          </p:cNvPr>
          <p:cNvSpPr/>
          <p:nvPr/>
        </p:nvSpPr>
        <p:spPr bwMode="auto">
          <a:xfrm>
            <a:off x="7876515" y="5766466"/>
            <a:ext cx="158400" cy="15851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="" xmlns:a16="http://schemas.microsoft.com/office/drawing/2014/main" id="{08285C65-4EB3-3EE5-FB8F-AD6EE0312AC6}"/>
              </a:ext>
            </a:extLst>
          </p:cNvPr>
          <p:cNvSpPr/>
          <p:nvPr/>
        </p:nvSpPr>
        <p:spPr>
          <a:xfrm>
            <a:off x="3166046" y="2785042"/>
            <a:ext cx="815404" cy="1954534"/>
          </a:xfrm>
          <a:custGeom>
            <a:avLst/>
            <a:gdLst>
              <a:gd name="connsiteX0" fmla="*/ 692772 w 815404"/>
              <a:gd name="connsiteY0" fmla="*/ 0 h 1954534"/>
              <a:gd name="connsiteX1" fmla="*/ 744831 w 815404"/>
              <a:gd name="connsiteY1" fmla="*/ 142237 h 1954534"/>
              <a:gd name="connsiteX2" fmla="*/ 815404 w 815404"/>
              <a:gd name="connsiteY2" fmla="*/ 609033 h 1954534"/>
              <a:gd name="connsiteX3" fmla="*/ 123315 w 815404"/>
              <a:gd name="connsiteY3" fmla="*/ 1910696 h 1954534"/>
              <a:gd name="connsiteX4" fmla="*/ 51157 w 815404"/>
              <a:gd name="connsiteY4" fmla="*/ 1954534 h 1954534"/>
              <a:gd name="connsiteX5" fmla="*/ 40600 w 815404"/>
              <a:gd name="connsiteY5" fmla="*/ 1913476 h 1954534"/>
              <a:gd name="connsiteX6" fmla="*/ 0 w 815404"/>
              <a:gd name="connsiteY6" fmla="*/ 1510733 h 1954534"/>
              <a:gd name="connsiteX7" fmla="*/ 585311 w 815404"/>
              <a:gd name="connsiteY7" fmla="*/ 97667 h 195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04" h="1954534">
                <a:moveTo>
                  <a:pt x="692772" y="0"/>
                </a:moveTo>
                <a:lnTo>
                  <a:pt x="744831" y="142237"/>
                </a:lnTo>
                <a:cubicBezTo>
                  <a:pt x="790696" y="289698"/>
                  <a:pt x="815404" y="446480"/>
                  <a:pt x="815404" y="609033"/>
                </a:cubicBezTo>
                <a:cubicBezTo>
                  <a:pt x="815404" y="1150877"/>
                  <a:pt x="540872" y="1628600"/>
                  <a:pt x="123315" y="1910696"/>
                </a:cubicBezTo>
                <a:lnTo>
                  <a:pt x="51157" y="1954534"/>
                </a:lnTo>
                <a:lnTo>
                  <a:pt x="40600" y="1913476"/>
                </a:lnTo>
                <a:cubicBezTo>
                  <a:pt x="13980" y="1783386"/>
                  <a:pt x="0" y="1648692"/>
                  <a:pt x="0" y="1510733"/>
                </a:cubicBezTo>
                <a:cubicBezTo>
                  <a:pt x="0" y="958897"/>
                  <a:pt x="223676" y="459302"/>
                  <a:pt x="585311" y="97667"/>
                </a:cubicBezTo>
                <a:close/>
              </a:path>
            </a:pathLst>
          </a:cu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00" b="1" dirty="0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="" xmlns:a16="http://schemas.microsoft.com/office/drawing/2014/main" id="{70D162EA-D020-7D34-2BC1-D20A6FCFA9A6}"/>
              </a:ext>
            </a:extLst>
          </p:cNvPr>
          <p:cNvSpPr/>
          <p:nvPr/>
        </p:nvSpPr>
        <p:spPr>
          <a:xfrm>
            <a:off x="6534006" y="3011253"/>
            <a:ext cx="628794" cy="2120513"/>
          </a:xfrm>
          <a:custGeom>
            <a:avLst/>
            <a:gdLst>
              <a:gd name="connsiteX0" fmla="*/ 160310 w 628794"/>
              <a:gd name="connsiteY0" fmla="*/ 0 h 2120513"/>
              <a:gd name="connsiteX1" fmla="*/ 172462 w 628794"/>
              <a:gd name="connsiteY1" fmla="*/ 13370 h 2120513"/>
              <a:gd name="connsiteX2" fmla="*/ 628794 w 628794"/>
              <a:gd name="connsiteY2" fmla="*/ 1284523 h 2120513"/>
              <a:gd name="connsiteX3" fmla="*/ 471752 w 628794"/>
              <a:gd name="connsiteY3" fmla="*/ 2062382 h 2120513"/>
              <a:gd name="connsiteX4" fmla="*/ 443748 w 628794"/>
              <a:gd name="connsiteY4" fmla="*/ 2120513 h 2120513"/>
              <a:gd name="connsiteX5" fmla="*/ 405300 w 628794"/>
              <a:gd name="connsiteY5" fmla="*/ 2072163 h 2120513"/>
              <a:gd name="connsiteX6" fmla="*/ 127950 w 628794"/>
              <a:gd name="connsiteY6" fmla="*/ 78159 h 212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794" h="2120513">
                <a:moveTo>
                  <a:pt x="160310" y="0"/>
                </a:moveTo>
                <a:lnTo>
                  <a:pt x="172462" y="13370"/>
                </a:lnTo>
                <a:cubicBezTo>
                  <a:pt x="457542" y="358807"/>
                  <a:pt x="628794" y="801666"/>
                  <a:pt x="628794" y="1284523"/>
                </a:cubicBezTo>
                <a:cubicBezTo>
                  <a:pt x="628794" y="1560441"/>
                  <a:pt x="572875" y="1823299"/>
                  <a:pt x="471752" y="2062382"/>
                </a:cubicBezTo>
                <a:lnTo>
                  <a:pt x="443748" y="2120513"/>
                </a:lnTo>
                <a:lnTo>
                  <a:pt x="405300" y="2072163"/>
                </a:lnTo>
                <a:cubicBezTo>
                  <a:pt x="-24898" y="1471972"/>
                  <a:pt x="-104525" y="725460"/>
                  <a:pt x="127950" y="78159"/>
                </a:cubicBezTo>
                <a:close/>
              </a:path>
            </a:pathLst>
          </a:custGeom>
          <a:solidFill>
            <a:schemeClr val="accent2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400" b="1" dirty="0"/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B9496339-E21C-8496-CBF0-67D49D07301E}"/>
              </a:ext>
            </a:extLst>
          </p:cNvPr>
          <p:cNvSpPr/>
          <p:nvPr/>
        </p:nvSpPr>
        <p:spPr>
          <a:xfrm>
            <a:off x="1354423" y="2336800"/>
            <a:ext cx="2114550" cy="21145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28600" dist="139700" dir="2700000" algn="tl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B53EE5-C11F-6789-0C2D-FEB90FE6FEAC}"/>
              </a:ext>
            </a:extLst>
          </p:cNvPr>
          <p:cNvSpPr txBox="1"/>
          <p:nvPr/>
        </p:nvSpPr>
        <p:spPr>
          <a:xfrm>
            <a:off x="1446659" y="3009355"/>
            <a:ext cx="193007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bg1">
                    <a:alpha val="60000"/>
                  </a:schemeClr>
                </a:solidFill>
              </a:rPr>
              <a:t>Вклад НЦФМ </a:t>
            </a:r>
            <a:endParaRPr lang="en-US" sz="1050" dirty="0">
              <a:solidFill>
                <a:schemeClr val="bg1">
                  <a:alpha val="60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в цифровую экономику</a:t>
            </a:r>
          </a:p>
        </p:txBody>
      </p:sp>
    </p:spTree>
    <p:extLst>
      <p:ext uri="{BB962C8B-B14F-4D97-AF65-F5344CB8AC3E}">
        <p14:creationId xmlns:p14="http://schemas.microsoft.com/office/powerpoint/2010/main" val="18471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0CA4C44B-37E6-64F0-40B2-2B34AA9755EC}"/>
              </a:ext>
            </a:extLst>
          </p:cNvPr>
          <p:cNvCxnSpPr>
            <a:cxnSpLocks/>
          </p:cNvCxnSpPr>
          <p:nvPr/>
        </p:nvCxnSpPr>
        <p:spPr>
          <a:xfrm>
            <a:off x="100651" y="5515311"/>
            <a:ext cx="5867400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: скругленные углы 76">
            <a:extLst>
              <a:ext uri="{FF2B5EF4-FFF2-40B4-BE49-F238E27FC236}">
                <a16:creationId xmlns="" xmlns:a16="http://schemas.microsoft.com/office/drawing/2014/main" id="{536AC109-E843-0CF9-DB04-A2D3CC19904F}"/>
              </a:ext>
            </a:extLst>
          </p:cNvPr>
          <p:cNvSpPr/>
          <p:nvPr/>
        </p:nvSpPr>
        <p:spPr>
          <a:xfrm>
            <a:off x="3647728" y="2636912"/>
            <a:ext cx="4680520" cy="15841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0" rtlCol="0" anchor="ctr"/>
          <a:lstStyle/>
          <a:p>
            <a:pPr algn="ctr"/>
            <a:r>
              <a:rPr lang="ru-RU" sz="4000" b="1" dirty="0" smtClean="0"/>
              <a:t>Спасибо </a:t>
            </a:r>
          </a:p>
          <a:p>
            <a:pPr algn="ctr"/>
            <a:r>
              <a:rPr lang="ru-RU" sz="4000" b="1" dirty="0" smtClean="0"/>
              <a:t>за внимание 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296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6139"/>
            <a:ext cx="1120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Многостадийное ускорение ионов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168401" y="4395768"/>
            <a:ext cx="10369551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dirty="0">
                <a:solidFill>
                  <a:schemeClr val="bg1"/>
                </a:solidFill>
              </a:rPr>
              <a:t>S. Kar et al., Nat. Comm. 7, 10792 (2016).</a:t>
            </a:r>
          </a:p>
        </p:txBody>
      </p:sp>
      <p:pic>
        <p:nvPicPr>
          <p:cNvPr id="15" name="Рисунок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5352" y="500043"/>
            <a:ext cx="9518649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"/>
          <p:cNvGrpSpPr>
            <a:grpSpLocks/>
          </p:cNvGrpSpPr>
          <p:nvPr/>
        </p:nvGrpSpPr>
        <p:grpSpPr bwMode="auto">
          <a:xfrm>
            <a:off x="200026" y="4789559"/>
            <a:ext cx="11791949" cy="1365250"/>
            <a:chOff x="173037" y="3761333"/>
            <a:chExt cx="8843962" cy="1365250"/>
          </a:xfrm>
        </p:grpSpPr>
        <p:pic>
          <p:nvPicPr>
            <p:cNvPr id="17" name="Рисунок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037" y="3761333"/>
              <a:ext cx="2886075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55937" y="3828008"/>
              <a:ext cx="2763837" cy="126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19774" y="3785146"/>
              <a:ext cx="3197225" cy="134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476210" y="642918"/>
            <a:ext cx="38481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chemeClr val="bg1"/>
                </a:solidFill>
              </a:rPr>
              <a:t>E. </a:t>
            </a:r>
            <a:r>
              <a:rPr lang="en-US" altLang="ru-RU" sz="1600" dirty="0" err="1">
                <a:solidFill>
                  <a:schemeClr val="bg1"/>
                </a:solidFill>
              </a:rPr>
              <a:t>Fourkal</a:t>
            </a:r>
            <a:r>
              <a:rPr lang="en-US" altLang="ru-RU" sz="1600" dirty="0">
                <a:solidFill>
                  <a:schemeClr val="bg1"/>
                </a:solidFill>
              </a:rPr>
              <a:t> et al.,  J. Plasma Phys. 75, 235 (2009).</a:t>
            </a:r>
            <a:endParaRPr lang="ru-RU" altLang="ru-RU" sz="1600" dirty="0">
              <a:solidFill>
                <a:schemeClr val="bg1"/>
              </a:solidFill>
            </a:endParaRPr>
          </a:p>
          <a:p>
            <a:r>
              <a:rPr lang="en-US" altLang="ru-RU" sz="1600" dirty="0">
                <a:solidFill>
                  <a:schemeClr val="bg1"/>
                </a:solidFill>
              </a:rPr>
              <a:t>S</a:t>
            </a:r>
            <a:r>
              <a:rPr lang="ru-RU" altLang="ru-RU" sz="1600" dirty="0">
                <a:solidFill>
                  <a:schemeClr val="bg1"/>
                </a:solidFill>
              </a:rPr>
              <a:t>.</a:t>
            </a:r>
            <a:r>
              <a:rPr lang="en-US" altLang="ru-RU" sz="1600" dirty="0">
                <a:solidFill>
                  <a:schemeClr val="bg1"/>
                </a:solidFill>
              </a:rPr>
              <a:t>M</a:t>
            </a:r>
            <a:r>
              <a:rPr lang="ru-RU" altLang="ru-RU" sz="1600" dirty="0">
                <a:solidFill>
                  <a:schemeClr val="bg1"/>
                </a:solidFill>
              </a:rPr>
              <a:t>.</a:t>
            </a:r>
            <a:r>
              <a:rPr lang="en-US" altLang="ru-RU" sz="1600" dirty="0">
                <a:solidFill>
                  <a:schemeClr val="bg1"/>
                </a:solidFill>
              </a:rPr>
              <a:t> </a:t>
            </a:r>
            <a:r>
              <a:rPr lang="en-US" altLang="ru-RU" sz="1600" dirty="0" err="1">
                <a:solidFill>
                  <a:schemeClr val="bg1"/>
                </a:solidFill>
              </a:rPr>
              <a:t>Pfotenhauerr</a:t>
            </a:r>
            <a:r>
              <a:rPr lang="en-US" altLang="ru-RU" sz="1600" dirty="0">
                <a:solidFill>
                  <a:schemeClr val="bg1"/>
                </a:solidFill>
              </a:rPr>
              <a:t> et</a:t>
            </a:r>
            <a:r>
              <a:rPr lang="ru-RU" altLang="ru-RU" sz="1600" dirty="0">
                <a:solidFill>
                  <a:schemeClr val="bg1"/>
                </a:solidFill>
              </a:rPr>
              <a:t>.</a:t>
            </a:r>
            <a:r>
              <a:rPr lang="en-US" altLang="ru-RU" sz="1600" dirty="0">
                <a:solidFill>
                  <a:schemeClr val="bg1"/>
                </a:solidFill>
              </a:rPr>
              <a:t> al</a:t>
            </a:r>
            <a:r>
              <a:rPr lang="ru-RU" altLang="ru-RU" sz="1600" dirty="0">
                <a:solidFill>
                  <a:schemeClr val="bg1"/>
                </a:solidFill>
              </a:rPr>
              <a:t>.,</a:t>
            </a:r>
            <a:r>
              <a:rPr lang="en-US" altLang="ru-RU" sz="1600" dirty="0">
                <a:solidFill>
                  <a:schemeClr val="bg1"/>
                </a:solidFill>
              </a:rPr>
              <a:t> New J. Phys. 12 103009 </a:t>
            </a:r>
            <a:r>
              <a:rPr lang="ru-RU" altLang="ru-RU" sz="1600" dirty="0">
                <a:solidFill>
                  <a:schemeClr val="bg1"/>
                </a:solidFill>
              </a:rPr>
              <a:t> (2010).</a:t>
            </a:r>
            <a:endParaRPr lang="en-US" altLang="ru-RU" sz="1600" dirty="0">
              <a:solidFill>
                <a:schemeClr val="bg1"/>
              </a:solidFill>
            </a:endParaRPr>
          </a:p>
        </p:txBody>
      </p:sp>
      <p:pic>
        <p:nvPicPr>
          <p:cNvPr id="21" name="Рисунок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901" y="2790804"/>
            <a:ext cx="693843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9384" y="2741592"/>
            <a:ext cx="3164416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9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349" y="58507"/>
            <a:ext cx="110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cs typeface="Arial" pitchFamily="34" charset="0"/>
              </a:rPr>
              <a:t>Генерация других частиц</a:t>
            </a:r>
          </a:p>
        </p:txBody>
      </p:sp>
      <p:pic>
        <p:nvPicPr>
          <p:cNvPr id="30" name="Рисунок 29" descr="нейтроны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61" y="553686"/>
            <a:ext cx="5315660" cy="2214545"/>
          </a:xfrm>
          <a:prstGeom prst="rect">
            <a:avLst/>
          </a:prstGeom>
        </p:spPr>
      </p:pic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368536" y="2273690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dirty="0"/>
              <a:t>Д.А. </a:t>
            </a:r>
            <a:r>
              <a:rPr lang="ru-RU" altLang="ru-RU" sz="1200" dirty="0" err="1"/>
              <a:t>Гожев</a:t>
            </a:r>
            <a:r>
              <a:rPr lang="ru-RU" altLang="ru-RU" sz="1200" dirty="0"/>
              <a:t> и др., Импульсный источник заряженных частиц и нейтронов на основе 10 </a:t>
            </a:r>
            <a:r>
              <a:rPr lang="ru-RU" altLang="ru-RU" sz="1200" dirty="0" err="1"/>
              <a:t>ПВт</a:t>
            </a:r>
            <a:r>
              <a:rPr lang="ru-RU" altLang="ru-RU" sz="1200" dirty="0"/>
              <a:t> лазерной системы, облучающей </a:t>
            </a:r>
            <a:r>
              <a:rPr lang="ru-RU" altLang="ru-RU" sz="1200" dirty="0" err="1"/>
              <a:t>микро-кластерную</a:t>
            </a:r>
            <a:r>
              <a:rPr lang="ru-RU" altLang="ru-RU" sz="1200" dirty="0"/>
              <a:t> среду, Квантовая Электроника, т. 53, в. 3 (2023).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6211" y="714356"/>
            <a:ext cx="5427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Генерация лазерно-нагретых частиц (дейтронов и нейтронов) умеренных энергий и термоядерных нейтронов в большом объеме кластерной среды. В качестве такой среды, как пример, рассматривается </a:t>
            </a:r>
            <a:r>
              <a:rPr lang="ru-RU" sz="1400" dirty="0" err="1">
                <a:solidFill>
                  <a:srgbClr val="C00000"/>
                </a:solidFill>
                <a:cs typeface="Times New Roman" pitchFamily="18" charset="0"/>
              </a:rPr>
              <a:t>спрей</a:t>
            </a:r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 тяжелой воды, содержащий дейтерий. Ожидаемая яркость вспышки нейтронов достигает значения свыше 10</a:t>
            </a:r>
            <a:r>
              <a:rPr lang="ru-RU" sz="1400" baseline="30000" dirty="0">
                <a:solidFill>
                  <a:srgbClr val="C00000"/>
                </a:solidFill>
                <a:cs typeface="Times New Roman" pitchFamily="18" charset="0"/>
              </a:rPr>
              <a:t>18</a:t>
            </a:r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cs typeface="Times New Roman" pitchFamily="18" charset="0"/>
              </a:rPr>
              <a:t>нейтр</a:t>
            </a:r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./(см</a:t>
            </a:r>
            <a:r>
              <a:rPr lang="ru-RU" sz="1400" baseline="30000" dirty="0">
                <a:solidFill>
                  <a:srgbClr val="C00000"/>
                </a:solidFill>
                <a:cs typeface="Times New Roman" pitchFamily="18" charset="0"/>
              </a:rPr>
              <a:t>2</a:t>
            </a:r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cs typeface="Times New Roman" pitchFamily="18" charset="0"/>
              </a:rPr>
              <a:t>c</a:t>
            </a:r>
            <a:r>
              <a:rPr lang="ru-RU" sz="1400" dirty="0">
                <a:solidFill>
                  <a:srgbClr val="C00000"/>
                </a:solidFill>
                <a:cs typeface="Times New Roman" pitchFamily="18" charset="0"/>
              </a:rPr>
              <a:t>).</a:t>
            </a:r>
          </a:p>
        </p:txBody>
      </p:sp>
      <p:pic>
        <p:nvPicPr>
          <p:cNvPr id="6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5539B65-5B11-5CF0-9C10-841A9DEFC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5" y="3194540"/>
            <a:ext cx="10363200" cy="29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: фигура 32">
            <a:extLst>
              <a:ext uri="{FF2B5EF4-FFF2-40B4-BE49-F238E27FC236}">
                <a16:creationId xmlns="" xmlns:a16="http://schemas.microsoft.com/office/drawing/2014/main" id="{D044038B-FE71-74BF-5E9D-ED60231B7346}"/>
              </a:ext>
            </a:extLst>
          </p:cNvPr>
          <p:cNvSpPr/>
          <p:nvPr/>
        </p:nvSpPr>
        <p:spPr>
          <a:xfrm>
            <a:off x="7533745" y="0"/>
            <a:ext cx="4658255" cy="6858000"/>
          </a:xfrm>
          <a:custGeom>
            <a:avLst/>
            <a:gdLst>
              <a:gd name="connsiteX0" fmla="*/ 771385 w 4658255"/>
              <a:gd name="connsiteY0" fmla="*/ 0 h 6858000"/>
              <a:gd name="connsiteX1" fmla="*/ 4658255 w 4658255"/>
              <a:gd name="connsiteY1" fmla="*/ 0 h 6858000"/>
              <a:gd name="connsiteX2" fmla="*/ 4658255 w 4658255"/>
              <a:gd name="connsiteY2" fmla="*/ 6858000 h 6858000"/>
              <a:gd name="connsiteX3" fmla="*/ 0 w 4658255"/>
              <a:gd name="connsiteY3" fmla="*/ 6858000 h 6858000"/>
              <a:gd name="connsiteX4" fmla="*/ 124897 w 4658255"/>
              <a:gd name="connsiteY4" fmla="*/ 6794031 h 6858000"/>
              <a:gd name="connsiteX5" fmla="*/ 2276330 w 4658255"/>
              <a:gd name="connsiteY5" fmla="*/ 3179241 h 6858000"/>
              <a:gd name="connsiteX6" fmla="*/ 780322 w 4658255"/>
              <a:gd name="connsiteY6" fmla="*/ 70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255" h="6858000">
                <a:moveTo>
                  <a:pt x="771385" y="0"/>
                </a:moveTo>
                <a:lnTo>
                  <a:pt x="4658255" y="0"/>
                </a:lnTo>
                <a:lnTo>
                  <a:pt x="4658255" y="6858000"/>
                </a:lnTo>
                <a:lnTo>
                  <a:pt x="0" y="6858000"/>
                </a:lnTo>
                <a:lnTo>
                  <a:pt x="124897" y="6794031"/>
                </a:lnTo>
                <a:cubicBezTo>
                  <a:pt x="1406387" y="6097884"/>
                  <a:pt x="2276330" y="4740156"/>
                  <a:pt x="2276330" y="3179241"/>
                </a:cubicBezTo>
                <a:cubicBezTo>
                  <a:pt x="2276330" y="1902129"/>
                  <a:pt x="1693972" y="761035"/>
                  <a:pt x="780322" y="7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dist="114300" dir="10800000" algn="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9" name="Рисунок 117">
            <a:extLst>
              <a:ext uri="{FF2B5EF4-FFF2-40B4-BE49-F238E27FC236}">
                <a16:creationId xmlns="" xmlns:a16="http://schemas.microsoft.com/office/drawing/2014/main" id="{F22B9B09-1125-DDDF-7E07-4B77E5A3464F}"/>
              </a:ext>
            </a:extLst>
          </p:cNvPr>
          <p:cNvSpPr/>
          <p:nvPr/>
        </p:nvSpPr>
        <p:spPr>
          <a:xfrm>
            <a:off x="1997607" y="949595"/>
            <a:ext cx="6691525" cy="1106386"/>
          </a:xfrm>
          <a:custGeom>
            <a:avLst/>
            <a:gdLst>
              <a:gd name="connsiteX0" fmla="*/ 3764185 w 5018817"/>
              <a:gd name="connsiteY0" fmla="*/ 295656 h 829818"/>
              <a:gd name="connsiteX1" fmla="*/ 2509457 w 5018817"/>
              <a:gd name="connsiteY1" fmla="*/ 0 h 829818"/>
              <a:gd name="connsiteX2" fmla="*/ 1254728 w 5018817"/>
              <a:gd name="connsiteY2" fmla="*/ 295656 h 829818"/>
              <a:gd name="connsiteX3" fmla="*/ 27623 w 5018817"/>
              <a:gd name="connsiteY3" fmla="*/ 584835 h 829818"/>
              <a:gd name="connsiteX4" fmla="*/ 0 w 5018817"/>
              <a:gd name="connsiteY4" fmla="*/ 619697 h 829818"/>
              <a:gd name="connsiteX5" fmla="*/ 0 w 5018817"/>
              <a:gd name="connsiteY5" fmla="*/ 794004 h 829818"/>
              <a:gd name="connsiteX6" fmla="*/ 35814 w 5018817"/>
              <a:gd name="connsiteY6" fmla="*/ 829818 h 829818"/>
              <a:gd name="connsiteX7" fmla="*/ 4983004 w 5018817"/>
              <a:gd name="connsiteY7" fmla="*/ 829818 h 829818"/>
              <a:gd name="connsiteX8" fmla="*/ 5018818 w 5018817"/>
              <a:gd name="connsiteY8" fmla="*/ 794004 h 829818"/>
              <a:gd name="connsiteX9" fmla="*/ 5018818 w 5018817"/>
              <a:gd name="connsiteY9" fmla="*/ 619697 h 829818"/>
              <a:gd name="connsiteX10" fmla="*/ 4991196 w 5018817"/>
              <a:gd name="connsiteY10" fmla="*/ 584835 h 829818"/>
              <a:gd name="connsiteX11" fmla="*/ 3764090 w 5018817"/>
              <a:gd name="connsiteY11" fmla="*/ 295656 h 82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8817" h="829818">
                <a:moveTo>
                  <a:pt x="3764185" y="295656"/>
                </a:moveTo>
                <a:lnTo>
                  <a:pt x="2509457" y="0"/>
                </a:lnTo>
                <a:lnTo>
                  <a:pt x="1254728" y="295656"/>
                </a:lnTo>
                <a:lnTo>
                  <a:pt x="27623" y="584835"/>
                </a:lnTo>
                <a:cubicBezTo>
                  <a:pt x="11430" y="588645"/>
                  <a:pt x="0" y="603123"/>
                  <a:pt x="0" y="619697"/>
                </a:cubicBezTo>
                <a:lnTo>
                  <a:pt x="0" y="794004"/>
                </a:lnTo>
                <a:cubicBezTo>
                  <a:pt x="0" y="813816"/>
                  <a:pt x="16097" y="829818"/>
                  <a:pt x="35814" y="829818"/>
                </a:cubicBezTo>
                <a:lnTo>
                  <a:pt x="4983004" y="829818"/>
                </a:lnTo>
                <a:cubicBezTo>
                  <a:pt x="5002816" y="829818"/>
                  <a:pt x="5018818" y="813721"/>
                  <a:pt x="5018818" y="794004"/>
                </a:cubicBezTo>
                <a:lnTo>
                  <a:pt x="5018818" y="619697"/>
                </a:lnTo>
                <a:cubicBezTo>
                  <a:pt x="5018818" y="603028"/>
                  <a:pt x="5007388" y="588645"/>
                  <a:pt x="4991196" y="584835"/>
                </a:cubicBezTo>
                <a:lnTo>
                  <a:pt x="3764090" y="295656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accent1"/>
              </a:solidFill>
            </a:endParaRP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3AE649CD-70E3-30B6-3723-7D75992C99A0}"/>
              </a:ext>
            </a:extLst>
          </p:cNvPr>
          <p:cNvCxnSpPr>
            <a:cxnSpLocks/>
          </p:cNvCxnSpPr>
          <p:nvPr/>
        </p:nvCxnSpPr>
        <p:spPr bwMode="auto">
          <a:xfrm>
            <a:off x="719847" y="4050718"/>
            <a:ext cx="897898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="" xmlns:a16="http://schemas.microsoft.com/office/drawing/2014/main" id="{61242B42-09C8-232E-79E5-2265CB981FF1}"/>
              </a:ext>
            </a:extLst>
          </p:cNvPr>
          <p:cNvCxnSpPr>
            <a:cxnSpLocks/>
          </p:cNvCxnSpPr>
          <p:nvPr/>
        </p:nvCxnSpPr>
        <p:spPr>
          <a:xfrm>
            <a:off x="-9525" y="2055981"/>
            <a:ext cx="96593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76CDE8C-54A1-1ADD-5316-997D08F4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53359"/>
            <a:ext cx="8750163" cy="664797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НАУЧНАЯ ПРОГРАММА</a:t>
            </a:r>
            <a:r>
              <a:rPr lang="ru-RU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НЦФМ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6E50F4-0142-4498-3F56-6931708E5FF8}"/>
              </a:ext>
            </a:extLst>
          </p:cNvPr>
          <p:cNvSpPr txBox="1"/>
          <p:nvPr/>
        </p:nvSpPr>
        <p:spPr>
          <a:xfrm>
            <a:off x="860694" y="5517292"/>
            <a:ext cx="1386395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>
                <a:solidFill>
                  <a:schemeClr val="accent1"/>
                </a:solidFill>
              </a:rPr>
              <a:t>7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новых миди-лабораторий </a:t>
            </a:r>
          </a:p>
        </p:txBody>
      </p:sp>
      <p:sp>
        <p:nvSpPr>
          <p:cNvPr id="20" name="Заголовок 5">
            <a:extLst>
              <a:ext uri="{FF2B5EF4-FFF2-40B4-BE49-F238E27FC236}">
                <a16:creationId xmlns="" xmlns:a16="http://schemas.microsoft.com/office/drawing/2014/main" id="{04DCD558-E54B-2AC2-2FE2-39C20962D3BC}"/>
              </a:ext>
            </a:extLst>
          </p:cNvPr>
          <p:cNvSpPr txBox="1">
            <a:spLocks/>
          </p:cNvSpPr>
          <p:nvPr/>
        </p:nvSpPr>
        <p:spPr>
          <a:xfrm>
            <a:off x="860694" y="2863125"/>
            <a:ext cx="1298846" cy="8309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3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Rosatom" panose="020B0503040504020204" pitchFamily="34" charset="-52"/>
                <a:ea typeface="+mn-ea"/>
                <a:cs typeface="Gotham Pro" panose="02000503040000020004" pitchFamily="50" charset="0"/>
              </a:defRPr>
            </a:lvl1pPr>
          </a:lstStyle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/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установки</a:t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класса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accent1"/>
                </a:solidFill>
                <a:latin typeface="+mn-lt"/>
              </a:rPr>
              <a:t>«м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егасайенс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»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="" xmlns:a16="http://schemas.microsoft.com/office/drawing/2014/main" id="{272C5689-CE87-D2C5-93C0-FF82B5F8DD7E}"/>
              </a:ext>
            </a:extLst>
          </p:cNvPr>
          <p:cNvSpPr txBox="1">
            <a:spLocks/>
          </p:cNvSpPr>
          <p:nvPr/>
        </p:nvSpPr>
        <p:spPr>
          <a:xfrm>
            <a:off x="860694" y="4420372"/>
            <a:ext cx="1298756" cy="4985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135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Rosatom" panose="020B0503040504020204" pitchFamily="34" charset="-52"/>
                <a:ea typeface="+mn-ea"/>
                <a:cs typeface="Gotham Pro" panose="02000503040000020004" pitchFamily="50" charset="0"/>
              </a:defRPr>
            </a:lvl1pPr>
          </a:lstStyle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/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новые </a:t>
            </a:r>
          </a:p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технологии 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156FEE00-4AFE-A11B-B8B8-BE21E546EB94}"/>
              </a:ext>
            </a:extLst>
          </p:cNvPr>
          <p:cNvCxnSpPr>
            <a:cxnSpLocks/>
          </p:cNvCxnSpPr>
          <p:nvPr/>
        </p:nvCxnSpPr>
        <p:spPr bwMode="auto">
          <a:xfrm>
            <a:off x="719847" y="5288624"/>
            <a:ext cx="8509878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DB1F111-01F6-5054-2151-D04FA8F8A3A9}"/>
              </a:ext>
            </a:extLst>
          </p:cNvPr>
          <p:cNvSpPr txBox="1"/>
          <p:nvPr/>
        </p:nvSpPr>
        <p:spPr>
          <a:xfrm>
            <a:off x="3504026" y="1437242"/>
            <a:ext cx="3678686" cy="3600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ctr" defTabSz="121807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satom" panose="020B0503040504020204"/>
                <a:ea typeface="+mn-ea"/>
                <a:cs typeface="+mn-cs"/>
              </a:rPr>
              <a:t>Научно-технологический задел </a:t>
            </a:r>
            <a:b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satom" panose="020B0503040504020204"/>
                <a:ea typeface="+mn-ea"/>
                <a:cs typeface="+mn-cs"/>
              </a:rPr>
            </a:b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satom" panose="020B0503040504020204"/>
                <a:ea typeface="+mn-ea"/>
                <a:cs typeface="+mn-cs"/>
              </a:rPr>
              <a:t>на десятилетия вперед, в том числе для ЯОК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B814C77-B7AF-7545-EB38-EFF81CCA756B}"/>
              </a:ext>
            </a:extLst>
          </p:cNvPr>
          <p:cNvSpPr txBox="1"/>
          <p:nvPr/>
        </p:nvSpPr>
        <p:spPr>
          <a:xfrm>
            <a:off x="9796848" y="1257193"/>
            <a:ext cx="1838040" cy="540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defTabSz="121807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satom" panose="020B0503040504020204"/>
                <a:ea typeface="+mn-ea"/>
                <a:cs typeface="+mn-cs"/>
              </a:rPr>
              <a:t>Исследовательский центр мирового уровня</a:t>
            </a: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297B0B10-9D1F-67CC-2B92-7EBDC5DD1C15}"/>
              </a:ext>
            </a:extLst>
          </p:cNvPr>
          <p:cNvCxnSpPr>
            <a:cxnSpLocks/>
          </p:cNvCxnSpPr>
          <p:nvPr/>
        </p:nvCxnSpPr>
        <p:spPr>
          <a:xfrm flipV="1">
            <a:off x="719847" y="2431915"/>
            <a:ext cx="0" cy="4426085"/>
          </a:xfrm>
          <a:prstGeom prst="straightConnector1">
            <a:avLst/>
          </a:prstGeom>
          <a:ln w="12700">
            <a:solidFill>
              <a:schemeClr val="accent3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Группа 108">
            <a:extLst>
              <a:ext uri="{FF2B5EF4-FFF2-40B4-BE49-F238E27FC236}">
                <a16:creationId xmlns="" xmlns:a16="http://schemas.microsoft.com/office/drawing/2014/main" id="{7E7F97AD-12DF-2A83-E666-50A8ABBE60DE}"/>
              </a:ext>
            </a:extLst>
          </p:cNvPr>
          <p:cNvGrpSpPr/>
          <p:nvPr/>
        </p:nvGrpSpPr>
        <p:grpSpPr>
          <a:xfrm>
            <a:off x="10334625" y="3822118"/>
            <a:ext cx="1566751" cy="988210"/>
            <a:chOff x="10334625" y="4235971"/>
            <a:chExt cx="1566751" cy="988210"/>
          </a:xfrm>
        </p:grpSpPr>
        <p:sp>
          <p:nvSpPr>
            <p:cNvPr id="106" name="Стрелка: развернутая 105">
              <a:extLst>
                <a:ext uri="{FF2B5EF4-FFF2-40B4-BE49-F238E27FC236}">
                  <a16:creationId xmlns="" xmlns:a16="http://schemas.microsoft.com/office/drawing/2014/main" id="{2A0B99B3-E47A-96CE-1755-4793BD32023F}"/>
                </a:ext>
              </a:extLst>
            </p:cNvPr>
            <p:cNvSpPr/>
            <p:nvPr/>
          </p:nvSpPr>
          <p:spPr>
            <a:xfrm rot="5400000">
              <a:off x="10618883" y="3951713"/>
              <a:ext cx="988210" cy="1556726"/>
            </a:xfrm>
            <a:prstGeom prst="uturnArrow">
              <a:avLst>
                <a:gd name="adj1" fmla="val 25000"/>
                <a:gd name="adj2" fmla="val 0"/>
                <a:gd name="adj3" fmla="val 25000"/>
                <a:gd name="adj4" fmla="val 50000"/>
                <a:gd name="adj5" fmla="val 86243"/>
              </a:avLst>
            </a:prstGeom>
            <a:noFill/>
            <a:ln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7" name="Заголовок 5">
              <a:extLst>
                <a:ext uri="{FF2B5EF4-FFF2-40B4-BE49-F238E27FC236}">
                  <a16:creationId xmlns="" xmlns:a16="http://schemas.microsoft.com/office/drawing/2014/main" id="{4FF628B5-7771-3A6C-E27B-450DD35920B8}"/>
                </a:ext>
              </a:extLst>
            </p:cNvPr>
            <p:cNvSpPr txBox="1">
              <a:spLocks/>
            </p:cNvSpPr>
            <p:nvPr/>
          </p:nvSpPr>
          <p:spPr>
            <a:xfrm>
              <a:off x="10544781" y="4330629"/>
              <a:ext cx="1356595" cy="83099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algn="l" defTabSz="91437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ru-RU" sz="1350" b="1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Rosatom" panose="020B0503040504020204" pitchFamily="34" charset="-52"/>
                  <a:ea typeface="+mn-ea"/>
                  <a:cs typeface="Gotham Pro" panose="02000503040000020004" pitchFamily="50" charset="0"/>
                </a:defRPr>
              </a:lvl1pPr>
            </a:lstStyle>
            <a:p>
              <a:pPr marL="0" marR="0" lvl="0" indent="0" defTabSz="121804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schemeClr val="accent1"/>
                  </a:solidFill>
                  <a:latin typeface="+mn-lt"/>
                </a:rPr>
                <a:t>500</a:t>
              </a:r>
              <a:r>
                <a:rPr kumimoji="0" lang="ru-RU" sz="1599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Rosatom" panose="020B0503040504020204"/>
                  <a:ea typeface="+mn-ea"/>
                </a:rPr>
                <a:t> </a:t>
              </a:r>
              <a:br>
                <a:rPr kumimoji="0" lang="ru-RU" sz="1599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Rosatom" panose="020B0503040504020204"/>
                  <a:ea typeface="+mn-ea"/>
                </a:rPr>
              </a:br>
              <a:r>
                <a:rPr lang="ru-RU" sz="1200" dirty="0">
                  <a:solidFill>
                    <a:schemeClr val="accent1"/>
                  </a:solidFill>
                  <a:latin typeface="+mn-lt"/>
                </a:rPr>
                <a:t>научных сотрудников </a:t>
              </a:r>
              <a:br>
                <a:rPr lang="ru-RU" sz="1200" dirty="0">
                  <a:solidFill>
                    <a:schemeClr val="accent1"/>
                  </a:solidFill>
                  <a:latin typeface="+mn-lt"/>
                </a:rPr>
              </a:br>
              <a:r>
                <a:rPr lang="ru-RU" sz="1200" dirty="0">
                  <a:solidFill>
                    <a:schemeClr val="accent1"/>
                  </a:solidFill>
                  <a:latin typeface="+mn-lt"/>
                </a:rPr>
                <a:t>и ИТР </a:t>
              </a:r>
            </a:p>
          </p:txBody>
        </p:sp>
      </p:grpSp>
      <p:sp>
        <p:nvSpPr>
          <p:cNvPr id="80" name="Дуга 79">
            <a:extLst>
              <a:ext uri="{FF2B5EF4-FFF2-40B4-BE49-F238E27FC236}">
                <a16:creationId xmlns="" xmlns:a16="http://schemas.microsoft.com/office/drawing/2014/main" id="{61D4D870-4274-CB0F-9451-ED07F48F865F}"/>
              </a:ext>
            </a:extLst>
          </p:cNvPr>
          <p:cNvSpPr/>
          <p:nvPr/>
        </p:nvSpPr>
        <p:spPr>
          <a:xfrm>
            <a:off x="1588153" y="-931720"/>
            <a:ext cx="8221922" cy="8221922"/>
          </a:xfrm>
          <a:prstGeom prst="arc">
            <a:avLst>
              <a:gd name="adj1" fmla="val 18539225"/>
              <a:gd name="adj2" fmla="val 3862013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6003C57D-BF2F-C6ED-B1AF-4A647159420B}"/>
              </a:ext>
            </a:extLst>
          </p:cNvPr>
          <p:cNvSpPr/>
          <p:nvPr/>
        </p:nvSpPr>
        <p:spPr bwMode="auto">
          <a:xfrm>
            <a:off x="9176422" y="1147864"/>
            <a:ext cx="477260" cy="47880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4EE4FCB7-0D9B-7100-C61C-82ED0A33F2D9}"/>
              </a:ext>
            </a:extLst>
          </p:cNvPr>
          <p:cNvSpPr>
            <a:spLocks/>
          </p:cNvSpPr>
          <p:nvPr/>
        </p:nvSpPr>
        <p:spPr>
          <a:xfrm>
            <a:off x="6547853" y="4232972"/>
            <a:ext cx="2141279" cy="873399"/>
          </a:xfrm>
          <a:prstGeom prst="roundRect">
            <a:avLst>
              <a:gd name="adj" fmla="val 45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</a:pPr>
            <a:r>
              <a:rPr lang="ru-RU" sz="1100" b="1" kern="1200" dirty="0">
                <a:solidFill>
                  <a:schemeClr val="bg1"/>
                </a:solidFill>
              </a:rPr>
              <a:t>Уникальные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</a:pPr>
            <a:r>
              <a:rPr lang="ru-RU" sz="1100" b="1" kern="1200" dirty="0">
                <a:solidFill>
                  <a:schemeClr val="bg1"/>
                </a:solidFill>
              </a:rPr>
              <a:t>диагностические системы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="" xmlns:a16="http://schemas.microsoft.com/office/drawing/2014/main" id="{53A3D6CC-B35E-425B-9E82-A1877BB82929}"/>
              </a:ext>
            </a:extLst>
          </p:cNvPr>
          <p:cNvSpPr>
            <a:spLocks/>
          </p:cNvSpPr>
          <p:nvPr/>
        </p:nvSpPr>
        <p:spPr>
          <a:xfrm>
            <a:off x="6547853" y="2688783"/>
            <a:ext cx="2141279" cy="1179681"/>
          </a:xfrm>
          <a:prstGeom prst="roundRect">
            <a:avLst>
              <a:gd name="adj" fmla="val 45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16000" rIns="0" bIns="0" numCol="1" spcCol="1270" anchor="t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1100" b="1" kern="1200" dirty="0">
                <a:solidFill>
                  <a:schemeClr val="bg1"/>
                </a:solidFill>
              </a:rPr>
              <a:t>Многофункциональный ускорительный</a:t>
            </a:r>
            <a:br>
              <a:rPr lang="ru-RU" sz="1100" b="1" kern="1200" dirty="0">
                <a:solidFill>
                  <a:schemeClr val="bg1"/>
                </a:solidFill>
              </a:rPr>
            </a:br>
            <a:r>
              <a:rPr lang="ru-RU" sz="1100" b="1" kern="1200" dirty="0">
                <a:solidFill>
                  <a:schemeClr val="bg1"/>
                </a:solidFill>
              </a:rPr>
              <a:t>комплекс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900" kern="1200" dirty="0">
                <a:solidFill>
                  <a:schemeClr val="bg1"/>
                </a:solidFill>
              </a:rPr>
              <a:t>с комптоновским источником </a:t>
            </a:r>
            <a:br>
              <a:rPr lang="ru-RU" sz="900" kern="1200" dirty="0">
                <a:solidFill>
                  <a:schemeClr val="bg1"/>
                </a:solidFill>
              </a:rPr>
            </a:br>
            <a:r>
              <a:rPr lang="ru-RU" sz="900" kern="1200" dirty="0">
                <a:solidFill>
                  <a:schemeClr val="bg1"/>
                </a:solidFill>
              </a:rPr>
              <a:t>гамма излучения с рекордной светимостью 10</a:t>
            </a:r>
            <a:r>
              <a:rPr lang="ru-RU" sz="900" kern="1200" baseline="30000" dirty="0">
                <a:solidFill>
                  <a:schemeClr val="bg1"/>
                </a:solidFill>
              </a:rPr>
              <a:t>11</a:t>
            </a:r>
            <a:r>
              <a:rPr lang="ru-RU" sz="900" kern="1200" dirty="0">
                <a:solidFill>
                  <a:schemeClr val="bg1"/>
                </a:solidFill>
              </a:rPr>
              <a:t> фотон/с </a:t>
            </a:r>
          </a:p>
        </p:txBody>
      </p:sp>
      <p:sp>
        <p:nvSpPr>
          <p:cNvPr id="16" name="Полилиния 49">
            <a:extLst>
              <a:ext uri="{FF2B5EF4-FFF2-40B4-BE49-F238E27FC236}">
                <a16:creationId xmlns="" xmlns:a16="http://schemas.microsoft.com/office/drawing/2014/main" id="{965898E5-470A-C9ED-64B6-C0BB2DEBB3EE}"/>
              </a:ext>
            </a:extLst>
          </p:cNvPr>
          <p:cNvSpPr>
            <a:spLocks/>
          </p:cNvSpPr>
          <p:nvPr/>
        </p:nvSpPr>
        <p:spPr>
          <a:xfrm>
            <a:off x="6102191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Лаборатория </a:t>
            </a:r>
            <a:b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ядерной </a:t>
            </a:r>
            <a:b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фотоники</a:t>
            </a:r>
            <a:endParaRPr kumimoji="0" lang="ru-RU" sz="87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FA1C3386-A29A-4E30-BB8D-47905D87BD37}"/>
              </a:ext>
            </a:extLst>
          </p:cNvPr>
          <p:cNvSpPr/>
          <p:nvPr/>
        </p:nvSpPr>
        <p:spPr>
          <a:xfrm>
            <a:off x="1997607" y="4232972"/>
            <a:ext cx="2141279" cy="873399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</a:pPr>
            <a:r>
              <a:rPr lang="ru-RU" sz="1100" b="1" kern="1200" dirty="0">
                <a:solidFill>
                  <a:schemeClr val="bg1"/>
                </a:solidFill>
              </a:rPr>
              <a:t> Фотонные вычислительные </a:t>
            </a:r>
            <a:br>
              <a:rPr lang="ru-RU" sz="1100" b="1" kern="1200" dirty="0">
                <a:solidFill>
                  <a:schemeClr val="bg1"/>
                </a:solidFill>
              </a:rPr>
            </a:br>
            <a:r>
              <a:rPr lang="ru-RU" sz="1100" b="1" kern="1200" dirty="0">
                <a:solidFill>
                  <a:schemeClr val="bg1"/>
                </a:solidFill>
              </a:rPr>
              <a:t>и коммуникационные </a:t>
            </a:r>
            <a:br>
              <a:rPr lang="ru-RU" sz="1100" b="1" kern="1200" dirty="0">
                <a:solidFill>
                  <a:schemeClr val="bg1"/>
                </a:solidFill>
              </a:rPr>
            </a:br>
            <a:r>
              <a:rPr lang="ru-RU" sz="1100" b="1" kern="1200" dirty="0">
                <a:solidFill>
                  <a:schemeClr val="bg1"/>
                </a:solidFill>
              </a:rPr>
              <a:t>системы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94D70BD9-46B8-BCA4-87C4-533E9FFFDC0B}"/>
              </a:ext>
            </a:extLst>
          </p:cNvPr>
          <p:cNvSpPr/>
          <p:nvPr/>
        </p:nvSpPr>
        <p:spPr>
          <a:xfrm>
            <a:off x="1997607" y="2688783"/>
            <a:ext cx="2141279" cy="1179681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16000" rIns="0" bIns="0" numCol="1" spcCol="1270" anchor="t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1100" b="1" kern="1200" dirty="0">
                <a:solidFill>
                  <a:schemeClr val="bg1"/>
                </a:solidFill>
              </a:rPr>
              <a:t> Фотонная </a:t>
            </a:r>
            <a:br>
              <a:rPr lang="ru-RU" sz="1100" b="1" kern="1200" dirty="0">
                <a:solidFill>
                  <a:schemeClr val="bg1"/>
                </a:solidFill>
              </a:rPr>
            </a:br>
            <a:r>
              <a:rPr lang="ru-RU" sz="1100" b="1" kern="1200" dirty="0">
                <a:solidFill>
                  <a:schemeClr val="bg1"/>
                </a:solidFill>
              </a:rPr>
              <a:t>вычислительная</a:t>
            </a:r>
            <a:br>
              <a:rPr lang="ru-RU" sz="1100" b="1" kern="1200" dirty="0">
                <a:solidFill>
                  <a:schemeClr val="bg1"/>
                </a:solidFill>
              </a:rPr>
            </a:br>
            <a:r>
              <a:rPr lang="ru-RU" sz="1100" b="1" kern="1200" dirty="0">
                <a:solidFill>
                  <a:schemeClr val="bg1"/>
                </a:solidFill>
              </a:rPr>
              <a:t>машина 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900" kern="1200" dirty="0">
                <a:solidFill>
                  <a:schemeClr val="bg1"/>
                </a:solidFill>
              </a:rPr>
              <a:t>с производительностью </a:t>
            </a:r>
            <a:br>
              <a:rPr lang="ru-RU" sz="900" kern="1200" dirty="0">
                <a:solidFill>
                  <a:schemeClr val="bg1"/>
                </a:solidFill>
              </a:rPr>
            </a:br>
            <a:r>
              <a:rPr lang="ru-RU" sz="900" kern="1200" dirty="0">
                <a:solidFill>
                  <a:schemeClr val="bg1"/>
                </a:solidFill>
              </a:rPr>
              <a:t>до 10</a:t>
            </a:r>
            <a:r>
              <a:rPr lang="ru-RU" sz="900" kern="1200" baseline="30000" dirty="0">
                <a:solidFill>
                  <a:schemeClr val="bg1"/>
                </a:solidFill>
              </a:rPr>
              <a:t>22</a:t>
            </a:r>
            <a:r>
              <a:rPr lang="ru-RU" sz="900" kern="1200" dirty="0">
                <a:solidFill>
                  <a:schemeClr val="bg1"/>
                </a:solidFill>
              </a:rPr>
              <a:t> операций </a:t>
            </a:r>
            <a:br>
              <a:rPr lang="ru-RU" sz="900" kern="1200" dirty="0">
                <a:solidFill>
                  <a:schemeClr val="bg1"/>
                </a:solidFill>
              </a:rPr>
            </a:br>
            <a:r>
              <a:rPr lang="ru-RU" sz="900" kern="1200" dirty="0">
                <a:solidFill>
                  <a:schemeClr val="bg1"/>
                </a:solidFill>
              </a:rPr>
              <a:t>в секунду</a:t>
            </a:r>
          </a:p>
        </p:txBody>
      </p:sp>
      <p:sp>
        <p:nvSpPr>
          <p:cNvPr id="14" name="Полилиния 47">
            <a:extLst>
              <a:ext uri="{FF2B5EF4-FFF2-40B4-BE49-F238E27FC236}">
                <a16:creationId xmlns="" xmlns:a16="http://schemas.microsoft.com/office/drawing/2014/main" id="{81BBBACF-60E4-CD10-CB5E-9CBDF8FCC215}"/>
              </a:ext>
            </a:extLst>
          </p:cNvPr>
          <p:cNvSpPr>
            <a:spLocks/>
          </p:cNvSpPr>
          <p:nvPr/>
        </p:nvSpPr>
        <p:spPr>
          <a:xfrm>
            <a:off x="1997607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Лаборатория фотонных вычислительных устройств</a:t>
            </a:r>
            <a:endParaRPr kumimoji="0" lang="ru-RU" sz="87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Полилиния 50">
            <a:extLst>
              <a:ext uri="{FF2B5EF4-FFF2-40B4-BE49-F238E27FC236}">
                <a16:creationId xmlns="" xmlns:a16="http://schemas.microsoft.com/office/drawing/2014/main" id="{4959DE2C-46D0-B939-D419-F6F2A551A963}"/>
              </a:ext>
            </a:extLst>
          </p:cNvPr>
          <p:cNvSpPr>
            <a:spLocks/>
          </p:cNvSpPr>
          <p:nvPr/>
        </p:nvSpPr>
        <p:spPr>
          <a:xfrm>
            <a:off x="3365802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Лаборатория суперкомпьютерных двойников индустриальных объектов</a:t>
            </a:r>
            <a:endParaRPr kumimoji="0" lang="ru-RU" sz="87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Полилиния 52">
            <a:extLst>
              <a:ext uri="{FF2B5EF4-FFF2-40B4-BE49-F238E27FC236}">
                <a16:creationId xmlns="" xmlns:a16="http://schemas.microsoft.com/office/drawing/2014/main" id="{D2DE9D8C-08D5-088E-5C8C-8DACC065F4F9}"/>
              </a:ext>
            </a:extLst>
          </p:cNvPr>
          <p:cNvSpPr>
            <a:spLocks/>
          </p:cNvSpPr>
          <p:nvPr/>
        </p:nvSpPr>
        <p:spPr>
          <a:xfrm>
            <a:off x="8838581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Лаборатория нейроморфного искусственного интеллекта</a:t>
            </a:r>
            <a:endParaRPr kumimoji="0" lang="ru-RU" sz="87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FD8053D3-85DD-DEAA-550E-E554E010DB42}"/>
              </a:ext>
            </a:extLst>
          </p:cNvPr>
          <p:cNvSpPr>
            <a:spLocks/>
          </p:cNvSpPr>
          <p:nvPr/>
        </p:nvSpPr>
        <p:spPr>
          <a:xfrm>
            <a:off x="4272730" y="4232972"/>
            <a:ext cx="2141279" cy="873399"/>
          </a:xfrm>
          <a:prstGeom prst="roundRect">
            <a:avLst>
              <a:gd name="adj" fmla="val 45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</a:pPr>
            <a:r>
              <a:rPr lang="ru-RU" sz="1100" b="1" kern="1200" dirty="0">
                <a:solidFill>
                  <a:prstClr val="white"/>
                </a:solidFill>
              </a:rPr>
              <a:t>Рентгеновские литографы </a:t>
            </a:r>
            <a:br>
              <a:rPr lang="ru-RU" sz="1100" b="1" kern="1200" dirty="0">
                <a:solidFill>
                  <a:prstClr val="white"/>
                </a:solidFill>
              </a:rPr>
            </a:br>
            <a:r>
              <a:rPr lang="ru-RU" sz="1100" b="1" kern="1200" dirty="0">
                <a:solidFill>
                  <a:prstClr val="white"/>
                </a:solidFill>
              </a:rPr>
              <a:t>и навигаторы, </a:t>
            </a:r>
            <a:br>
              <a:rPr lang="ru-RU" sz="1100" b="1" kern="1200" dirty="0">
                <a:solidFill>
                  <a:prstClr val="white"/>
                </a:solidFill>
              </a:rPr>
            </a:br>
            <a:r>
              <a:rPr lang="ru-RU" sz="1100" b="1" kern="1200" dirty="0">
                <a:solidFill>
                  <a:prstClr val="white"/>
                </a:solidFill>
              </a:rPr>
              <a:t>промышленные лазеры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2280CF0A-B550-01FA-0A71-BF3E0A3F8CA3}"/>
              </a:ext>
            </a:extLst>
          </p:cNvPr>
          <p:cNvSpPr>
            <a:spLocks/>
          </p:cNvSpPr>
          <p:nvPr/>
        </p:nvSpPr>
        <p:spPr>
          <a:xfrm>
            <a:off x="4272730" y="2688783"/>
            <a:ext cx="2141279" cy="1179681"/>
          </a:xfrm>
          <a:prstGeom prst="roundRect">
            <a:avLst>
              <a:gd name="adj" fmla="val 45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16000" rIns="0" bIns="0" numCol="1" spcCol="1270" anchor="t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1100" b="1" kern="1200" dirty="0">
                <a:solidFill>
                  <a:prstClr val="white"/>
                </a:solidFill>
              </a:rPr>
              <a:t>Центр исследований экстремальных </a:t>
            </a:r>
            <a:br>
              <a:rPr lang="ru-RU" sz="1100" b="1" kern="1200" dirty="0">
                <a:solidFill>
                  <a:prstClr val="white"/>
                </a:solidFill>
              </a:rPr>
            </a:br>
            <a:r>
              <a:rPr lang="ru-RU" sz="1100" b="1" kern="1200" dirty="0">
                <a:solidFill>
                  <a:prstClr val="white"/>
                </a:solidFill>
              </a:rPr>
              <a:t>световых полей 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sz="900" kern="1200" dirty="0">
                <a:solidFill>
                  <a:prstClr val="white"/>
                </a:solidFill>
              </a:rPr>
              <a:t>на базе лазерного </a:t>
            </a:r>
            <a:br>
              <a:rPr lang="ru-RU" sz="900" kern="1200" dirty="0">
                <a:solidFill>
                  <a:prstClr val="white"/>
                </a:solidFill>
              </a:rPr>
            </a:br>
            <a:r>
              <a:rPr lang="ru-RU" sz="900" kern="1200" dirty="0">
                <a:solidFill>
                  <a:prstClr val="white"/>
                </a:solidFill>
              </a:rPr>
              <a:t>комплекса экзаваттной </a:t>
            </a:r>
            <a:br>
              <a:rPr lang="ru-RU" sz="900" kern="1200" dirty="0">
                <a:solidFill>
                  <a:prstClr val="white"/>
                </a:solidFill>
              </a:rPr>
            </a:br>
            <a:r>
              <a:rPr lang="ru-RU" sz="900" kern="1200" dirty="0">
                <a:solidFill>
                  <a:prstClr val="white"/>
                </a:solidFill>
              </a:rPr>
              <a:t>мощности</a:t>
            </a:r>
          </a:p>
        </p:txBody>
      </p:sp>
      <p:sp>
        <p:nvSpPr>
          <p:cNvPr id="15" name="Полилиния 48">
            <a:extLst>
              <a:ext uri="{FF2B5EF4-FFF2-40B4-BE49-F238E27FC236}">
                <a16:creationId xmlns="" xmlns:a16="http://schemas.microsoft.com/office/drawing/2014/main" id="{079CF22C-A427-4DF7-3DF9-AE5D9716ADE1}"/>
              </a:ext>
            </a:extLst>
          </p:cNvPr>
          <p:cNvSpPr>
            <a:spLocks/>
          </p:cNvSpPr>
          <p:nvPr/>
        </p:nvSpPr>
        <p:spPr>
          <a:xfrm>
            <a:off x="4733997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101438" numCol="1" spcCol="1270" anchor="t" anchorCtr="0">
            <a:noAutofit/>
          </a:bodyPr>
          <a:lstStyle/>
          <a:p>
            <a:pPr marL="0" marR="0" lvl="0" indent="0" algn="ctr" defTabSz="355318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Лаборатория сверхсильных оптических полей</a:t>
            </a:r>
          </a:p>
        </p:txBody>
      </p:sp>
      <p:sp>
        <p:nvSpPr>
          <p:cNvPr id="18" name="Полилиния 51">
            <a:extLst>
              <a:ext uri="{FF2B5EF4-FFF2-40B4-BE49-F238E27FC236}">
                <a16:creationId xmlns="" xmlns:a16="http://schemas.microsoft.com/office/drawing/2014/main" id="{39F179E6-905D-BF75-4691-5CA7CBA8A278}"/>
              </a:ext>
            </a:extLst>
          </p:cNvPr>
          <p:cNvSpPr>
            <a:spLocks/>
          </p:cNvSpPr>
          <p:nvPr/>
        </p:nvSpPr>
        <p:spPr>
          <a:xfrm>
            <a:off x="7470386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Лаборатория </a:t>
            </a:r>
            <a:b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сильных </a:t>
            </a:r>
          </a:p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магнитных </a:t>
            </a:r>
            <a:b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полей</a:t>
            </a:r>
          </a:p>
        </p:txBody>
      </p:sp>
      <p:sp>
        <p:nvSpPr>
          <p:cNvPr id="8" name="Полилиния 37">
            <a:extLst>
              <a:ext uri="{FF2B5EF4-FFF2-40B4-BE49-F238E27FC236}">
                <a16:creationId xmlns="" xmlns:a16="http://schemas.microsoft.com/office/drawing/2014/main" id="{C4CBC56E-AAAF-3F01-76AB-7FFDBC88A754}"/>
              </a:ext>
            </a:extLst>
          </p:cNvPr>
          <p:cNvSpPr/>
          <p:nvPr/>
        </p:nvSpPr>
        <p:spPr>
          <a:xfrm>
            <a:off x="10206777" y="5470878"/>
            <a:ext cx="1294568" cy="798471"/>
          </a:xfrm>
          <a:prstGeom prst="roundRect">
            <a:avLst>
              <a:gd name="adj" fmla="val 62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54000" rIns="0" bIns="96364" numCol="1" spcCol="1270" anchor="t" anchorCtr="0">
            <a:noAutofit/>
          </a:bodyPr>
          <a:lstStyle/>
          <a:p>
            <a:pPr marL="0" marR="0" lvl="0" indent="0" algn="ctr" defTabSz="310904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Лаборатория моделирования астрофизических </a:t>
            </a:r>
            <a:b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8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и геофизических явлений</a:t>
            </a:r>
            <a:endParaRPr kumimoji="0" lang="ru-RU" sz="8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E7CA257-FFF8-24FA-5191-51F592D23FFD}"/>
              </a:ext>
            </a:extLst>
          </p:cNvPr>
          <p:cNvSpPr txBox="1"/>
          <p:nvPr/>
        </p:nvSpPr>
        <p:spPr>
          <a:xfrm>
            <a:off x="9705645" y="1943226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1"/>
                </a:solidFill>
                <a:latin typeface="+mj-lt"/>
              </a:rPr>
              <a:t>2030</a:t>
            </a:r>
            <a:endParaRPr lang="ru-RU" sz="1100" b="1" kern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2F0A230-11B6-2E30-5544-114452FC3914}"/>
              </a:ext>
            </a:extLst>
          </p:cNvPr>
          <p:cNvSpPr txBox="1"/>
          <p:nvPr/>
        </p:nvSpPr>
        <p:spPr>
          <a:xfrm>
            <a:off x="9801909" y="2382868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2029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D46470A5-F996-BA64-77E2-B84077E370A2}"/>
              </a:ext>
            </a:extLst>
          </p:cNvPr>
          <p:cNvSpPr txBox="1"/>
          <p:nvPr/>
        </p:nvSpPr>
        <p:spPr>
          <a:xfrm>
            <a:off x="9849940" y="2822510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2028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93FA60F-7A20-8CE6-62E5-47239AF1F952}"/>
              </a:ext>
            </a:extLst>
          </p:cNvPr>
          <p:cNvSpPr txBox="1"/>
          <p:nvPr/>
        </p:nvSpPr>
        <p:spPr>
          <a:xfrm>
            <a:off x="9830484" y="3262152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2027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5375F9BD-2F95-3435-453D-B9E38B72EE86}"/>
              </a:ext>
            </a:extLst>
          </p:cNvPr>
          <p:cNvSpPr txBox="1"/>
          <p:nvPr/>
        </p:nvSpPr>
        <p:spPr>
          <a:xfrm>
            <a:off x="9791370" y="3701794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1"/>
                </a:solidFill>
                <a:latin typeface="+mj-lt"/>
              </a:rPr>
              <a:t>2026</a:t>
            </a:r>
            <a:endParaRPr lang="ru-RU" sz="1100" b="1" kern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D5BD392B-9076-A5A1-1467-3DF51F56A9FB}"/>
              </a:ext>
            </a:extLst>
          </p:cNvPr>
          <p:cNvSpPr txBox="1"/>
          <p:nvPr/>
        </p:nvSpPr>
        <p:spPr>
          <a:xfrm>
            <a:off x="9694094" y="4136775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2025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323BBD42-7BF5-3146-33A9-A80BF2AC4B48}"/>
              </a:ext>
            </a:extLst>
          </p:cNvPr>
          <p:cNvSpPr txBox="1"/>
          <p:nvPr/>
        </p:nvSpPr>
        <p:spPr>
          <a:xfrm>
            <a:off x="9567229" y="4571756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2024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F98B1D8D-C4FF-A904-FC64-830DC7BC9680}"/>
              </a:ext>
            </a:extLst>
          </p:cNvPr>
          <p:cNvSpPr txBox="1"/>
          <p:nvPr/>
        </p:nvSpPr>
        <p:spPr>
          <a:xfrm>
            <a:off x="9381796" y="4959110"/>
            <a:ext cx="613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200" dirty="0">
                <a:solidFill>
                  <a:schemeClr val="accent3"/>
                </a:solidFill>
                <a:latin typeface="+mj-lt"/>
              </a:rPr>
              <a:t>2023</a:t>
            </a:r>
            <a:endParaRPr lang="ru-RU" sz="1100" b="1" kern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98" name="Равнобедренный треугольник 97">
            <a:extLst>
              <a:ext uri="{FF2B5EF4-FFF2-40B4-BE49-F238E27FC236}">
                <a16:creationId xmlns="" xmlns:a16="http://schemas.microsoft.com/office/drawing/2014/main" id="{86C06884-BD86-8BDC-703F-6C620912566C}"/>
              </a:ext>
            </a:extLst>
          </p:cNvPr>
          <p:cNvSpPr/>
          <p:nvPr/>
        </p:nvSpPr>
        <p:spPr>
          <a:xfrm>
            <a:off x="5252460" y="5222405"/>
            <a:ext cx="181818" cy="6621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Равнобедренный треугольник 98">
            <a:extLst>
              <a:ext uri="{FF2B5EF4-FFF2-40B4-BE49-F238E27FC236}">
                <a16:creationId xmlns="" xmlns:a16="http://schemas.microsoft.com/office/drawing/2014/main" id="{B6237742-E9B8-80B6-E037-E09C6C0A5F6C}"/>
              </a:ext>
            </a:extLst>
          </p:cNvPr>
          <p:cNvSpPr/>
          <p:nvPr/>
        </p:nvSpPr>
        <p:spPr>
          <a:xfrm>
            <a:off x="5252460" y="3984499"/>
            <a:ext cx="181818" cy="6621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="" xmlns:a16="http://schemas.microsoft.com/office/drawing/2014/main" id="{B1D6A3DC-3C02-D467-C8A4-1327F459542B}"/>
              </a:ext>
            </a:extLst>
          </p:cNvPr>
          <p:cNvSpPr/>
          <p:nvPr/>
        </p:nvSpPr>
        <p:spPr>
          <a:xfrm>
            <a:off x="686982" y="5670496"/>
            <a:ext cx="63896" cy="6389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0" dirty="0">
              <a:solidFill>
                <a:schemeClr val="bg1"/>
              </a:solidFill>
            </a:endParaRPr>
          </a:p>
        </p:txBody>
      </p:sp>
      <p:sp>
        <p:nvSpPr>
          <p:cNvPr id="101" name="Овал 100">
            <a:extLst>
              <a:ext uri="{FF2B5EF4-FFF2-40B4-BE49-F238E27FC236}">
                <a16:creationId xmlns="" xmlns:a16="http://schemas.microsoft.com/office/drawing/2014/main" id="{F4EF3F93-5219-0144-1F8A-4B5CAD1A4CBD}"/>
              </a:ext>
            </a:extLst>
          </p:cNvPr>
          <p:cNvSpPr/>
          <p:nvPr/>
        </p:nvSpPr>
        <p:spPr>
          <a:xfrm>
            <a:off x="686982" y="4448915"/>
            <a:ext cx="63896" cy="6389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0" dirty="0">
              <a:solidFill>
                <a:schemeClr val="bg1"/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7097D15E-A8FC-7BCC-6947-178D1BD0DBBF}"/>
              </a:ext>
            </a:extLst>
          </p:cNvPr>
          <p:cNvSpPr/>
          <p:nvPr/>
        </p:nvSpPr>
        <p:spPr>
          <a:xfrm>
            <a:off x="686982" y="3058265"/>
            <a:ext cx="63896" cy="6389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0" dirty="0">
              <a:solidFill>
                <a:schemeClr val="bg1"/>
              </a:solidFill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="" xmlns:a16="http://schemas.microsoft.com/office/drawing/2014/main" id="{24E47573-0CAE-F8AF-168B-3211B4D35572}"/>
              </a:ext>
            </a:extLst>
          </p:cNvPr>
          <p:cNvGrpSpPr/>
          <p:nvPr/>
        </p:nvGrpSpPr>
        <p:grpSpPr>
          <a:xfrm>
            <a:off x="10262681" y="2055981"/>
            <a:ext cx="1665965" cy="988210"/>
            <a:chOff x="10262681" y="2387288"/>
            <a:chExt cx="1665965" cy="988210"/>
          </a:xfrm>
        </p:grpSpPr>
        <p:sp>
          <p:nvSpPr>
            <p:cNvPr id="66" name="Заголовок 5">
              <a:extLst>
                <a:ext uri="{FF2B5EF4-FFF2-40B4-BE49-F238E27FC236}">
                  <a16:creationId xmlns="" xmlns:a16="http://schemas.microsoft.com/office/drawing/2014/main" id="{91EB1ECA-53ED-CBB0-2186-448687E8520E}"/>
                </a:ext>
              </a:extLst>
            </p:cNvPr>
            <p:cNvSpPr txBox="1">
              <a:spLocks/>
            </p:cNvSpPr>
            <p:nvPr/>
          </p:nvSpPr>
          <p:spPr>
            <a:xfrm>
              <a:off x="10544781" y="2470431"/>
              <a:ext cx="1383865" cy="83099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algn="l" defTabSz="91437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ru-RU" sz="1350" b="1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Rosatom" panose="020B0503040504020204" pitchFamily="34" charset="-52"/>
                  <a:ea typeface="+mn-ea"/>
                  <a:cs typeface="Gotham Pro" panose="02000503040000020004" pitchFamily="50" charset="0"/>
                </a:defRPr>
              </a:lvl1pPr>
            </a:lstStyle>
            <a:p>
              <a:pPr marL="0" marR="0" lvl="0" indent="0" defTabSz="121804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schemeClr val="accent1"/>
                  </a:solidFill>
                  <a:latin typeface="+mn-lt"/>
                </a:rPr>
                <a:t>2</a:t>
              </a:r>
              <a:r>
                <a:rPr lang="en-US" sz="240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ru-RU" sz="2400" dirty="0">
                  <a:solidFill>
                    <a:schemeClr val="accent1"/>
                  </a:solidFill>
                  <a:latin typeface="+mn-lt"/>
                </a:rPr>
                <a:t>000 </a:t>
              </a:r>
              <a:br>
                <a:rPr lang="ru-RU" sz="2400" dirty="0">
                  <a:solidFill>
                    <a:schemeClr val="accent1"/>
                  </a:solidFill>
                  <a:latin typeface="+mn-lt"/>
                </a:rPr>
              </a:br>
              <a:r>
                <a:rPr lang="ru-RU" sz="1200" dirty="0">
                  <a:solidFill>
                    <a:schemeClr val="accent1"/>
                  </a:solidFill>
                  <a:latin typeface="+mn-lt"/>
                </a:rPr>
                <a:t>научных сотрудников </a:t>
              </a:r>
              <a:br>
                <a:rPr lang="ru-RU" sz="1200" dirty="0">
                  <a:solidFill>
                    <a:schemeClr val="accent1"/>
                  </a:solidFill>
                  <a:latin typeface="+mn-lt"/>
                </a:rPr>
              </a:br>
              <a:r>
                <a:rPr lang="ru-RU" sz="1200" dirty="0">
                  <a:solidFill>
                    <a:schemeClr val="accent1"/>
                  </a:solidFill>
                  <a:latin typeface="+mn-lt"/>
                </a:rPr>
                <a:t>и ИТР </a:t>
              </a:r>
            </a:p>
          </p:txBody>
        </p:sp>
        <p:sp>
          <p:nvSpPr>
            <p:cNvPr id="108" name="Стрелка: развернутая 107">
              <a:extLst>
                <a:ext uri="{FF2B5EF4-FFF2-40B4-BE49-F238E27FC236}">
                  <a16:creationId xmlns="" xmlns:a16="http://schemas.microsoft.com/office/drawing/2014/main" id="{A537AE8E-44FE-0D7F-A718-C8C298840973}"/>
                </a:ext>
              </a:extLst>
            </p:cNvPr>
            <p:cNvSpPr/>
            <p:nvPr/>
          </p:nvSpPr>
          <p:spPr>
            <a:xfrm rot="5400000">
              <a:off x="10582911" y="2067058"/>
              <a:ext cx="988210" cy="1628670"/>
            </a:xfrm>
            <a:prstGeom prst="uturnArrow">
              <a:avLst>
                <a:gd name="adj1" fmla="val 25000"/>
                <a:gd name="adj2" fmla="val 0"/>
                <a:gd name="adj3" fmla="val 25000"/>
                <a:gd name="adj4" fmla="val 50000"/>
                <a:gd name="adj5" fmla="val 82572"/>
              </a:avLst>
            </a:prstGeom>
            <a:noFill/>
            <a:ln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BF9105B3-F6E1-8FC6-E23F-260B917F63EE}"/>
              </a:ext>
            </a:extLst>
          </p:cNvPr>
          <p:cNvSpPr/>
          <p:nvPr/>
        </p:nvSpPr>
        <p:spPr>
          <a:xfrm>
            <a:off x="2610394" y="1945533"/>
            <a:ext cx="915706" cy="915704"/>
          </a:xfrm>
          <a:prstGeom prst="ellipse">
            <a:avLst/>
          </a:prstGeom>
          <a:blipFill rotWithShape="1">
            <a:blip r:embed="rId2"/>
            <a:srcRect/>
            <a:stretch>
              <a:fillRect l="-25000" r="-25000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bIns="62342"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98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Rosatom Light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BE309E49-603C-C050-1A67-82D4545904AF}"/>
              </a:ext>
            </a:extLst>
          </p:cNvPr>
          <p:cNvSpPr/>
          <p:nvPr/>
        </p:nvSpPr>
        <p:spPr>
          <a:xfrm>
            <a:off x="4885517" y="1947177"/>
            <a:ext cx="915706" cy="915704"/>
          </a:xfrm>
          <a:prstGeom prst="ellipse">
            <a:avLst/>
          </a:prstGeom>
          <a:blipFill rotWithShape="1">
            <a:blip r:embed="rId3"/>
            <a:srcRect/>
            <a:stretch>
              <a:fillRect l="-1948" t="-2219" r="-3490" b="-2219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bIns="62342"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98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Rosatom Light"/>
              <a:ea typeface="+mn-ea"/>
              <a:cs typeface="+mn-cs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="" xmlns:a16="http://schemas.microsoft.com/office/drawing/2014/main" id="{1E82AB41-2DF8-A9B0-CA73-EBDD8D538894}"/>
              </a:ext>
            </a:extLst>
          </p:cNvPr>
          <p:cNvSpPr/>
          <p:nvPr/>
        </p:nvSpPr>
        <p:spPr bwMode="auto">
          <a:xfrm>
            <a:off x="11398404" y="2246090"/>
            <a:ext cx="160316" cy="137414"/>
          </a:xfrm>
          <a:custGeom>
            <a:avLst/>
            <a:gdLst>
              <a:gd name="connsiteX0" fmla="*/ 42863 w 133350"/>
              <a:gd name="connsiteY0" fmla="*/ 0 h 114300"/>
              <a:gd name="connsiteX1" fmla="*/ 19050 w 133350"/>
              <a:gd name="connsiteY1" fmla="*/ 23813 h 114300"/>
              <a:gd name="connsiteX2" fmla="*/ 42863 w 133350"/>
              <a:gd name="connsiteY2" fmla="*/ 47625 h 114300"/>
              <a:gd name="connsiteX3" fmla="*/ 66675 w 133350"/>
              <a:gd name="connsiteY3" fmla="*/ 23813 h 114300"/>
              <a:gd name="connsiteX4" fmla="*/ 42863 w 133350"/>
              <a:gd name="connsiteY4" fmla="*/ 0 h 114300"/>
              <a:gd name="connsiteX5" fmla="*/ 104775 w 133350"/>
              <a:gd name="connsiteY5" fmla="*/ 19050 h 114300"/>
              <a:gd name="connsiteX6" fmla="*/ 85725 w 133350"/>
              <a:gd name="connsiteY6" fmla="*/ 38100 h 114300"/>
              <a:gd name="connsiteX7" fmla="*/ 104775 w 133350"/>
              <a:gd name="connsiteY7" fmla="*/ 57150 h 114300"/>
              <a:gd name="connsiteX8" fmla="*/ 123825 w 133350"/>
              <a:gd name="connsiteY8" fmla="*/ 38100 h 114300"/>
              <a:gd name="connsiteX9" fmla="*/ 104775 w 133350"/>
              <a:gd name="connsiteY9" fmla="*/ 19050 h 114300"/>
              <a:gd name="connsiteX10" fmla="*/ 42863 w 133350"/>
              <a:gd name="connsiteY10" fmla="*/ 57150 h 114300"/>
              <a:gd name="connsiteX11" fmla="*/ 0 w 133350"/>
              <a:gd name="connsiteY11" fmla="*/ 100013 h 114300"/>
              <a:gd name="connsiteX12" fmla="*/ 0 w 133350"/>
              <a:gd name="connsiteY12" fmla="*/ 114300 h 114300"/>
              <a:gd name="connsiteX13" fmla="*/ 85725 w 133350"/>
              <a:gd name="connsiteY13" fmla="*/ 114300 h 114300"/>
              <a:gd name="connsiteX14" fmla="*/ 85725 w 133350"/>
              <a:gd name="connsiteY14" fmla="*/ 100013 h 114300"/>
              <a:gd name="connsiteX15" fmla="*/ 42863 w 133350"/>
              <a:gd name="connsiteY15" fmla="*/ 57150 h 114300"/>
              <a:gd name="connsiteX16" fmla="*/ 104775 w 133350"/>
              <a:gd name="connsiteY16" fmla="*/ 66675 h 114300"/>
              <a:gd name="connsiteX17" fmla="*/ 87437 w 133350"/>
              <a:gd name="connsiteY17" fmla="*/ 72647 h 114300"/>
              <a:gd name="connsiteX18" fmla="*/ 95250 w 133350"/>
              <a:gd name="connsiteY18" fmla="*/ 100013 h 114300"/>
              <a:gd name="connsiteX19" fmla="*/ 95250 w 133350"/>
              <a:gd name="connsiteY19" fmla="*/ 104775 h 114300"/>
              <a:gd name="connsiteX20" fmla="*/ 133350 w 133350"/>
              <a:gd name="connsiteY20" fmla="*/ 104775 h 114300"/>
              <a:gd name="connsiteX21" fmla="*/ 133350 w 133350"/>
              <a:gd name="connsiteY21" fmla="*/ 95250 h 114300"/>
              <a:gd name="connsiteX22" fmla="*/ 104775 w 133350"/>
              <a:gd name="connsiteY22" fmla="*/ 6667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3350" h="114300">
                <a:moveTo>
                  <a:pt x="42863" y="0"/>
                </a:moveTo>
                <a:cubicBezTo>
                  <a:pt x="29670" y="0"/>
                  <a:pt x="19050" y="10620"/>
                  <a:pt x="19050" y="23813"/>
                </a:cubicBezTo>
                <a:cubicBezTo>
                  <a:pt x="19050" y="37005"/>
                  <a:pt x="29670" y="47625"/>
                  <a:pt x="42863" y="47625"/>
                </a:cubicBezTo>
                <a:cubicBezTo>
                  <a:pt x="56055" y="47625"/>
                  <a:pt x="66675" y="37005"/>
                  <a:pt x="66675" y="23813"/>
                </a:cubicBezTo>
                <a:cubicBezTo>
                  <a:pt x="66675" y="10620"/>
                  <a:pt x="56055" y="0"/>
                  <a:pt x="42863" y="0"/>
                </a:cubicBezTo>
                <a:close/>
                <a:moveTo>
                  <a:pt x="104775" y="19050"/>
                </a:moveTo>
                <a:cubicBezTo>
                  <a:pt x="94221" y="19050"/>
                  <a:pt x="85725" y="27546"/>
                  <a:pt x="85725" y="38100"/>
                </a:cubicBezTo>
                <a:cubicBezTo>
                  <a:pt x="85725" y="48654"/>
                  <a:pt x="94221" y="57150"/>
                  <a:pt x="104775" y="57150"/>
                </a:cubicBezTo>
                <a:cubicBezTo>
                  <a:pt x="115329" y="57150"/>
                  <a:pt x="123825" y="48654"/>
                  <a:pt x="123825" y="38100"/>
                </a:cubicBezTo>
                <a:cubicBezTo>
                  <a:pt x="123825" y="27546"/>
                  <a:pt x="115329" y="19050"/>
                  <a:pt x="104775" y="19050"/>
                </a:cubicBezTo>
                <a:close/>
                <a:moveTo>
                  <a:pt x="42863" y="57150"/>
                </a:moveTo>
                <a:cubicBezTo>
                  <a:pt x="19117" y="57150"/>
                  <a:pt x="0" y="76267"/>
                  <a:pt x="0" y="100013"/>
                </a:cubicBezTo>
                <a:lnTo>
                  <a:pt x="0" y="114300"/>
                </a:lnTo>
                <a:lnTo>
                  <a:pt x="85725" y="114300"/>
                </a:lnTo>
                <a:lnTo>
                  <a:pt x="85725" y="100013"/>
                </a:lnTo>
                <a:cubicBezTo>
                  <a:pt x="85725" y="76267"/>
                  <a:pt x="66608" y="57150"/>
                  <a:pt x="42863" y="57150"/>
                </a:cubicBezTo>
                <a:close/>
                <a:moveTo>
                  <a:pt x="104775" y="66675"/>
                </a:moveTo>
                <a:cubicBezTo>
                  <a:pt x="98209" y="66675"/>
                  <a:pt x="92251" y="68951"/>
                  <a:pt x="87437" y="72647"/>
                </a:cubicBezTo>
                <a:cubicBezTo>
                  <a:pt x="92358" y="80626"/>
                  <a:pt x="95250" y="89981"/>
                  <a:pt x="95250" y="100013"/>
                </a:cubicBezTo>
                <a:lnTo>
                  <a:pt x="95250" y="104775"/>
                </a:lnTo>
                <a:lnTo>
                  <a:pt x="133350" y="104775"/>
                </a:lnTo>
                <a:lnTo>
                  <a:pt x="133350" y="95250"/>
                </a:lnTo>
                <a:cubicBezTo>
                  <a:pt x="133350" y="79420"/>
                  <a:pt x="120605" y="66675"/>
                  <a:pt x="104775" y="6667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="" xmlns:a16="http://schemas.microsoft.com/office/drawing/2014/main" id="{AE4D850B-718C-AC77-152F-AD4CA31509DB}"/>
              </a:ext>
            </a:extLst>
          </p:cNvPr>
          <p:cNvSpPr/>
          <p:nvPr/>
        </p:nvSpPr>
        <p:spPr bwMode="auto">
          <a:xfrm>
            <a:off x="11142996" y="4024387"/>
            <a:ext cx="160316" cy="137414"/>
          </a:xfrm>
          <a:custGeom>
            <a:avLst/>
            <a:gdLst>
              <a:gd name="connsiteX0" fmla="*/ 42863 w 133350"/>
              <a:gd name="connsiteY0" fmla="*/ 0 h 114300"/>
              <a:gd name="connsiteX1" fmla="*/ 19050 w 133350"/>
              <a:gd name="connsiteY1" fmla="*/ 23813 h 114300"/>
              <a:gd name="connsiteX2" fmla="*/ 42863 w 133350"/>
              <a:gd name="connsiteY2" fmla="*/ 47625 h 114300"/>
              <a:gd name="connsiteX3" fmla="*/ 66675 w 133350"/>
              <a:gd name="connsiteY3" fmla="*/ 23813 h 114300"/>
              <a:gd name="connsiteX4" fmla="*/ 42863 w 133350"/>
              <a:gd name="connsiteY4" fmla="*/ 0 h 114300"/>
              <a:gd name="connsiteX5" fmla="*/ 104775 w 133350"/>
              <a:gd name="connsiteY5" fmla="*/ 19050 h 114300"/>
              <a:gd name="connsiteX6" fmla="*/ 85725 w 133350"/>
              <a:gd name="connsiteY6" fmla="*/ 38100 h 114300"/>
              <a:gd name="connsiteX7" fmla="*/ 104775 w 133350"/>
              <a:gd name="connsiteY7" fmla="*/ 57150 h 114300"/>
              <a:gd name="connsiteX8" fmla="*/ 123825 w 133350"/>
              <a:gd name="connsiteY8" fmla="*/ 38100 h 114300"/>
              <a:gd name="connsiteX9" fmla="*/ 104775 w 133350"/>
              <a:gd name="connsiteY9" fmla="*/ 19050 h 114300"/>
              <a:gd name="connsiteX10" fmla="*/ 42863 w 133350"/>
              <a:gd name="connsiteY10" fmla="*/ 57150 h 114300"/>
              <a:gd name="connsiteX11" fmla="*/ 0 w 133350"/>
              <a:gd name="connsiteY11" fmla="*/ 100013 h 114300"/>
              <a:gd name="connsiteX12" fmla="*/ 0 w 133350"/>
              <a:gd name="connsiteY12" fmla="*/ 114300 h 114300"/>
              <a:gd name="connsiteX13" fmla="*/ 85725 w 133350"/>
              <a:gd name="connsiteY13" fmla="*/ 114300 h 114300"/>
              <a:gd name="connsiteX14" fmla="*/ 85725 w 133350"/>
              <a:gd name="connsiteY14" fmla="*/ 100013 h 114300"/>
              <a:gd name="connsiteX15" fmla="*/ 42863 w 133350"/>
              <a:gd name="connsiteY15" fmla="*/ 57150 h 114300"/>
              <a:gd name="connsiteX16" fmla="*/ 104775 w 133350"/>
              <a:gd name="connsiteY16" fmla="*/ 66675 h 114300"/>
              <a:gd name="connsiteX17" fmla="*/ 87437 w 133350"/>
              <a:gd name="connsiteY17" fmla="*/ 72647 h 114300"/>
              <a:gd name="connsiteX18" fmla="*/ 95250 w 133350"/>
              <a:gd name="connsiteY18" fmla="*/ 100013 h 114300"/>
              <a:gd name="connsiteX19" fmla="*/ 95250 w 133350"/>
              <a:gd name="connsiteY19" fmla="*/ 104775 h 114300"/>
              <a:gd name="connsiteX20" fmla="*/ 133350 w 133350"/>
              <a:gd name="connsiteY20" fmla="*/ 104775 h 114300"/>
              <a:gd name="connsiteX21" fmla="*/ 133350 w 133350"/>
              <a:gd name="connsiteY21" fmla="*/ 95250 h 114300"/>
              <a:gd name="connsiteX22" fmla="*/ 104775 w 133350"/>
              <a:gd name="connsiteY22" fmla="*/ 66675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3350" h="114300">
                <a:moveTo>
                  <a:pt x="42863" y="0"/>
                </a:moveTo>
                <a:cubicBezTo>
                  <a:pt x="29670" y="0"/>
                  <a:pt x="19050" y="10620"/>
                  <a:pt x="19050" y="23813"/>
                </a:cubicBezTo>
                <a:cubicBezTo>
                  <a:pt x="19050" y="37005"/>
                  <a:pt x="29670" y="47625"/>
                  <a:pt x="42863" y="47625"/>
                </a:cubicBezTo>
                <a:cubicBezTo>
                  <a:pt x="56055" y="47625"/>
                  <a:pt x="66675" y="37005"/>
                  <a:pt x="66675" y="23813"/>
                </a:cubicBezTo>
                <a:cubicBezTo>
                  <a:pt x="66675" y="10620"/>
                  <a:pt x="56055" y="0"/>
                  <a:pt x="42863" y="0"/>
                </a:cubicBezTo>
                <a:close/>
                <a:moveTo>
                  <a:pt x="104775" y="19050"/>
                </a:moveTo>
                <a:cubicBezTo>
                  <a:pt x="94221" y="19050"/>
                  <a:pt x="85725" y="27546"/>
                  <a:pt x="85725" y="38100"/>
                </a:cubicBezTo>
                <a:cubicBezTo>
                  <a:pt x="85725" y="48654"/>
                  <a:pt x="94221" y="57150"/>
                  <a:pt x="104775" y="57150"/>
                </a:cubicBezTo>
                <a:cubicBezTo>
                  <a:pt x="115329" y="57150"/>
                  <a:pt x="123825" y="48654"/>
                  <a:pt x="123825" y="38100"/>
                </a:cubicBezTo>
                <a:cubicBezTo>
                  <a:pt x="123825" y="27546"/>
                  <a:pt x="115329" y="19050"/>
                  <a:pt x="104775" y="19050"/>
                </a:cubicBezTo>
                <a:close/>
                <a:moveTo>
                  <a:pt x="42863" y="57150"/>
                </a:moveTo>
                <a:cubicBezTo>
                  <a:pt x="19117" y="57150"/>
                  <a:pt x="0" y="76267"/>
                  <a:pt x="0" y="100013"/>
                </a:cubicBezTo>
                <a:lnTo>
                  <a:pt x="0" y="114300"/>
                </a:lnTo>
                <a:lnTo>
                  <a:pt x="85725" y="114300"/>
                </a:lnTo>
                <a:lnTo>
                  <a:pt x="85725" y="100013"/>
                </a:lnTo>
                <a:cubicBezTo>
                  <a:pt x="85725" y="76267"/>
                  <a:pt x="66608" y="57150"/>
                  <a:pt x="42863" y="57150"/>
                </a:cubicBezTo>
                <a:close/>
                <a:moveTo>
                  <a:pt x="104775" y="66675"/>
                </a:moveTo>
                <a:cubicBezTo>
                  <a:pt x="98209" y="66675"/>
                  <a:pt x="92251" y="68951"/>
                  <a:pt x="87437" y="72647"/>
                </a:cubicBezTo>
                <a:cubicBezTo>
                  <a:pt x="92358" y="80626"/>
                  <a:pt x="95250" y="89981"/>
                  <a:pt x="95250" y="100013"/>
                </a:cubicBezTo>
                <a:lnTo>
                  <a:pt x="95250" y="104775"/>
                </a:lnTo>
                <a:lnTo>
                  <a:pt x="133350" y="104775"/>
                </a:lnTo>
                <a:lnTo>
                  <a:pt x="133350" y="95250"/>
                </a:lnTo>
                <a:cubicBezTo>
                  <a:pt x="133350" y="79420"/>
                  <a:pt x="120605" y="66675"/>
                  <a:pt x="104775" y="6667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E6F326F0-69E2-2C1B-28DB-7A9489379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CAD32F86-65F9-5A1F-06FF-2495477860B2}"/>
              </a:ext>
            </a:extLst>
          </p:cNvPr>
          <p:cNvSpPr/>
          <p:nvPr/>
        </p:nvSpPr>
        <p:spPr>
          <a:xfrm>
            <a:off x="6624119" y="6187722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77C49E5E-8F25-1A13-6EAB-F5B56CFC4A2E}"/>
              </a:ext>
            </a:extLst>
          </p:cNvPr>
          <p:cNvSpPr/>
          <p:nvPr/>
        </p:nvSpPr>
        <p:spPr>
          <a:xfrm>
            <a:off x="2519534" y="6187722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FEBCB16-FB2B-29EC-4709-4CF2EA74ED38}"/>
              </a:ext>
            </a:extLst>
          </p:cNvPr>
          <p:cNvSpPr/>
          <p:nvPr/>
        </p:nvSpPr>
        <p:spPr>
          <a:xfrm>
            <a:off x="3887729" y="6187722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A99159C-AD93-15CD-116F-2B8B79E8FD0C}"/>
              </a:ext>
            </a:extLst>
          </p:cNvPr>
          <p:cNvSpPr/>
          <p:nvPr/>
        </p:nvSpPr>
        <p:spPr>
          <a:xfrm>
            <a:off x="9360509" y="6187710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6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9F327DF1-8FA9-5228-44BA-293CB31D9B67}"/>
              </a:ext>
            </a:extLst>
          </p:cNvPr>
          <p:cNvSpPr/>
          <p:nvPr/>
        </p:nvSpPr>
        <p:spPr>
          <a:xfrm>
            <a:off x="5255924" y="6187722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66DC6BBE-1849-5B2A-24E4-D7C6A6879D1B}"/>
              </a:ext>
            </a:extLst>
          </p:cNvPr>
          <p:cNvSpPr/>
          <p:nvPr/>
        </p:nvSpPr>
        <p:spPr>
          <a:xfrm>
            <a:off x="7992314" y="6187722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254A218-CB19-00F5-7EA0-37AD56582DAF}"/>
              </a:ext>
            </a:extLst>
          </p:cNvPr>
          <p:cNvSpPr/>
          <p:nvPr/>
        </p:nvSpPr>
        <p:spPr>
          <a:xfrm>
            <a:off x="10728704" y="6187708"/>
            <a:ext cx="250715" cy="250714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000" dirty="0"/>
              <a:t>7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512EEF76-907B-5375-E177-176788A0DFDF}"/>
              </a:ext>
            </a:extLst>
          </p:cNvPr>
          <p:cNvSpPr/>
          <p:nvPr/>
        </p:nvSpPr>
        <p:spPr>
          <a:xfrm>
            <a:off x="7160640" y="1945533"/>
            <a:ext cx="915706" cy="915704"/>
          </a:xfrm>
          <a:prstGeom prst="ellipse">
            <a:avLst/>
          </a:prstGeom>
          <a:blipFill rotWithShape="1">
            <a:blip r:embed="rId5"/>
            <a:srcRect/>
            <a:stretch>
              <a:fillRect l="-24472" r="-24472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bIns="62342"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98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Rosatom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EA4D79C6-15E4-71CC-968B-DB94D519DF69}"/>
              </a:ext>
            </a:extLst>
          </p:cNvPr>
          <p:cNvSpPr/>
          <p:nvPr/>
        </p:nvSpPr>
        <p:spPr>
          <a:xfrm>
            <a:off x="1310536" y="2343150"/>
            <a:ext cx="2225996" cy="2225996"/>
          </a:xfrm>
          <a:prstGeom prst="ellipse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9A94C1A-EF9A-A477-E6DA-8DE7E64F683E}"/>
              </a:ext>
            </a:extLst>
          </p:cNvPr>
          <p:cNvSpPr/>
          <p:nvPr/>
        </p:nvSpPr>
        <p:spPr>
          <a:xfrm>
            <a:off x="4983003" y="2343150"/>
            <a:ext cx="2225996" cy="2225996"/>
          </a:xfrm>
          <a:prstGeom prst="ellipse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47A88B50-A689-EFAC-FE0B-08AC93A09084}"/>
              </a:ext>
            </a:extLst>
          </p:cNvPr>
          <p:cNvSpPr/>
          <p:nvPr/>
        </p:nvSpPr>
        <p:spPr>
          <a:xfrm>
            <a:off x="8655468" y="2343150"/>
            <a:ext cx="2225996" cy="2225996"/>
          </a:xfrm>
          <a:prstGeom prst="ellipse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b="1" dirty="0"/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="" xmlns:a16="http://schemas.microsoft.com/office/drawing/2014/main" id="{DA49B9CD-D621-9EC9-9399-EFE4F4A2CBE7}"/>
              </a:ext>
            </a:extLst>
          </p:cNvPr>
          <p:cNvSpPr/>
          <p:nvPr/>
        </p:nvSpPr>
        <p:spPr>
          <a:xfrm rot="10800000">
            <a:off x="2332626" y="2012824"/>
            <a:ext cx="181818" cy="6621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="" xmlns:a16="http://schemas.microsoft.com/office/drawing/2014/main" id="{8746C6EF-1B62-0C17-1673-CE03232DAEB4}"/>
              </a:ext>
            </a:extLst>
          </p:cNvPr>
          <p:cNvSpPr/>
          <p:nvPr/>
        </p:nvSpPr>
        <p:spPr>
          <a:xfrm rot="10800000">
            <a:off x="6005091" y="2012824"/>
            <a:ext cx="181818" cy="6621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>
            <a:extLst>
              <a:ext uri="{FF2B5EF4-FFF2-40B4-BE49-F238E27FC236}">
                <a16:creationId xmlns="" xmlns:a16="http://schemas.microsoft.com/office/drawing/2014/main" id="{D0FE0D85-77C0-F529-A13E-5A6EB3E11FDF}"/>
              </a:ext>
            </a:extLst>
          </p:cNvPr>
          <p:cNvSpPr/>
          <p:nvPr/>
        </p:nvSpPr>
        <p:spPr>
          <a:xfrm rot="10800000">
            <a:off x="9677557" y="2012824"/>
            <a:ext cx="181818" cy="6621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695324" y="1419226"/>
            <a:ext cx="10801351" cy="57960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lIns="68533" tIns="34267" rIns="68533" bIns="34267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22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Rosatom" panose="020B0503040504020204" pitchFamily="34" charset="-52"/>
                <a:cs typeface="Arial" charset="0"/>
              </a:rPr>
              <a:t>Флагманские проекты класса «мегасайенс»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B23F76F-88CA-572E-387B-FB0C74D0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ФУНДАМЕНТАЛЬНАЯ НАУКА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4708A11F-355F-8F24-9C54-E3587BB3FB91}"/>
              </a:ext>
            </a:extLst>
          </p:cNvPr>
          <p:cNvSpPr>
            <a:spLocks/>
          </p:cNvSpPr>
          <p:nvPr/>
        </p:nvSpPr>
        <p:spPr>
          <a:xfrm>
            <a:off x="8040257" y="3962399"/>
            <a:ext cx="3456418" cy="2219326"/>
          </a:xfrm>
          <a:prstGeom prst="roundRect">
            <a:avLst>
              <a:gd name="adj" fmla="val 45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324000" numCol="1" spcCol="1270" anchor="b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1400" kern="12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988D5613-41E9-EA1F-B5EA-7BDF9FEAD90E}"/>
              </a:ext>
            </a:extLst>
          </p:cNvPr>
          <p:cNvSpPr/>
          <p:nvPr/>
        </p:nvSpPr>
        <p:spPr>
          <a:xfrm>
            <a:off x="695325" y="3962399"/>
            <a:ext cx="3456418" cy="2219326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324000" numCol="1" spcCol="1270" anchor="b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1400" kern="12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607DE57E-314E-48E4-AAFF-EF6DB97C632F}"/>
              </a:ext>
            </a:extLst>
          </p:cNvPr>
          <p:cNvSpPr>
            <a:spLocks/>
          </p:cNvSpPr>
          <p:nvPr/>
        </p:nvSpPr>
        <p:spPr>
          <a:xfrm>
            <a:off x="4367792" y="3962399"/>
            <a:ext cx="3456418" cy="2219326"/>
          </a:xfrm>
          <a:prstGeom prst="roundRect">
            <a:avLst>
              <a:gd name="adj" fmla="val 45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324000" numCol="1" spcCol="1270" anchor="b" anchorCtr="0">
            <a:no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1400" kern="1200" dirty="0">
              <a:solidFill>
                <a:prstClr val="white"/>
              </a:solidFill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="" xmlns:a16="http://schemas.microsoft.com/office/drawing/2014/main" id="{E909F154-C17E-8C08-23A1-5A0C30DFDD72}"/>
              </a:ext>
            </a:extLst>
          </p:cNvPr>
          <p:cNvSpPr>
            <a:spLocks/>
          </p:cNvSpPr>
          <p:nvPr/>
        </p:nvSpPr>
        <p:spPr>
          <a:xfrm>
            <a:off x="8040257" y="4510901"/>
            <a:ext cx="3456418" cy="1470799"/>
          </a:xfrm>
          <a:prstGeom prst="roundRect">
            <a:avLst>
              <a:gd name="adj" fmla="val 4514"/>
            </a:avLst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sp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b="1" kern="1200" dirty="0">
                <a:solidFill>
                  <a:schemeClr val="bg1"/>
                </a:solidFill>
              </a:rPr>
              <a:t>Многофункциональный ускорительный</a:t>
            </a:r>
            <a:br>
              <a:rPr lang="ru-RU" b="1" kern="1200" dirty="0">
                <a:solidFill>
                  <a:schemeClr val="bg1"/>
                </a:solidFill>
              </a:rPr>
            </a:br>
            <a:r>
              <a:rPr lang="ru-RU" b="1" kern="1200" dirty="0">
                <a:solidFill>
                  <a:schemeClr val="bg1"/>
                </a:solidFill>
              </a:rPr>
              <a:t>комплекс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kern="1200" dirty="0">
                <a:solidFill>
                  <a:schemeClr val="bg1"/>
                </a:solidFill>
              </a:rPr>
              <a:t>с источником комптоновского </a:t>
            </a:r>
            <a:br>
              <a:rPr lang="ru-RU" sz="1400" kern="1200" dirty="0">
                <a:solidFill>
                  <a:schemeClr val="bg1"/>
                </a:solidFill>
              </a:rPr>
            </a:br>
            <a:r>
              <a:rPr lang="ru-RU" sz="1400" kern="1200" dirty="0">
                <a:solidFill>
                  <a:schemeClr val="bg1"/>
                </a:solidFill>
              </a:rPr>
              <a:t>излучения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/>
                <a:sym typeface="Symbol" pitchFamily="2" charset="2"/>
              </a:rPr>
              <a:t></a:t>
            </a:r>
            <a:r>
              <a:rPr lang="ru-RU" sz="1400" kern="1200" dirty="0">
                <a:solidFill>
                  <a:schemeClr val="bg1"/>
                </a:solidFill>
              </a:rPr>
              <a:t>-квантов с рекордной </a:t>
            </a:r>
            <a:br>
              <a:rPr lang="ru-RU" sz="1400" kern="1200" dirty="0">
                <a:solidFill>
                  <a:schemeClr val="bg1"/>
                </a:solidFill>
              </a:rPr>
            </a:br>
            <a:r>
              <a:rPr lang="ru-RU" sz="1400" kern="1200" dirty="0">
                <a:solidFill>
                  <a:schemeClr val="bg1"/>
                </a:solidFill>
              </a:rPr>
              <a:t>светимостью 10</a:t>
            </a:r>
            <a:r>
              <a:rPr lang="ru-RU" sz="1400" kern="1200" baseline="30000" dirty="0">
                <a:solidFill>
                  <a:schemeClr val="bg1"/>
                </a:solidFill>
              </a:rPr>
              <a:t>11</a:t>
            </a:r>
            <a:r>
              <a:rPr lang="ru-RU" sz="1400" kern="1200" dirty="0">
                <a:solidFill>
                  <a:schemeClr val="bg1"/>
                </a:solidFill>
              </a:rPr>
              <a:t> ф/с 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0E501740-1E92-D14D-BE5D-8A99E83B6F0E}"/>
              </a:ext>
            </a:extLst>
          </p:cNvPr>
          <p:cNvSpPr/>
          <p:nvPr/>
        </p:nvSpPr>
        <p:spPr>
          <a:xfrm>
            <a:off x="695325" y="4510901"/>
            <a:ext cx="3456418" cy="1470799"/>
          </a:xfrm>
          <a:prstGeom prst="roundRect">
            <a:avLst>
              <a:gd name="adj" fmla="val 4514"/>
            </a:avLst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sp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b="1" kern="1200" dirty="0">
                <a:solidFill>
                  <a:schemeClr val="bg1"/>
                </a:solidFill>
              </a:rPr>
              <a:t> Фотонная </a:t>
            </a:r>
            <a:br>
              <a:rPr lang="ru-RU" b="1" kern="1200" dirty="0">
                <a:solidFill>
                  <a:schemeClr val="bg1"/>
                </a:solidFill>
              </a:rPr>
            </a:br>
            <a:r>
              <a:rPr lang="ru-RU" b="1" kern="1200" dirty="0">
                <a:solidFill>
                  <a:schemeClr val="bg1"/>
                </a:solidFill>
              </a:rPr>
              <a:t>вычислительная</a:t>
            </a:r>
            <a:br>
              <a:rPr lang="ru-RU" b="1" kern="1200" dirty="0">
                <a:solidFill>
                  <a:schemeClr val="bg1"/>
                </a:solidFill>
              </a:rPr>
            </a:br>
            <a:r>
              <a:rPr lang="ru-RU" b="1" kern="1200" dirty="0">
                <a:solidFill>
                  <a:schemeClr val="bg1"/>
                </a:solidFill>
              </a:rPr>
              <a:t>машина 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b="1" kern="1200" dirty="0">
                <a:solidFill>
                  <a:schemeClr val="bg1"/>
                </a:solidFill>
              </a:rPr>
              <a:t>с производительностью</a:t>
            </a:r>
            <a:br>
              <a:rPr lang="ru-RU" sz="1400" b="1" kern="1200" dirty="0">
                <a:solidFill>
                  <a:schemeClr val="bg1"/>
                </a:solidFill>
              </a:rPr>
            </a:br>
            <a:r>
              <a:rPr lang="ru-RU" sz="1400" b="1" kern="1200" dirty="0" smtClean="0">
                <a:solidFill>
                  <a:schemeClr val="bg1"/>
                </a:solidFill>
              </a:rPr>
              <a:t>до 10</a:t>
            </a:r>
            <a:r>
              <a:rPr lang="ru-RU" sz="1400" b="1" kern="1200" baseline="30000" dirty="0" smtClean="0">
                <a:solidFill>
                  <a:schemeClr val="bg1"/>
                </a:solidFill>
              </a:rPr>
              <a:t>22</a:t>
            </a:r>
            <a:r>
              <a:rPr lang="ru-RU" sz="1400" b="1" kern="1200" dirty="0" smtClean="0">
                <a:solidFill>
                  <a:schemeClr val="bg1"/>
                </a:solidFill>
              </a:rPr>
              <a:t> </a:t>
            </a:r>
            <a:r>
              <a:rPr lang="ru-RU" sz="1400" kern="1200" dirty="0">
                <a:solidFill>
                  <a:schemeClr val="bg1"/>
                </a:solidFill>
              </a:rPr>
              <a:t>операций </a:t>
            </a:r>
            <a:br>
              <a:rPr lang="ru-RU" sz="1400" kern="1200" dirty="0">
                <a:solidFill>
                  <a:schemeClr val="bg1"/>
                </a:solidFill>
              </a:rPr>
            </a:br>
            <a:r>
              <a:rPr lang="ru-RU" sz="1400" kern="1200" dirty="0">
                <a:solidFill>
                  <a:schemeClr val="bg1"/>
                </a:solidFill>
              </a:rPr>
              <a:t>в секунду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="" xmlns:a16="http://schemas.microsoft.com/office/drawing/2014/main" id="{26A772B0-ED6F-B6F4-8CBB-218AC007B981}"/>
              </a:ext>
            </a:extLst>
          </p:cNvPr>
          <p:cNvSpPr>
            <a:spLocks/>
          </p:cNvSpPr>
          <p:nvPr/>
        </p:nvSpPr>
        <p:spPr>
          <a:xfrm>
            <a:off x="4367792" y="4510901"/>
            <a:ext cx="3456418" cy="1470799"/>
          </a:xfrm>
          <a:prstGeom prst="roundRect">
            <a:avLst>
              <a:gd name="adj" fmla="val 4514"/>
            </a:avLst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spAutoFit/>
          </a:bodyPr>
          <a:lstStyle/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b="1" kern="1200" dirty="0">
                <a:solidFill>
                  <a:prstClr val="white"/>
                </a:solidFill>
              </a:rPr>
              <a:t>Центр исследований экстремальных </a:t>
            </a:r>
            <a:br>
              <a:rPr lang="ru-RU" b="1" kern="1200" dirty="0">
                <a:solidFill>
                  <a:prstClr val="white"/>
                </a:solidFill>
              </a:rPr>
            </a:br>
            <a:r>
              <a:rPr lang="ru-RU" b="1" kern="1200" dirty="0">
                <a:solidFill>
                  <a:prstClr val="white"/>
                </a:solidFill>
              </a:rPr>
              <a:t>световых полей </a:t>
            </a:r>
          </a:p>
          <a:p>
            <a:pPr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kern="1200" dirty="0">
                <a:solidFill>
                  <a:prstClr val="white"/>
                </a:solidFill>
              </a:rPr>
              <a:t>на базе лазерного </a:t>
            </a:r>
            <a:br>
              <a:rPr lang="ru-RU" sz="1400" kern="1200" dirty="0">
                <a:solidFill>
                  <a:prstClr val="white"/>
                </a:solidFill>
              </a:rPr>
            </a:br>
            <a:r>
              <a:rPr lang="ru-RU" sz="1400" kern="1200" dirty="0">
                <a:solidFill>
                  <a:prstClr val="white"/>
                </a:solidFill>
              </a:rPr>
              <a:t>комплекса экзаваттной </a:t>
            </a:r>
            <a:br>
              <a:rPr lang="ru-RU" sz="1400" kern="1200" dirty="0">
                <a:solidFill>
                  <a:prstClr val="white"/>
                </a:solidFill>
              </a:rPr>
            </a:br>
            <a:r>
              <a:rPr lang="ru-RU" sz="1400" kern="1200" dirty="0">
                <a:solidFill>
                  <a:prstClr val="white"/>
                </a:solidFill>
              </a:rPr>
              <a:t>мощности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9B311F52-5E98-8468-329C-E70C85C2EBFE}"/>
              </a:ext>
            </a:extLst>
          </p:cNvPr>
          <p:cNvSpPr/>
          <p:nvPr/>
        </p:nvSpPr>
        <p:spPr>
          <a:xfrm>
            <a:off x="11375691" y="4933950"/>
            <a:ext cx="252650" cy="252648"/>
          </a:xfrm>
          <a:prstGeom prst="ellipse">
            <a:avLst/>
          </a:prstGeom>
          <a:gradFill flip="none" rotWithShape="1">
            <a:gsLst>
              <a:gs pos="60000">
                <a:schemeClr val="accent2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A0EBCA4B-0CFC-3AD9-2FA6-7997FC65862B}"/>
              </a:ext>
            </a:extLst>
          </p:cNvPr>
          <p:cNvSpPr/>
          <p:nvPr/>
        </p:nvSpPr>
        <p:spPr>
          <a:xfrm>
            <a:off x="3388586" y="6008802"/>
            <a:ext cx="391682" cy="391678"/>
          </a:xfrm>
          <a:prstGeom prst="ellipse">
            <a:avLst/>
          </a:prstGeom>
          <a:gradFill flip="none" rotWithShape="1">
            <a:gsLst>
              <a:gs pos="60000">
                <a:schemeClr val="accent1"/>
              </a:gs>
              <a:gs pos="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15" name="Прямоугольник: скругленные углы 9">
            <a:extLst>
              <a:ext uri="{FF2B5EF4-FFF2-40B4-BE49-F238E27FC236}">
                <a16:creationId xmlns="" xmlns:a16="http://schemas.microsoft.com/office/drawing/2014/main" id="{C6EF5696-C8FC-450D-9F92-45DEF390C014}"/>
              </a:ext>
            </a:extLst>
          </p:cNvPr>
          <p:cNvSpPr/>
          <p:nvPr/>
        </p:nvSpPr>
        <p:spPr>
          <a:xfrm>
            <a:off x="8877558" y="2565240"/>
            <a:ext cx="1781816" cy="1781816"/>
          </a:xfrm>
          <a:prstGeom prst="ellipse">
            <a:avLst/>
          </a:prstGeom>
          <a:blipFill rotWithShape="1">
            <a:blip r:embed="rId2"/>
            <a:srcRect/>
            <a:stretch>
              <a:fillRect l="-25483" t="-679" r="-25483" b="-679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7" name="Прямоугольник: скругленные углы 11">
            <a:extLst>
              <a:ext uri="{FF2B5EF4-FFF2-40B4-BE49-F238E27FC236}">
                <a16:creationId xmlns="" xmlns:a16="http://schemas.microsoft.com/office/drawing/2014/main" id="{53D4A0D5-1552-4314-B1D1-A6A3E103C331}"/>
              </a:ext>
            </a:extLst>
          </p:cNvPr>
          <p:cNvSpPr/>
          <p:nvPr/>
        </p:nvSpPr>
        <p:spPr>
          <a:xfrm>
            <a:off x="1532626" y="2565240"/>
            <a:ext cx="1781816" cy="1781816"/>
          </a:xfrm>
          <a:prstGeom prst="ellipse">
            <a:avLst/>
          </a:prstGeom>
          <a:blipFill rotWithShape="1">
            <a:blip r:embed="rId3"/>
            <a:srcRect/>
            <a:stretch>
              <a:fillRect l="-25000" r="-25000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16" name="Прямоугольник: скругленные углы 10">
            <a:extLst>
              <a:ext uri="{FF2B5EF4-FFF2-40B4-BE49-F238E27FC236}">
                <a16:creationId xmlns="" xmlns:a16="http://schemas.microsoft.com/office/drawing/2014/main" id="{FD7CBE9E-0B1C-4475-ADF3-E90E6B3DBFA2}"/>
              </a:ext>
            </a:extLst>
          </p:cNvPr>
          <p:cNvSpPr/>
          <p:nvPr/>
        </p:nvSpPr>
        <p:spPr>
          <a:xfrm>
            <a:off x="5205093" y="2565240"/>
            <a:ext cx="1781816" cy="1781816"/>
          </a:xfrm>
          <a:prstGeom prst="ellipse">
            <a:avLst/>
          </a:prstGeom>
          <a:blipFill rotWithShape="1">
            <a:blip r:embed="rId4"/>
            <a:srcRect/>
            <a:stretch>
              <a:fillRect l="-4632" t="-1975" r="-4632" b="-1975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5497280C-2D90-2337-90F2-9924040B5DE5}"/>
              </a:ext>
            </a:extLst>
          </p:cNvPr>
          <p:cNvSpPr/>
          <p:nvPr/>
        </p:nvSpPr>
        <p:spPr>
          <a:xfrm>
            <a:off x="7320974" y="3786423"/>
            <a:ext cx="304798" cy="304796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6F326F0-69E2-2C1B-28DB-7A9489379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5" y="173342"/>
            <a:ext cx="785720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уга 6">
            <a:extLst>
              <a:ext uri="{FF2B5EF4-FFF2-40B4-BE49-F238E27FC236}">
                <a16:creationId xmlns:a16="http://schemas.microsoft.com/office/drawing/2014/main" xmlns="" id="{0A9164A2-D11D-51D4-6C6F-2A232FF21DD1}"/>
              </a:ext>
            </a:extLst>
          </p:cNvPr>
          <p:cNvSpPr/>
          <p:nvPr/>
        </p:nvSpPr>
        <p:spPr bwMode="auto">
          <a:xfrm>
            <a:off x="6081485" y="903956"/>
            <a:ext cx="6981373" cy="6981371"/>
          </a:xfrm>
          <a:prstGeom prst="arc">
            <a:avLst>
              <a:gd name="adj1" fmla="val 8138283"/>
              <a:gd name="adj2" fmla="val 19230671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F2BC58-906D-5926-9DDB-B33538C462E1}"/>
              </a:ext>
            </a:extLst>
          </p:cNvPr>
          <p:cNvSpPr txBox="1">
            <a:spLocks/>
          </p:cNvSpPr>
          <p:nvPr/>
        </p:nvSpPr>
        <p:spPr>
          <a:xfrm>
            <a:off x="6325742" y="3256409"/>
            <a:ext cx="5170934" cy="3258691"/>
          </a:xfrm>
          <a:prstGeom prst="roundRect">
            <a:avLst>
              <a:gd name="adj" fmla="val 14393"/>
            </a:avLst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108000" tIns="72000" rIns="108000" bIns="72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4A604C-479A-CA9A-DC32-C6555D91195B}"/>
              </a:ext>
            </a:extLst>
          </p:cNvPr>
          <p:cNvSpPr txBox="1">
            <a:spLocks/>
          </p:cNvSpPr>
          <p:nvPr/>
        </p:nvSpPr>
        <p:spPr>
          <a:xfrm>
            <a:off x="695326" y="3256409"/>
            <a:ext cx="5170934" cy="3258691"/>
          </a:xfrm>
          <a:prstGeom prst="roundRect">
            <a:avLst>
              <a:gd name="adj" fmla="val 4747"/>
            </a:avLst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108000" tIns="72000" rIns="108000" bIns="72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Arial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B65A096-1938-9CF2-EC5E-350122CF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/>
          <a:stretch>
            <a:fillRect/>
          </a:stretch>
        </p:blipFill>
        <p:spPr bwMode="auto">
          <a:xfrm>
            <a:off x="1271464" y="4254986"/>
            <a:ext cx="3816424" cy="1816715"/>
          </a:xfrm>
          <a:custGeom>
            <a:avLst/>
            <a:gdLst>
              <a:gd name="connsiteX0" fmla="*/ 176121 w 3328360"/>
              <a:gd name="connsiteY0" fmla="*/ 0 h 1584384"/>
              <a:gd name="connsiteX1" fmla="*/ 3328360 w 3328360"/>
              <a:gd name="connsiteY1" fmla="*/ 0 h 1584384"/>
              <a:gd name="connsiteX2" fmla="*/ 3328360 w 3328360"/>
              <a:gd name="connsiteY2" fmla="*/ 1584384 h 1584384"/>
              <a:gd name="connsiteX3" fmla="*/ 0 w 3328360"/>
              <a:gd name="connsiteY3" fmla="*/ 1584384 h 1584384"/>
              <a:gd name="connsiteX4" fmla="*/ 0 w 3328360"/>
              <a:gd name="connsiteY4" fmla="*/ 1581149 h 1584384"/>
              <a:gd name="connsiteX5" fmla="*/ 176121 w 3328360"/>
              <a:gd name="connsiteY5" fmla="*/ 1581149 h 1584384"/>
              <a:gd name="connsiteX6" fmla="*/ 176121 w 3328360"/>
              <a:gd name="connsiteY6" fmla="*/ 1336674 h 1584384"/>
              <a:gd name="connsiteX7" fmla="*/ 0 w 3328360"/>
              <a:gd name="connsiteY7" fmla="*/ 1336674 h 1584384"/>
              <a:gd name="connsiteX8" fmla="*/ 0 w 3328360"/>
              <a:gd name="connsiteY8" fmla="*/ 177799 h 1584384"/>
              <a:gd name="connsiteX9" fmla="*/ 176121 w 3328360"/>
              <a:gd name="connsiteY9" fmla="*/ 177799 h 158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8360" h="1584384">
                <a:moveTo>
                  <a:pt x="176121" y="0"/>
                </a:moveTo>
                <a:lnTo>
                  <a:pt x="3328360" y="0"/>
                </a:lnTo>
                <a:lnTo>
                  <a:pt x="3328360" y="1584384"/>
                </a:lnTo>
                <a:lnTo>
                  <a:pt x="0" y="1584384"/>
                </a:lnTo>
                <a:lnTo>
                  <a:pt x="0" y="1581149"/>
                </a:lnTo>
                <a:lnTo>
                  <a:pt x="176121" y="1581149"/>
                </a:lnTo>
                <a:lnTo>
                  <a:pt x="176121" y="1336674"/>
                </a:lnTo>
                <a:lnTo>
                  <a:pt x="0" y="1336674"/>
                </a:lnTo>
                <a:lnTo>
                  <a:pt x="0" y="177799"/>
                </a:lnTo>
                <a:lnTo>
                  <a:pt x="176121" y="17779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360" y="6237312"/>
            <a:ext cx="11665296" cy="5040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72000" tIns="0" rIns="72000" bIns="0" rtlCol="0" anchor="ctr">
            <a:noAutofit/>
          </a:bodyPr>
          <a:lstStyle/>
          <a:p>
            <a:pPr lvl="0" algn="ctr" defTabSz="310904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Будет создана гибридная оптоэлектронная вычислительная машина на базе оптических сопроцессоров с производительностью до </a:t>
            </a:r>
            <a:r>
              <a:rPr lang="ru-RU" sz="1400" b="1" kern="1200" dirty="0">
                <a:solidFill>
                  <a:srgbClr val="FFFFFF"/>
                </a:solidFill>
              </a:rPr>
              <a:t>10</a:t>
            </a:r>
            <a:r>
              <a:rPr lang="ru-RU" sz="1400" b="1" kern="1200" baseline="30000" dirty="0">
                <a:solidFill>
                  <a:srgbClr val="FFFFFF"/>
                </a:solidFill>
              </a:rPr>
              <a:t>21</a:t>
            </a:r>
            <a:r>
              <a:rPr lang="ru-RU" sz="1400" b="1" kern="1200" dirty="0">
                <a:solidFill>
                  <a:srgbClr val="FFFFFF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  <a:cs typeface="Arial"/>
              </a:rPr>
              <a:t>операций </a:t>
            </a:r>
            <a:r>
              <a:rPr lang="ru-RU" sz="1200" b="1" dirty="0" smtClean="0">
                <a:solidFill>
                  <a:schemeClr val="bg1"/>
                </a:solidFill>
                <a:cs typeface="Arial"/>
              </a:rPr>
              <a:t>в с</a:t>
            </a:r>
            <a:endParaRPr lang="ru-RU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95326" y="2019482"/>
            <a:ext cx="5170934" cy="2028644"/>
          </a:xfrm>
          <a:prstGeom prst="roundRect">
            <a:avLst>
              <a:gd name="adj" fmla="val 474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144000" tIns="108000" rIns="108000" bIns="72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accent1"/>
                </a:solidFill>
                <a:cs typeface="Arial"/>
              </a:rPr>
              <a:t>ФОТОННЫЕ КОМПЬЮТЕРЫ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  <a:cs typeface="Arial"/>
              </a:rPr>
              <a:t>Оптическая компонентная база классические </a:t>
            </a:r>
            <a:br>
              <a:rPr lang="ru-RU" sz="1200" dirty="0">
                <a:solidFill>
                  <a:schemeClr val="accent1"/>
                </a:solidFill>
                <a:cs typeface="Arial"/>
              </a:rPr>
            </a:br>
            <a:r>
              <a:rPr lang="ru-RU" sz="1200" dirty="0">
                <a:solidFill>
                  <a:schemeClr val="accent1"/>
                </a:solidFill>
                <a:cs typeface="Arial"/>
              </a:rPr>
              <a:t>(не квантовые) состояния света</a:t>
            </a:r>
            <a:endParaRPr lang="ru-RU" sz="1400" b="1" dirty="0">
              <a:solidFill>
                <a:schemeClr val="accent1"/>
              </a:solidFill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Задачи:</a:t>
            </a:r>
          </a:p>
          <a:p>
            <a:pPr marL="182563" marR="0" lvl="0" indent="-182563" algn="l" defTabSz="91440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Создание оптических чипов</a:t>
            </a:r>
          </a:p>
          <a:p>
            <a:pPr marL="182563" marR="0" lvl="0" indent="-182563" algn="l" defTabSz="91440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Параллельные вычисления для разных длин волн,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поляризаций или оптических импульсов</a:t>
            </a:r>
          </a:p>
          <a:p>
            <a:pPr marL="182563" marR="0" lvl="0" indent="-182563" algn="l" defTabSz="914400" eaLnBrk="1" fontAlgn="auto" latinLnBrk="0" hangingPunct="1">
              <a:lnSpc>
                <a:spcPct val="100000"/>
              </a:lnSpc>
              <a:spcAft>
                <a:spcPts val="3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Оптоэлектронные интерфейсы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850" y="1063013"/>
            <a:ext cx="627697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Технологический предел производительности с использованием традиционных электронных микрочипов практически достигнут.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Необходим новый подход, использующий другой носитель информации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–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/>
              </a:rPr>
              <a:t>ФОТОНЫ ВМЕСТО ЭЛЕКТРОНОВ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/>
              </a:rPr>
              <a:t>– для записи, передачи и обработки информации.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CE35EBA-7B6F-DDF7-833E-46E8E61B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ФОТОННАЯ</a:t>
            </a:r>
            <a:r>
              <a:rPr lang="ru-RU" dirty="0"/>
              <a:t> ВЫЧИСЛИТЕЛЬНАЯ МАШИНА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6EB5DABD-934A-9B62-A84C-6CB930329972}"/>
              </a:ext>
            </a:extLst>
          </p:cNvPr>
          <p:cNvSpPr/>
          <p:nvPr/>
        </p:nvSpPr>
        <p:spPr bwMode="auto">
          <a:xfrm>
            <a:off x="8723634" y="673099"/>
            <a:ext cx="539272" cy="539965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0DBBB4D1-7579-0F5B-B266-D9FA63B6CAF6}"/>
              </a:ext>
            </a:extLst>
          </p:cNvPr>
          <p:cNvSpPr/>
          <p:nvPr/>
        </p:nvSpPr>
        <p:spPr bwMode="auto">
          <a:xfrm>
            <a:off x="6198042" y="5598310"/>
            <a:ext cx="367887" cy="36657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6325742" y="2019482"/>
            <a:ext cx="5170934" cy="2028643"/>
          </a:xfrm>
          <a:prstGeom prst="roundRect">
            <a:avLst>
              <a:gd name="adj" fmla="val 344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144000" tIns="108000" rIns="108000" bIns="7200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accent1"/>
                </a:solidFill>
                <a:cs typeface="Arial"/>
              </a:rPr>
              <a:t>СПЕЦИАЛИЗИРОВАННЫЕ ВЫЧИСЛИТЕЛЬНЫЕ УСТРОЙСТВА С ГИБРИДНОЙ АРХИТЕКТУРОЙ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0559B"/>
                </a:solidFill>
                <a:effectLst/>
                <a:uLnTx/>
                <a:uFillTx/>
                <a:cs typeface="Arial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  <a:cs typeface="Arial"/>
              </a:rPr>
              <a:t>Решение специальных задач в области численного </a:t>
            </a:r>
            <a:br>
              <a:rPr lang="ru-RU" sz="1200" dirty="0">
                <a:solidFill>
                  <a:schemeClr val="accent1"/>
                </a:solidFill>
                <a:cs typeface="Arial"/>
              </a:rPr>
            </a:br>
            <a:r>
              <a:rPr lang="ru-RU" sz="1200" dirty="0">
                <a:solidFill>
                  <a:schemeClr val="accent1"/>
                </a:solidFill>
                <a:cs typeface="Arial"/>
              </a:rPr>
              <a:t>моделирования сложных систем, искусственного </a:t>
            </a:r>
            <a:br>
              <a:rPr lang="ru-RU" sz="1200" dirty="0">
                <a:solidFill>
                  <a:schemeClr val="accent1"/>
                </a:solidFill>
                <a:cs typeface="Arial"/>
              </a:rPr>
            </a:br>
            <a:r>
              <a:rPr lang="ru-RU" sz="1200" dirty="0">
                <a:solidFill>
                  <a:schemeClr val="accent1"/>
                </a:solidFill>
                <a:cs typeface="Arial"/>
              </a:rPr>
              <a:t>интеллекта и обработки больших массивов данных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  <a:cs typeface="Arial"/>
              </a:rPr>
              <a:t>(например, перемножение матриц и умножение матрицы </a:t>
            </a:r>
            <a:br>
              <a:rPr lang="ru-RU" sz="1200" dirty="0">
                <a:solidFill>
                  <a:schemeClr val="accent1"/>
                </a:solidFill>
                <a:cs typeface="Arial"/>
              </a:rPr>
            </a:br>
            <a:r>
              <a:rPr lang="ru-RU" sz="1200" dirty="0">
                <a:solidFill>
                  <a:schemeClr val="accent1"/>
                </a:solidFill>
                <a:cs typeface="Arial"/>
              </a:rPr>
              <a:t>на вектор на оптическом процессоре)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960095" y="4077072"/>
            <a:ext cx="4032449" cy="21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3F22E16C-EA7D-BCE2-4934-44E1492C362C}"/>
              </a:ext>
            </a:extLst>
          </p:cNvPr>
          <p:cNvSpPr/>
          <p:nvPr/>
        </p:nvSpPr>
        <p:spPr>
          <a:xfrm>
            <a:off x="8461527" y="1348365"/>
            <a:ext cx="3272400" cy="11541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457200" rtl="0"/>
            <a:r>
              <a:rPr lang="ru-RU" b="1" kern="1200" dirty="0">
                <a:solidFill>
                  <a:schemeClr val="tx2"/>
                </a:solidFill>
              </a:rPr>
              <a:t>Ядерная фотоника</a:t>
            </a:r>
            <a:r>
              <a:rPr lang="ru-RU" sz="2000" b="1" kern="1200" dirty="0">
                <a:solidFill>
                  <a:schemeClr val="tx2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/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(по аналогии с атомной оптикой) </a:t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имеет задачу исследования ядерной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/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материи с помощью квазимоно-хроматического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>источника гамма </a:t>
            </a:r>
            <a:br>
              <a:rPr lang="ru-RU" sz="1100" b="1" kern="1200" dirty="0">
                <a:solidFill>
                  <a:schemeClr val="accent1"/>
                </a:solidFill>
              </a:rPr>
            </a:br>
            <a:r>
              <a:rPr lang="ru-RU" sz="1100" b="1" kern="1200" dirty="0">
                <a:solidFill>
                  <a:schemeClr val="accent1"/>
                </a:solidFill>
              </a:rPr>
              <a:t>квантов с энергией </a:t>
            </a:r>
            <a:r>
              <a:rPr lang="ru-RU" sz="1100" b="1" kern="1200" dirty="0" smtClean="0">
                <a:solidFill>
                  <a:schemeClr val="accent1"/>
                </a:solidFill>
              </a:rPr>
              <a:t>5-200 </a:t>
            </a:r>
            <a:r>
              <a:rPr lang="ru-RU" sz="1100" b="1" kern="1200" dirty="0">
                <a:solidFill>
                  <a:schemeClr val="accent1"/>
                </a:solidFill>
              </a:rPr>
              <a:t>Мэв,</a:t>
            </a:r>
            <a:r>
              <a:rPr lang="en-US" sz="1100" b="1" kern="1200" dirty="0">
                <a:solidFill>
                  <a:schemeClr val="accent1"/>
                </a:solidFill>
              </a:rPr>
              <a:t> </a:t>
            </a:r>
            <a:r>
              <a:rPr lang="ru-RU" sz="1100" b="1" kern="1200" dirty="0">
                <a:solidFill>
                  <a:schemeClr val="accent1"/>
                </a:solidFill>
              </a:rPr>
              <a:t>включая: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A9979A6-313D-FE48-9484-461E3E3CFBCF}"/>
              </a:ext>
            </a:extLst>
          </p:cNvPr>
          <p:cNvSpPr txBox="1"/>
          <p:nvPr/>
        </p:nvSpPr>
        <p:spPr>
          <a:xfrm>
            <a:off x="8461527" y="2657475"/>
            <a:ext cx="3275859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Физику ядерных изомеров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Деление ядер при фотовозбуждении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Структуру гигантского дипольного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ядерного резонанса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Экзотические моды возбуждения ядер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и структуру «пигмейного» резонанса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Фоторасщепление ядер 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нуклеосинтез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в ядерной астрофизике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E03895C-E089-DF0E-DE3C-A89DC36B0B69}"/>
              </a:ext>
            </a:extLst>
          </p:cNvPr>
          <p:cNvSpPr/>
          <p:nvPr/>
        </p:nvSpPr>
        <p:spPr>
          <a:xfrm>
            <a:off x="8256240" y="4391024"/>
            <a:ext cx="3600400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="" xmlns:a16="http://schemas.microsoft.com/office/drawing/2014/main" id="{F6B83B77-D094-BA96-4268-76279B889F50}"/>
              </a:ext>
            </a:extLst>
          </p:cNvPr>
          <p:cNvSpPr/>
          <p:nvPr/>
        </p:nvSpPr>
        <p:spPr>
          <a:xfrm rot="5400000">
            <a:off x="9082439" y="3852450"/>
            <a:ext cx="1383601" cy="34448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0001-044343441" descr="0001-044343441">
            <a:hlinkClick r:id="" action="ppaction://media"/>
            <a:extLst>
              <a:ext uri="{FF2B5EF4-FFF2-40B4-BE49-F238E27FC236}">
                <a16:creationId xmlns="" xmlns:a16="http://schemas.microsoft.com/office/drawing/2014/main" id="{B08C4BE0-FD0B-8048-A35D-7575123CF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051800" cy="6858000"/>
          </a:xfrm>
          <a:prstGeom prst="round1Rect">
            <a:avLst>
              <a:gd name="adj" fmla="val 8056"/>
            </a:avLst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481ADF38-7AC8-A2DF-F52B-8588F45CD301}"/>
              </a:ext>
            </a:extLst>
          </p:cNvPr>
          <p:cNvSpPr/>
          <p:nvPr/>
        </p:nvSpPr>
        <p:spPr>
          <a:xfrm>
            <a:off x="695323" y="4883087"/>
            <a:ext cx="10801355" cy="138360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</p:spPr>
        <p:txBody>
          <a:bodyPr wrap="square" lIns="216000" tIns="0" rIns="0" bIns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736E5F-1D6E-5982-80BD-7A91A2FD4666}"/>
              </a:ext>
            </a:extLst>
          </p:cNvPr>
          <p:cNvSpPr txBox="1"/>
          <p:nvPr/>
        </p:nvSpPr>
        <p:spPr>
          <a:xfrm>
            <a:off x="1143778" y="5097835"/>
            <a:ext cx="670020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Создание источника квазимонохроматического гамма-излучения рекордной яркости в диапазоне энергий </a:t>
            </a:r>
            <a:r>
              <a:rPr lang="ru-RU" sz="1400" b="1" dirty="0" smtClean="0">
                <a:solidFill>
                  <a:schemeClr val="bg1"/>
                </a:solidFill>
              </a:rPr>
              <a:t>5-200 </a:t>
            </a:r>
            <a:r>
              <a:rPr lang="ru-RU" sz="1400" b="1" dirty="0">
                <a:solidFill>
                  <a:schemeClr val="bg1"/>
                </a:solidFill>
              </a:rPr>
              <a:t>МэВ с потоком до 10</a:t>
            </a:r>
            <a:r>
              <a:rPr lang="ru-RU" sz="1400" b="1" baseline="30000" dirty="0">
                <a:solidFill>
                  <a:schemeClr val="bg1"/>
                </a:solidFill>
              </a:rPr>
              <a:t>11</a:t>
            </a:r>
            <a:r>
              <a:rPr lang="ru-RU" sz="1400" b="1" dirty="0">
                <a:solidFill>
                  <a:schemeClr val="bg1"/>
                </a:solidFill>
              </a:rPr>
              <a:t> фотонов в секунду и угловой расходимостью порядка 1 мрад позволит совершить качественный скачок в фотоядерной физике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EA2056-4C1A-520E-26BA-3F123D409D92}"/>
              </a:ext>
            </a:extLst>
          </p:cNvPr>
          <p:cNvSpPr txBox="1"/>
          <p:nvPr/>
        </p:nvSpPr>
        <p:spPr>
          <a:xfrm>
            <a:off x="695323" y="435998"/>
            <a:ext cx="719491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50" b="1" dirty="0">
                <a:solidFill>
                  <a:schemeClr val="bg1"/>
                </a:solidFill>
              </a:rPr>
              <a:t>МНОГОФУНКЦИОНАЛЬНЫЙ УСКОРИТЕЛЬНЫЙ </a:t>
            </a:r>
            <a:r>
              <a:rPr lang="ru-RU" sz="1850" b="1" dirty="0" smtClean="0">
                <a:solidFill>
                  <a:schemeClr val="bg1"/>
                </a:solidFill>
              </a:rPr>
              <a:t>КОМПЛЕКС</a:t>
            </a:r>
            <a:br>
              <a:rPr lang="ru-RU" sz="1850" b="1" dirty="0" smtClean="0">
                <a:solidFill>
                  <a:schemeClr val="bg1"/>
                </a:solidFill>
              </a:rPr>
            </a:br>
            <a:r>
              <a:rPr lang="ru-RU" sz="1850" b="1" dirty="0" smtClean="0">
                <a:solidFill>
                  <a:schemeClr val="bg1"/>
                </a:solidFill>
              </a:rPr>
              <a:t>С </a:t>
            </a:r>
            <a:r>
              <a:rPr lang="ru-RU" sz="1850" b="1" dirty="0">
                <a:solidFill>
                  <a:schemeClr val="bg1"/>
                </a:solidFill>
              </a:rPr>
              <a:t>ИСТОЧНИКОМ КОМПТОНОВСКОГО ИЗЛУЧЕНИЯ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758D89B-316B-3326-F8BA-129F1C8DAAB7}"/>
              </a:ext>
            </a:extLst>
          </p:cNvPr>
          <p:cNvSpPr txBox="1"/>
          <p:nvPr/>
        </p:nvSpPr>
        <p:spPr>
          <a:xfrm>
            <a:off x="8461527" y="5151695"/>
            <a:ext cx="2949145" cy="84638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Малое накопительное кольцо позволит создать источник комптоновского излучения с энергией квантов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10-100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КэВ для различных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диагностических приложений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F3AC0B1-C0AC-4C5D-93FA-CFE32DCCCF05}"/>
              </a:ext>
            </a:extLst>
          </p:cNvPr>
          <p:cNvSpPr/>
          <p:nvPr/>
        </p:nvSpPr>
        <p:spPr bwMode="auto">
          <a:xfrm>
            <a:off x="720589" y="5886490"/>
            <a:ext cx="336685" cy="337188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7AF77B3D-517F-6958-5BC3-F80466246331}"/>
              </a:ext>
            </a:extLst>
          </p:cNvPr>
          <p:cNvSpPr/>
          <p:nvPr/>
        </p:nvSpPr>
        <p:spPr bwMode="auto">
          <a:xfrm>
            <a:off x="10808226" y="4800238"/>
            <a:ext cx="228150" cy="228491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033CB11D-8BFE-0A69-5FF0-84FFDA54EED2}"/>
              </a:ext>
            </a:extLst>
          </p:cNvPr>
          <p:cNvSpPr/>
          <p:nvPr/>
        </p:nvSpPr>
        <p:spPr bwMode="auto">
          <a:xfrm>
            <a:off x="7862919" y="1302973"/>
            <a:ext cx="393842" cy="394430"/>
          </a:xfrm>
          <a:prstGeom prst="ellipse">
            <a:avLst/>
          </a:prstGeom>
          <a:gradFill flip="none" rotWithShape="1">
            <a:gsLst>
              <a:gs pos="60000">
                <a:schemeClr val="tx2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0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53" grpId="0"/>
      <p:bldP spid="46" grpId="0"/>
      <p:bldP spid="6" grpId="0" animBg="1"/>
      <p:bldP spid="2" grpId="0" animBg="1"/>
      <p:bldP spid="4" grpId="0"/>
      <p:bldP spid="31" grpId="0"/>
    </p:bldLst>
  </p:timing>
</p:sld>
</file>

<file path=ppt/theme/theme1.xml><?xml version="1.0" encoding="utf-8"?>
<a:theme xmlns:a="http://schemas.openxmlformats.org/drawingml/2006/main" name="Специальное оформление">
  <a:themeElements>
    <a:clrScheme name="Другая 10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884D3"/>
      </a:accent4>
      <a:accent5>
        <a:srgbClr val="FD6924"/>
      </a:accent5>
      <a:accent6>
        <a:srgbClr val="56C02B"/>
      </a:accent6>
      <a:hlink>
        <a:srgbClr val="7F7F7F"/>
      </a:hlink>
      <a:folHlink>
        <a:srgbClr val="7F7F7F"/>
      </a:folHlink>
    </a:clrScheme>
    <a:fontScheme name="Другая 42">
      <a:majorFont>
        <a:latin typeface="Rosatom"/>
        <a:ea typeface=""/>
        <a:cs typeface=""/>
      </a:majorFont>
      <a:minorFont>
        <a:latin typeface="Rosato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10965</TotalTime>
  <Words>3346</Words>
  <Application>Microsoft Office PowerPoint</Application>
  <DocSecurity>0</DocSecurity>
  <PresentationFormat>Произвольный</PresentationFormat>
  <Paragraphs>552</Paragraphs>
  <Slides>52</Slides>
  <Notes>19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9" baseType="lpstr">
      <vt:lpstr>Arial</vt:lpstr>
      <vt:lpstr>Rosatom Light</vt:lpstr>
      <vt:lpstr>Cambria Math</vt:lpstr>
      <vt:lpstr>Wingdings</vt:lpstr>
      <vt:lpstr>Arial Narrow</vt:lpstr>
      <vt:lpstr>Times New Roman</vt:lpstr>
      <vt:lpstr>Gotham Pro</vt:lpstr>
      <vt:lpstr>Rosatom</vt:lpstr>
      <vt:lpstr>Times</vt:lpstr>
      <vt:lpstr>Liberation Serif</vt:lpstr>
      <vt:lpstr>Symbol</vt:lpstr>
      <vt:lpstr>Calibri</vt:lpstr>
      <vt:lpstr>Helvetica Neue</vt:lpstr>
      <vt:lpstr>Constantia</vt:lpstr>
      <vt:lpstr>Tahoma</vt:lpstr>
      <vt:lpstr>Специальное оформление</vt:lpstr>
      <vt:lpstr>Формула</vt:lpstr>
      <vt:lpstr>Презентация PowerPoint</vt:lpstr>
      <vt:lpstr>НАЦИОНАЛЬНЫЙ ЦЕНТР ФИЗИКИ  И МАТЕМАТИКИ</vt:lpstr>
      <vt:lpstr>10 НАУЧНЫХ НАПРАВЛЕНИЙ НЦФМ  </vt:lpstr>
      <vt:lpstr>РАСПРЕДЕЛЕННАЯ ИССЛЕДОВАТЕЛЬСКАЯ ИНФРАСТРУКТУРА НЦФМ</vt:lpstr>
      <vt:lpstr>ПРИКЛАДНЫЕ РАБОТЫ В ИНТЕРЕСАХ ОБЕСПЕЧЕНИЯ  ТЕХНОЛОГИЧЕСКОГО СУВЕРЕНИТЕТА СТРАНЫ</vt:lpstr>
      <vt:lpstr>НАУЧНАЯ ПРОГРАММА  НЦФМ</vt:lpstr>
      <vt:lpstr>ФУНДАМЕНТАЛЬНАЯ НАУКА</vt:lpstr>
      <vt:lpstr>ФОТОННАЯ ВЫЧИСЛИТЕЛЬНАЯ МАШИНА</vt:lpstr>
      <vt:lpstr>Презентация PowerPoint</vt:lpstr>
      <vt:lpstr>ЭКЗАВАТТНЫЙ ЛАЗЕР XCELS  (eXawatt Center for Extreme Light Studies)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Крупнейшие линейные ускорители мира</vt:lpstr>
      <vt:lpstr>Можно ли ускорять электроны лазерным полем?</vt:lpstr>
      <vt:lpstr>Генерация кильватерной волны в плазме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Биткова Райфа Хусаиновна</dc:creator>
  <cp:lastModifiedBy>Александр Михайлович</cp:lastModifiedBy>
  <cp:revision>1177</cp:revision>
  <dcterms:created xsi:type="dcterms:W3CDTF">2022-11-18T08:10:57Z</dcterms:created>
  <dcterms:modified xsi:type="dcterms:W3CDTF">2024-05-15T06:18:43Z</dcterms:modified>
  <dc:identifier/>
  <dc:language/>
  <cp:version/>
</cp:coreProperties>
</file>