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26" r:id="rId2"/>
    <p:sldId id="447" r:id="rId3"/>
    <p:sldId id="297" r:id="rId4"/>
    <p:sldId id="662" r:id="rId5"/>
    <p:sldId id="686" r:id="rId6"/>
    <p:sldId id="658" r:id="rId7"/>
    <p:sldId id="680" r:id="rId8"/>
    <p:sldId id="322" r:id="rId9"/>
    <p:sldId id="494" r:id="rId10"/>
    <p:sldId id="274" r:id="rId11"/>
    <p:sldId id="279" r:id="rId12"/>
    <p:sldId id="291" r:id="rId13"/>
    <p:sldId id="269" r:id="rId14"/>
    <p:sldId id="277" r:id="rId15"/>
    <p:sldId id="673" r:id="rId16"/>
    <p:sldId id="296" r:id="rId17"/>
    <p:sldId id="675" r:id="rId18"/>
    <p:sldId id="674" r:id="rId19"/>
    <p:sldId id="681" r:id="rId20"/>
    <p:sldId id="661" r:id="rId21"/>
    <p:sldId id="646" r:id="rId22"/>
    <p:sldId id="264" r:id="rId23"/>
    <p:sldId id="259" r:id="rId24"/>
    <p:sldId id="666" r:id="rId25"/>
    <p:sldId id="663" r:id="rId26"/>
    <p:sldId id="276" r:id="rId27"/>
    <p:sldId id="668" r:id="rId28"/>
    <p:sldId id="669" r:id="rId29"/>
    <p:sldId id="380" r:id="rId30"/>
    <p:sldId id="684" r:id="rId31"/>
    <p:sldId id="687" r:id="rId32"/>
    <p:sldId id="507" r:id="rId33"/>
    <p:sldId id="523" r:id="rId34"/>
    <p:sldId id="509" r:id="rId35"/>
    <p:sldId id="257" r:id="rId36"/>
    <p:sldId id="258" r:id="rId37"/>
    <p:sldId id="654" r:id="rId38"/>
    <p:sldId id="642" r:id="rId39"/>
    <p:sldId id="643" r:id="rId40"/>
    <p:sldId id="614" r:id="rId41"/>
    <p:sldId id="656" r:id="rId42"/>
    <p:sldId id="689" r:id="rId43"/>
    <p:sldId id="491" r:id="rId44"/>
    <p:sldId id="485" r:id="rId45"/>
    <p:sldId id="688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60;&#1072;&#1081;&#1083;&#1099;\&#1088;&#1072;&#1073;&#1086;&#1090;&#1072;\&#1044;&#1086;&#1082;&#1083;&#1072;&#1076;&#1099;\2024\&#1053;&#1080;&#1078;&#1085;&#1080;&#1081;%20&#1085;&#1086;&#1074;&#1075;&#1086;&#1088;&#1086;&#1076;\&#1055;&#1086;&#1076;&#1075;&#1086;&#1090;&#1086;&#1074;&#1082;&#1072;\&#1055;&#1088;&#1086;&#1093;&#1086;&#1078;&#1076;&#1077;&#1085;&#1080;&#1103;%20&#1090;&#1080;&#1090;&#1072;&#1085;&#1072;%202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60;&#1072;&#1081;&#1083;&#1099;\&#1088;&#1072;&#1073;&#1086;&#1090;&#1072;\&#1044;&#1086;&#1082;&#1083;&#1072;&#1076;&#1099;\2024\&#1053;&#1080;&#1078;&#1085;&#1080;&#1081;%20&#1085;&#1086;&#1074;&#1075;&#1086;&#1088;&#1086;&#1076;\&#1055;&#1086;&#1076;&#1075;&#1086;&#1090;&#1086;&#1074;&#1082;&#1072;\&#1055;&#1088;&#1086;&#1093;&#1086;&#1078;&#1076;&#1077;&#1085;&#1080;&#1103;%2052C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60;&#1072;&#1081;&#1083;&#1099;\&#1088;&#1072;&#1073;&#1086;&#1090;&#1072;\&#1044;&#1086;&#1082;&#1083;&#1072;&#1076;&#1099;\2024\&#1053;&#1080;&#1078;&#1085;&#1080;&#1081;%20&#1085;&#1086;&#1074;&#1075;&#1086;&#1088;&#1086;&#1076;\&#1055;&#1086;&#1076;&#1075;&#1086;&#1090;&#1086;&#1074;&#1082;&#1072;\&#1055;&#1088;&#1086;&#1093;&#1086;&#1078;&#1076;&#1077;&#1085;&#1080;&#1103;%2048Ca%20(2024)%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1B-4D78-86D0-14BB162A35EC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1B-4D78-86D0-14BB162A35EC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1B-4D78-86D0-14BB162A35EC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1B-4D78-86D0-14BB162A35EC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B-4D78-86D0-14BB162A35EC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B-4D78-86D0-14BB162A35EC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1B-4D78-86D0-14BB162A35EC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1B-4D78-86D0-14BB162A35E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1B-4D78-86D0-14BB162A35EC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1B-4D78-86D0-14BB162A35EC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1B-4D78-86D0-14BB162A35EC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D1B-4D78-86D0-14BB162A35EC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1B-4D78-86D0-14BB162A35EC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1B-4D78-86D0-14BB162A35EC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1B-4D78-86D0-14BB162A35EC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D1B-4D78-86D0-14BB162A35E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6182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1B-4D78-86D0-14BB162A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9+</a:t>
            </a:r>
            <a:endParaRPr lang="ru-RU" baseline="30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915439276485788"/>
          <c:y val="1.8022030651340993E-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080814622562649E-2"/>
          <c:y val="0.13129361098003534"/>
          <c:w val="0.90818144707343895"/>
          <c:h val="0.74709100223206115"/>
        </c:manualLayout>
      </c:layout>
      <c:lineChart>
        <c:grouping val="standard"/>
        <c:varyColors val="0"/>
        <c:ser>
          <c:idx val="0"/>
          <c:order val="0"/>
          <c:tx>
            <c:v>Iecr=5.07 puA; P=300W; I=1.66 puA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прохождений'!$D$3:$D$23</c:f>
              <c:numCache>
                <c:formatCode>0.00%</c:formatCode>
                <c:ptCount val="21"/>
                <c:pt idx="0">
                  <c:v>1</c:v>
                </c:pt>
                <c:pt idx="1">
                  <c:v>0.93703565714786652</c:v>
                </c:pt>
                <c:pt idx="2">
                  <c:v>0.81062482193341956</c:v>
                </c:pt>
                <c:pt idx="3">
                  <c:v>0.54857656315062786</c:v>
                </c:pt>
                <c:pt idx="4">
                  <c:v>0.53658857305660879</c:v>
                </c:pt>
                <c:pt idx="5">
                  <c:v>0.52714282583444738</c:v>
                </c:pt>
                <c:pt idx="6">
                  <c:v>0.51778474215959158</c:v>
                </c:pt>
                <c:pt idx="7">
                  <c:v>0.51462885445659556</c:v>
                </c:pt>
                <c:pt idx="8">
                  <c:v>0.51405904139911018</c:v>
                </c:pt>
                <c:pt idx="9">
                  <c:v>0.49823577111047807</c:v>
                </c:pt>
                <c:pt idx="10">
                  <c:v>0.49100352845777906</c:v>
                </c:pt>
                <c:pt idx="11">
                  <c:v>0.48771614543382502</c:v>
                </c:pt>
                <c:pt idx="12">
                  <c:v>0.48412193999430186</c:v>
                </c:pt>
                <c:pt idx="13">
                  <c:v>0.47997983738411976</c:v>
                </c:pt>
                <c:pt idx="14">
                  <c:v>0.47502684696136233</c:v>
                </c:pt>
                <c:pt idx="15">
                  <c:v>0.46994236121764671</c:v>
                </c:pt>
                <c:pt idx="16">
                  <c:v>0.46271011856494776</c:v>
                </c:pt>
                <c:pt idx="17">
                  <c:v>0.43691511977032155</c:v>
                </c:pt>
                <c:pt idx="18">
                  <c:v>0.4260886716780995</c:v>
                </c:pt>
                <c:pt idx="19">
                  <c:v>0.41436367222599663</c:v>
                </c:pt>
                <c:pt idx="20">
                  <c:v>0.32661246137324951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75-4842-9393-B8642E17C550}"/>
            </c:ext>
          </c:extLst>
        </c:ser>
        <c:ser>
          <c:idx val="1"/>
          <c:order val="1"/>
          <c:tx>
            <c:v>Iecr=4.83 puA; P=242W; I=2.13 puA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прохождений'!$H$3:$H$23</c:f>
              <c:numCache>
                <c:formatCode>0.00%</c:formatCode>
                <c:ptCount val="21"/>
                <c:pt idx="0">
                  <c:v>1</c:v>
                </c:pt>
                <c:pt idx="1">
                  <c:v>0.92048093059610558</c:v>
                </c:pt>
                <c:pt idx="2">
                  <c:v>0.81291523943079136</c:v>
                </c:pt>
                <c:pt idx="3">
                  <c:v>0.59288719280903002</c:v>
                </c:pt>
                <c:pt idx="4">
                  <c:v>0.58272603967907299</c:v>
                </c:pt>
                <c:pt idx="5">
                  <c:v>0.57764546311409448</c:v>
                </c:pt>
                <c:pt idx="6">
                  <c:v>0.57481781190372194</c:v>
                </c:pt>
                <c:pt idx="7">
                  <c:v>0.5717372813168119</c:v>
                </c:pt>
                <c:pt idx="8">
                  <c:v>0.57201314972757999</c:v>
                </c:pt>
                <c:pt idx="9">
                  <c:v>0.56056461068070529</c:v>
                </c:pt>
                <c:pt idx="10">
                  <c:v>0.55686337616956705</c:v>
                </c:pt>
                <c:pt idx="11">
                  <c:v>0.55647256258764566</c:v>
                </c:pt>
                <c:pt idx="12">
                  <c:v>0.55477137405457599</c:v>
                </c:pt>
                <c:pt idx="13">
                  <c:v>0.55341502103496631</c:v>
                </c:pt>
                <c:pt idx="14">
                  <c:v>0.55270236097381553</c:v>
                </c:pt>
                <c:pt idx="15">
                  <c:v>0.54950688521575197</c:v>
                </c:pt>
                <c:pt idx="16">
                  <c:v>0.54752982827191432</c:v>
                </c:pt>
                <c:pt idx="17">
                  <c:v>0.52640290581392668</c:v>
                </c:pt>
                <c:pt idx="18">
                  <c:v>0.51750614956665664</c:v>
                </c:pt>
                <c:pt idx="19">
                  <c:v>0.51021862571553367</c:v>
                </c:pt>
                <c:pt idx="20">
                  <c:v>0.44003310420929209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75-4842-9393-B8642E17C550}"/>
            </c:ext>
          </c:extLst>
        </c:ser>
        <c:ser>
          <c:idx val="2"/>
          <c:order val="2"/>
          <c:tx>
            <c:v>Iecr=4.74 puA; P=198W; I=2.12 puA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прохождений'!$L$3:$L$23</c:f>
              <c:numCache>
                <c:formatCode>0.00%</c:formatCode>
                <c:ptCount val="21"/>
                <c:pt idx="0">
                  <c:v>1</c:v>
                </c:pt>
                <c:pt idx="1">
                  <c:v>0.95950345473708865</c:v>
                </c:pt>
                <c:pt idx="2">
                  <c:v>0.86110785806300505</c:v>
                </c:pt>
                <c:pt idx="3">
                  <c:v>0.64672678299566688</c:v>
                </c:pt>
                <c:pt idx="4">
                  <c:v>0.63955966740836168</c:v>
                </c:pt>
                <c:pt idx="5">
                  <c:v>0.63241597376742009</c:v>
                </c:pt>
                <c:pt idx="6">
                  <c:v>0.62740367724557911</c:v>
                </c:pt>
                <c:pt idx="7">
                  <c:v>0.62627942382011947</c:v>
                </c:pt>
                <c:pt idx="8">
                  <c:v>0.62442909005738378</c:v>
                </c:pt>
                <c:pt idx="9">
                  <c:v>0.61562243822461649</c:v>
                </c:pt>
                <c:pt idx="10">
                  <c:v>0.61227309989460121</c:v>
                </c:pt>
                <c:pt idx="11">
                  <c:v>0.61056329781004803</c:v>
                </c:pt>
                <c:pt idx="12">
                  <c:v>0.6095093102236796</c:v>
                </c:pt>
                <c:pt idx="13">
                  <c:v>0.60805714954912748</c:v>
                </c:pt>
                <c:pt idx="14">
                  <c:v>0.60597259632275446</c:v>
                </c:pt>
                <c:pt idx="15">
                  <c:v>0.60414568450638251</c:v>
                </c:pt>
                <c:pt idx="16">
                  <c:v>0.59861810516453917</c:v>
                </c:pt>
                <c:pt idx="17">
                  <c:v>0.58636842721630167</c:v>
                </c:pt>
                <c:pt idx="18">
                  <c:v>0.56439864152711094</c:v>
                </c:pt>
                <c:pt idx="19">
                  <c:v>0.5554983019088886</c:v>
                </c:pt>
                <c:pt idx="20">
                  <c:v>0.44682047078112197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E75-4842-9393-B8642E17C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4203392"/>
        <c:axId val="1454203808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Iecr=16 puA; P=172W; I=3.6 puA</c:v>
                </c:tx>
                <c:spPr>
                  <a:ln w="127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'графики прохождений'!$B$3:$B$23</c15:sqref>
                        </c15:formulaRef>
                      </c:ext>
                    </c:extLst>
                    <c:strCache>
                      <c:ptCount val="21"/>
                      <c:pt idx="0">
                        <c:v>IFC1</c:v>
                      </c:pt>
                      <c:pt idx="1">
                        <c:v>IFC2</c:v>
                      </c:pt>
                      <c:pt idx="2">
                        <c:v>IFC3</c:v>
                      </c:pt>
                      <c:pt idx="3">
                        <c:v>RP2_263</c:v>
                      </c:pt>
                      <c:pt idx="4">
                        <c:v>RP2_300</c:v>
                      </c:pt>
                      <c:pt idx="5">
                        <c:v>RP2_400</c:v>
                      </c:pt>
                      <c:pt idx="6">
                        <c:v>RP2_500</c:v>
                      </c:pt>
                      <c:pt idx="7">
                        <c:v>RP2_600</c:v>
                      </c:pt>
                      <c:pt idx="8">
                        <c:v>RP2_700</c:v>
                      </c:pt>
                      <c:pt idx="9">
                        <c:v>RP2_800</c:v>
                      </c:pt>
                      <c:pt idx="10">
                        <c:v>RP2_900</c:v>
                      </c:pt>
                      <c:pt idx="11">
                        <c:v>RP2_1000</c:v>
                      </c:pt>
                      <c:pt idx="12">
                        <c:v>RP2_1100</c:v>
                      </c:pt>
                      <c:pt idx="13">
                        <c:v>RP2_1200</c:v>
                      </c:pt>
                      <c:pt idx="14">
                        <c:v>RP2_1300</c:v>
                      </c:pt>
                      <c:pt idx="15">
                        <c:v>RP2_1400</c:v>
                      </c:pt>
                      <c:pt idx="16">
                        <c:v>RP2_1500</c:v>
                      </c:pt>
                      <c:pt idx="17">
                        <c:v>RP2_1600</c:v>
                      </c:pt>
                      <c:pt idx="18">
                        <c:v>RP2_1700</c:v>
                      </c:pt>
                      <c:pt idx="19">
                        <c:v>RP2_1770</c:v>
                      </c:pt>
                      <c:pt idx="20">
                        <c:v>T0FC2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'графики прохождений'!$P$3:$P$23</c15:sqref>
                        </c15:formulaRef>
                      </c:ext>
                    </c:extLst>
                    <c:numCache>
                      <c:formatCode>0.00%</c:formatCode>
                      <c:ptCount val="21"/>
                      <c:pt idx="0">
                        <c:v>1</c:v>
                      </c:pt>
                      <c:pt idx="1">
                        <c:v>0.90787675487638209</c:v>
                      </c:pt>
                      <c:pt idx="2">
                        <c:v>0.73507406026973665</c:v>
                      </c:pt>
                      <c:pt idx="3">
                        <c:v>0.37240651012548143</c:v>
                      </c:pt>
                      <c:pt idx="4">
                        <c:v>0.36015516075150811</c:v>
                      </c:pt>
                      <c:pt idx="5">
                        <c:v>0.31949448516723955</c:v>
                      </c:pt>
                      <c:pt idx="6">
                        <c:v>0.30994188373987108</c:v>
                      </c:pt>
                      <c:pt idx="7">
                        <c:v>0.30729835314255738</c:v>
                      </c:pt>
                      <c:pt idx="8">
                        <c:v>0.30561422398917737</c:v>
                      </c:pt>
                      <c:pt idx="9">
                        <c:v>0.29905716376085367</c:v>
                      </c:pt>
                      <c:pt idx="10">
                        <c:v>0.29740754545078063</c:v>
                      </c:pt>
                      <c:pt idx="11">
                        <c:v>0.29753868665534711</c:v>
                      </c:pt>
                      <c:pt idx="12">
                        <c:v>0.2973385237641667</c:v>
                      </c:pt>
                      <c:pt idx="13">
                        <c:v>0.2966966220786571</c:v>
                      </c:pt>
                      <c:pt idx="14">
                        <c:v>0.29623417677834374</c:v>
                      </c:pt>
                      <c:pt idx="15">
                        <c:v>0.29582694882732152</c:v>
                      </c:pt>
                      <c:pt idx="16">
                        <c:v>0.29523336232244168</c:v>
                      </c:pt>
                      <c:pt idx="17">
                        <c:v>0.29380461340953329</c:v>
                      </c:pt>
                      <c:pt idx="18">
                        <c:v>0.28621913005066191</c:v>
                      </c:pt>
                      <c:pt idx="19">
                        <c:v>0.28234011126295883</c:v>
                      </c:pt>
                      <c:pt idx="20">
                        <c:v>0.22507972004803908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E75-4842-9393-B8642E17C550}"/>
                  </c:ext>
                </c:extLst>
              </c15:ser>
            </c15:filteredLineSeries>
          </c:ext>
        </c:extLst>
      </c:lineChart>
      <c:catAx>
        <c:axId val="145420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808"/>
        <c:crosses val="autoZero"/>
        <c:auto val="1"/>
        <c:lblAlgn val="ctr"/>
        <c:lblOffset val="100"/>
        <c:noMultiLvlLbl val="0"/>
      </c:catAx>
      <c:valAx>
        <c:axId val="14542038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392"/>
        <c:crosses val="autoZero"/>
        <c:crossBetween val="midCat"/>
        <c:majorUnit val="0.1"/>
        <c:minorUnit val="5.000000000000001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018766149870798"/>
          <c:y val="1.2744252873563219E-3"/>
          <c:w val="0.35365923772609814"/>
          <c:h val="0.2574176245210727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US" sz="2400"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24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baseline="300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122206072351422"/>
          <c:y val="0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9937744038342293E-2"/>
          <c:y val="0.13129366535367623"/>
          <c:w val="0.90818144707343895"/>
          <c:h val="0.74709100223206115"/>
        </c:manualLayout>
      </c:layout>
      <c:lineChart>
        <c:grouping val="standard"/>
        <c:varyColors val="0"/>
        <c:ser>
          <c:idx val="3"/>
          <c:order val="0"/>
          <c:tx>
            <c:v>Iecr=2.5 puA; P=130 W; I=0.9 puA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Лист2!$P$3:$P$23</c:f>
              <c:numCache>
                <c:formatCode>0.00%</c:formatCode>
                <c:ptCount val="21"/>
                <c:pt idx="0">
                  <c:v>1</c:v>
                </c:pt>
                <c:pt idx="1">
                  <c:v>0.77326060510928851</c:v>
                </c:pt>
                <c:pt idx="2">
                  <c:v>0.73013381469999616</c:v>
                </c:pt>
                <c:pt idx="3">
                  <c:v>0.56366989757877806</c:v>
                </c:pt>
                <c:pt idx="4">
                  <c:v>0.55370246831220815</c:v>
                </c:pt>
                <c:pt idx="5">
                  <c:v>0.53651453910450109</c:v>
                </c:pt>
                <c:pt idx="6">
                  <c:v>0.54051720755013144</c:v>
                </c:pt>
                <c:pt idx="7">
                  <c:v>0.54051720755013144</c:v>
                </c:pt>
                <c:pt idx="8">
                  <c:v>0.53533728367931555</c:v>
                </c:pt>
                <c:pt idx="9">
                  <c:v>0.5261546913628693</c:v>
                </c:pt>
                <c:pt idx="10">
                  <c:v>0.52215202291723894</c:v>
                </c:pt>
                <c:pt idx="11">
                  <c:v>0.51218459365066904</c:v>
                </c:pt>
                <c:pt idx="12">
                  <c:v>0.5205431071694856</c:v>
                </c:pt>
                <c:pt idx="13">
                  <c:v>0.51897343326923828</c:v>
                </c:pt>
                <c:pt idx="14">
                  <c:v>0.51975827021936194</c:v>
                </c:pt>
                <c:pt idx="15">
                  <c:v>0.51657968057136128</c:v>
                </c:pt>
                <c:pt idx="16">
                  <c:v>0.5153631832986697</c:v>
                </c:pt>
                <c:pt idx="17">
                  <c:v>0.50100066711140756</c:v>
                </c:pt>
                <c:pt idx="18">
                  <c:v>0.50021583016128401</c:v>
                </c:pt>
                <c:pt idx="19">
                  <c:v>0.4862457324490837</c:v>
                </c:pt>
                <c:pt idx="20">
                  <c:v>0.37236589098614764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8F60-4608-A286-EACF8B321159}"/>
            </c:ext>
          </c:extLst>
        </c:ser>
        <c:ser>
          <c:idx val="0"/>
          <c:order val="1"/>
          <c:tx>
            <c:v>Iecr=5.3 puA; P=280 W; I=2.1 puA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Лист2!$D$3:$D$23</c:f>
              <c:numCache>
                <c:formatCode>0.00%</c:formatCode>
                <c:ptCount val="21"/>
                <c:pt idx="0">
                  <c:v>1</c:v>
                </c:pt>
                <c:pt idx="1">
                  <c:v>0.85799639260483995</c:v>
                </c:pt>
                <c:pt idx="2">
                  <c:v>0.80886442206523379</c:v>
                </c:pt>
                <c:pt idx="3">
                  <c:v>0.55696678190290094</c:v>
                </c:pt>
                <c:pt idx="4">
                  <c:v>0.54033894483691569</c:v>
                </c:pt>
                <c:pt idx="5">
                  <c:v>0.52371110777093044</c:v>
                </c:pt>
                <c:pt idx="6">
                  <c:v>0.50612505636554939</c:v>
                </c:pt>
                <c:pt idx="7">
                  <c:v>0.51147978355629042</c:v>
                </c:pt>
                <c:pt idx="8">
                  <c:v>0.50956335487749893</c:v>
                </c:pt>
                <c:pt idx="9">
                  <c:v>0.50708327070494519</c:v>
                </c:pt>
                <c:pt idx="10">
                  <c:v>0.50668871185931164</c:v>
                </c:pt>
                <c:pt idx="11">
                  <c:v>0.50612505636554939</c:v>
                </c:pt>
                <c:pt idx="12">
                  <c:v>0.50783481136329478</c:v>
                </c:pt>
                <c:pt idx="13">
                  <c:v>0.50343829851194954</c:v>
                </c:pt>
                <c:pt idx="14">
                  <c:v>0.4822260634300316</c:v>
                </c:pt>
                <c:pt idx="15">
                  <c:v>0.47191116789418314</c:v>
                </c:pt>
                <c:pt idx="16">
                  <c:v>0.46120171351270106</c:v>
                </c:pt>
                <c:pt idx="17">
                  <c:v>0.4665564407034421</c:v>
                </c:pt>
                <c:pt idx="18">
                  <c:v>0.4638696828498422</c:v>
                </c:pt>
                <c:pt idx="19">
                  <c:v>0.46464001202465055</c:v>
                </c:pt>
                <c:pt idx="20">
                  <c:v>0.39283030211934472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60-4608-A286-EACF8B321159}"/>
            </c:ext>
          </c:extLst>
        </c:ser>
        <c:ser>
          <c:idx val="1"/>
          <c:order val="2"/>
          <c:tx>
            <c:v>Iecr=6.3 puA; P=172 W; I=2.6 puA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Лист2!$H$3:$H$23</c:f>
              <c:numCache>
                <c:formatCode>0.00%</c:formatCode>
                <c:ptCount val="21"/>
                <c:pt idx="0">
                  <c:v>1</c:v>
                </c:pt>
                <c:pt idx="1">
                  <c:v>0.90664556962025311</c:v>
                </c:pt>
                <c:pt idx="2">
                  <c:v>0.82911392405063289</c:v>
                </c:pt>
                <c:pt idx="3">
                  <c:v>0.59968354430379744</c:v>
                </c:pt>
                <c:pt idx="4">
                  <c:v>0.57436708860759489</c:v>
                </c:pt>
                <c:pt idx="5">
                  <c:v>0.56329113924050633</c:v>
                </c:pt>
                <c:pt idx="6">
                  <c:v>0.53955696202531644</c:v>
                </c:pt>
                <c:pt idx="7">
                  <c:v>0.54588607594936711</c:v>
                </c:pt>
                <c:pt idx="8">
                  <c:v>0.54272151898734167</c:v>
                </c:pt>
                <c:pt idx="9">
                  <c:v>0.54588607594936711</c:v>
                </c:pt>
                <c:pt idx="10">
                  <c:v>0.53955696202531644</c:v>
                </c:pt>
                <c:pt idx="11">
                  <c:v>0.52689873417721511</c:v>
                </c:pt>
                <c:pt idx="12">
                  <c:v>0.53639240506329111</c:v>
                </c:pt>
                <c:pt idx="13">
                  <c:v>0.53955696202531644</c:v>
                </c:pt>
                <c:pt idx="14">
                  <c:v>0.53481012658227844</c:v>
                </c:pt>
                <c:pt idx="15">
                  <c:v>0.53006329113924044</c:v>
                </c:pt>
                <c:pt idx="16">
                  <c:v>0.52848101265822778</c:v>
                </c:pt>
                <c:pt idx="17">
                  <c:v>0.48892405063291133</c:v>
                </c:pt>
                <c:pt idx="18">
                  <c:v>0.51265822784810122</c:v>
                </c:pt>
                <c:pt idx="19">
                  <c:v>0.51107594936708856</c:v>
                </c:pt>
                <c:pt idx="20">
                  <c:v>0.41455696202531644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60-4608-A286-EACF8B321159}"/>
            </c:ext>
          </c:extLst>
        </c:ser>
        <c:ser>
          <c:idx val="2"/>
          <c:order val="3"/>
          <c:tx>
            <c:v>Iecr=7.0p uA; P=235 W; I=2.33 puA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Лист2!$L$3:$L$23</c:f>
              <c:numCache>
                <c:formatCode>0.00%</c:formatCode>
                <c:ptCount val="21"/>
                <c:pt idx="0">
                  <c:v>1</c:v>
                </c:pt>
                <c:pt idx="1">
                  <c:v>0.82799512042894829</c:v>
                </c:pt>
                <c:pt idx="2">
                  <c:v>0.73535419444523242</c:v>
                </c:pt>
                <c:pt idx="3">
                  <c:v>0.49249624102811423</c:v>
                </c:pt>
                <c:pt idx="4">
                  <c:v>0.48441090527390845</c:v>
                </c:pt>
                <c:pt idx="5">
                  <c:v>0.47113393287752842</c:v>
                </c:pt>
                <c:pt idx="6">
                  <c:v>0.46580044823966638</c:v>
                </c:pt>
                <c:pt idx="7">
                  <c:v>0.46638202502198639</c:v>
                </c:pt>
                <c:pt idx="8">
                  <c:v>0.46594229623535416</c:v>
                </c:pt>
                <c:pt idx="9">
                  <c:v>0.46551675224829064</c:v>
                </c:pt>
                <c:pt idx="10">
                  <c:v>0.46479332747028285</c:v>
                </c:pt>
                <c:pt idx="11">
                  <c:v>0.4644954466793384</c:v>
                </c:pt>
                <c:pt idx="12">
                  <c:v>0.46551675224829064</c:v>
                </c:pt>
                <c:pt idx="13">
                  <c:v>0.46161593236687559</c:v>
                </c:pt>
                <c:pt idx="14">
                  <c:v>0.45381429260404543</c:v>
                </c:pt>
                <c:pt idx="15">
                  <c:v>0.44214020255893782</c:v>
                </c:pt>
                <c:pt idx="16">
                  <c:v>0.43795568668614709</c:v>
                </c:pt>
                <c:pt idx="17">
                  <c:v>0.44011177622060199</c:v>
                </c:pt>
                <c:pt idx="18">
                  <c:v>0.43073562370563701</c:v>
                </c:pt>
                <c:pt idx="19">
                  <c:v>0.43866492666458623</c:v>
                </c:pt>
                <c:pt idx="20">
                  <c:v>0.33050582995262273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F60-4608-A286-EACF8B321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4203392"/>
        <c:axId val="1454203808"/>
        <c:extLst/>
      </c:lineChart>
      <c:catAx>
        <c:axId val="145420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808"/>
        <c:crosses val="autoZero"/>
        <c:auto val="1"/>
        <c:lblAlgn val="ctr"/>
        <c:lblOffset val="100"/>
        <c:noMultiLvlLbl val="0"/>
      </c:catAx>
      <c:valAx>
        <c:axId val="14542038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392"/>
        <c:crosses val="autoZero"/>
        <c:crossBetween val="midCat"/>
        <c:majorUnit val="0.1"/>
        <c:minorUnit val="5.000000000000001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554005167958653"/>
          <c:y val="0"/>
          <c:w val="0.32107961886304909"/>
          <c:h val="0.2999334291187739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4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baseline="3000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9188856589147288"/>
          <c:y val="1.2164750957854405E-2"/>
        </c:manualLayout>
      </c:layout>
      <c:overlay val="0"/>
      <c:spPr>
        <a:solidFill>
          <a:schemeClr val="bg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9937744038342293E-2"/>
          <c:y val="0.13129366535367623"/>
          <c:w val="0.90818144707343895"/>
          <c:h val="0.74709100223206115"/>
        </c:manualLayout>
      </c:layout>
      <c:lineChart>
        <c:grouping val="standard"/>
        <c:varyColors val="0"/>
        <c:ser>
          <c:idx val="1"/>
          <c:order val="0"/>
          <c:tx>
            <c:v>Iecr= 1.2  puA, I=0.53 puA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Лист2!$V$3:$V$23</c:f>
              <c:numCache>
                <c:formatCode>0.00%</c:formatCode>
                <c:ptCount val="21"/>
                <c:pt idx="0">
                  <c:v>0.99066199766549945</c:v>
                </c:pt>
                <c:pt idx="1">
                  <c:v>1</c:v>
                </c:pt>
                <c:pt idx="2">
                  <c:v>0.96264799066199758</c:v>
                </c:pt>
                <c:pt idx="3">
                  <c:v>0.74920793730198443</c:v>
                </c:pt>
                <c:pt idx="4">
                  <c:v>0.73495080873770213</c:v>
                </c:pt>
                <c:pt idx="5">
                  <c:v>0.7206103051525764</c:v>
                </c:pt>
                <c:pt idx="6">
                  <c:v>0.71594130398532596</c:v>
                </c:pt>
                <c:pt idx="7">
                  <c:v>0.71544105386026347</c:v>
                </c:pt>
                <c:pt idx="8">
                  <c:v>0.71335667833916949</c:v>
                </c:pt>
                <c:pt idx="9">
                  <c:v>0.71419042854760717</c:v>
                </c:pt>
                <c:pt idx="10">
                  <c:v>0.71419042854760717</c:v>
                </c:pt>
                <c:pt idx="11">
                  <c:v>0.71335667833916949</c:v>
                </c:pt>
                <c:pt idx="12">
                  <c:v>0.71352342838085714</c:v>
                </c:pt>
                <c:pt idx="13">
                  <c:v>0.71318992829748207</c:v>
                </c:pt>
                <c:pt idx="14">
                  <c:v>0.71152242788060704</c:v>
                </c:pt>
                <c:pt idx="15">
                  <c:v>0.71027180256795064</c:v>
                </c:pt>
                <c:pt idx="16">
                  <c:v>0.70977155244288814</c:v>
                </c:pt>
                <c:pt idx="17">
                  <c:v>0.70743705185926298</c:v>
                </c:pt>
                <c:pt idx="18">
                  <c:v>0.69401367350341836</c:v>
                </c:pt>
                <c:pt idx="19">
                  <c:v>0.67050191762547939</c:v>
                </c:pt>
                <c:pt idx="20">
                  <c:v>0.488410872102718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8C-4B12-87CB-6FF132AC15BC}"/>
            </c:ext>
          </c:extLst>
        </c:ser>
        <c:ser>
          <c:idx val="0"/>
          <c:order val="1"/>
          <c:tx>
            <c:v>Iecr=20.4 puA, I=7.7 puA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Лист2!$D$3:$D$23</c:f>
              <c:numCache>
                <c:formatCode>0.00%</c:formatCode>
                <c:ptCount val="21"/>
                <c:pt idx="0">
                  <c:v>1</c:v>
                </c:pt>
                <c:pt idx="1">
                  <c:v>0.94633108443444203</c:v>
                </c:pt>
                <c:pt idx="2">
                  <c:v>0.86628469782366202</c:v>
                </c:pt>
                <c:pt idx="3">
                  <c:v>0.62619467635019921</c:v>
                </c:pt>
                <c:pt idx="4">
                  <c:v>0.62039635000270255</c:v>
                </c:pt>
                <c:pt idx="5">
                  <c:v>0.61070135179625262</c:v>
                </c:pt>
                <c:pt idx="6">
                  <c:v>0.59885409347098617</c:v>
                </c:pt>
                <c:pt idx="7">
                  <c:v>0.59610234537386919</c:v>
                </c:pt>
                <c:pt idx="8">
                  <c:v>0.59185187733100086</c:v>
                </c:pt>
                <c:pt idx="9">
                  <c:v>0.58045669190740368</c:v>
                </c:pt>
                <c:pt idx="10">
                  <c:v>0.57640769113593138</c:v>
                </c:pt>
                <c:pt idx="11">
                  <c:v>0.57919874992015008</c:v>
                </c:pt>
                <c:pt idx="12">
                  <c:v>0.5754101824507265</c:v>
                </c:pt>
                <c:pt idx="13">
                  <c:v>0.57535613025596166</c:v>
                </c:pt>
                <c:pt idx="14">
                  <c:v>0.57465836555990701</c:v>
                </c:pt>
                <c:pt idx="15">
                  <c:v>0.57390654866908752</c:v>
                </c:pt>
                <c:pt idx="16">
                  <c:v>0.57570501260398899</c:v>
                </c:pt>
                <c:pt idx="17">
                  <c:v>0.56966099446210694</c:v>
                </c:pt>
                <c:pt idx="18">
                  <c:v>0.55331266246369903</c:v>
                </c:pt>
                <c:pt idx="19">
                  <c:v>0.53998142570034446</c:v>
                </c:pt>
                <c:pt idx="20">
                  <c:v>0.37985425562757053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8C-4B12-87CB-6FF132AC15BC}"/>
            </c:ext>
          </c:extLst>
        </c:ser>
        <c:ser>
          <c:idx val="2"/>
          <c:order val="2"/>
          <c:tx>
            <c:v>Iecr=21.9 puA, I=8.4 puA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Лист2!$I$3:$I$23</c:f>
              <c:numCache>
                <c:formatCode>0.00%</c:formatCode>
                <c:ptCount val="21"/>
                <c:pt idx="0">
                  <c:v>1</c:v>
                </c:pt>
                <c:pt idx="1">
                  <c:v>0.94884236407323941</c:v>
                </c:pt>
                <c:pt idx="2">
                  <c:v>0.83675750181608222</c:v>
                </c:pt>
                <c:pt idx="3">
                  <c:v>0.58650138767299353</c:v>
                </c:pt>
                <c:pt idx="4">
                  <c:v>0.57758861549350871</c:v>
                </c:pt>
                <c:pt idx="5">
                  <c:v>0.57222418835099742</c:v>
                </c:pt>
                <c:pt idx="6">
                  <c:v>0.57121835826177669</c:v>
                </c:pt>
                <c:pt idx="7">
                  <c:v>0.5702777208635238</c:v>
                </c:pt>
                <c:pt idx="8">
                  <c:v>0.56907631270139891</c:v>
                </c:pt>
                <c:pt idx="9">
                  <c:v>0.56132769571777152</c:v>
                </c:pt>
                <c:pt idx="10">
                  <c:v>0.55961405926946939</c:v>
                </c:pt>
                <c:pt idx="11">
                  <c:v>0.55907389125859153</c:v>
                </c:pt>
                <c:pt idx="12">
                  <c:v>0.55887831318568748</c:v>
                </c:pt>
                <c:pt idx="13">
                  <c:v>0.55840333786577756</c:v>
                </c:pt>
                <c:pt idx="14">
                  <c:v>0.55825432600070779</c:v>
                </c:pt>
                <c:pt idx="15">
                  <c:v>0.55682940004097825</c:v>
                </c:pt>
                <c:pt idx="16">
                  <c:v>0.55680146031627775</c:v>
                </c:pt>
                <c:pt idx="17">
                  <c:v>0.55406336729562089</c:v>
                </c:pt>
                <c:pt idx="18">
                  <c:v>0.53282917652318074</c:v>
                </c:pt>
                <c:pt idx="19">
                  <c:v>0.52664518412278583</c:v>
                </c:pt>
                <c:pt idx="20">
                  <c:v>0.37760537932832905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8C-4B12-87CB-6FF132AC1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4203392"/>
        <c:axId val="1454203808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Iecr=21.9 puA, I=8.4 puA 2</c:v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Лист2!$R$3:$R$23</c15:sqref>
                        </c15:formulaRef>
                      </c:ext>
                    </c:extLst>
                    <c:numCache>
                      <c:formatCode>0.00%</c:formatCode>
                      <c:ptCount val="21"/>
                      <c:pt idx="0">
                        <c:v>1</c:v>
                      </c:pt>
                      <c:pt idx="1">
                        <c:v>0.97254004576659037</c:v>
                      </c:pt>
                      <c:pt idx="2">
                        <c:v>0.81372997711670481</c:v>
                      </c:pt>
                      <c:pt idx="5">
                        <c:v>0.55514874141876425</c:v>
                      </c:pt>
                      <c:pt idx="6">
                        <c:v>0.55514874141876425</c:v>
                      </c:pt>
                      <c:pt idx="11">
                        <c:v>0.54416475972540046</c:v>
                      </c:pt>
                      <c:pt idx="19">
                        <c:v>0.50983981693363845</c:v>
                      </c:pt>
                      <c:pt idx="20">
                        <c:v>0.388558352402746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98C-4B12-87CB-6FF132AC15BC}"/>
                  </c:ext>
                </c:extLst>
              </c15:ser>
            </c15:filteredLineSeries>
          </c:ext>
        </c:extLst>
      </c:lineChart>
      <c:catAx>
        <c:axId val="145420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808"/>
        <c:crosses val="autoZero"/>
        <c:auto val="1"/>
        <c:lblAlgn val="ctr"/>
        <c:lblOffset val="100"/>
        <c:noMultiLvlLbl val="0"/>
      </c:catAx>
      <c:valAx>
        <c:axId val="1454203808"/>
        <c:scaling>
          <c:orientation val="minMax"/>
          <c:max val="1.02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4203392"/>
        <c:crosses val="autoZero"/>
        <c:crossBetween val="midCat"/>
        <c:majorUnit val="0.1"/>
        <c:minorUnit val="5.000000000000001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50581395348841"/>
          <c:y val="1.0375000000000009E-2"/>
          <c:w val="0.32649418604651165"/>
          <c:h val="0.2521297892720306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1B-4D78-86D0-14BB162A35EC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1B-4D78-86D0-14BB162A35EC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1B-4D78-86D0-14BB162A35EC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1B-4D78-86D0-14BB162A35EC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B-4D78-86D0-14BB162A35EC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B-4D78-86D0-14BB162A35EC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1B-4D78-86D0-14BB162A35EC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1B-4D78-86D0-14BB162A35E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1B-4D78-86D0-14BB162A35EC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1B-4D78-86D0-14BB162A35EC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1B-4D78-86D0-14BB162A35EC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D1B-4D78-86D0-14BB162A35EC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1B-4D78-86D0-14BB162A35EC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1B-4D78-86D0-14BB162A35EC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1B-4D78-86D0-14BB162A35EC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D1B-4D78-86D0-14BB162A35E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6182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1B-4D78-86D0-14BB162A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1B-4D78-86D0-14BB162A35EC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1B-4D78-86D0-14BB162A35EC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1B-4D78-86D0-14BB162A35EC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1B-4D78-86D0-14BB162A35EC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B-4D78-86D0-14BB162A35EC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B-4D78-86D0-14BB162A35EC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1B-4D78-86D0-14BB162A35EC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1B-4D78-86D0-14BB162A35E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1B-4D78-86D0-14BB162A35EC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1B-4D78-86D0-14BB162A35EC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1B-4D78-86D0-14BB162A35EC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D1B-4D78-86D0-14BB162A35EC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1B-4D78-86D0-14BB162A35EC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1B-4D78-86D0-14BB162A35EC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1B-4D78-86D0-14BB162A35EC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D1B-4D78-86D0-14BB162A35E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6182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1B-4D78-86D0-14BB162A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89-4EC4-926A-6F7BEA786BC4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89-4EC4-926A-6F7BEA786BC4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89-4EC4-926A-6F7BEA786BC4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89-4EC4-926A-6F7BEA786BC4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89-4EC4-926A-6F7BEA786BC4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89-4EC4-926A-6F7BEA786BC4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89-4EC4-926A-6F7BEA786BC4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89-4EC4-926A-6F7BEA786BC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89-4EC4-926A-6F7BEA786BC4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89-4EC4-926A-6F7BEA786BC4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F89-4EC4-926A-6F7BEA786BC4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F89-4EC4-926A-6F7BEA786BC4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F89-4EC4-926A-6F7BEA786BC4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F89-4EC4-926A-6F7BEA786BC4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F89-4EC4-926A-6F7BEA786BC4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F89-4EC4-926A-6F7BEA786BC4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F89-4EC4-926A-6F7BEA786BC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F89-4EC4-926A-6F7BEA786BC4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6182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F89-4EC4-926A-6F7BEA786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1B-4D78-86D0-14BB162A35EC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1B-4D78-86D0-14BB162A35EC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1B-4D78-86D0-14BB162A35EC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1B-4D78-86D0-14BB162A35EC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B-4D78-86D0-14BB162A35EC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B-4D78-86D0-14BB162A35EC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1B-4D78-86D0-14BB162A35EC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1B-4D78-86D0-14BB162A35E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1B-4D78-86D0-14BB162A35EC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1B-4D78-86D0-14BB162A35EC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1B-4D78-86D0-14BB162A35EC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D1B-4D78-86D0-14BB162A35EC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1B-4D78-86D0-14BB162A35EC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1B-4D78-86D0-14BB162A35EC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1B-4D78-86D0-14BB162A35EC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D1B-4D78-86D0-14BB162A35E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6182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1B-4D78-86D0-14BB162A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2298670764177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1B-4D78-86D0-14BB162A35EC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1B-4D78-86D0-14BB162A35EC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1B-4D78-86D0-14BB162A35EC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1B-4D78-86D0-14BB162A35EC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B-4D78-86D0-14BB162A35EC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B-4D78-86D0-14BB162A35EC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1B-4D78-86D0-14BB162A35EC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6595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1B-4D78-86D0-14BB162A35E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1B-4D78-86D0-14BB162A35EC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1B-4D78-86D0-14BB162A35EC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1B-4D78-86D0-14BB162A35EC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D1B-4D78-86D0-14BB162A35EC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1B-4D78-86D0-14BB162A35EC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1B-4D78-86D0-14BB162A35EC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1B-4D78-86D0-14BB162A35EC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D1B-4D78-86D0-14BB162A35E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6182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1B-4D78-86D0-14BB162A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 sz="1100" dirty="0"/>
                  <a:t>Отработанное</a:t>
                </a:r>
                <a:r>
                  <a:rPr lang="ru-RU" sz="1100" baseline="0" dirty="0"/>
                  <a:t> время (ч)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663388724180116E-2"/>
              <c:y val="9.8719542664196289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003B7-11BD-489A-80A3-6B62B514909E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9B263-E094-460C-B7A7-1EE3B26D0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9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10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09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8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00000"/>
              </a:buClr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CF42D-1E31-40F8-95CD-BE947BC2AF5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81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CF42D-1E31-40F8-95CD-BE947BC2AF5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6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59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0708A-CC74-4C1E-9544-1DD789098FC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25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41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1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6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84120-CCC0-4674-B3D1-155F73044C07}" type="slidenum">
              <a:rPr lang="en-US"/>
              <a:pPr/>
              <a:t>22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4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77F800-4BBC-45BC-BF49-455B9EECB1AB}" type="slidenum">
              <a:rPr lang="en-US"/>
              <a:pPr/>
              <a:t>25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1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CYR" panose="020B0604020202020204" pitchFamily="34" charset="0"/>
              </a:defRPr>
            </a:lvl9pPr>
          </a:lstStyle>
          <a:p>
            <a:fld id="{A00A0343-0D91-4360-96C2-EAF1C779212F}" type="slidenum">
              <a:rPr lang="en-US" altLang="ru-RU" sz="1200" smtClean="0">
                <a:latin typeface="Times New Roman" panose="02020603050405020304" pitchFamily="18" charset="0"/>
              </a:rPr>
              <a:pPr/>
              <a:t>27</a:t>
            </a:fld>
            <a:endParaRPr lang="en-US" altLang="ru-RU" sz="1200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3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41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31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5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13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4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6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5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2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33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4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D8286-97DA-4B8D-B586-718664DC8BBF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0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8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4.wdp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microsoft.com/office/2007/relationships/hdphoto" Target="../media/hdphoto5.wdp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chart" Target="../charts/chart6.xml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chart" Target="../charts/chart1.xml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7.jp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chart" Target="../charts/chart7.xml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6.wdp"/><Relationship Id="rId4" Type="http://schemas.openxmlformats.org/officeDocument/2006/relationships/image" Target="../media/image76.png"/><Relationship Id="rId9" Type="http://schemas.openxmlformats.org/officeDocument/2006/relationships/image" Target="../media/image7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13.sv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8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chart" Target="../charts/chart8.xml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0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chart" Target="../charts/chart9.xml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56.png"/><Relationship Id="rId4" Type="http://schemas.openxmlformats.org/officeDocument/2006/relationships/image" Target="../media/image10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10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0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eg"/><Relationship Id="rId4" Type="http://schemas.openxmlformats.org/officeDocument/2006/relationships/image" Target="../media/image56.png"/><Relationship Id="rId9" Type="http://schemas.openxmlformats.org/officeDocument/2006/relationships/image" Target="../media/image11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56.png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34.jpeg"/><Relationship Id="rId3" Type="http://schemas.openxmlformats.org/officeDocument/2006/relationships/image" Target="../media/image127.jpeg"/><Relationship Id="rId7" Type="http://schemas.openxmlformats.org/officeDocument/2006/relationships/image" Target="../media/image131.jpg"/><Relationship Id="rId12" Type="http://schemas.openxmlformats.org/officeDocument/2006/relationships/image" Target="../media/image13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11" Type="http://schemas.openxmlformats.org/officeDocument/2006/relationships/image" Target="../media/image13.svg"/><Relationship Id="rId5" Type="http://schemas.openxmlformats.org/officeDocument/2006/relationships/image" Target="../media/image129.jpeg"/><Relationship Id="rId10" Type="http://schemas.openxmlformats.org/officeDocument/2006/relationships/image" Target="../media/image12.png"/><Relationship Id="rId4" Type="http://schemas.openxmlformats.org/officeDocument/2006/relationships/image" Target="../media/image128.jpeg"/><Relationship Id="rId9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7.jpeg"/><Relationship Id="rId7" Type="http://schemas.openxmlformats.org/officeDocument/2006/relationships/chart" Target="../charts/chart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chart" Target="../charts/char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9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3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ipfran.ru/" TargetMode="External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3.jpeg"/><Relationship Id="rId7" Type="http://schemas.openxmlformats.org/officeDocument/2006/relationships/image" Target="../media/image147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11" Type="http://schemas.openxmlformats.org/officeDocument/2006/relationships/image" Target="../media/image148.jpg"/><Relationship Id="rId5" Type="http://schemas.openxmlformats.org/officeDocument/2006/relationships/image" Target="../media/image145.jpeg"/><Relationship Id="rId10" Type="http://schemas.openxmlformats.org/officeDocument/2006/relationships/image" Target="../media/image142.png"/><Relationship Id="rId4" Type="http://schemas.openxmlformats.org/officeDocument/2006/relationships/image" Target="../media/image144.png"/><Relationship Id="rId9" Type="http://schemas.openxmlformats.org/officeDocument/2006/relationships/image" Target="../media/image13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0.png"/><Relationship Id="rId7" Type="http://schemas.openxmlformats.org/officeDocument/2006/relationships/image" Target="../media/image147.jp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52.png"/><Relationship Id="rId10" Type="http://schemas.openxmlformats.org/officeDocument/2006/relationships/image" Target="../media/image142.png"/><Relationship Id="rId4" Type="http://schemas.openxmlformats.org/officeDocument/2006/relationships/image" Target="../media/image151.png"/><Relationship Id="rId9" Type="http://schemas.openxmlformats.org/officeDocument/2006/relationships/image" Target="../media/image1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chart" Target="../charts/chart5.xml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2.wdp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37" y="0"/>
            <a:ext cx="2071640" cy="2071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40030C-82F8-4D70-805F-E5A07FE12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44625"/>
            <a:ext cx="2838037" cy="15963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91184" y="6331407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seminva@jinr.ru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8ABDC0-87C9-4BDF-AA5A-A296A75116B7}"/>
              </a:ext>
            </a:extLst>
          </p:cNvPr>
          <p:cNvSpPr/>
          <p:nvPr/>
        </p:nvSpPr>
        <p:spPr>
          <a:xfrm>
            <a:off x="930418" y="2167116"/>
            <a:ext cx="10041339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/>
              <a:t>Развитие ускорительного комплекса </a:t>
            </a:r>
            <a:endParaRPr lang="en-US" sz="3600" b="1" dirty="0"/>
          </a:p>
          <a:p>
            <a:pPr algn="ctr"/>
            <a:r>
              <a:rPr lang="ru-RU" sz="36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Лаборатории Ядерных реакций им. Г.Н. Флерова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CCB17E-1D5E-4B8A-98BE-EC8BD5EE90A1}"/>
              </a:ext>
            </a:extLst>
          </p:cNvPr>
          <p:cNvSpPr/>
          <p:nvPr/>
        </p:nvSpPr>
        <p:spPr>
          <a:xfrm>
            <a:off x="1929761" y="4778285"/>
            <a:ext cx="8042651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Руководитель научно-технологического отдела ускорителей</a:t>
            </a:r>
            <a:endParaRPr lang="en-US" sz="24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Василий Семин</a:t>
            </a:r>
          </a:p>
        </p:txBody>
      </p:sp>
    </p:spTree>
    <p:extLst>
      <p:ext uri="{BB962C8B-B14F-4D97-AF65-F5344CB8AC3E}">
        <p14:creationId xmlns:p14="http://schemas.microsoft.com/office/powerpoint/2010/main" val="5580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17" y="859498"/>
            <a:ext cx="3846341" cy="2673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4"/>
          <a:stretch/>
        </p:blipFill>
        <p:spPr>
          <a:xfrm>
            <a:off x="6024517" y="3680684"/>
            <a:ext cx="5967342" cy="3041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78" y="0"/>
            <a:ext cx="1830643" cy="915322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10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0BC4E6-644A-4D1E-A18B-24C793936F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r="24569" b="22962"/>
          <a:stretch/>
        </p:blipFill>
        <p:spPr>
          <a:xfrm rot="5400000">
            <a:off x="5593915" y="1137047"/>
            <a:ext cx="2849232" cy="1988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1BCED5-36C2-421F-96C4-D99123FD8E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1" y="2335250"/>
            <a:ext cx="5407356" cy="304182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AC8CAC4-37B6-420C-AF37-C731E57325F6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1F15592-709A-4118-A159-682ADDD309C6}"/>
              </a:ext>
            </a:extLst>
          </p:cNvPr>
          <p:cNvSpPr/>
          <p:nvPr/>
        </p:nvSpPr>
        <p:spPr>
          <a:xfrm>
            <a:off x="1712239" y="42768"/>
            <a:ext cx="87675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</a:rPr>
              <a:t>Замена катушек обмотки основного магнита циклотрона У-400М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8197DD-0886-4936-8652-9D47362D27D1}"/>
              </a:ext>
            </a:extLst>
          </p:cNvPr>
          <p:cNvSpPr txBox="1"/>
          <p:nvPr/>
        </p:nvSpPr>
        <p:spPr>
          <a:xfrm>
            <a:off x="330087" y="584775"/>
            <a:ext cx="4159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2 катушки: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10 основных секций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1 дополнительная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Масса 55 тонн</a:t>
            </a:r>
          </a:p>
        </p:txBody>
      </p:sp>
    </p:spTree>
    <p:extLst>
      <p:ext uri="{BB962C8B-B14F-4D97-AF65-F5344CB8AC3E}">
        <p14:creationId xmlns:p14="http://schemas.microsoft.com/office/powerpoint/2010/main" val="3198079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34494" y="188462"/>
            <a:ext cx="3049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Магнитные измерения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6"/>
          <a:stretch/>
        </p:blipFill>
        <p:spPr>
          <a:xfrm>
            <a:off x="368289" y="584775"/>
            <a:ext cx="5328037" cy="304751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9" y="4118677"/>
            <a:ext cx="4228425" cy="254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5478" y="3616624"/>
            <a:ext cx="3662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Средние магнитные поля </a:t>
            </a:r>
          </a:p>
          <a:p>
            <a:r>
              <a:rPr lang="ru-RU" sz="1600" dirty="0"/>
              <a:t>при токах 1050А, 1400А, 1800А и 2200А.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71AF29-ACF1-4FE0-9A06-30675D662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A7F7F5F7-2F66-42F2-A0B8-DD9F8B8D651A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793AEF-7EA8-4F0F-8438-3D77894E6E99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988E4-76C0-4692-AA2C-9DB3FFA24EA2}"/>
              </a:ext>
            </a:extLst>
          </p:cNvPr>
          <p:cNvSpPr txBox="1"/>
          <p:nvPr/>
        </p:nvSpPr>
        <p:spPr>
          <a:xfrm>
            <a:off x="8415116" y="4519057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Фаза первой гармоники </a:t>
            </a:r>
          </a:p>
          <a:p>
            <a:r>
              <a:rPr lang="ru-RU" sz="1600" dirty="0"/>
              <a:t>при токах 1050А, 1400А, 1800А и 2200А.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D75C57-4F6D-4C8A-9E86-47D1CAAEFF31}"/>
              </a:ext>
            </a:extLst>
          </p:cNvPr>
          <p:cNvSpPr txBox="1"/>
          <p:nvPr/>
        </p:nvSpPr>
        <p:spPr>
          <a:xfrm>
            <a:off x="8415116" y="3094227"/>
            <a:ext cx="3737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Сравнение амплитуд первой гармоники </a:t>
            </a:r>
          </a:p>
          <a:p>
            <a:r>
              <a:rPr lang="ru-RU" sz="1600" dirty="0"/>
              <a:t>при токах 1050А, 1400А, 1800А и 2200А.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17513571-3743-4CA9-BF4F-9D6F5CF0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24" y="3386615"/>
            <a:ext cx="3338672" cy="327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0A923D6-EE8B-44D8-9BEF-95909F2EB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662" y="497608"/>
            <a:ext cx="4379726" cy="263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33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511" y="4804807"/>
            <a:ext cx="4752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Сравнение амплитуд первой гармоники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 </a:t>
            </a:r>
            <a:r>
              <a:rPr lang="ru-RU" sz="1600" dirty="0" err="1"/>
              <a:t>шиммирования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Расчетное </a:t>
            </a:r>
            <a:r>
              <a:rPr lang="ru-RU" sz="1600" dirty="0" err="1"/>
              <a:t>шиммирование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Результаты измерения после </a:t>
            </a:r>
            <a:r>
              <a:rPr lang="ru-RU" sz="1600" dirty="0" err="1"/>
              <a:t>шиммирования</a:t>
            </a:r>
            <a:endParaRPr lang="ru-RU" sz="1600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1" y="598694"/>
            <a:ext cx="5270972" cy="419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03" y="3734021"/>
            <a:ext cx="6061387" cy="27882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r="17845" b="9822"/>
          <a:stretch>
            <a:fillRect/>
          </a:stretch>
        </p:blipFill>
        <p:spPr bwMode="auto">
          <a:xfrm>
            <a:off x="8245369" y="295585"/>
            <a:ext cx="3389237" cy="343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27611" y="2921169"/>
            <a:ext cx="3238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Схема расположения </a:t>
            </a:r>
            <a:r>
              <a:rPr lang="ru-RU" sz="1600" dirty="0" err="1"/>
              <a:t>шиммов</a:t>
            </a:r>
            <a:r>
              <a:rPr lang="ru-RU" sz="1600" dirty="0"/>
              <a:t> для </a:t>
            </a:r>
          </a:p>
          <a:p>
            <a:r>
              <a:rPr lang="ru-RU" sz="1600" dirty="0"/>
              <a:t>компенсации первой гармоники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E3C24D-F6A7-40C3-9668-D3FF6D547C17}"/>
              </a:ext>
            </a:extLst>
          </p:cNvPr>
          <p:cNvSpPr/>
          <p:nvPr/>
        </p:nvSpPr>
        <p:spPr>
          <a:xfrm>
            <a:off x="3946628" y="311974"/>
            <a:ext cx="4298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первой гармоники</a:t>
            </a:r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FD6CC0-AE53-4BE6-8408-157577E6A0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A1CAAB37-3E0B-41E8-981F-490A7719FAC5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F2DD8D2-8B49-49F9-A666-BADCD5B8F19A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C65DC1A-40F0-4378-B196-40B7A9212C9F}"/>
              </a:ext>
            </a:extLst>
          </p:cNvPr>
          <p:cNvSpPr/>
          <p:nvPr/>
        </p:nvSpPr>
        <p:spPr>
          <a:xfrm>
            <a:off x="3105020" y="-37931"/>
            <a:ext cx="5981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Шиммирование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магнитной структуры У-400М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0028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r="18605" b="7076"/>
          <a:stretch/>
        </p:blipFill>
        <p:spPr bwMode="auto">
          <a:xfrm>
            <a:off x="423180" y="517183"/>
            <a:ext cx="3957085" cy="275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0" y="3470182"/>
            <a:ext cx="4510121" cy="32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8436" y="3167390"/>
            <a:ext cx="4264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Вклад долинных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шиммов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точки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изохронное поле, розовая вклад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шимов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0521" y="579790"/>
            <a:ext cx="32154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Модель с долинными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шиммами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2748" y="942242"/>
            <a:ext cx="3222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увеличение радиуса вывода на 15 мм. 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1129" y="80757"/>
            <a:ext cx="5981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Шиммирование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магнитной структуры У-400М</a:t>
            </a:r>
            <a:endParaRPr lang="ru-RU" sz="20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1796BDC7-5C88-4444-8488-242DF19A130D}" type="slidenum">
              <a:rPr lang="ru-RU" sz="2000">
                <a:solidFill>
                  <a:schemeClr val="tx1"/>
                </a:solidFill>
              </a:rPr>
              <a:pPr/>
              <a:t>13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8645" y="2072801"/>
            <a:ext cx="3078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Обозначенная область: 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вывод существующие системой 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методом перезарядки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512E51-E8A9-4383-A53E-C865873F1B95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36567D-0536-4AA4-B417-A7FC030575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14" y="3242062"/>
            <a:ext cx="4796186" cy="31342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3439" t="6445" r="25890" b="12576"/>
          <a:stretch/>
        </p:blipFill>
        <p:spPr>
          <a:xfrm>
            <a:off x="9126924" y="471014"/>
            <a:ext cx="2999493" cy="26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62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ext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r="10876"/>
          <a:stretch/>
        </p:blipFill>
        <p:spPr bwMode="auto">
          <a:xfrm rot="5400000">
            <a:off x="594769" y="58305"/>
            <a:ext cx="3910186" cy="442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>
            <a:cxnSpLocks/>
          </p:cNvCxnSpPr>
          <p:nvPr/>
        </p:nvCxnSpPr>
        <p:spPr>
          <a:xfrm flipH="1" flipV="1">
            <a:off x="2388807" y="3678809"/>
            <a:ext cx="785555" cy="49728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3174362" y="3063248"/>
            <a:ext cx="726040" cy="11594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388807" y="176276"/>
            <a:ext cx="7436224" cy="5752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Модернизация У-400М  (МЦ-400)</a:t>
            </a:r>
            <a:br>
              <a:rPr lang="ru-RU" sz="3200" b="1" dirty="0">
                <a:solidFill>
                  <a:srgbClr val="7030A0"/>
                </a:solidFill>
              </a:rPr>
            </a:br>
            <a:r>
              <a:rPr lang="ru-RU" sz="3200" b="1" dirty="0">
                <a:solidFill>
                  <a:srgbClr val="7030A0"/>
                </a:solidFill>
              </a:rPr>
              <a:t>система вывода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0400" y="3113165"/>
            <a:ext cx="72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МК-1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17688" y="4103194"/>
            <a:ext cx="78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МК-2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835" y="727240"/>
            <a:ext cx="3784382" cy="227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0"/>
          <a:stretch/>
        </p:blipFill>
        <p:spPr bwMode="auto">
          <a:xfrm>
            <a:off x="4795221" y="890810"/>
            <a:ext cx="331759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8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1910" r="4778" b="12421"/>
          <a:stretch>
            <a:fillRect/>
          </a:stretch>
        </p:blipFill>
        <p:spPr bwMode="auto">
          <a:xfrm>
            <a:off x="4971192" y="3849560"/>
            <a:ext cx="296565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631" y="3552993"/>
            <a:ext cx="3598586" cy="215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547574" y="2823661"/>
            <a:ext cx="327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Существующая система вывода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06939" y="5580718"/>
            <a:ext cx="335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Новый </a:t>
            </a:r>
            <a:r>
              <a:rPr lang="en-US" dirty="0"/>
              <a:t>MK-1 (</a:t>
            </a:r>
            <a:r>
              <a:rPr lang="ru-RU" dirty="0"/>
              <a:t>удлинён на 96 мм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4FCCDEB-A375-4DE6-BA68-0334447A90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B19D4477-9352-45CD-B990-7B96DA4493FC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55AF337-5ED2-478A-A401-8FEC9199F614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AE3077B-0CDF-408D-B0D3-D8F54092B8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222" y="2239853"/>
            <a:ext cx="1008111" cy="10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622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795791"/>
              </p:ext>
            </p:extLst>
          </p:nvPr>
        </p:nvGraphicFramePr>
        <p:xfrm>
          <a:off x="3326765" y="4006797"/>
          <a:ext cx="5549564" cy="2368156"/>
        </p:xfrm>
        <a:graphic>
          <a:graphicData uri="http://schemas.openxmlformats.org/drawingml/2006/table">
            <a:tbl>
              <a:tblPr/>
              <a:tblGrid>
                <a:gridCol w="2628158">
                  <a:extLst>
                    <a:ext uri="{9D8B030D-6E8A-4147-A177-3AD203B41FA5}">
                      <a16:colId xmlns:a16="http://schemas.microsoft.com/office/drawing/2014/main" val="4228903215"/>
                    </a:ext>
                  </a:extLst>
                </a:gridCol>
                <a:gridCol w="1476474">
                  <a:extLst>
                    <a:ext uri="{9D8B030D-6E8A-4147-A177-3AD203B41FA5}">
                      <a16:colId xmlns:a16="http://schemas.microsoft.com/office/drawing/2014/main" val="3564030094"/>
                    </a:ext>
                  </a:extLst>
                </a:gridCol>
                <a:gridCol w="1444932">
                  <a:extLst>
                    <a:ext uri="{9D8B030D-6E8A-4147-A177-3AD203B41FA5}">
                      <a16:colId xmlns:a16="http://schemas.microsoft.com/office/drawing/2014/main" val="2569912053"/>
                    </a:ext>
                  </a:extLst>
                </a:gridCol>
              </a:tblGrid>
              <a:tr h="1649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Ion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Ion current, </a:t>
                      </a:r>
                      <a:r>
                        <a:rPr lang="en-US" sz="1800" dirty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482821"/>
                  </a:ext>
                </a:extLst>
              </a:tr>
              <a:tr h="447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DECRIS-2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DECRIS-2M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167669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Ar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8+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480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750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28999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Xe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18+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333759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Xe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20+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116093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Xe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27+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64946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209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</a:rPr>
                        <a:t>Bi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</a:rPr>
                        <a:t>27+</a:t>
                      </a:r>
                      <a:endParaRPr lang="en-US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82626"/>
                  </a:ext>
                </a:extLst>
              </a:tr>
              <a:tr h="247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</a:rPr>
                        <a:t>209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</a:rPr>
                        <a:t>Bi</a:t>
                      </a: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</a:rPr>
                        <a:t>32+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32046"/>
                  </a:ext>
                </a:extLst>
              </a:tr>
            </a:tbl>
          </a:graphicData>
        </a:graphic>
      </p:graphicFrame>
      <p:sp>
        <p:nvSpPr>
          <p:cNvPr id="6" name="AutoShape 2" descr="https://webmail.jinr.ru/?_task=mail&amp;_action=get&amp;_mbox=INBOX&amp;_uid=13006&amp;_token=6VlCBYJuF2NF9xdGOtnD9Z4Kgxjc8xjG&amp;_part=2.2&amp;_embed=1&amp;_mimeclass=image"/>
          <p:cNvSpPr>
            <a:spLocks noChangeAspect="1" noChangeArrowheads="1"/>
          </p:cNvSpPr>
          <p:nvPr/>
        </p:nvSpPr>
        <p:spPr bwMode="auto">
          <a:xfrm>
            <a:off x="3326765" y="1311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1" y="644608"/>
            <a:ext cx="4432598" cy="320848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846730" y="2759"/>
            <a:ext cx="8492564" cy="575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>
                <a:solidFill>
                  <a:srgbClr val="7030A0"/>
                </a:solidFill>
              </a:rPr>
              <a:t>Замена </a:t>
            </a:r>
            <a:r>
              <a:rPr lang="en-US" sz="2800" b="1">
                <a:solidFill>
                  <a:srgbClr val="7030A0"/>
                </a:solidFill>
              </a:rPr>
              <a:t>ECR</a:t>
            </a:r>
            <a:r>
              <a:rPr lang="ru-RU" sz="2800" b="1">
                <a:solidFill>
                  <a:srgbClr val="7030A0"/>
                </a:solidFill>
              </a:rPr>
              <a:t> источника </a:t>
            </a:r>
            <a:r>
              <a:rPr lang="en-US" sz="2800" b="1">
                <a:solidFill>
                  <a:srgbClr val="7030A0"/>
                </a:solidFill>
              </a:rPr>
              <a:t>DECRIS-2 →</a:t>
            </a:r>
            <a:r>
              <a:rPr lang="ru-RU" sz="2800" b="1">
                <a:solidFill>
                  <a:srgbClr val="7030A0"/>
                </a:solidFill>
              </a:rPr>
              <a:t> </a:t>
            </a:r>
            <a:r>
              <a:rPr lang="en-US" sz="2800" b="1">
                <a:solidFill>
                  <a:srgbClr val="7030A0"/>
                </a:solidFill>
              </a:rPr>
              <a:t>DECRIS-2M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26786B-1889-4E70-9C60-9B0D748E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75" y="665126"/>
            <a:ext cx="7084356" cy="31879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CA942F-5106-49FC-A561-3FC9EDA5B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4D2323C6-A430-4A21-B78F-2BC30EBA51F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8141BB-EFBB-472D-AA07-3D46AF90835C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</p:spTree>
    <p:extLst>
      <p:ext uri="{BB962C8B-B14F-4D97-AF65-F5344CB8AC3E}">
        <p14:creationId xmlns:p14="http://schemas.microsoft.com/office/powerpoint/2010/main" val="214299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648950" y="6584156"/>
            <a:ext cx="1543050" cy="273844"/>
          </a:xfrm>
        </p:spPr>
        <p:txBody>
          <a:bodyPr/>
          <a:lstStyle/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t>16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4121" y="150617"/>
            <a:ext cx="3423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оборудование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51" y="1082616"/>
            <a:ext cx="3263478" cy="24476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55" y="1052386"/>
            <a:ext cx="3263478" cy="2447609"/>
          </a:xfrm>
          <a:prstGeom prst="rect">
            <a:avLst/>
          </a:prstGeom>
        </p:spPr>
      </p:pic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71D228C8-2E9D-47E1-AD04-297FB5A5E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A1E5FB-E5AB-44CB-AACE-3F60DC7E7302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6D7538-DEA1-433D-9E20-028606E53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07" y="2170633"/>
            <a:ext cx="2761881" cy="20714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A73A32-9AE5-41CA-8F72-E33DA0A4F2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/>
          <a:stretch/>
        </p:blipFill>
        <p:spPr>
          <a:xfrm>
            <a:off x="298268" y="843116"/>
            <a:ext cx="2554015" cy="20727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58119C-F5C8-4ADE-BC5A-C44308A8B5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07" y="4304872"/>
            <a:ext cx="3039043" cy="22792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C7F51E-0204-4B37-B2FF-3032DFBCC9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0"/>
          <a:stretch/>
        </p:blipFill>
        <p:spPr>
          <a:xfrm>
            <a:off x="298268" y="3796230"/>
            <a:ext cx="1775083" cy="27879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AF450B-706C-477E-8F37-F071B21C09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13" y="4304872"/>
            <a:ext cx="3039042" cy="22792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99AF49-AD7E-41BA-9D15-B28868A9F3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9"/>
          <a:stretch/>
        </p:blipFill>
        <p:spPr>
          <a:xfrm>
            <a:off x="8838011" y="3796230"/>
            <a:ext cx="3039043" cy="278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9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3C375CE7-B958-466D-9ED8-2DFC04B1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17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CC5B0-4DB1-4B70-B7D6-15267A48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292"/>
            <a:ext cx="12192000" cy="5859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4847" y="16484"/>
            <a:ext cx="1062527" cy="98029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D05D4D-18AE-422F-94E3-58BCD2689244}"/>
              </a:ext>
            </a:extLst>
          </p:cNvPr>
          <p:cNvSpPr/>
          <p:nvPr/>
        </p:nvSpPr>
        <p:spPr>
          <a:xfrm>
            <a:off x="1477752" y="-101199"/>
            <a:ext cx="9637095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Модернизация У-400М (МЦ-400)</a:t>
            </a:r>
            <a:endParaRPr lang="ru-RU" sz="2400" b="1" dirty="0">
              <a:ln w="635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75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2C090-A226-4C3E-AA96-7CE7D651BDBB}"/>
              </a:ext>
            </a:extLst>
          </p:cNvPr>
          <p:cNvSpPr txBox="1"/>
          <p:nvPr/>
        </p:nvSpPr>
        <p:spPr>
          <a:xfrm>
            <a:off x="762000" y="1139571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30.01.23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867FA4-0609-4097-ACFB-E58C36920994}"/>
              </a:ext>
            </a:extLst>
          </p:cNvPr>
          <p:cNvSpPr/>
          <p:nvPr/>
        </p:nvSpPr>
        <p:spPr>
          <a:xfrm>
            <a:off x="1466639" y="-67753"/>
            <a:ext cx="9637095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Модернизация У-400М (МЦ-400)</a:t>
            </a:r>
            <a:endParaRPr lang="ru-RU" sz="2400" b="1" dirty="0">
              <a:ln w="635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B9FB3-DD10-4401-97A1-9A3089F29CB6}"/>
              </a:ext>
            </a:extLst>
          </p:cNvPr>
          <p:cNvSpPr txBox="1"/>
          <p:nvPr/>
        </p:nvSpPr>
        <p:spPr>
          <a:xfrm>
            <a:off x="5210858" y="607141"/>
            <a:ext cx="11140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chemeClr val="bg1"/>
                </a:solidFill>
              </a:rPr>
              <a:t>15.01.24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9609"/>
          <a:stretch/>
        </p:blipFill>
        <p:spPr>
          <a:xfrm>
            <a:off x="6973560" y="3401866"/>
            <a:ext cx="5114204" cy="2777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AADB57-40DA-4EE9-800A-673E5F91E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1"/>
          <a:stretch/>
        </p:blipFill>
        <p:spPr>
          <a:xfrm>
            <a:off x="7062952" y="678605"/>
            <a:ext cx="4935420" cy="2578760"/>
          </a:xfrm>
          <a:prstGeom prst="rect">
            <a:avLst/>
          </a:prstGeom>
        </p:spPr>
      </p:pic>
      <p:sp>
        <p:nvSpPr>
          <p:cNvPr id="14" name="Номер слайда 2">
            <a:extLst>
              <a:ext uri="{FF2B5EF4-FFF2-40B4-BE49-F238E27FC236}">
                <a16:creationId xmlns:a16="http://schemas.microsoft.com/office/drawing/2014/main" id="{A62A5D35-F801-4714-9F78-5C309B4C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18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7448067-CBBB-4023-B605-7D04ABC710B9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63F76D-E04A-486D-9FB5-61128DFE5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8" y="1508376"/>
            <a:ext cx="6652864" cy="4435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9E3EF-28D2-4FAF-9A32-47457336A41C}"/>
              </a:ext>
            </a:extLst>
          </p:cNvPr>
          <p:cNvSpPr txBox="1"/>
          <p:nvPr/>
        </p:nvSpPr>
        <p:spPr>
          <a:xfrm>
            <a:off x="1674312" y="584775"/>
            <a:ext cx="3536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2020-2024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6510" y="16485"/>
            <a:ext cx="1100864" cy="1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4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617798" y="2235038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2216"/>
          <a:stretch/>
        </p:blipFill>
        <p:spPr bwMode="auto">
          <a:xfrm>
            <a:off x="8854055" y="4797821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199468" y="4851387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4905" y="4688971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738184" y="3830595"/>
            <a:ext cx="414379" cy="19547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4085968" y="3830595"/>
            <a:ext cx="325583" cy="16474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348151" y="4028303"/>
            <a:ext cx="2202054" cy="16050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1" y="4813820"/>
            <a:ext cx="2551762" cy="1913821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667632" y="4176584"/>
            <a:ext cx="1374022" cy="14567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3670" y="1072607"/>
          <a:ext cx="6977474" cy="96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4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60165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2" descr="IMG_9396">
            <a:extLst>
              <a:ext uri="{FF2B5EF4-FFF2-40B4-BE49-F238E27FC236}">
                <a16:creationId xmlns:a16="http://schemas.microsoft.com/office/drawing/2014/main" id="{6CC1C71D-2CF8-42E3-9112-77DA0242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82" y="2260946"/>
            <a:ext cx="1734083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0CB5A7-CC2F-473C-B3FC-5F958A4AD823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593670" y="245835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322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617798" y="2235038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2216"/>
          <a:stretch/>
        </p:blipFill>
        <p:spPr bwMode="auto">
          <a:xfrm>
            <a:off x="8854055" y="4797821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199468" y="4851387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4905" y="4688971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746422" y="3797643"/>
            <a:ext cx="406141" cy="19877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4102443" y="3797643"/>
            <a:ext cx="309108" cy="168044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289195" y="3923414"/>
            <a:ext cx="2261009" cy="17099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1" y="4813820"/>
            <a:ext cx="2551762" cy="1913821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628238" y="4143632"/>
            <a:ext cx="1413416" cy="1499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949498"/>
              </p:ext>
            </p:extLst>
          </p:nvPr>
        </p:nvGraphicFramePr>
        <p:xfrm>
          <a:off x="593670" y="1072607"/>
          <a:ext cx="6977474" cy="96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4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60165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2" descr="IMG_9396">
            <a:extLst>
              <a:ext uri="{FF2B5EF4-FFF2-40B4-BE49-F238E27FC236}">
                <a16:creationId xmlns:a16="http://schemas.microsoft.com/office/drawing/2014/main" id="{6CC1C71D-2CF8-42E3-9112-77DA0242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82" y="2260946"/>
            <a:ext cx="1734083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0CB5A7-CC2F-473C-B3FC-5F958A4AD823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593670" y="245835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790745"/>
              </p:ext>
            </p:extLst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242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3" y="2417917"/>
            <a:ext cx="5480996" cy="4110747"/>
          </a:xfrm>
          <a:prstGeom prst="rect">
            <a:avLst/>
          </a:prstGeom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4" cstate="print"/>
          <a:srcRect l="-334" t="7242" r="334" b="2111"/>
          <a:stretch/>
        </p:blipFill>
        <p:spPr bwMode="auto">
          <a:xfrm>
            <a:off x="5311134" y="640827"/>
            <a:ext cx="4123360" cy="3068573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321023"/>
              </p:ext>
            </p:extLst>
          </p:nvPr>
        </p:nvGraphicFramePr>
        <p:xfrm>
          <a:off x="242631" y="727821"/>
          <a:ext cx="4675372" cy="1182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128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  <a:gridCol w="912931">
                  <a:extLst>
                    <a:ext uri="{9D8B030D-6E8A-4147-A177-3AD203B41FA5}">
                      <a16:colId xmlns:a16="http://schemas.microsoft.com/office/drawing/2014/main" val="470671180"/>
                    </a:ext>
                  </a:extLst>
                </a:gridCol>
              </a:tblGrid>
              <a:tr h="57927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ускорительной установки У-400 </a:t>
                      </a:r>
                      <a:r>
                        <a:rPr kumimoji="0" lang="ru-RU" altLang="ru-RU" sz="1800" b="0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(часов)</a:t>
                      </a:r>
                      <a:endParaRPr kumimoji="0" lang="ru-RU" altLang="ru-RU" sz="1800" b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dirty="0">
                          <a:effectLst/>
                        </a:rPr>
                        <a:t>2023</a:t>
                      </a:r>
                      <a:endParaRPr lang="en-US" sz="20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dirty="0">
                          <a:effectLst/>
                        </a:rPr>
                        <a:t>2024</a:t>
                      </a:r>
                      <a:endParaRPr lang="en-US" sz="2000" u="none" strike="noStrike" dirty="0">
                        <a:effectLst/>
                      </a:endParaRPr>
                    </a:p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ru-RU" sz="1400" u="none" strike="noStrike" dirty="0">
                          <a:effectLst/>
                        </a:rPr>
                        <a:t>на </a:t>
                      </a:r>
                      <a:r>
                        <a:rPr lang="en-US" sz="1400" u="none" strike="noStrike" dirty="0">
                          <a:effectLst/>
                        </a:rPr>
                        <a:t>01.05)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2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6595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2277</a:t>
                      </a:r>
                      <a:endParaRPr lang="ru-RU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364064" y="0"/>
            <a:ext cx="221625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25508" y="3326234"/>
            <a:ext cx="2744940" cy="3659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506" y="640828"/>
            <a:ext cx="2301430" cy="3068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333C48-726E-4091-8738-6772D4579AE1}"/>
              </a:ext>
            </a:extLst>
          </p:cNvPr>
          <p:cNvSpPr txBox="1"/>
          <p:nvPr/>
        </p:nvSpPr>
        <p:spPr>
          <a:xfrm>
            <a:off x="1671366" y="1990448"/>
            <a:ext cx="328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Ремонтные работы в 2023 году.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15FB3F-8F88-4F70-B951-D4CF0819C7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"/>
          <a:stretch/>
        </p:blipFill>
        <p:spPr>
          <a:xfrm>
            <a:off x="5933137" y="3783723"/>
            <a:ext cx="2139644" cy="27449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76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617798" y="2235038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2216"/>
          <a:stretch/>
        </p:blipFill>
        <p:spPr bwMode="auto">
          <a:xfrm>
            <a:off x="8854055" y="4797821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199468" y="4851387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4905" y="4688971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746422" y="3838832"/>
            <a:ext cx="406141" cy="19465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4085968" y="3838832"/>
            <a:ext cx="325583" cy="16392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298724" y="4011827"/>
            <a:ext cx="2251481" cy="16215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1" y="4813820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675870" y="4168346"/>
            <a:ext cx="1365784" cy="14649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IMG_9396">
            <a:extLst>
              <a:ext uri="{FF2B5EF4-FFF2-40B4-BE49-F238E27FC236}">
                <a16:creationId xmlns:a16="http://schemas.microsoft.com/office/drawing/2014/main" id="{6CC1C71D-2CF8-42E3-9112-77DA0242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82" y="2260946"/>
            <a:ext cx="1734083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0CB5A7-CC2F-473C-B3FC-5F958A4AD823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306232" y="2330959"/>
            <a:ext cx="1881493" cy="95410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7200000">
              <a:rot lat="1920000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</a:rPr>
              <a:t>Новый экспериментальный зал циклотрона       У-400Р</a:t>
            </a:r>
            <a:endParaRPr lang="ru-RU" sz="1400" i="1" dirty="0">
              <a:solidFill>
                <a:srgbClr val="FF0000"/>
              </a:solidFill>
            </a:endParaRPr>
          </a:p>
        </p:txBody>
      </p:sp>
      <p:graphicFrame>
        <p:nvGraphicFramePr>
          <p:cNvPr id="30" name="Таблица 29">
            <a:extLst>
              <a:ext uri="{FF2B5EF4-FFF2-40B4-BE49-F238E27FC236}">
                <a16:creationId xmlns:a16="http://schemas.microsoft.com/office/drawing/2014/main" id="{DB59DFD5-7E41-4227-A730-D26215A6A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844894"/>
              </p:ext>
            </p:extLst>
          </p:nvPr>
        </p:nvGraphicFramePr>
        <p:xfrm>
          <a:off x="593670" y="1072607"/>
          <a:ext cx="6977474" cy="96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4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60165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5B1FDE2-FB2A-42AF-B4FC-41B3E9CBCA81}"/>
              </a:ext>
            </a:extLst>
          </p:cNvPr>
          <p:cNvSpPr/>
          <p:nvPr/>
        </p:nvSpPr>
        <p:spPr>
          <a:xfrm>
            <a:off x="593670" y="245835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3" name="Chart 9">
            <a:extLst>
              <a:ext uri="{FF2B5EF4-FFF2-40B4-BE49-F238E27FC236}">
                <a16:creationId xmlns:a16="http://schemas.microsoft.com/office/drawing/2014/main" id="{6FDB9251-55D0-49F8-B71A-04BB39AD9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47383"/>
              </p:ext>
            </p:extLst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244637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15064" y="0"/>
            <a:ext cx="2959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The building computer model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5209" y="614486"/>
            <a:ext cx="4031991" cy="2500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209" y="3114726"/>
            <a:ext cx="41116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будет иметь 4 этажа:</a:t>
            </a:r>
          </a:p>
          <a:p>
            <a:r>
              <a:rPr lang="ru-RU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этаж: </a:t>
            </a:r>
          </a:p>
          <a:p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системы;</a:t>
            </a:r>
            <a:endParaRPr lang="en-US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ru-RU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этаж: </a:t>
            </a:r>
          </a:p>
          <a:p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саншлюз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выходы к </a:t>
            </a:r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физкабинам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 этаж: </a:t>
            </a:r>
          </a:p>
          <a:p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измерительные комнаты и серверные</a:t>
            </a:r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4-й этаж:</a:t>
            </a:r>
          </a:p>
          <a:p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питания </a:t>
            </a:r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физустановок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81341" y="543983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Площадь застройки здания: 2073 м</a:t>
            </a:r>
            <a:r>
              <a:rPr lang="ru-RU" baseline="30000" dirty="0">
                <a:solidFill>
                  <a:srgbClr val="7030A0"/>
                </a:solidFill>
              </a:rPr>
              <a:t>2</a:t>
            </a:r>
            <a:r>
              <a:rPr lang="ru-RU" dirty="0">
                <a:solidFill>
                  <a:srgbClr val="7030A0"/>
                </a:solidFill>
              </a:rPr>
              <a:t> ; Общая площадь здания: 4565,7 м</a:t>
            </a:r>
            <a:r>
              <a:rPr lang="ru-RU" baseline="30000" dirty="0">
                <a:solidFill>
                  <a:srgbClr val="7030A0"/>
                </a:solidFill>
              </a:rPr>
              <a:t>2</a:t>
            </a:r>
            <a:r>
              <a:rPr lang="ru-RU" dirty="0">
                <a:solidFill>
                  <a:srgbClr val="7030A0"/>
                </a:solidFill>
              </a:rPr>
              <a:t> 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848F6-FC5D-4163-8EDD-8BB17009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957" y="698424"/>
            <a:ext cx="5848449" cy="4780198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15" y="3878299"/>
            <a:ext cx="3592657" cy="275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2282C2-F626-44C0-BC2C-575368AEA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C9AFBCD0-E6A7-4272-A86B-E1B40D948D86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66EA62-73F2-4871-A897-BC5A7B4A8BC4}"/>
              </a:ext>
            </a:extLst>
          </p:cNvPr>
          <p:cNvSpPr/>
          <p:nvPr/>
        </p:nvSpPr>
        <p:spPr>
          <a:xfrm>
            <a:off x="1182153" y="15252"/>
            <a:ext cx="10425670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</p:spTree>
    <p:extLst>
      <p:ext uri="{BB962C8B-B14F-4D97-AF65-F5344CB8AC3E}">
        <p14:creationId xmlns:p14="http://schemas.microsoft.com/office/powerpoint/2010/main" val="494336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8"/>
          <a:stretch/>
        </p:blipFill>
        <p:spPr>
          <a:xfrm>
            <a:off x="8236100" y="940883"/>
            <a:ext cx="3708422" cy="21137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2" y="951185"/>
            <a:ext cx="3919593" cy="52261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4D5BB5-26A5-4F0E-A770-7BC8CE94C622}"/>
              </a:ext>
            </a:extLst>
          </p:cNvPr>
          <p:cNvSpPr/>
          <p:nvPr/>
        </p:nvSpPr>
        <p:spPr>
          <a:xfrm>
            <a:off x="1393540" y="7439"/>
            <a:ext cx="10425670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8CC19-83B5-4016-AF21-B2B4B8AC4A02}"/>
              </a:ext>
            </a:extLst>
          </p:cNvPr>
          <p:cNvSpPr txBox="1"/>
          <p:nvPr/>
        </p:nvSpPr>
        <p:spPr>
          <a:xfrm>
            <a:off x="8352399" y="3025681"/>
            <a:ext cx="3475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Начало заливки ростверка 21.12.2023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80E8E-23B5-4429-9430-4A8662670FF6}"/>
              </a:ext>
            </a:extLst>
          </p:cNvPr>
          <p:cNvSpPr txBox="1"/>
          <p:nvPr/>
        </p:nvSpPr>
        <p:spPr>
          <a:xfrm>
            <a:off x="1127322" y="6159123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Первая свая 27.07.23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48AA1C-3B05-42FD-98C4-F67F5AE3EE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25733" b="16223"/>
          <a:stretch/>
        </p:blipFill>
        <p:spPr>
          <a:xfrm>
            <a:off x="4322536" y="949236"/>
            <a:ext cx="3802013" cy="2113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3B33B-9A42-4D86-8F9C-37C4EFF552CE}"/>
              </a:ext>
            </a:extLst>
          </p:cNvPr>
          <p:cNvSpPr txBox="1"/>
          <p:nvPr/>
        </p:nvSpPr>
        <p:spPr>
          <a:xfrm>
            <a:off x="4453506" y="3022661"/>
            <a:ext cx="3540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Завершение свайного поля 08.12.2023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6B4A99-58FB-4B19-9CB2-DC337C837B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9327811" y="4625781"/>
            <a:ext cx="2552107" cy="944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26D6E5-8A33-4886-8A41-A24931B50035}"/>
              </a:ext>
            </a:extLst>
          </p:cNvPr>
          <p:cNvSpPr txBox="1"/>
          <p:nvPr/>
        </p:nvSpPr>
        <p:spPr>
          <a:xfrm>
            <a:off x="5305859" y="6177307"/>
            <a:ext cx="260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Состояние на 08.04.2024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2CD399-2983-45B4-9CDC-0468515870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/>
          <a:stretch/>
        </p:blipFill>
        <p:spPr>
          <a:xfrm>
            <a:off x="4322536" y="3424173"/>
            <a:ext cx="4567680" cy="27349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6D3490-AB33-460E-A20B-75C1B49913FD}"/>
              </a:ext>
            </a:extLst>
          </p:cNvPr>
          <p:cNvSpPr/>
          <p:nvPr/>
        </p:nvSpPr>
        <p:spPr>
          <a:xfrm>
            <a:off x="4411038" y="930501"/>
            <a:ext cx="96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763 шт. 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C5723-8B36-4607-87EE-CEACB0DF9BEA}"/>
              </a:ext>
            </a:extLst>
          </p:cNvPr>
          <p:cNvSpPr txBox="1"/>
          <p:nvPr/>
        </p:nvSpPr>
        <p:spPr>
          <a:xfrm>
            <a:off x="9152609" y="5668541"/>
            <a:ext cx="2902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Начало         Май   2023 г.</a:t>
            </a:r>
          </a:p>
          <a:p>
            <a:r>
              <a:rPr lang="ru-RU" sz="2000" dirty="0"/>
              <a:t>Окончание  Июль 2026 г.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1F53B7-5E08-428C-8B4F-33A52D8A42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889C322B-2559-4B32-AF43-B7489E8B05F3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DD4500-467E-4664-BE0D-FF7257FBCF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3864" y="3429000"/>
            <a:ext cx="1339141" cy="122754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0AB7865-AC29-46C2-A0C4-8C6F82DF16D9}"/>
              </a:ext>
            </a:extLst>
          </p:cNvPr>
          <p:cNvSpPr/>
          <p:nvPr/>
        </p:nvSpPr>
        <p:spPr>
          <a:xfrm>
            <a:off x="10090311" y="930501"/>
            <a:ext cx="1879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/>
              <a:t>Бетон Б7.5: 200 м</a:t>
            </a:r>
            <a:r>
              <a:rPr lang="ru-RU" sz="1400" b="1" baseline="30000" dirty="0"/>
              <a:t>3</a:t>
            </a:r>
            <a:endParaRPr lang="en-US" sz="1400" b="1" baseline="30000" dirty="0"/>
          </a:p>
          <a:p>
            <a:pPr algn="r"/>
            <a:r>
              <a:rPr lang="ru-RU" sz="1400" b="1" dirty="0"/>
              <a:t>Бетон Б30: 2 571 м</a:t>
            </a:r>
            <a:r>
              <a:rPr lang="ru-RU" sz="1400" b="1" baseline="30000" dirty="0"/>
              <a:t>3</a:t>
            </a:r>
            <a:endParaRPr lang="en-US" sz="1400" b="1" baseline="30000" dirty="0"/>
          </a:p>
          <a:p>
            <a:pPr algn="r"/>
            <a:r>
              <a:rPr lang="ru-RU" sz="1400" b="1" dirty="0"/>
              <a:t>Металл: </a:t>
            </a:r>
            <a:r>
              <a:rPr lang="en-US" sz="1400" b="1" dirty="0"/>
              <a:t>~402 </a:t>
            </a:r>
            <a:r>
              <a:rPr lang="ru-RU" sz="1400" b="1" dirty="0"/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1368075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A3A22B-6392-4C53-8F4C-62C565BA216D}"/>
              </a:ext>
            </a:extLst>
          </p:cNvPr>
          <p:cNvSpPr/>
          <p:nvPr/>
        </p:nvSpPr>
        <p:spPr>
          <a:xfrm>
            <a:off x="1693657" y="124903"/>
            <a:ext cx="8804686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2" y="877656"/>
            <a:ext cx="11806710" cy="48061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FB797C-DB47-45A5-8B28-07DC3018DA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316212" y="625662"/>
            <a:ext cx="2963878" cy="10971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A8F5C-E4A4-4DDC-B3E2-5BEEAEA01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D6E95A03-38C4-46A6-8F4A-B3A0CBDAEAAE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9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2"/>
          <a:stretch/>
        </p:blipFill>
        <p:spPr bwMode="auto">
          <a:xfrm>
            <a:off x="624292" y="1778132"/>
            <a:ext cx="6659735" cy="4287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8999" y="1755171"/>
            <a:ext cx="6565106" cy="481013"/>
          </a:xfrm>
        </p:spPr>
        <p:txBody>
          <a:bodyPr/>
          <a:lstStyle/>
          <a:p>
            <a:r>
              <a:rPr lang="en-US" sz="2100" b="1" dirty="0">
                <a:solidFill>
                  <a:schemeClr val="bg1"/>
                </a:solidFill>
              </a:rPr>
              <a:t>Planned U400R accelerator complex</a:t>
            </a: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65906" y="1431451"/>
            <a:ext cx="10251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</a:t>
            </a:r>
            <a:r>
              <a:rPr lang="ru-RU" sz="135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  <a:endParaRPr lang="ru-RU" sz="13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8259" y="1486467"/>
            <a:ext cx="26819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экспериментальный зал</a:t>
            </a:r>
            <a:endParaRPr lang="ru-RU" sz="1350" dirty="0">
              <a:solidFill>
                <a:schemeClr val="accent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8283" y="2633438"/>
            <a:ext cx="1860152" cy="3529686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Трапеция 6"/>
          <p:cNvSpPr/>
          <p:nvPr/>
        </p:nvSpPr>
        <p:spPr>
          <a:xfrm rot="16200000">
            <a:off x="3459666" y="4144314"/>
            <a:ext cx="1401935" cy="796523"/>
          </a:xfrm>
          <a:prstGeom prst="trapezoid">
            <a:avLst>
              <a:gd name="adj" fmla="val 64712"/>
            </a:avLst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>
            <a:off x="654370" y="3164783"/>
            <a:ext cx="1423788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У-400 </a:t>
            </a:r>
            <a:r>
              <a:rPr lang="ru-RU" sz="135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У</a:t>
            </a:r>
            <a:r>
              <a:rPr lang="ru-RU" sz="135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-400Р</a:t>
            </a:r>
            <a:endParaRPr lang="ru-RU" sz="135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76D7914-70D9-4A17-B516-66A7F232814F}"/>
              </a:ext>
            </a:extLst>
          </p:cNvPr>
          <p:cNvSpPr/>
          <p:nvPr/>
        </p:nvSpPr>
        <p:spPr>
          <a:xfrm>
            <a:off x="3637177" y="1431451"/>
            <a:ext cx="3561115" cy="4731673"/>
          </a:xfrm>
          <a:prstGeom prst="roundRect">
            <a:avLst/>
          </a:prstGeom>
          <a:noFill/>
          <a:ln w="412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096F667-C363-4317-94DD-2DA78A3AFE01}"/>
              </a:ext>
            </a:extLst>
          </p:cNvPr>
          <p:cNvSpPr/>
          <p:nvPr/>
        </p:nvSpPr>
        <p:spPr>
          <a:xfrm>
            <a:off x="2948321" y="3819985"/>
            <a:ext cx="699700" cy="8587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0DFBD45-7CC7-4307-A299-4801936760BD}"/>
              </a:ext>
            </a:extLst>
          </p:cNvPr>
          <p:cNvSpPr/>
          <p:nvPr/>
        </p:nvSpPr>
        <p:spPr>
          <a:xfrm>
            <a:off x="534057" y="3164783"/>
            <a:ext cx="2354108" cy="151394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FDDDB1A-D5DE-4C9C-A70D-A76E8C832151}"/>
              </a:ext>
            </a:extLst>
          </p:cNvPr>
          <p:cNvSpPr/>
          <p:nvPr/>
        </p:nvSpPr>
        <p:spPr>
          <a:xfrm>
            <a:off x="3010611" y="3779683"/>
            <a:ext cx="60271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УПИ</a:t>
            </a:r>
            <a:endParaRPr lang="ru-RU" sz="1350" dirty="0">
              <a:solidFill>
                <a:srgbClr val="00B05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EB359ED-0A56-4307-8CCF-353050A8ABC9}"/>
              </a:ext>
            </a:extLst>
          </p:cNvPr>
          <p:cNvSpPr/>
          <p:nvPr/>
        </p:nvSpPr>
        <p:spPr>
          <a:xfrm>
            <a:off x="3939924" y="404051"/>
            <a:ext cx="39285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экспериментальных установок</a:t>
            </a:r>
            <a:endParaRPr lang="ru-RU" sz="1350" dirty="0">
              <a:solidFill>
                <a:srgbClr val="FF0000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3FEECF-AA22-4E86-9444-95863E4EC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68" t="11124" r="25185" b="66406"/>
          <a:stretch/>
        </p:blipFill>
        <p:spPr>
          <a:xfrm>
            <a:off x="4790606" y="2819443"/>
            <a:ext cx="1502797" cy="88170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6E99DE3-9BD7-4827-9E3D-1BF8DDD04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76" t="64041" r="24969" b="11401"/>
          <a:stretch/>
        </p:blipFill>
        <p:spPr>
          <a:xfrm>
            <a:off x="4878070" y="4856271"/>
            <a:ext cx="1415333" cy="96358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1898D4-87F8-4DFE-8C5E-3D8246737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481"/>
          <a:stretch/>
        </p:blipFill>
        <p:spPr>
          <a:xfrm>
            <a:off x="1587161" y="668815"/>
            <a:ext cx="8746435" cy="69270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B74BAA6-06A1-4C5C-BAF3-5486707A87BB}"/>
              </a:ext>
            </a:extLst>
          </p:cNvPr>
          <p:cNvSpPr/>
          <p:nvPr/>
        </p:nvSpPr>
        <p:spPr>
          <a:xfrm>
            <a:off x="1771050" y="-66412"/>
            <a:ext cx="8804686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 У-400Р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27489E9-FBCA-418B-91F3-E4DBE568F5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C0820303-F0D5-4368-883D-6C4552FA29EE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25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BF749D-58F0-486A-9202-788DEE67F28D}"/>
              </a:ext>
            </a:extLst>
          </p:cNvPr>
          <p:cNvSpPr txBox="1"/>
          <p:nvPr/>
        </p:nvSpPr>
        <p:spPr>
          <a:xfrm>
            <a:off x="7456967" y="1458312"/>
            <a:ext cx="5202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Спектрометр</a:t>
            </a:r>
            <a:r>
              <a:rPr lang="en-US" sz="2000" b="1" u="sng" dirty="0"/>
              <a:t> SCIF-D</a:t>
            </a:r>
            <a:endParaRPr lang="ru-RU" sz="2000" b="1" u="sng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578BBF-2468-4C8B-9221-423888C19601}"/>
              </a:ext>
            </a:extLst>
          </p:cNvPr>
          <p:cNvSpPr txBox="1"/>
          <p:nvPr/>
        </p:nvSpPr>
        <p:spPr>
          <a:xfrm>
            <a:off x="7438812" y="4368856"/>
            <a:ext cx="4307192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Изучение характеристик реакций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многонуклонных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передач и свойств распада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нейтронобагатых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изотопов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9887DF-CC49-45B0-9CED-D62D4CAFD41A}"/>
              </a:ext>
            </a:extLst>
          </p:cNvPr>
          <p:cNvSpPr txBox="1"/>
          <p:nvPr/>
        </p:nvSpPr>
        <p:spPr>
          <a:xfrm>
            <a:off x="7438812" y="1854766"/>
            <a:ext cx="4637858" cy="14773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реакции </a:t>
            </a:r>
            <a:r>
              <a:rPr lang="ru-RU" dirty="0" err="1"/>
              <a:t>многонуклонных</a:t>
            </a:r>
            <a:r>
              <a:rPr lang="ru-RU" dirty="0"/>
              <a:t> передач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квазиделение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быстрое деление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слияние-деление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образование остатков испарения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90F6E4-1E0C-4AF9-B230-D8CDC44E0DF4}"/>
              </a:ext>
            </a:extLst>
          </p:cNvPr>
          <p:cNvSpPr txBox="1"/>
          <p:nvPr/>
        </p:nvSpPr>
        <p:spPr>
          <a:xfrm>
            <a:off x="7398378" y="3658533"/>
            <a:ext cx="5216660" cy="71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/>
              <a:t>Спектрометр </a:t>
            </a:r>
            <a:r>
              <a:rPr lang="en-US" sz="2000" b="1" u="sng" dirty="0">
                <a:latin typeface="BankGothic Lt BT" panose="020B0607020203060204" pitchFamily="34" charset="0"/>
              </a:rPr>
              <a:t>STAR</a:t>
            </a:r>
            <a:endParaRPr lang="ru-RU" sz="2000" b="1" u="sng" dirty="0"/>
          </a:p>
          <a:p>
            <a:pPr>
              <a:lnSpc>
                <a:spcPct val="120000"/>
              </a:lnSpc>
            </a:pPr>
            <a:r>
              <a:rPr lang="ru-RU" dirty="0"/>
              <a:t>Поворотная платформа </a:t>
            </a:r>
            <a:r>
              <a:rPr lang="en-US" dirty="0"/>
              <a:t>(</a:t>
            </a:r>
            <a:r>
              <a:rPr lang="ru-RU" dirty="0"/>
              <a:t>угол </a:t>
            </a:r>
            <a:r>
              <a:rPr lang="en-US" dirty="0"/>
              <a:t>+10</a:t>
            </a:r>
            <a:r>
              <a:rPr lang="en-US" baseline="30000" dirty="0"/>
              <a:t>o</a:t>
            </a:r>
            <a:r>
              <a:rPr lang="en-US" dirty="0"/>
              <a:t> </a:t>
            </a:r>
            <a:r>
              <a:rPr lang="ru-RU" dirty="0"/>
              <a:t>-</a:t>
            </a:r>
            <a:r>
              <a:rPr lang="en-US" dirty="0"/>
              <a:t> +60</a:t>
            </a:r>
            <a:r>
              <a:rPr lang="en-US" baseline="30000" dirty="0"/>
              <a:t>o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9201883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АЗРЕЗЫ по оси ионопровода зд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30" y="1200648"/>
            <a:ext cx="7037149" cy="4079017"/>
          </a:xfrm>
          <a:prstGeom prst="rect">
            <a:avLst/>
          </a:prstGeom>
          <a:noFill/>
          <a:ln>
            <a:noFill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406301" y="12091"/>
            <a:ext cx="10339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7030A0"/>
                </a:solidFill>
                <a:latin typeface="Arial CYR" pitchFamily="34" charset="-52"/>
              </a:rPr>
              <a:t>ПЕРЕХОД ОТ ЗДАНИЯ 131 К ЗДАНИЮ ЭКСПЕРИМЕНТАЛЬНОГО ЗАЛА (ЭЗ) У-400Р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51584" y="4005064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359696" y="3429000"/>
            <a:ext cx="4608512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896200" y="3429000"/>
            <a:ext cx="21602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cxnSpLocks/>
          </p:cNvCxnSpPr>
          <p:nvPr/>
        </p:nvCxnSpPr>
        <p:spPr>
          <a:xfrm>
            <a:off x="7045509" y="1200648"/>
            <a:ext cx="0" cy="4150581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710849" y="882846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сопряжения зданий</a:t>
            </a:r>
            <a:endParaRPr lang="ru-RU" sz="1600" dirty="0">
              <a:solidFill>
                <a:srgbClr val="00B05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11451" y="2270396"/>
            <a:ext cx="2567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пучка на 1770 мм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16756" y="862332"/>
            <a:ext cx="1183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131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327683" y="918628"/>
            <a:ext cx="1990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НЭЗ У-400Р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EC14797-0A4B-4037-97FE-AB9C9D0B6432}"/>
              </a:ext>
            </a:extLst>
          </p:cNvPr>
          <p:cNvSpPr/>
          <p:nvPr/>
        </p:nvSpPr>
        <p:spPr>
          <a:xfrm>
            <a:off x="4439001" y="2620517"/>
            <a:ext cx="2567370" cy="26318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A0DCB5-00A3-47A2-867F-84568D492C5A}"/>
              </a:ext>
            </a:extLst>
          </p:cNvPr>
          <p:cNvSpPr/>
          <p:nvPr/>
        </p:nvSpPr>
        <p:spPr>
          <a:xfrm>
            <a:off x="5146492" y="2592429"/>
            <a:ext cx="1319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УПИ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EB7AAB5-F439-45EC-8C29-F2FA9660A580}"/>
              </a:ext>
            </a:extLst>
          </p:cNvPr>
          <p:cNvSpPr/>
          <p:nvPr/>
        </p:nvSpPr>
        <p:spPr>
          <a:xfrm>
            <a:off x="3371394" y="204109"/>
            <a:ext cx="5904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проводки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ионопровода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(УПИ)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2581E-8095-4EB6-AEB6-8B3B22FDF5E4}"/>
              </a:ext>
            </a:extLst>
          </p:cNvPr>
          <p:cNvSpPr txBox="1"/>
          <p:nvPr/>
        </p:nvSpPr>
        <p:spPr>
          <a:xfrm>
            <a:off x="1997493" y="5377557"/>
            <a:ext cx="4569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Назначение УПИ: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Транспортировка ускоренного пучка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Транзит коммуникаций из </a:t>
            </a:r>
            <a:r>
              <a:rPr lang="ru-RU" b="1" dirty="0" err="1"/>
              <a:t>зд</a:t>
            </a:r>
            <a:r>
              <a:rPr lang="ru-RU" b="1" dirty="0"/>
              <a:t>. 131 в НЭЗ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90C7B9-DA19-4B1C-8151-37D1979F5AC3}"/>
              </a:ext>
            </a:extLst>
          </p:cNvPr>
          <p:cNvSpPr txBox="1"/>
          <p:nvPr/>
        </p:nvSpPr>
        <p:spPr>
          <a:xfrm>
            <a:off x="6799774" y="5550966"/>
            <a:ext cx="351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Проектные работы выполнены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Срок реализации 6 месяцев</a:t>
            </a:r>
          </a:p>
        </p:txBody>
      </p:sp>
      <p:pic>
        <p:nvPicPr>
          <p:cNvPr id="20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5657BA0B-F48B-470B-9FBA-178F57F2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565" y="71729"/>
            <a:ext cx="972441" cy="79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омер слайда 2">
            <a:extLst>
              <a:ext uri="{FF2B5EF4-FFF2-40B4-BE49-F238E27FC236}">
                <a16:creationId xmlns:a16="http://schemas.microsoft.com/office/drawing/2014/main" id="{E5136F45-7217-4192-8C2B-B0C00C020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7846" y="6506163"/>
            <a:ext cx="1543050" cy="273844"/>
          </a:xfrm>
        </p:spPr>
        <p:txBody>
          <a:bodyPr/>
          <a:lstStyle/>
          <a:p>
            <a:fld id="{8CCC1C2B-59CB-4988-A37F-33CB585FF493}" type="slidenum">
              <a:rPr lang="ru-RU" sz="1500">
                <a:solidFill>
                  <a:schemeClr val="tx1"/>
                </a:solidFill>
              </a:rPr>
              <a:t>26</a:t>
            </a:fld>
            <a:endParaRPr lang="ru-RU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28762" y="283479"/>
            <a:ext cx="4150519" cy="4810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/>
          <a:p>
            <a:pPr eaLnBrk="1" hangingPunct="1"/>
            <a:r>
              <a:rPr lang="ru-RU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Рабочие диаграммы У-400</a:t>
            </a:r>
            <a:r>
              <a:rPr lang="en-US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rgbClr val="990099"/>
                </a:solidFill>
                <a:latin typeface="Times New Roman" panose="02020603050405020304" pitchFamily="18" charset="0"/>
              </a:rPr>
              <a:t>и У-400Р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"/>
          <a:stretch/>
        </p:blipFill>
        <p:spPr bwMode="auto">
          <a:xfrm>
            <a:off x="6438080" y="707582"/>
            <a:ext cx="5308037" cy="3895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FE513C-D80E-4614-8808-A67B33EE9DAB}"/>
              </a:ext>
            </a:extLst>
          </p:cNvPr>
          <p:cNvSpPr/>
          <p:nvPr/>
        </p:nvSpPr>
        <p:spPr>
          <a:xfrm>
            <a:off x="4354511" y="-35785"/>
            <a:ext cx="3090677" cy="55977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 </a:t>
            </a:r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У-400Р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3F9EF75-62F5-437A-AD85-F887A4457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83" y="117693"/>
            <a:ext cx="5453966" cy="67403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t" anchorCtr="0">
            <a:spAutoFit/>
          </a:bodyPr>
          <a:lstStyle>
            <a:lvl1pPr marL="4572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Система аксиальной инжекции</a:t>
            </a:r>
          </a:p>
          <a:p>
            <a:pPr marL="400050" indent="-133350">
              <a:buFont typeface="Arial" panose="020B0604020202020204" pitchFamily="34" charset="0"/>
              <a:buChar char="•"/>
              <a:tabLst>
                <a:tab pos="466725" algn="l"/>
              </a:tabLst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внутренние соленоиды</a:t>
            </a:r>
          </a:p>
          <a:p>
            <a:pPr marL="400050" indent="-133350">
              <a:buFont typeface="Arial" panose="020B0604020202020204" pitchFamily="34" charset="0"/>
              <a:buChar char="•"/>
              <a:tabLst>
                <a:tab pos="466725" algn="l"/>
              </a:tabLst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новый </a:t>
            </a:r>
            <a:r>
              <a:rPr lang="ru-RU" altLang="ru-RU" sz="1600" dirty="0" err="1">
                <a:latin typeface="Tahoma" panose="020B0604030504040204" pitchFamily="34" charset="0"/>
                <a:cs typeface="Times New Roman" panose="02020603050405020304" pitchFamily="18" charset="0"/>
              </a:rPr>
              <a:t>инфлектор</a:t>
            </a:r>
            <a:endParaRPr lang="en-US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 startAt="2"/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Магнитная система</a:t>
            </a:r>
          </a:p>
          <a:p>
            <a:pPr marL="466725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</a:rPr>
              <a:t>новые корректирующие катушки</a:t>
            </a:r>
          </a:p>
          <a:p>
            <a:pPr marL="466725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центральная область</a:t>
            </a:r>
            <a:endParaRPr lang="en-US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 startAt="3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вакуумная система 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высоковакуумные насосы (ТМН, Крио)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модернизация линий форвакуумной откачки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элементы системы диагностики</a:t>
            </a:r>
          </a:p>
          <a:p>
            <a:pPr marL="257175" indent="-257175">
              <a:buFont typeface="+mj-lt"/>
              <a:buAutoNum type="arabicPeriod" startAt="4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ускоряющая система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резонансные баки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приводы закручивающей пластины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системы подстройки частоты (триммер АПЧ)</a:t>
            </a:r>
          </a:p>
          <a:p>
            <a:pPr marL="228600" indent="-228600">
              <a:buFont typeface="+mj-lt"/>
              <a:buAutoNum type="arabicPeriod" startAt="5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ВЧ система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новые генераторы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фидерная линия</a:t>
            </a:r>
            <a:endParaRPr lang="en-US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eriod" startAt="6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система вывода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электростатический дефлектор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магнитные каналы (3 шт.)</a:t>
            </a:r>
          </a:p>
          <a:p>
            <a:pPr marL="257175" indent="-257175">
              <a:buFont typeface="+mj-lt"/>
              <a:buAutoNum type="arabicPeriod" startAt="7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Система транспортировки пучка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новый канал в новый экспериментальный корпус</a:t>
            </a:r>
          </a:p>
          <a:p>
            <a:pPr marL="466725" indent="-200025"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atin typeface="Tahoma" panose="020B0604030504040204" pitchFamily="34" charset="0"/>
                <a:cs typeface="Times New Roman" panose="02020603050405020304" pitchFamily="18" charset="0"/>
              </a:rPr>
              <a:t>модернизация существующих каналов</a:t>
            </a:r>
            <a:endParaRPr lang="en-US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rabicPeriod" startAt="8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Модернизация системы питания</a:t>
            </a:r>
            <a:r>
              <a:rPr lang="en-US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и управления</a:t>
            </a:r>
          </a:p>
          <a:p>
            <a:pPr marL="257175" indent="-257175">
              <a:buFont typeface="+mj-lt"/>
              <a:buAutoNum type="arabicPeriod" startAt="8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Модернизация системы охлаждения</a:t>
            </a:r>
          </a:p>
          <a:p>
            <a:pPr marL="257175" indent="-257175">
              <a:buFont typeface="+mj-lt"/>
              <a:buAutoNum type="arabicPeriod" startAt="8"/>
              <a:defRPr/>
            </a:pPr>
            <a:r>
              <a:rPr lang="ru-RU" altLang="ru-RU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Новая система СБИС и АСРК</a:t>
            </a:r>
          </a:p>
          <a:p>
            <a:pPr marL="400050" indent="-133350">
              <a:buFont typeface="Arial" panose="020B0604020202020204" pitchFamily="34" charset="0"/>
              <a:buChar char="•"/>
              <a:defRPr/>
            </a:pPr>
            <a:endParaRPr lang="ru-RU" altLang="ru-RU" sz="1600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53F9EF75-62F5-437A-AD85-F887A4457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108" y="4603294"/>
            <a:ext cx="555212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4572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Увеличение интенсивности пучков ионов средних масс с энергией 6 МэВ/Нуклон до 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2.5 </a:t>
            </a:r>
            <a:r>
              <a:rPr lang="en-US" altLang="ru-RU" sz="1600" dirty="0" err="1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ρμ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А</a:t>
            </a:r>
            <a:endParaRPr lang="ru-RU" alt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Плавная вариация энергии 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2-20 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МэВ/Нуклон с точностью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en-GB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E/E=5</a:t>
            </a:r>
            <a:r>
              <a:rPr lang="en-GB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10</a:t>
            </a:r>
            <a:r>
              <a:rPr lang="en-US" altLang="ru-RU" sz="1600" baseline="300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-3</a:t>
            </a: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solidFill>
                <a:srgbClr val="002060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Уменьшение уровня магнитного поля </a:t>
            </a:r>
            <a:r>
              <a:rPr lang="en-US" altLang="ru-RU" sz="1600" dirty="0">
                <a:solidFill>
                  <a:srgbClr val="002060"/>
                </a:solidFill>
                <a:latin typeface="Tahoma" panose="020B0604030504040204" pitchFamily="34" charset="0"/>
              </a:rPr>
              <a:t>0.8-1.8 T</a:t>
            </a:r>
            <a:endParaRPr lang="ru-RU" altLang="ru-RU" sz="1600" dirty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Ремонт и замена вышедших из строя систем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CE1787-3137-4414-8820-23B422DBD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F7AFD401-8D96-4EA4-B653-1341C46EB7A7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82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9175C29D-8853-4315-AE12-AB60BE4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09" y="279885"/>
            <a:ext cx="3148535" cy="360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0FE513C-D80E-4614-8808-A67B33EE9DAB}"/>
              </a:ext>
            </a:extLst>
          </p:cNvPr>
          <p:cNvSpPr/>
          <p:nvPr/>
        </p:nvSpPr>
        <p:spPr>
          <a:xfrm>
            <a:off x="3653459" y="100422"/>
            <a:ext cx="3090677" cy="55977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 </a:t>
            </a:r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33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У-400Р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437" y="0"/>
            <a:ext cx="4062505" cy="36277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437" y="3421136"/>
            <a:ext cx="4494671" cy="29805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820" r="2904"/>
          <a:stretch/>
        </p:blipFill>
        <p:spPr>
          <a:xfrm>
            <a:off x="2891481" y="1959562"/>
            <a:ext cx="4662616" cy="3719262"/>
          </a:xfrm>
          <a:prstGeom prst="rect">
            <a:avLst/>
          </a:prstGeom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3514C47C-E008-47B3-8D9D-6979698E86F4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A12F6-D07E-47C5-BA87-B59927161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1898" y="0"/>
            <a:ext cx="880102" cy="8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77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4391061" y="-42207"/>
            <a:ext cx="3081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работы</a:t>
            </a:r>
            <a:endParaRPr lang="en-US" alt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0FA7D6-4D27-5025-71E0-586A9E114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38" y="3628999"/>
            <a:ext cx="3459273" cy="2582828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DCE84B49-B6E6-FE47-AF27-888FDEDB0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11" y="419458"/>
            <a:ext cx="38128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облучения трековых мембран</a:t>
            </a:r>
            <a:endParaRPr lang="en-US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rad_tech">
            <a:extLst>
              <a:ext uri="{FF2B5EF4-FFF2-40B4-BE49-F238E27FC236}">
                <a16:creationId xmlns:a16="http://schemas.microsoft.com/office/drawing/2014/main" id="{5268F44F-DAE0-DF0F-6887-FF741A8F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3" y="758011"/>
            <a:ext cx="3433056" cy="169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4">
            <a:extLst>
              <a:ext uri="{FF2B5EF4-FFF2-40B4-BE49-F238E27FC236}">
                <a16:creationId xmlns:a16="http://schemas.microsoft.com/office/drawing/2014/main" id="{460FA1AD-A894-4EBE-B4DE-8AF1E9C5B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32" y="1782152"/>
            <a:ext cx="2935678" cy="220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79C52E6-11B6-41F5-856D-F1E95F9EF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09" y="4253792"/>
            <a:ext cx="2935678" cy="195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0D1FA385-6F6B-48E7-A2AA-9659B06DC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347" y="320428"/>
            <a:ext cx="38128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Облучение в вакууме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Облучение в атмосфере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Облучение под углом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Нагрев и охлаждение образцов</a:t>
            </a:r>
            <a:endParaRPr lang="en-US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Fig9A">
            <a:extLst>
              <a:ext uri="{FF2B5EF4-FFF2-40B4-BE49-F238E27FC236}">
                <a16:creationId xmlns:a16="http://schemas.microsoft.com/office/drawing/2014/main" id="{A0AFAE14-44FF-4563-BF9D-5F272C4EE5A5}"/>
              </a:ext>
            </a:extLst>
          </p:cNvPr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37" y="2576549"/>
            <a:ext cx="1431715" cy="93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ig9B">
            <a:extLst>
              <a:ext uri="{FF2B5EF4-FFF2-40B4-BE49-F238E27FC236}">
                <a16:creationId xmlns:a16="http://schemas.microsoft.com/office/drawing/2014/main" id="{B864E545-94C2-4B6E-985E-BF4603DD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53" y="2571939"/>
            <a:ext cx="882571" cy="9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PC_users\skuratov\mail\SA\2014\Y2Ti2O7_Paper\Paper\Figures\fig3.jpg">
            <a:extLst>
              <a:ext uri="{FF2B5EF4-FFF2-40B4-BE49-F238E27FC236}">
                <a16:creationId xmlns:a16="http://schemas.microsoft.com/office/drawing/2014/main" id="{0887A06A-9D02-4383-9D21-5E12D2A9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91" y="1376153"/>
            <a:ext cx="4343401" cy="20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4B4E4ED-0D83-470A-83AC-552FCCBB4ACA}"/>
              </a:ext>
            </a:extLst>
          </p:cNvPr>
          <p:cNvSpPr/>
          <p:nvPr/>
        </p:nvSpPr>
        <p:spPr>
          <a:xfrm>
            <a:off x="7788179" y="3413324"/>
            <a:ext cx="418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HRTEM micrograph micrographs of latent tracks in Y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EP450 ODS steel showing the amorphous nature of ion tracks 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199675B-C1A6-4D00-8E20-84FC1EC4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990" y="3946852"/>
            <a:ext cx="2632626" cy="226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B6933DA6-F590-42B3-9F15-A4983B8A8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238" y="5265609"/>
            <a:ext cx="12402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ru-RU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Контрольный</a:t>
            </a:r>
          </a:p>
          <a:p>
            <a:pPr algn="ctr" eaLnBrk="1" hangingPunct="1"/>
            <a:r>
              <a:rPr lang="ru-RU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полимерный </a:t>
            </a:r>
          </a:p>
          <a:p>
            <a:pPr algn="ctr" eaLnBrk="1" hangingPunct="1"/>
            <a:r>
              <a:rPr lang="ru-RU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</a:t>
            </a:r>
            <a:endParaRPr lang="en-US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7">
            <a:extLst>
              <a:ext uri="{FF2B5EF4-FFF2-40B4-BE49-F238E27FC236}">
                <a16:creationId xmlns:a16="http://schemas.microsoft.com/office/drawing/2014/main" id="{8E6CC061-46C7-4552-AD89-9D8A51116694}"/>
              </a:ext>
            </a:extLst>
          </p:cNvPr>
          <p:cNvCxnSpPr>
            <a:cxnSpLocks/>
          </p:cNvCxnSpPr>
          <p:nvPr/>
        </p:nvCxnSpPr>
        <p:spPr>
          <a:xfrm flipH="1" flipV="1">
            <a:off x="8443784" y="4920413"/>
            <a:ext cx="2102819" cy="7476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0">
            <a:extLst>
              <a:ext uri="{FF2B5EF4-FFF2-40B4-BE49-F238E27FC236}">
                <a16:creationId xmlns:a16="http://schemas.microsoft.com/office/drawing/2014/main" id="{8605785B-BD8C-43B8-849B-1D0FD1A97CEB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9881692" y="4158723"/>
            <a:ext cx="662546" cy="8452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EEE5ED1-4A37-4A6A-8894-2CD6577E25AD}"/>
              </a:ext>
            </a:extLst>
          </p:cNvPr>
          <p:cNvSpPr txBox="1"/>
          <p:nvPr/>
        </p:nvSpPr>
        <p:spPr>
          <a:xfrm>
            <a:off x="10544238" y="3897113"/>
            <a:ext cx="127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Исследуемый </a:t>
            </a:r>
          </a:p>
          <a:p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</a:t>
            </a:r>
            <a:endParaRPr lang="ru-RU" sz="1400" dirty="0"/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7C93BB6D-6D7D-48C4-B6B9-44E034DC2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7814" y="376574"/>
            <a:ext cx="427786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облучения образцов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материаловедения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тесты электронных компонент (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test)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образцы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8" descr="Fig13C">
            <a:extLst>
              <a:ext uri="{FF2B5EF4-FFF2-40B4-BE49-F238E27FC236}">
                <a16:creationId xmlns:a16="http://schemas.microsoft.com/office/drawing/2014/main" id="{497E9787-9D9B-4BAF-9D94-47818F1D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96" y="2571939"/>
            <a:ext cx="939266" cy="9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8CE633-E035-4A3B-B2F9-586D8B35BB1F}"/>
              </a:ext>
            </a:extLst>
          </p:cNvPr>
          <p:cNvSpPr txBox="1"/>
          <p:nvPr/>
        </p:nvSpPr>
        <p:spPr>
          <a:xfrm>
            <a:off x="8739441" y="27089"/>
            <a:ext cx="2289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B0F0"/>
                </a:solidFill>
              </a:rPr>
              <a:t>2500 </a:t>
            </a:r>
            <a:r>
              <a:rPr lang="en-US" sz="2000" i="1" dirty="0">
                <a:solidFill>
                  <a:srgbClr val="00B0F0"/>
                </a:solidFill>
              </a:rPr>
              <a:t>+ 2300 </a:t>
            </a:r>
            <a:r>
              <a:rPr lang="ru-RU" sz="2000" i="1" dirty="0">
                <a:solidFill>
                  <a:srgbClr val="00B0F0"/>
                </a:solidFill>
              </a:rPr>
              <a:t>часов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F50906-6660-4BDC-A9A7-777458881B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887927A5-3DA8-40E1-B778-E4FBD7DCE9FA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29</a:t>
            </a:fld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8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97264" y="-31531"/>
            <a:ext cx="464003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Cyclotron DC-280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AB47A9-E1EF-411B-BC2B-D03F6F7A0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031" t="5900" r="5376" b="7315"/>
          <a:stretch/>
        </p:blipFill>
        <p:spPr>
          <a:xfrm>
            <a:off x="6550322" y="32400"/>
            <a:ext cx="5129929" cy="34497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563C3D-DA17-44D8-8BAA-7FCEB674A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3763" y="0"/>
            <a:ext cx="1173469" cy="1173469"/>
          </a:xfrm>
          <a:prstGeom prst="rect">
            <a:avLst/>
          </a:prstGeom>
        </p:spPr>
      </p:pic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7848F2DB-096B-4477-94F5-250AD5E468D4}"/>
              </a:ext>
            </a:extLst>
          </p:cNvPr>
          <p:cNvSpPr txBox="1">
            <a:spLocks/>
          </p:cNvSpPr>
          <p:nvPr/>
        </p:nvSpPr>
        <p:spPr>
          <a:xfrm>
            <a:off x="9836963" y="65517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i="1" dirty="0">
                <a:solidFill>
                  <a:schemeClr val="tx1"/>
                </a:solidFill>
              </a:rPr>
              <a:t>4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73E16D2-AFC6-4635-8D1B-383DA2144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608300"/>
              </p:ext>
            </p:extLst>
          </p:nvPr>
        </p:nvGraphicFramePr>
        <p:xfrm>
          <a:off x="510452" y="688370"/>
          <a:ext cx="5668217" cy="240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377">
                  <a:extLst>
                    <a:ext uri="{9D8B030D-6E8A-4147-A177-3AD203B41FA5}">
                      <a16:colId xmlns:a16="http://schemas.microsoft.com/office/drawing/2014/main" val="2720015617"/>
                    </a:ext>
                  </a:extLst>
                </a:gridCol>
                <a:gridCol w="1725837">
                  <a:extLst>
                    <a:ext uri="{9D8B030D-6E8A-4147-A177-3AD203B41FA5}">
                      <a16:colId xmlns:a16="http://schemas.microsoft.com/office/drawing/2014/main" val="261329415"/>
                    </a:ext>
                  </a:extLst>
                </a:gridCol>
                <a:gridCol w="2917003">
                  <a:extLst>
                    <a:ext uri="{9D8B030D-6E8A-4147-A177-3AD203B41FA5}">
                      <a16:colId xmlns:a16="http://schemas.microsoft.com/office/drawing/2014/main" val="3746087367"/>
                    </a:ext>
                  </a:extLst>
                </a:gridCol>
              </a:tblGrid>
              <a:tr h="307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Year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work time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Ions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9003089"/>
                  </a:ext>
                </a:extLst>
              </a:tr>
              <a:tr h="307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First Beam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80271900"/>
                  </a:ext>
                </a:extLst>
              </a:tr>
              <a:tr h="307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2019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3377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12</a:t>
                      </a:r>
                      <a:r>
                        <a:rPr lang="en-US" sz="1600" dirty="0"/>
                        <a:t>C,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0513069"/>
                  </a:ext>
                </a:extLst>
              </a:tr>
              <a:tr h="307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3705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20806415"/>
                  </a:ext>
                </a:extLst>
              </a:tr>
              <a:tr h="307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5357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7583481"/>
                  </a:ext>
                </a:extLst>
              </a:tr>
              <a:tr h="30738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6037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baseline="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52,54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7296782"/>
                  </a:ext>
                </a:extLst>
              </a:tr>
              <a:tr h="30738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6182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/>
                        <a:t>26</a:t>
                      </a:r>
                      <a:r>
                        <a:rPr lang="en-US" sz="1600" baseline="0" dirty="0"/>
                        <a:t>Mg</a:t>
                      </a:r>
                      <a:r>
                        <a:rPr lang="ru-RU" sz="1600" baseline="0" dirty="0"/>
                        <a:t>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baseline="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52,54</a:t>
                      </a:r>
                      <a:r>
                        <a:rPr lang="en-US" sz="1600" dirty="0"/>
                        <a:t>Cr, </a:t>
                      </a:r>
                      <a:r>
                        <a:rPr lang="en-US" sz="1600" baseline="30000" dirty="0"/>
                        <a:t>56</a:t>
                      </a:r>
                      <a:r>
                        <a:rPr lang="en-US" sz="1600" baseline="0" dirty="0"/>
                        <a:t>Fe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90461825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75FF5F-8E62-4D1D-A721-47ECD5CE34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"/>
          <a:stretch/>
        </p:blipFill>
        <p:spPr>
          <a:xfrm>
            <a:off x="6655250" y="3477467"/>
            <a:ext cx="4920071" cy="27483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5BE9C1-CFF9-4C11-AF85-609ACC830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26" y="3000657"/>
            <a:ext cx="6039870" cy="370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98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617798" y="2235038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2216"/>
          <a:stretch/>
        </p:blipFill>
        <p:spPr bwMode="auto">
          <a:xfrm>
            <a:off x="8854055" y="4827965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199468" y="4851387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4905" y="4688971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738184" y="3838832"/>
            <a:ext cx="414379" cy="19465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4085968" y="3838832"/>
            <a:ext cx="325583" cy="16392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265773" y="3995351"/>
            <a:ext cx="2284432" cy="16379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1" y="4813820"/>
            <a:ext cx="2551762" cy="1913821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659395" y="4184822"/>
            <a:ext cx="1382259" cy="1448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3670" y="1072607"/>
          <a:ext cx="6977474" cy="96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4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60165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2" descr="IMG_9396">
            <a:extLst>
              <a:ext uri="{FF2B5EF4-FFF2-40B4-BE49-F238E27FC236}">
                <a16:creationId xmlns:a16="http://schemas.microsoft.com/office/drawing/2014/main" id="{6CC1C71D-2CF8-42E3-9112-77DA0242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82" y="2260946"/>
            <a:ext cx="1734083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0CB5A7-CC2F-473C-B3FC-5F958A4AD823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593670" y="245835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F40517-FB85-4ABD-8C37-A7B3423DD2DD}"/>
              </a:ext>
            </a:extLst>
          </p:cNvPr>
          <p:cNvSpPr txBox="1"/>
          <p:nvPr/>
        </p:nvSpPr>
        <p:spPr>
          <a:xfrm>
            <a:off x="9652564" y="4343239"/>
            <a:ext cx="1788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Остановлен</a:t>
            </a:r>
            <a:r>
              <a:rPr lang="en-US" sz="1400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 11.11.23</a:t>
            </a:r>
            <a:endParaRPr lang="ru-RU" sz="1400" b="1" dirty="0">
              <a:ln w="6350"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22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106DB2-16C3-4F0D-AD60-305CEF9AA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869" y="2235364"/>
            <a:ext cx="2464870" cy="23753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617798" y="2235038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6" cstate="print"/>
          <a:srcRect l="-356" t="-608" r="7025" b="2216"/>
          <a:stretch/>
        </p:blipFill>
        <p:spPr bwMode="auto">
          <a:xfrm>
            <a:off x="8854055" y="4827965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7" cstate="print"/>
          <a:srcRect l="-334" t="7242" r="334" b="2111"/>
          <a:stretch/>
        </p:blipFill>
        <p:spPr bwMode="auto">
          <a:xfrm>
            <a:off x="3199468" y="4851387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4905" y="4688971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1" y="4813820"/>
            <a:ext cx="2551762" cy="1913821"/>
          </a:xfrm>
          <a:prstGeom prst="rect">
            <a:avLst/>
          </a:prstGeom>
        </p:spPr>
      </p:pic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3670" y="1072607"/>
          <a:ext cx="6977474" cy="96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4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60165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593670" y="245835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84B8BCB-1230-4C55-BC6B-4F9FF58D7414}"/>
              </a:ext>
            </a:extLst>
          </p:cNvPr>
          <p:cNvSpPr/>
          <p:nvPr/>
        </p:nvSpPr>
        <p:spPr>
          <a:xfrm>
            <a:off x="9575946" y="2216465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</a:t>
            </a:r>
            <a:r>
              <a:rPr lang="ru-RU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С-140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15B3F3-9038-41BD-BED7-75CAB6643A6A}"/>
              </a:ext>
            </a:extLst>
          </p:cNvPr>
          <p:cNvSpPr txBox="1"/>
          <p:nvPr/>
        </p:nvSpPr>
        <p:spPr>
          <a:xfrm>
            <a:off x="9571755" y="4288082"/>
            <a:ext cx="137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Запуск 2025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98BA413-7458-4B32-9C4A-DBF03153CB6B}"/>
              </a:ext>
            </a:extLst>
          </p:cNvPr>
          <p:cNvCxnSpPr>
            <a:cxnSpLocks/>
          </p:cNvCxnSpPr>
          <p:nvPr/>
        </p:nvCxnSpPr>
        <p:spPr>
          <a:xfrm flipH="1" flipV="1">
            <a:off x="1738184" y="3838832"/>
            <a:ext cx="414379" cy="19465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4A65C94-59BD-4550-B2C5-0F3213815ACE}"/>
              </a:ext>
            </a:extLst>
          </p:cNvPr>
          <p:cNvCxnSpPr>
            <a:cxnSpLocks/>
          </p:cNvCxnSpPr>
          <p:nvPr/>
        </p:nvCxnSpPr>
        <p:spPr>
          <a:xfrm flipH="1" flipV="1">
            <a:off x="4085968" y="3838832"/>
            <a:ext cx="325583" cy="16392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A63335B5-1884-4E49-B1FA-60FA56B8A53E}"/>
              </a:ext>
            </a:extLst>
          </p:cNvPr>
          <p:cNvCxnSpPr>
            <a:cxnSpLocks/>
          </p:cNvCxnSpPr>
          <p:nvPr/>
        </p:nvCxnSpPr>
        <p:spPr>
          <a:xfrm flipH="1" flipV="1">
            <a:off x="7265773" y="3995351"/>
            <a:ext cx="2284432" cy="16379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D10E56DC-E7B6-4F4A-98D9-2057292691BE}"/>
              </a:ext>
            </a:extLst>
          </p:cNvPr>
          <p:cNvCxnSpPr>
            <a:cxnSpLocks/>
          </p:cNvCxnSpPr>
          <p:nvPr/>
        </p:nvCxnSpPr>
        <p:spPr>
          <a:xfrm flipH="1" flipV="1">
            <a:off x="5659395" y="4184822"/>
            <a:ext cx="1382259" cy="14485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66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475" y="776240"/>
            <a:ext cx="3842432" cy="5575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5" y="438879"/>
            <a:ext cx="5577942" cy="4120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4927" y="4559824"/>
            <a:ext cx="3227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Общая схема циклотрона ДЦ-140.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76D5443B-C9A8-4D94-B04D-B7C607F3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8950" y="6584156"/>
            <a:ext cx="1543050" cy="273844"/>
          </a:xfrm>
        </p:spPr>
        <p:txBody>
          <a:bodyPr/>
          <a:lstStyle/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t>32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F3876BBF-4630-44B9-B26D-7F85F812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EA2DF5-A66E-4935-8C9B-DFF638F9C456}"/>
              </a:ext>
            </a:extLst>
          </p:cNvPr>
          <p:cNvSpPr/>
          <p:nvPr/>
        </p:nvSpPr>
        <p:spPr>
          <a:xfrm>
            <a:off x="1587450" y="4480"/>
            <a:ext cx="8928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Ускорительный комплекс для прикладных исследований ДЦ-140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ECD157E-55A0-4686-9BFA-28EA8200DF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05825" y="3551093"/>
          <a:ext cx="3347557" cy="2846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274">
                  <a:extLst>
                    <a:ext uri="{9D8B030D-6E8A-4147-A177-3AD203B41FA5}">
                      <a16:colId xmlns:a16="http://schemas.microsoft.com/office/drawing/2014/main" val="123577238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971525252"/>
                    </a:ext>
                  </a:extLst>
                </a:gridCol>
                <a:gridCol w="589231">
                  <a:extLst>
                    <a:ext uri="{9D8B030D-6E8A-4147-A177-3AD203B41FA5}">
                      <a16:colId xmlns:a16="http://schemas.microsoft.com/office/drawing/2014/main" val="2532791807"/>
                    </a:ext>
                  </a:extLst>
                </a:gridCol>
                <a:gridCol w="89597">
                  <a:extLst>
                    <a:ext uri="{9D8B030D-6E8A-4147-A177-3AD203B41FA5}">
                      <a16:colId xmlns:a16="http://schemas.microsoft.com/office/drawing/2014/main" val="3514149906"/>
                    </a:ext>
                  </a:extLst>
                </a:gridCol>
                <a:gridCol w="583633">
                  <a:extLst>
                    <a:ext uri="{9D8B030D-6E8A-4147-A177-3AD203B41FA5}">
                      <a16:colId xmlns:a16="http://schemas.microsoft.com/office/drawing/2014/main" val="2227006924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587973511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706838121"/>
                    </a:ext>
                  </a:extLst>
                </a:gridCol>
              </a:tblGrid>
              <a:tr h="33746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Энергия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4,8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endParaRPr lang="en-US" sz="12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МэВ/нуклон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Энергия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</a:rPr>
                        <a:t>2,214 </a:t>
                      </a:r>
                      <a:r>
                        <a:rPr lang="ru-RU" sz="1100" u="none" strike="noStrike" dirty="0">
                          <a:effectLst/>
                        </a:rPr>
                        <a:t>МэВ/нуклон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3947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Ион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A/Z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I,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мкА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Ион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A/Z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I, </a:t>
                      </a:r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мкА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1177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38+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20,67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8,038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0,416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593493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36+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5,472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19,58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8,208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3,84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94662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Xe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25+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158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3,2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692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5,375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142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7,889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2,88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20338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5,091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5,98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Xe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268592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4,35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98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8,167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715564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3+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5,333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Zr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8,182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44976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Ne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4+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87159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0,32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311352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8903" r="36390" b="8016"/>
          <a:stretch/>
        </p:blipFill>
        <p:spPr>
          <a:xfrm rot="16200000">
            <a:off x="5755327" y="614914"/>
            <a:ext cx="2505057" cy="2487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0D313C-9190-4104-96A6-186490B717EA}"/>
              </a:ext>
            </a:extLst>
          </p:cNvPr>
          <p:cNvSpPr txBox="1"/>
          <p:nvPr/>
        </p:nvSpPr>
        <p:spPr>
          <a:xfrm>
            <a:off x="578023" y="5028619"/>
            <a:ext cx="3211816" cy="132343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Задачи комплекса: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Материаловедение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SEE</a:t>
            </a:r>
            <a:r>
              <a:rPr lang="ru-RU" sz="2000" b="1" dirty="0"/>
              <a:t> тесты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Трековые мембраны</a:t>
            </a:r>
          </a:p>
        </p:txBody>
      </p:sp>
    </p:spTree>
    <p:extLst>
      <p:ext uri="{BB962C8B-B14F-4D97-AF65-F5344CB8AC3E}">
        <p14:creationId xmlns:p14="http://schemas.microsoft.com/office/powerpoint/2010/main" val="886662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4B4F64-C58B-E599-533A-49C2EB95D193}"/>
              </a:ext>
            </a:extLst>
          </p:cNvPr>
          <p:cNvSpPr txBox="1"/>
          <p:nvPr/>
        </p:nvSpPr>
        <p:spPr>
          <a:xfrm>
            <a:off x="532042" y="497608"/>
            <a:ext cx="4375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оборудования комплекса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существующем здании 101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29149A-9077-A5CF-121D-426064FE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83" y="628964"/>
            <a:ext cx="3394665" cy="21721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04BD45-E177-1EC6-2576-62E339731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083" y="2970428"/>
            <a:ext cx="5399373" cy="3558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E8669-F6F8-0C50-5ED0-2867FD397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42" y="1154011"/>
            <a:ext cx="4602502" cy="25613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5B9AC3-022F-781D-1B3B-F5D864284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2" y="3837479"/>
            <a:ext cx="4613795" cy="28281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A22A94-5A39-44F4-9469-F3FC71EED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BA28031B-F04D-46F7-9F96-B2CC9124CC4C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33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4289" y="812477"/>
            <a:ext cx="1618729" cy="148383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45B30A-0A9F-4250-AF85-F02DD2DC1F72}"/>
              </a:ext>
            </a:extLst>
          </p:cNvPr>
          <p:cNvSpPr/>
          <p:nvPr/>
        </p:nvSpPr>
        <p:spPr>
          <a:xfrm>
            <a:off x="0" y="-6447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</p:spTree>
    <p:extLst>
      <p:ext uri="{BB962C8B-B14F-4D97-AF65-F5344CB8AC3E}">
        <p14:creationId xmlns:p14="http://schemas.microsoft.com/office/powerpoint/2010/main" val="1849186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28077"/>
          <a:stretch/>
        </p:blipFill>
        <p:spPr>
          <a:xfrm>
            <a:off x="166270" y="4511194"/>
            <a:ext cx="2171732" cy="1934141"/>
          </a:xfrm>
          <a:prstGeom prst="rect">
            <a:avLst/>
          </a:prstGeom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74D992CB-A24F-4947-A690-A9E2D0C9C3EB}"/>
              </a:ext>
            </a:extLst>
          </p:cNvPr>
          <p:cNvSpPr txBox="1">
            <a:spLocks/>
          </p:cNvSpPr>
          <p:nvPr/>
        </p:nvSpPr>
        <p:spPr>
          <a:xfrm>
            <a:off x="10648950" y="6584156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pPr/>
              <a:t>34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C60B91-90E5-4C2E-8B33-645F37FA898D}"/>
              </a:ext>
            </a:extLst>
          </p:cNvPr>
          <p:cNvSpPr/>
          <p:nvPr/>
        </p:nvSpPr>
        <p:spPr>
          <a:xfrm>
            <a:off x="4493426" y="46520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DADC9-8ABD-437C-A106-707F3A09AD7B}"/>
              </a:ext>
            </a:extLst>
          </p:cNvPr>
          <p:cNvSpPr txBox="1"/>
          <p:nvPr/>
        </p:nvSpPr>
        <p:spPr>
          <a:xfrm>
            <a:off x="307822" y="6402274"/>
            <a:ext cx="1747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Полюсная сборка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484BA-A06D-4170-8C24-5C61024DFA31}"/>
              </a:ext>
            </a:extLst>
          </p:cNvPr>
          <p:cNvSpPr txBox="1"/>
          <p:nvPr/>
        </p:nvSpPr>
        <p:spPr>
          <a:xfrm>
            <a:off x="6998999" y="3267456"/>
            <a:ext cx="4016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ЭЦР источник </a:t>
            </a:r>
            <a:r>
              <a:rPr lang="en-US" sz="1600" b="1" dirty="0"/>
              <a:t>DECRIS -5M (18</a:t>
            </a:r>
            <a:r>
              <a:rPr lang="ru-RU" sz="1600" b="1" dirty="0"/>
              <a:t>ГГц</a:t>
            </a:r>
            <a:r>
              <a:rPr lang="en-US" sz="1600" b="1" dirty="0"/>
              <a:t>)</a:t>
            </a:r>
            <a:r>
              <a:rPr lang="ru-RU" sz="1600" b="1" dirty="0"/>
              <a:t> на стенде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F70387-B033-46DA-94B6-43ECCBA439BA}"/>
              </a:ext>
            </a:extLst>
          </p:cNvPr>
          <p:cNvSpPr txBox="1"/>
          <p:nvPr/>
        </p:nvSpPr>
        <p:spPr>
          <a:xfrm>
            <a:off x="2668796" y="6106781"/>
            <a:ext cx="2972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Вакуумная камера циклотрона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r="13750"/>
          <a:stretch/>
        </p:blipFill>
        <p:spPr>
          <a:xfrm>
            <a:off x="180204" y="223478"/>
            <a:ext cx="2744822" cy="1922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ADADC9-8ABD-437C-A106-707F3A09AD7B}"/>
              </a:ext>
            </a:extLst>
          </p:cNvPr>
          <p:cNvSpPr txBox="1"/>
          <p:nvPr/>
        </p:nvSpPr>
        <p:spPr>
          <a:xfrm>
            <a:off x="661698" y="2146180"/>
            <a:ext cx="1781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Магнитный канал</a:t>
            </a:r>
          </a:p>
        </p:txBody>
      </p:sp>
      <p:pic>
        <p:nvPicPr>
          <p:cNvPr id="11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CFF2C77-B603-4B3A-8326-D6999BB7E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48" y="3885781"/>
            <a:ext cx="2866746" cy="2221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6902546" y="6164402"/>
            <a:ext cx="1293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Дефлектор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0" y="2432779"/>
            <a:ext cx="2758756" cy="18178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1181748" y="4172640"/>
            <a:ext cx="660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PMQ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9568" r="8394" b="9700"/>
          <a:stretch/>
        </p:blipFill>
        <p:spPr>
          <a:xfrm>
            <a:off x="2722838" y="3654665"/>
            <a:ext cx="3005847" cy="2509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53" y="1345753"/>
            <a:ext cx="2851216" cy="2138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90" y="612282"/>
            <a:ext cx="5892203" cy="26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0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3" y="263269"/>
            <a:ext cx="4758669" cy="3165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5595"/>
          <a:stretch/>
        </p:blipFill>
        <p:spPr>
          <a:xfrm>
            <a:off x="6737274" y="3495850"/>
            <a:ext cx="4866147" cy="30784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/>
          <a:stretch/>
        </p:blipFill>
        <p:spPr>
          <a:xfrm>
            <a:off x="181193" y="3638834"/>
            <a:ext cx="5585065" cy="29388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1541E6-088E-4B4E-8EFA-9724DE3FFCC0}"/>
              </a:ext>
            </a:extLst>
          </p:cNvPr>
          <p:cNvSpPr/>
          <p:nvPr/>
        </p:nvSpPr>
        <p:spPr>
          <a:xfrm>
            <a:off x="5521340" y="25499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pic>
        <p:nvPicPr>
          <p:cNvPr id="10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101423C-91BD-4A38-B8F8-F36B7BF8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AE07D2-4E4B-4738-88FD-156A8126C629}"/>
              </a:ext>
            </a:extLst>
          </p:cNvPr>
          <p:cNvSpPr txBox="1"/>
          <p:nvPr/>
        </p:nvSpPr>
        <p:spPr>
          <a:xfrm>
            <a:off x="107621" y="569740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30.01.23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8AC23B-82F4-4B28-A66A-9A74A7B280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6372"/>
          <a:stretch/>
        </p:blipFill>
        <p:spPr>
          <a:xfrm>
            <a:off x="5418154" y="583112"/>
            <a:ext cx="4998966" cy="27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8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/>
          <a:stretch/>
        </p:blipFill>
        <p:spPr>
          <a:xfrm>
            <a:off x="359869" y="2438400"/>
            <a:ext cx="3465362" cy="216929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FD0241-F195-496E-99C2-0D13531C04FA}"/>
              </a:ext>
            </a:extLst>
          </p:cNvPr>
          <p:cNvSpPr/>
          <p:nvPr/>
        </p:nvSpPr>
        <p:spPr>
          <a:xfrm>
            <a:off x="5521340" y="25499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7C735-E3B4-4E15-BB54-F5D33D76C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8" y="293437"/>
            <a:ext cx="3939565" cy="2055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4580905" y="1159001"/>
            <a:ext cx="26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ООО «МАСТЕРПРОМ»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35ABE0-7E14-4764-87C2-AA3A72ACA1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54" y="2165132"/>
            <a:ext cx="7478031" cy="4399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9996777" y="5635634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03.05.24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1742B1-4722-47D2-A13C-0EB3CB6D5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0614"/>
          <a:stretch/>
        </p:blipFill>
        <p:spPr>
          <a:xfrm>
            <a:off x="359869" y="4696675"/>
            <a:ext cx="3939565" cy="18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78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FD0241-F195-496E-99C2-0D13531C04FA}"/>
              </a:ext>
            </a:extLst>
          </p:cNvPr>
          <p:cNvSpPr/>
          <p:nvPr/>
        </p:nvSpPr>
        <p:spPr>
          <a:xfrm>
            <a:off x="4249588" y="85214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485993" y="5777039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12.12.23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255596" y="120279"/>
            <a:ext cx="26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ООО «МАСТЕРПРОМ»</a:t>
            </a:r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D85B48-5126-47B4-A2ED-A56CB1DE5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44" y="1022176"/>
            <a:ext cx="11184312" cy="46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01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3C02885-0BED-47FC-823A-DCE24B80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45" y="462955"/>
            <a:ext cx="4901414" cy="3294570"/>
          </a:xfrm>
          <a:prstGeom prst="rect">
            <a:avLst/>
          </a:prstGeom>
        </p:spPr>
      </p:pic>
      <p:pic>
        <p:nvPicPr>
          <p:cNvPr id="67586" name="Рисунок 1" descr="E:\Работа разное\Фото и картинки\Абстрактная модель закоротки и камеры\1.PNG">
            <a:extLst>
              <a:ext uri="{FF2B5EF4-FFF2-40B4-BE49-F238E27FC236}">
                <a16:creationId xmlns:a16="http://schemas.microsoft.com/office/drawing/2014/main" id="{D5BFC5EF-2243-4D81-8379-546BF6A9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9008" r="5183" b="10271"/>
          <a:stretch>
            <a:fillRect/>
          </a:stretch>
        </p:blipFill>
        <p:spPr bwMode="auto">
          <a:xfrm>
            <a:off x="629444" y="1598615"/>
            <a:ext cx="51133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3">
            <a:extLst>
              <a:ext uri="{FF2B5EF4-FFF2-40B4-BE49-F238E27FC236}">
                <a16:creationId xmlns:a16="http://schemas.microsoft.com/office/drawing/2014/main" id="{862A4798-E132-42EE-8065-C24AABDB8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60326"/>
            <a:ext cx="540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Times New Roman" panose="02020603050405020304" pitchFamily="18" charset="0"/>
              </a:rPr>
              <a:t>Ti ion production using SF</a:t>
            </a:r>
            <a:r>
              <a:rPr lang="en-US" altLang="ru-RU" sz="2400" b="1" baseline="-25000">
                <a:latin typeface="Times New Roman" panose="02020603050405020304" pitchFamily="18" charset="0"/>
              </a:rPr>
              <a:t>6 </a:t>
            </a:r>
            <a:r>
              <a:rPr lang="en-US" altLang="ru-RU" sz="2400" b="1">
                <a:latin typeface="Times New Roman" panose="02020603050405020304" pitchFamily="18" charset="0"/>
              </a:rPr>
              <a:t>plasma</a:t>
            </a:r>
            <a:r>
              <a:rPr lang="en-US" altLang="ru-RU" sz="2400" b="1" baseline="30000">
                <a:latin typeface="Times New Roman" panose="02020603050405020304" pitchFamily="18" charset="0"/>
              </a:rPr>
              <a:t>*</a:t>
            </a:r>
            <a:endParaRPr lang="ru-RU" altLang="ru-RU" sz="2400" b="1" baseline="30000">
              <a:latin typeface="Times New Roman" panose="02020603050405020304" pitchFamily="18" charset="0"/>
            </a:endParaRPr>
          </a:p>
        </p:txBody>
      </p:sp>
      <p:sp>
        <p:nvSpPr>
          <p:cNvPr id="67588" name="TextBox 4">
            <a:extLst>
              <a:ext uri="{FF2B5EF4-FFF2-40B4-BE49-F238E27FC236}">
                <a16:creationId xmlns:a16="http://schemas.microsoft.com/office/drawing/2014/main" id="{EA84361E-AF8F-404B-A116-E8858EA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09" y="710984"/>
            <a:ext cx="3457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ECR ion source plasma chamber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6626E6A-5B6E-40DE-9481-A5C9B04B70C8}"/>
              </a:ext>
            </a:extLst>
          </p:cNvPr>
          <p:cNvCxnSpPr>
            <a:cxnSpLocks/>
          </p:cNvCxnSpPr>
          <p:nvPr/>
        </p:nvCxnSpPr>
        <p:spPr>
          <a:xfrm>
            <a:off x="2219138" y="1183265"/>
            <a:ext cx="71438" cy="7191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0" name="TextBox 7">
            <a:extLst>
              <a:ext uri="{FF2B5EF4-FFF2-40B4-BE49-F238E27FC236}">
                <a16:creationId xmlns:a16="http://schemas.microsoft.com/office/drawing/2014/main" id="{08045D81-C6CC-4F4E-8965-33D48FA3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5" y="4098409"/>
            <a:ext cx="1081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err="1">
                <a:latin typeface="Times New Roman" panose="02020603050405020304" pitchFamily="18" charset="0"/>
              </a:rPr>
              <a:t>Ti</a:t>
            </a:r>
            <a:r>
              <a:rPr lang="en-US" altLang="ru-RU" sz="2400" dirty="0">
                <a:latin typeface="Times New Roman" panose="02020603050405020304" pitchFamily="18" charset="0"/>
              </a:rPr>
              <a:t> foil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1CEC51A-85DC-4A6C-8439-679747BB433B}"/>
              </a:ext>
            </a:extLst>
          </p:cNvPr>
          <p:cNvCxnSpPr>
            <a:cxnSpLocks/>
          </p:cNvCxnSpPr>
          <p:nvPr/>
        </p:nvCxnSpPr>
        <p:spPr>
          <a:xfrm flipV="1">
            <a:off x="1722439" y="3350465"/>
            <a:ext cx="431800" cy="792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B7A5475-A85A-4EE6-A033-E3FB39E1958A}"/>
              </a:ext>
            </a:extLst>
          </p:cNvPr>
          <p:cNvCxnSpPr>
            <a:cxnSpLocks/>
          </p:cNvCxnSpPr>
          <p:nvPr/>
        </p:nvCxnSpPr>
        <p:spPr>
          <a:xfrm flipH="1">
            <a:off x="5636029" y="2319531"/>
            <a:ext cx="298840" cy="3577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3" name="TextBox 12">
            <a:extLst>
              <a:ext uri="{FF2B5EF4-FFF2-40B4-BE49-F238E27FC236}">
                <a16:creationId xmlns:a16="http://schemas.microsoft.com/office/drawing/2014/main" id="{4214782F-20C2-4C86-9698-0DEB8A58A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377" y="1974058"/>
            <a:ext cx="158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Times New Roman" panose="02020603050405020304" pitchFamily="18" charset="0"/>
              </a:rPr>
              <a:t>He + SF</a:t>
            </a:r>
            <a:r>
              <a:rPr lang="en-US" altLang="ru-RU" sz="2400" b="1" baseline="-25000" dirty="0">
                <a:latin typeface="Times New Roman" panose="02020603050405020304" pitchFamily="18" charset="0"/>
              </a:rPr>
              <a:t>6</a:t>
            </a:r>
            <a:endParaRPr lang="ru-RU" altLang="ru-RU" sz="2400" b="1" baseline="-25000" dirty="0">
              <a:latin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EB95A26-4AFB-44F5-AE12-AD611FA0EEAB}"/>
              </a:ext>
            </a:extLst>
          </p:cNvPr>
          <p:cNvCxnSpPr>
            <a:cxnSpLocks/>
          </p:cNvCxnSpPr>
          <p:nvPr/>
        </p:nvCxnSpPr>
        <p:spPr>
          <a:xfrm flipH="1">
            <a:off x="5442745" y="1840708"/>
            <a:ext cx="492124" cy="5953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5" name="TextBox 15">
            <a:extLst>
              <a:ext uri="{FF2B5EF4-FFF2-40B4-BE49-F238E27FC236}">
                <a16:creationId xmlns:a16="http://schemas.microsoft.com/office/drawing/2014/main" id="{42620754-7A73-4B3A-962C-00CA5E425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838" y="1571903"/>
            <a:ext cx="1277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Times New Roman" panose="02020603050405020304" pitchFamily="18" charset="0"/>
              </a:rPr>
              <a:t>UHF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67596" name="TextBox 16">
            <a:extLst>
              <a:ext uri="{FF2B5EF4-FFF2-40B4-BE49-F238E27FC236}">
                <a16:creationId xmlns:a16="http://schemas.microsoft.com/office/drawing/2014/main" id="{A57ADF58-6966-40C7-BB77-A4C58547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685" y="3675859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err="1">
                <a:latin typeface="Times New Roman" panose="02020603050405020304" pitchFamily="18" charset="0"/>
              </a:rPr>
              <a:t>Ti</a:t>
            </a:r>
            <a:r>
              <a:rPr lang="en-US" altLang="ru-RU" sz="2400" dirty="0">
                <a:latin typeface="Times New Roman" panose="02020603050405020304" pitchFamily="18" charset="0"/>
              </a:rPr>
              <a:t> + F          </a:t>
            </a:r>
            <a:r>
              <a:rPr lang="en-US" altLang="ru-RU" sz="2400" dirty="0" err="1">
                <a:latin typeface="Times New Roman" panose="02020603050405020304" pitchFamily="18" charset="0"/>
              </a:rPr>
              <a:t>TiF</a:t>
            </a:r>
            <a:r>
              <a:rPr lang="en-US" altLang="ru-RU" sz="3600" baseline="-25000" dirty="0" err="1">
                <a:latin typeface="Times New Roman" panose="02020603050405020304" pitchFamily="18" charset="0"/>
              </a:rPr>
              <a:t>x</a:t>
            </a:r>
            <a:r>
              <a:rPr lang="en-US" altLang="ru-RU" sz="2400" dirty="0">
                <a:latin typeface="Times New Roman" panose="02020603050405020304" pitchFamily="18" charset="0"/>
              </a:rPr>
              <a:t>      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5080791-A8C2-431F-B8C5-632ED66AF23F}"/>
              </a:ext>
            </a:extLst>
          </p:cNvPr>
          <p:cNvCxnSpPr>
            <a:cxnSpLocks/>
          </p:cNvCxnSpPr>
          <p:nvPr/>
        </p:nvCxnSpPr>
        <p:spPr>
          <a:xfrm>
            <a:off x="3665336" y="3907633"/>
            <a:ext cx="48314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8" name="TextBox 1">
            <a:extLst>
              <a:ext uri="{FF2B5EF4-FFF2-40B4-BE49-F238E27FC236}">
                <a16:creationId xmlns:a16="http://schemas.microsoft.com/office/drawing/2014/main" id="{8891C3AF-A283-48A9-9774-CFBC7B319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52" y="4209663"/>
            <a:ext cx="261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Volatile compounds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CB988FA2-9EDF-4D13-B08D-2B7914640BCD}"/>
              </a:ext>
            </a:extLst>
          </p:cNvPr>
          <p:cNvCxnSpPr>
            <a:cxnSpLocks/>
          </p:cNvCxnSpPr>
          <p:nvPr/>
        </p:nvCxnSpPr>
        <p:spPr>
          <a:xfrm flipV="1">
            <a:off x="4435310" y="4098409"/>
            <a:ext cx="0" cy="2410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00" name="Прямоугольник 2">
            <a:extLst>
              <a:ext uri="{FF2B5EF4-FFF2-40B4-BE49-F238E27FC236}">
                <a16:creationId xmlns:a16="http://schemas.microsoft.com/office/drawing/2014/main" id="{DF558342-84F8-49A2-8037-9521CA0E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567" y="5650923"/>
            <a:ext cx="49355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en-US" altLang="ru-RU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Recycling effect of germanium on ECR ion source</a:t>
            </a: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P. </a:t>
            </a:r>
            <a:r>
              <a:rPr lang="en-US" alt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Leherissier</a:t>
            </a: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et al.</a:t>
            </a:r>
            <a:endParaRPr lang="ru-RU" alt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Nuclear Instruments and Methods in Physics Research B 211 (2003) 274–280</a:t>
            </a:r>
            <a:endParaRPr lang="ru-RU" alt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601" name="Прямоугольник 4">
            <a:extLst>
              <a:ext uri="{FF2B5EF4-FFF2-40B4-BE49-F238E27FC236}">
                <a16:creationId xmlns:a16="http://schemas.microsoft.com/office/drawing/2014/main" id="{618CE367-6275-404C-8D38-B772F5433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715" y="4983086"/>
            <a:ext cx="5951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ru-RU" sz="1200" b="1" baseline="30000" dirty="0">
                <a:cs typeface="Times New Roman" panose="02020603050405020304" pitchFamily="18" charset="0"/>
              </a:rPr>
              <a:t>*</a:t>
            </a:r>
            <a:r>
              <a:rPr lang="en-US" altLang="ru-RU" sz="1200" b="1" dirty="0">
                <a:cs typeface="Times New Roman" panose="02020603050405020304" pitchFamily="18" charset="0"/>
              </a:rPr>
              <a:t>Production of multiply charged metallic ions by compact electron cyclotron</a:t>
            </a:r>
          </a:p>
          <a:p>
            <a:r>
              <a:rPr lang="en-US" altLang="ru-RU" sz="1200" b="1" dirty="0">
                <a:cs typeface="Times New Roman" panose="02020603050405020304" pitchFamily="18" charset="0"/>
              </a:rPr>
              <a:t>resonance ion source with SF</a:t>
            </a:r>
            <a:r>
              <a:rPr lang="en-US" altLang="ru-RU" sz="1200" b="1" baseline="-25000" dirty="0">
                <a:cs typeface="Times New Roman" panose="02020603050405020304" pitchFamily="18" charset="0"/>
              </a:rPr>
              <a:t>6</a:t>
            </a:r>
            <a:r>
              <a:rPr lang="en-US" altLang="ru-RU" sz="1200" b="1" dirty="0">
                <a:cs typeface="Times New Roman" panose="02020603050405020304" pitchFamily="18" charset="0"/>
              </a:rPr>
              <a:t> plasma </a:t>
            </a:r>
            <a:r>
              <a:rPr lang="en-US" altLang="ru-RU" sz="1000" dirty="0">
                <a:latin typeface="Arial" panose="020B0604020202020204" pitchFamily="34" charset="0"/>
              </a:rPr>
              <a:t>Y. </a:t>
            </a:r>
            <a:r>
              <a:rPr lang="en-US" altLang="ru-RU" sz="1000" dirty="0" err="1">
                <a:latin typeface="Arial" panose="020B0604020202020204" pitchFamily="34" charset="0"/>
              </a:rPr>
              <a:t>Saitoh</a:t>
            </a:r>
            <a:r>
              <a:rPr lang="en-US" altLang="ru-RU" sz="1000" dirty="0">
                <a:latin typeface="Arial" panose="020B0604020202020204" pitchFamily="34" charset="0"/>
              </a:rPr>
              <a:t> et al.</a:t>
            </a:r>
          </a:p>
          <a:p>
            <a:r>
              <a:rPr lang="en-US" altLang="ru-RU" sz="1200" dirty="0"/>
              <a:t>REVIEW OF SCIENTIFIC INSTRUMENTS VOLUME 69, NUMBER 2 FEBRUARY 1998</a:t>
            </a:r>
            <a:endParaRPr lang="ru-RU" altLang="ru-RU" sz="12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269A42-7266-43E7-8D95-7D0CEF12F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D2738AF6-7CBD-4BBC-A60D-3DE41DC9E931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38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1DAC9D-B8B3-4A65-BAC8-A105CC81B221}"/>
              </a:ext>
            </a:extLst>
          </p:cNvPr>
          <p:cNvSpPr txBox="1"/>
          <p:nvPr/>
        </p:nvSpPr>
        <p:spPr>
          <a:xfrm>
            <a:off x="7656691" y="3688033"/>
            <a:ext cx="45114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ion spectrum, optimized for 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/>
          </a:p>
        </p:txBody>
      </p:sp>
      <p:pic>
        <p:nvPicPr>
          <p:cNvPr id="38" name="Рисунок 2">
            <a:extLst>
              <a:ext uri="{FF2B5EF4-FFF2-40B4-BE49-F238E27FC236}">
                <a16:creationId xmlns:a16="http://schemas.microsoft.com/office/drawing/2014/main" id="{EC7D0E9F-6778-4C41-921D-4638FECA3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0" r="5618" b="43838"/>
          <a:stretch/>
        </p:blipFill>
        <p:spPr bwMode="auto">
          <a:xfrm>
            <a:off x="8620037" y="4046839"/>
            <a:ext cx="2483240" cy="217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C1E7F6C6-FC7D-49ED-A273-5B9F6684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132" y="6226189"/>
            <a:ext cx="4613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dirty="0">
                <a:latin typeface="Times New Roman" panose="02020603050405020304" pitchFamily="18" charset="0"/>
              </a:rPr>
              <a:t>Screen with </a:t>
            </a:r>
            <a:r>
              <a:rPr lang="en-US" altLang="ru-RU" sz="1600" b="1" dirty="0" err="1">
                <a:latin typeface="Times New Roman" panose="02020603050405020304" pitchFamily="18" charset="0"/>
              </a:rPr>
              <a:t>Ti</a:t>
            </a:r>
            <a:r>
              <a:rPr lang="en-US" altLang="ru-RU" sz="1600" b="1" dirty="0">
                <a:latin typeface="Times New Roman" panose="02020603050405020304" pitchFamily="18" charset="0"/>
              </a:rPr>
              <a:t> foil</a:t>
            </a:r>
            <a:r>
              <a:rPr lang="ru-RU" altLang="ru-RU" sz="1600" b="1" dirty="0">
                <a:latin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</a:rPr>
              <a:t>after operation with</a:t>
            </a:r>
            <a:r>
              <a:rPr lang="ru-RU" altLang="ru-RU" sz="1600" b="1" dirty="0">
                <a:latin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</a:rPr>
              <a:t>SF</a:t>
            </a:r>
            <a:r>
              <a:rPr lang="en-US" altLang="ru-RU" sz="1600" b="1" baseline="-25000" dirty="0">
                <a:latin typeface="Times New Roman" panose="02020603050405020304" pitchFamily="18" charset="0"/>
              </a:rPr>
              <a:t>6 </a:t>
            </a:r>
            <a:r>
              <a:rPr lang="en-US" altLang="ru-RU" sz="1600" b="1" dirty="0">
                <a:latin typeface="Times New Roman" panose="02020603050405020304" pitchFamily="18" charset="0"/>
              </a:rPr>
              <a:t>plasma</a:t>
            </a:r>
            <a:endParaRPr lang="ru-RU" altLang="ru-RU" sz="1600" b="1" dirty="0">
              <a:latin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E60454E-DE1C-4350-ACE4-47254E0B5490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B3E6B72-2FD5-4AFC-AD34-B67A725F6E2A}"/>
              </a:ext>
            </a:extLst>
          </p:cNvPr>
          <p:cNvSpPr/>
          <p:nvPr/>
        </p:nvSpPr>
        <p:spPr>
          <a:xfrm rot="1442772">
            <a:off x="54591" y="6087918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n 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progress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7339AE84-D434-4DDE-B8C8-611DFCF4F644}"/>
              </a:ext>
            </a:extLst>
          </p:cNvPr>
          <p:cNvSpPr/>
          <p:nvPr/>
        </p:nvSpPr>
        <p:spPr>
          <a:xfrm rot="1442772">
            <a:off x="46148" y="6076229"/>
            <a:ext cx="1473789" cy="423489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A350B48-853F-40FB-8C6A-AFAFF7D2CCAD}"/>
              </a:ext>
            </a:extLst>
          </p:cNvPr>
          <p:cNvSpPr/>
          <p:nvPr/>
        </p:nvSpPr>
        <p:spPr>
          <a:xfrm rot="1502331">
            <a:off x="60631" y="6070130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obtained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F7030-9278-4C9D-8948-73C594C3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03" y="4136520"/>
            <a:ext cx="2715004" cy="2324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76AF2-2490-42D0-9A38-AABA53741125}"/>
              </a:ext>
            </a:extLst>
          </p:cNvPr>
          <p:cNvSpPr txBox="1"/>
          <p:nvPr/>
        </p:nvSpPr>
        <p:spPr>
          <a:xfrm>
            <a:off x="2571287" y="46790"/>
            <a:ext cx="7966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high-intensity ion beams 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the DC-280 cyclotron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2E8600-7628-44DB-AD1F-0EB1482B8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39" y="3285967"/>
            <a:ext cx="1327214" cy="75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5A6CE2-CEED-4A5E-8B74-B6542BCFF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08" y="3318537"/>
            <a:ext cx="1327320" cy="759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850219-B592-471C-8F52-0FCFDBE3B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89" y="4494346"/>
            <a:ext cx="1312530" cy="7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6E807-132E-492A-9B75-1A92C2170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89" y="5567336"/>
            <a:ext cx="1328400" cy="79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3D1EB-93FE-4845-8E31-6332B10F1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38" y="3285967"/>
            <a:ext cx="1328400" cy="79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1B1BBF3-DD63-4FC4-90DE-B3971827FBC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874338" y="4077966"/>
            <a:ext cx="731335" cy="573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CAD4011-92A6-4743-9E4F-71587690799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138088" y="4045567"/>
            <a:ext cx="333458" cy="344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E9D8C22-5C96-403B-AD22-DB1465931B1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435337" y="3698252"/>
            <a:ext cx="1030071" cy="692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5F45BE9-C952-45F2-BB06-F325BD1E6E6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640398" y="4890346"/>
            <a:ext cx="8748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2ECD0AB-ABA1-4A88-B2B8-CED64D2BB181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0135153" y="5963336"/>
            <a:ext cx="380136" cy="447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43C4051-1B3E-4C0C-9125-31546B4E6666}"/>
              </a:ext>
            </a:extLst>
          </p:cNvPr>
          <p:cNvSpPr txBox="1"/>
          <p:nvPr/>
        </p:nvSpPr>
        <p:spPr>
          <a:xfrm>
            <a:off x="7601472" y="2932525"/>
            <a:ext cx="35459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ion spectrum, optimized for 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0009E-CD71-4DD2-91A0-7008EC08F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72" y="467512"/>
            <a:ext cx="3767747" cy="25325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8A221D-4F18-4FF9-826B-E94E18692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10" y="3094105"/>
            <a:ext cx="3687836" cy="28309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E63FCC-8061-433C-9485-FCAB3975A8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89FB279F-D4CA-4895-BC10-6F91B8180C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1810" y="956638"/>
          <a:ext cx="6543306" cy="2134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13936588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8970378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135026976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81394466"/>
                    </a:ext>
                  </a:extLst>
                </a:gridCol>
                <a:gridCol w="1095006">
                  <a:extLst>
                    <a:ext uri="{9D8B030D-6E8A-4147-A177-3AD203B41FA5}">
                      <a16:colId xmlns:a16="http://schemas.microsoft.com/office/drawing/2014/main" val="1659644410"/>
                    </a:ext>
                  </a:extLst>
                </a:gridCol>
              </a:tblGrid>
              <a:tr h="3133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Axial injection system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Cyclotron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Transport channel   </a:t>
                      </a:r>
                      <a:r>
                        <a:rPr lang="en-US" sz="1400" u="none" strike="noStrike" dirty="0">
                          <a:effectLst/>
                        </a:rPr>
                        <a:t>(T0FC2),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899964"/>
                  </a:ext>
                </a:extLst>
              </a:tr>
              <a:tr h="4488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After separation (IFC2),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Before injection (IFC3),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R=400 mm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R=1770 mm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443635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651"/>
                  </a:ext>
                </a:extLst>
              </a:tr>
              <a:tr h="2286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644173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748698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841212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317968"/>
                  </a:ext>
                </a:extLst>
              </a:tr>
              <a:tr h="22864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,5%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475788"/>
                  </a:ext>
                </a:extLst>
              </a:tr>
            </a:tbl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370C250-541B-4A25-9803-A98D776A78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6" y="3196999"/>
            <a:ext cx="3124864" cy="249409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CE56DE-F44B-483F-8A4D-E0F0F9DA8CFB}"/>
              </a:ext>
            </a:extLst>
          </p:cNvPr>
          <p:cNvSpPr txBox="1"/>
          <p:nvPr/>
        </p:nvSpPr>
        <p:spPr>
          <a:xfrm>
            <a:off x="3669272" y="5951391"/>
            <a:ext cx="3282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Accelerated beam stability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endParaRPr lang="ru-RU" sz="2000" b="1" dirty="0"/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E62D7DC7-3B2E-49B8-A6DB-9B5D78FE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39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28" name="Рисунок 5">
            <a:extLst>
              <a:ext uri="{FF2B5EF4-FFF2-40B4-BE49-F238E27FC236}">
                <a16:creationId xmlns:a16="http://schemas.microsoft.com/office/drawing/2014/main" id="{D326A757-3D01-43EE-9090-89608397F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89120" r="45576" b="961"/>
          <a:stretch/>
        </p:blipFill>
        <p:spPr bwMode="auto">
          <a:xfrm>
            <a:off x="7005584" y="6223622"/>
            <a:ext cx="2939501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7AAD276-4B75-4626-A71B-1AC3CF13EEED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6A9440C-4568-4326-970F-6F78ED67E757}"/>
              </a:ext>
            </a:extLst>
          </p:cNvPr>
          <p:cNvSpPr/>
          <p:nvPr/>
        </p:nvSpPr>
        <p:spPr>
          <a:xfrm rot="1502331">
            <a:off x="52189" y="6084552"/>
            <a:ext cx="1473789" cy="410047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076D09-3EDA-49F3-808B-7AAE2474D1A0}"/>
              </a:ext>
            </a:extLst>
          </p:cNvPr>
          <p:cNvSpPr txBox="1"/>
          <p:nvPr/>
        </p:nvSpPr>
        <p:spPr>
          <a:xfrm>
            <a:off x="338270" y="5616769"/>
            <a:ext cx="3021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of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 inside the DC-280 cyclotron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0DAC7C-61CA-48C7-8C20-459E0604C1A4}"/>
              </a:ext>
            </a:extLst>
          </p:cNvPr>
          <p:cNvSpPr txBox="1"/>
          <p:nvPr/>
        </p:nvSpPr>
        <p:spPr>
          <a:xfrm>
            <a:off x="4572563" y="5122335"/>
            <a:ext cx="1305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11 </a:t>
            </a:r>
            <a:r>
              <a:rPr lang="en-US" sz="2000" b="1" dirty="0">
                <a:solidFill>
                  <a:srgbClr val="FF0000"/>
                </a:solidFill>
              </a:rPr>
              <a:t>hours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0EDC92F-071B-4C95-809B-E9D22A290234}"/>
              </a:ext>
            </a:extLst>
          </p:cNvPr>
          <p:cNvCxnSpPr>
            <a:cxnSpLocks/>
          </p:cNvCxnSpPr>
          <p:nvPr/>
        </p:nvCxnSpPr>
        <p:spPr>
          <a:xfrm>
            <a:off x="5944162" y="5330703"/>
            <a:ext cx="75435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2A00BEA2-13E6-4CAE-A451-199026F94927}"/>
              </a:ext>
            </a:extLst>
          </p:cNvPr>
          <p:cNvCxnSpPr>
            <a:cxnSpLocks/>
          </p:cNvCxnSpPr>
          <p:nvPr/>
        </p:nvCxnSpPr>
        <p:spPr>
          <a:xfrm flipH="1">
            <a:off x="3859619" y="5330703"/>
            <a:ext cx="671379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2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46E52E-8437-4CDE-8E2D-A2846EC2E7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0977" y="4288864"/>
            <a:ext cx="2000615" cy="1652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29281-364E-4617-A2BC-2E075A1FAEDA}"/>
              </a:ext>
            </a:extLst>
          </p:cNvPr>
          <p:cNvSpPr txBox="1"/>
          <p:nvPr/>
        </p:nvSpPr>
        <p:spPr>
          <a:xfrm>
            <a:off x="2460228" y="-51317"/>
            <a:ext cx="794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of acceleration on DC-280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8C2AD17-EA09-4663-BE2F-7E235CFF5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13" y="4235416"/>
            <a:ext cx="1643318" cy="1607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DFC522-6479-46B8-8E42-946479C6B5F1}"/>
              </a:ext>
            </a:extLst>
          </p:cNvPr>
          <p:cNvSpPr txBox="1"/>
          <p:nvPr/>
        </p:nvSpPr>
        <p:spPr>
          <a:xfrm>
            <a:off x="7186093" y="5896728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48</a:t>
            </a:r>
            <a:r>
              <a:rPr lang="en-US" sz="1600" dirty="0">
                <a:cs typeface="Times New Roman" panose="02020603050405020304" pitchFamily="18" charset="0"/>
              </a:rPr>
              <a:t>Са</a:t>
            </a:r>
            <a:r>
              <a:rPr lang="en-US" sz="1600" baseline="30000" dirty="0">
                <a:cs typeface="Times New Roman" panose="02020603050405020304" pitchFamily="18" charset="0"/>
              </a:rPr>
              <a:t>10+</a:t>
            </a:r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F45B3A2F-BC8C-4AA6-91AD-38EE372C0A4D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5EFC7-BC9B-49DB-BE7F-B2C73D86300F}"/>
              </a:ext>
            </a:extLst>
          </p:cNvPr>
          <p:cNvSpPr/>
          <p:nvPr/>
        </p:nvSpPr>
        <p:spPr>
          <a:xfrm>
            <a:off x="0" y="0"/>
            <a:ext cx="1172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7D51E278-F92E-4301-B7BC-9B25B36DA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580448"/>
              </p:ext>
            </p:extLst>
          </p:nvPr>
        </p:nvGraphicFramePr>
        <p:xfrm>
          <a:off x="6713049" y="450371"/>
          <a:ext cx="5167305" cy="3338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076">
                  <a:extLst>
                    <a:ext uri="{9D8B030D-6E8A-4147-A177-3AD203B41FA5}">
                      <a16:colId xmlns:a16="http://schemas.microsoft.com/office/drawing/2014/main" val="811653732"/>
                    </a:ext>
                  </a:extLst>
                </a:gridCol>
                <a:gridCol w="462547">
                  <a:extLst>
                    <a:ext uri="{9D8B030D-6E8A-4147-A177-3AD203B41FA5}">
                      <a16:colId xmlns:a16="http://schemas.microsoft.com/office/drawing/2014/main" val="3743789934"/>
                    </a:ext>
                  </a:extLst>
                </a:gridCol>
                <a:gridCol w="429508">
                  <a:extLst>
                    <a:ext uri="{9D8B030D-6E8A-4147-A177-3AD203B41FA5}">
                      <a16:colId xmlns:a16="http://schemas.microsoft.com/office/drawing/2014/main" val="1676534661"/>
                    </a:ext>
                  </a:extLst>
                </a:gridCol>
                <a:gridCol w="429508">
                  <a:extLst>
                    <a:ext uri="{9D8B030D-6E8A-4147-A177-3AD203B41FA5}">
                      <a16:colId xmlns:a16="http://schemas.microsoft.com/office/drawing/2014/main" val="1030017656"/>
                    </a:ext>
                  </a:extLst>
                </a:gridCol>
                <a:gridCol w="482370">
                  <a:extLst>
                    <a:ext uri="{9D8B030D-6E8A-4147-A177-3AD203B41FA5}">
                      <a16:colId xmlns:a16="http://schemas.microsoft.com/office/drawing/2014/main" val="3531028973"/>
                    </a:ext>
                  </a:extLst>
                </a:gridCol>
                <a:gridCol w="442722">
                  <a:extLst>
                    <a:ext uri="{9D8B030D-6E8A-4147-A177-3AD203B41FA5}">
                      <a16:colId xmlns:a16="http://schemas.microsoft.com/office/drawing/2014/main" val="3931263669"/>
                    </a:ext>
                  </a:extLst>
                </a:gridCol>
                <a:gridCol w="482370">
                  <a:extLst>
                    <a:ext uri="{9D8B030D-6E8A-4147-A177-3AD203B41FA5}">
                      <a16:colId xmlns:a16="http://schemas.microsoft.com/office/drawing/2014/main" val="3396037415"/>
                    </a:ext>
                  </a:extLst>
                </a:gridCol>
                <a:gridCol w="442722">
                  <a:extLst>
                    <a:ext uri="{9D8B030D-6E8A-4147-A177-3AD203B41FA5}">
                      <a16:colId xmlns:a16="http://schemas.microsoft.com/office/drawing/2014/main" val="4045146065"/>
                    </a:ext>
                  </a:extLst>
                </a:gridCol>
                <a:gridCol w="409685">
                  <a:extLst>
                    <a:ext uri="{9D8B030D-6E8A-4147-A177-3AD203B41FA5}">
                      <a16:colId xmlns:a16="http://schemas.microsoft.com/office/drawing/2014/main" val="252211842"/>
                    </a:ext>
                  </a:extLst>
                </a:gridCol>
                <a:gridCol w="409685">
                  <a:extLst>
                    <a:ext uri="{9D8B030D-6E8A-4147-A177-3AD203B41FA5}">
                      <a16:colId xmlns:a16="http://schemas.microsoft.com/office/drawing/2014/main" val="3467476973"/>
                    </a:ext>
                  </a:extLst>
                </a:gridCol>
                <a:gridCol w="389860">
                  <a:extLst>
                    <a:ext uri="{9D8B030D-6E8A-4147-A177-3AD203B41FA5}">
                      <a16:colId xmlns:a16="http://schemas.microsoft.com/office/drawing/2014/main" val="502296364"/>
                    </a:ext>
                  </a:extLst>
                </a:gridCol>
                <a:gridCol w="383252">
                  <a:extLst>
                    <a:ext uri="{9D8B030D-6E8A-4147-A177-3AD203B41FA5}">
                      <a16:colId xmlns:a16="http://schemas.microsoft.com/office/drawing/2014/main" val="2180644080"/>
                    </a:ext>
                  </a:extLst>
                </a:gridCol>
              </a:tblGrid>
              <a:tr h="25804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Energy (MeV)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</a:rPr>
                        <a:t>Intensity (</a:t>
                      </a:r>
                      <a:r>
                        <a:rPr lang="en-US" sz="1100" u="none" strike="noStrike" dirty="0" err="1">
                          <a:effectLst/>
                        </a:rPr>
                        <a:t>pµA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5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Efficiency (%)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477609"/>
                  </a:ext>
                </a:extLst>
              </a:tr>
              <a:tr h="4533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Axial injection system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Cyclotron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Transport</a:t>
                      </a:r>
                    </a:p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 Channel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976950"/>
                  </a:ext>
                </a:extLst>
              </a:tr>
              <a:tr h="7880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after separation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before injection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R=400</a:t>
                      </a:r>
                    </a:p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 mm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R= 1770 mm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Axial injection system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capture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Cyclotron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</a:rPr>
                        <a:t>Extraction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u="none" strike="noStrike" dirty="0">
                          <a:effectLst/>
                        </a:rPr>
                        <a:t>Total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842039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231732"/>
                  </a:ext>
                </a:extLst>
              </a:tr>
              <a:tr h="2277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+10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69%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0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63" marR="4963" marT="4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491227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297615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Ca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17,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12,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4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68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91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6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9</a:t>
                      </a: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770181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48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Ti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9+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4,83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3,93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2,47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44%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115933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52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Cr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6,3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5,2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69%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91%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+mn-lt"/>
                        </a:rPr>
                        <a:t>81%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974778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54</a:t>
                      </a:r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Cr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2,54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87%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79%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43%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947199"/>
                  </a:ext>
                </a:extLst>
              </a:tr>
              <a:tr h="230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56</a:t>
                      </a:r>
                      <a:r>
                        <a:rPr lang="en-US" sz="1100" u="none" strike="noStrike" baseline="0" dirty="0">
                          <a:effectLst/>
                          <a:latin typeface="+mn-lt"/>
                        </a:rPr>
                        <a:t>Fe</a:t>
                      </a:r>
                      <a:r>
                        <a:rPr lang="en-US" sz="1100" u="none" strike="noStrike" baseline="30000" dirty="0">
                          <a:effectLst/>
                          <a:latin typeface="+mn-lt"/>
                        </a:rPr>
                        <a:t>10+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272424"/>
                  </a:ext>
                </a:extLst>
              </a:tr>
            </a:tbl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6EC5A4-E018-4F1E-A51D-E5D13E4FD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09" y="4288864"/>
            <a:ext cx="1967205" cy="16078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FCDA3D-D2D7-4488-9B3D-B95FF09D6A4D}"/>
              </a:ext>
            </a:extLst>
          </p:cNvPr>
          <p:cNvSpPr txBox="1"/>
          <p:nvPr/>
        </p:nvSpPr>
        <p:spPr>
          <a:xfrm>
            <a:off x="8637385" y="5906981"/>
            <a:ext cx="1643318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48</a:t>
            </a:r>
            <a:r>
              <a:rPr lang="en-US" sz="1600" dirty="0">
                <a:cs typeface="Times New Roman" panose="02020603050405020304" pitchFamily="18" charset="0"/>
              </a:rPr>
              <a:t>Ti</a:t>
            </a:r>
            <a:r>
              <a:rPr lang="en-US" sz="1600" baseline="30000" dirty="0">
                <a:cs typeface="Times New Roman" panose="02020603050405020304" pitchFamily="18" charset="0"/>
              </a:rPr>
              <a:t>9+</a:t>
            </a:r>
            <a:r>
              <a:rPr lang="en-US" sz="1600" dirty="0">
                <a:cs typeface="Times New Roman" panose="02020603050405020304" pitchFamily="18" charset="0"/>
              </a:rPr>
              <a:t> from </a:t>
            </a:r>
          </a:p>
          <a:p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Ti(CH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31F1F2-04A2-47BE-BDE4-09FA1703220D}"/>
              </a:ext>
            </a:extLst>
          </p:cNvPr>
          <p:cNvSpPr txBox="1"/>
          <p:nvPr/>
        </p:nvSpPr>
        <p:spPr>
          <a:xfrm>
            <a:off x="10651214" y="5863389"/>
            <a:ext cx="1173264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52</a:t>
            </a:r>
            <a:r>
              <a:rPr lang="en-US" sz="1600" dirty="0">
                <a:cs typeface="Times New Roman" panose="02020603050405020304" pitchFamily="18" charset="0"/>
              </a:rPr>
              <a:t>Сr</a:t>
            </a:r>
            <a:r>
              <a:rPr lang="en-US" sz="1600" baseline="30000" dirty="0">
                <a:cs typeface="Times New Roman" panose="02020603050405020304" pitchFamily="18" charset="0"/>
              </a:rPr>
              <a:t>10+</a:t>
            </a:r>
            <a:r>
              <a:rPr lang="en-US" sz="1600" dirty="0">
                <a:cs typeface="Times New Roman" panose="02020603050405020304" pitchFamily="18" charset="0"/>
              </a:rPr>
              <a:t> from </a:t>
            </a:r>
          </a:p>
          <a:p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Cr(C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altLang="ru-RU" sz="1600" b="1" baseline="-250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1C893A-03AA-4F6A-AEED-8C519DD8D898}"/>
              </a:ext>
            </a:extLst>
          </p:cNvPr>
          <p:cNvSpPr txBox="1"/>
          <p:nvPr/>
        </p:nvSpPr>
        <p:spPr>
          <a:xfrm>
            <a:off x="7451172" y="3842075"/>
            <a:ext cx="39860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Spectrum from DECRIS-PM in optimal regime </a:t>
            </a:r>
          </a:p>
          <a:p>
            <a:endParaRPr lang="ru-RU" sz="1600" b="1" baseline="30000" dirty="0"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982C440F-DD45-40A5-8DC4-3483D618F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0738321"/>
              </p:ext>
            </p:extLst>
          </p:nvPr>
        </p:nvGraphicFramePr>
        <p:xfrm>
          <a:off x="311646" y="2487554"/>
          <a:ext cx="619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982C440F-DD45-40A5-8DC4-3483D618F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682463"/>
              </p:ext>
            </p:extLst>
          </p:nvPr>
        </p:nvGraphicFramePr>
        <p:xfrm>
          <a:off x="311646" y="4558936"/>
          <a:ext cx="619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982C440F-DD45-40A5-8DC4-3483D618F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29599"/>
              </p:ext>
            </p:extLst>
          </p:nvPr>
        </p:nvGraphicFramePr>
        <p:xfrm>
          <a:off x="311646" y="435729"/>
          <a:ext cx="619200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141605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2">
            <a:extLst>
              <a:ext uri="{FF2B5EF4-FFF2-40B4-BE49-F238E27FC236}">
                <a16:creationId xmlns:a16="http://schemas.microsoft.com/office/drawing/2014/main" id="{74ACA46C-A3C3-433F-8557-31A8C8E2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899" y="731838"/>
            <a:ext cx="7367587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Прямоугольник 2">
            <a:extLst>
              <a:ext uri="{FF2B5EF4-FFF2-40B4-BE49-F238E27FC236}">
                <a16:creationId xmlns:a16="http://schemas.microsoft.com/office/drawing/2014/main" id="{18624258-B004-4E37-BD14-9CC37D404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985" y="5518150"/>
            <a:ext cx="62414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For refractory metals, the typical temperature to produce enough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vapor (0.001-0.1 torr) in ECR ions source is 1600~2000º C. 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324" name="TextBox 1">
            <a:extLst>
              <a:ext uri="{FF2B5EF4-FFF2-40B4-BE49-F238E27FC236}">
                <a16:creationId xmlns:a16="http://schemas.microsoft.com/office/drawing/2014/main" id="{72B04A98-8CDF-4802-9DA3-98BDA4D88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843" y="269875"/>
            <a:ext cx="443232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High temperature evaporator</a:t>
            </a:r>
            <a:endParaRPr lang="ru-RU" altLang="ru-RU" sz="24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758ADA-EAC6-4E84-95D3-8104CD83491E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88CE2-39AB-4545-8C35-281D99477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DECA4AEE-34EC-4868-9A3F-72578868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40</a:t>
            </a:fld>
            <a:endParaRPr lang="ru-RU" sz="2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47EFEF87-4FF6-46BD-85E4-B7C489059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269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INDUCTIVE OVEN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EAC43-36CC-487F-A89F-CDFFF6900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9" y="830997"/>
            <a:ext cx="4825230" cy="28447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B5552A-8CBC-4574-B63A-A96AD843F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" r="5342" b="25630"/>
          <a:stretch/>
        </p:blipFill>
        <p:spPr>
          <a:xfrm>
            <a:off x="5773085" y="905354"/>
            <a:ext cx="5816869" cy="2473958"/>
          </a:xfrm>
          <a:prstGeom prst="rect">
            <a:avLst/>
          </a:prstGeom>
        </p:spPr>
      </p:pic>
      <p:sp>
        <p:nvSpPr>
          <p:cNvPr id="48" name="TextBox 2">
            <a:extLst>
              <a:ext uri="{FF2B5EF4-FFF2-40B4-BE49-F238E27FC236}">
                <a16:creationId xmlns:a16="http://schemas.microsoft.com/office/drawing/2014/main" id="{901CF947-FD32-4E8E-8365-21CAA111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424" y="675166"/>
            <a:ext cx="364706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Adaptation to DECRIS-PM </a:t>
            </a:r>
            <a:endParaRPr lang="ru-RU" altLang="ru-RU" sz="2400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3ABE7C72-8F8A-49B8-8041-9EE1924D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41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8D4D54-5265-4302-B44E-01369A0C7F73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15B69F-007F-41B4-8B36-B2AAB0A8B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963B2-07F0-4F42-A223-237AF5CE4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3"/>
          <a:stretch/>
        </p:blipFill>
        <p:spPr>
          <a:xfrm>
            <a:off x="5827413" y="3795716"/>
            <a:ext cx="5762541" cy="2836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0FE334-3996-4299-BADD-6AD7F7F38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/>
          <a:stretch/>
        </p:blipFill>
        <p:spPr>
          <a:xfrm rot="5400000">
            <a:off x="1321548" y="2796813"/>
            <a:ext cx="2844789" cy="4825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0E0C50-446C-4403-A085-3AF8E2BEDAA3}"/>
              </a:ext>
            </a:extLst>
          </p:cNvPr>
          <p:cNvSpPr txBox="1"/>
          <p:nvPr/>
        </p:nvSpPr>
        <p:spPr>
          <a:xfrm>
            <a:off x="1614080" y="5427913"/>
            <a:ext cx="1560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Thermocouple</a:t>
            </a:r>
            <a:r>
              <a:rPr lang="ru-RU" sz="2400" b="1" u="sng" dirty="0">
                <a:solidFill>
                  <a:schemeClr val="bg1"/>
                </a:solidFill>
              </a:rPr>
              <a:t>1500</a:t>
            </a:r>
            <a:r>
              <a:rPr lang="ru-RU" sz="2400" b="1" u="sng" baseline="30000" dirty="0">
                <a:solidFill>
                  <a:schemeClr val="bg1"/>
                </a:solidFill>
              </a:rPr>
              <a:t>0</a:t>
            </a:r>
            <a:r>
              <a:rPr lang="ru-RU" sz="2400" b="1" u="sng" dirty="0">
                <a:solidFill>
                  <a:schemeClr val="bg1"/>
                </a:solidFill>
              </a:rPr>
              <a:t>С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40612-F83F-4E63-9262-564A2B87527D}"/>
              </a:ext>
            </a:extLst>
          </p:cNvPr>
          <p:cNvSpPr txBox="1"/>
          <p:nvPr/>
        </p:nvSpPr>
        <p:spPr>
          <a:xfrm>
            <a:off x="3550626" y="5735632"/>
            <a:ext cx="139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Test Ni wire</a:t>
            </a:r>
            <a:endParaRPr lang="ru-RU" b="1" u="sng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D7EA498-4040-49FF-8952-516E7A6FB52A}"/>
              </a:ext>
            </a:extLst>
          </p:cNvPr>
          <p:cNvCxnSpPr/>
          <p:nvPr/>
        </p:nvCxnSpPr>
        <p:spPr>
          <a:xfrm flipV="1">
            <a:off x="2585545" y="4929352"/>
            <a:ext cx="588579" cy="4985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D80790A5-E065-4122-9E4D-E870F6CE255B}"/>
              </a:ext>
            </a:extLst>
          </p:cNvPr>
          <p:cNvCxnSpPr>
            <a:cxnSpLocks/>
          </p:cNvCxnSpPr>
          <p:nvPr/>
        </p:nvCxnSpPr>
        <p:spPr>
          <a:xfrm flipH="1" flipV="1">
            <a:off x="3394842" y="4792717"/>
            <a:ext cx="692718" cy="966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A9138F-5231-495F-A28A-9DBB792848CB}"/>
              </a:ext>
            </a:extLst>
          </p:cNvPr>
          <p:cNvSpPr/>
          <p:nvPr/>
        </p:nvSpPr>
        <p:spPr>
          <a:xfrm rot="1502331">
            <a:off x="60631" y="6070130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obtained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2130B2C-97B8-4812-BC22-4B7441B0C802}"/>
              </a:ext>
            </a:extLst>
          </p:cNvPr>
          <p:cNvSpPr/>
          <p:nvPr/>
        </p:nvSpPr>
        <p:spPr>
          <a:xfrm rot="1502331">
            <a:off x="52189" y="6084552"/>
            <a:ext cx="1473789" cy="410047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294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>
            <a:extLst>
              <a:ext uri="{FF2B5EF4-FFF2-40B4-BE49-F238E27FC236}">
                <a16:creationId xmlns:a16="http://schemas.microsoft.com/office/drawing/2014/main" id="{2BA03840-57F0-4B84-8540-7349541F6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076326"/>
            <a:ext cx="50228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400"/>
              </a:spcAft>
              <a:buNone/>
            </a:pPr>
            <a:r>
              <a:rPr lang="en-US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Injector characteristics:</a:t>
            </a:r>
            <a:endParaRPr lang="ru-RU" alt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ts val="400"/>
              </a:spcAft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Injection energy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up to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0 к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ts val="400"/>
              </a:spcAft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 of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- 1.2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ts val="400"/>
              </a:spcAft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 of 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Хе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30+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- 1.2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ts val="400"/>
              </a:spcAft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Beam intensity of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11+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- 8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0D1E38-9838-4081-AFB4-69C9F3FEE8C1}"/>
              </a:ext>
            </a:extLst>
          </p:cNvPr>
          <p:cNvSpPr/>
          <p:nvPr/>
        </p:nvSpPr>
        <p:spPr>
          <a:xfrm>
            <a:off x="3810000" y="2678113"/>
            <a:ext cx="45720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defRPr/>
            </a:pPr>
            <a:r>
              <a:rPr lang="en-US" sz="1600" b="1" dirty="0"/>
              <a:t>UHF system</a:t>
            </a:r>
            <a:r>
              <a:rPr lang="ru-RU" sz="1600" b="1" dirty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UHF system type</a:t>
            </a:r>
            <a:r>
              <a:rPr lang="ru-RU" sz="1600" dirty="0"/>
              <a:t> – </a:t>
            </a:r>
            <a:r>
              <a:rPr lang="en-US" sz="1600" dirty="0"/>
              <a:t>gyrotron </a:t>
            </a:r>
            <a:endParaRPr lang="ru-RU" sz="16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UHF frequency</a:t>
            </a:r>
            <a:r>
              <a:rPr lang="ru-RU" sz="1600" dirty="0"/>
              <a:t> – 28 </a:t>
            </a:r>
            <a:r>
              <a:rPr lang="en-US" sz="1600" dirty="0"/>
              <a:t>GHz</a:t>
            </a:r>
            <a:endParaRPr lang="ru-RU" sz="1600" dirty="0"/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UHF power</a:t>
            </a:r>
            <a:r>
              <a:rPr lang="ru-RU" sz="1600" dirty="0"/>
              <a:t> – </a:t>
            </a:r>
            <a:r>
              <a:rPr lang="en-US" sz="1600" dirty="0"/>
              <a:t>up to</a:t>
            </a:r>
            <a:r>
              <a:rPr lang="ru-RU" sz="1600" dirty="0"/>
              <a:t> 10 </a:t>
            </a:r>
            <a:r>
              <a:rPr lang="en-US" sz="1600" dirty="0"/>
              <a:t>kW</a:t>
            </a:r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6B0FCF-8893-47E0-9CB9-3E5A48753012}"/>
              </a:ext>
            </a:extLst>
          </p:cNvPr>
          <p:cNvSpPr/>
          <p:nvPr/>
        </p:nvSpPr>
        <p:spPr>
          <a:xfrm>
            <a:off x="2424114" y="3894138"/>
            <a:ext cx="7559675" cy="233521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alt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Superconducting magnet system:</a:t>
            </a:r>
            <a:endParaRPr lang="ru-RU" alt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“Warm” bore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diameter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alt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∅ 142 </a:t>
            </a:r>
            <a:r>
              <a:rPr lang="en-US" alt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Plasma chamber internal diameter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∅ </a:t>
            </a:r>
            <a:r>
              <a:rPr lang="en-US" alt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124 mm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ru-RU" sz="1600" dirty="0">
                <a:latin typeface="TimesNewRomanPSMT"/>
              </a:rPr>
              <a:t>Field peak-to-peak axial distance (</a:t>
            </a:r>
            <a:r>
              <a:rPr lang="en-US" altLang="ru-RU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altLang="ru-RU" sz="1600" baseline="-25000" dirty="0" err="1">
                <a:ea typeface="Calibri" panose="020F0502020204030204" pitchFamily="34" charset="0"/>
                <a:cs typeface="Times New Roman" panose="02020603050405020304" pitchFamily="18" charset="0"/>
              </a:rPr>
              <a:t>inj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altLang="ru-RU" sz="1600" baseline="-25000" dirty="0" err="1">
                <a:ea typeface="Calibri" panose="020F0502020204030204" pitchFamily="34" charset="0"/>
                <a:cs typeface="Times New Roman" panose="02020603050405020304" pitchFamily="18" charset="0"/>
              </a:rPr>
              <a:t>extr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ru-RU" sz="1600" b="1" i="1" dirty="0">
                <a:cs typeface="Calibri" panose="020F0502020204030204" pitchFamily="34" charset="0"/>
              </a:rPr>
              <a:t>L</a:t>
            </a:r>
            <a:r>
              <a:rPr lang="ru-RU" altLang="ru-RU" sz="1600" b="1" dirty="0">
                <a:cs typeface="Calibri" panose="020F0502020204030204" pitchFamily="34" charset="0"/>
              </a:rPr>
              <a:t> = 420 </a:t>
            </a:r>
            <a:r>
              <a:rPr lang="en-US" altLang="ru-RU" sz="1600" b="1" dirty="0">
                <a:cs typeface="Calibri" panose="020F0502020204030204" pitchFamily="34" charset="0"/>
              </a:rPr>
              <a:t>mm</a:t>
            </a:r>
            <a:r>
              <a:rPr lang="ru-RU" altLang="ru-RU" sz="1600" dirty="0">
                <a:cs typeface="Calibri" panose="020F0502020204030204" pitchFamily="34" charset="0"/>
              </a:rPr>
              <a:t>,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ru-RU" sz="1600" i="1" dirty="0" err="1">
                <a:latin typeface="TimesNewRomanPS-ItalicMT"/>
              </a:rPr>
              <a:t>B</a:t>
            </a:r>
            <a:r>
              <a:rPr lang="en-US" altLang="ru-RU" sz="800" b="1" dirty="0" err="1">
                <a:latin typeface="TimesNewRomanPS-BoldMT"/>
              </a:rPr>
              <a:t>inj</a:t>
            </a:r>
            <a:r>
              <a:rPr lang="en-US" altLang="ru-RU" sz="800" b="1" dirty="0">
                <a:latin typeface="TimesNewRomanPS-BoldMT"/>
              </a:rPr>
              <a:t> </a:t>
            </a:r>
            <a:r>
              <a:rPr lang="en-US" altLang="ru-RU" sz="1600" dirty="0">
                <a:latin typeface="TimesNewRomanPSMT"/>
              </a:rPr>
              <a:t>on axis </a:t>
            </a:r>
            <a:r>
              <a:rPr lang="en-US" altLang="ru-RU" sz="1600" b="1" i="1" dirty="0" err="1">
                <a:cs typeface="Calibri" panose="020F0502020204030204" pitchFamily="34" charset="0"/>
              </a:rPr>
              <a:t>B</a:t>
            </a:r>
            <a:r>
              <a:rPr lang="en-US" altLang="ru-RU" sz="1600" b="1" baseline="-25000" dirty="0" err="1">
                <a:cs typeface="Calibri" panose="020F0502020204030204" pitchFamily="34" charset="0"/>
              </a:rPr>
              <a:t>inj</a:t>
            </a:r>
            <a:r>
              <a:rPr lang="ru-RU" altLang="ru-RU" sz="1600" b="1" dirty="0">
                <a:cs typeface="Calibri" panose="020F0502020204030204" pitchFamily="34" charset="0"/>
              </a:rPr>
              <a:t> = 4 </a:t>
            </a:r>
            <a:r>
              <a:rPr lang="en-US" altLang="ru-RU" sz="1600" b="1" dirty="0">
                <a:cs typeface="Calibri" panose="020F0502020204030204" pitchFamily="34" charset="0"/>
              </a:rPr>
              <a:t>T</a:t>
            </a:r>
            <a:r>
              <a:rPr lang="ru-RU" altLang="ru-RU" sz="1600" b="1" dirty="0">
                <a:cs typeface="Calibri" panose="020F0502020204030204" pitchFamily="34" charset="0"/>
              </a:rPr>
              <a:t>л,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ru-RU" sz="1600" i="1" dirty="0" err="1">
                <a:latin typeface="TimesNewRomanPS-ItalicMT"/>
              </a:rPr>
              <a:t>B</a:t>
            </a:r>
            <a:r>
              <a:rPr lang="en-US" altLang="ru-RU" sz="800" b="1" dirty="0" err="1">
                <a:latin typeface="TimesNewRomanPS-BoldMT"/>
              </a:rPr>
              <a:t>extr</a:t>
            </a:r>
            <a:r>
              <a:rPr lang="en-US" altLang="ru-RU" sz="800" b="1" dirty="0">
                <a:latin typeface="TimesNewRomanPS-BoldMT"/>
              </a:rPr>
              <a:t> </a:t>
            </a:r>
            <a:r>
              <a:rPr lang="en-US" altLang="ru-RU" sz="1600" dirty="0">
                <a:latin typeface="TimesNewRomanPSMT"/>
              </a:rPr>
              <a:t>on axis </a:t>
            </a:r>
            <a:r>
              <a:rPr lang="en-US" altLang="ru-RU" sz="1600" b="1" i="1" dirty="0" err="1">
                <a:cs typeface="Calibri" panose="020F0502020204030204" pitchFamily="34" charset="0"/>
              </a:rPr>
              <a:t>B</a:t>
            </a:r>
            <a:r>
              <a:rPr lang="en-US" altLang="ru-RU" sz="1600" b="1" baseline="-25000" dirty="0" err="1">
                <a:cs typeface="Calibri" panose="020F0502020204030204" pitchFamily="34" charset="0"/>
              </a:rPr>
              <a:t>extr</a:t>
            </a:r>
            <a:r>
              <a:rPr lang="ru-RU" altLang="ru-RU" sz="1600" b="1" dirty="0">
                <a:cs typeface="Calibri" panose="020F0502020204030204" pitchFamily="34" charset="0"/>
              </a:rPr>
              <a:t> = 2 ÷ 2,5 </a:t>
            </a:r>
            <a:r>
              <a:rPr lang="en-US" altLang="ru-RU" sz="1600" b="1" dirty="0">
                <a:cs typeface="Calibri" panose="020F0502020204030204" pitchFamily="34" charset="0"/>
              </a:rPr>
              <a:t>T</a:t>
            </a:r>
            <a:r>
              <a:rPr lang="ru-RU" altLang="ru-RU" sz="1600" b="1" dirty="0">
                <a:cs typeface="Calibri" panose="020F0502020204030204" pitchFamily="34" charset="0"/>
              </a:rPr>
              <a:t>л,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ru-RU" sz="1600" dirty="0">
                <a:latin typeface="TimesNewRomanPSMT"/>
              </a:rPr>
              <a:t>Minimal axial field </a:t>
            </a:r>
            <a:r>
              <a:rPr lang="en-US" altLang="ru-RU" sz="1600" b="1" i="1" dirty="0" err="1">
                <a:cs typeface="Calibri" panose="020F0502020204030204" pitchFamily="34" charset="0"/>
              </a:rPr>
              <a:t>B</a:t>
            </a:r>
            <a:r>
              <a:rPr lang="en-US" altLang="ru-RU" sz="1600" b="1" baseline="-25000" dirty="0" err="1">
                <a:cs typeface="Calibri" panose="020F0502020204030204" pitchFamily="34" charset="0"/>
              </a:rPr>
              <a:t>min</a:t>
            </a:r>
            <a:r>
              <a:rPr lang="ru-RU" altLang="ru-RU" sz="1600" b="1" dirty="0">
                <a:cs typeface="Calibri" panose="020F0502020204030204" pitchFamily="34" charset="0"/>
              </a:rPr>
              <a:t> = 0,5 ÷ 0,8 </a:t>
            </a:r>
            <a:r>
              <a:rPr lang="en-US" altLang="ru-RU" sz="1600" b="1" dirty="0">
                <a:cs typeface="Calibri" panose="020F0502020204030204" pitchFamily="34" charset="0"/>
              </a:rPr>
              <a:t>T</a:t>
            </a:r>
            <a:r>
              <a:rPr lang="ru-RU" altLang="ru-RU" sz="1600" b="1" dirty="0">
                <a:cs typeface="Calibri" panose="020F0502020204030204" pitchFamily="34" charset="0"/>
              </a:rPr>
              <a:t>л,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ru-RU" sz="1600" dirty="0">
                <a:latin typeface="TimesNewRomanPSMT"/>
              </a:rPr>
              <a:t>Field module |</a:t>
            </a:r>
            <a:r>
              <a:rPr lang="en-US" altLang="ru-RU" sz="1600" b="1" dirty="0">
                <a:latin typeface="TimesNewRomanPS-BoldMT"/>
              </a:rPr>
              <a:t>B</a:t>
            </a:r>
            <a:r>
              <a:rPr lang="en-US" altLang="ru-RU" sz="1600" dirty="0">
                <a:latin typeface="TimesNewRomanPSMT"/>
              </a:rPr>
              <a:t>| at 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diameter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∅ </a:t>
            </a:r>
            <a:r>
              <a:rPr lang="en-US" alt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124 mm </a:t>
            </a:r>
            <a:r>
              <a:rPr lang="ru-RU" altLang="ru-RU" sz="1600" b="1" dirty="0">
                <a:cs typeface="Calibri" panose="020F0502020204030204" pitchFamily="34" charset="0"/>
              </a:rPr>
              <a:t>2,02 </a:t>
            </a:r>
            <a:r>
              <a:rPr lang="en-US" altLang="ru-RU" sz="1600" b="1" dirty="0">
                <a:cs typeface="Calibri" panose="020F0502020204030204" pitchFamily="34" charset="0"/>
              </a:rPr>
              <a:t>T</a:t>
            </a:r>
            <a:r>
              <a:rPr lang="ru-RU" altLang="ru-RU" sz="1600" b="1" dirty="0">
                <a:cs typeface="Calibri" panose="020F0502020204030204" pitchFamily="34" charset="0"/>
              </a:rPr>
              <a:t>л</a:t>
            </a:r>
            <a:r>
              <a:rPr lang="ru-RU" altLang="ru-RU" sz="1600" dirty="0">
                <a:cs typeface="Calibri" panose="020F0502020204030204" pitchFamily="34" charset="0"/>
              </a:rPr>
              <a:t>,</a:t>
            </a:r>
          </a:p>
        </p:txBody>
      </p:sp>
      <p:sp>
        <p:nvSpPr>
          <p:cNvPr id="50181" name="TextBox 4">
            <a:extLst>
              <a:ext uri="{FF2B5EF4-FFF2-40B4-BE49-F238E27FC236}">
                <a16:creationId xmlns:a16="http://schemas.microsoft.com/office/drawing/2014/main" id="{84D445AB-0967-4F28-BB6C-FDFBD0CCD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2076"/>
            <a:ext cx="9036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heavy ion injector with 28 GHz ECR ion source</a:t>
            </a:r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0182" name="Рисунок 4">
            <a:extLst>
              <a:ext uri="{FF2B5EF4-FFF2-40B4-BE49-F238E27FC236}">
                <a16:creationId xmlns:a16="http://schemas.microsoft.com/office/drawing/2014/main" id="{C403867C-2501-4928-A555-171AB925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50" y="749247"/>
            <a:ext cx="2050039" cy="17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Рисунок 5">
            <a:extLst>
              <a:ext uri="{FF2B5EF4-FFF2-40B4-BE49-F238E27FC236}">
                <a16:creationId xmlns:a16="http://schemas.microsoft.com/office/drawing/2014/main" id="{A1B89AC2-D522-446A-8DB3-1E954854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738438"/>
            <a:ext cx="1173162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Рисунок 10">
            <a:extLst>
              <a:ext uri="{FF2B5EF4-FFF2-40B4-BE49-F238E27FC236}">
                <a16:creationId xmlns:a16="http://schemas.microsoft.com/office/drawing/2014/main" id="{55FE6A52-D3FB-40EE-AB9F-BC5E54076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5766" b="9203"/>
          <a:stretch>
            <a:fillRect/>
          </a:stretch>
        </p:blipFill>
        <p:spPr bwMode="auto">
          <a:xfrm>
            <a:off x="8183563" y="3894139"/>
            <a:ext cx="21971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Рисунок 12">
            <a:extLst>
              <a:ext uri="{FF2B5EF4-FFF2-40B4-BE49-F238E27FC236}">
                <a16:creationId xmlns:a16="http://schemas.microsoft.com/office/drawing/2014/main" id="{5066B9E5-6421-406D-B40C-515FCF92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5766" b="9203"/>
          <a:stretch>
            <a:fillRect/>
          </a:stretch>
        </p:blipFill>
        <p:spPr bwMode="auto">
          <a:xfrm>
            <a:off x="1858964" y="554039"/>
            <a:ext cx="1951037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780AC8-7DC9-4D1C-A591-5AFC54A3B6C2}"/>
              </a:ext>
            </a:extLst>
          </p:cNvPr>
          <p:cNvSpPr/>
          <p:nvPr/>
        </p:nvSpPr>
        <p:spPr>
          <a:xfrm>
            <a:off x="1858963" y="3481388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000" dirty="0">
                <a:solidFill>
                  <a:srgbClr val="0033CC"/>
                </a:solidFill>
                <a:hlinkClick r:id="rId5"/>
              </a:rPr>
              <a:t>IAP </a:t>
            </a:r>
            <a:r>
              <a:rPr lang="en-US" altLang="ru-RU" sz="2000" dirty="0">
                <a:solidFill>
                  <a:srgbClr val="0033CC"/>
                </a:solidFill>
                <a:hlinkClick r:id="rId5"/>
              </a:rPr>
              <a:t>R</a:t>
            </a:r>
            <a:r>
              <a:rPr lang="ru-RU" altLang="ru-RU" sz="2000" dirty="0">
                <a:solidFill>
                  <a:srgbClr val="0033CC"/>
                </a:solidFill>
                <a:hlinkClick r:id="rId5"/>
              </a:rPr>
              <a:t>AS</a:t>
            </a:r>
            <a:r>
              <a:rPr lang="ru-RU" altLang="ru-RU" sz="2000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36B547E5-828C-47BC-8917-728F756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42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6AC8E1-F052-49D8-8952-3C6B94B4FA8A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A444D2-4FB8-45AC-B259-1C0E7664BF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2306074" y="89755"/>
            <a:ext cx="82677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2800" b="1" i="1" dirty="0">
                <a:latin typeface="Times New Roman" panose="02020603050405020304" pitchFamily="18" charset="0"/>
              </a:rPr>
              <a:t>New </a:t>
            </a:r>
            <a:r>
              <a:rPr lang="en-US" altLang="ru-RU" sz="2800" dirty="0">
                <a:latin typeface="Times New Roman" panose="02020603050405020304" pitchFamily="18" charset="0"/>
              </a:rPr>
              <a:t>superconductor </a:t>
            </a:r>
            <a:r>
              <a:rPr lang="en-US" altLang="ru-RU" sz="2800" b="1" i="1" dirty="0">
                <a:latin typeface="Times New Roman" panose="02020603050405020304" pitchFamily="18" charset="0"/>
              </a:rPr>
              <a:t> ECR source </a:t>
            </a:r>
            <a:r>
              <a:rPr lang="en-US" altLang="ru-RU" sz="2800" dirty="0">
                <a:latin typeface="Times New Roman" panose="02020603050405020304" pitchFamily="18" charset="0"/>
              </a:rPr>
              <a:t>SC-ECRIS (28 GHz) </a:t>
            </a:r>
            <a:endParaRPr lang="ru-RU" altLang="ru-RU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800" b="1" i="1" dirty="0">
              <a:latin typeface="Times New Roman" panose="02020603050405020304" pitchFamily="18" charset="0"/>
            </a:endParaRPr>
          </a:p>
        </p:txBody>
      </p:sp>
      <p:pic>
        <p:nvPicPr>
          <p:cNvPr id="32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82" y="1088762"/>
            <a:ext cx="1710441" cy="11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0" y="3202670"/>
            <a:ext cx="2863524" cy="271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5" y="967330"/>
            <a:ext cx="2971831" cy="2180314"/>
          </a:xfrm>
          <a:prstGeom prst="rect">
            <a:avLst/>
          </a:prstGeom>
        </p:spPr>
      </p:pic>
      <p:sp>
        <p:nvSpPr>
          <p:cNvPr id="40" name="TextBox 9"/>
          <p:cNvSpPr txBox="1">
            <a:spLocks noChangeArrowheads="1"/>
          </p:cNvSpPr>
          <p:nvPr/>
        </p:nvSpPr>
        <p:spPr bwMode="auto">
          <a:xfrm>
            <a:off x="506815" y="5776372"/>
            <a:ext cx="308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Times New Roman" panose="02020603050405020304" pitchFamily="18" charset="0"/>
              </a:rPr>
              <a:t>Cryostat</a:t>
            </a:r>
            <a:r>
              <a:rPr lang="ru-RU" altLang="ru-RU" sz="2400" b="1" dirty="0">
                <a:latin typeface="Times New Roman" panose="02020603050405020304" pitchFamily="18" charset="0"/>
              </a:rPr>
              <a:t> </a:t>
            </a:r>
            <a:r>
              <a:rPr lang="en-US" altLang="ru-RU" sz="1800" b="1" dirty="0">
                <a:latin typeface="Times New Roman" panose="02020603050405020304" pitchFamily="18" charset="0"/>
              </a:rPr>
              <a:t>common view</a:t>
            </a:r>
            <a:endParaRPr lang="ru-RU" alt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1218429" y="565906"/>
            <a:ext cx="223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Times New Roman" panose="02020603050405020304" pitchFamily="18" charset="0"/>
              </a:rPr>
              <a:t>Structure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pic>
        <p:nvPicPr>
          <p:cNvPr id="14" name="Рисунок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7"/>
          <a:stretch>
            <a:fillRect/>
          </a:stretch>
        </p:blipFill>
        <p:spPr bwMode="auto">
          <a:xfrm>
            <a:off x="3866046" y="3918078"/>
            <a:ext cx="3520682" cy="212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4022940" y="3190132"/>
            <a:ext cx="32068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Gyrotron</a:t>
            </a:r>
            <a:r>
              <a:rPr lang="ru-RU" alt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28 </a:t>
            </a:r>
            <a:r>
              <a:rPr lang="en-US" alt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GHz </a:t>
            </a:r>
            <a:r>
              <a:rPr lang="ru-RU" alt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/</a:t>
            </a:r>
            <a:r>
              <a:rPr lang="en-US" alt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10 </a:t>
            </a:r>
            <a:r>
              <a:rPr lang="en-US" alt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kW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during bench test</a:t>
            </a:r>
            <a:endParaRPr lang="ru-RU" altLang="ru-RU" sz="20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Рисунок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50" y="784132"/>
            <a:ext cx="3257223" cy="244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31" b="-1520"/>
          <a:stretch/>
        </p:blipFill>
        <p:spPr>
          <a:xfrm>
            <a:off x="7892393" y="2018449"/>
            <a:ext cx="2283299" cy="727969"/>
          </a:xfrm>
          <a:prstGeom prst="rect">
            <a:avLst/>
          </a:prstGeom>
        </p:spPr>
      </p:pic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B2F797B3-0787-4145-A390-ED0AAE8A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663" y="6350407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43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0C1687C-C9E6-4090-BDCF-B39D8D5577E8}"/>
              </a:ext>
            </a:extLst>
          </p:cNvPr>
          <p:cNvSpPr/>
          <p:nvPr/>
        </p:nvSpPr>
        <p:spPr>
          <a:xfrm>
            <a:off x="15311" y="-98854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5CA7112-F2E0-4F11-910C-5A74F1B85B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18531" y="-85994"/>
            <a:ext cx="1173469" cy="1173469"/>
          </a:xfrm>
          <a:prstGeom prst="rect">
            <a:avLst/>
          </a:prstGeom>
        </p:spPr>
      </p:pic>
      <p:pic>
        <p:nvPicPr>
          <p:cNvPr id="20" name="Рисунок 10">
            <a:extLst>
              <a:ext uri="{FF2B5EF4-FFF2-40B4-BE49-F238E27FC236}">
                <a16:creationId xmlns:a16="http://schemas.microsoft.com/office/drawing/2014/main" id="{831BE1CA-3A09-4674-A142-71CF5D54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5766" b="9203"/>
          <a:stretch>
            <a:fillRect/>
          </a:stretch>
        </p:blipFill>
        <p:spPr bwMode="auto">
          <a:xfrm>
            <a:off x="7802320" y="739589"/>
            <a:ext cx="21971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FE3066A-139A-4A22-8A95-C9EEB8101DB2}"/>
              </a:ext>
            </a:extLst>
          </p:cNvPr>
          <p:cNvSpPr/>
          <p:nvPr/>
        </p:nvSpPr>
        <p:spPr>
          <a:xfrm rot="1442772">
            <a:off x="69902" y="5989064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n 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progress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112B7E31-9E6A-4B8F-A7CE-CD11532F40F7}"/>
              </a:ext>
            </a:extLst>
          </p:cNvPr>
          <p:cNvSpPr/>
          <p:nvPr/>
        </p:nvSpPr>
        <p:spPr>
          <a:xfrm rot="1442772">
            <a:off x="61459" y="5977375"/>
            <a:ext cx="1473789" cy="423489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0BC263-2AFA-4689-AEF3-2234ACD792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20" y="2926333"/>
            <a:ext cx="4166699" cy="312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7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3371850"/>
            <a:ext cx="1143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2290763" y="188609"/>
            <a:ext cx="82677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2800" b="1" i="1" dirty="0">
                <a:latin typeface="Times New Roman" panose="02020603050405020304" pitchFamily="18" charset="0"/>
              </a:rPr>
              <a:t>New </a:t>
            </a:r>
            <a:r>
              <a:rPr lang="en-US" altLang="ru-RU" sz="2800" dirty="0">
                <a:latin typeface="Times New Roman" panose="02020603050405020304" pitchFamily="18" charset="0"/>
              </a:rPr>
              <a:t>superconductor </a:t>
            </a:r>
            <a:r>
              <a:rPr lang="en-US" altLang="ru-RU" sz="2800" b="1" i="1" dirty="0">
                <a:latin typeface="Times New Roman" panose="02020603050405020304" pitchFamily="18" charset="0"/>
              </a:rPr>
              <a:t> ECR source </a:t>
            </a:r>
            <a:r>
              <a:rPr lang="en-US" altLang="ru-RU" sz="2800" dirty="0">
                <a:latin typeface="Times New Roman" panose="02020603050405020304" pitchFamily="18" charset="0"/>
              </a:rPr>
              <a:t>SC-ECRIS (28 GHz) </a:t>
            </a:r>
            <a:endParaRPr lang="ru-RU" altLang="ru-RU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800" b="1" i="1" dirty="0">
              <a:latin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664" y="844490"/>
            <a:ext cx="4367983" cy="32313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2" y="1197211"/>
            <a:ext cx="5480087" cy="45778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688" y="3856758"/>
            <a:ext cx="4587312" cy="2825743"/>
          </a:xfrm>
          <a:prstGeom prst="rect">
            <a:avLst/>
          </a:prstGeom>
        </p:spPr>
      </p:pic>
      <p:pic>
        <p:nvPicPr>
          <p:cNvPr id="16" name="Рисунок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17" y="2142193"/>
            <a:ext cx="1173163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31" b="-1520"/>
          <a:stretch/>
        </p:blipFill>
        <p:spPr>
          <a:xfrm>
            <a:off x="9685081" y="3085176"/>
            <a:ext cx="2283299" cy="727969"/>
          </a:xfrm>
          <a:prstGeom prst="rect">
            <a:avLst/>
          </a:prstGeom>
        </p:spPr>
      </p:pic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1900F5BB-2725-40B2-B37D-7CFAAE8B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44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3B05B9-F5DE-4402-B639-8C9179503122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FBD71C-DCDD-400A-B265-7ABA4D6601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pic>
        <p:nvPicPr>
          <p:cNvPr id="20" name="Рисунок 10">
            <a:extLst>
              <a:ext uri="{FF2B5EF4-FFF2-40B4-BE49-F238E27FC236}">
                <a16:creationId xmlns:a16="http://schemas.microsoft.com/office/drawing/2014/main" id="{95ECA3A2-2DF7-4622-944F-C3310208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5766" b="9203"/>
          <a:stretch>
            <a:fillRect/>
          </a:stretch>
        </p:blipFill>
        <p:spPr bwMode="auto">
          <a:xfrm>
            <a:off x="9682292" y="1068981"/>
            <a:ext cx="21971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B6E69E3-8CE5-4526-86E5-991F5DCA8642}"/>
              </a:ext>
            </a:extLst>
          </p:cNvPr>
          <p:cNvSpPr/>
          <p:nvPr/>
        </p:nvSpPr>
        <p:spPr>
          <a:xfrm rot="1442772">
            <a:off x="54591" y="6087918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n 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progress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072C914-80DA-4B23-8D6A-B6D14915FFA5}"/>
              </a:ext>
            </a:extLst>
          </p:cNvPr>
          <p:cNvSpPr/>
          <p:nvPr/>
        </p:nvSpPr>
        <p:spPr>
          <a:xfrm rot="1442772">
            <a:off x="46148" y="6076229"/>
            <a:ext cx="1473789" cy="423489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6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01DE3B-A7E9-4F4F-BE49-1D7DD9CC10AB}"/>
              </a:ext>
            </a:extLst>
          </p:cNvPr>
          <p:cNvSpPr txBox="1"/>
          <p:nvPr/>
        </p:nvSpPr>
        <p:spPr>
          <a:xfrm rot="20175252">
            <a:off x="279563" y="653503"/>
            <a:ext cx="4207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>
                <a:solidFill>
                  <a:schemeClr val="bg1"/>
                </a:solidFill>
              </a:rPr>
              <a:t>Спасибо</a:t>
            </a:r>
          </a:p>
          <a:p>
            <a:r>
              <a:rPr lang="ru-RU" sz="5400" i="1" dirty="0">
                <a:solidFill>
                  <a:schemeClr val="bg1"/>
                </a:solidFill>
              </a:rPr>
              <a:t> за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4986EC-6EDD-4107-AC2D-8006EC56D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8531" y="5799706"/>
            <a:ext cx="1173469" cy="1173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BB2C5-8D50-42D7-AC22-D21D12772079}"/>
              </a:ext>
            </a:extLst>
          </p:cNvPr>
          <p:cNvSpPr txBox="1"/>
          <p:nvPr/>
        </p:nvSpPr>
        <p:spPr>
          <a:xfrm>
            <a:off x="10462030" y="0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2024 год.</a:t>
            </a:r>
          </a:p>
        </p:txBody>
      </p:sp>
    </p:spTree>
    <p:extLst>
      <p:ext uri="{BB962C8B-B14F-4D97-AF65-F5344CB8AC3E}">
        <p14:creationId xmlns:p14="http://schemas.microsoft.com/office/powerpoint/2010/main" val="77390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Рисунок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b="9779"/>
          <a:stretch/>
        </p:blipFill>
        <p:spPr bwMode="auto">
          <a:xfrm>
            <a:off x="368010" y="706481"/>
            <a:ext cx="4703687" cy="320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D7EECC-1111-4380-BE1C-50B91990E63B}"/>
              </a:ext>
            </a:extLst>
          </p:cNvPr>
          <p:cNvSpPr/>
          <p:nvPr/>
        </p:nvSpPr>
        <p:spPr>
          <a:xfrm>
            <a:off x="0" y="0"/>
            <a:ext cx="12801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id="{D399999D-25FD-47F8-AD08-667682D7D83B}"/>
              </a:ext>
            </a:extLst>
          </p:cNvPr>
          <p:cNvSpPr/>
          <p:nvPr/>
        </p:nvSpPr>
        <p:spPr>
          <a:xfrm>
            <a:off x="1733938" y="2108312"/>
            <a:ext cx="1081087" cy="144463"/>
          </a:xfrm>
          <a:prstGeom prst="left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75A15F13-D10E-4E63-BB4C-2CBBF6E82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084" y="4578616"/>
            <a:ext cx="3725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2400" dirty="0" err="1"/>
              <a:t>ℇ</a:t>
            </a:r>
            <a:r>
              <a:rPr lang="en-US" altLang="ru-RU" sz="2400" baseline="-25000" dirty="0" err="1"/>
              <a:t>tot</a:t>
            </a:r>
            <a:r>
              <a:rPr lang="en-US" altLang="ru-RU" sz="2400" dirty="0"/>
              <a:t> (I= 7 </a:t>
            </a:r>
            <a:r>
              <a:rPr lang="en-US" altLang="ru-RU" sz="2400" i="1" dirty="0" err="1"/>
              <a:t>pµA</a:t>
            </a:r>
            <a:r>
              <a:rPr lang="en-US" altLang="ru-RU" sz="2400" i="1" dirty="0"/>
              <a:t>)</a:t>
            </a:r>
            <a:r>
              <a:rPr lang="en-US" altLang="ru-RU" sz="2400" dirty="0"/>
              <a:t>    =  0.4%</a:t>
            </a:r>
            <a:endParaRPr lang="en-US" altLang="ru-RU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err="1">
                <a:latin typeface="+mn-lt"/>
              </a:rPr>
              <a:t>ℇ</a:t>
            </a:r>
            <a:r>
              <a:rPr lang="en-US" altLang="ru-RU" sz="2400" baseline="-25000" dirty="0" err="1">
                <a:latin typeface="+mn-lt"/>
              </a:rPr>
              <a:t>tot</a:t>
            </a:r>
            <a:r>
              <a:rPr lang="en-US" altLang="ru-RU" sz="2400" dirty="0">
                <a:latin typeface="+mn-lt"/>
              </a:rPr>
              <a:t> (I= 0</a:t>
            </a:r>
            <a:r>
              <a:rPr lang="ru-RU" altLang="ru-RU" sz="2400" dirty="0">
                <a:latin typeface="+mn-lt"/>
              </a:rPr>
              <a:t>.</a:t>
            </a:r>
            <a:r>
              <a:rPr lang="en-US" altLang="ru-RU" sz="2400" dirty="0">
                <a:latin typeface="+mn-lt"/>
              </a:rPr>
              <a:t>5 </a:t>
            </a:r>
            <a:r>
              <a:rPr lang="en-US" altLang="ru-RU" sz="2400" i="1" dirty="0" err="1">
                <a:latin typeface="+mn-lt"/>
              </a:rPr>
              <a:t>pµA</a:t>
            </a:r>
            <a:r>
              <a:rPr lang="en-US" altLang="ru-RU" sz="2400" i="1" dirty="0">
                <a:latin typeface="+mn-lt"/>
              </a:rPr>
              <a:t>)</a:t>
            </a:r>
            <a:r>
              <a:rPr lang="en-US" altLang="ru-RU" sz="2400" dirty="0">
                <a:latin typeface="+mn-lt"/>
              </a:rPr>
              <a:t> = 1.32%</a:t>
            </a:r>
            <a:endParaRPr lang="ru-RU" altLang="ru-RU" sz="2400" dirty="0">
              <a:latin typeface="+mn-lt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286940B-7001-427C-A8E2-24A147E32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084" y="4192682"/>
            <a:ext cx="44275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ℇ</a:t>
            </a:r>
            <a:r>
              <a:rPr lang="en-US" altLang="ru-RU" sz="1800" b="1" baseline="-25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tot</a:t>
            </a:r>
            <a:r>
              <a:rPr lang="en-US" altLang="ru-RU" sz="20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= </a:t>
            </a:r>
            <a:r>
              <a:rPr lang="ru-RU" altLang="ru-RU" sz="2000" b="1" u="sng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48</a:t>
            </a:r>
            <a:r>
              <a:rPr lang="en-US" alt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Ca</a:t>
            </a:r>
            <a:r>
              <a:rPr lang="ru-RU" altLang="ru-RU" sz="2000" b="1" u="sng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accelerated beam</a:t>
            </a:r>
            <a:endParaRPr lang="ru-RU" altLang="ru-RU" sz="20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C336B12-961A-44FA-B9C1-42C12B655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72" y="5354165"/>
            <a:ext cx="4907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ru-RU" i="1" dirty="0">
                <a:latin typeface="+mn-lt"/>
              </a:rPr>
              <a:t>U-400: </a:t>
            </a:r>
            <a:r>
              <a:rPr lang="en-US" altLang="ru-RU" i="1" dirty="0" err="1">
                <a:latin typeface="+mn-lt"/>
              </a:rPr>
              <a:t>ℇ</a:t>
            </a:r>
            <a:r>
              <a:rPr lang="en-US" altLang="ru-RU" i="1" baseline="-25000" dirty="0" err="1">
                <a:latin typeface="+mn-lt"/>
              </a:rPr>
              <a:t>tot</a:t>
            </a:r>
            <a:r>
              <a:rPr lang="en-US" altLang="ru-RU" i="1" dirty="0">
                <a:latin typeface="+mn-lt"/>
              </a:rPr>
              <a:t> ( I= 0.5 </a:t>
            </a:r>
            <a:r>
              <a:rPr lang="en-US" altLang="ru-RU" i="1" dirty="0" err="1">
                <a:latin typeface="+mn-lt"/>
              </a:rPr>
              <a:t>pµA</a:t>
            </a:r>
            <a:r>
              <a:rPr lang="en-US" altLang="ru-RU" i="1" dirty="0">
                <a:latin typeface="+mn-lt"/>
              </a:rPr>
              <a:t> ) = 0.17%        </a:t>
            </a:r>
            <a:endParaRPr lang="ru-RU" altLang="ru-RU" i="1" dirty="0">
              <a:latin typeface="+mn-lt"/>
            </a:endParaRPr>
          </a:p>
        </p:txBody>
      </p:sp>
      <p:sp>
        <p:nvSpPr>
          <p:cNvPr id="50178" name="TextBox 3"/>
          <p:cNvSpPr txBox="1">
            <a:spLocks noChangeArrowheads="1"/>
          </p:cNvSpPr>
          <p:nvPr/>
        </p:nvSpPr>
        <p:spPr bwMode="auto">
          <a:xfrm>
            <a:off x="70276" y="421040"/>
            <a:ext cx="50965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Spending efficiency of </a:t>
            </a:r>
            <a:r>
              <a:rPr lang="en-US" altLang="ru-RU" sz="1800" b="1" i="1" baseline="30000" dirty="0">
                <a:latin typeface="Times New Roman" panose="02020603050405020304" pitchFamily="18" charset="0"/>
              </a:rPr>
              <a:t>48</a:t>
            </a:r>
            <a:r>
              <a:rPr lang="en-US" altLang="ru-RU" sz="1800" b="1" i="1" dirty="0">
                <a:latin typeface="Times New Roman" panose="02020603050405020304" pitchFamily="18" charset="0"/>
              </a:rPr>
              <a:t>Ca</a:t>
            </a:r>
            <a:r>
              <a:rPr lang="en-US" altLang="ru-RU" sz="1800" b="1" dirty="0">
                <a:latin typeface="Times New Roman" panose="02020603050405020304" pitchFamily="18" charset="0"/>
              </a:rPr>
              <a:t> material</a:t>
            </a:r>
            <a:endParaRPr lang="ru-RU" alt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5D53A-DA80-4F41-8F6A-077D31FB7C48}"/>
              </a:ext>
            </a:extLst>
          </p:cNvPr>
          <p:cNvSpPr txBox="1"/>
          <p:nvPr/>
        </p:nvSpPr>
        <p:spPr>
          <a:xfrm>
            <a:off x="688460" y="3863254"/>
            <a:ext cx="386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baseline="30000" dirty="0">
                <a:solidFill>
                  <a:srgbClr val="FF0000"/>
                </a:solidFill>
              </a:rPr>
              <a:t>48</a:t>
            </a:r>
            <a:r>
              <a:rPr lang="en-US" b="1" dirty="0">
                <a:solidFill>
                  <a:srgbClr val="FF0000"/>
                </a:solidFill>
              </a:rPr>
              <a:t>Ca</a:t>
            </a:r>
            <a:r>
              <a:rPr lang="en-US" b="1" baseline="30000" dirty="0">
                <a:solidFill>
                  <a:srgbClr val="FF0000"/>
                </a:solidFill>
              </a:rPr>
              <a:t>+10</a:t>
            </a:r>
            <a:r>
              <a:rPr lang="en-US" b="1" dirty="0">
                <a:solidFill>
                  <a:srgbClr val="FF0000"/>
                </a:solidFill>
              </a:rPr>
              <a:t> intensity after separation (</a:t>
            </a:r>
            <a:r>
              <a:rPr lang="en-US" b="1" dirty="0" err="1">
                <a:solidFill>
                  <a:srgbClr val="FF0000"/>
                </a:solidFill>
              </a:rPr>
              <a:t>puA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781D8F-5FE2-4586-8B6B-070BB732B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66" y="2557357"/>
            <a:ext cx="7108875" cy="41466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DE378-1121-4E26-9343-34A39F29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977" y="323165"/>
            <a:ext cx="3956602" cy="22013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7E0472-7B04-40E8-9874-C77067B06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8255" y="-20394"/>
            <a:ext cx="1173469" cy="1173469"/>
          </a:xfrm>
          <a:prstGeom prst="rect">
            <a:avLst/>
          </a:prstGeom>
        </p:spPr>
      </p:pic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88236C0C-3BF6-4876-BEF9-D6736EFC3928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4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54DD3F-D478-439C-BFC5-A2EE44F3FB8C}"/>
              </a:ext>
            </a:extLst>
          </p:cNvPr>
          <p:cNvSpPr txBox="1"/>
          <p:nvPr/>
        </p:nvSpPr>
        <p:spPr>
          <a:xfrm>
            <a:off x="81409" y="646331"/>
            <a:ext cx="6014591" cy="15081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Flat-Top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новых методов получения ионов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диагностики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конструкций обслуживаемых узлов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E5EFC7-BC9B-49DB-BE7F-B2C73D86300F}"/>
              </a:ext>
            </a:extLst>
          </p:cNvPr>
          <p:cNvSpPr/>
          <p:nvPr/>
        </p:nvSpPr>
        <p:spPr>
          <a:xfrm>
            <a:off x="0" y="0"/>
            <a:ext cx="1172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85D009-3492-4384-844F-18057A2F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9" y="3142709"/>
            <a:ext cx="5562646" cy="36187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6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617798" y="2235038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2216"/>
          <a:stretch/>
        </p:blipFill>
        <p:spPr bwMode="auto">
          <a:xfrm>
            <a:off x="8854055" y="4827965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199468" y="4851387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4905" y="4688971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738184" y="3830595"/>
            <a:ext cx="414379" cy="19547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4069492" y="3830595"/>
            <a:ext cx="342059" cy="16474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290486" y="4011827"/>
            <a:ext cx="2259719" cy="16215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1" y="4813820"/>
            <a:ext cx="2551762" cy="1913821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626443" y="4127157"/>
            <a:ext cx="1415211" cy="15061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3670" y="1072607"/>
          <a:ext cx="6977474" cy="96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4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60165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Суммарное время работы ускорителей ЛЯР (часов)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16583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2" descr="IMG_9396">
            <a:extLst>
              <a:ext uri="{FF2B5EF4-FFF2-40B4-BE49-F238E27FC236}">
                <a16:creationId xmlns:a16="http://schemas.microsoft.com/office/drawing/2014/main" id="{6CC1C71D-2CF8-42E3-9112-77DA0242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82" y="2260946"/>
            <a:ext cx="1734083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0CB5A7-CC2F-473C-B3FC-5F958A4AD823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593670" y="245835"/>
            <a:ext cx="697747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4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Ускорительный комплекс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ЛЯР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85BDDE-255F-43EC-B57E-DFD619C08133}"/>
              </a:ext>
            </a:extLst>
          </p:cNvPr>
          <p:cNvSpPr txBox="1"/>
          <p:nvPr/>
        </p:nvSpPr>
        <p:spPr>
          <a:xfrm>
            <a:off x="8814943" y="6381859"/>
            <a:ext cx="274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Модернизация с </a:t>
            </a:r>
            <a:r>
              <a:rPr lang="ru-RU" sz="1600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0</a:t>
            </a:r>
            <a:r>
              <a:rPr lang="en-US" sz="1600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1.</a:t>
            </a:r>
            <a:r>
              <a:rPr lang="ru-RU" sz="1600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07</a:t>
            </a:r>
            <a:r>
              <a:rPr lang="en-US" sz="1600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.2</a:t>
            </a:r>
            <a:r>
              <a:rPr lang="ru-RU" sz="1600" b="1" dirty="0">
                <a:ln w="6350">
                  <a:solidFill>
                    <a:srgbClr val="000000"/>
                  </a:solidFill>
                </a:ln>
                <a:solidFill>
                  <a:schemeClr val="bg1"/>
                </a:solidFill>
              </a:rPr>
              <a:t>0</a:t>
            </a:r>
            <a:endParaRPr lang="ru-RU" b="1" dirty="0">
              <a:ln w="6350"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7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3" name="Picture 3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99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3" y="1258457"/>
            <a:ext cx="3420000" cy="475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-874" y="44877"/>
            <a:ext cx="4176713" cy="115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ru-RU" sz="3200" dirty="0">
                <a:latin typeface="Tahoma" charset="0"/>
              </a:rPr>
              <a:t>U-300 Cyclotron</a:t>
            </a:r>
          </a:p>
          <a:p>
            <a:pPr algn="ctr"/>
            <a:r>
              <a:rPr lang="en-US" altLang="ru-RU" sz="3200" u="sng" dirty="0">
                <a:latin typeface="Tahoma" charset="0"/>
              </a:rPr>
              <a:t>1960</a:t>
            </a:r>
            <a:r>
              <a:rPr lang="ru-RU" altLang="ru-RU" sz="3200" u="sng" dirty="0">
                <a:latin typeface="Tahoma" charset="0"/>
              </a:rPr>
              <a:t> </a:t>
            </a:r>
            <a:r>
              <a:rPr lang="en-US" altLang="ru-RU" sz="3200" u="sng" dirty="0">
                <a:latin typeface="Tahoma" charset="0"/>
              </a:rPr>
              <a:t>-</a:t>
            </a:r>
            <a:r>
              <a:rPr lang="ru-RU" altLang="ru-RU" sz="3200" u="sng" dirty="0">
                <a:latin typeface="Tahoma" charset="0"/>
              </a:rPr>
              <a:t> </a:t>
            </a:r>
            <a:r>
              <a:rPr lang="en-US" altLang="ru-RU" sz="3200" u="sng" dirty="0">
                <a:latin typeface="Tahoma" charset="0"/>
              </a:rPr>
              <a:t>1989</a:t>
            </a:r>
          </a:p>
        </p:txBody>
      </p:sp>
      <p:sp>
        <p:nvSpPr>
          <p:cNvPr id="588805" name="Rectangle 5"/>
          <p:cNvSpPr>
            <a:spLocks noChangeArrowheads="1"/>
          </p:cNvSpPr>
          <p:nvPr/>
        </p:nvSpPr>
        <p:spPr bwMode="auto">
          <a:xfrm>
            <a:off x="1660636" y="223551"/>
            <a:ext cx="331311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ru-RU" sz="4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4438217" y="76408"/>
            <a:ext cx="3288493" cy="11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altLang="ru-RU" sz="3200" u="sng" dirty="0">
              <a:latin typeface="Tahoma" charset="0"/>
              <a:sym typeface="Symbol" pitchFamily="18" charset="2"/>
            </a:endParaRPr>
          </a:p>
          <a:p>
            <a:pPr algn="ctr"/>
            <a:r>
              <a:rPr lang="en-US" altLang="ru-RU" sz="3200" dirty="0">
                <a:latin typeface="Tahoma" charset="0"/>
              </a:rPr>
              <a:t>U-300</a:t>
            </a:r>
            <a:r>
              <a:rPr lang="en-US" altLang="ru-RU" sz="3200" dirty="0">
                <a:latin typeface="Tahoma" charset="0"/>
                <a:sym typeface="Symbol" pitchFamily="18" charset="2"/>
              </a:rPr>
              <a:t>U-400M</a:t>
            </a:r>
          </a:p>
          <a:p>
            <a:pPr algn="ctr"/>
            <a:r>
              <a:rPr lang="en-US" altLang="ru-RU" sz="3200" u="sng" dirty="0">
                <a:latin typeface="Tahoma" charset="0"/>
                <a:sym typeface="Symbol" pitchFamily="18" charset="2"/>
              </a:rPr>
              <a:t>1989</a:t>
            </a:r>
            <a:r>
              <a:rPr lang="ru-RU" altLang="ru-RU" sz="3200" u="sng" dirty="0">
                <a:latin typeface="Tahoma" charset="0"/>
                <a:sym typeface="Symbol" pitchFamily="18" charset="2"/>
              </a:rPr>
              <a:t> </a:t>
            </a:r>
            <a:r>
              <a:rPr lang="en-US" altLang="ru-RU" sz="3200" u="sng" dirty="0">
                <a:latin typeface="Tahoma" charset="0"/>
                <a:sym typeface="Symbol" pitchFamily="18" charset="2"/>
              </a:rPr>
              <a:t>- 1991</a:t>
            </a:r>
            <a:endParaRPr lang="en-US" altLang="ru-RU" sz="3200" dirty="0">
              <a:latin typeface="Tahoma" charset="0"/>
              <a:sym typeface="Symbol" pitchFamily="18" charset="2"/>
            </a:endParaRPr>
          </a:p>
        </p:txBody>
      </p:sp>
      <p:pic>
        <p:nvPicPr>
          <p:cNvPr id="58880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7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6"/>
          <a:stretch/>
        </p:blipFill>
        <p:spPr bwMode="auto">
          <a:xfrm>
            <a:off x="4372464" y="1264307"/>
            <a:ext cx="3420000" cy="261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880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90" y="4525324"/>
            <a:ext cx="1706974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880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64" y="3953787"/>
            <a:ext cx="1615319" cy="157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53E609-9386-40D5-B0A1-2573B87E2C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45" y="1263554"/>
            <a:ext cx="3420000" cy="2377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58F09B-7F27-4CD4-B1BB-374CA49903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19" y="3754326"/>
            <a:ext cx="3420000" cy="2261661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A93E90D6-00DD-4EBC-97A5-75E774903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5478" y="68386"/>
            <a:ext cx="3617881" cy="11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altLang="ru-RU" sz="3200" u="sng" dirty="0">
              <a:latin typeface="Tahoma" charset="0"/>
              <a:sym typeface="Symbol" pitchFamily="18" charset="2"/>
            </a:endParaRPr>
          </a:p>
          <a:p>
            <a:pPr algn="ctr"/>
            <a:r>
              <a:rPr lang="en-US" altLang="ru-RU" dirty="0">
                <a:latin typeface="Tahoma" charset="0"/>
                <a:sym typeface="Symbol" pitchFamily="18" charset="2"/>
              </a:rPr>
              <a:t>Modernization</a:t>
            </a:r>
            <a:r>
              <a:rPr lang="en-US" altLang="ru-RU" sz="3200" dirty="0">
                <a:latin typeface="Tahoma" charset="0"/>
                <a:sym typeface="Symbol" pitchFamily="18" charset="2"/>
              </a:rPr>
              <a:t> U-400M</a:t>
            </a:r>
          </a:p>
          <a:p>
            <a:pPr algn="ctr"/>
            <a:r>
              <a:rPr lang="ru-RU" altLang="ru-RU" sz="3200" u="sng" dirty="0">
                <a:latin typeface="Tahoma" charset="0"/>
                <a:sym typeface="Symbol" pitchFamily="18" charset="2"/>
              </a:rPr>
              <a:t>2020 </a:t>
            </a:r>
            <a:r>
              <a:rPr lang="en-US" altLang="ru-RU" sz="3200" u="sng" dirty="0">
                <a:latin typeface="Tahoma" charset="0"/>
                <a:sym typeface="Symbol" pitchFamily="18" charset="2"/>
              </a:rPr>
              <a:t>- </a:t>
            </a:r>
            <a:r>
              <a:rPr lang="ru-RU" altLang="ru-RU" sz="3200" u="sng" dirty="0">
                <a:latin typeface="Tahoma" charset="0"/>
                <a:sym typeface="Symbol" pitchFamily="18" charset="2"/>
              </a:rPr>
              <a:t>2024</a:t>
            </a:r>
            <a:endParaRPr lang="en-US" altLang="ru-RU" sz="3200" dirty="0">
              <a:latin typeface="Tahoma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9500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665" y="2759"/>
            <a:ext cx="7436224" cy="5752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Модернизация У-400М  (МЦ-400)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9</a:t>
            </a:fld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75505"/>
              </p:ext>
            </p:extLst>
          </p:nvPr>
        </p:nvGraphicFramePr>
        <p:xfrm>
          <a:off x="436965" y="553481"/>
          <a:ext cx="11561379" cy="5760720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259725">
                  <a:extLst>
                    <a:ext uri="{9D8B030D-6E8A-4147-A177-3AD203B41FA5}">
                      <a16:colId xmlns:a16="http://schemas.microsoft.com/office/drawing/2014/main" val="3681958440"/>
                    </a:ext>
                  </a:extLst>
                </a:gridCol>
                <a:gridCol w="9301654">
                  <a:extLst>
                    <a:ext uri="{9D8B030D-6E8A-4147-A177-3AD203B41FA5}">
                      <a16:colId xmlns:a16="http://schemas.microsoft.com/office/drawing/2014/main" val="998932791"/>
                    </a:ext>
                  </a:extLst>
                </a:gridCol>
              </a:tblGrid>
              <a:tr h="36542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Системы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Список запланированных работ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129217"/>
                  </a:ext>
                </a:extLst>
              </a:tr>
              <a:tr h="30920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Аксиальная инжекция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 «теплого»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ECR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источника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DECRIS-2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→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DECRIS-2M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729748"/>
                  </a:ext>
                </a:extLst>
              </a:tr>
              <a:tr h="309206">
                <a:tc rowSpan="4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Магнитная система циклотрона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 катушек основного магнита (ГКМП)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271080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Магнитные измерения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570195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Коррекция магнитного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поля (компенсация первой гармоник, установка долинных </a:t>
                      </a:r>
                      <a:r>
                        <a:rPr lang="ru-RU" sz="1600" baseline="0" dirty="0" err="1">
                          <a:solidFill>
                            <a:schemeClr val="tx1"/>
                          </a:solidFill>
                        </a:rPr>
                        <a:t>шиммов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539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Восстановление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корректирующих катушек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175597"/>
                  </a:ext>
                </a:extLst>
              </a:tr>
              <a:tr h="311543">
                <a:tc rowSpan="3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Ускоряющая система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 системы перемещения и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контактных групп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закорачивающих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пластин резонаторов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865307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Новая система автоподстройки частоты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емкостная)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410439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Новая фидерная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линия с системой согласования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4463"/>
                  </a:ext>
                </a:extLst>
              </a:tr>
              <a:tr h="309206">
                <a:tc rowSpan="3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Оборудование циклотрона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Новые токовые пробники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945273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Доработка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системы вывода пучка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58639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Система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проверки положения центра орбиты пучка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191924"/>
                  </a:ext>
                </a:extLst>
              </a:tr>
              <a:tr h="30920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Вакуумная система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оборудования на современное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297651"/>
                  </a:ext>
                </a:extLst>
              </a:tr>
              <a:tr h="309206">
                <a:tc row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Каналы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пучков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Замена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вакуумного оборудования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930827"/>
                  </a:ext>
                </a:extLst>
              </a:tr>
              <a:tr h="3092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Новые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элементы диагностики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512398"/>
                  </a:ext>
                </a:extLst>
              </a:tr>
              <a:tr h="30920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Система управления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Новая система управления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448573"/>
                  </a:ext>
                </a:extLst>
              </a:tr>
              <a:tr h="30920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Системы безопасности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Новые системы Сигнализаций и блокировок (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СБиС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) и Автоматического радиационного контроля (АСРК)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8134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649A4-809E-4437-8137-C5E10D7C9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0A965A-4BFE-4F6B-9453-39D27E4B3F48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</p:spTree>
    <p:extLst>
      <p:ext uri="{BB962C8B-B14F-4D97-AF65-F5344CB8AC3E}">
        <p14:creationId xmlns:p14="http://schemas.microsoft.com/office/powerpoint/2010/main" val="19099804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2177</TotalTime>
  <Words>2268</Words>
  <Application>Microsoft Office PowerPoint</Application>
  <PresentationFormat>Широкоэкранный</PresentationFormat>
  <Paragraphs>824</Paragraphs>
  <Slides>45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61" baseType="lpstr">
      <vt:lpstr>SimSun</vt:lpstr>
      <vt:lpstr>Arbat</vt:lpstr>
      <vt:lpstr>Arial</vt:lpstr>
      <vt:lpstr>Arial Cyr</vt:lpstr>
      <vt:lpstr>Arial Cyr</vt:lpstr>
      <vt:lpstr>Arial Unicode MS</vt:lpstr>
      <vt:lpstr>BankGothic Lt BT</vt:lpstr>
      <vt:lpstr>Calibri</vt:lpstr>
      <vt:lpstr>Calibri Light</vt:lpstr>
      <vt:lpstr>Symbol</vt:lpstr>
      <vt:lpstr>Tahoma</vt:lpstr>
      <vt:lpstr>Times New Roman</vt:lpstr>
      <vt:lpstr>TimesNewRomanPS-BoldMT</vt:lpstr>
      <vt:lpstr>TimesNewRomanPS-ItalicMT</vt:lpstr>
      <vt:lpstr>TimesNewRomanPSMT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Модернизация У-400М  (МЦ-400)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Модернизация У-400М  (МЦ-400) система вывода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Planned U400R accelerator complex</vt:lpstr>
      <vt:lpstr>Презентация PowerPoint</vt:lpstr>
      <vt:lpstr>Рабочие диаграммы У-400 и У-400Р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Семин В.А.</dc:creator>
  <cp:lastModifiedBy>василий семин</cp:lastModifiedBy>
  <cp:revision>122</cp:revision>
  <dcterms:created xsi:type="dcterms:W3CDTF">2023-12-20T15:29:13Z</dcterms:created>
  <dcterms:modified xsi:type="dcterms:W3CDTF">2024-05-15T21:46:07Z</dcterms:modified>
</cp:coreProperties>
</file>