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1"/>
  </p:notesMasterIdLst>
  <p:sldIdLst>
    <p:sldId id="258" r:id="rId2"/>
    <p:sldId id="301" r:id="rId3"/>
    <p:sldId id="302" r:id="rId4"/>
    <p:sldId id="1460" r:id="rId5"/>
    <p:sldId id="304" r:id="rId6"/>
    <p:sldId id="293" r:id="rId7"/>
    <p:sldId id="1452" r:id="rId8"/>
    <p:sldId id="1455" r:id="rId9"/>
    <p:sldId id="299" r:id="rId10"/>
    <p:sldId id="1458" r:id="rId11"/>
    <p:sldId id="300" r:id="rId12"/>
    <p:sldId id="263" r:id="rId13"/>
    <p:sldId id="286" r:id="rId14"/>
    <p:sldId id="285" r:id="rId15"/>
    <p:sldId id="1453" r:id="rId16"/>
    <p:sldId id="1457" r:id="rId17"/>
    <p:sldId id="1459" r:id="rId18"/>
    <p:sldId id="306" r:id="rId19"/>
    <p:sldId id="30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3EDEF8-CF93-48AA-8F38-15370E227F83}">
          <p14:sldIdLst>
            <p14:sldId id="258"/>
            <p14:sldId id="301"/>
            <p14:sldId id="302"/>
            <p14:sldId id="1460"/>
            <p14:sldId id="304"/>
            <p14:sldId id="293"/>
            <p14:sldId id="1452"/>
            <p14:sldId id="1455"/>
            <p14:sldId id="299"/>
            <p14:sldId id="1458"/>
            <p14:sldId id="300"/>
            <p14:sldId id="263"/>
            <p14:sldId id="286"/>
            <p14:sldId id="285"/>
            <p14:sldId id="1453"/>
            <p14:sldId id="1457"/>
            <p14:sldId id="1459"/>
            <p14:sldId id="306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вальчук Олег Анатольевич" initials="КОА" lastIdx="1" clrIdx="0">
    <p:extLst>
      <p:ext uri="{19B8F6BF-5375-455C-9EA6-DF929625EA0E}">
        <p15:presenceInfo xmlns:p15="http://schemas.microsoft.com/office/powerpoint/2012/main" userId="S-1-5-21-2125414852-656888416-160764864-95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28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0C434-70D1-485F-BC0C-0F19F57A6422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2356B-A7A5-4671-9F6B-6F9740C67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5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20146" y="1739345"/>
            <a:ext cx="8226289" cy="2107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0146" y="5318387"/>
            <a:ext cx="7938052" cy="278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 hasCustomPrompt="1"/>
          </p:nvPr>
        </p:nvSpPr>
        <p:spPr>
          <a:xfrm>
            <a:off x="520146" y="4045227"/>
            <a:ext cx="8912089" cy="102373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Наименование мероприятия/название площадки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0145" y="5684550"/>
            <a:ext cx="5453271" cy="666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7994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46" y="1825625"/>
            <a:ext cx="11088757" cy="38993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2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510214" y="1421297"/>
            <a:ext cx="5343934" cy="4263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5"/>
          <p:cNvSpPr>
            <a:spLocks noGrp="1"/>
          </p:cNvSpPr>
          <p:nvPr>
            <p:ph sz="quarter" idx="4"/>
          </p:nvPr>
        </p:nvSpPr>
        <p:spPr>
          <a:xfrm>
            <a:off x="6200398" y="1421297"/>
            <a:ext cx="5527776" cy="4263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2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13" y="1514476"/>
            <a:ext cx="5463203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13" y="2505075"/>
            <a:ext cx="5463203" cy="3120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1774" y="1514476"/>
            <a:ext cx="5476458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1774" y="2505075"/>
            <a:ext cx="5476458" cy="3120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70982" y="1857967"/>
            <a:ext cx="5396948" cy="372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510212" y="1857967"/>
            <a:ext cx="5363813" cy="372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2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857967"/>
            <a:ext cx="6405838" cy="3787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14" y="1858617"/>
            <a:ext cx="4310264" cy="3786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2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8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20146" y="2276059"/>
            <a:ext cx="8226289" cy="2107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0146" y="4672340"/>
            <a:ext cx="7938052" cy="278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  <p:sp>
        <p:nvSpPr>
          <p:cNvPr id="10" name="Текст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0146" y="5018004"/>
            <a:ext cx="5453271" cy="666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520146" y="5722090"/>
            <a:ext cx="5453271" cy="529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20146" y="6289234"/>
            <a:ext cx="3107637" cy="399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3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882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A729-3F28-4ECB-8B85-A664232F1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5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7" r:id="rId6"/>
    <p:sldLayoutId id="2147483686" r:id="rId7"/>
    <p:sldLayoutId id="2147483688" r:id="rId8"/>
    <p:sldLayoutId id="214748368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7766" y="2258773"/>
            <a:ext cx="9155123" cy="117022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магнитной системы для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ЭЦР-источника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на частоте 28 ГГц»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6FDF9-91B7-9F26-EF3E-E8B713266C20}"/>
              </a:ext>
            </a:extLst>
          </p:cNvPr>
          <p:cNvSpPr txBox="1"/>
          <p:nvPr/>
        </p:nvSpPr>
        <p:spPr>
          <a:xfrm>
            <a:off x="526454" y="4834472"/>
            <a:ext cx="6094520" cy="1135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Дивизион: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ЯОК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Предприятие: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«НИИЭФА»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Ковальчук</a:t>
            </a:r>
          </a:p>
        </p:txBody>
      </p:sp>
    </p:spTree>
    <p:extLst>
      <p:ext uri="{BB962C8B-B14F-4D97-AF65-F5344CB8AC3E}">
        <p14:creationId xmlns:p14="http://schemas.microsoft.com/office/powerpoint/2010/main" val="38112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0FC6F5-3C36-5755-96A4-91683BFC2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384D463-8098-FDB7-7266-E000AA79A42A}"/>
              </a:ext>
            </a:extLst>
          </p:cNvPr>
          <p:cNvSpPr txBox="1">
            <a:spLocks/>
          </p:cNvSpPr>
          <p:nvPr/>
        </p:nvSpPr>
        <p:spPr>
          <a:xfrm>
            <a:off x="527968" y="46046"/>
            <a:ext cx="7222238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корпуса криостата (2022  – 202</a:t>
            </a:r>
            <a:r>
              <a:rPr lang="en-US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гг)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ADBD06-FEDB-3000-A92E-5F807049E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5324" r="8203" b="4077"/>
          <a:stretch/>
        </p:blipFill>
        <p:spPr>
          <a:xfrm>
            <a:off x="8936931" y="1536359"/>
            <a:ext cx="2845914" cy="30981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B2652B-9199-C9F0-69C7-FD1603D66E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7" t="9018" r="31408" b="7270"/>
          <a:stretch/>
        </p:blipFill>
        <p:spPr>
          <a:xfrm flipH="1">
            <a:off x="275208" y="1523738"/>
            <a:ext cx="2890740" cy="3180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B27025-92F8-6104-9C93-EE25AE33E6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9" t="9525" r="31554" b="8565"/>
          <a:stretch/>
        </p:blipFill>
        <p:spPr>
          <a:xfrm flipH="1">
            <a:off x="3352155" y="1460944"/>
            <a:ext cx="2498228" cy="2986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DD5805-B65F-D251-C924-3FE6476CC8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5324" r="2380" b="5324"/>
          <a:stretch/>
        </p:blipFill>
        <p:spPr>
          <a:xfrm>
            <a:off x="5993955" y="1478959"/>
            <a:ext cx="3210542" cy="3243829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3D9C850B-F296-A45B-CDA0-8B15C7AF6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88" y="5248617"/>
            <a:ext cx="8282767" cy="9033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оптимизация РКД на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криостат, гелиевую ванну и тепловой экран.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изменения в конструкции позволяют упростить процесс монтажа, обеспечивают надежность магнитной системы ЭЦР источника.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FDB5285-C65B-0BF7-C672-9C9CCDF85AB7}"/>
              </a:ext>
            </a:extLst>
          </p:cNvPr>
          <p:cNvSpPr txBox="1">
            <a:spLocks/>
          </p:cNvSpPr>
          <p:nvPr/>
        </p:nvSpPr>
        <p:spPr>
          <a:xfrm>
            <a:off x="2799618" y="4260415"/>
            <a:ext cx="1203177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F27792E-4D8D-C1C9-B7EE-4B03CBCA3716}"/>
              </a:ext>
            </a:extLst>
          </p:cNvPr>
          <p:cNvSpPr txBox="1">
            <a:spLocks/>
          </p:cNvSpPr>
          <p:nvPr/>
        </p:nvSpPr>
        <p:spPr>
          <a:xfrm>
            <a:off x="8001320" y="4260415"/>
            <a:ext cx="1203177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3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7731-45D9-F96A-20F9-F8C1CD88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767935"/>
          </a:xfrm>
        </p:spPr>
        <p:txBody>
          <a:bodyPr/>
          <a:lstStyle/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 (2022  – 202</a:t>
            </a:r>
            <a:r>
              <a:rPr lang="en-US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гг)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8F4AF5-BF34-BC7B-0B94-8D2B4C34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661" y="1418947"/>
            <a:ext cx="5108297" cy="4366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spcAft>
                <a:spcPts val="1000"/>
              </a:spcAft>
            </a:pP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РКД на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криостат, систему криогенного обеспечения, систему поддержки холодных масс, систему питания и управления сверхпроводниковой магнитной системы, систему термометрии и систему защиты обмоток сверхпроводниковой магнитной системы ЭЦР источника на 28 ГГц</a:t>
            </a:r>
            <a:endParaRPr lang="ru-RU" sz="1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</a:pP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 выбор конструкционных материалов, сверхпроводника, элементов подсистем, системы питания, системы управления и диагностики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Заключены договоры со сроками поставки основного оборудования (криорефрижераторы, вакуумный пост, системы диагностики и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управление, источники питания, система термометрии и т.д.) до 31 мая 2024 года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BEF630-936F-38C3-AC36-4BD44F2A5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34F284-AC98-ADBA-FCCC-04D80823D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5324" r="2380" b="5324"/>
          <a:stretch/>
        </p:blipFill>
        <p:spPr>
          <a:xfrm>
            <a:off x="825622" y="828098"/>
            <a:ext cx="4851995" cy="54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2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DEE9E-AE0C-39E4-8173-B884AEA5A234}"/>
              </a:ext>
            </a:extLst>
          </p:cNvPr>
          <p:cNvSpPr txBox="1"/>
          <p:nvPr/>
        </p:nvSpPr>
        <p:spPr>
          <a:xfrm>
            <a:off x="6225006" y="1656481"/>
            <a:ext cx="51680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криорефрижераторы (криокулеры),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питания,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вакуумный откачной пост,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кабель</a:t>
            </a:r>
          </a:p>
          <a:p>
            <a:pPr algn="just">
              <a:tabLst>
                <a:tab pos="182563" algn="l"/>
                <a:tab pos="355600" algn="l"/>
              </a:tabLst>
              <a:defRPr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технологическая оптимизация элементов криостата, теплового экрана, системы поддержки холодных масс</a:t>
            </a: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Запущено в производство изготовление:</a:t>
            </a:r>
          </a:p>
          <a:p>
            <a:pPr marL="285750" indent="158750" algn="just">
              <a:buFont typeface="Wingdings" panose="05000000000000000000" pitchFamily="2" charset="2"/>
              <a:buChar char="ü"/>
              <a:tabLst>
                <a:tab pos="182563" algn="l"/>
                <a:tab pos="355600" algn="l"/>
              </a:tabLst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корпуса криостата (крышки криостата, крышка блоков токовводов, башня криостата);</a:t>
            </a:r>
          </a:p>
          <a:p>
            <a:pPr marL="285750" indent="158750" algn="just">
              <a:buFont typeface="Wingdings" panose="05000000000000000000" pitchFamily="2" charset="2"/>
              <a:buChar char="ü"/>
              <a:tabLst>
                <a:tab pos="182563" algn="l"/>
                <a:tab pos="355600" algn="l"/>
              </a:tabLst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поддержки холодных масс;</a:t>
            </a:r>
          </a:p>
          <a:p>
            <a:pPr marL="285750" indent="158750" algn="just">
              <a:buFont typeface="Wingdings" panose="05000000000000000000" pitchFamily="2" charset="2"/>
              <a:buChar char="ü"/>
              <a:tabLst>
                <a:tab pos="182563" algn="l"/>
                <a:tab pos="355600" algn="l"/>
              </a:tabLst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блока реконденсации.</a:t>
            </a: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C91E2F1-83B6-7020-2F37-81FA6ED82A99}"/>
              </a:ext>
            </a:extLst>
          </p:cNvPr>
          <p:cNvSpPr txBox="1">
            <a:spLocks/>
          </p:cNvSpPr>
          <p:nvPr/>
        </p:nvSpPr>
        <p:spPr>
          <a:xfrm>
            <a:off x="527968" y="46046"/>
            <a:ext cx="6467236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 (2022  – 202</a:t>
            </a:r>
            <a:r>
              <a:rPr lang="en-US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гг)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204F93-DDB2-7990-5B0E-79C70C10A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5324" r="8203" b="4077"/>
          <a:stretch/>
        </p:blipFill>
        <p:spPr>
          <a:xfrm>
            <a:off x="798990" y="1051157"/>
            <a:ext cx="4767309" cy="51897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12" y="249402"/>
            <a:ext cx="8613909" cy="486032"/>
          </a:xfrm>
        </p:spPr>
        <p:txBody>
          <a:bodyPr/>
          <a:lstStyle/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вид криостата с ферромагнитным экраном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5D634B-7F52-3CE9-184A-22C64251D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r="11974" b="970"/>
          <a:stretch/>
        </p:blipFill>
        <p:spPr>
          <a:xfrm>
            <a:off x="334770" y="1309133"/>
            <a:ext cx="3535908" cy="4073750"/>
          </a:xfrm>
          <a:prstGeom prst="rect">
            <a:avLst/>
          </a:prstGeom>
        </p:spPr>
      </p:pic>
      <p:pic>
        <p:nvPicPr>
          <p:cNvPr id="5" name="Объект 9">
            <a:extLst>
              <a:ext uri="{FF2B5EF4-FFF2-40B4-BE49-F238E27FC236}">
                <a16:creationId xmlns:a16="http://schemas.microsoft.com/office/drawing/2014/main" id="{E50F90ED-5FB5-7AE6-81CA-FFF40BA9B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1808" r="9604" b="1478"/>
          <a:stretch/>
        </p:blipFill>
        <p:spPr>
          <a:xfrm>
            <a:off x="4058914" y="1248749"/>
            <a:ext cx="3842913" cy="39410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65892-0E25-481F-6626-3FD32DBB9C74}"/>
              </a:ext>
            </a:extLst>
          </p:cNvPr>
          <p:cNvSpPr txBox="1"/>
          <p:nvPr/>
        </p:nvSpPr>
        <p:spPr>
          <a:xfrm>
            <a:off x="8007859" y="1871715"/>
            <a:ext cx="3842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Пунктир - допустимый уровень 10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Гс (горизонтальная линия) и границы области </a:t>
            </a:r>
            <a:r>
              <a:rPr lang="en-US" sz="2000" dirty="0">
                <a:solidFill>
                  <a:srgbClr val="0070C0"/>
                </a:solidFill>
              </a:rPr>
              <a:t>± 1</a:t>
            </a:r>
            <a:r>
              <a:rPr lang="ru-RU" sz="2000" dirty="0">
                <a:solidFill>
                  <a:srgbClr val="0070C0"/>
                </a:solidFill>
              </a:rPr>
              <a:t> м от установки (вертикальные линии)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1 – поле рассеяния без экрана</a:t>
            </a:r>
          </a:p>
          <a:p>
            <a:r>
              <a:rPr lang="ru-RU" sz="2000" dirty="0">
                <a:solidFill>
                  <a:srgbClr val="0070C0"/>
                </a:solidFill>
              </a:rPr>
              <a:t>2 – поле рассеяния с ферромагнитным экраном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DB960-5FCB-B653-80CB-C86F5CE3A3DD}"/>
              </a:ext>
            </a:extLst>
          </p:cNvPr>
          <p:cNvSpPr txBox="1"/>
          <p:nvPr/>
        </p:nvSpPr>
        <p:spPr>
          <a:xfrm>
            <a:off x="510212" y="5395923"/>
            <a:ext cx="3492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Магнит в экране</a:t>
            </a:r>
          </a:p>
          <a:p>
            <a:pPr algn="ctr"/>
            <a:r>
              <a:rPr lang="ru-RU" sz="2000" dirty="0"/>
              <a:t>Толщина экрана 5…8 мм</a:t>
            </a:r>
          </a:p>
        </p:txBody>
      </p:sp>
    </p:spTree>
    <p:extLst>
      <p:ext uri="{BB962C8B-B14F-4D97-AF65-F5344CB8AC3E}">
        <p14:creationId xmlns:p14="http://schemas.microsoft.com/office/powerpoint/2010/main" val="390303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35" y="435839"/>
            <a:ext cx="8613909" cy="518955"/>
          </a:xfrm>
        </p:spPr>
        <p:txBody>
          <a:bodyPr/>
          <a:lstStyle/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3DE987-A73C-7D9C-2249-A0DC74F749EE}"/>
              </a:ext>
            </a:extLst>
          </p:cNvPr>
          <p:cNvSpPr txBox="1"/>
          <p:nvPr/>
        </p:nvSpPr>
        <p:spPr>
          <a:xfrm>
            <a:off x="881998" y="1376394"/>
            <a:ext cx="1042800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авторский надзор над проектированием и изготовлением технологической оснастки для намотки элементов сверхпроводниковой магнитной системы.</a:t>
            </a: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Запущено в производство изготовление комплектующих и оснастки для намотки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сверхпроводниковых катушек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ЭЦР источника на 28 ГГц.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комплект изоляционных материалов для вакуумно-нагнетательной пропитки сверхпроводниковых обмоток.</a:t>
            </a: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Отрабатывается технология производства гелиевых изоляторов.</a:t>
            </a: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разработка и наладка системы управления и диагностики ЭЦР источника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наладка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системы защиты обмоток сверхпроводниковой магнитной системы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ЭЦР источника.</a:t>
            </a: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Заключаются дополнительны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соглашения к действующим договорам с учетом испытаний сверхпроводящих обмоток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температуре 4.2К и рабочем токе обмоток.</a:t>
            </a:r>
          </a:p>
          <a:p>
            <a:pPr indent="452438" algn="just">
              <a:buFont typeface="Arial" panose="020B0604020202020204" pitchFamily="34" charset="0"/>
              <a:buChar char="•"/>
              <a:tabLst>
                <a:tab pos="182563" algn="l"/>
                <a:tab pos="3556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договор на упаковку, транспортировку ЭЦР источника и комплектующих, сборку и пуско-наладку на территории ОИЯИ.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1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89" y="270654"/>
            <a:ext cx="8613909" cy="518955"/>
          </a:xfrm>
        </p:spPr>
        <p:txBody>
          <a:bodyPr/>
          <a:lstStyle/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B7B6C5-47DD-58EE-C97E-9470119F8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16458" r="19352" b="25549"/>
          <a:stretch/>
        </p:blipFill>
        <p:spPr>
          <a:xfrm rot="5400000">
            <a:off x="139826" y="2205911"/>
            <a:ext cx="4722923" cy="30276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2DE2C9-6995-C4F1-0971-E0253FF48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5" r="5324"/>
          <a:stretch/>
        </p:blipFill>
        <p:spPr>
          <a:xfrm rot="5400000">
            <a:off x="6270424" y="1979725"/>
            <a:ext cx="4291211" cy="3480045"/>
          </a:xfrm>
          <a:prstGeom prst="rect">
            <a:avLst/>
          </a:prstGeom>
        </p:spPr>
      </p:pic>
      <p:cxnSp>
        <p:nvCxnSpPr>
          <p:cNvPr id="6" name="AutoShape 25">
            <a:extLst>
              <a:ext uri="{FF2B5EF4-FFF2-40B4-BE49-F238E27FC236}">
                <a16:creationId xmlns:a16="http://schemas.microsoft.com/office/drawing/2014/main" id="{FE5B2267-B215-BD92-A312-CDEFE8FE98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83653" y="2309575"/>
            <a:ext cx="2538910" cy="148119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26">
            <a:extLst>
              <a:ext uri="{FF2B5EF4-FFF2-40B4-BE49-F238E27FC236}">
                <a16:creationId xmlns:a16="http://schemas.microsoft.com/office/drawing/2014/main" id="{1D6FEB35-853D-B05A-D34F-19CAAC829813}"/>
              </a:ext>
            </a:extLst>
          </p:cNvPr>
          <p:cNvCxnSpPr>
            <a:cxnSpLocks noChangeShapeType="1"/>
            <a:stCxn id="9" idx="2"/>
          </p:cNvCxnSpPr>
          <p:nvPr/>
        </p:nvCxnSpPr>
        <p:spPr bwMode="auto">
          <a:xfrm flipH="1">
            <a:off x="2662275" y="3194187"/>
            <a:ext cx="2226487" cy="106709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0EA134-B8DF-F640-77D7-BE0411BCAD49}"/>
              </a:ext>
            </a:extLst>
          </p:cNvPr>
          <p:cNvSpPr txBox="1"/>
          <p:nvPr/>
        </p:nvSpPr>
        <p:spPr>
          <a:xfrm>
            <a:off x="5017985" y="1932805"/>
            <a:ext cx="154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соленоид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10ED9-5CA1-FC60-E2BB-FE41023AE691}"/>
              </a:ext>
            </a:extLst>
          </p:cNvPr>
          <p:cNvSpPr txBox="1"/>
          <p:nvPr/>
        </p:nvSpPr>
        <p:spPr>
          <a:xfrm>
            <a:off x="4019275" y="2794077"/>
            <a:ext cx="173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соленоид 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54E6B04-30DC-57E3-6BA8-3C0EA2613E62}"/>
              </a:ext>
            </a:extLst>
          </p:cNvPr>
          <p:cNvSpPr txBox="1">
            <a:spLocks/>
          </p:cNvSpPr>
          <p:nvPr/>
        </p:nvSpPr>
        <p:spPr>
          <a:xfrm>
            <a:off x="2516083" y="612070"/>
            <a:ext cx="8613775" cy="9064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Намотка сверхпроводниковых соленоидов СМС ЭЦР</a:t>
            </a:r>
          </a:p>
        </p:txBody>
      </p:sp>
    </p:spTree>
    <p:extLst>
      <p:ext uri="{BB962C8B-B14F-4D97-AF65-F5344CB8AC3E}">
        <p14:creationId xmlns:p14="http://schemas.microsoft.com/office/powerpoint/2010/main" val="128761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07C828-3336-36EB-1344-26B2ACDE0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F91C779-947D-A83E-FC76-9FA7F24B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97" y="789609"/>
            <a:ext cx="8613775" cy="440418"/>
          </a:xfrm>
        </p:spPr>
        <p:txBody>
          <a:bodyPr>
            <a:normAutofit/>
          </a:bodyPr>
          <a:lstStyle/>
          <a:p>
            <a:r>
              <a:rPr lang="ru-RU" sz="2000" dirty="0"/>
              <a:t>Проверка работоспособности криорефрижераторов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4DE629-46D8-3029-D36F-58D6786A5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r="19741"/>
          <a:stretch/>
        </p:blipFill>
        <p:spPr>
          <a:xfrm rot="5400000">
            <a:off x="1791975" y="636879"/>
            <a:ext cx="4300231" cy="5753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C65459-804A-F879-1034-5E31CC9D8A3E}"/>
              </a:ext>
            </a:extLst>
          </p:cNvPr>
          <p:cNvSpPr txBox="1"/>
          <p:nvPr/>
        </p:nvSpPr>
        <p:spPr>
          <a:xfrm>
            <a:off x="7112540" y="2828835"/>
            <a:ext cx="4258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Проверка работоспособности криорефрижераторов (криокулеров) с получением температуры 4,2 К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4989" y="270654"/>
            <a:ext cx="8613909" cy="51895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ker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5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53D9E1-5F6A-0A4B-A9BC-D8852F86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F9FC8D-CF0F-EBF3-E848-D679CE002C70}"/>
              </a:ext>
            </a:extLst>
          </p:cNvPr>
          <p:cNvSpPr txBox="1">
            <a:spLocks/>
          </p:cNvSpPr>
          <p:nvPr/>
        </p:nvSpPr>
        <p:spPr>
          <a:xfrm>
            <a:off x="465825" y="247159"/>
            <a:ext cx="8707678" cy="9070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по созданию магнитной системы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4E2E126-CCBC-943B-D2BE-A33CB2844955}"/>
              </a:ext>
            </a:extLst>
          </p:cNvPr>
          <p:cNvSpPr txBox="1">
            <a:spLocks/>
          </p:cNvSpPr>
          <p:nvPr/>
        </p:nvSpPr>
        <p:spPr>
          <a:xfrm>
            <a:off x="525653" y="1145274"/>
            <a:ext cx="10331818" cy="5393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b="1" u="sng" dirty="0">
                <a:cs typeface="Times New Roman" panose="02020603050405020304" pitchFamily="18" charset="0"/>
              </a:rPr>
              <a:t>2021  –  2022 (</a:t>
            </a:r>
            <a:r>
              <a:rPr lang="ru-RU" sz="1600" b="1" u="sng" dirty="0">
                <a:solidFill>
                  <a:srgbClr val="0DAB15"/>
                </a:solidFill>
                <a:cs typeface="Times New Roman" panose="02020603050405020304" pitchFamily="18" charset="0"/>
              </a:rPr>
              <a:t>выполнено</a:t>
            </a:r>
            <a:r>
              <a:rPr lang="ru-RU" sz="1600" b="1" u="sng" dirty="0"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</a:pPr>
            <a:r>
              <a:rPr lang="en-US" sz="1600" dirty="0"/>
              <a:t> </a:t>
            </a:r>
            <a:r>
              <a:rPr lang="ru-RU" sz="1600" dirty="0"/>
              <a:t>Разработка технического предложения и рабочей конструкторской документации на сверхпроводниковую магнитную систему ЭЦР источника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</a:pPr>
            <a:r>
              <a:rPr lang="en-US" sz="1600" dirty="0"/>
              <a:t> </a:t>
            </a:r>
            <a:r>
              <a:rPr lang="ru-RU" sz="1600" dirty="0"/>
              <a:t>Разработка технического предложения и рабочей конструкторской документации криостата, системы криогенного обеспечения, системы поддержки холодных масс, системы термометрии, защиты, питания и управления сверхпроводниковой магнитной системы ЭЦР источника на 28 ГГц</a:t>
            </a:r>
            <a:endParaRPr lang="ru-RU" sz="16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b="1" u="sng" dirty="0">
                <a:cs typeface="Times New Roman" panose="02020603050405020304" pitchFamily="18" charset="0"/>
              </a:rPr>
              <a:t>2023  –  2024  (</a:t>
            </a:r>
            <a:r>
              <a:rPr lang="ru-RU" sz="1600" b="1" u="sng" dirty="0">
                <a:solidFill>
                  <a:srgbClr val="FFC000"/>
                </a:solidFill>
                <a:cs typeface="Times New Roman" panose="02020603050405020304" pitchFamily="18" charset="0"/>
              </a:rPr>
              <a:t>выполняется</a:t>
            </a:r>
            <a:r>
              <a:rPr lang="ru-RU" sz="1600" b="1" u="sng" dirty="0"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</a:pP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ru-RU" sz="1600" dirty="0">
                <a:cs typeface="Times New Roman" panose="02020603050405020304" pitchFamily="18" charset="0"/>
              </a:rPr>
              <a:t>Изготовление криостата, системы криогенного обеспечения, системы поддержки холодных масс, системы питания и управления сверхпроводниковой магнитной системы, системы термометрии и системы защиты обмоток сверхпроводниковой магнитной системы ЭЦР источника на 28 ГГц 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</a:pP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ru-RU" sz="1600" dirty="0">
                <a:cs typeface="Times New Roman" panose="02020603050405020304" pitchFamily="18" charset="0"/>
              </a:rPr>
              <a:t>Изготовление сверхпроводящих обмоток формирования аксиального и радиального полей сверхпроводниковой магнитной системы ЭЦР источника на 28 ГГц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b="1" u="sng" dirty="0">
                <a:cs typeface="Times New Roman" panose="02020603050405020304" pitchFamily="18" charset="0"/>
              </a:rPr>
              <a:t>2024  –  2025  (</a:t>
            </a:r>
            <a:r>
              <a:rPr lang="ru-RU" sz="1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планируется к подписанию</a:t>
            </a:r>
            <a:r>
              <a:rPr lang="ru-RU" sz="1600" b="1" u="sng" dirty="0"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dirty="0">
                <a:cs typeface="Times New Roman" panose="02020603050405020304" pitchFamily="18" charset="0"/>
              </a:rPr>
              <a:t>Итоговая сборка и пуско</a:t>
            </a:r>
            <a:r>
              <a:rPr lang="en-US" sz="1600" dirty="0">
                <a:cs typeface="Times New Roman" panose="02020603050405020304" pitchFamily="18" charset="0"/>
              </a:rPr>
              <a:t>-</a:t>
            </a:r>
            <a:r>
              <a:rPr lang="ru-RU" sz="1600" dirty="0">
                <a:cs typeface="Times New Roman" panose="02020603050405020304" pitchFamily="18" charset="0"/>
              </a:rPr>
              <a:t>наладка ЭЦР источника на площадке Заказчика (ОИЯИ)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1A5186-02B8-7070-2766-02D6D78E9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A0C5CB3-DA63-D5F8-DB32-385F69BD5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57" y="966268"/>
            <a:ext cx="11247843" cy="5329882"/>
          </a:xfrm>
        </p:spPr>
        <p:txBody>
          <a:bodyPr>
            <a:normAutofit fontScale="25000" lnSpcReduction="20000"/>
          </a:bodyPr>
          <a:lstStyle/>
          <a:p>
            <a:pPr marL="361950" lvl="4" indent="-36195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этапов работ по заключенным договорам:</a:t>
            </a:r>
          </a:p>
          <a:p>
            <a:pPr marL="361950" lvl="4" indent="-361950">
              <a:lnSpc>
                <a:spcPct val="170000"/>
              </a:lnSpc>
              <a:spcBef>
                <a:spcPts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комплектующих – декабрь 2023 – май 2024 года</a:t>
            </a:r>
          </a:p>
          <a:p>
            <a:pPr marL="361950" lvl="4" indent="-361950">
              <a:lnSpc>
                <a:spcPct val="170000"/>
              </a:lnSpc>
              <a:spcBef>
                <a:spcPts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промежуточные испытания элементов магнитной системы </a:t>
            </a: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соленоид) – май 2024 года</a:t>
            </a:r>
          </a:p>
          <a:p>
            <a:pPr marL="361950" lvl="4" indent="-361950">
              <a:lnSpc>
                <a:spcPct val="170000"/>
              </a:lnSpc>
              <a:spcBef>
                <a:spcPts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системы криогенного обеспечения – июнь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года</a:t>
            </a:r>
          </a:p>
          <a:p>
            <a:pPr marL="361950" lvl="4" indent="-361950">
              <a:lnSpc>
                <a:spcPct val="170000"/>
              </a:lnSpc>
              <a:spcBef>
                <a:spcPts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системы поддержки холодных масс – июль 2024 года</a:t>
            </a:r>
            <a:endParaRPr lang="ru-RU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4" indent="-361950">
              <a:lnSpc>
                <a:spcPct val="170000"/>
              </a:lnSpc>
              <a:spcBef>
                <a:spcPts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криостата – июль 2024 года</a:t>
            </a:r>
          </a:p>
          <a:p>
            <a:pPr marL="361950" lvl="4" indent="-361950">
              <a:lnSpc>
                <a:spcPct val="170000"/>
              </a:lnSpc>
              <a:spcBef>
                <a:spcPts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сверхпроводникового магнита (соленоиды + гексаполь) в сборе – август 2024 года</a:t>
            </a:r>
          </a:p>
          <a:p>
            <a:pPr marL="361950" lvl="4" indent="-361950">
              <a:lnSpc>
                <a:spcPct val="170000"/>
              </a:lnSpc>
              <a:spcBef>
                <a:spcPts val="0"/>
              </a:spcBef>
              <a:defRPr/>
            </a:pPr>
            <a:endParaRPr lang="ru-RU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4" indent="-36195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этапов работ по планируемому договору 2024 года:</a:t>
            </a:r>
          </a:p>
          <a:p>
            <a:pPr marL="361950" lvl="4" indent="-361950">
              <a:lnSpc>
                <a:spcPct val="170000"/>
              </a:lnSpc>
              <a:spcBef>
                <a:spcPts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на территорию Заказчика – октябрь 2024 года</a:t>
            </a:r>
          </a:p>
          <a:p>
            <a:pPr marL="361950" lvl="4" indent="-361950">
              <a:lnSpc>
                <a:spcPct val="170000"/>
              </a:lnSpc>
              <a:spcBef>
                <a:spcPts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Пуско-наладочные работы, ввод в эксплуатацию – ноябрь 2024 – декабрь 2025 года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E5E40A-8795-1FB7-497D-50E95571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57" y="441708"/>
            <a:ext cx="8613909" cy="524560"/>
          </a:xfrm>
        </p:spPr>
        <p:txBody>
          <a:bodyPr/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сроки и этапы выполнения 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50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87181D-39E6-B7C8-361A-761E4DF81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13645C2-18AD-5107-8202-15BB7A3AB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70" y="2656726"/>
            <a:ext cx="80010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5CC18A-BC09-9C7C-F3F6-C3C34BA26DC6}"/>
              </a:ext>
            </a:extLst>
          </p:cNvPr>
          <p:cNvSpPr txBox="1"/>
          <p:nvPr/>
        </p:nvSpPr>
        <p:spPr>
          <a:xfrm>
            <a:off x="699448" y="4826234"/>
            <a:ext cx="6094520" cy="1135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Дивизион: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ЯОК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Предприятие: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«НИИЭФА»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Ковальчук</a:t>
            </a:r>
          </a:p>
        </p:txBody>
      </p:sp>
    </p:spTree>
    <p:extLst>
      <p:ext uri="{BB962C8B-B14F-4D97-AF65-F5344CB8AC3E}">
        <p14:creationId xmlns:p14="http://schemas.microsoft.com/office/powerpoint/2010/main" val="35328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07511-E37E-69D3-1EF6-8EE07C5C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5D47F-D9CF-2A4E-C8B1-2A894C3ED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13" y="1479343"/>
            <a:ext cx="11088757" cy="3899314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работы: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сверхпроводниковой магнитной системы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перспективных источников многозарядных ионов на 28 ГГц.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в рамках проекта Фабрики тяжелых ионов, реализуемого ОИЯИ.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Заданная частота (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ГГц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определяет ряд основных параметров, в том числе, требования к уровню и распределению магнитного поля в рабочей области источника.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5D6A5B-29DA-B364-88E5-CDE9DC227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9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3E614-05C4-6B94-681B-B72BF3D0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магнитной системы ЭЦР источника на 28 ГГц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FB63E8-9B06-EC5F-7B35-E5EE25BBA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4DF872D-D425-C1D4-B08C-D8754A0C9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42462"/>
              </p:ext>
            </p:extLst>
          </p:nvPr>
        </p:nvGraphicFramePr>
        <p:xfrm>
          <a:off x="812850" y="1842769"/>
          <a:ext cx="9950894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Основные параметры</a:t>
                      </a:r>
                      <a:r>
                        <a:rPr lang="ru-RU" baseline="0" dirty="0"/>
                        <a:t> магнитной системы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Требуемый параметр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Диаметр «тёплого» отверстия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 мм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Внутренний радиус вакуумной камеры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Расстояние между максимумами поля (</a:t>
                      </a:r>
                      <a:r>
                        <a:rPr lang="en-US" sz="18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b="1" kern="12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8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b="1" kern="12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на оси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420 мм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Продольное поле </a:t>
                      </a:r>
                      <a:r>
                        <a:rPr lang="en-US" sz="18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b="1" kern="12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оси со стороны инжекции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Продольное поле </a:t>
                      </a:r>
                      <a:r>
                        <a:rPr lang="en-US" sz="18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b="1" kern="12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на оси со стороны экстракции пучка ионов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÷ 2,5 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Минимум </a:t>
                      </a:r>
                      <a:r>
                        <a:rPr lang="en-US" sz="1800" b="1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b="1" kern="12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продольного поля на оси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÷ 0,8 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поля |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на радиусе </a:t>
                      </a:r>
                      <a:r>
                        <a:rPr lang="en-US" sz="18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62 мм не меньше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2,02 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04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CB66F1-E07D-B389-8559-631487EC1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5ACE692-2D7F-4853-1CBB-80A5405F977B}"/>
              </a:ext>
            </a:extLst>
          </p:cNvPr>
          <p:cNvSpPr txBox="1">
            <a:spLocks/>
          </p:cNvSpPr>
          <p:nvPr/>
        </p:nvSpPr>
        <p:spPr>
          <a:xfrm>
            <a:off x="421557" y="443263"/>
            <a:ext cx="7766684" cy="3077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магнитной системы ЭЦР источника на 28 ГГц</a:t>
            </a:r>
            <a:endParaRPr lang="ru-RU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11AD988A-5785-1571-3F67-3E9C4A20F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43" y="1109459"/>
            <a:ext cx="9372206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28600" indent="358775" algn="l" defTabSz="914400" rtl="0" eaLnBrk="1" latinLnBrk="0" hangingPunct="1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ct val="20000"/>
              </a:spcAft>
              <a:buFont typeface="Arial" panose="020B0604020202020204" pitchFamily="34" charset="0"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  <a:buFont typeface="Arial" panose="020B0604020202020204" pitchFamily="34" charset="0"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80975" indent="-180975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</a:rPr>
              <a:t>В состав магнитной системы ЭЦР источника входят следующие компоненты:</a:t>
            </a:r>
          </a:p>
          <a:p>
            <a:pPr marL="180975" indent="-180975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800" b="1" dirty="0">
              <a:solidFill>
                <a:srgbClr val="0070C0"/>
              </a:solidFill>
            </a:endParaRPr>
          </a:p>
          <a:p>
            <a:pPr marL="180975" indent="-180975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70C0"/>
                </a:solidFill>
              </a:rPr>
              <a:t>Четыре независимые обмотки </a:t>
            </a:r>
            <a:r>
              <a:rPr lang="ru-RU" altLang="ru-RU" sz="1800" dirty="0">
                <a:solidFill>
                  <a:srgbClr val="0070C0"/>
                </a:solidFill>
              </a:rPr>
              <a:t>(три соленоида и гексаполь) </a:t>
            </a:r>
            <a:r>
              <a:rPr lang="ru-RU" sz="1800" dirty="0">
                <a:solidFill>
                  <a:srgbClr val="0070C0"/>
                </a:solidFill>
              </a:rPr>
              <a:t>из </a:t>
            </a:r>
            <a:r>
              <a:rPr lang="en-US" sz="1800" dirty="0">
                <a:solidFill>
                  <a:srgbClr val="0070C0"/>
                </a:solidFill>
              </a:rPr>
              <a:t>NbTi </a:t>
            </a:r>
            <a:r>
              <a:rPr lang="ru-RU" sz="1800" dirty="0">
                <a:solidFill>
                  <a:srgbClr val="0070C0"/>
                </a:solidFill>
              </a:rPr>
              <a:t>провода </a:t>
            </a:r>
            <a:r>
              <a:rPr lang="ru-RU" altLang="ru-RU" sz="1800" dirty="0">
                <a:solidFill>
                  <a:srgbClr val="0070C0"/>
                </a:solidFill>
              </a:rPr>
              <a:t>охлаждаемые жидким гелием</a:t>
            </a:r>
            <a:r>
              <a:rPr lang="en-US" altLang="ru-RU" sz="1800" dirty="0">
                <a:solidFill>
                  <a:srgbClr val="0070C0"/>
                </a:solidFill>
              </a:rPr>
              <a:t>;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marL="180975" indent="-180975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rgbClr val="0070C0"/>
                </a:solidFill>
              </a:rPr>
              <a:t>Гелиевая ванна</a:t>
            </a:r>
            <a:r>
              <a:rPr lang="en-US" altLang="ru-RU" sz="1800" dirty="0">
                <a:solidFill>
                  <a:srgbClr val="0070C0"/>
                </a:solidFill>
              </a:rPr>
              <a:t>;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marL="180975" indent="-180975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rgbClr val="0070C0"/>
                </a:solidFill>
              </a:rPr>
              <a:t>Криостат с тепловыми экранами</a:t>
            </a:r>
            <a:r>
              <a:rPr lang="en-US" altLang="ru-RU" sz="1800" dirty="0">
                <a:solidFill>
                  <a:srgbClr val="0070C0"/>
                </a:solidFill>
              </a:rPr>
              <a:t>;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marL="180975" indent="-180975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sz="1800" dirty="0">
                <a:solidFill>
                  <a:srgbClr val="0070C0"/>
                </a:solidFill>
              </a:rPr>
              <a:t>C</a:t>
            </a:r>
            <a:r>
              <a:rPr lang="ru-RU" altLang="ru-RU" sz="1800" dirty="0">
                <a:solidFill>
                  <a:srgbClr val="0070C0"/>
                </a:solidFill>
              </a:rPr>
              <a:t>истема криогенного обеспечения (СКО), обеспечивающая реконденсацию паров гелия с помощью криорефрижераторов (криокулеры)</a:t>
            </a:r>
            <a:r>
              <a:rPr lang="en-US" altLang="ru-RU" sz="1800" dirty="0">
                <a:solidFill>
                  <a:srgbClr val="0070C0"/>
                </a:solidFill>
              </a:rPr>
              <a:t>;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marL="180975" indent="-180975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rgbClr val="0070C0"/>
                </a:solidFill>
              </a:rPr>
              <a:t>Система вакуумной откачки</a:t>
            </a:r>
            <a:r>
              <a:rPr lang="en-US" altLang="ru-RU" sz="1800" dirty="0">
                <a:solidFill>
                  <a:srgbClr val="0070C0"/>
                </a:solidFill>
              </a:rPr>
              <a:t>;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marL="180975" indent="-180975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rgbClr val="0070C0"/>
                </a:solidFill>
              </a:rPr>
              <a:t>Система мониторинга основных рабочих параметров магнитной системы: уровень жидкого гелия, температура в гелиевом объёме, давление</a:t>
            </a:r>
            <a:r>
              <a:rPr lang="en-US" altLang="ru-RU" sz="1800" dirty="0">
                <a:solidFill>
                  <a:srgbClr val="0070C0"/>
                </a:solidFill>
              </a:rPr>
              <a:t>;</a:t>
            </a:r>
            <a:endParaRPr lang="ru-RU" altLang="ru-RU" sz="1800" dirty="0">
              <a:solidFill>
                <a:srgbClr val="0070C0"/>
              </a:solidFill>
            </a:endParaRPr>
          </a:p>
          <a:p>
            <a:pPr marL="180975" indent="-180975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rgbClr val="0070C0"/>
                </a:solidFill>
              </a:rPr>
              <a:t>Система диагностики и управления позволяющая поддерживать требуемое значение магнитного поля</a:t>
            </a:r>
            <a:r>
              <a:rPr lang="en-US" altLang="ru-RU" sz="1800" dirty="0">
                <a:solidFill>
                  <a:srgbClr val="0070C0"/>
                </a:solidFill>
              </a:rPr>
              <a:t>;</a:t>
            </a:r>
          </a:p>
          <a:p>
            <a:pPr marL="180975" indent="-180975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rgbClr val="0070C0"/>
                </a:solidFill>
              </a:rPr>
              <a:t>Система защиты сверхпроводниковых обмоток при переходе в нормальное состояние.</a:t>
            </a:r>
            <a:endParaRPr lang="en-US" alt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8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8BCD93-7422-69E7-1A06-C1D2A3A0F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9F2B34C-60B7-BDAB-27D5-DEEF2C76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445757"/>
          </a:xfrm>
        </p:spPr>
        <p:txBody>
          <a:bodyPr/>
          <a:lstStyle/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магнитной системы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4FCBB-EA83-0805-77A4-68121B1FD227}"/>
              </a:ext>
            </a:extLst>
          </p:cNvPr>
          <p:cNvSpPr txBox="1"/>
          <p:nvPr/>
        </p:nvSpPr>
        <p:spPr>
          <a:xfrm>
            <a:off x="510213" y="867521"/>
            <a:ext cx="7071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Рассмотрены два варианта: </a:t>
            </a:r>
            <a:r>
              <a:rPr lang="ru-RU" altLang="ru-RU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и обращенный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CD5F84-478B-85EC-96D0-5BF01AB35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20" y="1487772"/>
            <a:ext cx="3579450" cy="40935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CBCE93-AAE9-B2D4-72AD-5AB78312B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8443"/>
            <a:ext cx="4061910" cy="4234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32DD29-AF9F-E0D2-2032-1830E95AD4CB}"/>
              </a:ext>
            </a:extLst>
          </p:cNvPr>
          <p:cNvSpPr txBox="1"/>
          <p:nvPr/>
        </p:nvSpPr>
        <p:spPr>
          <a:xfrm>
            <a:off x="1617569" y="5804723"/>
            <a:ext cx="3097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вариант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4BBC9-972A-526B-4EEB-D50DA330ED27}"/>
              </a:ext>
            </a:extLst>
          </p:cNvPr>
          <p:cNvSpPr txBox="1"/>
          <p:nvPr/>
        </p:nvSpPr>
        <p:spPr>
          <a:xfrm>
            <a:off x="6863033" y="5672677"/>
            <a:ext cx="3097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Обращенный вариант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8B7E67-00F6-DDC1-063D-E911A9C2B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ABB62A8-C247-204D-CB23-5434DEB7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3" y="365126"/>
            <a:ext cx="8613909" cy="907084"/>
          </a:xfrm>
        </p:spPr>
        <p:txBody>
          <a:bodyPr>
            <a:noAutofit/>
          </a:bodyPr>
          <a:lstStyle/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таблица традиционного и обращенного вариантов исполнения магнитной системы ЭЦР-источника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7AA8147-D558-7E23-4C18-13929132E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68704"/>
              </p:ext>
            </p:extLst>
          </p:nvPr>
        </p:nvGraphicFramePr>
        <p:xfrm>
          <a:off x="688420" y="1404256"/>
          <a:ext cx="10349693" cy="369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690">
                  <a:extLst>
                    <a:ext uri="{9D8B030D-6E8A-4147-A177-3AD203B41FA5}">
                      <a16:colId xmlns:a16="http://schemas.microsoft.com/office/drawing/2014/main" val="1987423560"/>
                    </a:ext>
                  </a:extLst>
                </a:gridCol>
                <a:gridCol w="2939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40">
                <a:tc>
                  <a:txBody>
                    <a:bodyPr/>
                    <a:lstStyle/>
                    <a:p>
                      <a:r>
                        <a:rPr lang="ru-RU" sz="1800" dirty="0"/>
                        <a:t>Параметр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Обращенный вариант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Традиционный вариант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Максимальное поле</a:t>
                      </a:r>
                      <a:r>
                        <a:rPr lang="ru-RU" sz="1800" b="1" baseline="0" dirty="0">
                          <a:solidFill>
                            <a:srgbClr val="000000"/>
                          </a:solidFill>
                        </a:rPr>
                        <a:t> в проводнике, Тл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r>
                        <a:rPr lang="ru-RU" sz="180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Катушки гексаполя</a:t>
                      </a:r>
                      <a:endParaRPr lang="ru-RU" sz="1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</a:rPr>
                        <a:t>7,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8</a:t>
                      </a:r>
                      <a:endParaRPr lang="ru-RU" sz="1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7,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r>
                        <a:rPr lang="ru-RU" sz="1800" i="0" dirty="0">
                          <a:solidFill>
                            <a:srgbClr val="000000"/>
                          </a:solidFill>
                        </a:rPr>
                        <a:t>Соленоиды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7,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ru-RU" sz="1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7,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83">
                <a:tc gridSpan="3"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Конструктивная плотность тока в</a:t>
                      </a:r>
                      <a:r>
                        <a:rPr lang="ru-RU" sz="1800" b="1" baseline="0" dirty="0">
                          <a:solidFill>
                            <a:srgbClr val="000000"/>
                          </a:solidFill>
                        </a:rPr>
                        <a:t> проводнике: </a:t>
                      </a:r>
                    </a:p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rgbClr val="000000"/>
                          </a:solidFill>
                        </a:rPr>
                        <a:t>расчетная 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ru-RU" sz="1800" b="1" baseline="0" dirty="0">
                          <a:solidFill>
                            <a:srgbClr val="000000"/>
                          </a:solidFill>
                        </a:rPr>
                        <a:t> рекомендованная для 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</a:rPr>
                        <a:t>NbTi</a:t>
                      </a:r>
                      <a:r>
                        <a:rPr lang="ru-RU" sz="1800" b="1" baseline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А/мм</a:t>
                      </a:r>
                      <a:r>
                        <a:rPr lang="ru-RU" sz="1800" b="1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Катушки гексаполя</a:t>
                      </a:r>
                      <a:endParaRPr lang="ru-RU" sz="1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235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</a:rPr>
                        <a:t> 222</a:t>
                      </a:r>
                      <a:endParaRPr lang="ru-RU" sz="1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264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083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</a:rPr>
                        <a:t>Соленоиды</a:t>
                      </a:r>
                      <a:endParaRPr lang="en-US" sz="1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405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/ 369</a:t>
                      </a:r>
                      <a:endParaRPr lang="ru-RU" sz="1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B050"/>
                          </a:solidFill>
                        </a:rPr>
                        <a:t>192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/ 270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Запасенная</a:t>
                      </a:r>
                      <a:r>
                        <a:rPr lang="ru-RU" sz="1800" b="1" i="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энергия, кДж</a:t>
                      </a:r>
                      <a:endParaRPr lang="ru-RU" sz="1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135</a:t>
                      </a:r>
                      <a:endParaRPr lang="ru-RU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rgbClr val="000000"/>
                          </a:solidFill>
                        </a:rPr>
                        <a:t>Полная длина СП</a:t>
                      </a:r>
                      <a:r>
                        <a:rPr lang="ru-RU" sz="1800" b="1" i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</a:rPr>
                        <a:t>провода,</a:t>
                      </a:r>
                      <a:r>
                        <a:rPr lang="ru-RU" sz="1800" b="1" i="0" baseline="0" dirty="0">
                          <a:solidFill>
                            <a:srgbClr val="000000"/>
                          </a:solidFill>
                        </a:rPr>
                        <a:t> км</a:t>
                      </a:r>
                      <a:endParaRPr lang="ru-RU" sz="1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9,3</a:t>
                      </a:r>
                      <a:endParaRPr lang="ru-RU" sz="14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</a:rPr>
                        <a:t>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201920-AC34-FA36-1A88-0143E08FF905}"/>
              </a:ext>
            </a:extLst>
          </p:cNvPr>
          <p:cNvSpPr txBox="1"/>
          <p:nvPr/>
        </p:nvSpPr>
        <p:spPr>
          <a:xfrm>
            <a:off x="1080305" y="5398368"/>
            <a:ext cx="879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В результате сравнительного анализа двух вариантов  за основу принят </a:t>
            </a:r>
            <a:r>
              <a:rPr lang="ru-RU" sz="2000" b="1" dirty="0">
                <a:solidFill>
                  <a:srgbClr val="00B050"/>
                </a:solidFill>
              </a:rPr>
              <a:t>традиционный вариант </a:t>
            </a:r>
            <a:r>
              <a:rPr lang="ru-RU" sz="2000" dirty="0">
                <a:solidFill>
                  <a:srgbClr val="0070C0"/>
                </a:solidFill>
              </a:rPr>
              <a:t>конструктивного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104200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3E614-05C4-6B94-681B-B72BF3D0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73" y="104674"/>
            <a:ext cx="8613909" cy="907084"/>
          </a:xfrm>
        </p:spPr>
        <p:txBody>
          <a:bodyPr/>
          <a:lstStyle/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магнитной системы ЭЦР источника на 28 ГГц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FB63E8-9B06-EC5F-7B35-E5EE25BBA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6A6160-2777-056F-0124-EF59B9844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104"/>
          <a:stretch/>
        </p:blipFill>
        <p:spPr>
          <a:xfrm>
            <a:off x="6041715" y="1377737"/>
            <a:ext cx="5445990" cy="32561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690FA0-AED8-6DEC-62A3-6C5FC938A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17180" r="10497" b="2365"/>
          <a:stretch/>
        </p:blipFill>
        <p:spPr>
          <a:xfrm>
            <a:off x="568171" y="1377737"/>
            <a:ext cx="4912779" cy="346310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71669B0-1C5D-EDDE-639D-2B536B9CDBAE}"/>
              </a:ext>
            </a:extLst>
          </p:cNvPr>
          <p:cNvSpPr txBox="1">
            <a:spLocks/>
          </p:cNvSpPr>
          <p:nvPr/>
        </p:nvSpPr>
        <p:spPr>
          <a:xfrm>
            <a:off x="1028566" y="4840838"/>
            <a:ext cx="4638507" cy="5414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Продольное поле на оси магнитной системы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7199FB3-4505-3849-D2A2-61E5D01FF298}"/>
              </a:ext>
            </a:extLst>
          </p:cNvPr>
          <p:cNvCxnSpPr>
            <a:cxnSpLocks/>
          </p:cNvCxnSpPr>
          <p:nvPr/>
        </p:nvCxnSpPr>
        <p:spPr>
          <a:xfrm>
            <a:off x="7483882" y="3429000"/>
            <a:ext cx="0" cy="1255323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E7040B-EB93-AC21-917E-BEF22B45D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86176" b="8451"/>
          <a:stretch/>
        </p:blipFill>
        <p:spPr>
          <a:xfrm>
            <a:off x="7450668" y="4684322"/>
            <a:ext cx="2819399" cy="365125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F5A634B-0FEA-85CB-DC81-D641055A4573}"/>
              </a:ext>
            </a:extLst>
          </p:cNvPr>
          <p:cNvCxnSpPr>
            <a:cxnSpLocks/>
          </p:cNvCxnSpPr>
          <p:nvPr/>
        </p:nvCxnSpPr>
        <p:spPr>
          <a:xfrm>
            <a:off x="9803750" y="3429000"/>
            <a:ext cx="0" cy="1255323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B4EFAF-E4F2-2D8D-C007-6E24D15F8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93380" r="38542" b="1863"/>
          <a:stretch/>
        </p:blipFill>
        <p:spPr>
          <a:xfrm>
            <a:off x="7483882" y="5052886"/>
            <a:ext cx="1475514" cy="294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440A12-7340-E510-E33E-F89F286480E3}"/>
              </a:ext>
            </a:extLst>
          </p:cNvPr>
          <p:cNvSpPr txBox="1"/>
          <p:nvPr/>
        </p:nvSpPr>
        <p:spPr>
          <a:xfrm>
            <a:off x="1500139" y="5801539"/>
            <a:ext cx="560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Рабочий ток: соленоиды – 400А, гексаполь – 570А</a:t>
            </a:r>
          </a:p>
        </p:txBody>
      </p:sp>
    </p:spTree>
    <p:extLst>
      <p:ext uri="{BB962C8B-B14F-4D97-AF65-F5344CB8AC3E}">
        <p14:creationId xmlns:p14="http://schemas.microsoft.com/office/powerpoint/2010/main" val="319203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44ADD7-A8F6-99B7-AE7D-CE97E8F20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5BDC440-E091-EF2D-8FAB-37887BFB13D8}"/>
              </a:ext>
            </a:extLst>
          </p:cNvPr>
          <p:cNvSpPr txBox="1">
            <a:spLocks/>
          </p:cNvSpPr>
          <p:nvPr/>
        </p:nvSpPr>
        <p:spPr>
          <a:xfrm>
            <a:off x="497624" y="960412"/>
            <a:ext cx="8613909" cy="44305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NbTi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провод: Поставщик -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ООО «Русатом МеталлТех»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изготовление АО «ЧМЗ»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11523D4-5D31-80C9-19A8-156AA7D1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9667"/>
              </p:ext>
            </p:extLst>
          </p:nvPr>
        </p:nvGraphicFramePr>
        <p:xfrm>
          <a:off x="458059" y="1852864"/>
          <a:ext cx="827626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889">
                  <a:extLst>
                    <a:ext uri="{9D8B030D-6E8A-4147-A177-3AD203B41FA5}">
                      <a16:colId xmlns:a16="http://schemas.microsoft.com/office/drawing/2014/main" val="3884559971"/>
                    </a:ext>
                  </a:extLst>
                </a:gridCol>
                <a:gridCol w="2155373">
                  <a:extLst>
                    <a:ext uri="{9D8B030D-6E8A-4147-A177-3AD203B41FA5}">
                      <a16:colId xmlns:a16="http://schemas.microsoft.com/office/drawing/2014/main" val="3572553110"/>
                    </a:ext>
                  </a:extLst>
                </a:gridCol>
              </a:tblGrid>
              <a:tr h="190340"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Параметр</a:t>
                      </a:r>
                    </a:p>
                    <a:p>
                      <a:pPr indent="450215" algn="ctr"/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Значение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extLst>
                  <a:ext uri="{0D108BD9-81ED-4DB2-BD59-A6C34878D82A}">
                    <a16:rowId xmlns:a16="http://schemas.microsoft.com/office/drawing/2014/main" val="3886190330"/>
                  </a:ext>
                </a:extLst>
              </a:tr>
              <a:tr h="190340"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Размер провода без изоляции, мм</a:t>
                      </a:r>
                    </a:p>
                    <a:p>
                      <a:pPr marL="0" indent="0" algn="just"/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>
                          <a:effectLst/>
                        </a:rPr>
                        <a:t>(1,2 × 1,47) ± 0,05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47124072"/>
                  </a:ext>
                </a:extLst>
              </a:tr>
              <a:tr h="190340"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Размер провода в изоляции, мм</a:t>
                      </a:r>
                    </a:p>
                    <a:p>
                      <a:pPr marL="0" indent="0" algn="just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>
                          <a:effectLst/>
                        </a:rPr>
                        <a:t>(1,24 × 1,51) ± 0,07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3992987500"/>
                  </a:ext>
                </a:extLst>
              </a:tr>
              <a:tr h="190340"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Напряжение пробоя изоляции, В</a:t>
                      </a:r>
                    </a:p>
                    <a:p>
                      <a:pPr marL="0" indent="0" algn="just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800" dirty="0">
                          <a:effectLst/>
                        </a:rPr>
                        <a:t>&gt;1000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30115754"/>
                  </a:ext>
                </a:extLst>
              </a:tr>
              <a:tr h="190340"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Отношение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NbTi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just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marL="0" indent="90488" algn="ctr"/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1,</a:t>
                      </a:r>
                      <a:r>
                        <a:rPr lang="ru-RU" sz="1800" dirty="0">
                          <a:effectLst/>
                        </a:rPr>
                        <a:t>5…1,6) ± 0,04</a:t>
                      </a: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481080126"/>
                  </a:ext>
                </a:extLst>
              </a:tr>
              <a:tr h="379928"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Критический ток в магнитном поле 7,5 Тл, не менее, А</a:t>
                      </a:r>
                    </a:p>
                    <a:p>
                      <a:pPr marL="0" indent="0" algn="just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800" dirty="0">
                          <a:effectLst/>
                        </a:rPr>
                        <a:t>809</a:t>
                      </a:r>
                      <a:endParaRPr lang="ru-RU" sz="1800" dirty="0">
                        <a:effectLst/>
                      </a:endParaRP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3879111899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3668151-1D14-6252-BFCC-4DCCC11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9" y="225843"/>
            <a:ext cx="9324792" cy="580933"/>
          </a:xfrm>
        </p:spPr>
        <p:txBody>
          <a:bodyPr>
            <a:normAutofit fontScale="90000"/>
          </a:bodyPr>
          <a:lstStyle/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сверхпроводника для магнитной системы ЭЦР источника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2ACDB-D44A-EF42-B416-EF83612AFC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3209" r="3415" b="28395"/>
          <a:stretch/>
        </p:blipFill>
        <p:spPr>
          <a:xfrm rot="16200000">
            <a:off x="8938753" y="1629943"/>
            <a:ext cx="2153076" cy="22505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AD6A96-3AD1-DFC3-26F7-5760ED8F6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0" t="54280" r="36437" b="36748"/>
          <a:stretch/>
        </p:blipFill>
        <p:spPr>
          <a:xfrm rot="5400000">
            <a:off x="9290272" y="3431500"/>
            <a:ext cx="1450036" cy="2250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40A12-7340-E510-E33E-F89F286480E3}"/>
              </a:ext>
            </a:extLst>
          </p:cNvPr>
          <p:cNvSpPr txBox="1"/>
          <p:nvPr/>
        </p:nvSpPr>
        <p:spPr>
          <a:xfrm>
            <a:off x="1173567" y="5594555"/>
            <a:ext cx="560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Рабочий ток: соленоиды – 400А, гексаполь – 570А</a:t>
            </a:r>
          </a:p>
        </p:txBody>
      </p:sp>
    </p:spTree>
    <p:extLst>
      <p:ext uri="{BB962C8B-B14F-4D97-AF65-F5344CB8AC3E}">
        <p14:creationId xmlns:p14="http://schemas.microsoft.com/office/powerpoint/2010/main" val="244716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53D9E1-5F6A-0A4B-A9BC-D8852F86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F0A729-3F28-4ECB-8B85-A664232F167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F9FC8D-CF0F-EBF3-E848-D679CE002C70}"/>
              </a:ext>
            </a:extLst>
          </p:cNvPr>
          <p:cNvSpPr txBox="1">
            <a:spLocks/>
          </p:cNvSpPr>
          <p:nvPr/>
        </p:nvSpPr>
        <p:spPr>
          <a:xfrm>
            <a:off x="493737" y="332520"/>
            <a:ext cx="6467236" cy="6390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 (2022  – 202</a:t>
            </a:r>
            <a:r>
              <a:rPr lang="en-US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гг)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4E2E126-CCBC-943B-D2BE-A33CB2844955}"/>
              </a:ext>
            </a:extLst>
          </p:cNvPr>
          <p:cNvSpPr txBox="1">
            <a:spLocks/>
          </p:cNvSpPr>
          <p:nvPr/>
        </p:nvSpPr>
        <p:spPr>
          <a:xfrm>
            <a:off x="5922600" y="1534421"/>
            <a:ext cx="5304661" cy="44380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требований к параметрам магнитной системы ЭЦР-источника выполнены расчетно-конструкторские работы по выбору и обоснованию рабочего варианта магнитной системы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Выполнена окончательная оптимизация конструкции магнитной системы на основе решения совместной задачи электромагнитного и механического анализа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РКД на сверхпроводниковые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обмотки формирования аксиального и радиального полей магнитной системы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ЭЦР источника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технологическая оснастка для намотки сверхпроводящих обмоток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01EA1-81C3-5EE9-EF7A-FCA2AFE2203D}"/>
              </a:ext>
            </a:extLst>
          </p:cNvPr>
          <p:cNvSpPr txBox="1"/>
          <p:nvPr/>
        </p:nvSpPr>
        <p:spPr>
          <a:xfrm>
            <a:off x="232216" y="5152872"/>
            <a:ext cx="2855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ферромагнитный бустер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C39D2-F66F-C717-9887-CF33BB75F24E}"/>
              </a:ext>
            </a:extLst>
          </p:cNvPr>
          <p:cNvSpPr txBox="1"/>
          <p:nvPr/>
        </p:nvSpPr>
        <p:spPr>
          <a:xfrm>
            <a:off x="232216" y="1461058"/>
            <a:ext cx="187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соленоид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5C47D-2EE0-10DA-5933-491C391B2602}"/>
              </a:ext>
            </a:extLst>
          </p:cNvPr>
          <p:cNvSpPr txBox="1"/>
          <p:nvPr/>
        </p:nvSpPr>
        <p:spPr>
          <a:xfrm>
            <a:off x="1866004" y="1457174"/>
            <a:ext cx="154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соленоид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28041-EA30-A1FB-1DAB-65D84BA4BBB0}"/>
              </a:ext>
            </a:extLst>
          </p:cNvPr>
          <p:cNvSpPr txBox="1"/>
          <p:nvPr/>
        </p:nvSpPr>
        <p:spPr>
          <a:xfrm>
            <a:off x="3632677" y="1449027"/>
            <a:ext cx="174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соленоид 3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F9B0D4-7B09-75B5-ECCB-FB75A4ACF5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1991" r="3750" b="9255"/>
          <a:stretch/>
        </p:blipFill>
        <p:spPr>
          <a:xfrm>
            <a:off x="1108722" y="1924567"/>
            <a:ext cx="3408894" cy="2698046"/>
          </a:xfrm>
          <a:prstGeom prst="rect">
            <a:avLst/>
          </a:prstGeom>
        </p:spPr>
      </p:pic>
      <p:cxnSp>
        <p:nvCxnSpPr>
          <p:cNvPr id="14" name="AutoShape 24">
            <a:extLst>
              <a:ext uri="{FF2B5EF4-FFF2-40B4-BE49-F238E27FC236}">
                <a16:creationId xmlns:a16="http://schemas.microsoft.com/office/drawing/2014/main" id="{3A78DC93-CF37-810D-1BF5-7491A60D74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08722" y="1896674"/>
            <a:ext cx="1258492" cy="119253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5">
            <a:extLst>
              <a:ext uri="{FF2B5EF4-FFF2-40B4-BE49-F238E27FC236}">
                <a16:creationId xmlns:a16="http://schemas.microsoft.com/office/drawing/2014/main" id="{EC7D89D9-6755-DFF3-4287-97A749921254}"/>
              </a:ext>
            </a:extLst>
          </p:cNvPr>
          <p:cNvCxnSpPr>
            <a:cxnSpLocks noChangeShapeType="1"/>
            <a:stCxn id="11" idx="2"/>
          </p:cNvCxnSpPr>
          <p:nvPr/>
        </p:nvCxnSpPr>
        <p:spPr bwMode="auto">
          <a:xfrm>
            <a:off x="2638673" y="1857284"/>
            <a:ext cx="259453" cy="1013512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A7BD73-6AC7-9DF5-A54F-764E91DDC61D}"/>
              </a:ext>
            </a:extLst>
          </p:cNvPr>
          <p:cNvSpPr txBox="1"/>
          <p:nvPr/>
        </p:nvSpPr>
        <p:spPr>
          <a:xfrm>
            <a:off x="4140370" y="4497988"/>
            <a:ext cx="154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гексаполь</a:t>
            </a:r>
          </a:p>
        </p:txBody>
      </p:sp>
      <p:cxnSp>
        <p:nvCxnSpPr>
          <p:cNvPr id="8" name="AutoShape 24">
            <a:extLst>
              <a:ext uri="{FF2B5EF4-FFF2-40B4-BE49-F238E27FC236}">
                <a16:creationId xmlns:a16="http://schemas.microsoft.com/office/drawing/2014/main" id="{F4F1FEE5-4D5A-FDFF-A9EA-4AEC1CF3EC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8408" y="2501494"/>
            <a:ext cx="400667" cy="2121119"/>
          </a:xfrm>
          <a:prstGeom prst="straightConnector1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E42E721-BBDF-3C3D-0DAE-415788A9438F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659996" y="4117495"/>
            <a:ext cx="1232943" cy="103537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AutoShape 26">
            <a:extLst>
              <a:ext uri="{FF2B5EF4-FFF2-40B4-BE49-F238E27FC236}">
                <a16:creationId xmlns:a16="http://schemas.microsoft.com/office/drawing/2014/main" id="{516B946A-1759-74CB-3A03-BF2A5BC7F8D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92514" y="1844221"/>
            <a:ext cx="845400" cy="8462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AutoShape 24">
            <a:extLst>
              <a:ext uri="{FF2B5EF4-FFF2-40B4-BE49-F238E27FC236}">
                <a16:creationId xmlns:a16="http://schemas.microsoft.com/office/drawing/2014/main" id="{5D84044A-FA86-64B7-FE15-14E461E2CE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6710" y="3198825"/>
            <a:ext cx="420450" cy="1423788"/>
          </a:xfrm>
          <a:prstGeom prst="straightConnector1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A15D4F8-CCB8-987B-8136-D3E797D751EE}"/>
              </a:ext>
            </a:extLst>
          </p:cNvPr>
          <p:cNvSpPr txBox="1"/>
          <p:nvPr/>
        </p:nvSpPr>
        <p:spPr>
          <a:xfrm>
            <a:off x="1869791" y="5814796"/>
            <a:ext cx="30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Arial"/>
              </a:rPr>
              <a:t>3</a:t>
            </a:r>
            <a:r>
              <a:rPr lang="en-US" sz="1600" dirty="0">
                <a:solidFill>
                  <a:srgbClr val="0070C0"/>
                </a:solidFill>
                <a:latin typeface="Arial"/>
              </a:rPr>
              <a:t>D</a:t>
            </a:r>
            <a:r>
              <a:rPr lang="ru-RU" sz="1600" dirty="0">
                <a:solidFill>
                  <a:srgbClr val="0070C0"/>
                </a:solidFill>
                <a:latin typeface="Arial"/>
              </a:rPr>
              <a:t> модель сверхпроводникового магнита</a:t>
            </a:r>
          </a:p>
        </p:txBody>
      </p:sp>
    </p:spTree>
    <p:extLst>
      <p:ext uri="{BB962C8B-B14F-4D97-AF65-F5344CB8AC3E}">
        <p14:creationId xmlns:p14="http://schemas.microsoft.com/office/powerpoint/2010/main" val="665826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6257</TotalTime>
  <Words>1264</Words>
  <Application>Microsoft Office PowerPoint</Application>
  <PresentationFormat>Широкоэкранный</PresentationFormat>
  <Paragraphs>178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«Создание магнитной системы для  ЭЦР-источника ионов на частоте 28 ГГц»</vt:lpstr>
      <vt:lpstr>Введение</vt:lpstr>
      <vt:lpstr>Параметры магнитной системы ЭЦР источника на 28 ГГц</vt:lpstr>
      <vt:lpstr>Презентация PowerPoint</vt:lpstr>
      <vt:lpstr>Варианты магнитной системы</vt:lpstr>
      <vt:lpstr>Сравнительная таблица традиционного и обращенного вариантов исполнения магнитной системы ЭЦР-источника</vt:lpstr>
      <vt:lpstr>Параметры магнитной системы ЭЦР источника на 28 ГГц</vt:lpstr>
      <vt:lpstr>Параметры сверхпроводника для магнитной системы ЭЦР источника</vt:lpstr>
      <vt:lpstr>Презентация PowerPoint</vt:lpstr>
      <vt:lpstr>Презентация PowerPoint</vt:lpstr>
      <vt:lpstr>Выполненные работы (2022  – 2024 гг)  </vt:lpstr>
      <vt:lpstr>Презентация PowerPoint</vt:lpstr>
      <vt:lpstr>Общий вид криостата с ферромагнитным экраном</vt:lpstr>
      <vt:lpstr>Текущее состояние</vt:lpstr>
      <vt:lpstr>Текущее состояние</vt:lpstr>
      <vt:lpstr>Проверка работоспособности криорефрижераторов</vt:lpstr>
      <vt:lpstr>Презентация PowerPoint</vt:lpstr>
      <vt:lpstr>Планируемые сроки и этапы выполнения работ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 Игорь Игоревич</dc:creator>
  <cp:lastModifiedBy>FLNR</cp:lastModifiedBy>
  <cp:revision>106</cp:revision>
  <dcterms:created xsi:type="dcterms:W3CDTF">2019-11-18T08:33:12Z</dcterms:created>
  <dcterms:modified xsi:type="dcterms:W3CDTF">2024-05-14T09:08:36Z</dcterms:modified>
</cp:coreProperties>
</file>