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676" r:id="rId2"/>
    <p:sldMasterId id="2147483688" r:id="rId3"/>
    <p:sldMasterId id="2147483700" r:id="rId4"/>
  </p:sldMasterIdLst>
  <p:notesMasterIdLst>
    <p:notesMasterId r:id="rId46"/>
  </p:notesMasterIdLst>
  <p:handoutMasterIdLst>
    <p:handoutMasterId r:id="rId47"/>
  </p:handoutMasterIdLst>
  <p:sldIdLst>
    <p:sldId id="585" r:id="rId5"/>
    <p:sldId id="329" r:id="rId6"/>
    <p:sldId id="602" r:id="rId7"/>
    <p:sldId id="608" r:id="rId8"/>
    <p:sldId id="609" r:id="rId9"/>
    <p:sldId id="610" r:id="rId10"/>
    <p:sldId id="611" r:id="rId11"/>
    <p:sldId id="612" r:id="rId12"/>
    <p:sldId id="607" r:id="rId13"/>
    <p:sldId id="613" r:id="rId14"/>
    <p:sldId id="614" r:id="rId15"/>
    <p:sldId id="615" r:id="rId16"/>
    <p:sldId id="618" r:id="rId17"/>
    <p:sldId id="616" r:id="rId18"/>
    <p:sldId id="617" r:id="rId19"/>
    <p:sldId id="590" r:id="rId20"/>
    <p:sldId id="589" r:id="rId21"/>
    <p:sldId id="619" r:id="rId22"/>
    <p:sldId id="382" r:id="rId23"/>
    <p:sldId id="339" r:id="rId24"/>
    <p:sldId id="518" r:id="rId25"/>
    <p:sldId id="502" r:id="rId26"/>
    <p:sldId id="406" r:id="rId27"/>
    <p:sldId id="551" r:id="rId28"/>
    <p:sldId id="533" r:id="rId29"/>
    <p:sldId id="567" r:id="rId30"/>
    <p:sldId id="592" r:id="rId31"/>
    <p:sldId id="512" r:id="rId32"/>
    <p:sldId id="620" r:id="rId33"/>
    <p:sldId id="428" r:id="rId34"/>
    <p:sldId id="593" r:id="rId35"/>
    <p:sldId id="594" r:id="rId36"/>
    <p:sldId id="430" r:id="rId37"/>
    <p:sldId id="621" r:id="rId38"/>
    <p:sldId id="623" r:id="rId39"/>
    <p:sldId id="581" r:id="rId40"/>
    <p:sldId id="583" r:id="rId41"/>
    <p:sldId id="603" r:id="rId42"/>
    <p:sldId id="622" r:id="rId43"/>
    <p:sldId id="307" r:id="rId44"/>
    <p:sldId id="579" r:id="rId45"/>
  </p:sldIdLst>
  <p:sldSz cx="9144000" cy="6858000" type="screen4x3"/>
  <p:notesSz cx="6669088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FF0000"/>
    <a:srgbClr val="003399"/>
    <a:srgbClr val="006600"/>
    <a:srgbClr val="008000"/>
    <a:srgbClr val="00CC66"/>
    <a:srgbClr val="E1E1FF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90" autoAdjust="0"/>
    <p:restoredTop sz="91710" autoAdjust="0"/>
  </p:normalViewPr>
  <p:slideViewPr>
    <p:cSldViewPr>
      <p:cViewPr varScale="1">
        <p:scale>
          <a:sx n="79" d="100"/>
          <a:sy n="79" d="100"/>
        </p:scale>
        <p:origin x="63" y="8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image" Target="../media/image3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153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8892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153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6E255D72-B728-43F8-89A6-329906B46F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8240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0899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776663" y="0"/>
            <a:ext cx="289083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604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2488" y="744538"/>
            <a:ext cx="4964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1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6463"/>
            <a:ext cx="5335588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80902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8908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0903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6663" y="9429750"/>
            <a:ext cx="289083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6FBE2A9-7B8D-4474-BB38-4C03569B2C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4901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E2C5A2A-4958-4D14-86A0-E7B8D4481FE0}" type="slidenum">
              <a:rPr lang="ru-RU" altLang="ru-RU" sz="1200"/>
              <a:pPr/>
              <a:t>1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7750478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0" y="4714875"/>
            <a:ext cx="4891088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682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0" y="4714875"/>
            <a:ext cx="4891088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6536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0" y="4714875"/>
            <a:ext cx="4891088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4064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0" y="4714875"/>
            <a:ext cx="4891088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6199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0" y="4714875"/>
            <a:ext cx="4891088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6210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0" y="4714875"/>
            <a:ext cx="4891088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34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 txBox="1">
            <a:spLocks noGrp="1" noChangeArrowheads="1"/>
          </p:cNvSpPr>
          <p:nvPr/>
        </p:nvSpPr>
        <p:spPr bwMode="auto">
          <a:xfrm>
            <a:off x="3810000" y="7926388"/>
            <a:ext cx="297180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045849-23B6-4069-B393-BB5A5AA65EDA}" type="slidenum">
              <a:rPr kumimoji="0" lang="en-US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ru-RU"/>
              <a:t>Beam intensity of Ca-48 up to 2.5 mkA</a:t>
            </a:r>
          </a:p>
          <a:p>
            <a:pPr eaLnBrk="1" hangingPunct="1"/>
            <a:r>
              <a:rPr lang="en-US" altLang="ru-RU"/>
              <a:t>Ion energy variation on the target with factor 5</a:t>
            </a:r>
          </a:p>
          <a:p>
            <a:pPr eaLnBrk="1" hangingPunct="1"/>
            <a:r>
              <a:rPr lang="en-US" altLang="ru-RU"/>
              <a:t>Cyclotron average magnetic field from 1.8 up to 0.8 T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115430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 txBox="1">
            <a:spLocks noGrp="1" noChangeArrowheads="1"/>
          </p:cNvSpPr>
          <p:nvPr/>
        </p:nvSpPr>
        <p:spPr bwMode="auto">
          <a:xfrm>
            <a:off x="3810000" y="7926388"/>
            <a:ext cx="297180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045849-23B6-4069-B393-BB5A5AA65EDA}" type="slidenum">
              <a:rPr kumimoji="0" lang="en-US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ru-RU"/>
              <a:t>Beam intensity of Ca-48 up to 2.5 mkA</a:t>
            </a:r>
          </a:p>
          <a:p>
            <a:pPr eaLnBrk="1" hangingPunct="1"/>
            <a:r>
              <a:rPr lang="en-US" altLang="ru-RU"/>
              <a:t>Ion energy variation on the target with factor 5</a:t>
            </a:r>
          </a:p>
          <a:p>
            <a:pPr eaLnBrk="1" hangingPunct="1"/>
            <a:r>
              <a:rPr lang="en-US" altLang="ru-RU"/>
              <a:t>Cyclotron average magnetic field from 1.8 up to 0.8 T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781882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311FBE-3D26-4D08-A2C9-E42A86A59D8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1616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0" y="4714875"/>
            <a:ext cx="4891088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405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6BB82-1B00-490D-85F4-1154019DC1A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8215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B0F72-3D1A-43FD-95F8-E950654A710B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4667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0" y="4714875"/>
            <a:ext cx="4891088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03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0" y="4714875"/>
            <a:ext cx="4891088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114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0" y="4714875"/>
            <a:ext cx="4891088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206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0" y="4714875"/>
            <a:ext cx="4891088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261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0" y="4714875"/>
            <a:ext cx="4891088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812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0" y="4714875"/>
            <a:ext cx="4891088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47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0" y="4714875"/>
            <a:ext cx="4891088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9727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0" y="4714875"/>
            <a:ext cx="4891088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057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C7650-CF71-4623-A337-2BA47AE5D8B0}" type="datetime1">
              <a:rPr lang="en-US"/>
              <a:pPr>
                <a:defRPr/>
              </a:pPr>
              <a:t>5/15/2024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DFCEF2-D096-4555-809D-6AA77918D9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666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735AE-2C1E-49FE-8F4E-E421B2226610}" type="datetime1">
              <a:rPr lang="en-US"/>
              <a:pPr>
                <a:defRPr/>
              </a:pPr>
              <a:t>5/15/2024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E502F-8D7A-43C1-BD8F-C05B1A8E4C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338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FB4B5B-4BDE-4227-96A9-433010396A07}" type="datetime1">
              <a:rPr lang="en-US"/>
              <a:pPr>
                <a:defRPr/>
              </a:pPr>
              <a:t>5/15/2024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B04797-6557-45F3-8624-00CBECA98B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92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167A3-32FE-4592-9895-004FB94AD0A4}" type="datetime1">
              <a:rPr lang="en-US"/>
              <a:pPr>
                <a:defRPr/>
              </a:pPr>
              <a:t>5/15/2024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4BCC0C-F88F-43D4-AFFC-5E82B57D2B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54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8A1FF-4D3A-4CFB-8A57-1A60539238C1}" type="datetime1">
              <a:rPr lang="en-US"/>
              <a:pPr>
                <a:defRPr/>
              </a:pPr>
              <a:t>5/15/2024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8B8672-6C77-47EC-859D-8F0E913CA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489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E6B622-5E23-4F85-9315-8566433EB954}" type="datetime1">
              <a:rPr lang="en-US"/>
              <a:pPr>
                <a:defRPr/>
              </a:pPr>
              <a:t>5/15/2024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704E5-38AA-42D1-BBC9-092AB34C62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2191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EE2966-882A-9DC8-424A-396A4A7F8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A18E665-0C6C-0088-B594-DF9946EB44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059A8E-EFF9-94AF-4DC9-8DE427D9C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2C7650-CF71-4623-A337-2BA47AE5D8B0}" type="datetime1">
              <a:rPr lang="en-US" smtClean="0"/>
              <a:pPr>
                <a:defRPr/>
              </a:pPr>
              <a:t>5/15/2024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0F1137-6934-3010-6261-6BA0EDF9D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3BC5AC-9AAC-326D-E342-EA6FF2E64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DFCEF2-D096-4555-809D-6AA77918D9C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52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FA8F55-3479-AF92-60E6-6E8CD789D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D901C5-FE89-B358-6B34-5EA6A268F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5EC75C-D224-0661-16A3-28B987FCA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93C790-CDFA-47BA-BEDA-FCF83012C87E}" type="datetime1">
              <a:rPr lang="en-US" smtClean="0"/>
              <a:pPr>
                <a:defRPr/>
              </a:pPr>
              <a:t>5/15/2024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AAFA08-3DFA-2D28-40D9-170EA9E6D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581BA5-D12F-8436-0C2F-68367EA8E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E6D622-E950-447C-B724-43D3F96A567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9529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465FC9-B492-ACA5-EA16-9179FE7D4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02B1B8-60D8-CAD9-13D1-1ACDC6A35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C88DE4-0393-6B04-E3EA-C6604EF5F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67DD40-2A79-4429-A671-1B647C1E6BA0}" type="datetime1">
              <a:rPr lang="en-US" smtClean="0"/>
              <a:pPr>
                <a:defRPr/>
              </a:pPr>
              <a:t>5/15/2024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55D7E5-7281-19F2-A126-65D262FB6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42925D-3DA0-1425-9820-712F8197B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6EBB72-403C-4E73-878A-90F9885962A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6774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D5153E-64DC-2097-2131-B4AC34900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9B3C16-B7EE-642F-DB66-12357B9CC0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2CA8F37-8D3F-C29B-F128-CDBC6BE013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5FD5200-2C13-3F05-7B26-C4CC75771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B68DD1-636E-4B55-BDCC-83EFD55F5B58}" type="datetime1">
              <a:rPr lang="en-US" smtClean="0"/>
              <a:pPr>
                <a:defRPr/>
              </a:pPr>
              <a:t>5/15/2024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ECF580-5FC1-6E8C-2FD1-10C0455BB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A6ECF9-0C14-37C9-7C11-904A89EF0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6CE13F-B518-4A57-A478-C6F83CB8B1D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8527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25E750-E39B-F286-189B-79783A75D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E1F05C-C7FC-E6B5-DAB4-9B86C0BE01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F7EE3A-49F3-B458-9D64-625BCCFF92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FC96D7-9049-5649-3EEA-F0AEEF2517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C7DA6C-1B4F-00B8-028C-062B771FE0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F7A9160-FC03-B385-68CD-38DC091A4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F5B3BB-A968-45B4-B904-21F0C5CF9DA1}" type="datetime1">
              <a:rPr lang="en-US" smtClean="0"/>
              <a:pPr>
                <a:defRPr/>
              </a:pPr>
              <a:t>5/15/2024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0E9EF7B-3B92-1D3C-C5D8-4A24331AC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559806-73E8-C4DD-BC41-240B16EE5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6CC9ED-BCCD-41B2-A864-6A1AF5FEE83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14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3C790-CDFA-47BA-BEDA-FCF83012C87E}" type="datetime1">
              <a:rPr lang="en-US"/>
              <a:pPr>
                <a:defRPr/>
              </a:pPr>
              <a:t>5/15/2024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6D622-E950-447C-B724-43D3F96A56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6256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143CBA-F314-5DB4-9655-77F2210D9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FF3296-48BA-AB7D-854D-7FF662E8E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161F99-475D-4463-BC9E-F1A3111485F8}" type="datetime1">
              <a:rPr lang="en-US" smtClean="0"/>
              <a:pPr>
                <a:defRPr/>
              </a:pPr>
              <a:t>5/15/2024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3E2E9AE-40D8-1082-4EC0-EBF6020BD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78058E7-0EBC-61B1-E66E-371EC9967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DB87A2-22C0-4EF3-A52C-22999B4005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0714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A850C98-1F0E-6766-2D6D-0207B06A9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0B4BE6-19E6-4EFC-BD64-9E068E43261B}" type="datetime1">
              <a:rPr lang="en-US" smtClean="0"/>
              <a:pPr>
                <a:defRPr/>
              </a:pPr>
              <a:t>5/15/2024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B968B98-B435-8087-0B75-35EC32850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CD56C8D-C828-9D13-F6FD-853616DC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14AF7A-9541-4A0D-8AAE-68B84F3857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45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5D5267-AF1F-F9BD-B980-69C8D5C29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4465E4-2398-CD2B-A85F-63CDF9B9E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E706C6-739C-4051-96D4-862A19551B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374DA6-2007-C93D-54BC-B90C3D89D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8A4040-C343-40F3-B61D-9B41C1B57240}" type="datetime1">
              <a:rPr lang="en-US" smtClean="0"/>
              <a:pPr>
                <a:defRPr/>
              </a:pPr>
              <a:t>5/15/2024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A01670-3FEB-006B-C215-3CD6A6642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24E49B-ED31-F235-27CF-FEF1A5A3E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2254FD-CB50-41A1-8491-F86619A4F06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3205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76B298-33F4-DD4F-B3B1-A59E1F115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7D8114F-DC92-AAC3-D0B7-B34CA27D61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E2739E4-96AF-0A7A-EA56-48321C8FBE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DA14B4-F31E-23CB-BFBB-66C093605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CCB70D-946A-44F4-BBA9-8B0F9206130E}" type="datetime1">
              <a:rPr lang="en-US" smtClean="0"/>
              <a:pPr>
                <a:defRPr/>
              </a:pPr>
              <a:t>5/15/2024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E4C235-EC4F-F109-EE39-16AE3ADD2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79FD03-6940-1F12-F74C-254C5B8E7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E83008-903F-4A8A-8D13-707207BE35E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442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C8257A-6884-2781-A971-5414667E3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D94C36B-870A-798F-BEB7-F09A26E9D9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CC6A3C-CEE8-946F-A280-52AC1839D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4735AE-2C1E-49FE-8F4E-E421B2226610}" type="datetime1">
              <a:rPr lang="en-US" smtClean="0"/>
              <a:pPr>
                <a:defRPr/>
              </a:pPr>
              <a:t>5/15/2024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25DE07-4B0B-822E-5573-B311F90F0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228B2E-DB8A-FD0D-F588-2F3859BCA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7E502F-8D7A-43C1-BD8F-C05B1A8E4C7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0607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BD396DD-FB1D-D701-3CBB-30C199F239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0F563EA-EE93-D37A-D874-A31EAA5FA4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A6C122-3220-857C-1A82-D12E0700E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FB4B5B-4BDE-4227-96A9-433010396A07}" type="datetime1">
              <a:rPr lang="en-US" smtClean="0"/>
              <a:pPr>
                <a:defRPr/>
              </a:pPr>
              <a:t>5/15/2024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1074D6-7381-57EB-02C0-B3C7A5B5A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7006E0-BC59-82B2-AFF0-DDBB8EAD3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04797-6557-45F3-8624-00CBECA98B1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9063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1049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526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4361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572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7DD40-2A79-4429-A671-1B647C1E6BA0}" type="datetime1">
              <a:rPr lang="en-US"/>
              <a:pPr>
                <a:defRPr/>
              </a:pPr>
              <a:t>5/15/2024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EBB72-403C-4E73-878A-90F9885962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323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96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3430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2959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1618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1745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6103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81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A8D79A-D66B-4168-B46A-1EE877EECEF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012730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CBBEC0-A43D-4294-82E8-BD96FFFB3BA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283744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29D980-1293-4B3F-A119-FC99CF10769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02971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68DD1-636E-4B55-BDCC-83EFD55F5B58}" type="datetime1">
              <a:rPr lang="en-US"/>
              <a:pPr>
                <a:defRPr/>
              </a:pPr>
              <a:t>5/15/2024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CE13F-B518-4A57-A478-C6F83CB8B1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8954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8A3D7F-13AF-415E-8108-A6416D1C5BF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021557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C2313-34F9-4AFB-9FF4-D427018D4FE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424239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9A073B-E107-4DB9-9D79-C857A71695F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948908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1A2F4E-6978-4E92-BD1E-478EE3BADDF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65736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6C7CA3-3C22-4BCD-9DA5-CBDA0177A11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711820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2AA8B3-24E9-4607-9ABA-07BAACFC8AB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391267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1F7B6-5CFD-4C39-9181-9CEAF01FB71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929445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800725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0AD7CA-B0F6-440A-9A1A-C5367F3471C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23293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5B3BB-A968-45B4-B904-21F0C5CF9DA1}" type="datetime1">
              <a:rPr lang="en-US"/>
              <a:pPr>
                <a:defRPr/>
              </a:pPr>
              <a:t>5/15/2024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CC9ED-BCCD-41B2-A864-6A1AF5FEE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564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61F99-475D-4463-BC9E-F1A3111485F8}" type="datetime1">
              <a:rPr lang="en-US"/>
              <a:pPr>
                <a:defRPr/>
              </a:pPr>
              <a:t>5/15/2024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DB87A2-22C0-4EF3-A52C-22999B4005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84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B4BE6-19E6-4EFC-BD64-9E068E43261B}" type="datetime1">
              <a:rPr lang="en-US"/>
              <a:pPr>
                <a:defRPr/>
              </a:pPr>
              <a:t>5/15/2024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4AF7A-9541-4A0D-8AAE-68B84F3857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339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8A4040-C343-40F3-B61D-9B41C1B57240}" type="datetime1">
              <a:rPr lang="en-US"/>
              <a:pPr>
                <a:defRPr/>
              </a:pPr>
              <a:t>5/15/2024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254FD-CB50-41A1-8491-F86619A4F0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28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CCB70D-946A-44F4-BBA9-8B0F9206130E}" type="datetime1">
              <a:rPr lang="en-US"/>
              <a:pPr>
                <a:defRPr/>
              </a:pPr>
              <a:t>5/15/2024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83008-903F-4A8A-8D13-707207BE35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565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ru-RU" alt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  <p:sp>
        <p:nvSpPr>
          <p:cNvPr id="168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400800"/>
            <a:ext cx="1295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24082A1C-268C-4BEC-877C-8382784B2C0B}" type="datetime1">
              <a:rPr lang="en-US"/>
              <a:pPr>
                <a:defRPr/>
              </a:pPr>
              <a:t>5/15/2024</a:t>
            </a:fld>
            <a:endParaRPr lang="en-US"/>
          </a:p>
        </p:txBody>
      </p:sp>
      <p:sp>
        <p:nvSpPr>
          <p:cNvPr id="168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8600" y="6400800"/>
            <a:ext cx="495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chemeClr val="accent2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168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400800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FF0000"/>
                </a:solidFill>
                <a:latin typeface="Arial" charset="0"/>
              </a:defRPr>
            </a:lvl1pPr>
          </a:lstStyle>
          <a:p>
            <a:pPr>
              <a:defRPr/>
            </a:pPr>
            <a:fld id="{831EF92C-A003-4DD3-9335-7E7E6C4961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0"/>
            <a:ext cx="152400" cy="152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path path="rect">
              <a:fillToRect l="100000" t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/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6705600"/>
            <a:ext cx="152400" cy="152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path path="rect">
              <a:fillToRect l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/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8991600" y="0"/>
            <a:ext cx="152400" cy="152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path path="rect">
              <a:fillToRect t="100000" r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/>
          </a:p>
        </p:txBody>
      </p:sp>
      <p:sp>
        <p:nvSpPr>
          <p:cNvPr id="1034" name="Rectangle 10"/>
          <p:cNvSpPr>
            <a:spLocks noChangeArrowheads="1"/>
          </p:cNvSpPr>
          <p:nvPr userDrawn="1"/>
        </p:nvSpPr>
        <p:spPr bwMode="auto">
          <a:xfrm>
            <a:off x="8991600" y="6705600"/>
            <a:ext cx="152400" cy="152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/>
          </a:p>
        </p:txBody>
      </p:sp>
      <p:sp>
        <p:nvSpPr>
          <p:cNvPr id="1035" name="Rectangle 11"/>
          <p:cNvSpPr>
            <a:spLocks noChangeArrowheads="1"/>
          </p:cNvSpPr>
          <p:nvPr userDrawn="1"/>
        </p:nvSpPr>
        <p:spPr bwMode="auto">
          <a:xfrm>
            <a:off x="152400" y="0"/>
            <a:ext cx="8839200" cy="152400"/>
          </a:xfrm>
          <a:prstGeom prst="rect">
            <a:avLst/>
          </a:prstGeom>
          <a:gradFill rotWithShape="0">
            <a:gsLst>
              <a:gs pos="0">
                <a:srgbClr val="333399"/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/>
          </a:p>
        </p:txBody>
      </p:sp>
      <p:sp>
        <p:nvSpPr>
          <p:cNvPr id="1036" name="Rectangle 12"/>
          <p:cNvSpPr>
            <a:spLocks noChangeArrowheads="1"/>
          </p:cNvSpPr>
          <p:nvPr userDrawn="1"/>
        </p:nvSpPr>
        <p:spPr bwMode="auto">
          <a:xfrm>
            <a:off x="152400" y="6705600"/>
            <a:ext cx="8839200" cy="152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/>
          </a:p>
        </p:txBody>
      </p:sp>
      <p:sp>
        <p:nvSpPr>
          <p:cNvPr id="1037" name="Rectangle 13"/>
          <p:cNvSpPr>
            <a:spLocks noChangeArrowheads="1"/>
          </p:cNvSpPr>
          <p:nvPr userDrawn="1"/>
        </p:nvSpPr>
        <p:spPr bwMode="auto">
          <a:xfrm>
            <a:off x="0" y="152400"/>
            <a:ext cx="152400" cy="6553200"/>
          </a:xfrm>
          <a:prstGeom prst="rect">
            <a:avLst/>
          </a:prstGeom>
          <a:gradFill rotWithShape="0">
            <a:gsLst>
              <a:gs pos="0">
                <a:srgbClr val="333399"/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/>
          </a:p>
        </p:txBody>
      </p:sp>
      <p:sp>
        <p:nvSpPr>
          <p:cNvPr id="1038" name="Rectangle 14"/>
          <p:cNvSpPr>
            <a:spLocks noChangeArrowheads="1"/>
          </p:cNvSpPr>
          <p:nvPr userDrawn="1"/>
        </p:nvSpPr>
        <p:spPr bwMode="auto">
          <a:xfrm>
            <a:off x="8991600" y="152400"/>
            <a:ext cx="152400" cy="65532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9E8FB2-A0CF-0973-44B5-854AECAEA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7ED6D1-A299-1BB7-E474-260164079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6CB8D7-2F08-828E-B0EE-79F469E15D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4082A1C-268C-4BEC-877C-8382784B2C0B}" type="datetime1">
              <a:rPr lang="en-US" smtClean="0"/>
              <a:pPr>
                <a:defRPr/>
              </a:pPr>
              <a:t>5/15/2024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C1D73-3B91-DDE1-AB6F-E5812DC5D0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79375A-6B14-7DCD-BD8D-18050BF025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31EF92C-A003-4DD3-9335-7E7E6C4961A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89C3D0BE-DFB8-768C-FA39-66E7023B34B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52400" cy="152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path path="rect">
              <a:fillToRect l="100000" t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6B29F72E-7684-9D03-8B75-206A523492A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705600"/>
            <a:ext cx="152400" cy="152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path path="rect">
              <a:fillToRect l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F6D17D74-F9E6-D2AF-8C8C-AF5DA73CFEC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991600" y="0"/>
            <a:ext cx="152400" cy="152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path path="rect">
              <a:fillToRect t="100000" r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0BCFD7B7-A910-E760-ED7D-4C1733E4256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991600" y="6705600"/>
            <a:ext cx="152400" cy="152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E4A142B4-9510-EBF0-8C96-BF2C1B14C13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2400" y="0"/>
            <a:ext cx="8839200" cy="152400"/>
          </a:xfrm>
          <a:prstGeom prst="rect">
            <a:avLst/>
          </a:prstGeom>
          <a:gradFill rotWithShape="0">
            <a:gsLst>
              <a:gs pos="0">
                <a:srgbClr val="333399"/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/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1B10ABCA-FB11-40E9-1117-374581E6A7B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2400" y="6705600"/>
            <a:ext cx="8839200" cy="152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/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51CE6ACD-D85E-7046-0B34-6CC1DD62BC7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52400"/>
            <a:ext cx="152400" cy="6553200"/>
          </a:xfrm>
          <a:prstGeom prst="rect">
            <a:avLst/>
          </a:prstGeom>
          <a:gradFill rotWithShape="0">
            <a:gsLst>
              <a:gs pos="0">
                <a:srgbClr val="333399"/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756CBE5D-6974-4325-B420-19871BE643A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991600" y="152400"/>
            <a:ext cx="152400" cy="65532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11749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986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910399-87EF-4B50-B443-552A2BE79DD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815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microsoft.com/office/2007/relationships/hdphoto" Target="../media/hdphoto1.wdp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0.png"/><Relationship Id="rId5" Type="http://schemas.openxmlformats.org/officeDocument/2006/relationships/image" Target="../media/image19.wmf"/><Relationship Id="rId4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2.png"/><Relationship Id="rId5" Type="http://schemas.openxmlformats.org/officeDocument/2006/relationships/image" Target="../media/image21.wmf"/><Relationship Id="rId4" Type="http://schemas.openxmlformats.org/officeDocument/2006/relationships/oleObject" Target="../embeddings/oleObject4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6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33.wmf"/><Relationship Id="rId7" Type="http://schemas.openxmlformats.org/officeDocument/2006/relationships/image" Target="../media/image31.emf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30.e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3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38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1.png"/><Relationship Id="rId5" Type="http://schemas.openxmlformats.org/officeDocument/2006/relationships/image" Target="../media/image48.emf"/><Relationship Id="rId4" Type="http://schemas.openxmlformats.org/officeDocument/2006/relationships/package" Target="../embeddings/Microsoft_Word_Document.docx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90500" y="4062031"/>
            <a:ext cx="8763000" cy="201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buNone/>
            </a:pPr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Структура и свойства распада сверхтяжелых ядер. </a:t>
            </a:r>
          </a:p>
          <a:p>
            <a:pPr algn="ctr">
              <a:buNone/>
            </a:pPr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Подготовка к спектроскопии СТЭ</a:t>
            </a:r>
          </a:p>
          <a:p>
            <a:pPr algn="ctr">
              <a:buNone/>
            </a:pPr>
            <a:endParaRPr lang="ru-RU" alt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buNone/>
            </a:pPr>
            <a:r>
              <a:rPr lang="ru-RU" altLang="ru-RU" sz="1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Свирихин</a:t>
            </a:r>
            <a:r>
              <a:rPr lang="ru-RU" altLang="ru-RU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А.И. </a:t>
            </a:r>
          </a:p>
          <a:p>
            <a:pPr algn="ctr">
              <a:buNone/>
            </a:pPr>
            <a:r>
              <a:rPr lang="ru-RU" altLang="ru-RU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ЛЯР ОИЯИ, Дубна</a:t>
            </a:r>
            <a:endParaRPr lang="ru-RU" altLang="ru-RU" sz="1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5314" y="228600"/>
            <a:ext cx="89133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</a:rPr>
              <a:t>Совещание по физике тяжелых ионов</a:t>
            </a:r>
          </a:p>
          <a:p>
            <a:pPr algn="ctr"/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13-17 Мая 2024,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Нижний Новгород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Россия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F97338-AE44-25EB-2FC9-8FDCF77B5B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9" y="990600"/>
            <a:ext cx="8777814" cy="292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2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38AAFEB-C61F-4335-B8F9-3564D9C55A9C}"/>
              </a:ext>
            </a:extLst>
          </p:cNvPr>
          <p:cNvSpPr/>
          <p:nvPr/>
        </p:nvSpPr>
        <p:spPr>
          <a:xfrm>
            <a:off x="228600" y="914400"/>
            <a:ext cx="8458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prstClr val="black"/>
                </a:solidFill>
                <a:latin typeface="Calibri"/>
              </a:rPr>
              <a:t>Исследования спектров, связанных с различными типами возбуждений, позволяет делать выводы о характере и симметрии остаточных взаимодействий в ядрах, </a:t>
            </a:r>
            <a:r>
              <a:rPr lang="ru-RU" sz="1800" u="sng" dirty="0">
                <a:solidFill>
                  <a:prstClr val="black"/>
                </a:solidFill>
                <a:latin typeface="Calibri"/>
              </a:rPr>
              <a:t>форме ядра в основном и возбужденных состояниях ядер</a:t>
            </a:r>
            <a:r>
              <a:rPr lang="ru-RU" sz="1800" dirty="0">
                <a:solidFill>
                  <a:prstClr val="black"/>
                </a:solidFill>
                <a:latin typeface="Calibri"/>
              </a:rPr>
              <a:t>, свойствах колебаний и вращений в атомных ядрах, взаимодействию коллективных и одно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-</a:t>
            </a:r>
            <a:r>
              <a:rPr lang="ru-RU" sz="1800" dirty="0">
                <a:solidFill>
                  <a:prstClr val="black"/>
                </a:solidFill>
                <a:latin typeface="Calibri"/>
              </a:rPr>
              <a:t>частичных степеней свободы.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B5C278-EBDE-4559-905C-62FDCAB32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743200"/>
            <a:ext cx="4724400" cy="26609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BCEC77-FD2C-4602-945F-B2D0B907DAE4}"/>
              </a:ext>
            </a:extLst>
          </p:cNvPr>
          <p:cNvSpPr txBox="1"/>
          <p:nvPr/>
        </p:nvSpPr>
        <p:spPr>
          <a:xfrm>
            <a:off x="5410200" y="3200400"/>
            <a:ext cx="3048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latin typeface="Cambria" panose="02040503050406030204" pitchFamily="18" charset="0"/>
                <a:ea typeface="Cambria" panose="02040503050406030204" pitchFamily="18" charset="0"/>
              </a:rPr>
              <a:t>Структура ротационной полосы четно-четного ядра </a:t>
            </a:r>
            <a:r>
              <a:rPr lang="ru-RU" sz="1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252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No.</a:t>
            </a:r>
          </a:p>
          <a:p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R.-D. Herzberg et al. Phys. Rev. C 65, 014303 (2001)</a:t>
            </a:r>
            <a:endParaRPr lang="ru-RU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304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361DAD-7085-410D-A013-D5BCD07DB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3224379"/>
            <a:ext cx="4347468" cy="355742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34CEC9-1EF4-4D95-A888-BFCEC0664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473" y="762000"/>
            <a:ext cx="4347468" cy="361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52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algn="ctr" eaLnBrk="1" hangingPunct="1"/>
            <a:r>
              <a:rPr lang="ru-RU" altLang="ru-RU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Ядерная изомерия</a:t>
            </a:r>
            <a:endParaRPr lang="fr-FR" altLang="ru-RU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281248E-8401-4C5B-AD2B-8B2928CEF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990600"/>
            <a:ext cx="6858000" cy="262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610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281248E-8401-4C5B-AD2B-8B2928CEF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990600"/>
            <a:ext cx="6858000" cy="262058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7EE7591-DF41-4C2E-9460-F7D23C36E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407" y="3649639"/>
            <a:ext cx="2971800" cy="282321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048581CA-D065-4F7A-8D9C-865C2A98DD7F}"/>
              </a:ext>
            </a:extLst>
          </p:cNvPr>
          <p:cNvSpPr/>
          <p:nvPr/>
        </p:nvSpPr>
        <p:spPr>
          <a:xfrm>
            <a:off x="1710587" y="4800600"/>
            <a:ext cx="1371600" cy="1447800"/>
          </a:xfrm>
          <a:prstGeom prst="ellipse">
            <a:avLst/>
          </a:prstGeom>
          <a:solidFill>
            <a:schemeClr val="accent1"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69F012E7-2D42-41E1-8AF9-212E29A8711A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3303980" y="5061245"/>
            <a:ext cx="1953820" cy="4257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E1DB1F9-9D5D-49D4-8706-BB8D153405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911561"/>
            <a:ext cx="2664610" cy="22993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7E04B5-9274-430D-8E82-FB7500F9DF78}"/>
              </a:ext>
            </a:extLst>
          </p:cNvPr>
          <p:cNvSpPr txBox="1"/>
          <p:nvPr/>
        </p:nvSpPr>
        <p:spPr>
          <a:xfrm>
            <a:off x="290346" y="3812995"/>
            <a:ext cx="1268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ambria" panose="02040503050406030204" pitchFamily="18" charset="0"/>
                <a:ea typeface="Cambria" panose="02040503050406030204" pitchFamily="18" charset="0"/>
              </a:rPr>
              <a:t>Дубна, ЛЯР 1962</a:t>
            </a: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2DBD4CC1-A781-41E5-A103-754607AC1118}"/>
              </a:ext>
            </a:extLst>
          </p:cNvPr>
          <p:cNvCxnSpPr/>
          <p:nvPr/>
        </p:nvCxnSpPr>
        <p:spPr>
          <a:xfrm>
            <a:off x="1143000" y="4419600"/>
            <a:ext cx="685800" cy="6416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8712FA1-16F6-475B-B6F7-FC75602FA14F}"/>
              </a:ext>
            </a:extLst>
          </p:cNvPr>
          <p:cNvSpPr txBox="1"/>
          <p:nvPr/>
        </p:nvSpPr>
        <p:spPr>
          <a:xfrm>
            <a:off x="5181600" y="3643718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aseline="30000" dirty="0"/>
              <a:t>241</a:t>
            </a:r>
            <a:r>
              <a:rPr lang="en-US" sz="1600" baseline="30000" dirty="0"/>
              <a:t>m</a:t>
            </a:r>
            <a:r>
              <a:rPr lang="ru-RU" sz="1600" baseline="30000" dirty="0"/>
              <a:t>,243</a:t>
            </a:r>
            <a:r>
              <a:rPr lang="en-US" sz="1600" baseline="30000" dirty="0" err="1"/>
              <a:t>m</a:t>
            </a:r>
            <a:r>
              <a:rPr lang="en-US" sz="1600" dirty="0" err="1"/>
              <a:t>Am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726473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281248E-8401-4C5B-AD2B-8B2928CEF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990600"/>
            <a:ext cx="6858000" cy="26205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8708A1-A904-47C4-AB8D-13B3D1EE8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7672" y="3905429"/>
            <a:ext cx="2774071" cy="23622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87250E-D744-4E2B-81D6-B407378D39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2235" y="4267200"/>
            <a:ext cx="3985479" cy="230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013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281248E-8401-4C5B-AD2B-8B2928CEF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990600"/>
            <a:ext cx="6858000" cy="262058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E00500-92D7-41DD-BE29-5D22F38F9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633800"/>
            <a:ext cx="3276600" cy="26072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FF0553-19B9-470C-99F9-6244E9926F08}"/>
              </a:ext>
            </a:extLst>
          </p:cNvPr>
          <p:cNvSpPr txBox="1"/>
          <p:nvPr/>
        </p:nvSpPr>
        <p:spPr>
          <a:xfrm>
            <a:off x="4191000" y="4191000"/>
            <a:ext cx="936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baseline="30000" dirty="0">
                <a:solidFill>
                  <a:srgbClr val="FF0000"/>
                </a:solidFill>
              </a:rPr>
              <a:t>250</a:t>
            </a:r>
            <a:r>
              <a:rPr lang="en-US" b="1" dirty="0">
                <a:solidFill>
                  <a:srgbClr val="FF0000"/>
                </a:solidFill>
              </a:rPr>
              <a:t>No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635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8329411"/>
              </p:ext>
            </p:extLst>
          </p:nvPr>
        </p:nvGraphicFramePr>
        <p:xfrm>
          <a:off x="609600" y="609600"/>
          <a:ext cx="8455025" cy="590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CorelDRAW" r:id="rId3" imgW="4032438" imgH="2817324" progId="CorelDraw.Graphic.23">
                  <p:embed/>
                </p:oleObj>
              </mc:Choice>
              <mc:Fallback>
                <p:oleObj name="CorelDRAW" r:id="rId3" imgW="4032438" imgH="2817324" progId="CorelDraw.Graphic.23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600" y="609600"/>
                        <a:ext cx="8455025" cy="5908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34105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6" b="11868"/>
          <a:stretch>
            <a:fillRect/>
          </a:stretch>
        </p:blipFill>
        <p:spPr bwMode="auto">
          <a:xfrm>
            <a:off x="152400" y="1288337"/>
            <a:ext cx="8621713" cy="377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592138" y="5680075"/>
            <a:ext cx="27273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57175" indent="-2571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57175" marR="0" lvl="0" indent="-2571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Tx/>
              <a:buChar char="•"/>
              <a:tabLst/>
              <a:defRPr/>
            </a:pP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Heavy and superheavy nuclei</a:t>
            </a:r>
          </a:p>
          <a:p>
            <a:pPr marL="257175" marR="0" lvl="0" indent="-2571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Tx/>
              <a:buChar char="•"/>
              <a:tabLst/>
              <a:defRPr/>
            </a:pP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Light exotic nuclei</a:t>
            </a:r>
            <a:endParaRPr kumimoji="0" lang="en-US" altLang="ru-RU" sz="18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69" name="Rectangle 2"/>
          <p:cNvSpPr>
            <a:spLocks noChangeArrowheads="1"/>
          </p:cNvSpPr>
          <p:nvPr/>
        </p:nvSpPr>
        <p:spPr bwMode="auto">
          <a:xfrm>
            <a:off x="1347788" y="5097463"/>
            <a:ext cx="605948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000" rIns="27000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FLNR’s basic directions of research: </a:t>
            </a:r>
            <a:endParaRPr kumimoji="0" lang="ru-RU" altLang="ru-RU" sz="2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70" name="Text Box 3"/>
          <p:cNvSpPr txBox="1">
            <a:spLocks noChangeArrowheads="1"/>
          </p:cNvSpPr>
          <p:nvPr/>
        </p:nvSpPr>
        <p:spPr bwMode="auto">
          <a:xfrm>
            <a:off x="3570288" y="5643563"/>
            <a:ext cx="50847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57175" indent="-2571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57175" marR="0" lvl="0" indent="-2571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Tx/>
              <a:buChar char="•"/>
              <a:tabLst/>
              <a:defRPr/>
            </a:pP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Radiation effects and physical groundwork of nanotechnology</a:t>
            </a:r>
          </a:p>
          <a:p>
            <a:pPr marL="257175" marR="0" lvl="0" indent="-2571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Tx/>
              <a:buChar char="•"/>
              <a:tabLst/>
              <a:defRPr/>
            </a:pP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Accelerator technologies</a:t>
            </a:r>
            <a:endParaRPr kumimoji="0" lang="en-US" altLang="ru-RU" sz="18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29400" y="1289050"/>
            <a:ext cx="777875" cy="23495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486400" y="1282989"/>
            <a:ext cx="777875" cy="23495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08362" y="1259609"/>
            <a:ext cx="777875" cy="23495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77925" y="1260475"/>
            <a:ext cx="777875" cy="23495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71102" y="1225703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DC-140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49257" y="1231187"/>
            <a:ext cx="8451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U400M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60508" y="1208673"/>
            <a:ext cx="673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U400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10697" y="1207807"/>
            <a:ext cx="821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DC280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74999" y="1684414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construction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1648622"/>
            <a:ext cx="1335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Reconstruction –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next year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E634140E-81B3-49FF-A52D-1A07F0C46ACF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76200"/>
            <a:ext cx="7772400" cy="6096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altLang="ru-RU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Экспериментальная база</a:t>
            </a:r>
            <a:endParaRPr lang="fr-FR" altLang="ru-RU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259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Таблица 18">
            <a:extLst>
              <a:ext uri="{FF2B5EF4-FFF2-40B4-BE49-F238E27FC236}">
                <a16:creationId xmlns:a16="http://schemas.microsoft.com/office/drawing/2014/main" id="{90DB2C51-3EE0-4BBA-B636-0DD96C7657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408047"/>
              </p:ext>
            </p:extLst>
          </p:nvPr>
        </p:nvGraphicFramePr>
        <p:xfrm>
          <a:off x="712380" y="1066800"/>
          <a:ext cx="7719239" cy="50429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3756">
                  <a:extLst>
                    <a:ext uri="{9D8B030D-6E8A-4147-A177-3AD203B41FA5}">
                      <a16:colId xmlns:a16="http://schemas.microsoft.com/office/drawing/2014/main" val="2084090847"/>
                    </a:ext>
                  </a:extLst>
                </a:gridCol>
                <a:gridCol w="1220637">
                  <a:extLst>
                    <a:ext uri="{9D8B030D-6E8A-4147-A177-3AD203B41FA5}">
                      <a16:colId xmlns:a16="http://schemas.microsoft.com/office/drawing/2014/main" val="2591405011"/>
                    </a:ext>
                  </a:extLst>
                </a:gridCol>
                <a:gridCol w="1273850">
                  <a:extLst>
                    <a:ext uri="{9D8B030D-6E8A-4147-A177-3AD203B41FA5}">
                      <a16:colId xmlns:a16="http://schemas.microsoft.com/office/drawing/2014/main" val="2377044752"/>
                    </a:ext>
                  </a:extLst>
                </a:gridCol>
                <a:gridCol w="1102749">
                  <a:extLst>
                    <a:ext uri="{9D8B030D-6E8A-4147-A177-3AD203B41FA5}">
                      <a16:colId xmlns:a16="http://schemas.microsoft.com/office/drawing/2014/main" val="2656326716"/>
                    </a:ext>
                  </a:extLst>
                </a:gridCol>
                <a:gridCol w="1102749">
                  <a:extLst>
                    <a:ext uri="{9D8B030D-6E8A-4147-A177-3AD203B41FA5}">
                      <a16:colId xmlns:a16="http://schemas.microsoft.com/office/drawing/2014/main" val="457933426"/>
                    </a:ext>
                  </a:extLst>
                </a:gridCol>
                <a:gridCol w="1102749">
                  <a:extLst>
                    <a:ext uri="{9D8B030D-6E8A-4147-A177-3AD203B41FA5}">
                      <a16:colId xmlns:a16="http://schemas.microsoft.com/office/drawing/2014/main" val="3524875269"/>
                    </a:ext>
                  </a:extLst>
                </a:gridCol>
                <a:gridCol w="1102749">
                  <a:extLst>
                    <a:ext uri="{9D8B030D-6E8A-4147-A177-3AD203B41FA5}">
                      <a16:colId xmlns:a16="http://schemas.microsoft.com/office/drawing/2014/main" val="1300204982"/>
                    </a:ext>
                  </a:extLst>
                </a:gridCol>
              </a:tblGrid>
              <a:tr h="39045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Ion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U-400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DC-280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U-400R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4502427"/>
                  </a:ext>
                </a:extLst>
              </a:tr>
              <a:tr h="991152"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Energy (MeV/n)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I (</a:t>
                      </a:r>
                      <a:r>
                        <a:rPr lang="en-US" sz="2000" dirty="0" err="1">
                          <a:latin typeface="+mn-lt"/>
                        </a:rPr>
                        <a:t>pµA</a:t>
                      </a:r>
                      <a:r>
                        <a:rPr lang="en-US" sz="2000" dirty="0">
                          <a:latin typeface="+mn-lt"/>
                        </a:rPr>
                        <a:t>)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Energy (MeV/n)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I (</a:t>
                      </a:r>
                      <a:r>
                        <a:rPr lang="en-US" sz="2000" dirty="0" err="1">
                          <a:latin typeface="+mn-lt"/>
                        </a:rPr>
                        <a:t>pµA</a:t>
                      </a:r>
                      <a:r>
                        <a:rPr lang="en-US" sz="2000" dirty="0">
                          <a:latin typeface="+mn-lt"/>
                        </a:rPr>
                        <a:t>)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Energy (MeV/n)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I (</a:t>
                      </a:r>
                      <a:r>
                        <a:rPr lang="en-US" sz="2000" dirty="0" err="1">
                          <a:latin typeface="+mn-lt"/>
                        </a:rPr>
                        <a:t>pµA</a:t>
                      </a:r>
                      <a:r>
                        <a:rPr lang="en-US" sz="2000" dirty="0">
                          <a:latin typeface="+mn-lt"/>
                        </a:rPr>
                        <a:t>)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3774561"/>
                  </a:ext>
                </a:extLst>
              </a:tr>
              <a:tr h="634053"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30000" dirty="0">
                          <a:latin typeface="+mn-lt"/>
                        </a:rPr>
                        <a:t>40</a:t>
                      </a:r>
                      <a:r>
                        <a:rPr lang="en-US" sz="2000" dirty="0">
                          <a:latin typeface="+mn-lt"/>
                        </a:rPr>
                        <a:t>Ar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3.8; 5.1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1.7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4 - 8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10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1 – </a:t>
                      </a:r>
                      <a:r>
                        <a:rPr lang="ru-RU" sz="2000" dirty="0">
                          <a:latin typeface="+mn-lt"/>
                        </a:rPr>
                        <a:t>19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10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2099014"/>
                  </a:ext>
                </a:extLst>
              </a:tr>
              <a:tr h="991111"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30000" dirty="0">
                          <a:latin typeface="+mn-lt"/>
                        </a:rPr>
                        <a:t>48</a:t>
                      </a:r>
                      <a:r>
                        <a:rPr lang="en-US" sz="2000" dirty="0">
                          <a:latin typeface="+mn-lt"/>
                        </a:rPr>
                        <a:t>Ca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indent="14288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indent="-4763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indent="-65088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indent="-13335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indent="-133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indent="-133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indent="-133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indent="-133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3.7; 5.3; 8.9; 11; 17.7 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699" marB="4569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1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4 - 8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8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.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4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 (10)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1.6 - 19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2.5 – 1.5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4131442"/>
                  </a:ext>
                </a:extLst>
              </a:tr>
              <a:tr h="634053"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30000" dirty="0">
                          <a:latin typeface="+mn-lt"/>
                        </a:rPr>
                        <a:t>50</a:t>
                      </a:r>
                      <a:r>
                        <a:rPr lang="en-US" sz="2000" dirty="0">
                          <a:latin typeface="+mn-lt"/>
                        </a:rPr>
                        <a:t>Ti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indent="14288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indent="-4763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indent="-65088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indent="-13335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indent="-133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indent="-133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indent="-133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indent="-133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3.6; 5.1 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699" marB="4569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0.4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4 - 8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2</a:t>
                      </a:r>
                      <a:r>
                        <a:rPr lang="ru-RU" sz="2000" dirty="0">
                          <a:latin typeface="+mn-lt"/>
                        </a:rPr>
                        <a:t>.1 (5)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1 - 18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1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2365997"/>
                  </a:ext>
                </a:extLst>
              </a:tr>
              <a:tr h="690803"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30000" dirty="0">
                          <a:latin typeface="+mn-lt"/>
                        </a:rPr>
                        <a:t>54</a:t>
                      </a:r>
                      <a:r>
                        <a:rPr lang="en-US" sz="2000" dirty="0">
                          <a:latin typeface="+mn-lt"/>
                        </a:rPr>
                        <a:t>Cr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10; 13; 20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0.6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+mn-lt"/>
                        </a:rPr>
                        <a:t>4 - 8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+mn-lt"/>
                        </a:rPr>
                        <a:t>4.3 (6)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+mn-lt"/>
                        </a:rPr>
                        <a:t>1-19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1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6693299"/>
                  </a:ext>
                </a:extLst>
              </a:tr>
              <a:tr h="690803"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30000" dirty="0">
                          <a:latin typeface="+mn-lt"/>
                        </a:rPr>
                        <a:t>238</a:t>
                      </a:r>
                      <a:r>
                        <a:rPr lang="en-US" sz="2000" dirty="0">
                          <a:latin typeface="+mn-lt"/>
                        </a:rPr>
                        <a:t>U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-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-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4 - 8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2-0.2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1.5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sym typeface="Symbol" panose="05050102010706020507" pitchFamily="18" charset="2"/>
                        </a:rPr>
                        <a:t>-</a:t>
                      </a: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1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  <a:sym typeface="Symbol" panose="05050102010706020507" pitchFamily="18" charset="2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+mn-lt"/>
                        </a:rPr>
                        <a:t>0</a:t>
                      </a:r>
                      <a:r>
                        <a:rPr lang="en-US" sz="2000" dirty="0">
                          <a:latin typeface="+mn-lt"/>
                        </a:rPr>
                        <a:t>.5 – 0.1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8879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4658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A2A4AD42-9710-763A-74C8-B008607C17A9}"/>
              </a:ext>
            </a:extLst>
          </p:cNvPr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580934" y="2240869"/>
          <a:ext cx="7438031" cy="335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4" name="CorelDRAW" r:id="rId4" imgW="9732600" imgH="5851080" progId="">
                  <p:embed/>
                </p:oleObj>
              </mc:Choice>
              <mc:Fallback>
                <p:oleObj name="CorelDRAW" r:id="rId4" imgW="9732600" imgH="5851080" progId="">
                  <p:embed/>
                  <p:pic>
                    <p:nvPicPr>
                      <p:cNvPr id="2" name="Content Placeholder 3">
                        <a:extLst>
                          <a:ext uri="{FF2B5EF4-FFF2-40B4-BE49-F238E27FC236}">
                            <a16:creationId xmlns:a16="http://schemas.microsoft.com/office/drawing/2014/main" id="{A2A4AD42-9710-763A-74C8-B008607C17A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0934" y="2240869"/>
                        <a:ext cx="7438031" cy="3353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D691DEC-37BA-7C80-8B53-7977A839F066}"/>
              </a:ext>
            </a:extLst>
          </p:cNvPr>
          <p:cNvSpPr txBox="1"/>
          <p:nvPr/>
        </p:nvSpPr>
        <p:spPr>
          <a:xfrm>
            <a:off x="5148065" y="5157193"/>
            <a:ext cx="32255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i="1" dirty="0" err="1">
                <a:solidFill>
                  <a:prstClr val="black"/>
                </a:solidFill>
                <a:cs typeface="Arial" pitchFamily="34" charset="0"/>
              </a:rPr>
              <a:t>Popeko</a:t>
            </a:r>
            <a:r>
              <a:rPr lang="en-GB" sz="1200" i="1" dirty="0">
                <a:solidFill>
                  <a:prstClr val="black"/>
                </a:solidFill>
                <a:cs typeface="Arial" pitchFamily="34" charset="0"/>
              </a:rPr>
              <a:t> A. G., </a:t>
            </a:r>
            <a:r>
              <a:rPr lang="en-US" sz="1200" i="1" dirty="0">
                <a:solidFill>
                  <a:prstClr val="black"/>
                </a:solidFill>
                <a:cs typeface="Arial" pitchFamily="34" charset="0"/>
              </a:rPr>
              <a:t>et al</a:t>
            </a:r>
            <a:r>
              <a:rPr lang="en-GB" sz="1200" i="1" dirty="0">
                <a:solidFill>
                  <a:prstClr val="black"/>
                </a:solidFill>
                <a:cs typeface="Arial" pitchFamily="34" charset="0"/>
              </a:rPr>
              <a:t>. </a:t>
            </a:r>
          </a:p>
          <a:p>
            <a:pPr algn="r"/>
            <a:r>
              <a:rPr lang="en-GB" sz="1200" i="1" dirty="0">
                <a:solidFill>
                  <a:prstClr val="black"/>
                </a:solidFill>
                <a:cs typeface="Arial" pitchFamily="34" charset="0"/>
              </a:rPr>
              <a:t>NIM B. (2016).Vol. 376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E27ADB12-8C67-42C1-29F6-97306E66AB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  <a14:imgEffect>
                      <a14:brightnessContrast contrast="5000"/>
                    </a14:imgEffect>
                  </a14:imgLayer>
                </a14:imgProps>
              </a:ext>
            </a:extLst>
          </a:blip>
          <a:srcRect l="-1" t="24094" r="-211" b="688"/>
          <a:stretch/>
        </p:blipFill>
        <p:spPr>
          <a:xfrm>
            <a:off x="179512" y="1376774"/>
            <a:ext cx="4103734" cy="1732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283246" y="1239637"/>
            <a:ext cx="446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  <a:cs typeface="Arial" pitchFamily="34" charset="0"/>
              </a:rPr>
              <a:t>S</a:t>
            </a:r>
            <a:r>
              <a:rPr lang="en-GB" sz="2000" b="1" dirty="0">
                <a:solidFill>
                  <a:prstClr val="black"/>
                </a:solidFill>
                <a:cs typeface="Arial" pitchFamily="34" charset="0"/>
              </a:rPr>
              <a:t>eparator for </a:t>
            </a:r>
            <a:r>
              <a:rPr lang="en-GB" sz="2000" b="1" dirty="0">
                <a:solidFill>
                  <a:srgbClr val="FF0000"/>
                </a:solidFill>
                <a:cs typeface="Arial" pitchFamily="34" charset="0"/>
              </a:rPr>
              <a:t>H</a:t>
            </a:r>
            <a:r>
              <a:rPr lang="en-GB" sz="2000" b="1" dirty="0">
                <a:solidFill>
                  <a:prstClr val="black"/>
                </a:solidFill>
                <a:cs typeface="Arial" pitchFamily="34" charset="0"/>
              </a:rPr>
              <a:t>eavy </a:t>
            </a:r>
            <a:r>
              <a:rPr lang="en-GB" sz="2000" b="1" dirty="0" err="1">
                <a:solidFill>
                  <a:srgbClr val="FF0000"/>
                </a:solidFill>
                <a:cs typeface="Arial" pitchFamily="34" charset="0"/>
              </a:rPr>
              <a:t>EL</a:t>
            </a:r>
            <a:r>
              <a:rPr lang="en-GB" sz="2000" b="1" dirty="0" err="1">
                <a:solidFill>
                  <a:prstClr val="black"/>
                </a:solidFill>
                <a:cs typeface="Arial" pitchFamily="34" charset="0"/>
              </a:rPr>
              <a:t>ement</a:t>
            </a:r>
            <a:r>
              <a:rPr lang="en-GB" sz="2000" b="1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GB" sz="2000" b="1" dirty="0">
                <a:solidFill>
                  <a:srgbClr val="FF0000"/>
                </a:solidFill>
                <a:cs typeface="Arial" pitchFamily="34" charset="0"/>
              </a:rPr>
              <a:t>S</a:t>
            </a:r>
            <a:r>
              <a:rPr lang="en-GB" sz="2000" b="1" dirty="0">
                <a:solidFill>
                  <a:prstClr val="black"/>
                </a:solidFill>
                <a:cs typeface="Arial" pitchFamily="34" charset="0"/>
              </a:rPr>
              <a:t>pectroscopy – </a:t>
            </a:r>
            <a:r>
              <a:rPr lang="en-GB" sz="2000" b="1" dirty="0">
                <a:solidFill>
                  <a:srgbClr val="FF0000"/>
                </a:solidFill>
                <a:cs typeface="Arial" pitchFamily="34" charset="0"/>
              </a:rPr>
              <a:t>SHELS</a:t>
            </a:r>
          </a:p>
          <a:p>
            <a:pPr algn="ctr"/>
            <a:r>
              <a:rPr lang="en-GB" sz="2000" dirty="0">
                <a:solidFill>
                  <a:prstClr val="black"/>
                </a:solidFill>
                <a:cs typeface="Arial" pitchFamily="34" charset="0"/>
              </a:rPr>
              <a:t>(U400 cyclotron FLNR)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143508" y="1447800"/>
            <a:ext cx="8856984" cy="5112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Мотивация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: 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изучение свойств распада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– (</a:t>
            </a:r>
            <a:r>
              <a:rPr kumimoji="0" lang="el-GR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α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,</a:t>
            </a:r>
            <a:r>
              <a:rPr kumimoji="0" lang="el-GR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β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(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EC),SF),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гамма-переходы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(</a:t>
            </a:r>
            <a:r>
              <a:rPr kumimoji="0" lang="el-GR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γ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,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CE)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, изомерия.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Экспериментальные подходы: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сепараторы, детектирующие системы, результаты полученные в ЛЯР ОИЯИ.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Постановка эксперимент</a:t>
            </a:r>
            <a:r>
              <a:rPr kumimoji="0" lang="ru-RU" sz="20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ов</a:t>
            </a: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по спектроскопии СТЭ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: 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реакции, пучок ионов, сепаратор, детекторы, условия проведения экспериментов.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Выводы.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1C2960-E5D5-4D44-A136-01B0C79DC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76200"/>
            <a:ext cx="8763000" cy="104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buFontTx/>
              <a:buNone/>
            </a:pPr>
            <a:r>
              <a:rPr lang="ru-RU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Структура и свойства распада сверхтяжелых ядер. </a:t>
            </a:r>
          </a:p>
          <a:p>
            <a:pPr algn="ctr">
              <a:buFontTx/>
              <a:buNone/>
            </a:pPr>
            <a:r>
              <a:rPr lang="ru-RU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Подготовка к спектроскопии СТЭ</a:t>
            </a:r>
          </a:p>
        </p:txBody>
      </p:sp>
    </p:spTree>
    <p:extLst>
      <p:ext uri="{BB962C8B-B14F-4D97-AF65-F5344CB8AC3E}">
        <p14:creationId xmlns:p14="http://schemas.microsoft.com/office/powerpoint/2010/main" val="23557931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1292225" y="51276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894345" y="6576422"/>
            <a:ext cx="34514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16200000">
            <a:off x="6556682" y="1586117"/>
            <a:ext cx="1459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GABRIELA 2.0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6" name="Объект 15">
            <a:extLst>
              <a:ext uri="{FF2B5EF4-FFF2-40B4-BE49-F238E27FC236}">
                <a16:creationId xmlns:a16="http://schemas.microsoft.com/office/drawing/2014/main" id="{3235B772-CEE6-5C54-4255-44B7F2F08949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75805" y="4877088"/>
          <a:ext cx="2698864" cy="19925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9" name="Graph" r:id="rId4" imgW="3920760" imgH="3000960" progId="Origin95.Graph">
                  <p:embed/>
                </p:oleObj>
              </mc:Choice>
              <mc:Fallback>
                <p:oleObj name="Graph" r:id="rId4" imgW="3920760" imgH="3000960" progId="Origin95.Graph">
                  <p:embed/>
                  <p:pic>
                    <p:nvPicPr>
                      <p:cNvPr id="16" name="Объект 15">
                        <a:extLst>
                          <a:ext uri="{FF2B5EF4-FFF2-40B4-BE49-F238E27FC236}">
                            <a16:creationId xmlns:a16="http://schemas.microsoft.com/office/drawing/2014/main" id="{3235B772-CEE6-5C54-4255-44B7F2F089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5805" y="4877088"/>
                        <a:ext cx="2698864" cy="19925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17BC601-5E87-2194-35CC-AA0A7702D771}"/>
              </a:ext>
            </a:extLst>
          </p:cNvPr>
          <p:cNvSpPr/>
          <p:nvPr/>
        </p:nvSpPr>
        <p:spPr>
          <a:xfrm>
            <a:off x="412911" y="4377298"/>
            <a:ext cx="23042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Энергетический спектр боковых детекторов в логарифмическом масштабе для электронов, испущенных источником </a:t>
            </a:r>
            <a:r>
              <a:rPr kumimoji="0" lang="ru-RU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133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Ba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8" name="Таблица 17">
            <a:extLst>
              <a:ext uri="{FF2B5EF4-FFF2-40B4-BE49-F238E27FC236}">
                <a16:creationId xmlns:a16="http://schemas.microsoft.com/office/drawing/2014/main" id="{5FD0F6F0-D1EF-4912-10D5-DB0D16F8496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7504" y="3366760"/>
          <a:ext cx="8722143" cy="809436"/>
        </p:xfrm>
        <a:graphic>
          <a:graphicData uri="http://schemas.openxmlformats.org/drawingml/2006/table">
            <a:tbl>
              <a:tblPr/>
              <a:tblGrid>
                <a:gridCol w="1877051">
                  <a:extLst>
                    <a:ext uri="{9D8B030D-6E8A-4147-A177-3AD203B41FA5}">
                      <a16:colId xmlns:a16="http://schemas.microsoft.com/office/drawing/2014/main" val="392313736"/>
                    </a:ext>
                  </a:extLst>
                </a:gridCol>
                <a:gridCol w="4824536">
                  <a:extLst>
                    <a:ext uri="{9D8B030D-6E8A-4147-A177-3AD203B41FA5}">
                      <a16:colId xmlns:a16="http://schemas.microsoft.com/office/drawing/2014/main" val="445035126"/>
                    </a:ext>
                  </a:extLst>
                </a:gridCol>
                <a:gridCol w="2020556">
                  <a:extLst>
                    <a:ext uri="{9D8B030D-6E8A-4147-A177-3AD203B41FA5}">
                      <a16:colId xmlns:a16="http://schemas.microsoft.com/office/drawing/2014/main" val="2781720615"/>
                    </a:ext>
                  </a:extLst>
                </a:gridCol>
              </a:tblGrid>
              <a:tr h="278264">
                <a:tc>
                  <a:txBody>
                    <a:bodyPr/>
                    <a:lstStyle/>
                    <a:p>
                      <a:pPr>
                        <a:lnSpc>
                          <a:spcPts val="2160"/>
                        </a:lnSpc>
                      </a:pPr>
                      <a:endParaRPr lang="ru-RU" sz="100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Энергетическое разрешение (ПШПВ), кэВ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Пороги, кэВ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7920045"/>
                  </a:ext>
                </a:extLst>
              </a:tr>
              <a:tr h="153069"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Фокальный 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DSSD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детектор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10.8±0.6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кэВ для энергии 320 кэВ (КЭ)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; 16.5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±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0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.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8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кэВ для энергии 7.92 МэВ (альфа)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40-60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374297"/>
                  </a:ext>
                </a:extLst>
              </a:tr>
              <a:tr h="153069"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Боковые детекторы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14.4±1.2 кэВ для 320 кэВ (КЭ)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;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120±11кэВ для энергии 7.92 МэВ (альфа)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60-100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5169616"/>
                  </a:ext>
                </a:extLst>
              </a:tr>
            </a:tbl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3779912" y="4459178"/>
            <a:ext cx="482453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Энергетический спектр альфа-частиц реакции 48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Ca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+</a:t>
            </a:r>
            <a:r>
              <a:rPr kumimoji="0" lang="ru-RU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174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Yb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в зависимости от разницы времен между зарегистрированными ЯО и последующими альфа-распадами в одном и том же пикселе.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" panose="02020603050405020304" pitchFamily="18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3506D34-8273-0362-D7AF-78ACEF1BD368}"/>
              </a:ext>
            </a:extLst>
          </p:cNvPr>
          <p:cNvPicPr/>
          <p:nvPr/>
        </p:nvPicPr>
        <p:blipFill rotWithShape="1">
          <a:blip r:embed="rId6"/>
          <a:srcRect l="1" r="-571" b="5883"/>
          <a:stretch/>
        </p:blipFill>
        <p:spPr>
          <a:xfrm>
            <a:off x="1616182" y="621757"/>
            <a:ext cx="5503825" cy="2667712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97B8E37-C620-C6FF-E56E-955EF46F62DA}"/>
              </a:ext>
            </a:extLst>
          </p:cNvPr>
          <p:cNvSpPr/>
          <p:nvPr/>
        </p:nvSpPr>
        <p:spPr>
          <a:xfrm rot="16358656">
            <a:off x="1040885" y="1310020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833005E7-13A4-063A-5E38-E463B0EA67D7}"/>
              </a:ext>
            </a:extLst>
          </p:cNvPr>
          <p:cNvSpPr/>
          <p:nvPr/>
        </p:nvSpPr>
        <p:spPr>
          <a:xfrm>
            <a:off x="2643017" y="2997428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</a:t>
            </a: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BF4C49FE-19D8-E22B-860A-2DECE61A6BF3}"/>
              </a:ext>
            </a:extLst>
          </p:cNvPr>
          <p:cNvCxnSpPr/>
          <p:nvPr/>
        </p:nvCxnSpPr>
        <p:spPr>
          <a:xfrm flipH="1">
            <a:off x="1434293" y="767590"/>
            <a:ext cx="2508251" cy="11188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E54D07E6-4CF9-D741-4C46-31CDF11FE9A4}"/>
              </a:ext>
            </a:extLst>
          </p:cNvPr>
          <p:cNvCxnSpPr/>
          <p:nvPr/>
        </p:nvCxnSpPr>
        <p:spPr>
          <a:xfrm flipH="1" flipV="1">
            <a:off x="1246018" y="2745663"/>
            <a:ext cx="2793999" cy="3462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B0185D6F-5203-AC42-F9BF-7F78289E3865}"/>
              </a:ext>
            </a:extLst>
          </p:cNvPr>
          <p:cNvCxnSpPr/>
          <p:nvPr/>
        </p:nvCxnSpPr>
        <p:spPr>
          <a:xfrm flipH="1">
            <a:off x="1434293" y="898526"/>
            <a:ext cx="181889" cy="1847137"/>
          </a:xfrm>
          <a:prstGeom prst="straightConnector1">
            <a:avLst/>
          </a:prstGeom>
          <a:ln w="127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EA95EA9C-8AA9-CF35-1F46-874CCC53E25A}"/>
              </a:ext>
            </a:extLst>
          </p:cNvPr>
          <p:cNvCxnSpPr/>
          <p:nvPr/>
        </p:nvCxnSpPr>
        <p:spPr>
          <a:xfrm flipH="1">
            <a:off x="1732743" y="823533"/>
            <a:ext cx="254000" cy="231071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0D67ABD8-0431-2E00-6861-76D123922066}"/>
              </a:ext>
            </a:extLst>
          </p:cNvPr>
          <p:cNvCxnSpPr/>
          <p:nvPr/>
        </p:nvCxnSpPr>
        <p:spPr>
          <a:xfrm>
            <a:off x="3929696" y="767590"/>
            <a:ext cx="123455" cy="236665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D94912D4-E5A9-B750-16D8-38656DF89DBE}"/>
              </a:ext>
            </a:extLst>
          </p:cNvPr>
          <p:cNvCxnSpPr/>
          <p:nvPr/>
        </p:nvCxnSpPr>
        <p:spPr>
          <a:xfrm>
            <a:off x="1732403" y="3069159"/>
            <a:ext cx="2307614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CEC08D04-1149-77F5-31CB-3B48ED29FFC4}"/>
              </a:ext>
            </a:extLst>
          </p:cNvPr>
          <p:cNvSpPr/>
          <p:nvPr/>
        </p:nvSpPr>
        <p:spPr>
          <a:xfrm>
            <a:off x="2337611" y="2221109"/>
            <a:ext cx="1601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16384 пикселя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6" name="Группа 45"/>
          <p:cNvGrpSpPr/>
          <p:nvPr/>
        </p:nvGrpSpPr>
        <p:grpSpPr>
          <a:xfrm>
            <a:off x="4368094" y="4944967"/>
            <a:ext cx="3426918" cy="1819256"/>
            <a:chOff x="4219370" y="1156058"/>
            <a:chExt cx="3426918" cy="1819256"/>
          </a:xfrm>
        </p:grpSpPr>
        <p:pic>
          <p:nvPicPr>
            <p:cNvPr id="47" name="Рисунок 46"/>
            <p:cNvPicPr/>
            <p:nvPr/>
          </p:nvPicPr>
          <p:blipFill rotWithShape="1">
            <a:blip r:embed="rId7"/>
            <a:srcRect r="28120"/>
            <a:stretch/>
          </p:blipFill>
          <p:spPr>
            <a:xfrm>
              <a:off x="4219370" y="1258487"/>
              <a:ext cx="2635642" cy="1716827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7409" y="1156058"/>
              <a:ext cx="3258879" cy="17250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91963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8686800" cy="390112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381000" y="5791200"/>
            <a:ext cx="861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b="1" dirty="0">
                <a:solidFill>
                  <a:srgbClr val="CC0000"/>
                </a:solidFill>
                <a:latin typeface="+mn-lt"/>
                <a:ea typeface="Arial" charset="0"/>
              </a:rPr>
              <a:t>GABRIELA</a:t>
            </a:r>
            <a:r>
              <a:rPr lang="ru-RU" b="1" dirty="0">
                <a:solidFill>
                  <a:srgbClr val="CC0000"/>
                </a:solidFill>
                <a:latin typeface="+mn-lt"/>
                <a:ea typeface="Arial" charset="0"/>
              </a:rPr>
              <a:t> -</a:t>
            </a:r>
            <a:r>
              <a:rPr lang="fr-FR" b="1" dirty="0">
                <a:solidFill>
                  <a:srgbClr val="FF0000"/>
                </a:solidFill>
                <a:latin typeface="+mn-lt"/>
                <a:ea typeface="Arial" charset="0"/>
              </a:rPr>
              <a:t> </a:t>
            </a:r>
            <a:r>
              <a:rPr lang="fr-FR" b="1" dirty="0">
                <a:latin typeface="+mn-lt"/>
                <a:ea typeface="Arial" charset="0"/>
              </a:rPr>
              <a:t>G</a:t>
            </a:r>
            <a:r>
              <a:rPr lang="fr-FR" b="1" dirty="0">
                <a:solidFill>
                  <a:srgbClr val="FF0066"/>
                </a:solidFill>
                <a:latin typeface="+mn-lt"/>
                <a:ea typeface="Arial" charset="0"/>
              </a:rPr>
              <a:t>amma </a:t>
            </a:r>
            <a:r>
              <a:rPr lang="fr-FR" b="1" dirty="0">
                <a:latin typeface="+mn-lt"/>
                <a:ea typeface="Arial" charset="0"/>
              </a:rPr>
              <a:t>A</a:t>
            </a:r>
            <a:r>
              <a:rPr lang="fr-FR" b="1" dirty="0">
                <a:solidFill>
                  <a:srgbClr val="FF0066"/>
                </a:solidFill>
                <a:latin typeface="+mn-lt"/>
                <a:ea typeface="Arial" charset="0"/>
              </a:rPr>
              <a:t>lpha </a:t>
            </a:r>
            <a:r>
              <a:rPr lang="fr-FR" b="1" dirty="0">
                <a:latin typeface="+mn-lt"/>
                <a:ea typeface="Arial" charset="0"/>
              </a:rPr>
              <a:t>B</a:t>
            </a:r>
            <a:r>
              <a:rPr lang="fr-FR" b="1" dirty="0">
                <a:solidFill>
                  <a:srgbClr val="FF0066"/>
                </a:solidFill>
                <a:latin typeface="+mn-lt"/>
                <a:ea typeface="Arial" charset="0"/>
              </a:rPr>
              <a:t>eta </a:t>
            </a:r>
            <a:r>
              <a:rPr lang="fr-FR" b="1" dirty="0">
                <a:latin typeface="+mn-lt"/>
                <a:ea typeface="Arial" charset="0"/>
              </a:rPr>
              <a:t>R</a:t>
            </a:r>
            <a:r>
              <a:rPr lang="fr-FR" b="1" dirty="0">
                <a:solidFill>
                  <a:srgbClr val="FF0066"/>
                </a:solidFill>
                <a:latin typeface="+mn-lt"/>
                <a:ea typeface="Arial" charset="0"/>
              </a:rPr>
              <a:t>ecoil </a:t>
            </a:r>
            <a:r>
              <a:rPr lang="fr-FR" b="1" dirty="0">
                <a:latin typeface="+mn-lt"/>
                <a:ea typeface="Arial" charset="0"/>
              </a:rPr>
              <a:t>I</a:t>
            </a:r>
            <a:r>
              <a:rPr lang="fr-FR" b="1" dirty="0">
                <a:solidFill>
                  <a:srgbClr val="FF0066"/>
                </a:solidFill>
                <a:latin typeface="+mn-lt"/>
                <a:ea typeface="Arial" charset="0"/>
              </a:rPr>
              <a:t>nvestigation with the </a:t>
            </a:r>
            <a:r>
              <a:rPr lang="fr-FR" b="1" dirty="0">
                <a:latin typeface="+mn-lt"/>
                <a:ea typeface="Arial" charset="0"/>
              </a:rPr>
              <a:t>El</a:t>
            </a:r>
            <a:r>
              <a:rPr lang="fr-FR" b="1" dirty="0">
                <a:solidFill>
                  <a:srgbClr val="FF0066"/>
                </a:solidFill>
                <a:latin typeface="+mn-lt"/>
                <a:ea typeface="Arial" charset="0"/>
              </a:rPr>
              <a:t>ectromagnetic </a:t>
            </a:r>
            <a:r>
              <a:rPr lang="fr-FR" b="1" dirty="0">
                <a:latin typeface="+mn-lt"/>
                <a:ea typeface="Arial" charset="0"/>
              </a:rPr>
              <a:t>A</a:t>
            </a:r>
            <a:r>
              <a:rPr lang="fr-FR" b="1" dirty="0">
                <a:solidFill>
                  <a:srgbClr val="FF0066"/>
                </a:solidFill>
                <a:latin typeface="+mn-lt"/>
                <a:ea typeface="Arial" charset="0"/>
              </a:rPr>
              <a:t>nalyser</a:t>
            </a:r>
            <a:endParaRPr lang="ru-RU" b="1" dirty="0">
              <a:solidFill>
                <a:srgbClr val="FF0066"/>
              </a:solidFill>
              <a:latin typeface="+mn-lt"/>
              <a:ea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4501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2893427"/>
              </p:ext>
            </p:extLst>
          </p:nvPr>
        </p:nvGraphicFramePr>
        <p:xfrm>
          <a:off x="914400" y="1066800"/>
          <a:ext cx="7239000" cy="5539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Graph" r:id="rId3" imgW="3920760" imgH="3000960" progId="Origin95.Graph">
                  <p:embed/>
                </p:oleObj>
              </mc:Choice>
              <mc:Fallback>
                <p:oleObj name="Graph" r:id="rId3" imgW="3920760" imgH="30009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14400" y="1066800"/>
                        <a:ext cx="7239000" cy="553915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одержимое 2"/>
          <p:cNvSpPr>
            <a:spLocks noGrp="1"/>
          </p:cNvSpPr>
          <p:nvPr>
            <p:ph idx="1"/>
          </p:nvPr>
        </p:nvSpPr>
        <p:spPr>
          <a:xfrm>
            <a:off x="179512" y="1693248"/>
            <a:ext cx="6143668" cy="3293278"/>
          </a:xfrm>
        </p:spPr>
        <p:txBody>
          <a:bodyPr>
            <a:normAutofit fontScale="25000" lnSpcReduction="20000"/>
          </a:bodyPr>
          <a:lstStyle/>
          <a:p>
            <a:r>
              <a:rPr lang="en-US" sz="2000" dirty="0"/>
              <a:t>________________________________________________________</a:t>
            </a:r>
            <a:endParaRPr lang="ru-RU" sz="2000" dirty="0"/>
          </a:p>
          <a:p>
            <a:r>
              <a:rPr lang="en-US" sz="4800" b="1" baseline="30000" dirty="0"/>
              <a:t>250</a:t>
            </a:r>
            <a:r>
              <a:rPr lang="en-US" sz="4800" b="1" dirty="0"/>
              <a:t>No</a:t>
            </a:r>
            <a:endParaRPr lang="ru-RU" sz="4800" dirty="0"/>
          </a:p>
          <a:p>
            <a:r>
              <a:rPr lang="en-US" sz="4800" dirty="0"/>
              <a:t>Beam </a:t>
            </a:r>
            <a:r>
              <a:rPr lang="ru-RU" sz="4800" dirty="0" err="1"/>
              <a:t>time</a:t>
            </a:r>
            <a:r>
              <a:rPr lang="ru-RU" sz="4800" dirty="0"/>
              <a:t>: 2 </a:t>
            </a:r>
            <a:r>
              <a:rPr lang="ru-RU" sz="4800" dirty="0" err="1"/>
              <a:t>weeks</a:t>
            </a:r>
            <a:r>
              <a:rPr lang="en-US" sz="4800" dirty="0"/>
              <a:t> </a:t>
            </a:r>
            <a:r>
              <a:rPr lang="en-US" sz="4800" b="1" u="sng" dirty="0"/>
              <a:t>(0.5 p</a:t>
            </a:r>
            <a:r>
              <a:rPr lang="el-GR" sz="4800" b="1" u="sng" dirty="0"/>
              <a:t>μ</a:t>
            </a:r>
            <a:r>
              <a:rPr lang="en-US" sz="4800" b="1" u="sng" dirty="0"/>
              <a:t>A of </a:t>
            </a:r>
            <a:r>
              <a:rPr lang="en-US" sz="4800" b="1" u="sng" baseline="30000" dirty="0"/>
              <a:t>48</a:t>
            </a:r>
            <a:r>
              <a:rPr lang="en-US" sz="4800" b="1" u="sng" dirty="0"/>
              <a:t>Ca)</a:t>
            </a:r>
            <a:endParaRPr lang="ru-RU" sz="4800" b="1" u="sng" dirty="0"/>
          </a:p>
          <a:p>
            <a:r>
              <a:rPr lang="en-US" sz="4800" dirty="0"/>
              <a:t>Target:  470µg/sm</a:t>
            </a:r>
            <a:r>
              <a:rPr lang="en-US" sz="4800" baseline="30000" dirty="0"/>
              <a:t>2</a:t>
            </a:r>
            <a:r>
              <a:rPr lang="en-US" sz="4800" dirty="0"/>
              <a:t> </a:t>
            </a:r>
            <a:r>
              <a:rPr lang="en-US" sz="4800" dirty="0" err="1"/>
              <a:t>PbS</a:t>
            </a:r>
            <a:r>
              <a:rPr lang="en-US" sz="4800" dirty="0"/>
              <a:t> (99.94% of </a:t>
            </a:r>
            <a:r>
              <a:rPr lang="en-US" sz="4800" baseline="30000" dirty="0"/>
              <a:t>204</a:t>
            </a:r>
            <a:r>
              <a:rPr lang="en-US" sz="4800" dirty="0"/>
              <a:t>Pb)</a:t>
            </a:r>
            <a:endParaRPr lang="ru-RU" sz="4800" dirty="0"/>
          </a:p>
          <a:p>
            <a:r>
              <a:rPr lang="en-US" sz="4800" b="1" dirty="0"/>
              <a:t>1</a:t>
            </a:r>
            <a:r>
              <a:rPr lang="ru-RU" sz="4800" b="1" dirty="0"/>
              <a:t>5</a:t>
            </a:r>
            <a:r>
              <a:rPr lang="en-US" sz="4800" b="1" dirty="0"/>
              <a:t>000 </a:t>
            </a:r>
            <a:r>
              <a:rPr lang="en-US" sz="4800" dirty="0"/>
              <a:t>Re-FF correlations (0-500 µs)  </a:t>
            </a:r>
            <a:endParaRPr lang="ru-RU" sz="4800" dirty="0"/>
          </a:p>
          <a:p>
            <a:r>
              <a:rPr lang="en-US" sz="4800" b="1" dirty="0"/>
              <a:t>no</a:t>
            </a:r>
            <a:r>
              <a:rPr lang="en-US" sz="4800" dirty="0"/>
              <a:t> Re-alpha correlations</a:t>
            </a:r>
            <a:endParaRPr lang="ru-RU" sz="4800" dirty="0"/>
          </a:p>
          <a:p>
            <a:r>
              <a:rPr lang="en-US" sz="4800" dirty="0"/>
              <a:t>under analysis: </a:t>
            </a:r>
            <a:r>
              <a:rPr lang="en-US" sz="4800" b="1" dirty="0"/>
              <a:t>ff-TKE, </a:t>
            </a:r>
            <a:r>
              <a:rPr lang="en-US" sz="4800" b="1" dirty="0" err="1"/>
              <a:t>b</a:t>
            </a:r>
            <a:r>
              <a:rPr lang="en-US" sz="4800" b="1" baseline="-25000" dirty="0" err="1"/>
              <a:t>SF</a:t>
            </a:r>
            <a:r>
              <a:rPr lang="en-US" sz="4800" dirty="0"/>
              <a:t>, cross-section, </a:t>
            </a:r>
            <a:r>
              <a:rPr lang="en-US" sz="4800" b="1" dirty="0"/>
              <a:t>isomeric states</a:t>
            </a:r>
            <a:endParaRPr lang="ru-RU" sz="4800" dirty="0"/>
          </a:p>
          <a:p>
            <a:r>
              <a:rPr lang="en-US" sz="4800" dirty="0"/>
              <a:t>________________________________________________________</a:t>
            </a:r>
            <a:endParaRPr lang="ru-RU" sz="4800" dirty="0"/>
          </a:p>
          <a:p>
            <a:r>
              <a:rPr lang="en-US" sz="4800" b="1" baseline="30000" dirty="0"/>
              <a:t>252</a:t>
            </a:r>
            <a:r>
              <a:rPr lang="en-US" sz="4800" b="1" dirty="0"/>
              <a:t>No</a:t>
            </a:r>
            <a:endParaRPr lang="ru-RU" sz="4800" dirty="0"/>
          </a:p>
          <a:p>
            <a:r>
              <a:rPr lang="en-US" sz="4800" dirty="0"/>
              <a:t>Beam </a:t>
            </a:r>
            <a:r>
              <a:rPr lang="ru-RU" sz="4800" dirty="0" err="1"/>
              <a:t>time</a:t>
            </a:r>
            <a:r>
              <a:rPr lang="en-US" sz="4800" dirty="0"/>
              <a:t>: </a:t>
            </a:r>
            <a:r>
              <a:rPr lang="ru-RU" sz="4800" dirty="0"/>
              <a:t>4 </a:t>
            </a:r>
            <a:r>
              <a:rPr lang="ru-RU" sz="4800" dirty="0" err="1"/>
              <a:t>days</a:t>
            </a:r>
            <a:r>
              <a:rPr lang="en-US" sz="4800" dirty="0"/>
              <a:t> </a:t>
            </a:r>
            <a:r>
              <a:rPr lang="en-US" sz="4800" b="1" u="sng" dirty="0"/>
              <a:t>(0.5 p</a:t>
            </a:r>
            <a:r>
              <a:rPr lang="el-GR" sz="4800" b="1" u="sng" dirty="0"/>
              <a:t>μ</a:t>
            </a:r>
            <a:r>
              <a:rPr lang="en-US" sz="4800" b="1" u="sng" dirty="0"/>
              <a:t>A of 48Ca)</a:t>
            </a:r>
            <a:endParaRPr lang="ru-RU" sz="4800" b="1" u="sng" dirty="0"/>
          </a:p>
          <a:p>
            <a:r>
              <a:rPr lang="en-US" sz="4800" dirty="0"/>
              <a:t>Target:  400µg/sm</a:t>
            </a:r>
            <a:r>
              <a:rPr lang="en-US" sz="4800" baseline="30000" dirty="0"/>
              <a:t>2</a:t>
            </a:r>
            <a:r>
              <a:rPr lang="en-US" sz="4800" dirty="0"/>
              <a:t> </a:t>
            </a:r>
            <a:r>
              <a:rPr lang="en-US" sz="4800" dirty="0" err="1"/>
              <a:t>PbS</a:t>
            </a:r>
            <a:r>
              <a:rPr lang="en-US" sz="4800" dirty="0"/>
              <a:t> (99.51% of </a:t>
            </a:r>
            <a:r>
              <a:rPr lang="en-US" sz="4800" baseline="30000" dirty="0"/>
              <a:t>206</a:t>
            </a:r>
            <a:r>
              <a:rPr lang="en-US" sz="4800" dirty="0"/>
              <a:t>Pb)</a:t>
            </a:r>
            <a:endParaRPr lang="ru-RU" sz="4800" dirty="0"/>
          </a:p>
          <a:p>
            <a:r>
              <a:rPr lang="en-US" sz="4800" b="1" dirty="0">
                <a:solidFill>
                  <a:srgbClr val="FF0000"/>
                </a:solidFill>
              </a:rPr>
              <a:t>15000 </a:t>
            </a:r>
            <a:r>
              <a:rPr lang="en-US" sz="4800" dirty="0">
                <a:solidFill>
                  <a:srgbClr val="FF0000"/>
                </a:solidFill>
              </a:rPr>
              <a:t>Re-FF correlations</a:t>
            </a:r>
            <a:endParaRPr lang="ru-RU" sz="4800" dirty="0">
              <a:solidFill>
                <a:srgbClr val="FF0000"/>
              </a:solidFill>
            </a:endParaRPr>
          </a:p>
          <a:p>
            <a:r>
              <a:rPr lang="en-US" sz="4800" dirty="0"/>
              <a:t>under analysis: </a:t>
            </a:r>
            <a:r>
              <a:rPr lang="en-US" sz="4800" b="1" dirty="0"/>
              <a:t>ff-TKE (using for calibration)</a:t>
            </a:r>
            <a:r>
              <a:rPr lang="en-US" sz="4800" dirty="0"/>
              <a:t>, cross-section</a:t>
            </a:r>
            <a:endParaRPr lang="ru-RU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2483769" y="980729"/>
            <a:ext cx="3986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prstClr val="black"/>
                </a:solidFill>
                <a:cs typeface="Arial" pitchFamily="34" charset="0"/>
              </a:rPr>
              <a:t>February 2019 </a:t>
            </a:r>
            <a:r>
              <a:rPr lang="en-US" sz="1800" b="1" dirty="0">
                <a:solidFill>
                  <a:prstClr val="black"/>
                </a:solidFill>
                <a:cs typeface="Arial" pitchFamily="34" charset="0"/>
              </a:rPr>
              <a:t>SHELS + GABRIELA</a:t>
            </a:r>
          </a:p>
          <a:p>
            <a:pPr algn="ctr"/>
            <a:r>
              <a:rPr lang="en-US" sz="1800" baseline="30000" dirty="0">
                <a:solidFill>
                  <a:prstClr val="black"/>
                </a:solidFill>
                <a:cs typeface="Arial" pitchFamily="34" charset="0"/>
              </a:rPr>
              <a:t>48</a:t>
            </a:r>
            <a:r>
              <a:rPr lang="en-US" sz="1800" dirty="0">
                <a:solidFill>
                  <a:prstClr val="black"/>
                </a:solidFill>
                <a:cs typeface="Arial" pitchFamily="34" charset="0"/>
              </a:rPr>
              <a:t>Ca + </a:t>
            </a:r>
            <a:r>
              <a:rPr lang="en-US" sz="1800" baseline="30000" dirty="0">
                <a:solidFill>
                  <a:prstClr val="black"/>
                </a:solidFill>
                <a:cs typeface="Arial" pitchFamily="34" charset="0"/>
              </a:rPr>
              <a:t>204,206,208</a:t>
            </a:r>
            <a:r>
              <a:rPr lang="en-US" sz="1800" dirty="0">
                <a:solidFill>
                  <a:prstClr val="black"/>
                </a:solidFill>
                <a:cs typeface="Arial" pitchFamily="34" charset="0"/>
              </a:rPr>
              <a:t>Pb = 2n + </a:t>
            </a:r>
            <a:r>
              <a:rPr lang="en-US" sz="1800" baseline="30000" dirty="0">
                <a:solidFill>
                  <a:prstClr val="black"/>
                </a:solidFill>
                <a:cs typeface="Arial" pitchFamily="34" charset="0"/>
              </a:rPr>
              <a:t>250,252,254</a:t>
            </a:r>
            <a:r>
              <a:rPr lang="en-US" sz="1800" dirty="0">
                <a:solidFill>
                  <a:prstClr val="black"/>
                </a:solidFill>
                <a:cs typeface="Arial" pitchFamily="34" charset="0"/>
              </a:rPr>
              <a:t>No</a:t>
            </a:r>
            <a:endParaRPr lang="ru-RU" sz="1800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5" name="Рисунок 4" descr="11_Ust SHEL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11876"/>
            <a:ext cx="4047102" cy="2441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17858" y="4653137"/>
            <a:ext cx="3754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1 - 100x100 mm clover Ge-detector</a:t>
            </a:r>
          </a:p>
          <a:p>
            <a:pPr algn="r"/>
            <a:r>
              <a:rPr lang="en-US" sz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4 - single crystal Ge-detectors</a:t>
            </a:r>
          </a:p>
          <a:p>
            <a:pPr algn="r"/>
            <a:r>
              <a:rPr lang="en-US" sz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All with </a:t>
            </a:r>
            <a:r>
              <a:rPr lang="en-US" sz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BGO</a:t>
            </a:r>
            <a:r>
              <a:rPr lang="en-US" sz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-shield</a:t>
            </a:r>
            <a:endParaRPr lang="ru-RU" sz="1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16888" y="2492896"/>
            <a:ext cx="2808312" cy="2700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2335323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486" y="3729681"/>
            <a:ext cx="5240337" cy="2783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92730"/>
            <a:ext cx="4186237" cy="287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40176" y="2667000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8970</a:t>
            </a:r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286000" y="1129486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8780</a:t>
            </a: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133600" y="2232392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8700</a:t>
            </a:r>
            <a:endParaRPr lang="ru-RU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6172200" y="2401669"/>
            <a:ext cx="1160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aseline="30000" dirty="0"/>
              <a:t>257</a:t>
            </a:r>
            <a:r>
              <a:rPr lang="en-US" sz="3600" dirty="0" err="1"/>
              <a:t>Rf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308974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2" descr="decayNo25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3962400"/>
            <a:ext cx="2682875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4038600" y="1219200"/>
          <a:ext cx="2682875" cy="292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8" name="CorelDRAW" r:id="rId4" imgW="6614280" imgH="6805800" progId="CorelDraw.Graphic.12">
                  <p:embed/>
                </p:oleObj>
              </mc:Choice>
              <mc:Fallback>
                <p:oleObj name="CorelDRAW" r:id="rId4" imgW="6614280" imgH="6805800" progId="CorelDraw.Graphic.12">
                  <p:embed/>
                  <p:pic>
                    <p:nvPicPr>
                      <p:cNvPr id="409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1219200"/>
                        <a:ext cx="2682875" cy="292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381000" y="1066800"/>
          <a:ext cx="3109913" cy="269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9" name="CorelDRAW" r:id="rId6" imgW="7072560" imgH="5793480" progId="CorelDraw.Graphic.12">
                  <p:embed/>
                </p:oleObj>
              </mc:Choice>
              <mc:Fallback>
                <p:oleObj name="CorelDRAW" r:id="rId6" imgW="7072560" imgH="5793480" progId="CorelDraw.Graphic.12">
                  <p:embed/>
                  <p:pic>
                    <p:nvPicPr>
                      <p:cNvPr id="409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066800"/>
                        <a:ext cx="3109913" cy="2695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0" name="Object 4"/>
          <p:cNvGraphicFramePr>
            <a:graphicFrameLocks noChangeAspect="1"/>
          </p:cNvGraphicFramePr>
          <p:nvPr/>
        </p:nvGraphicFramePr>
        <p:xfrm>
          <a:off x="5486400" y="3200400"/>
          <a:ext cx="3265488" cy="350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0" name="CorelDRAW" r:id="rId8" imgW="7003440" imgH="7101720" progId="CorelDraw.Graphic.12">
                  <p:embed/>
                </p:oleObj>
              </mc:Choice>
              <mc:Fallback>
                <p:oleObj name="CorelDRAW" r:id="rId8" imgW="7003440" imgH="7101720" progId="CorelDraw.Graphic.12">
                  <p:embed/>
                  <p:pic>
                    <p:nvPicPr>
                      <p:cNvPr id="410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3200400"/>
                        <a:ext cx="3265488" cy="3503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141951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Recoil_alpha_uptostrip8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969650"/>
            <a:ext cx="4277590" cy="282155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85800" y="1297181"/>
            <a:ext cx="8145050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238</a:t>
            </a:r>
            <a:r>
              <a:rPr lang="fr-FR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U(</a:t>
            </a:r>
            <a:r>
              <a:rPr lang="fr-FR" sz="1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22</a:t>
            </a:r>
            <a:r>
              <a:rPr lang="fr-FR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Ne,4n)</a:t>
            </a:r>
            <a:r>
              <a:rPr lang="fr-FR" sz="1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256</a:t>
            </a:r>
            <a:r>
              <a:rPr lang="fr-FR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</a:t>
            </a:r>
            <a:r>
              <a:rPr lang="fr-FR" sz="1800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ru-RU" sz="1800" dirty="0">
                <a:latin typeface="Cambria" panose="02040503050406030204" pitchFamily="18" charset="0"/>
                <a:ea typeface="Cambria" panose="02040503050406030204" pitchFamily="18" charset="0"/>
              </a:rPr>
              <a:t>структура ядра, полученного в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800" dirty="0">
                <a:latin typeface="Cambria" panose="02040503050406030204" pitchFamily="18" charset="0"/>
                <a:ea typeface="Cambria" panose="02040503050406030204" pitchFamily="18" charset="0"/>
              </a:rPr>
              <a:t> ассиметричной реакции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1800" dirty="0">
                <a:latin typeface="Cambria" panose="02040503050406030204" pitchFamily="18" charset="0"/>
                <a:ea typeface="Cambria" panose="02040503050406030204" pitchFamily="18" charset="0"/>
              </a:rPr>
              <a:t> слияния (</a:t>
            </a:r>
            <a:r>
              <a:rPr lang="ru-RU" sz="1800" i="1" dirty="0">
                <a:latin typeface="Cambria" panose="02040503050406030204" pitchFamily="18" charset="0"/>
                <a:ea typeface="Cambria" panose="02040503050406030204" pitchFamily="18" charset="0"/>
              </a:rPr>
              <a:t>трансмиссия</a:t>
            </a:r>
            <a:r>
              <a:rPr lang="en-US" sz="1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1800" i="1" dirty="0">
                <a:latin typeface="Cambria" panose="02040503050406030204" pitchFamily="18" charset="0"/>
                <a:ea typeface="Cambria" panose="02040503050406030204" pitchFamily="18" charset="0"/>
              </a:rPr>
              <a:t>SHELS ~ </a:t>
            </a:r>
            <a:r>
              <a:rPr lang="fr-FR" sz="1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6%, VASSILISSA </a:t>
            </a:r>
            <a:r>
              <a:rPr lang="fr-FR" sz="1800" i="1" dirty="0">
                <a:latin typeface="Cambria" panose="02040503050406030204" pitchFamily="18" charset="0"/>
                <a:ea typeface="Cambria" panose="02040503050406030204" pitchFamily="18" charset="0"/>
              </a:rPr>
              <a:t>~</a:t>
            </a:r>
            <a:r>
              <a:rPr lang="fr-FR" sz="1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2 %.</a:t>
            </a:r>
            <a:r>
              <a:rPr lang="fr-FR" sz="1800" dirty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endParaRPr lang="fr-FR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Для </a:t>
            </a:r>
            <a:r>
              <a:rPr lang="fr-FR" sz="16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256</a:t>
            </a:r>
            <a:r>
              <a:rPr lang="fr-FR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впервые было обнаружено короткоживущее высоко-спиновое </a:t>
            </a:r>
          </a:p>
          <a:p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-изомерное состояние (11/2</a:t>
            </a:r>
            <a:r>
              <a:rPr lang="ru-RU" sz="1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[725])</a:t>
            </a:r>
            <a:r>
              <a:rPr lang="fr-FR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grpSp>
        <p:nvGrpSpPr>
          <p:cNvPr id="16" name="Grouper 15"/>
          <p:cNvGrpSpPr/>
          <p:nvPr/>
        </p:nvGrpSpPr>
        <p:grpSpPr>
          <a:xfrm>
            <a:off x="4641480" y="2969650"/>
            <a:ext cx="4330700" cy="3069200"/>
            <a:chOff x="4260312" y="2546350"/>
            <a:chExt cx="4794788" cy="3492500"/>
          </a:xfrm>
        </p:grpSpPr>
        <p:pic>
          <p:nvPicPr>
            <p:cNvPr id="3" name="Image 2" descr="Fit_256No_tau_lessstrip80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0312" y="2546350"/>
              <a:ext cx="4794788" cy="3492500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5613400" y="4177268"/>
              <a:ext cx="6893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aseline="30000" dirty="0">
                  <a:solidFill>
                    <a:srgbClr val="FF0000"/>
                  </a:solidFill>
                </a:rPr>
                <a:t>256</a:t>
              </a:r>
              <a:r>
                <a:rPr lang="fr-FR" dirty="0">
                  <a:solidFill>
                    <a:srgbClr val="FF0000"/>
                  </a:solidFill>
                </a:rPr>
                <a:t>No</a:t>
              </a:r>
            </a:p>
          </p:txBody>
        </p:sp>
        <p:cxnSp>
          <p:nvCxnSpPr>
            <p:cNvPr id="14" name="Connecteur droit avec flèche 13"/>
            <p:cNvCxnSpPr/>
            <p:nvPr/>
          </p:nvCxnSpPr>
          <p:spPr>
            <a:xfrm>
              <a:off x="6413500" y="4546600"/>
              <a:ext cx="304800" cy="1524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4800600" y="2908300"/>
              <a:ext cx="1917700" cy="1054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" name="ZoneTexte 16"/>
          <p:cNvSpPr txBox="1"/>
          <p:nvPr/>
        </p:nvSpPr>
        <p:spPr>
          <a:xfrm>
            <a:off x="7495848" y="2972155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err="1"/>
              <a:t>randoms</a:t>
            </a:r>
            <a:endParaRPr lang="fr-FR" sz="1800" dirty="0"/>
          </a:p>
        </p:txBody>
      </p:sp>
      <p:sp>
        <p:nvSpPr>
          <p:cNvPr id="4" name="ZoneTexte 3"/>
          <p:cNvSpPr txBox="1"/>
          <p:nvPr/>
        </p:nvSpPr>
        <p:spPr>
          <a:xfrm>
            <a:off x="5066054" y="3288032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</a:t>
            </a:r>
            <a:r>
              <a:rPr lang="fr-FR" baseline="-25000" dirty="0"/>
              <a:t>1/2</a:t>
            </a:r>
            <a:r>
              <a:rPr lang="fr-FR" dirty="0"/>
              <a:t>=3.0(5) s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B0D653DD-F2AA-4A94-A649-89A72EB26BB1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76200"/>
            <a:ext cx="7772400" cy="6096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altLang="ru-RU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Результаты 2018-2021 </a:t>
            </a:r>
            <a:r>
              <a:rPr lang="en-US" altLang="ru-RU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SHELS + GABRIELA II</a:t>
            </a:r>
            <a:endParaRPr lang="fr-FR" altLang="ru-RU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2090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3B4A0883-F299-37A8-75BF-5DBA6267074D}"/>
              </a:ext>
            </a:extLst>
          </p:cNvPr>
          <p:cNvGrpSpPr/>
          <p:nvPr/>
        </p:nvGrpSpPr>
        <p:grpSpPr>
          <a:xfrm>
            <a:off x="4202781" y="809639"/>
            <a:ext cx="3355145" cy="2227636"/>
            <a:chOff x="5728063" y="1292277"/>
            <a:chExt cx="4355316" cy="2650124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7F08D2B7-7073-4BE0-A4AD-327EBE0122ED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8063" y="1292277"/>
              <a:ext cx="4355316" cy="26501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62FC815-7D4F-439D-D995-E8A141568AE0}"/>
                </a:ext>
              </a:extLst>
            </p:cNvPr>
            <p:cNvSpPr/>
            <p:nvPr/>
          </p:nvSpPr>
          <p:spPr>
            <a:xfrm>
              <a:off x="9179152" y="2569605"/>
              <a:ext cx="795259" cy="3295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ea typeface="Times New Roman" panose="02020603050405020304" pitchFamily="18" charset="0"/>
                  <a:cs typeface="Times New Roman" panose="02020603050405020304" pitchFamily="18" charset="0"/>
                </a:rPr>
                <a:t>→  ←</a:t>
              </a:r>
              <a:endParaRPr lang="ru-RU" sz="1200" dirty="0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792CFB06-EB40-DC91-66BD-B4FBC9C3D83F}"/>
                </a:ext>
              </a:extLst>
            </p:cNvPr>
            <p:cNvSpPr/>
            <p:nvPr/>
          </p:nvSpPr>
          <p:spPr>
            <a:xfrm>
              <a:off x="7538480" y="2262561"/>
              <a:ext cx="795259" cy="3295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ea typeface="Times New Roman" panose="02020603050405020304" pitchFamily="18" charset="0"/>
                  <a:cs typeface="Times New Roman" panose="02020603050405020304" pitchFamily="18" charset="0"/>
                </a:rPr>
                <a:t>→  ←</a:t>
              </a:r>
              <a:endParaRPr lang="ru-RU" sz="1200" dirty="0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A6118DC6-08D1-AE68-7585-3B17AE2DE138}"/>
                </a:ext>
              </a:extLst>
            </p:cNvPr>
            <p:cNvSpPr/>
            <p:nvPr/>
          </p:nvSpPr>
          <p:spPr>
            <a:xfrm>
              <a:off x="8662490" y="2419162"/>
              <a:ext cx="1033324" cy="3295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cs typeface="Times New Roman" panose="02020603050405020304" pitchFamily="18" charset="0"/>
                </a:rPr>
                <a:t>~30 </a:t>
              </a:r>
              <a:r>
                <a:rPr lang="ru-RU" sz="1200" dirty="0">
                  <a:cs typeface="Times New Roman" panose="02020603050405020304" pitchFamily="18" charset="0"/>
                </a:rPr>
                <a:t>кэВ</a:t>
              </a:r>
              <a:endParaRPr lang="ru-RU" sz="1200" dirty="0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85728173-9F09-E3B1-2B5C-A8B740F33CA5}"/>
                </a:ext>
              </a:extLst>
            </p:cNvPr>
            <p:cNvSpPr/>
            <p:nvPr/>
          </p:nvSpPr>
          <p:spPr>
            <a:xfrm>
              <a:off x="7925718" y="2112118"/>
              <a:ext cx="1033324" cy="3295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cs typeface="Times New Roman" panose="02020603050405020304" pitchFamily="18" charset="0"/>
                </a:rPr>
                <a:t>~</a:t>
              </a:r>
              <a:r>
                <a:rPr lang="ru-RU" sz="1200" dirty="0">
                  <a:cs typeface="Times New Roman" panose="02020603050405020304" pitchFamily="18" charset="0"/>
                </a:rPr>
                <a:t>2</a:t>
              </a:r>
              <a:r>
                <a:rPr lang="en-US" sz="1200" dirty="0">
                  <a:cs typeface="Times New Roman" panose="02020603050405020304" pitchFamily="18" charset="0"/>
                </a:rPr>
                <a:t>0 </a:t>
              </a:r>
              <a:r>
                <a:rPr lang="ru-RU" sz="1200" dirty="0">
                  <a:cs typeface="Times New Roman" panose="02020603050405020304" pitchFamily="18" charset="0"/>
                </a:rPr>
                <a:t>кэВ</a:t>
              </a:r>
              <a:endParaRPr lang="ru-RU" sz="1200" dirty="0"/>
            </a:p>
          </p:txBody>
        </p:sp>
      </p:grpSp>
      <p:pic>
        <p:nvPicPr>
          <p:cNvPr id="16" name="Рисунок 15"/>
          <p:cNvPicPr/>
          <p:nvPr/>
        </p:nvPicPr>
        <p:blipFill>
          <a:blip r:embed="rId4"/>
          <a:stretch>
            <a:fillRect/>
          </a:stretch>
        </p:blipFill>
        <p:spPr>
          <a:xfrm>
            <a:off x="685800" y="3347652"/>
            <a:ext cx="2758322" cy="1854013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Заголовок 1"/>
              <p:cNvSpPr>
                <a:spLocks noGrp="1"/>
              </p:cNvSpPr>
              <p:nvPr>
                <p:ph type="title"/>
              </p:nvPr>
            </p:nvSpPr>
            <p:spPr>
              <a:xfrm>
                <a:off x="553675" y="5423704"/>
                <a:ext cx="7609693" cy="1140621"/>
              </a:xfrm>
              <a:noFill/>
              <a:ln w="1270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1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Fine structure of </a:t>
                </a:r>
                <a:r>
                  <a:rPr lang="ru-RU" sz="1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600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249</a:t>
                </a:r>
                <a:r>
                  <a:rPr lang="en-US" sz="1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No </a:t>
                </a:r>
                <a:r>
                  <a:rPr lang="ru-RU" sz="1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sz="1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Neutron configuration</a:t>
                </a:r>
                <a:r>
                  <a:rPr lang="ru-RU" sz="1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g.s</a:t>
                </a:r>
                <a:r>
                  <a:rPr lang="en-US" sz="1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. </a:t>
                </a:r>
                <a:r>
                  <a:rPr lang="ru-RU" sz="1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5/2</a:t>
                </a:r>
                <a:r>
                  <a:rPr lang="ru-RU" sz="1600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+</a:t>
                </a:r>
                <a:r>
                  <a:rPr lang="ru-RU" sz="1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[622]</a:t>
                </a:r>
                <a:br>
                  <a:rPr lang="ru-RU" sz="1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</a:br>
                <a:r>
                  <a:rPr lang="ru-RU" sz="1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Q</a:t>
                </a:r>
                <a:r>
                  <a:rPr lang="ru-RU" sz="1600" baseline="-25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α</a:t>
                </a:r>
                <a:r>
                  <a:rPr lang="ru-RU" sz="1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=9.28(3) МэВ </a:t>
                </a:r>
                <a:r>
                  <a:rPr lang="ru-RU" sz="16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ru-RU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ru-RU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  <m:sup>
                        <m:r>
                          <a:rPr lang="ru-RU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𝑡𝑎𝑏𝑙</m:t>
                        </m:r>
                      </m:sup>
                    </m:sSubSup>
                  </m:oMath>
                </a14:m>
                <a:r>
                  <a:rPr lang="ru-RU" sz="16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=9170(200) кэВ)</a:t>
                </a:r>
              </a:p>
            </p:txBody>
          </p:sp>
        </mc:Choice>
        <mc:Fallback xmlns="">
          <p:sp>
            <p:nvSpPr>
              <p:cNvPr id="17" name="Заголовок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53675" y="5423704"/>
                <a:ext cx="7609693" cy="1140621"/>
              </a:xfrm>
              <a:blipFill>
                <a:blip r:embed="rId5"/>
                <a:stretch>
                  <a:fillRect l="-400"/>
                </a:stretch>
              </a:blipFill>
              <a:ln w="1270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1F1903B-8295-5D33-BC32-99A730324F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3200" y="3291561"/>
            <a:ext cx="1733788" cy="1751359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524566" y="5206071"/>
            <a:ext cx="2324675" cy="213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88" i="1" dirty="0">
                <a:cs typeface="Times New Roman" panose="02020603050405020304" pitchFamily="18" charset="0"/>
              </a:rPr>
              <a:t>M. Tezekbayeva et al., Eur. Phys. J. A. 58:52 (2022)</a:t>
            </a:r>
            <a:endParaRPr lang="ru-RU" sz="788" i="1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900A32B4-A157-D07B-1E6D-96F41F7B1CDB}"/>
              </a:ext>
            </a:extLst>
          </p:cNvPr>
          <p:cNvSpPr/>
          <p:nvPr/>
        </p:nvSpPr>
        <p:spPr>
          <a:xfrm>
            <a:off x="4114800" y="5001061"/>
            <a:ext cx="3443126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" dirty="0">
                <a:latin typeface="Times" panose="02020603050405020304" pitchFamily="18" charset="0"/>
                <a:cs typeface="Times" panose="02020603050405020304" pitchFamily="18" charset="0"/>
              </a:rPr>
              <a:t>A. Lopez-Martens et al.</a:t>
            </a:r>
            <a:r>
              <a:rPr lang="ru-RU" sz="750" dirty="0">
                <a:latin typeface="Times" panose="02020603050405020304" pitchFamily="18" charset="0"/>
                <a:cs typeface="Times" panose="02020603050405020304" pitchFamily="18" charset="0"/>
              </a:rPr>
              <a:t>,</a:t>
            </a:r>
            <a:r>
              <a:rPr lang="en-US" sz="750" dirty="0">
                <a:latin typeface="Times" panose="02020603050405020304" pitchFamily="18" charset="0"/>
                <a:cs typeface="Times" panose="02020603050405020304" pitchFamily="18" charset="0"/>
              </a:rPr>
              <a:t>  </a:t>
            </a:r>
            <a:r>
              <a:rPr lang="en-US" sz="750" i="1" dirty="0">
                <a:latin typeface="Times" panose="02020603050405020304" pitchFamily="18" charset="0"/>
                <a:cs typeface="Times" panose="02020603050405020304" pitchFamily="18" charset="0"/>
              </a:rPr>
              <a:t>Phys. Rev. C</a:t>
            </a:r>
            <a:r>
              <a:rPr lang="en-US" sz="750" dirty="0">
                <a:latin typeface="Times" panose="02020603050405020304" pitchFamily="18" charset="0"/>
                <a:cs typeface="Times" panose="02020603050405020304" pitchFamily="18" charset="0"/>
              </a:rPr>
              <a:t>. </a:t>
            </a:r>
            <a:r>
              <a:rPr lang="en-US" sz="750" b="1" dirty="0">
                <a:latin typeface="Times" panose="02020603050405020304" pitchFamily="18" charset="0"/>
                <a:cs typeface="Times" panose="02020603050405020304" pitchFamily="18" charset="0"/>
              </a:rPr>
              <a:t>2022</a:t>
            </a:r>
            <a:r>
              <a:rPr lang="en-US" sz="750" dirty="0">
                <a:latin typeface="Times" panose="02020603050405020304" pitchFamily="18" charset="0"/>
                <a:cs typeface="Times" panose="02020603050405020304" pitchFamily="18" charset="0"/>
              </a:rPr>
              <a:t>. Vol. 105, № 2. P. 50–53.</a:t>
            </a:r>
            <a:endParaRPr lang="ru-RU" sz="75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801538" y="3070265"/>
            <a:ext cx="2204450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50" i="1" dirty="0">
                <a:cs typeface="Times New Roman" panose="02020603050405020304" pitchFamily="18" charset="0"/>
              </a:rPr>
              <a:t>M. Tezekbayeva et al., Eur. Phys. J. A. 58:52 (2022)</a:t>
            </a:r>
            <a:endParaRPr lang="ru-RU" sz="750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5356" y="3311004"/>
            <a:ext cx="2927176" cy="1247924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24566" y="809639"/>
            <a:ext cx="3590234" cy="485761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aseline="300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20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Ca+</a:t>
            </a:r>
            <a:r>
              <a:rPr lang="en-US" sz="2000" baseline="300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204</a:t>
            </a:r>
            <a:r>
              <a:rPr lang="en-US" sz="20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Pb→</a:t>
            </a:r>
            <a:r>
              <a:rPr lang="en-US" sz="2000" baseline="300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252</a:t>
            </a:r>
            <a:r>
              <a:rPr lang="en-US" sz="20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No*→</a:t>
            </a:r>
            <a:r>
              <a:rPr lang="en-US" sz="2000" baseline="3000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249</a:t>
            </a:r>
            <a:r>
              <a:rPr lang="en-US" sz="200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sz="20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+3n</a:t>
            </a:r>
            <a:endParaRPr lang="ru-RU" sz="20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A2018D1F-ABBE-4C28-8DB1-E2C655A1E7F3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76200"/>
            <a:ext cx="7772400" cy="6096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altLang="ru-RU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Результаты 2018-2021 </a:t>
            </a:r>
            <a:r>
              <a:rPr lang="en-US" altLang="ru-RU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SHELS + GABRIELA II</a:t>
            </a:r>
            <a:endParaRPr lang="fr-FR" altLang="ru-RU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20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7919567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94176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11B04108-0477-4EDF-8047-B6A5B80FDDBE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76200"/>
            <a:ext cx="7772400" cy="6096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altLang="ru-RU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Фабрика СТЭ</a:t>
            </a:r>
            <a:endParaRPr lang="fr-FR" altLang="ru-RU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02B17F06-97AC-424C-BFCA-AE04144C59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9780809"/>
              </p:ext>
            </p:extLst>
          </p:nvPr>
        </p:nvGraphicFramePr>
        <p:xfrm>
          <a:off x="712380" y="1066800"/>
          <a:ext cx="7719239" cy="50429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3756">
                  <a:extLst>
                    <a:ext uri="{9D8B030D-6E8A-4147-A177-3AD203B41FA5}">
                      <a16:colId xmlns:a16="http://schemas.microsoft.com/office/drawing/2014/main" val="2084090847"/>
                    </a:ext>
                  </a:extLst>
                </a:gridCol>
                <a:gridCol w="1220637">
                  <a:extLst>
                    <a:ext uri="{9D8B030D-6E8A-4147-A177-3AD203B41FA5}">
                      <a16:colId xmlns:a16="http://schemas.microsoft.com/office/drawing/2014/main" val="2591405011"/>
                    </a:ext>
                  </a:extLst>
                </a:gridCol>
                <a:gridCol w="1273850">
                  <a:extLst>
                    <a:ext uri="{9D8B030D-6E8A-4147-A177-3AD203B41FA5}">
                      <a16:colId xmlns:a16="http://schemas.microsoft.com/office/drawing/2014/main" val="2377044752"/>
                    </a:ext>
                  </a:extLst>
                </a:gridCol>
                <a:gridCol w="1102749">
                  <a:extLst>
                    <a:ext uri="{9D8B030D-6E8A-4147-A177-3AD203B41FA5}">
                      <a16:colId xmlns:a16="http://schemas.microsoft.com/office/drawing/2014/main" val="2656326716"/>
                    </a:ext>
                  </a:extLst>
                </a:gridCol>
                <a:gridCol w="1102749">
                  <a:extLst>
                    <a:ext uri="{9D8B030D-6E8A-4147-A177-3AD203B41FA5}">
                      <a16:colId xmlns:a16="http://schemas.microsoft.com/office/drawing/2014/main" val="457933426"/>
                    </a:ext>
                  </a:extLst>
                </a:gridCol>
                <a:gridCol w="1102749">
                  <a:extLst>
                    <a:ext uri="{9D8B030D-6E8A-4147-A177-3AD203B41FA5}">
                      <a16:colId xmlns:a16="http://schemas.microsoft.com/office/drawing/2014/main" val="3524875269"/>
                    </a:ext>
                  </a:extLst>
                </a:gridCol>
                <a:gridCol w="1102749">
                  <a:extLst>
                    <a:ext uri="{9D8B030D-6E8A-4147-A177-3AD203B41FA5}">
                      <a16:colId xmlns:a16="http://schemas.microsoft.com/office/drawing/2014/main" val="1300204982"/>
                    </a:ext>
                  </a:extLst>
                </a:gridCol>
              </a:tblGrid>
              <a:tr h="39045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Ion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U-400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DC-280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U-400R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4502427"/>
                  </a:ext>
                </a:extLst>
              </a:tr>
              <a:tr h="991152"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Energy (MeV/n)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I (</a:t>
                      </a:r>
                      <a:r>
                        <a:rPr lang="en-US" sz="2000" dirty="0" err="1">
                          <a:latin typeface="+mn-lt"/>
                        </a:rPr>
                        <a:t>pµA</a:t>
                      </a:r>
                      <a:r>
                        <a:rPr lang="en-US" sz="2000" dirty="0">
                          <a:latin typeface="+mn-lt"/>
                        </a:rPr>
                        <a:t>)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Energy (MeV/n)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I (</a:t>
                      </a:r>
                      <a:r>
                        <a:rPr lang="en-US" sz="2000" dirty="0" err="1">
                          <a:latin typeface="+mn-lt"/>
                        </a:rPr>
                        <a:t>pµA</a:t>
                      </a:r>
                      <a:r>
                        <a:rPr lang="en-US" sz="2000" dirty="0">
                          <a:latin typeface="+mn-lt"/>
                        </a:rPr>
                        <a:t>)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Energy (MeV/n)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I (</a:t>
                      </a:r>
                      <a:r>
                        <a:rPr lang="en-US" sz="2000" dirty="0" err="1">
                          <a:latin typeface="+mn-lt"/>
                        </a:rPr>
                        <a:t>pµA</a:t>
                      </a:r>
                      <a:r>
                        <a:rPr lang="en-US" sz="2000" dirty="0">
                          <a:latin typeface="+mn-lt"/>
                        </a:rPr>
                        <a:t>)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3774561"/>
                  </a:ext>
                </a:extLst>
              </a:tr>
              <a:tr h="634053"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30000" dirty="0">
                          <a:latin typeface="+mn-lt"/>
                        </a:rPr>
                        <a:t>40</a:t>
                      </a:r>
                      <a:r>
                        <a:rPr lang="en-US" sz="2000" dirty="0">
                          <a:latin typeface="+mn-lt"/>
                        </a:rPr>
                        <a:t>Ar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3.8; 5.1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1.7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4 - 8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10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1 – </a:t>
                      </a:r>
                      <a:r>
                        <a:rPr lang="ru-RU" sz="2000" dirty="0">
                          <a:latin typeface="+mn-lt"/>
                        </a:rPr>
                        <a:t>19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10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2099014"/>
                  </a:ext>
                </a:extLst>
              </a:tr>
              <a:tr h="991111"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30000" dirty="0">
                          <a:latin typeface="+mn-lt"/>
                        </a:rPr>
                        <a:t>48</a:t>
                      </a:r>
                      <a:r>
                        <a:rPr lang="en-US" sz="2000" dirty="0">
                          <a:latin typeface="+mn-lt"/>
                        </a:rPr>
                        <a:t>Ca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indent="14288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indent="-4763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indent="-65088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indent="-13335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indent="-133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indent="-133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indent="-133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indent="-133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3.7; 5.3; 8.9; 11; 17.7 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699" marB="4569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1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4 - 8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8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.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4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+mn-lt"/>
                        </a:rPr>
                        <a:t> (10)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1.6 - 19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2.5 – 1.5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4131442"/>
                  </a:ext>
                </a:extLst>
              </a:tr>
              <a:tr h="634053"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30000" dirty="0">
                          <a:latin typeface="+mn-lt"/>
                        </a:rPr>
                        <a:t>50</a:t>
                      </a:r>
                      <a:r>
                        <a:rPr lang="en-US" sz="2000" dirty="0">
                          <a:latin typeface="+mn-lt"/>
                        </a:rPr>
                        <a:t>Ti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indent="14288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indent="-4763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indent="-65088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indent="-13335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indent="-133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indent="-133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indent="-133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indent="-13335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3.6; 5.1 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699" marB="4569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0.4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4 - 8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2</a:t>
                      </a:r>
                      <a:r>
                        <a:rPr lang="ru-RU" sz="2000" dirty="0">
                          <a:latin typeface="+mn-lt"/>
                        </a:rPr>
                        <a:t>.1 (5)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1 - 18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1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2365997"/>
                  </a:ext>
                </a:extLst>
              </a:tr>
              <a:tr h="690803"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30000" dirty="0">
                          <a:latin typeface="+mn-lt"/>
                        </a:rPr>
                        <a:t>54</a:t>
                      </a:r>
                      <a:r>
                        <a:rPr lang="en-US" sz="2000" dirty="0">
                          <a:latin typeface="+mn-lt"/>
                        </a:rPr>
                        <a:t>Cr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10; 13; 20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0.6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+mn-lt"/>
                        </a:rPr>
                        <a:t>4 - 8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+mn-lt"/>
                        </a:rPr>
                        <a:t>4.3 (6)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+mn-lt"/>
                        </a:rPr>
                        <a:t>1-19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1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6693299"/>
                  </a:ext>
                </a:extLst>
              </a:tr>
              <a:tr h="690803"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30000" dirty="0">
                          <a:latin typeface="+mn-lt"/>
                        </a:rPr>
                        <a:t>238</a:t>
                      </a:r>
                      <a:r>
                        <a:rPr lang="en-US" sz="2000" dirty="0">
                          <a:latin typeface="+mn-lt"/>
                        </a:rPr>
                        <a:t>U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-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-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4 - 8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2-0.2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1.5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sym typeface="Symbol" panose="05050102010706020507" pitchFamily="18" charset="2"/>
                        </a:rPr>
                        <a:t>-</a:t>
                      </a: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1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  <a:sym typeface="Symbol" panose="05050102010706020507" pitchFamily="18" charset="2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+mn-lt"/>
                        </a:rPr>
                        <a:t>0</a:t>
                      </a:r>
                      <a:r>
                        <a:rPr lang="en-US" sz="2000" dirty="0">
                          <a:latin typeface="+mn-lt"/>
                        </a:rPr>
                        <a:t>.5 – 0.1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8879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5792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algn="ctr" eaLnBrk="1" hangingPunct="1"/>
            <a:r>
              <a:rPr lang="ru-RU" altLang="ru-RU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Распад тяжелых ядер</a:t>
            </a:r>
            <a:endParaRPr lang="fr-FR" altLang="ru-RU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0649A41-CF2F-409C-B067-15C5833D1019}"/>
                  </a:ext>
                </a:extLst>
              </p:cNvPr>
              <p:cNvSpPr txBox="1"/>
              <p:nvPr/>
            </p:nvSpPr>
            <p:spPr>
              <a:xfrm>
                <a:off x="762000" y="762000"/>
                <a:ext cx="6138540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α</a:t>
                </a:r>
                <a:r>
                  <a:rPr lang="ru-RU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-распад 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- Q</a:t>
                </a:r>
                <a:r>
                  <a:rPr lang="el-GR" sz="1800" baseline="-25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α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b</a:t>
                </a:r>
                <a:r>
                  <a:rPr lang="el-GR" sz="1800" baseline="-25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α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</a:t>
                </a:r>
                <a:r>
                  <a:rPr lang="en-US" sz="1800" baseline="-25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1/2</a:t>
                </a:r>
              </a:p>
              <a:p>
                <a:endParaRPr lang="en-US" sz="1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ru-RU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спонтанное деление (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SF) -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r>
                  <a:rPr lang="en-US" sz="1800" baseline="-25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SF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</a:t>
                </a:r>
                <a:r>
                  <a:rPr lang="en-US" sz="1800" baseline="-25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1/2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TKE,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8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ru-RU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моды деления</a:t>
                </a:r>
              </a:p>
              <a:p>
                <a:endParaRPr lang="en-US" sz="1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l-GR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β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(EC) -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r>
                  <a:rPr lang="en-US" sz="1800" baseline="-25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EC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</a:t>
                </a:r>
                <a:r>
                  <a:rPr lang="en-US" sz="1800" baseline="-25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1/2 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P</a:t>
                </a:r>
                <a:r>
                  <a:rPr lang="en-US" sz="1800" baseline="-25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ECDF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0649A41-CF2F-409C-B067-15C5833D1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762000"/>
                <a:ext cx="6138540" cy="1477328"/>
              </a:xfrm>
              <a:prstGeom prst="rect">
                <a:avLst/>
              </a:prstGeom>
              <a:blipFill>
                <a:blip r:embed="rId4"/>
                <a:stretch>
                  <a:fillRect l="-794" t="-2479" b="-537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828508E-81EC-463B-8A4D-0D67AECBE5AD}"/>
              </a:ext>
            </a:extLst>
          </p:cNvPr>
          <p:cNvSpPr/>
          <p:nvPr/>
        </p:nvSpPr>
        <p:spPr>
          <a:xfrm>
            <a:off x="436061" y="838200"/>
            <a:ext cx="304800" cy="3048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6A30D62-EC85-4B26-BE7C-89BAA7BDB41E}"/>
              </a:ext>
            </a:extLst>
          </p:cNvPr>
          <p:cNvSpPr/>
          <p:nvPr/>
        </p:nvSpPr>
        <p:spPr>
          <a:xfrm>
            <a:off x="436061" y="1368264"/>
            <a:ext cx="304800" cy="3048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2F3A081-0FC6-42A7-B2D9-F441EF61F2E3}"/>
              </a:ext>
            </a:extLst>
          </p:cNvPr>
          <p:cNvSpPr/>
          <p:nvPr/>
        </p:nvSpPr>
        <p:spPr>
          <a:xfrm>
            <a:off x="436061" y="1913076"/>
            <a:ext cx="304800" cy="3048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5" name="Object 3">
            <a:extLst>
              <a:ext uri="{FF2B5EF4-FFF2-40B4-BE49-F238E27FC236}">
                <a16:creationId xmlns:a16="http://schemas.microsoft.com/office/drawing/2014/main" id="{FA08A165-A2BB-4842-8CB6-C8AD1EE102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" y="2217876"/>
          <a:ext cx="6553200" cy="4484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CorelDRAW" r:id="rId5" imgW="6977417" imgH="4774582" progId="CorelDRAW.Graphic.12">
                  <p:embed/>
                </p:oleObj>
              </mc:Choice>
              <mc:Fallback>
                <p:oleObj name="CorelDRAW" r:id="rId5" imgW="6977417" imgH="4774582" progId="CorelDRAW.Graphic.12">
                  <p:embed/>
                  <p:pic>
                    <p:nvPicPr>
                      <p:cNvPr id="717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17876"/>
                        <a:ext cx="6553200" cy="44845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58901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71551B8-D87D-4F30-8575-669EBD8C94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340768"/>
            <a:ext cx="4826889" cy="309634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0882BD0-206A-4E1D-9230-366E4CD60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7" y="3573016"/>
            <a:ext cx="4981811" cy="2232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713465-C1EE-47D1-B6A6-F77609B6D258}"/>
              </a:ext>
            </a:extLst>
          </p:cNvPr>
          <p:cNvSpPr txBox="1"/>
          <p:nvPr/>
        </p:nvSpPr>
        <p:spPr>
          <a:xfrm>
            <a:off x="356995" y="1019387"/>
            <a:ext cx="439896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cs typeface="Arial" pitchFamily="34" charset="0"/>
              </a:rPr>
              <a:t>GRAND</a:t>
            </a:r>
            <a:r>
              <a:rPr lang="en-US" sz="1800" dirty="0">
                <a:solidFill>
                  <a:prstClr val="black"/>
                </a:solidFill>
                <a:cs typeface="Arial" pitchFamily="34" charset="0"/>
              </a:rPr>
              <a:t> </a:t>
            </a:r>
          </a:p>
          <a:p>
            <a:r>
              <a:rPr lang="en-US" sz="1600" b="1" dirty="0">
                <a:solidFill>
                  <a:srgbClr val="FF0000"/>
                </a:solidFill>
                <a:cs typeface="Arial" pitchFamily="34" charset="0"/>
              </a:rPr>
              <a:t>G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as-filled </a:t>
            </a:r>
            <a:r>
              <a:rPr lang="en-US" sz="1600" b="1" dirty="0">
                <a:solidFill>
                  <a:srgbClr val="FF0000"/>
                </a:solidFill>
                <a:cs typeface="Arial" pitchFamily="34" charset="0"/>
              </a:rPr>
              <a:t>R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ecoil </a:t>
            </a:r>
            <a:r>
              <a:rPr lang="en-US" sz="1600" b="1" dirty="0">
                <a:solidFill>
                  <a:srgbClr val="FF0000"/>
                </a:solidFill>
                <a:cs typeface="Arial" pitchFamily="34" charset="0"/>
              </a:rPr>
              <a:t>A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nalyzer and </a:t>
            </a:r>
            <a:r>
              <a:rPr lang="en-US" sz="1600" b="1" dirty="0">
                <a:solidFill>
                  <a:srgbClr val="FF0000"/>
                </a:solidFill>
                <a:cs typeface="Arial" pitchFamily="34" charset="0"/>
              </a:rPr>
              <a:t>N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uclei </a:t>
            </a:r>
            <a:r>
              <a:rPr lang="en-US" sz="1600" b="1" dirty="0">
                <a:solidFill>
                  <a:srgbClr val="FF0000"/>
                </a:solidFill>
                <a:cs typeface="Arial" pitchFamily="34" charset="0"/>
              </a:rPr>
              <a:t>D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etector</a:t>
            </a:r>
          </a:p>
          <a:p>
            <a:endParaRPr lang="ru-RU" sz="18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D5ED97C-EF9C-48E3-837F-20799AB7CEF4}"/>
              </a:ext>
            </a:extLst>
          </p:cNvPr>
          <p:cNvSpPr/>
          <p:nvPr/>
        </p:nvSpPr>
        <p:spPr>
          <a:xfrm>
            <a:off x="4200841" y="320368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i="1" dirty="0">
                <a:solidFill>
                  <a:prstClr val="black"/>
                </a:solidFill>
                <a:cs typeface="Arial" pitchFamily="34" charset="0"/>
              </a:rPr>
              <a:t>October 2022</a:t>
            </a:r>
            <a:r>
              <a:rPr lang="en-US" sz="18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sz="1800" b="1" dirty="0">
                <a:solidFill>
                  <a:srgbClr val="FF0000"/>
                </a:solidFill>
                <a:cs typeface="Arial" pitchFamily="34" charset="0"/>
              </a:rPr>
              <a:t>GRAND</a:t>
            </a:r>
            <a:r>
              <a:rPr lang="en-US" sz="1800" dirty="0">
                <a:solidFill>
                  <a:prstClr val="black"/>
                </a:solidFill>
                <a:cs typeface="Arial" pitchFamily="34" charset="0"/>
              </a:rPr>
              <a:t> + 128x128 DSSSD</a:t>
            </a:r>
          </a:p>
        </p:txBody>
      </p:sp>
    </p:spTree>
    <p:extLst>
      <p:ext uri="{BB962C8B-B14F-4D97-AF65-F5344CB8AC3E}">
        <p14:creationId xmlns:p14="http://schemas.microsoft.com/office/powerpoint/2010/main" val="2716378046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Таблица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26647857"/>
                  </p:ext>
                </p:extLst>
              </p:nvPr>
            </p:nvGraphicFramePr>
            <p:xfrm>
              <a:off x="249383" y="1441852"/>
              <a:ext cx="8762999" cy="253492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744842">
                      <a:extLst>
                        <a:ext uri="{9D8B030D-6E8A-4147-A177-3AD203B41FA5}">
                          <a16:colId xmlns:a16="http://schemas.microsoft.com/office/drawing/2014/main" val="826585636"/>
                        </a:ext>
                      </a:extLst>
                    </a:gridCol>
                    <a:gridCol w="744842">
                      <a:extLst>
                        <a:ext uri="{9D8B030D-6E8A-4147-A177-3AD203B41FA5}">
                          <a16:colId xmlns:a16="http://schemas.microsoft.com/office/drawing/2014/main" val="3331424860"/>
                        </a:ext>
                      </a:extLst>
                    </a:gridCol>
                    <a:gridCol w="744842">
                      <a:extLst>
                        <a:ext uri="{9D8B030D-6E8A-4147-A177-3AD203B41FA5}">
                          <a16:colId xmlns:a16="http://schemas.microsoft.com/office/drawing/2014/main" val="485250108"/>
                        </a:ext>
                      </a:extLst>
                    </a:gridCol>
                    <a:gridCol w="970909">
                      <a:extLst>
                        <a:ext uri="{9D8B030D-6E8A-4147-A177-3AD203B41FA5}">
                          <a16:colId xmlns:a16="http://schemas.microsoft.com/office/drawing/2014/main" val="3907197959"/>
                        </a:ext>
                      </a:extLst>
                    </a:gridCol>
                    <a:gridCol w="1112036">
                      <a:extLst>
                        <a:ext uri="{9D8B030D-6E8A-4147-A177-3AD203B41FA5}">
                          <a16:colId xmlns:a16="http://schemas.microsoft.com/office/drawing/2014/main" val="3407352005"/>
                        </a:ext>
                      </a:extLst>
                    </a:gridCol>
                    <a:gridCol w="1578541">
                      <a:extLst>
                        <a:ext uri="{9D8B030D-6E8A-4147-A177-3AD203B41FA5}">
                          <a16:colId xmlns:a16="http://schemas.microsoft.com/office/drawing/2014/main" val="809998390"/>
                        </a:ext>
                      </a:extLst>
                    </a:gridCol>
                    <a:gridCol w="1199588">
                      <a:extLst>
                        <a:ext uri="{9D8B030D-6E8A-4147-A177-3AD203B41FA5}">
                          <a16:colId xmlns:a16="http://schemas.microsoft.com/office/drawing/2014/main" val="89100046"/>
                        </a:ext>
                      </a:extLst>
                    </a:gridCol>
                    <a:gridCol w="1667399">
                      <a:extLst>
                        <a:ext uri="{9D8B030D-6E8A-4147-A177-3AD203B41FA5}">
                          <a16:colId xmlns:a16="http://schemas.microsoft.com/office/drawing/2014/main" val="3995557862"/>
                        </a:ext>
                      </a:extLst>
                    </a:gridCol>
                  </a:tblGrid>
                  <a:tr h="100076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</a:t>
                          </a:r>
                          <a:r>
                            <a:rPr lang="en-US" sz="1600" baseline="-25000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lab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</a:t>
                          </a:r>
                          <a:r>
                            <a:rPr lang="ru-RU" sz="16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М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eV</a:t>
                          </a:r>
                          <a:endParaRPr lang="ru-RU" sz="16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</a:t>
                          </a:r>
                          <a:r>
                            <a:rPr lang="en-US" sz="1600" baseline="-250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1/2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</a:t>
                          </a:r>
                          <a:r>
                            <a:rPr lang="ru-RU" sz="16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М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eV</a:t>
                          </a:r>
                          <a:endParaRPr lang="ru-RU" sz="16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E*, </a:t>
                          </a:r>
                          <a:r>
                            <a:rPr lang="ru-RU" sz="16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М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eV</a:t>
                          </a:r>
                          <a:endParaRPr lang="ru-RU" sz="16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N(3n)</a:t>
                          </a:r>
                          <a:endParaRPr lang="ru-RU" sz="16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N(4n)</a:t>
                          </a:r>
                          <a:endParaRPr lang="ru-RU" sz="16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Integral</a:t>
                          </a:r>
                          <a:r>
                            <a:rPr lang="en-US" sz="1600" baseline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flux</a:t>
                          </a:r>
                          <a:endParaRPr lang="ru-RU" sz="16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σ(3n), </a:t>
                          </a:r>
                          <a:r>
                            <a:rPr lang="en-US" sz="1600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pbarn</a:t>
                          </a:r>
                          <a:endParaRPr lang="ru-RU" sz="16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σ(4n), </a:t>
                          </a:r>
                          <a:endParaRPr lang="ru-RU" sz="16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pbarn</a:t>
                          </a:r>
                          <a:endParaRPr lang="ru-RU" sz="16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21495097"/>
                      </a:ext>
                    </a:extLst>
                  </a:tr>
                  <a:tr h="76708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AU" sz="16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25</a:t>
                          </a:r>
                          <a:r>
                            <a:rPr lang="ru-RU" sz="16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endParaRPr lang="ru-RU" sz="16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240.4</a:t>
                          </a:r>
                          <a:endParaRPr lang="ru-RU" sz="1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38.4</a:t>
                          </a:r>
                          <a:endParaRPr lang="ru-RU" sz="1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rgbClr val="FF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</a:t>
                          </a:r>
                          <a:endParaRPr lang="ru-RU" sz="1600" dirty="0">
                            <a:solidFill>
                              <a:srgbClr val="FF0000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solidFill>
                                <a:srgbClr val="FF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endParaRPr lang="ru-RU" sz="1600" dirty="0">
                            <a:solidFill>
                              <a:srgbClr val="FF0000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AU" sz="1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4.82∙10</a:t>
                          </a:r>
                          <a:r>
                            <a:rPr lang="en-AU" sz="1600" baseline="30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18</a:t>
                          </a:r>
                          <a:endParaRPr lang="ru-RU" sz="1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ru-RU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8.5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−2.7</m:t>
                                    </m:r>
                                  </m:sub>
                                  <m:sup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+3.6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ru-RU" sz="1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ru-RU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0.85</m:t>
                                    </m:r>
                                  </m:e>
                                  <m:sub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−0.6</m:t>
                                    </m:r>
                                  </m:sub>
                                  <m:sup>
                                    <m:r>
                                      <a:rPr lang="en-US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+1.0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ru-RU" sz="1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78142079"/>
                      </a:ext>
                    </a:extLst>
                  </a:tr>
                  <a:tr h="76708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AU" sz="16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25</a:t>
                          </a:r>
                          <a:r>
                            <a:rPr lang="ru-RU" sz="16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  <a:endParaRPr lang="ru-RU" sz="16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243</a:t>
                          </a:r>
                          <a:endParaRPr lang="ru-RU" sz="1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40.6</a:t>
                          </a:r>
                          <a:endParaRPr lang="ru-RU" sz="1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solidFill>
                                <a:srgbClr val="FF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endParaRPr lang="ru-RU" sz="1600" dirty="0">
                            <a:solidFill>
                              <a:srgbClr val="FF0000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solidFill>
                                <a:srgbClr val="FF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endParaRPr lang="ru-RU" sz="1600" dirty="0">
                            <a:solidFill>
                              <a:srgbClr val="FF0000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AU" sz="1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2.35∙10</a:t>
                          </a:r>
                          <a:r>
                            <a:rPr lang="en-AU" sz="1600" baseline="30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18</a:t>
                          </a:r>
                          <a:r>
                            <a:rPr lang="en-AU" sz="1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</a:t>
                          </a:r>
                          <a:endParaRPr lang="ru-RU" sz="1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ru-RU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AU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5.2</m:t>
                                    </m:r>
                                  </m:e>
                                  <m:sub>
                                    <m:r>
                                      <a:rPr lang="en-AU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−3.0</m:t>
                                    </m:r>
                                  </m:sub>
                                  <m:sup>
                                    <m:r>
                                      <a:rPr lang="en-AU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+4.8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ru-RU" sz="1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ru-RU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AU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1.7</m:t>
                                    </m:r>
                                  </m:e>
                                  <m:sub>
                                    <m:r>
                                      <a:rPr lang="en-AU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−1.2</m:t>
                                    </m:r>
                                  </m:sub>
                                  <m:sup>
                                    <m:r>
                                      <a:rPr lang="en-AU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+2.1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ru-RU" sz="1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738598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Таблица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26647857"/>
                  </p:ext>
                </p:extLst>
              </p:nvPr>
            </p:nvGraphicFramePr>
            <p:xfrm>
              <a:off x="249383" y="1441852"/>
              <a:ext cx="8762999" cy="253492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744842">
                      <a:extLst>
                        <a:ext uri="{9D8B030D-6E8A-4147-A177-3AD203B41FA5}">
                          <a16:colId xmlns:a16="http://schemas.microsoft.com/office/drawing/2014/main" val="826585636"/>
                        </a:ext>
                      </a:extLst>
                    </a:gridCol>
                    <a:gridCol w="744842">
                      <a:extLst>
                        <a:ext uri="{9D8B030D-6E8A-4147-A177-3AD203B41FA5}">
                          <a16:colId xmlns:a16="http://schemas.microsoft.com/office/drawing/2014/main" val="3331424860"/>
                        </a:ext>
                      </a:extLst>
                    </a:gridCol>
                    <a:gridCol w="744842">
                      <a:extLst>
                        <a:ext uri="{9D8B030D-6E8A-4147-A177-3AD203B41FA5}">
                          <a16:colId xmlns:a16="http://schemas.microsoft.com/office/drawing/2014/main" val="485250108"/>
                        </a:ext>
                      </a:extLst>
                    </a:gridCol>
                    <a:gridCol w="970909">
                      <a:extLst>
                        <a:ext uri="{9D8B030D-6E8A-4147-A177-3AD203B41FA5}">
                          <a16:colId xmlns:a16="http://schemas.microsoft.com/office/drawing/2014/main" val="3907197959"/>
                        </a:ext>
                      </a:extLst>
                    </a:gridCol>
                    <a:gridCol w="1112036">
                      <a:extLst>
                        <a:ext uri="{9D8B030D-6E8A-4147-A177-3AD203B41FA5}">
                          <a16:colId xmlns:a16="http://schemas.microsoft.com/office/drawing/2014/main" val="3407352005"/>
                        </a:ext>
                      </a:extLst>
                    </a:gridCol>
                    <a:gridCol w="1578541">
                      <a:extLst>
                        <a:ext uri="{9D8B030D-6E8A-4147-A177-3AD203B41FA5}">
                          <a16:colId xmlns:a16="http://schemas.microsoft.com/office/drawing/2014/main" val="809998390"/>
                        </a:ext>
                      </a:extLst>
                    </a:gridCol>
                    <a:gridCol w="1199588">
                      <a:extLst>
                        <a:ext uri="{9D8B030D-6E8A-4147-A177-3AD203B41FA5}">
                          <a16:colId xmlns:a16="http://schemas.microsoft.com/office/drawing/2014/main" val="89100046"/>
                        </a:ext>
                      </a:extLst>
                    </a:gridCol>
                    <a:gridCol w="1667399">
                      <a:extLst>
                        <a:ext uri="{9D8B030D-6E8A-4147-A177-3AD203B41FA5}">
                          <a16:colId xmlns:a16="http://schemas.microsoft.com/office/drawing/2014/main" val="3995557862"/>
                        </a:ext>
                      </a:extLst>
                    </a:gridCol>
                  </a:tblGrid>
                  <a:tr h="100076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</a:t>
                          </a:r>
                          <a:r>
                            <a:rPr lang="en-US" sz="1600" baseline="-25000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lab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</a:t>
                          </a:r>
                          <a:r>
                            <a:rPr lang="ru-RU" sz="16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М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eV</a:t>
                          </a:r>
                          <a:endParaRPr lang="ru-RU" sz="16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</a:t>
                          </a:r>
                          <a:r>
                            <a:rPr lang="en-US" sz="1600" baseline="-250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1/2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</a:t>
                          </a:r>
                          <a:r>
                            <a:rPr lang="ru-RU" sz="16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М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eV</a:t>
                          </a:r>
                          <a:endParaRPr lang="ru-RU" sz="16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E*, </a:t>
                          </a:r>
                          <a:r>
                            <a:rPr lang="ru-RU" sz="16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М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eV</a:t>
                          </a:r>
                          <a:endParaRPr lang="ru-RU" sz="16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N(3n)</a:t>
                          </a:r>
                          <a:endParaRPr lang="ru-RU" sz="16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N(4n)</a:t>
                          </a:r>
                          <a:endParaRPr lang="ru-RU" sz="16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Integral</a:t>
                          </a:r>
                          <a:r>
                            <a:rPr lang="en-US" sz="1600" baseline="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flux</a:t>
                          </a:r>
                          <a:endParaRPr lang="ru-RU" sz="16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σ(3n), </a:t>
                          </a:r>
                          <a:r>
                            <a:rPr lang="en-US" sz="1600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pbarn</a:t>
                          </a:r>
                          <a:endParaRPr lang="ru-RU" sz="16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σ(4n), </a:t>
                          </a:r>
                          <a:endParaRPr lang="ru-RU" sz="16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pbarn</a:t>
                          </a:r>
                          <a:endParaRPr lang="ru-RU" sz="16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21495097"/>
                      </a:ext>
                    </a:extLst>
                  </a:tr>
                  <a:tr h="76708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AU" sz="16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25</a:t>
                          </a:r>
                          <a:r>
                            <a:rPr lang="ru-RU" sz="16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endParaRPr lang="ru-RU" sz="16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240.4</a:t>
                          </a:r>
                          <a:endParaRPr lang="ru-RU" sz="1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38.4</a:t>
                          </a:r>
                          <a:endParaRPr lang="ru-RU" sz="1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rgbClr val="FF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</a:t>
                          </a:r>
                          <a:endParaRPr lang="ru-RU" sz="1600" dirty="0">
                            <a:solidFill>
                              <a:srgbClr val="FF0000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solidFill>
                                <a:srgbClr val="FF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endParaRPr lang="ru-RU" sz="1600" dirty="0">
                            <a:solidFill>
                              <a:srgbClr val="FF0000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AU" sz="1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4.82∙10</a:t>
                          </a:r>
                          <a:r>
                            <a:rPr lang="en-AU" sz="1600" baseline="30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18</a:t>
                          </a:r>
                          <a:endParaRPr lang="ru-RU" sz="1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491878" t="-138889" r="-141117" b="-1015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425547" t="-138889" r="-1460" b="-1015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8142079"/>
                      </a:ext>
                    </a:extLst>
                  </a:tr>
                  <a:tr h="76708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AU" sz="16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25</a:t>
                          </a:r>
                          <a:r>
                            <a:rPr lang="ru-RU" sz="16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  <a:endParaRPr lang="ru-RU" sz="16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243</a:t>
                          </a:r>
                          <a:endParaRPr lang="ru-RU" sz="1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40.6</a:t>
                          </a:r>
                          <a:endParaRPr lang="ru-RU" sz="1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solidFill>
                                <a:srgbClr val="FF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endParaRPr lang="ru-RU" sz="1600" dirty="0">
                            <a:solidFill>
                              <a:srgbClr val="FF0000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ru-RU" sz="1600" dirty="0">
                              <a:solidFill>
                                <a:srgbClr val="FF0000"/>
                              </a:solidFill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endParaRPr lang="ru-RU" sz="1600" dirty="0">
                            <a:solidFill>
                              <a:srgbClr val="FF0000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AU" sz="1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2.35∙10</a:t>
                          </a:r>
                          <a:r>
                            <a:rPr lang="en-AU" sz="1600" baseline="300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18</a:t>
                          </a:r>
                          <a:r>
                            <a:rPr lang="en-AU" sz="160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</a:t>
                          </a:r>
                          <a:endParaRPr lang="ru-RU" sz="16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491878" t="-238889" r="-141117" b="-15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425547" t="-238889" r="-1460" b="-15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7385984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Прямоугольник 6"/>
          <p:cNvSpPr/>
          <p:nvPr/>
        </p:nvSpPr>
        <p:spPr>
          <a:xfrm>
            <a:off x="304800" y="920592"/>
            <a:ext cx="89153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48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</a:t>
            </a:r>
            <a:r>
              <a:rPr lang="en-US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ru-RU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242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</a:t>
            </a: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→ </a:t>
            </a:r>
            <a:r>
              <a:rPr lang="ru-RU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290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Fl</a:t>
            </a: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 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GRAND separator</a:t>
            </a: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chem. Dec-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2022)</a:t>
            </a:r>
            <a:r>
              <a:rPr lang="ru-RU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381000" y="4267200"/>
                <a:ext cx="365908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en-US" sz="16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Target</a:t>
                </a:r>
                <a:r>
                  <a:rPr lang="ru-RU" sz="16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ru-RU" sz="1600" baseline="30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242</a:t>
                </a:r>
                <a:r>
                  <a:rPr lang="en-US" sz="16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Pu</a:t>
                </a:r>
                <a:r>
                  <a:rPr lang="ru-RU" sz="16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– </a:t>
                </a:r>
                <a14:m>
                  <m:oMath xmlns:m="http://schemas.openxmlformats.org/officeDocument/2006/math">
                    <m:r>
                      <a:rPr lang="ru-RU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∅</m:t>
                    </m:r>
                  </m:oMath>
                </a14:m>
                <a:r>
                  <a:rPr lang="ru-RU" sz="16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240 </a:t>
                </a:r>
                <a:r>
                  <a:rPr lang="en-US" sz="16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mm</a:t>
                </a:r>
                <a:r>
                  <a:rPr lang="ru-RU" sz="16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0.7 </a:t>
                </a:r>
                <a:r>
                  <a:rPr lang="en-US" sz="16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mg</a:t>
                </a:r>
                <a:r>
                  <a:rPr lang="ru-RU" sz="16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/с</a:t>
                </a:r>
                <a:r>
                  <a:rPr lang="en-US" sz="16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</a:t>
                </a:r>
                <a:r>
                  <a:rPr lang="ru-RU" sz="1600" baseline="30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ru-RU" sz="16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spcAft>
                    <a:spcPts val="0"/>
                  </a:spcAft>
                </a:pPr>
                <a:r>
                  <a:rPr lang="en-US" sz="16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Mean beam intensity</a:t>
                </a:r>
                <a:r>
                  <a:rPr lang="ru-RU" sz="16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– 2 </a:t>
                </a:r>
                <a:r>
                  <a:rPr lang="en-US" sz="16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</a:t>
                </a:r>
                <a:r>
                  <a:rPr lang="ru-RU" sz="16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µА.</a:t>
                </a:r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4267200"/>
                <a:ext cx="3659089" cy="584775"/>
              </a:xfrm>
              <a:prstGeom prst="rect">
                <a:avLst/>
              </a:prstGeom>
              <a:blipFill>
                <a:blip r:embed="rId4"/>
                <a:stretch>
                  <a:fillRect l="-1000" t="-3125" b="-1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3582275"/>
              </p:ext>
            </p:extLst>
          </p:nvPr>
        </p:nvGraphicFramePr>
        <p:xfrm>
          <a:off x="4681027" y="3429000"/>
          <a:ext cx="4303812" cy="329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" name="Graph" r:id="rId5" imgW="3920760" imgH="3000960" progId="Origin95.Graph">
                  <p:embed/>
                </p:oleObj>
              </mc:Choice>
              <mc:Fallback>
                <p:oleObj name="Graph" r:id="rId5" imgW="3920760" imgH="3000960" progId="Origin95.Graph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81027" y="3429000"/>
                        <a:ext cx="4303812" cy="329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460670" y="4691127"/>
            <a:ext cx="35794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→</a:t>
            </a:r>
            <a:r>
              <a:rPr lang="en-US" sz="3200" b="1" dirty="0">
                <a:solidFill>
                  <a:srgbClr val="C00000"/>
                </a:solidFill>
              </a:rPr>
              <a:t>   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events / day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860971" y="4611871"/>
            <a:ext cx="245918" cy="1905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951339" y="6400800"/>
            <a:ext cx="3810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9362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1898547"/>
              </p:ext>
            </p:extLst>
          </p:nvPr>
        </p:nvGraphicFramePr>
        <p:xfrm>
          <a:off x="1196197" y="1413365"/>
          <a:ext cx="7033355" cy="1732692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570903">
                  <a:extLst>
                    <a:ext uri="{9D8B030D-6E8A-4147-A177-3AD203B41FA5}">
                      <a16:colId xmlns:a16="http://schemas.microsoft.com/office/drawing/2014/main" val="3760200006"/>
                    </a:ext>
                  </a:extLst>
                </a:gridCol>
                <a:gridCol w="1242439">
                  <a:extLst>
                    <a:ext uri="{9D8B030D-6E8A-4147-A177-3AD203B41FA5}">
                      <a16:colId xmlns:a16="http://schemas.microsoft.com/office/drawing/2014/main" val="1094993250"/>
                    </a:ext>
                  </a:extLst>
                </a:gridCol>
                <a:gridCol w="1406671">
                  <a:extLst>
                    <a:ext uri="{9D8B030D-6E8A-4147-A177-3AD203B41FA5}">
                      <a16:colId xmlns:a16="http://schemas.microsoft.com/office/drawing/2014/main" val="3269584098"/>
                    </a:ext>
                  </a:extLst>
                </a:gridCol>
                <a:gridCol w="1406671">
                  <a:extLst>
                    <a:ext uri="{9D8B030D-6E8A-4147-A177-3AD203B41FA5}">
                      <a16:colId xmlns:a16="http://schemas.microsoft.com/office/drawing/2014/main" val="1324616082"/>
                    </a:ext>
                  </a:extLst>
                </a:gridCol>
                <a:gridCol w="1406671">
                  <a:extLst>
                    <a:ext uri="{9D8B030D-6E8A-4147-A177-3AD203B41FA5}">
                      <a16:colId xmlns:a16="http://schemas.microsoft.com/office/drawing/2014/main" val="1232569175"/>
                    </a:ext>
                  </a:extLst>
                </a:gridCol>
              </a:tblGrid>
              <a:tr h="43317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Reactions</a:t>
                      </a:r>
                      <a:endParaRPr lang="ru-RU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+mj-lt"/>
                        </a:rPr>
                        <a:t>CN</a:t>
                      </a:r>
                      <a:endParaRPr lang="ru-RU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j-lt"/>
                        </a:rPr>
                        <a:t>3</a:t>
                      </a:r>
                      <a:r>
                        <a:rPr lang="en-US" sz="1600" dirty="0">
                          <a:latin typeface="+mj-lt"/>
                        </a:rPr>
                        <a:t>n</a:t>
                      </a:r>
                      <a:endParaRPr lang="ru-RU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4n</a:t>
                      </a:r>
                      <a:endParaRPr lang="ru-RU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5n</a:t>
                      </a:r>
                      <a:endParaRPr lang="ru-RU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23734152"/>
                  </a:ext>
                </a:extLst>
              </a:tr>
              <a:tr h="43317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>
                          <a:latin typeface="+mj-lt"/>
                        </a:rPr>
                        <a:t>(</a:t>
                      </a:r>
                      <a:r>
                        <a:rPr lang="en-GB" sz="1600" baseline="0" dirty="0">
                          <a:latin typeface="+mj-lt"/>
                        </a:rPr>
                        <a:t>1</a:t>
                      </a:r>
                      <a:r>
                        <a:rPr lang="ru-RU" sz="1600" baseline="0" dirty="0">
                          <a:latin typeface="+mj-lt"/>
                        </a:rPr>
                        <a:t>)</a:t>
                      </a:r>
                      <a:r>
                        <a:rPr lang="en-US" sz="1600" baseline="30000" dirty="0">
                          <a:latin typeface="+mj-lt"/>
                        </a:rPr>
                        <a:t>26</a:t>
                      </a:r>
                      <a:r>
                        <a:rPr lang="en-US" sz="1600" dirty="0">
                          <a:latin typeface="+mj-lt"/>
                        </a:rPr>
                        <a:t>Mg+</a:t>
                      </a:r>
                      <a:r>
                        <a:rPr lang="en-US" sz="1600" baseline="30000" dirty="0">
                          <a:latin typeface="+mj-lt"/>
                        </a:rPr>
                        <a:t>208</a:t>
                      </a:r>
                      <a:r>
                        <a:rPr lang="en-US" sz="1600" dirty="0">
                          <a:latin typeface="+mj-lt"/>
                        </a:rPr>
                        <a:t>Pb</a:t>
                      </a:r>
                      <a:endParaRPr lang="ru-RU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30000" dirty="0">
                          <a:latin typeface="+mj-lt"/>
                        </a:rPr>
                        <a:t>23</a:t>
                      </a:r>
                      <a:r>
                        <a:rPr lang="ru-RU" sz="1600" baseline="30000" dirty="0">
                          <a:latin typeface="+mj-lt"/>
                        </a:rPr>
                        <a:t>4</a:t>
                      </a:r>
                      <a:r>
                        <a:rPr lang="en-US" sz="1600" dirty="0">
                          <a:latin typeface="+mj-lt"/>
                        </a:rPr>
                        <a:t>Pu</a:t>
                      </a:r>
                      <a:endParaRPr lang="ru-RU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1</a:t>
                      </a:r>
                      <a:r>
                        <a:rPr lang="en-GB" sz="1600" dirty="0">
                          <a:latin typeface="+mj-lt"/>
                        </a:rPr>
                        <a:t>29</a:t>
                      </a:r>
                      <a:r>
                        <a:rPr lang="ru-RU" sz="1600" dirty="0">
                          <a:latin typeface="+mj-lt"/>
                        </a:rPr>
                        <a:t>.8 </a:t>
                      </a:r>
                      <a:r>
                        <a:rPr lang="en-US" sz="1600" dirty="0" err="1">
                          <a:latin typeface="+mj-lt"/>
                        </a:rPr>
                        <a:t>nb</a:t>
                      </a:r>
                      <a:r>
                        <a:rPr lang="en-US" sz="1600" dirty="0">
                          <a:latin typeface="+mj-lt"/>
                        </a:rPr>
                        <a:t>*</a:t>
                      </a:r>
                      <a:endParaRPr lang="ru-RU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j-lt"/>
                        </a:rPr>
                        <a:t>21.5 </a:t>
                      </a:r>
                      <a:r>
                        <a:rPr lang="en-US" sz="1600" dirty="0" err="1">
                          <a:latin typeface="+mj-lt"/>
                        </a:rPr>
                        <a:t>nb</a:t>
                      </a:r>
                      <a:r>
                        <a:rPr lang="en-US" sz="1600" dirty="0">
                          <a:latin typeface="+mj-lt"/>
                        </a:rPr>
                        <a:t>*</a:t>
                      </a:r>
                      <a:endParaRPr lang="ru-RU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j-lt"/>
                        </a:rPr>
                        <a:t>2.48 </a:t>
                      </a:r>
                      <a:r>
                        <a:rPr lang="en-US" sz="1600" dirty="0" err="1">
                          <a:latin typeface="+mj-lt"/>
                        </a:rPr>
                        <a:t>nb</a:t>
                      </a:r>
                      <a:r>
                        <a:rPr lang="en-US" sz="1600" dirty="0">
                          <a:latin typeface="+mj-lt"/>
                        </a:rPr>
                        <a:t>*</a:t>
                      </a:r>
                      <a:endParaRPr lang="ru-RU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934531673"/>
                  </a:ext>
                </a:extLst>
              </a:tr>
              <a:tr h="43317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>
                          <a:latin typeface="+mj-lt"/>
                        </a:rPr>
                        <a:t>(2)</a:t>
                      </a:r>
                      <a:r>
                        <a:rPr lang="en-US" sz="1600" baseline="30000" dirty="0">
                          <a:latin typeface="+mj-lt"/>
                        </a:rPr>
                        <a:t>26</a:t>
                      </a:r>
                      <a:r>
                        <a:rPr lang="en-US" sz="1600" dirty="0">
                          <a:latin typeface="+mj-lt"/>
                        </a:rPr>
                        <a:t>Mg+</a:t>
                      </a:r>
                      <a:r>
                        <a:rPr lang="en-US" sz="1600" baseline="30000" dirty="0">
                          <a:latin typeface="+mj-lt"/>
                        </a:rPr>
                        <a:t>206</a:t>
                      </a:r>
                      <a:r>
                        <a:rPr lang="en-US" sz="1600" dirty="0">
                          <a:latin typeface="+mj-lt"/>
                        </a:rPr>
                        <a:t>Pb</a:t>
                      </a:r>
                      <a:endParaRPr lang="ru-RU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30000" dirty="0">
                          <a:latin typeface="+mj-lt"/>
                        </a:rPr>
                        <a:t>232</a:t>
                      </a:r>
                      <a:r>
                        <a:rPr lang="en-US" sz="1600" dirty="0">
                          <a:latin typeface="+mj-lt"/>
                        </a:rPr>
                        <a:t>Pu</a:t>
                      </a:r>
                      <a:endParaRPr lang="ru-RU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0.35 </a:t>
                      </a:r>
                      <a:r>
                        <a:rPr lang="en-US" sz="1600" dirty="0" err="1">
                          <a:latin typeface="+mj-lt"/>
                        </a:rPr>
                        <a:t>nb</a:t>
                      </a:r>
                      <a:endParaRPr lang="ru-RU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j-lt"/>
                        </a:rPr>
                        <a:t>0.</a:t>
                      </a:r>
                      <a:r>
                        <a:rPr lang="ru-RU" sz="1600" dirty="0">
                          <a:latin typeface="+mj-lt"/>
                        </a:rPr>
                        <a:t>15 </a:t>
                      </a:r>
                      <a:r>
                        <a:rPr lang="en-US" sz="1600" dirty="0" err="1">
                          <a:latin typeface="+mj-lt"/>
                        </a:rPr>
                        <a:t>nb</a:t>
                      </a:r>
                      <a:endParaRPr lang="ru-RU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0.11</a:t>
                      </a:r>
                      <a:r>
                        <a:rPr lang="ru-RU" sz="1600" dirty="0">
                          <a:latin typeface="+mj-lt"/>
                        </a:rPr>
                        <a:t> </a:t>
                      </a:r>
                      <a:r>
                        <a:rPr lang="en-US" sz="1600" dirty="0" err="1">
                          <a:latin typeface="+mj-lt"/>
                        </a:rPr>
                        <a:t>nb</a:t>
                      </a:r>
                      <a:endParaRPr lang="ru-RU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181291156"/>
                  </a:ext>
                </a:extLst>
              </a:tr>
              <a:tr h="433173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latin typeface="+mj-lt"/>
                        </a:rPr>
                        <a:t>(3)</a:t>
                      </a:r>
                      <a:r>
                        <a:rPr lang="en-US" sz="1600" baseline="30000" dirty="0">
                          <a:latin typeface="+mj-lt"/>
                        </a:rPr>
                        <a:t>26</a:t>
                      </a:r>
                      <a:r>
                        <a:rPr lang="en-US" sz="1600" dirty="0">
                          <a:latin typeface="+mj-lt"/>
                        </a:rPr>
                        <a:t>Mg+</a:t>
                      </a:r>
                      <a:r>
                        <a:rPr lang="en-US" sz="1600" baseline="30000" dirty="0">
                          <a:latin typeface="+mj-lt"/>
                        </a:rPr>
                        <a:t>204</a:t>
                      </a:r>
                      <a:r>
                        <a:rPr lang="en-GB" sz="1600" baseline="0" dirty="0">
                          <a:latin typeface="+mj-lt"/>
                        </a:rPr>
                        <a:t>Pb</a:t>
                      </a:r>
                      <a:endParaRPr lang="ru-RU" sz="1600" baseline="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30000" dirty="0">
                          <a:latin typeface="+mj-lt"/>
                        </a:rPr>
                        <a:t>23</a:t>
                      </a:r>
                      <a:r>
                        <a:rPr lang="ru-RU" sz="1600" baseline="30000" dirty="0">
                          <a:latin typeface="+mj-lt"/>
                        </a:rPr>
                        <a:t>0</a:t>
                      </a:r>
                      <a:r>
                        <a:rPr lang="en-US" sz="1600" dirty="0">
                          <a:latin typeface="+mj-lt"/>
                        </a:rPr>
                        <a:t>Pu</a:t>
                      </a:r>
                      <a:endParaRPr lang="ru-RU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0.15 </a:t>
                      </a:r>
                      <a:r>
                        <a:rPr lang="en-US" sz="1600" dirty="0" err="1">
                          <a:latin typeface="+mj-lt"/>
                        </a:rPr>
                        <a:t>nb</a:t>
                      </a:r>
                      <a:endParaRPr lang="ru-RU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j-lt"/>
                        </a:rPr>
                        <a:t>0.</a:t>
                      </a:r>
                      <a:r>
                        <a:rPr lang="en-GB" sz="1600" dirty="0">
                          <a:latin typeface="+mj-lt"/>
                        </a:rPr>
                        <a:t>02</a:t>
                      </a:r>
                      <a:r>
                        <a:rPr lang="ru-RU" sz="1600" baseline="0" dirty="0">
                          <a:latin typeface="+mj-lt"/>
                        </a:rPr>
                        <a:t> </a:t>
                      </a:r>
                      <a:r>
                        <a:rPr lang="en-US" sz="1600" baseline="0" dirty="0" err="1">
                          <a:latin typeface="+mj-lt"/>
                        </a:rPr>
                        <a:t>nb</a:t>
                      </a:r>
                      <a:endParaRPr lang="ru-RU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Comic Sans MS" panose="030F0702030302020204" pitchFamily="66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85013845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315874" y="3536659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29552" y="3537687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36773" y="3537687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84447" y="1082767"/>
            <a:ext cx="12314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June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2023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0044065"/>
              </p:ext>
            </p:extLst>
          </p:nvPr>
        </p:nvGraphicFramePr>
        <p:xfrm>
          <a:off x="1084447" y="3320313"/>
          <a:ext cx="7210896" cy="3342994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201816">
                  <a:extLst>
                    <a:ext uri="{9D8B030D-6E8A-4147-A177-3AD203B41FA5}">
                      <a16:colId xmlns:a16="http://schemas.microsoft.com/office/drawing/2014/main" val="2191095880"/>
                    </a:ext>
                  </a:extLst>
                </a:gridCol>
                <a:gridCol w="1201816">
                  <a:extLst>
                    <a:ext uri="{9D8B030D-6E8A-4147-A177-3AD203B41FA5}">
                      <a16:colId xmlns:a16="http://schemas.microsoft.com/office/drawing/2014/main" val="2225311878"/>
                    </a:ext>
                  </a:extLst>
                </a:gridCol>
                <a:gridCol w="1201816">
                  <a:extLst>
                    <a:ext uri="{9D8B030D-6E8A-4147-A177-3AD203B41FA5}">
                      <a16:colId xmlns:a16="http://schemas.microsoft.com/office/drawing/2014/main" val="997682153"/>
                    </a:ext>
                  </a:extLst>
                </a:gridCol>
                <a:gridCol w="1201816">
                  <a:extLst>
                    <a:ext uri="{9D8B030D-6E8A-4147-A177-3AD203B41FA5}">
                      <a16:colId xmlns:a16="http://schemas.microsoft.com/office/drawing/2014/main" val="2243578591"/>
                    </a:ext>
                  </a:extLst>
                </a:gridCol>
                <a:gridCol w="1201816">
                  <a:extLst>
                    <a:ext uri="{9D8B030D-6E8A-4147-A177-3AD203B41FA5}">
                      <a16:colId xmlns:a16="http://schemas.microsoft.com/office/drawing/2014/main" val="2960691666"/>
                    </a:ext>
                  </a:extLst>
                </a:gridCol>
                <a:gridCol w="1201816">
                  <a:extLst>
                    <a:ext uri="{9D8B030D-6E8A-4147-A177-3AD203B41FA5}">
                      <a16:colId xmlns:a16="http://schemas.microsoft.com/office/drawing/2014/main" val="784795802"/>
                    </a:ext>
                  </a:extLst>
                </a:gridCol>
              </a:tblGrid>
              <a:tr h="42453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Isotopes</a:t>
                      </a:r>
                      <a:endParaRPr lang="ru-RU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E</a:t>
                      </a:r>
                      <a:r>
                        <a:rPr lang="el-GR" sz="1600" baseline="-25000" dirty="0">
                          <a:latin typeface="+mj-lt"/>
                        </a:rPr>
                        <a:t>α</a:t>
                      </a:r>
                      <a:r>
                        <a:rPr lang="ru-RU" sz="1600" baseline="0" dirty="0">
                          <a:latin typeface="+mj-lt"/>
                        </a:rPr>
                        <a:t> </a:t>
                      </a:r>
                      <a:r>
                        <a:rPr lang="en-US" sz="1600" baseline="0" dirty="0" err="1">
                          <a:latin typeface="+mj-lt"/>
                        </a:rPr>
                        <a:t>keV</a:t>
                      </a:r>
                      <a:endParaRPr lang="ru-RU" sz="1600" baseline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j-lt"/>
                        </a:rPr>
                        <a:t>Т</a:t>
                      </a:r>
                      <a:r>
                        <a:rPr lang="ru-RU" sz="1600" baseline="-25000" dirty="0">
                          <a:latin typeface="+mj-lt"/>
                        </a:rPr>
                        <a:t>1/2</a:t>
                      </a:r>
                      <a:endParaRPr lang="ru-RU" sz="1600" baseline="-25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E</a:t>
                      </a:r>
                      <a:r>
                        <a:rPr lang="el-GR" sz="1600" baseline="-25000" dirty="0">
                          <a:latin typeface="+mj-lt"/>
                        </a:rPr>
                        <a:t>α</a:t>
                      </a:r>
                      <a:r>
                        <a:rPr lang="ru-RU" sz="1600" baseline="0" dirty="0">
                          <a:latin typeface="+mj-lt"/>
                        </a:rPr>
                        <a:t> </a:t>
                      </a:r>
                      <a:r>
                        <a:rPr lang="en-US" sz="1600" baseline="0" dirty="0" err="1">
                          <a:latin typeface="+mj-lt"/>
                        </a:rPr>
                        <a:t>keV</a:t>
                      </a:r>
                      <a:endParaRPr lang="ru-RU" sz="1600" baseline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+mj-lt"/>
                        </a:rPr>
                        <a:t>Т</a:t>
                      </a:r>
                      <a:r>
                        <a:rPr lang="ru-RU" sz="1600" baseline="-25000" dirty="0">
                          <a:latin typeface="+mj-lt"/>
                        </a:rPr>
                        <a:t>1/2</a:t>
                      </a:r>
                      <a:endParaRPr lang="ru-RU" sz="1600" baseline="-25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Decay mode</a:t>
                      </a:r>
                      <a:endParaRPr lang="ru-RU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096282798"/>
                  </a:ext>
                </a:extLst>
              </a:tr>
              <a:tr h="288998"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+mj-lt"/>
                        </a:rPr>
                        <a:t>Experiment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 marL="68580" marR="68580" marT="34290" marB="34290" anchor="ctr"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+mj-lt"/>
                        </a:rPr>
                        <a:t>Literature's data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 marL="68580" marR="68580" marT="34290" marB="3429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6266444"/>
                  </a:ext>
                </a:extLst>
              </a:tr>
              <a:tr h="514558"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30000" dirty="0">
                          <a:latin typeface="+mj-lt"/>
                        </a:rPr>
                        <a:t>230</a:t>
                      </a:r>
                      <a:r>
                        <a:rPr lang="en-US" sz="1600" dirty="0" err="1">
                          <a:latin typeface="+mj-lt"/>
                        </a:rPr>
                        <a:t>Pu</a:t>
                      </a:r>
                      <a:r>
                        <a:rPr lang="en-US" sz="1600" baseline="30000" dirty="0" err="1">
                          <a:latin typeface="+mj-lt"/>
                        </a:rPr>
                        <a:t>gamma</a:t>
                      </a:r>
                      <a:endParaRPr lang="ru-RU" sz="1600" baseline="300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6990±16</a:t>
                      </a:r>
                    </a:p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7057±11</a:t>
                      </a:r>
                      <a:endParaRPr lang="ru-RU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-</a:t>
                      </a:r>
                      <a:endParaRPr lang="ru-RU" sz="1600" dirty="0">
                        <a:latin typeface="+mj-lt"/>
                      </a:endParaRPr>
                    </a:p>
                  </a:txBody>
                  <a:tcPr marL="68580" marR="68580" marT="34290" marB="34290" anchor="ctr"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6999</a:t>
                      </a:r>
                    </a:p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7057</a:t>
                      </a:r>
                      <a:endParaRPr lang="ru-RU" sz="1600" dirty="0">
                        <a:latin typeface="+mj-lt"/>
                      </a:endParaRPr>
                    </a:p>
                  </a:txBody>
                  <a:tcPr marL="68580" marR="68580" marT="34290" marB="3429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102</a:t>
                      </a:r>
                      <a:r>
                        <a:rPr lang="ru-RU" sz="1600" dirty="0">
                          <a:latin typeface="+mj-lt"/>
                        </a:rPr>
                        <a:t> </a:t>
                      </a:r>
                      <a:r>
                        <a:rPr lang="en-US" sz="1600" dirty="0">
                          <a:latin typeface="+mj-lt"/>
                        </a:rPr>
                        <a:t>s</a:t>
                      </a:r>
                      <a:endParaRPr lang="ru-RU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+mj-lt"/>
                        </a:rPr>
                        <a:t>α</a:t>
                      </a:r>
                      <a:r>
                        <a:rPr lang="en-US" sz="1600" dirty="0">
                          <a:latin typeface="+mj-lt"/>
                        </a:rPr>
                        <a:t> ~100%</a:t>
                      </a:r>
                      <a:endParaRPr lang="ru-RU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087914714"/>
                  </a:ext>
                </a:extLst>
              </a:tr>
              <a:tr h="51455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30000" dirty="0">
                          <a:latin typeface="+mj-lt"/>
                        </a:rPr>
                        <a:t>2</a:t>
                      </a:r>
                      <a:r>
                        <a:rPr lang="en-US" sz="1600" baseline="30000" dirty="0">
                          <a:latin typeface="+mj-lt"/>
                        </a:rPr>
                        <a:t>29</a:t>
                      </a:r>
                      <a:r>
                        <a:rPr lang="en-US" sz="1600" dirty="0">
                          <a:latin typeface="+mj-lt"/>
                        </a:rPr>
                        <a:t>Pu</a:t>
                      </a:r>
                      <a:endParaRPr lang="ru-RU" sz="1600" baseline="300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7459±10</a:t>
                      </a:r>
                      <a:endParaRPr lang="ru-RU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-</a:t>
                      </a:r>
                      <a:endParaRPr lang="ru-RU" sz="1600" dirty="0">
                        <a:latin typeface="+mj-lt"/>
                      </a:endParaRPr>
                    </a:p>
                  </a:txBody>
                  <a:tcPr marL="68580" marR="68580" marT="34290" marB="34290" anchor="ctr"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7460</a:t>
                      </a:r>
                      <a:endParaRPr lang="ru-RU" sz="1600" dirty="0">
                        <a:latin typeface="+mj-lt"/>
                      </a:endParaRPr>
                    </a:p>
                  </a:txBody>
                  <a:tcPr marL="68580" marR="68580" marT="34290" marB="3429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90</a:t>
                      </a:r>
                      <a:r>
                        <a:rPr lang="ru-RU" sz="1600" dirty="0">
                          <a:latin typeface="+mj-lt"/>
                        </a:rPr>
                        <a:t> </a:t>
                      </a:r>
                      <a:r>
                        <a:rPr lang="en-US" sz="1600" dirty="0">
                          <a:latin typeface="+mj-lt"/>
                        </a:rPr>
                        <a:t>s</a:t>
                      </a:r>
                      <a:endParaRPr lang="ru-RU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>
                          <a:latin typeface="+mj-lt"/>
                        </a:rPr>
                        <a:t>α</a:t>
                      </a:r>
                      <a:r>
                        <a:rPr lang="en-US" sz="1600" dirty="0">
                          <a:latin typeface="+mj-lt"/>
                        </a:rPr>
                        <a:t> ~50%</a:t>
                      </a:r>
                      <a:endParaRPr lang="ru-RU" sz="1600" dirty="0">
                        <a:latin typeface="+mj-lt"/>
                      </a:endParaRPr>
                    </a:p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EC~50%</a:t>
                      </a:r>
                      <a:endParaRPr lang="ru-RU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672670991"/>
                  </a:ext>
                </a:extLst>
              </a:tr>
              <a:tr h="28899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30000" dirty="0">
                          <a:latin typeface="+mj-lt"/>
                        </a:rPr>
                        <a:t>2</a:t>
                      </a:r>
                      <a:r>
                        <a:rPr lang="en-US" sz="1600" baseline="30000" dirty="0">
                          <a:latin typeface="+mj-lt"/>
                        </a:rPr>
                        <a:t>28</a:t>
                      </a:r>
                      <a:r>
                        <a:rPr lang="en-US" sz="1600" dirty="0">
                          <a:latin typeface="+mj-lt"/>
                        </a:rPr>
                        <a:t>Pu</a:t>
                      </a:r>
                      <a:endParaRPr lang="ru-RU" sz="1600" b="1" strike="noStrike" baseline="300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>
                          <a:latin typeface="+mj-lt"/>
                        </a:rPr>
                        <a:t>7762±37</a:t>
                      </a:r>
                      <a:endParaRPr lang="ru-RU" sz="1600" u="sng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u="sng" dirty="0">
                          <a:latin typeface="+mj-lt"/>
                        </a:rPr>
                        <a:t>0.253 </a:t>
                      </a:r>
                      <a:r>
                        <a:rPr lang="en-US" sz="1600" u="sng" dirty="0">
                          <a:latin typeface="+mj-lt"/>
                        </a:rPr>
                        <a:t>s</a:t>
                      </a:r>
                      <a:endParaRPr lang="ru-RU" sz="1600" u="sng" dirty="0">
                        <a:latin typeface="+mj-lt"/>
                      </a:endParaRPr>
                    </a:p>
                  </a:txBody>
                  <a:tcPr marL="68580" marR="68580" marT="34290" marB="34290" anchor="ctr"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7810/7772</a:t>
                      </a:r>
                      <a:endParaRPr lang="ru-RU" sz="1600" dirty="0">
                        <a:latin typeface="+mj-lt"/>
                      </a:endParaRPr>
                    </a:p>
                  </a:txBody>
                  <a:tcPr marL="68580" marR="68580" marT="34290" marB="3429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1.1/0.3 s</a:t>
                      </a:r>
                      <a:endParaRPr lang="ru-RU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>
                          <a:latin typeface="+mj-lt"/>
                        </a:rPr>
                        <a:t>α</a:t>
                      </a:r>
                      <a:r>
                        <a:rPr lang="en-US" sz="1600" dirty="0">
                          <a:latin typeface="+mj-lt"/>
                        </a:rPr>
                        <a:t> ~100%</a:t>
                      </a:r>
                      <a:endParaRPr lang="ru-RU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141440934"/>
                  </a:ext>
                </a:extLst>
              </a:tr>
              <a:tr h="28899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+mj-lt"/>
                      </a:endParaRPr>
                    </a:p>
                  </a:txBody>
                  <a:tcPr marL="68580" marR="68580" marT="34290" marB="34290" anchor="ctr"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+mj-lt"/>
                        </a:rPr>
                        <a:t>Theory</a:t>
                      </a:r>
                      <a:endParaRPr lang="ru-RU" sz="1600" b="1" dirty="0">
                        <a:latin typeface="+mj-lt"/>
                      </a:endParaRPr>
                    </a:p>
                  </a:txBody>
                  <a:tcPr marL="68580" marR="68580" marT="34290" marB="3429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5785599"/>
                  </a:ext>
                </a:extLst>
              </a:tr>
              <a:tr h="51455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30000" dirty="0">
                          <a:solidFill>
                            <a:srgbClr val="FF0000"/>
                          </a:solidFill>
                          <a:latin typeface="+mj-lt"/>
                        </a:rPr>
                        <a:t>2</a:t>
                      </a:r>
                      <a:r>
                        <a:rPr lang="en-US" sz="1600" baseline="30000" dirty="0">
                          <a:solidFill>
                            <a:srgbClr val="FF0000"/>
                          </a:solidFill>
                          <a:latin typeface="+mj-lt"/>
                        </a:rPr>
                        <a:t>27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latin typeface="+mj-lt"/>
                        </a:rPr>
                        <a:t>Pu</a:t>
                      </a:r>
                      <a:r>
                        <a:rPr lang="en-US" sz="1600" baseline="30000" dirty="0">
                          <a:solidFill>
                            <a:srgbClr val="FF0000"/>
                          </a:solidFill>
                          <a:latin typeface="+mj-lt"/>
                        </a:rPr>
                        <a:t>new</a:t>
                      </a:r>
                      <a:r>
                        <a:rPr lang="ru-RU" sz="1600" baseline="30000" dirty="0">
                          <a:solidFill>
                            <a:srgbClr val="FF0000"/>
                          </a:solidFill>
                          <a:latin typeface="+mj-lt"/>
                        </a:rPr>
                        <a:t>!</a:t>
                      </a:r>
                      <a:endParaRPr lang="ru-RU" sz="1600" b="1" baseline="300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u="sng" dirty="0">
                          <a:solidFill>
                            <a:srgbClr val="FF0000"/>
                          </a:solidFill>
                          <a:latin typeface="+mj-lt"/>
                        </a:rPr>
                        <a:t>8155</a:t>
                      </a:r>
                      <a:r>
                        <a:rPr lang="en-US" sz="1600" u="sng" dirty="0">
                          <a:solidFill>
                            <a:srgbClr val="FF0000"/>
                          </a:solidFill>
                          <a:latin typeface="+mj-lt"/>
                        </a:rPr>
                        <a:t>±</a:t>
                      </a:r>
                      <a:r>
                        <a:rPr lang="ru-RU" sz="1600" u="sng" dirty="0">
                          <a:solidFill>
                            <a:srgbClr val="FF0000"/>
                          </a:solidFill>
                          <a:latin typeface="+mj-lt"/>
                        </a:rPr>
                        <a:t>10</a:t>
                      </a:r>
                    </a:p>
                    <a:p>
                      <a:pPr algn="ctr"/>
                      <a:r>
                        <a:rPr lang="ru-RU" sz="1600" u="sng" dirty="0">
                          <a:solidFill>
                            <a:srgbClr val="FF0000"/>
                          </a:solidFill>
                          <a:latin typeface="+mj-lt"/>
                        </a:rPr>
                        <a:t>8278±4</a:t>
                      </a:r>
                      <a:endParaRPr lang="ru-RU" sz="1600" b="0" u="sng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u="sng" dirty="0">
                          <a:solidFill>
                            <a:srgbClr val="FF0000"/>
                          </a:solidFill>
                          <a:latin typeface="+mj-lt"/>
                        </a:rPr>
                        <a:t>5 </a:t>
                      </a:r>
                      <a:r>
                        <a:rPr lang="en-US" sz="1600" u="sng" dirty="0">
                          <a:solidFill>
                            <a:srgbClr val="FF0000"/>
                          </a:solidFill>
                          <a:latin typeface="+mj-lt"/>
                        </a:rPr>
                        <a:t>s</a:t>
                      </a:r>
                      <a:endParaRPr lang="ru-RU" sz="1600" u="sng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j-lt"/>
                        </a:rPr>
                        <a:t>8153</a:t>
                      </a:r>
                    </a:p>
                  </a:txBody>
                  <a:tcPr marL="68580" marR="68580" marT="34290" marB="3429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j-lt"/>
                        </a:rPr>
                        <a:t>0,86 </a:t>
                      </a:r>
                      <a:r>
                        <a:rPr lang="en-US" sz="1600" dirty="0">
                          <a:latin typeface="+mj-lt"/>
                        </a:rPr>
                        <a:t>s</a:t>
                      </a:r>
                      <a:endParaRPr lang="ru-RU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>
                          <a:latin typeface="+mj-lt"/>
                        </a:rPr>
                        <a:t>α</a:t>
                      </a:r>
                      <a:r>
                        <a:rPr lang="en-US" sz="1600" dirty="0">
                          <a:latin typeface="+mj-lt"/>
                        </a:rPr>
                        <a:t> ~69%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EC ~ 31%</a:t>
                      </a:r>
                      <a:endParaRPr lang="ru-RU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065668042"/>
                  </a:ext>
                </a:extLst>
              </a:tr>
              <a:tr h="28899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30000" dirty="0">
                          <a:solidFill>
                            <a:srgbClr val="FF0000"/>
                          </a:solidFill>
                          <a:latin typeface="+mj-lt"/>
                        </a:rPr>
                        <a:t>2</a:t>
                      </a:r>
                      <a:r>
                        <a:rPr lang="en-US" sz="1600" baseline="30000" dirty="0">
                          <a:solidFill>
                            <a:srgbClr val="FF0000"/>
                          </a:solidFill>
                          <a:latin typeface="+mj-lt"/>
                        </a:rPr>
                        <a:t>26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latin typeface="+mj-lt"/>
                        </a:rPr>
                        <a:t>Pu</a:t>
                      </a:r>
                      <a:r>
                        <a:rPr lang="en-US" sz="1600" baseline="30000" dirty="0">
                          <a:solidFill>
                            <a:srgbClr val="FF0000"/>
                          </a:solidFill>
                          <a:latin typeface="+mj-lt"/>
                        </a:rPr>
                        <a:t>new</a:t>
                      </a:r>
                      <a:r>
                        <a:rPr lang="ru-RU" sz="1600" baseline="30000" dirty="0">
                          <a:solidFill>
                            <a:srgbClr val="FF0000"/>
                          </a:solidFill>
                          <a:latin typeface="+mj-lt"/>
                        </a:rPr>
                        <a:t>!</a:t>
                      </a:r>
                      <a:endParaRPr lang="ru-RU" sz="1600" b="1" baseline="300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u="sng" dirty="0">
                          <a:solidFill>
                            <a:srgbClr val="FF0000"/>
                          </a:solidFill>
                          <a:latin typeface="+mj-lt"/>
                        </a:rPr>
                        <a:t>8754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u="sng" dirty="0">
                          <a:solidFill>
                            <a:srgbClr val="FF0000"/>
                          </a:solidFill>
                          <a:latin typeface="+mj-lt"/>
                        </a:rPr>
                        <a:t>7.5 </a:t>
                      </a:r>
                      <a:r>
                        <a:rPr lang="en-US" sz="1600" u="sng" dirty="0" err="1">
                          <a:solidFill>
                            <a:srgbClr val="FF0000"/>
                          </a:solidFill>
                          <a:latin typeface="+mj-lt"/>
                        </a:rPr>
                        <a:t>ms</a:t>
                      </a:r>
                      <a:endParaRPr lang="ru-RU" sz="1600" u="sng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j-lt"/>
                        </a:rPr>
                        <a:t>8773</a:t>
                      </a:r>
                    </a:p>
                  </a:txBody>
                  <a:tcPr marL="68580" marR="68580" marT="34290" marB="3429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+mj-lt"/>
                        </a:rPr>
                        <a:t>1 </a:t>
                      </a:r>
                      <a:r>
                        <a:rPr lang="en-US" sz="1600" dirty="0" err="1">
                          <a:latin typeface="+mj-lt"/>
                        </a:rPr>
                        <a:t>ms</a:t>
                      </a:r>
                      <a:endParaRPr lang="ru-RU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>
                          <a:latin typeface="+mj-lt"/>
                        </a:rPr>
                        <a:t>α</a:t>
                      </a:r>
                      <a:r>
                        <a:rPr lang="en-US" sz="1600" dirty="0">
                          <a:latin typeface="+mj-lt"/>
                        </a:rPr>
                        <a:t> ~100%</a:t>
                      </a:r>
                      <a:endParaRPr lang="ru-RU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2464519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50667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E0D7D0-3E3C-48B5-A611-74BB952349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1"/>
            <a:ext cx="3384376" cy="437219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AACD12-2320-4049-8085-A378F96DE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1628800"/>
            <a:ext cx="4840538" cy="23762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A14373-D36E-4B7A-B8A8-8FD5ECEEBEA5}"/>
              </a:ext>
            </a:extLst>
          </p:cNvPr>
          <p:cNvSpPr txBox="1"/>
          <p:nvPr/>
        </p:nvSpPr>
        <p:spPr>
          <a:xfrm>
            <a:off x="3995937" y="1259468"/>
            <a:ext cx="2939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cs typeface="Arial" pitchFamily="34" charset="0"/>
              </a:rPr>
              <a:t>GRAND</a:t>
            </a:r>
            <a:r>
              <a:rPr lang="en-US" sz="1800" dirty="0">
                <a:solidFill>
                  <a:prstClr val="black"/>
                </a:solidFill>
                <a:cs typeface="Arial" pitchFamily="34" charset="0"/>
              </a:rPr>
              <a:t> + </a:t>
            </a:r>
            <a:r>
              <a:rPr lang="en-US" sz="1800" b="1" dirty="0">
                <a:solidFill>
                  <a:srgbClr val="7030A0"/>
                </a:solidFill>
                <a:cs typeface="Arial" pitchFamily="34" charset="0"/>
              </a:rPr>
              <a:t>GABRIELA – III</a:t>
            </a:r>
            <a:endParaRPr lang="ru-RU" sz="1800" b="1" dirty="0">
              <a:solidFill>
                <a:srgbClr val="7030A0"/>
              </a:solidFill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AA4487-5FED-4499-8A9A-C0A9B9C231A9}"/>
              </a:ext>
            </a:extLst>
          </p:cNvPr>
          <p:cNvSpPr txBox="1"/>
          <p:nvPr/>
        </p:nvSpPr>
        <p:spPr>
          <a:xfrm>
            <a:off x="251521" y="1268760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cs typeface="Arial" pitchFamily="34" charset="0"/>
              </a:rPr>
              <a:t>GRAND</a:t>
            </a:r>
            <a:r>
              <a:rPr lang="en-US" sz="1800" dirty="0">
                <a:solidFill>
                  <a:prstClr val="black"/>
                </a:solidFill>
                <a:cs typeface="Arial" pitchFamily="34" charset="0"/>
              </a:rPr>
              <a:t> - 2024</a:t>
            </a:r>
            <a:endParaRPr lang="ru-RU" sz="1800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9CDE8D34-D91B-47B2-9594-BCA2064F4055}"/>
              </a:ext>
            </a:extLst>
          </p:cNvPr>
          <p:cNvCxnSpPr/>
          <p:nvPr/>
        </p:nvCxnSpPr>
        <p:spPr>
          <a:xfrm flipH="1">
            <a:off x="2339752" y="3356992"/>
            <a:ext cx="1728192" cy="10081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313449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AACD12-2320-4049-8085-A378F96DE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1628800"/>
            <a:ext cx="4840538" cy="23762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A14373-D36E-4B7A-B8A8-8FD5ECEEBEA5}"/>
              </a:ext>
            </a:extLst>
          </p:cNvPr>
          <p:cNvSpPr txBox="1"/>
          <p:nvPr/>
        </p:nvSpPr>
        <p:spPr>
          <a:xfrm>
            <a:off x="3995937" y="1259468"/>
            <a:ext cx="2939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cs typeface="Arial" pitchFamily="34" charset="0"/>
              </a:rPr>
              <a:t>GRAND</a:t>
            </a:r>
            <a:r>
              <a:rPr lang="en-US" sz="1800" dirty="0">
                <a:solidFill>
                  <a:prstClr val="black"/>
                </a:solidFill>
                <a:cs typeface="Arial" pitchFamily="34" charset="0"/>
              </a:rPr>
              <a:t> + </a:t>
            </a:r>
            <a:r>
              <a:rPr lang="en-US" sz="1800" b="1" dirty="0">
                <a:solidFill>
                  <a:srgbClr val="7030A0"/>
                </a:solidFill>
                <a:cs typeface="Arial" pitchFamily="34" charset="0"/>
              </a:rPr>
              <a:t>GABRIELA – III</a:t>
            </a:r>
            <a:endParaRPr lang="ru-RU" sz="1800" b="1" dirty="0">
              <a:solidFill>
                <a:srgbClr val="7030A0"/>
              </a:solidFill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AA4487-5FED-4499-8A9A-C0A9B9C231A9}"/>
              </a:ext>
            </a:extLst>
          </p:cNvPr>
          <p:cNvSpPr txBox="1"/>
          <p:nvPr/>
        </p:nvSpPr>
        <p:spPr>
          <a:xfrm>
            <a:off x="251521" y="1268760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cs typeface="Arial" pitchFamily="34" charset="0"/>
              </a:rPr>
              <a:t>GRAND</a:t>
            </a:r>
            <a:r>
              <a:rPr lang="en-US" sz="1800" dirty="0">
                <a:solidFill>
                  <a:prstClr val="black"/>
                </a:solidFill>
                <a:cs typeface="Arial" pitchFamily="34" charset="0"/>
              </a:rPr>
              <a:t> - 2024</a:t>
            </a:r>
            <a:endParaRPr lang="ru-RU" sz="18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Содержимое 2">
            <a:extLst>
              <a:ext uri="{FF2B5EF4-FFF2-40B4-BE49-F238E27FC236}">
                <a16:creationId xmlns:a16="http://schemas.microsoft.com/office/drawing/2014/main" id="{19AE48B5-C1F5-4B92-B284-3DAF8BFDF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7944" y="4108294"/>
            <a:ext cx="4840539" cy="1512168"/>
          </a:xfrm>
        </p:spPr>
        <p:txBody>
          <a:bodyPr>
            <a:noAutofit/>
          </a:bodyPr>
          <a:lstStyle/>
          <a:p>
            <a:r>
              <a:rPr lang="en-US" sz="1400" b="1" baseline="30000" dirty="0"/>
              <a:t>48</a:t>
            </a:r>
            <a:r>
              <a:rPr lang="en-US" sz="1400" b="1" dirty="0"/>
              <a:t>Ca + </a:t>
            </a:r>
            <a:r>
              <a:rPr lang="en-US" sz="1400" b="1" baseline="30000" dirty="0"/>
              <a:t>206</a:t>
            </a:r>
            <a:r>
              <a:rPr lang="en-US" sz="1400" b="1" dirty="0"/>
              <a:t>Pb = 2n + </a:t>
            </a:r>
            <a:r>
              <a:rPr lang="en-US" sz="1400" b="1" baseline="30000" dirty="0"/>
              <a:t>252</a:t>
            </a:r>
            <a:r>
              <a:rPr lang="en-US" sz="1400" b="1" dirty="0"/>
              <a:t>No</a:t>
            </a:r>
            <a:endParaRPr lang="ru-RU" sz="1400" b="1" dirty="0"/>
          </a:p>
          <a:p>
            <a:r>
              <a:rPr lang="en-US" sz="1400" dirty="0"/>
              <a:t>Target:  690 µg/sm</a:t>
            </a:r>
            <a:r>
              <a:rPr lang="en-US" sz="1400" baseline="30000" dirty="0"/>
              <a:t>2</a:t>
            </a:r>
            <a:r>
              <a:rPr lang="en-US" sz="1400" dirty="0"/>
              <a:t> </a:t>
            </a:r>
            <a:r>
              <a:rPr lang="en-US" sz="1400" dirty="0" err="1"/>
              <a:t>PbS</a:t>
            </a:r>
            <a:r>
              <a:rPr lang="en-US" sz="1400" dirty="0"/>
              <a:t> (</a:t>
            </a:r>
            <a:r>
              <a:rPr lang="en-US" sz="1400" b="1" dirty="0">
                <a:solidFill>
                  <a:srgbClr val="FF0000"/>
                </a:solidFill>
              </a:rPr>
              <a:t>480</a:t>
            </a:r>
            <a:r>
              <a:rPr lang="en-US" sz="1400" dirty="0"/>
              <a:t> mm in diam. wheel)</a:t>
            </a:r>
            <a:endParaRPr lang="ru-RU" sz="1400" dirty="0"/>
          </a:p>
          <a:p>
            <a:r>
              <a:rPr lang="en-US" sz="1400" b="1" dirty="0"/>
              <a:t>Beam: </a:t>
            </a:r>
            <a:r>
              <a:rPr lang="en-US" sz="1400" b="1" dirty="0">
                <a:solidFill>
                  <a:srgbClr val="FF0000"/>
                </a:solidFill>
              </a:rPr>
              <a:t>4-6 p</a:t>
            </a:r>
            <a:r>
              <a:rPr lang="el-GR" sz="1400" b="1" dirty="0">
                <a:solidFill>
                  <a:srgbClr val="FF0000"/>
                </a:solidFill>
              </a:rPr>
              <a:t>μ</a:t>
            </a:r>
            <a:r>
              <a:rPr lang="en-US" sz="1400" b="1" dirty="0">
                <a:solidFill>
                  <a:srgbClr val="FF0000"/>
                </a:solidFill>
              </a:rPr>
              <a:t>A of </a:t>
            </a:r>
            <a:r>
              <a:rPr lang="en-US" sz="1400" b="1" baseline="30000" dirty="0">
                <a:solidFill>
                  <a:srgbClr val="FF0000"/>
                </a:solidFill>
              </a:rPr>
              <a:t>48</a:t>
            </a:r>
            <a:r>
              <a:rPr lang="en-US" sz="1400" b="1" dirty="0">
                <a:solidFill>
                  <a:srgbClr val="FF0000"/>
                </a:solidFill>
              </a:rPr>
              <a:t>Ca</a:t>
            </a:r>
            <a:endParaRPr lang="ru-RU" sz="1400" b="1" dirty="0">
              <a:solidFill>
                <a:srgbClr val="FF0000"/>
              </a:solidFill>
            </a:endParaRPr>
          </a:p>
          <a:p>
            <a:r>
              <a:rPr lang="en-US" sz="1400" b="1" dirty="0">
                <a:solidFill>
                  <a:srgbClr val="FF0000"/>
                </a:solidFill>
              </a:rPr>
              <a:t>Transmission – 40%</a:t>
            </a:r>
          </a:p>
          <a:p>
            <a:r>
              <a:rPr lang="en-US" sz="1400" b="1" dirty="0"/>
              <a:t>Result: </a:t>
            </a:r>
            <a:r>
              <a:rPr lang="en-US" sz="1400" b="1" dirty="0">
                <a:solidFill>
                  <a:srgbClr val="FF0000"/>
                </a:solidFill>
              </a:rPr>
              <a:t>1-1.5 fissions/s</a:t>
            </a:r>
            <a:r>
              <a:rPr lang="en-US" sz="1400" dirty="0"/>
              <a:t> from SF of </a:t>
            </a:r>
            <a:r>
              <a:rPr lang="en-US" sz="1400" baseline="30000" dirty="0"/>
              <a:t>252</a:t>
            </a:r>
            <a:r>
              <a:rPr lang="en-US" sz="1400" dirty="0"/>
              <a:t>No implanted to the GRAND focal DSSSD.</a:t>
            </a:r>
            <a:endParaRPr lang="ru-RU" sz="1400" dirty="0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FB0C7228-A93A-4298-A96C-5D8F481DE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28859" y="1839847"/>
            <a:ext cx="4643038" cy="34822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8885F8-DFD1-4381-9621-CC397E6AAFF8}"/>
              </a:ext>
            </a:extLst>
          </p:cNvPr>
          <p:cNvSpPr txBox="1"/>
          <p:nvPr/>
        </p:nvSpPr>
        <p:spPr>
          <a:xfrm>
            <a:off x="152400" y="5911799"/>
            <a:ext cx="2392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rgbClr val="7030A0"/>
                </a:solidFill>
                <a:cs typeface="Arial" pitchFamily="34" charset="0"/>
              </a:rPr>
              <a:t>март – апрель 2024</a:t>
            </a:r>
          </a:p>
        </p:txBody>
      </p:sp>
    </p:spTree>
    <p:extLst>
      <p:ext uri="{BB962C8B-B14F-4D97-AF65-F5344CB8AC3E}">
        <p14:creationId xmlns:p14="http://schemas.microsoft.com/office/powerpoint/2010/main" val="2684036129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A1E7BA-1741-4B43-90A7-804336AB1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381000"/>
            <a:ext cx="4671028" cy="3572506"/>
          </a:xfrm>
          <a:prstGeom prst="rect">
            <a:avLst/>
          </a:prstGeom>
        </p:spPr>
      </p:pic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3D2446BB-2331-435A-9D96-8727274580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4680652"/>
              </p:ext>
            </p:extLst>
          </p:nvPr>
        </p:nvGraphicFramePr>
        <p:xfrm>
          <a:off x="1181100" y="3200400"/>
          <a:ext cx="6781800" cy="28434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" name="Document" r:id="rId4" imgW="10493657" imgH="4398808" progId="Word.Document.12">
                  <p:embed/>
                </p:oleObj>
              </mc:Choice>
              <mc:Fallback>
                <p:oleObj name="Document" r:id="rId4" imgW="10493657" imgH="439880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81100" y="3200400"/>
                        <a:ext cx="6781800" cy="28434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7CE9C53-97D1-4EBD-90B5-995C53A4F4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381000"/>
            <a:ext cx="4662743" cy="3572506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15875975-A1A2-41E0-AB1A-F857D8BB0CD6}"/>
              </a:ext>
            </a:extLst>
          </p:cNvPr>
          <p:cNvSpPr/>
          <p:nvPr/>
        </p:nvSpPr>
        <p:spPr>
          <a:xfrm>
            <a:off x="7086600" y="5486400"/>
            <a:ext cx="762000" cy="304800"/>
          </a:xfrm>
          <a:prstGeom prst="roundRect">
            <a:avLst/>
          </a:prstGeom>
          <a:solidFill>
            <a:schemeClr val="accent1">
              <a:alpha val="26000"/>
            </a:scheme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24474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89" y="1500188"/>
            <a:ext cx="7838056" cy="43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76200" y="1143000"/>
            <a:ext cx="8915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ru-RU" sz="2400" b="1" baseline="30000" dirty="0">
                <a:solidFill>
                  <a:srgbClr val="FF0000"/>
                </a:solidFill>
              </a:rPr>
              <a:t>242</a:t>
            </a:r>
            <a:r>
              <a:rPr lang="en-US" altLang="ru-RU" sz="2400" b="1" dirty="0">
                <a:solidFill>
                  <a:srgbClr val="FF0000"/>
                </a:solidFill>
              </a:rPr>
              <a:t>Pu+</a:t>
            </a:r>
            <a:r>
              <a:rPr lang="en-US" altLang="ru-RU" sz="2400" b="1" baseline="30000" dirty="0">
                <a:solidFill>
                  <a:srgbClr val="FF0000"/>
                </a:solidFill>
              </a:rPr>
              <a:t>48</a:t>
            </a:r>
            <a:r>
              <a:rPr lang="en-US" altLang="ru-RU" sz="2400" b="1" dirty="0">
                <a:solidFill>
                  <a:srgbClr val="FF0000"/>
                </a:solidFill>
              </a:rPr>
              <a:t>Ca reaction products (DGFRS2</a:t>
            </a:r>
            <a:r>
              <a:rPr lang="en-US" altLang="ru-RU" sz="2400" dirty="0">
                <a:solidFill>
                  <a:srgbClr val="FF0000"/>
                </a:solidFill>
              </a:rPr>
              <a:t>)</a:t>
            </a:r>
            <a:endParaRPr lang="ru-RU" altLang="ru-RU" sz="2400" dirty="0"/>
          </a:p>
        </p:txBody>
      </p:sp>
      <p:sp>
        <p:nvSpPr>
          <p:cNvPr id="2" name="Овал 1"/>
          <p:cNvSpPr/>
          <p:nvPr/>
        </p:nvSpPr>
        <p:spPr>
          <a:xfrm>
            <a:off x="3429000" y="2667000"/>
            <a:ext cx="5334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66800" y="5029200"/>
            <a:ext cx="75438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PHYSICAL REVIEW C 106, 024612 (2022)</a:t>
            </a:r>
            <a:endParaRPr lang="ru-RU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CEE14EB-49A1-4FA6-9EA9-CC66940CB513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76200"/>
            <a:ext cx="7772400" cy="6096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altLang="ru-RU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Возможные эксперименты</a:t>
            </a:r>
            <a:endParaRPr lang="fr-FR" altLang="ru-RU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08EB45-3F9B-452A-B286-4026B1517EE4}"/>
              </a:ext>
            </a:extLst>
          </p:cNvPr>
          <p:cNvSpPr/>
          <p:nvPr/>
        </p:nvSpPr>
        <p:spPr>
          <a:xfrm>
            <a:off x="4420092" y="487383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Yu. Ts.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Oganessian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et. al, </a:t>
            </a:r>
          </a:p>
          <a:p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PHYSICAL REVIEW C 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106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, 024612 (2022)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5657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3400" y="1268929"/>
            <a:ext cx="8153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Reaction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</a:t>
            </a:r>
            <a:r>
              <a:rPr lang="en-US" sz="28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243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Am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</a:t>
            </a:r>
            <a:r>
              <a:rPr lang="en-US" sz="28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48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Ca,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2-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5n)</a:t>
            </a:r>
            <a:r>
              <a:rPr lang="en-US" sz="28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286-289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Mc  (DGFRS2)  </a:t>
            </a:r>
          </a:p>
          <a:p>
            <a:r>
              <a:rPr lang="en-US" sz="24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67 decay chains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F9B808-6BFF-4C44-822B-4CCE9501A5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57400"/>
            <a:ext cx="8296327" cy="4572000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 rot="1135093">
            <a:off x="3981608" y="1481760"/>
            <a:ext cx="2176185" cy="5181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6BF7A78-F0C8-4488-B4D8-E80C2695C40C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76200"/>
            <a:ext cx="7772400" cy="6096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altLang="ru-RU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Возможные эксперименты</a:t>
            </a:r>
            <a:endParaRPr lang="fr-FR" altLang="ru-RU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1054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4211504"/>
            <a:ext cx="831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100 дней – интеграл 10</a:t>
            </a:r>
            <a:r>
              <a:rPr lang="ru-RU" baseline="3000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 </a:t>
            </a:r>
            <a:r>
              <a:rPr lang="en-US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- 700 </a:t>
            </a:r>
            <a:r>
              <a:rPr lang="en-US" b="1" u="sng" baseline="30000" dirty="0">
                <a:solidFill>
                  <a:srgbClr val="C00000"/>
                </a:solidFill>
                <a:cs typeface="Arial" panose="020B0604020202020204" pitchFamily="34" charset="0"/>
              </a:rPr>
              <a:t>286</a:t>
            </a:r>
            <a:r>
              <a:rPr lang="en-US" b="1" u="sng" dirty="0">
                <a:solidFill>
                  <a:srgbClr val="C00000"/>
                </a:solidFill>
                <a:cs typeface="Arial" panose="020B0604020202020204" pitchFamily="34" charset="0"/>
              </a:rPr>
              <a:t>Fl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52800" y="1066799"/>
            <a:ext cx="3605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+ </a:t>
            </a:r>
            <a:r>
              <a:rPr lang="en-US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242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 → </a:t>
            </a:r>
            <a:r>
              <a:rPr lang="en-US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286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 +4n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0164" y="5181600"/>
            <a:ext cx="79449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500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событий →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360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«альфа-гамма» корреляций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4800" y="1168542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cross section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86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Fl ~ 5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pbarn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Толщина мишени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~ 1.5x10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t/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~ 3x10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pps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(5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-6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pµA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transmission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~ 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0 %</a:t>
            </a:r>
          </a:p>
          <a:p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5 - 7 </a:t>
            </a:r>
            <a:r>
              <a:rPr lang="en-US" b="1" baseline="30000" dirty="0">
                <a:solidFill>
                  <a:srgbClr val="FF0000"/>
                </a:solidFill>
                <a:cs typeface="Arial" panose="020B0604020202020204" pitchFamily="34" charset="0"/>
              </a:rPr>
              <a:t>286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Fl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0164" y="1066800"/>
            <a:ext cx="3126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cs typeface="Arial" panose="020B0604020202020204" pitchFamily="34" charset="0"/>
              </a:rPr>
              <a:t>Мишень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480 мм.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B4B005C6-097A-439D-B41E-D3E7D982C10C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76200"/>
            <a:ext cx="7772400" cy="6096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altLang="ru-RU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Возможные эксперименты</a:t>
            </a:r>
            <a:endParaRPr lang="fr-FR" altLang="ru-RU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3159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4211504"/>
            <a:ext cx="831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100 дней – интеграл 10</a:t>
            </a:r>
            <a:r>
              <a:rPr lang="ru-RU" baseline="3000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u="sng" dirty="0">
                <a:solidFill>
                  <a:srgbClr val="C00000"/>
                </a:solidFill>
                <a:cs typeface="Arial" panose="020B0604020202020204" pitchFamily="34" charset="0"/>
              </a:rPr>
              <a:t>6</a:t>
            </a:r>
            <a:r>
              <a:rPr lang="ru-RU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 </a:t>
            </a:r>
            <a:r>
              <a:rPr lang="en-US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 </a:t>
            </a:r>
            <a:r>
              <a:rPr lang="en-US" b="1" baseline="30000" dirty="0">
                <a:solidFill>
                  <a:srgbClr val="FF0000"/>
                </a:solidFill>
                <a:cs typeface="Arial" panose="020B0604020202020204" pitchFamily="34" charset="0"/>
              </a:rPr>
              <a:t>288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Mc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0164" y="5181600"/>
            <a:ext cx="79449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500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событий →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360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«альфа-гамма» корреляций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4800" y="1168542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cross section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86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Fl ~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pbarn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Толщина мишени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~ 1.5x10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t/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~ 3x10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pps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(5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-6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pµA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transmission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~ 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0 %</a:t>
            </a:r>
          </a:p>
          <a:p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baseline="30000" dirty="0">
                <a:solidFill>
                  <a:srgbClr val="FF0000"/>
                </a:solidFill>
                <a:cs typeface="Arial" panose="020B0604020202020204" pitchFamily="34" charset="0"/>
              </a:rPr>
              <a:t>288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Mc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B4B005C6-097A-439D-B41E-D3E7D982C10C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76200"/>
            <a:ext cx="7772400" cy="6096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altLang="ru-RU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Возможные эксперименты</a:t>
            </a:r>
            <a:endParaRPr lang="fr-FR" altLang="ru-RU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EDF7B68-663B-4F28-ACAF-E41AD08EB4D2}"/>
              </a:ext>
            </a:extLst>
          </p:cNvPr>
          <p:cNvSpPr/>
          <p:nvPr/>
        </p:nvSpPr>
        <p:spPr>
          <a:xfrm>
            <a:off x="2514600" y="850980"/>
            <a:ext cx="38651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+ </a:t>
            </a:r>
            <a:r>
              <a:rPr lang="en-US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243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 → </a:t>
            </a:r>
            <a:r>
              <a:rPr lang="en-US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288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 +3n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23C62AC-D33A-45E3-90C3-AFD2AE532666}"/>
              </a:ext>
            </a:extLst>
          </p:cNvPr>
          <p:cNvSpPr/>
          <p:nvPr/>
        </p:nvSpPr>
        <p:spPr>
          <a:xfrm>
            <a:off x="6007335" y="6007020"/>
            <a:ext cx="28318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РХЛ –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класса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!!! 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199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228600" y="2217876"/>
          <a:ext cx="6553200" cy="4484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9" name="CorelDRAW" r:id="rId4" imgW="6977417" imgH="4774582" progId="CorelDRAW.Graphic.12">
                  <p:embed/>
                </p:oleObj>
              </mc:Choice>
              <mc:Fallback>
                <p:oleObj name="CorelDRAW" r:id="rId4" imgW="6977417" imgH="4774582" progId="CorelDRAW.Graphic.12">
                  <p:embed/>
                  <p:pic>
                    <p:nvPicPr>
                      <p:cNvPr id="717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17876"/>
                        <a:ext cx="6553200" cy="44845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0649A41-CF2F-409C-B067-15C5833D1019}"/>
                  </a:ext>
                </a:extLst>
              </p:cNvPr>
              <p:cNvSpPr txBox="1"/>
              <p:nvPr/>
            </p:nvSpPr>
            <p:spPr>
              <a:xfrm>
                <a:off x="762000" y="762000"/>
                <a:ext cx="6138540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α</a:t>
                </a:r>
                <a:r>
                  <a:rPr lang="ru-RU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-распад 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- Q</a:t>
                </a:r>
                <a:r>
                  <a:rPr lang="el-GR" sz="1800" baseline="-25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α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b</a:t>
                </a:r>
                <a:r>
                  <a:rPr lang="el-GR" sz="1800" baseline="-25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α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</a:t>
                </a:r>
                <a:r>
                  <a:rPr lang="en-US" sz="1800" baseline="-25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1/2</a:t>
                </a:r>
              </a:p>
              <a:p>
                <a:endParaRPr lang="en-US" sz="1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ru-RU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спонтанное деление (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SF) -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r>
                  <a:rPr lang="en-US" sz="1800" baseline="-25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SF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</a:t>
                </a:r>
                <a:r>
                  <a:rPr lang="en-US" sz="1800" baseline="-25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1/2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TKE,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8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ru-RU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моды деления</a:t>
                </a:r>
              </a:p>
              <a:p>
                <a:endParaRPr lang="en-US" sz="1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l-GR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β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(EC) -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r>
                  <a:rPr lang="en-US" sz="1800" baseline="-25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EC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</a:t>
                </a:r>
                <a:r>
                  <a:rPr lang="en-US" sz="1800" baseline="-25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1/2 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P</a:t>
                </a:r>
                <a:r>
                  <a:rPr lang="en-US" sz="1800" baseline="-25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ECDF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0649A41-CF2F-409C-B067-15C5833D1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762000"/>
                <a:ext cx="6138540" cy="1477328"/>
              </a:xfrm>
              <a:prstGeom prst="rect">
                <a:avLst/>
              </a:prstGeom>
              <a:blipFill>
                <a:blip r:embed="rId6"/>
                <a:stretch>
                  <a:fillRect l="-794" t="-2479" b="-537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828508E-81EC-463B-8A4D-0D67AECBE5AD}"/>
              </a:ext>
            </a:extLst>
          </p:cNvPr>
          <p:cNvSpPr/>
          <p:nvPr/>
        </p:nvSpPr>
        <p:spPr>
          <a:xfrm>
            <a:off x="436061" y="838200"/>
            <a:ext cx="304800" cy="3048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6A30D62-EC85-4B26-BE7C-89BAA7BDB41E}"/>
              </a:ext>
            </a:extLst>
          </p:cNvPr>
          <p:cNvSpPr/>
          <p:nvPr/>
        </p:nvSpPr>
        <p:spPr>
          <a:xfrm>
            <a:off x="436061" y="1368264"/>
            <a:ext cx="304800" cy="3048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2F3A081-0FC6-42A7-B2D9-F441EF61F2E3}"/>
              </a:ext>
            </a:extLst>
          </p:cNvPr>
          <p:cNvSpPr/>
          <p:nvPr/>
        </p:nvSpPr>
        <p:spPr>
          <a:xfrm>
            <a:off x="436061" y="1913076"/>
            <a:ext cx="304800" cy="3048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06CEF34D-749C-43D4-8582-F80AA83E1DA1}"/>
              </a:ext>
            </a:extLst>
          </p:cNvPr>
          <p:cNvCxnSpPr/>
          <p:nvPr/>
        </p:nvCxnSpPr>
        <p:spPr>
          <a:xfrm>
            <a:off x="304800" y="1219200"/>
            <a:ext cx="2743200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71375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1292225" y="51276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536" y="1700808"/>
            <a:ext cx="82192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Проведение эксперимента по регистрации гамма-излучения ядер СТЭ в основном состоянии на «Фабрике СТЭ» возможно в конце 2024 года.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Принимая во внимание рабочие параметры ускорителя ДЦ-280 и ранее проведенные эксперименты на ГНС-2, прогноз по результатам эксперимента – 5-7 </a:t>
            </a:r>
            <a:r>
              <a:rPr kumimoji="0" lang="ru-RU" sz="20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событий </a:t>
            </a:r>
            <a:r>
              <a:rPr kumimoji="0" lang="ru-RU" sz="2000" b="0" i="0" u="sng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286</a:t>
            </a:r>
            <a:r>
              <a:rPr lang="en-US" sz="2000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Fl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ru-RU" sz="20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в сутки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За 100 дней можно синтезировать до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00 «цепочек» </a:t>
            </a:r>
            <a:r>
              <a:rPr kumimoji="0" lang="ru-RU" sz="2000" b="0" i="0" u="none" strike="noStrike" kern="1200" cap="none" spc="0" normalizeH="0" baseline="30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288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Mc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для которых можно зарегистрировать </a:t>
            </a:r>
            <a:r>
              <a:rPr kumimoji="0" lang="ru-RU" sz="20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не менее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360</a:t>
            </a:r>
            <a:r>
              <a:rPr kumimoji="0" lang="ru-RU" sz="20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l-GR" sz="20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γ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  <a:r>
              <a:rPr kumimoji="0" lang="ru-RU" sz="20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квантов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ru-RU" sz="20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в </a:t>
            </a:r>
            <a:r>
              <a:rPr lang="ru-RU" sz="2000" u="sng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корреляциях с альфа-распадами!)</a:t>
            </a:r>
            <a:r>
              <a:rPr kumimoji="0" lang="ru-RU" sz="20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221647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Выводы: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0982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0"/>
            <a:ext cx="7772400" cy="1143000"/>
          </a:xfrm>
        </p:spPr>
        <p:txBody>
          <a:bodyPr/>
          <a:lstStyle/>
          <a:p>
            <a:pPr eaLnBrk="1" hangingPunct="1"/>
            <a:r>
              <a:rPr lang="ru-RU" alt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2F4786-789D-4E43-8DD4-2E7D8F0AE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210991"/>
            <a:ext cx="5944135" cy="396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9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228600" y="2217876"/>
          <a:ext cx="6553200" cy="4484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2" name="CorelDRAW" r:id="rId4" imgW="6977417" imgH="4774582" progId="CorelDRAW.Graphic.12">
                  <p:embed/>
                </p:oleObj>
              </mc:Choice>
              <mc:Fallback>
                <p:oleObj name="CorelDRAW" r:id="rId4" imgW="6977417" imgH="4774582" progId="CorelDRAW.Graphic.12">
                  <p:embed/>
                  <p:pic>
                    <p:nvPicPr>
                      <p:cNvPr id="717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17876"/>
                        <a:ext cx="6553200" cy="44845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0649A41-CF2F-409C-B067-15C5833D1019}"/>
                  </a:ext>
                </a:extLst>
              </p:cNvPr>
              <p:cNvSpPr txBox="1"/>
              <p:nvPr/>
            </p:nvSpPr>
            <p:spPr>
              <a:xfrm>
                <a:off x="762000" y="762000"/>
                <a:ext cx="6138540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α</a:t>
                </a:r>
                <a:r>
                  <a:rPr lang="ru-RU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-распад 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- Q</a:t>
                </a:r>
                <a:r>
                  <a:rPr lang="el-GR" sz="1800" baseline="-25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α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b</a:t>
                </a:r>
                <a:r>
                  <a:rPr lang="el-GR" sz="1800" baseline="-25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α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</a:t>
                </a:r>
                <a:r>
                  <a:rPr lang="en-US" sz="1800" baseline="-25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1/2</a:t>
                </a:r>
              </a:p>
              <a:p>
                <a:endParaRPr lang="en-US" sz="1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ru-RU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спонтанное деление (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SF) -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r>
                  <a:rPr lang="en-US" sz="1800" baseline="-25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SF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</a:t>
                </a:r>
                <a:r>
                  <a:rPr lang="en-US" sz="1800" baseline="-25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1/2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TKE,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8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ru-RU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моды деления</a:t>
                </a:r>
              </a:p>
              <a:p>
                <a:endParaRPr lang="en-US" sz="1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l-GR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β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(EC) -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r>
                  <a:rPr lang="en-US" sz="1800" baseline="-25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EC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</a:t>
                </a:r>
                <a:r>
                  <a:rPr lang="en-US" sz="1800" baseline="-25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1/2 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P</a:t>
                </a:r>
                <a:r>
                  <a:rPr lang="en-US" sz="1800" baseline="-25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ECDF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0649A41-CF2F-409C-B067-15C5833D1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762000"/>
                <a:ext cx="6138540" cy="1477328"/>
              </a:xfrm>
              <a:prstGeom prst="rect">
                <a:avLst/>
              </a:prstGeom>
              <a:blipFill>
                <a:blip r:embed="rId6"/>
                <a:stretch>
                  <a:fillRect l="-794" t="-2479" b="-537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828508E-81EC-463B-8A4D-0D67AECBE5AD}"/>
              </a:ext>
            </a:extLst>
          </p:cNvPr>
          <p:cNvSpPr/>
          <p:nvPr/>
        </p:nvSpPr>
        <p:spPr>
          <a:xfrm>
            <a:off x="436061" y="838200"/>
            <a:ext cx="304800" cy="3048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6A30D62-EC85-4B26-BE7C-89BAA7BDB41E}"/>
              </a:ext>
            </a:extLst>
          </p:cNvPr>
          <p:cNvSpPr/>
          <p:nvPr/>
        </p:nvSpPr>
        <p:spPr>
          <a:xfrm>
            <a:off x="436061" y="1368264"/>
            <a:ext cx="304800" cy="3048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2F3A081-0FC6-42A7-B2D9-F441EF61F2E3}"/>
              </a:ext>
            </a:extLst>
          </p:cNvPr>
          <p:cNvSpPr/>
          <p:nvPr/>
        </p:nvSpPr>
        <p:spPr>
          <a:xfrm>
            <a:off x="436061" y="1913076"/>
            <a:ext cx="304800" cy="3048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06CEF34D-749C-43D4-8582-F80AA83E1DA1}"/>
              </a:ext>
            </a:extLst>
          </p:cNvPr>
          <p:cNvCxnSpPr>
            <a:cxnSpLocks/>
          </p:cNvCxnSpPr>
          <p:nvPr/>
        </p:nvCxnSpPr>
        <p:spPr>
          <a:xfrm>
            <a:off x="381000" y="1752600"/>
            <a:ext cx="6519540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0478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0649A41-CF2F-409C-B067-15C5833D1019}"/>
                  </a:ext>
                </a:extLst>
              </p:cNvPr>
              <p:cNvSpPr txBox="1"/>
              <p:nvPr/>
            </p:nvSpPr>
            <p:spPr>
              <a:xfrm>
                <a:off x="762000" y="762000"/>
                <a:ext cx="6138540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α</a:t>
                </a:r>
                <a:r>
                  <a:rPr lang="ru-RU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-распад 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- Q</a:t>
                </a:r>
                <a:r>
                  <a:rPr lang="el-GR" sz="1800" baseline="-25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α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b</a:t>
                </a:r>
                <a:r>
                  <a:rPr lang="el-GR" sz="1800" baseline="-25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α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</a:t>
                </a:r>
                <a:r>
                  <a:rPr lang="en-US" sz="1800" baseline="-25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1/2</a:t>
                </a:r>
              </a:p>
              <a:p>
                <a:endParaRPr lang="en-US" sz="1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ru-RU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спонтанное деление (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SF) -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r>
                  <a:rPr lang="en-US" sz="1800" baseline="-25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SF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</a:t>
                </a:r>
                <a:r>
                  <a:rPr lang="en-US" sz="1800" baseline="-25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1/2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TKE,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8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ru-RU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моды деления</a:t>
                </a:r>
              </a:p>
              <a:p>
                <a:endParaRPr lang="en-US" sz="1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l-GR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β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(EC) -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r>
                  <a:rPr lang="en-US" sz="1800" baseline="-25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EC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</a:t>
                </a:r>
                <a:r>
                  <a:rPr lang="en-US" sz="1800" baseline="-25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1/2 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P</a:t>
                </a:r>
                <a:r>
                  <a:rPr lang="en-US" sz="1800" baseline="-25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ECDF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0649A41-CF2F-409C-B067-15C5833D1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762000"/>
                <a:ext cx="6138540" cy="1477328"/>
              </a:xfrm>
              <a:prstGeom prst="rect">
                <a:avLst/>
              </a:prstGeom>
              <a:blipFill>
                <a:blip r:embed="rId3"/>
                <a:stretch>
                  <a:fillRect l="-794" t="-2479" b="-537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828508E-81EC-463B-8A4D-0D67AECBE5AD}"/>
              </a:ext>
            </a:extLst>
          </p:cNvPr>
          <p:cNvSpPr/>
          <p:nvPr/>
        </p:nvSpPr>
        <p:spPr>
          <a:xfrm>
            <a:off x="436061" y="838200"/>
            <a:ext cx="304800" cy="3048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6A30D62-EC85-4B26-BE7C-89BAA7BDB41E}"/>
              </a:ext>
            </a:extLst>
          </p:cNvPr>
          <p:cNvSpPr/>
          <p:nvPr/>
        </p:nvSpPr>
        <p:spPr>
          <a:xfrm>
            <a:off x="436061" y="1368264"/>
            <a:ext cx="304800" cy="3048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2F3A081-0FC6-42A7-B2D9-F441EF61F2E3}"/>
              </a:ext>
            </a:extLst>
          </p:cNvPr>
          <p:cNvSpPr/>
          <p:nvPr/>
        </p:nvSpPr>
        <p:spPr>
          <a:xfrm>
            <a:off x="436061" y="1913076"/>
            <a:ext cx="304800" cy="3048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06CEF34D-749C-43D4-8582-F80AA83E1DA1}"/>
              </a:ext>
            </a:extLst>
          </p:cNvPr>
          <p:cNvCxnSpPr>
            <a:cxnSpLocks/>
          </p:cNvCxnSpPr>
          <p:nvPr/>
        </p:nvCxnSpPr>
        <p:spPr>
          <a:xfrm>
            <a:off x="381000" y="1752600"/>
            <a:ext cx="6519540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E3DAB26-37A3-4C01-93F2-2D5B89F14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464598"/>
            <a:ext cx="8343294" cy="3025138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39670C6D-5E6A-4D7B-862C-91514D9FB57E}"/>
              </a:ext>
            </a:extLst>
          </p:cNvPr>
          <p:cNvSpPr/>
          <p:nvPr/>
        </p:nvSpPr>
        <p:spPr>
          <a:xfrm>
            <a:off x="5562600" y="2389465"/>
            <a:ext cx="609600" cy="589616"/>
          </a:xfrm>
          <a:prstGeom prst="ellipse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234BBF-552E-4E7D-9B4F-F0B94F62FB8F}"/>
              </a:ext>
            </a:extLst>
          </p:cNvPr>
          <p:cNvSpPr txBox="1"/>
          <p:nvPr/>
        </p:nvSpPr>
        <p:spPr>
          <a:xfrm>
            <a:off x="5638800" y="2008495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260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Sg</a:t>
            </a:r>
            <a:endParaRPr lang="ru-RU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656D2C-39FF-4663-AE73-2D2574E21215}"/>
              </a:ext>
            </a:extLst>
          </p:cNvPr>
          <p:cNvSpPr txBox="1"/>
          <p:nvPr/>
        </p:nvSpPr>
        <p:spPr>
          <a:xfrm>
            <a:off x="4044151" y="5698610"/>
            <a:ext cx="510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Доклад Исаева Андрея – 15:50, сегодня!</a:t>
            </a:r>
          </a:p>
        </p:txBody>
      </p:sp>
    </p:spTree>
    <p:extLst>
      <p:ext uri="{BB962C8B-B14F-4D97-AF65-F5344CB8AC3E}">
        <p14:creationId xmlns:p14="http://schemas.microsoft.com/office/powerpoint/2010/main" val="2825534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228600" y="2217876"/>
          <a:ext cx="6553200" cy="4484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7" name="CorelDRAW" r:id="rId4" imgW="6977417" imgH="4774582" progId="CorelDRAW.Graphic.12">
                  <p:embed/>
                </p:oleObj>
              </mc:Choice>
              <mc:Fallback>
                <p:oleObj name="CorelDRAW" r:id="rId4" imgW="6977417" imgH="4774582" progId="CorelDRAW.Graphic.12">
                  <p:embed/>
                  <p:pic>
                    <p:nvPicPr>
                      <p:cNvPr id="717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17876"/>
                        <a:ext cx="6553200" cy="44845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0649A41-CF2F-409C-B067-15C5833D1019}"/>
                  </a:ext>
                </a:extLst>
              </p:cNvPr>
              <p:cNvSpPr txBox="1"/>
              <p:nvPr/>
            </p:nvSpPr>
            <p:spPr>
              <a:xfrm>
                <a:off x="762000" y="762000"/>
                <a:ext cx="6138540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α</a:t>
                </a:r>
                <a:r>
                  <a:rPr lang="ru-RU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-распад 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- Q</a:t>
                </a:r>
                <a:r>
                  <a:rPr lang="el-GR" sz="1800" baseline="-25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α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b</a:t>
                </a:r>
                <a:r>
                  <a:rPr lang="el-GR" sz="1800" baseline="-25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α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</a:t>
                </a:r>
                <a:r>
                  <a:rPr lang="en-US" sz="1800" baseline="-25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1/2</a:t>
                </a:r>
              </a:p>
              <a:p>
                <a:endParaRPr lang="en-US" sz="1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ru-RU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спонтанное деление (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SF) -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r>
                  <a:rPr lang="en-US" sz="1800" baseline="-25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SF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</a:t>
                </a:r>
                <a:r>
                  <a:rPr lang="en-US" sz="1800" baseline="-25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1/2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TKE,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8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ru-RU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моды деления</a:t>
                </a:r>
              </a:p>
              <a:p>
                <a:endParaRPr lang="en-US" sz="1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l-GR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β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(EC) -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r>
                  <a:rPr lang="en-US" sz="1800" baseline="-25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EC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</a:t>
                </a:r>
                <a:r>
                  <a:rPr lang="en-US" sz="1800" baseline="-25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1/2 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P</a:t>
                </a:r>
                <a:r>
                  <a:rPr lang="en-US" sz="1800" baseline="-25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ECDF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0649A41-CF2F-409C-B067-15C5833D1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762000"/>
                <a:ext cx="6138540" cy="1477328"/>
              </a:xfrm>
              <a:prstGeom prst="rect">
                <a:avLst/>
              </a:prstGeom>
              <a:blipFill>
                <a:blip r:embed="rId6"/>
                <a:stretch>
                  <a:fillRect l="-794" t="-2479" b="-537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828508E-81EC-463B-8A4D-0D67AECBE5AD}"/>
              </a:ext>
            </a:extLst>
          </p:cNvPr>
          <p:cNvSpPr/>
          <p:nvPr/>
        </p:nvSpPr>
        <p:spPr>
          <a:xfrm>
            <a:off x="436061" y="838200"/>
            <a:ext cx="304800" cy="3048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6A30D62-EC85-4B26-BE7C-89BAA7BDB41E}"/>
              </a:ext>
            </a:extLst>
          </p:cNvPr>
          <p:cNvSpPr/>
          <p:nvPr/>
        </p:nvSpPr>
        <p:spPr>
          <a:xfrm>
            <a:off x="436061" y="1368264"/>
            <a:ext cx="304800" cy="3048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2F3A081-0FC6-42A7-B2D9-F441EF61F2E3}"/>
              </a:ext>
            </a:extLst>
          </p:cNvPr>
          <p:cNvSpPr/>
          <p:nvPr/>
        </p:nvSpPr>
        <p:spPr>
          <a:xfrm>
            <a:off x="436061" y="1913076"/>
            <a:ext cx="304800" cy="3048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06CEF34D-749C-43D4-8582-F80AA83E1DA1}"/>
              </a:ext>
            </a:extLst>
          </p:cNvPr>
          <p:cNvCxnSpPr>
            <a:cxnSpLocks/>
          </p:cNvCxnSpPr>
          <p:nvPr/>
        </p:nvCxnSpPr>
        <p:spPr>
          <a:xfrm>
            <a:off x="436061" y="2362200"/>
            <a:ext cx="2611939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218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0649A41-CF2F-409C-B067-15C5833D1019}"/>
                  </a:ext>
                </a:extLst>
              </p:cNvPr>
              <p:cNvSpPr txBox="1"/>
              <p:nvPr/>
            </p:nvSpPr>
            <p:spPr>
              <a:xfrm>
                <a:off x="762000" y="762000"/>
                <a:ext cx="6138540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α</a:t>
                </a:r>
                <a:r>
                  <a:rPr lang="ru-RU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-распад 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- Q</a:t>
                </a:r>
                <a:r>
                  <a:rPr lang="el-GR" sz="1800" baseline="-25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α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b</a:t>
                </a:r>
                <a:r>
                  <a:rPr lang="el-GR" sz="1800" baseline="-25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α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</a:t>
                </a:r>
                <a:r>
                  <a:rPr lang="en-US" sz="1800" baseline="-25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1/2</a:t>
                </a:r>
              </a:p>
              <a:p>
                <a:endParaRPr lang="en-US" sz="1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ru-RU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спонтанное деление (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SF) -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r>
                  <a:rPr lang="en-US" sz="1800" baseline="-25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SF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</a:t>
                </a:r>
                <a:r>
                  <a:rPr lang="en-US" sz="1800" baseline="-25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1/2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TKE,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8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ru-RU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моды деления</a:t>
                </a:r>
              </a:p>
              <a:p>
                <a:endParaRPr lang="en-US" sz="1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l-GR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β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(EC) - </a:t>
                </a:r>
                <a:r>
                  <a:rPr lang="en-US" sz="1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r>
                  <a:rPr lang="en-US" sz="1800" baseline="-25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EC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</a:t>
                </a:r>
                <a:r>
                  <a:rPr lang="en-US" sz="1800" baseline="-25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1/2 </a:t>
                </a:r>
                <a:r>
                  <a:rPr lang="en-US" sz="1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P</a:t>
                </a:r>
                <a:r>
                  <a:rPr lang="en-US" sz="1800" baseline="-25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ECDF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0649A41-CF2F-409C-B067-15C5833D1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762000"/>
                <a:ext cx="6138540" cy="1477328"/>
              </a:xfrm>
              <a:prstGeom prst="rect">
                <a:avLst/>
              </a:prstGeom>
              <a:blipFill>
                <a:blip r:embed="rId3"/>
                <a:stretch>
                  <a:fillRect l="-794" t="-2479" b="-537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828508E-81EC-463B-8A4D-0D67AECBE5AD}"/>
              </a:ext>
            </a:extLst>
          </p:cNvPr>
          <p:cNvSpPr/>
          <p:nvPr/>
        </p:nvSpPr>
        <p:spPr>
          <a:xfrm>
            <a:off x="436061" y="838200"/>
            <a:ext cx="304800" cy="3048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6A30D62-EC85-4B26-BE7C-89BAA7BDB41E}"/>
              </a:ext>
            </a:extLst>
          </p:cNvPr>
          <p:cNvSpPr/>
          <p:nvPr/>
        </p:nvSpPr>
        <p:spPr>
          <a:xfrm>
            <a:off x="436061" y="1368264"/>
            <a:ext cx="304800" cy="3048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2F3A081-0FC6-42A7-B2D9-F441EF61F2E3}"/>
              </a:ext>
            </a:extLst>
          </p:cNvPr>
          <p:cNvSpPr/>
          <p:nvPr/>
        </p:nvSpPr>
        <p:spPr>
          <a:xfrm>
            <a:off x="436061" y="1913076"/>
            <a:ext cx="304800" cy="3048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06CEF34D-749C-43D4-8582-F80AA83E1DA1}"/>
              </a:ext>
            </a:extLst>
          </p:cNvPr>
          <p:cNvCxnSpPr>
            <a:cxnSpLocks/>
          </p:cNvCxnSpPr>
          <p:nvPr/>
        </p:nvCxnSpPr>
        <p:spPr>
          <a:xfrm>
            <a:off x="436061" y="2362200"/>
            <a:ext cx="2611939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2B6C4BB-8CD5-4AB4-A890-07C0A5CF49CF}"/>
              </a:ext>
            </a:extLst>
          </p:cNvPr>
          <p:cNvSpPr/>
          <p:nvPr/>
        </p:nvSpPr>
        <p:spPr>
          <a:xfrm>
            <a:off x="6002726" y="4807541"/>
            <a:ext cx="306491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J. </a:t>
            </a:r>
            <a:r>
              <a:rPr lang="en-US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Khuyagbaatar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1400" b="1" i="1" dirty="0">
                <a:latin typeface="Cambria" panose="02040503050406030204" pitchFamily="18" charset="0"/>
                <a:ea typeface="Cambria" panose="02040503050406030204" pitchFamily="18" charset="0"/>
              </a:rPr>
              <a:t>β</a:t>
            </a:r>
            <a:r>
              <a:rPr lang="en-US" sz="1400" b="1" dirty="0">
                <a:latin typeface="Cambria" panose="02040503050406030204" pitchFamily="18" charset="0"/>
                <a:ea typeface="Cambria" panose="02040503050406030204" pitchFamily="18" charset="0"/>
              </a:rPr>
              <a:t>(EC) delayed fission in the heaviest nuclei”</a:t>
            </a:r>
          </a:p>
          <a:p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Eur. Phys. J. A (2019) 55: 134</a:t>
            </a:r>
            <a:endParaRPr lang="ru-RU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09D5183-3584-4DFF-8214-734EDF5E21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2" y="3177101"/>
            <a:ext cx="5776187" cy="34899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CDC7E6-B1E9-4ACD-BAC3-9BB23FA93249}"/>
              </a:ext>
            </a:extLst>
          </p:cNvPr>
          <p:cNvSpPr txBox="1"/>
          <p:nvPr/>
        </p:nvSpPr>
        <p:spPr>
          <a:xfrm>
            <a:off x="5812970" y="3928102"/>
            <a:ext cx="31826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Для</a:t>
            </a:r>
            <a:r>
              <a:rPr lang="ru-RU" baseline="30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256,258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Lr, </a:t>
            </a:r>
            <a:r>
              <a:rPr lang="en-US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256,258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Db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0.1 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≤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en-US" b="1" baseline="-25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ECDF</a:t>
            </a:r>
            <a:r>
              <a:rPr lang="ru-RU" b="1" baseline="-25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≤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endParaRPr lang="en-US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82C3552-38B9-4390-B2C0-E70B6AAA3DF9}"/>
              </a:ext>
            </a:extLst>
          </p:cNvPr>
          <p:cNvSpPr/>
          <p:nvPr/>
        </p:nvSpPr>
        <p:spPr>
          <a:xfrm>
            <a:off x="3906000" y="2412499"/>
            <a:ext cx="3581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Кузнецов В.И., Скобелев Н.К., Флеров Г.Н. </a:t>
            </a:r>
            <a:r>
              <a:rPr lang="ru-RU" sz="1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Ядерная физика, 1966, т.4, с. 279</a:t>
            </a:r>
            <a:endParaRPr lang="ru-RU" sz="14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D4803E-B2E7-4DD2-84B0-09E924BC48FD}"/>
              </a:ext>
            </a:extLst>
          </p:cNvPr>
          <p:cNvSpPr txBox="1"/>
          <p:nvPr/>
        </p:nvSpPr>
        <p:spPr>
          <a:xfrm>
            <a:off x="3682645" y="1985874"/>
            <a:ext cx="3928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Для </a:t>
            </a:r>
            <a:r>
              <a:rPr lang="ru-RU" baseline="30000" dirty="0"/>
              <a:t>234</a:t>
            </a:r>
            <a:r>
              <a:rPr lang="en-US" dirty="0"/>
              <a:t>Am</a:t>
            </a:r>
            <a:r>
              <a:rPr lang="ru-RU" dirty="0"/>
              <a:t> 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en-US" b="1" baseline="-25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ECDF</a:t>
            </a:r>
            <a:r>
              <a:rPr lang="ru-RU" b="1" baseline="-25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≤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6.6х10</a:t>
            </a:r>
            <a:r>
              <a:rPr lang="ru-RU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-5</a:t>
            </a:r>
            <a:r>
              <a:rPr lang="ru-RU" dirty="0"/>
              <a:t> 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186A80AF-59AA-4385-8AF1-FDAA22D38F9E}"/>
              </a:ext>
            </a:extLst>
          </p:cNvPr>
          <p:cNvSpPr/>
          <p:nvPr/>
        </p:nvSpPr>
        <p:spPr>
          <a:xfrm>
            <a:off x="3657600" y="1913076"/>
            <a:ext cx="3877585" cy="1055801"/>
          </a:xfrm>
          <a:prstGeom prst="roundRect">
            <a:avLst/>
          </a:prstGeom>
          <a:solidFill>
            <a:schemeClr val="accent1"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D77C3B02-5A66-4241-B083-4126CF0E2EE9}"/>
              </a:ext>
            </a:extLst>
          </p:cNvPr>
          <p:cNvSpPr/>
          <p:nvPr/>
        </p:nvSpPr>
        <p:spPr>
          <a:xfrm>
            <a:off x="152400" y="3048000"/>
            <a:ext cx="8763000" cy="3657597"/>
          </a:xfrm>
          <a:prstGeom prst="roundRect">
            <a:avLst/>
          </a:prstGeom>
          <a:solidFill>
            <a:srgbClr val="C00000">
              <a:alpha val="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395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algn="ctr" eaLnBrk="1" hangingPunct="1"/>
            <a:r>
              <a:rPr lang="ru-RU" altLang="ru-RU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Структура ядра, ядерная изомерия</a:t>
            </a:r>
            <a:endParaRPr lang="fr-FR" altLang="ru-RU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38AAFEB-C61F-4335-B8F9-3564D9C55A9C}"/>
              </a:ext>
            </a:extLst>
          </p:cNvPr>
          <p:cNvSpPr/>
          <p:nvPr/>
        </p:nvSpPr>
        <p:spPr>
          <a:xfrm>
            <a:off x="228600" y="914400"/>
            <a:ext cx="8458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800" dirty="0">
                <a:solidFill>
                  <a:prstClr val="black"/>
                </a:solidFill>
                <a:latin typeface="Calibri"/>
              </a:rPr>
              <a:t>Поскольку операторы </a:t>
            </a:r>
            <a:r>
              <a:rPr lang="el-GR" sz="1800" dirty="0">
                <a:solidFill>
                  <a:prstClr val="black"/>
                </a:solidFill>
                <a:latin typeface="Calibri"/>
              </a:rPr>
              <a:t>γ</a:t>
            </a:r>
            <a:r>
              <a:rPr lang="ru-RU" sz="1800" dirty="0">
                <a:solidFill>
                  <a:prstClr val="black"/>
                </a:solidFill>
                <a:latin typeface="Calibri"/>
              </a:rPr>
              <a:t>-распада хорошо известны, то выявить детали структуры ядра позволяет исследование </a:t>
            </a:r>
            <a:r>
              <a:rPr lang="el-GR" sz="1800" dirty="0">
                <a:solidFill>
                  <a:prstClr val="black"/>
                </a:solidFill>
                <a:latin typeface="Calibri"/>
              </a:rPr>
              <a:t>γ</a:t>
            </a:r>
            <a:r>
              <a:rPr lang="ru-RU" sz="1800" dirty="0">
                <a:solidFill>
                  <a:prstClr val="black"/>
                </a:solidFill>
                <a:latin typeface="Calibri"/>
              </a:rPr>
              <a:t>-излучения атомных ядер. В области тяжелых ядер наиболее распространенным методом гамма спектроскопии является </a:t>
            </a:r>
            <a:r>
              <a:rPr lang="ru-RU" sz="1800" u="sng" dirty="0">
                <a:solidFill>
                  <a:prstClr val="black"/>
                </a:solidFill>
                <a:latin typeface="Calibri"/>
              </a:rPr>
              <a:t>измерение спектров </a:t>
            </a:r>
            <a:r>
              <a:rPr lang="el-GR" sz="1800" u="sng" dirty="0">
                <a:solidFill>
                  <a:prstClr val="black"/>
                </a:solidFill>
                <a:latin typeface="Calibri"/>
              </a:rPr>
              <a:t>γ</a:t>
            </a:r>
            <a:r>
              <a:rPr lang="ru-RU" sz="1800" u="sng" dirty="0">
                <a:solidFill>
                  <a:prstClr val="black"/>
                </a:solidFill>
                <a:latin typeface="Calibri"/>
              </a:rPr>
              <a:t>-квантов и конверсионных электронов (</a:t>
            </a:r>
            <a:r>
              <a:rPr lang="en-US" sz="1800" u="sng" dirty="0">
                <a:solidFill>
                  <a:prstClr val="black"/>
                </a:solidFill>
                <a:latin typeface="Calibri"/>
              </a:rPr>
              <a:t>CE) </a:t>
            </a:r>
            <a:r>
              <a:rPr lang="ru-RU" sz="1800" u="sng" dirty="0">
                <a:solidFill>
                  <a:prstClr val="black"/>
                </a:solidFill>
                <a:latin typeface="Calibri"/>
              </a:rPr>
              <a:t>при </a:t>
            </a:r>
            <a:r>
              <a:rPr lang="el-GR" sz="1800" u="sng" dirty="0">
                <a:solidFill>
                  <a:prstClr val="black"/>
                </a:solidFill>
                <a:latin typeface="Calibri"/>
              </a:rPr>
              <a:t>α</a:t>
            </a:r>
            <a:r>
              <a:rPr lang="en-US" sz="1800" u="sng" dirty="0">
                <a:solidFill>
                  <a:prstClr val="black"/>
                </a:solidFill>
                <a:latin typeface="Calibri"/>
              </a:rPr>
              <a:t>-</a:t>
            </a:r>
            <a:r>
              <a:rPr lang="ru-RU" sz="1800" u="sng" dirty="0">
                <a:solidFill>
                  <a:prstClr val="black"/>
                </a:solidFill>
                <a:latin typeface="Calibri"/>
              </a:rPr>
              <a:t> или </a:t>
            </a:r>
            <a:r>
              <a:rPr lang="el-GR" sz="1800" u="sng" dirty="0">
                <a:solidFill>
                  <a:prstClr val="black"/>
                </a:solidFill>
                <a:latin typeface="Calibri"/>
              </a:rPr>
              <a:t>β</a:t>
            </a:r>
            <a:r>
              <a:rPr lang="en-US" sz="1800" u="sng" dirty="0">
                <a:solidFill>
                  <a:prstClr val="black"/>
                </a:solidFill>
                <a:latin typeface="Calibri"/>
              </a:rPr>
              <a:t>-</a:t>
            </a:r>
            <a:r>
              <a:rPr lang="ru-RU" sz="1800" u="sng" dirty="0">
                <a:solidFill>
                  <a:prstClr val="black"/>
                </a:solidFill>
                <a:latin typeface="Calibri"/>
              </a:rPr>
              <a:t>распаде основных и изомерных состояний</a:t>
            </a:r>
            <a:r>
              <a:rPr lang="ru-RU" sz="1800" dirty="0">
                <a:solidFill>
                  <a:prstClr val="black"/>
                </a:solidFill>
                <a:latin typeface="Calibri"/>
              </a:rPr>
              <a:t>.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4A5611-9B71-4BA9-B5A2-0D7AEEDD1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276599"/>
            <a:ext cx="3296611" cy="19195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BD3206-1659-4191-BC5F-CEAD400F27D5}"/>
              </a:ext>
            </a:extLst>
          </p:cNvPr>
          <p:cNvSpPr txBox="1"/>
          <p:nvPr/>
        </p:nvSpPr>
        <p:spPr>
          <a:xfrm>
            <a:off x="533400" y="2603331"/>
            <a:ext cx="156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rgbClr val="FF0000"/>
                </a:solidFill>
              </a:rPr>
              <a:t>Fusion with HI</a:t>
            </a:r>
            <a:r>
              <a:rPr lang="en-US" dirty="0"/>
              <a:t> </a:t>
            </a:r>
            <a:endParaRPr lang="ru-RU" dirty="0"/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16444AA4-7949-48E8-BE62-6C171452933D}"/>
              </a:ext>
            </a:extLst>
          </p:cNvPr>
          <p:cNvCxnSpPr/>
          <p:nvPr/>
        </p:nvCxnSpPr>
        <p:spPr>
          <a:xfrm>
            <a:off x="838200" y="2971800"/>
            <a:ext cx="76200" cy="304799"/>
          </a:xfrm>
          <a:prstGeom prst="straightConnector1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A32DC12-E075-464E-A386-54C173AEA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0941" y="2667000"/>
            <a:ext cx="4333325" cy="295926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5141895-8F8A-4205-BC07-1D2D1CD77F3B}"/>
              </a:ext>
            </a:extLst>
          </p:cNvPr>
          <p:cNvSpPr/>
          <p:nvPr/>
        </p:nvSpPr>
        <p:spPr>
          <a:xfrm flipH="1">
            <a:off x="5334000" y="5743551"/>
            <a:ext cx="243472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Times" panose="02020603050405020304" pitchFamily="18" charset="0"/>
              </a:rPr>
              <a:t>F.P. </a:t>
            </a:r>
            <a:r>
              <a:rPr lang="en-US" sz="900" dirty="0" err="1">
                <a:latin typeface="Times" panose="02020603050405020304" pitchFamily="18" charset="0"/>
              </a:rPr>
              <a:t>Heßberger</a:t>
            </a:r>
            <a:r>
              <a:rPr lang="en-US" sz="900" dirty="0">
                <a:latin typeface="Times" panose="02020603050405020304" pitchFamily="18" charset="0"/>
              </a:rPr>
              <a:t> et al. EPJ A. 30, 561 (2006)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163774460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20316</TotalTime>
  <Words>1961</Words>
  <Application>Microsoft Office PowerPoint</Application>
  <PresentationFormat>Экран (4:3)</PresentationFormat>
  <Paragraphs>395</Paragraphs>
  <Slides>41</Slides>
  <Notes>21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41</vt:i4>
      </vt:variant>
    </vt:vector>
  </HeadingPairs>
  <TitlesOfParts>
    <vt:vector size="57" baseType="lpstr">
      <vt:lpstr>Arial</vt:lpstr>
      <vt:lpstr>Calibri</vt:lpstr>
      <vt:lpstr>Calibri Light</vt:lpstr>
      <vt:lpstr>Cambria</vt:lpstr>
      <vt:lpstr>Cambria Math</vt:lpstr>
      <vt:lpstr>Comic Sans MS</vt:lpstr>
      <vt:lpstr>Symbol</vt:lpstr>
      <vt:lpstr>Times</vt:lpstr>
      <vt:lpstr>Times New Roman</vt:lpstr>
      <vt:lpstr>1_Default Design</vt:lpstr>
      <vt:lpstr>Тема Office</vt:lpstr>
      <vt:lpstr>1_Тема Office</vt:lpstr>
      <vt:lpstr>2_Тема Office</vt:lpstr>
      <vt:lpstr>CorelDRAW</vt:lpstr>
      <vt:lpstr>Graph</vt:lpstr>
      <vt:lpstr>Документ Microsoft Word</vt:lpstr>
      <vt:lpstr>Презентация PowerPoint</vt:lpstr>
      <vt:lpstr>Презентация PowerPoint</vt:lpstr>
      <vt:lpstr>Распад тяжелых ядер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ядра, ядерная изомерия</vt:lpstr>
      <vt:lpstr>Презентация PowerPoint</vt:lpstr>
      <vt:lpstr>Презентация PowerPoint</vt:lpstr>
      <vt:lpstr>Ядерная изомерия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Fine structure of  249No . Neutron configuration g.s. 5/2+ [622] Qα=9.28(3) МэВ (Q_α^tabl =9170(200) кэВ)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Yakushev</dc:creator>
  <cp:lastModifiedBy>Alexandr Svirikhin</cp:lastModifiedBy>
  <cp:revision>611</cp:revision>
  <cp:lastPrinted>2001-03-15T17:35:28Z</cp:lastPrinted>
  <dcterms:created xsi:type="dcterms:W3CDTF">2001-10-26T22:02:03Z</dcterms:created>
  <dcterms:modified xsi:type="dcterms:W3CDTF">2024-05-15T06:45:13Z</dcterms:modified>
</cp:coreProperties>
</file>