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291" r:id="rId3"/>
    <p:sldId id="292" r:id="rId4"/>
    <p:sldId id="279" r:id="rId5"/>
    <p:sldId id="286" r:id="rId6"/>
    <p:sldId id="338" r:id="rId7"/>
    <p:sldId id="324" r:id="rId8"/>
    <p:sldId id="333" r:id="rId9"/>
    <p:sldId id="334" r:id="rId10"/>
    <p:sldId id="328" r:id="rId11"/>
    <p:sldId id="326" r:id="rId12"/>
    <p:sldId id="339" r:id="rId13"/>
    <p:sldId id="329" r:id="rId14"/>
    <p:sldId id="330" r:id="rId15"/>
    <p:sldId id="318" r:id="rId16"/>
    <p:sldId id="316" r:id="rId17"/>
    <p:sldId id="317" r:id="rId18"/>
    <p:sldId id="283" r:id="rId19"/>
    <p:sldId id="280" r:id="rId20"/>
    <p:sldId id="282" r:id="rId21"/>
    <p:sldId id="332" r:id="rId22"/>
    <p:sldId id="302" r:id="rId23"/>
    <p:sldId id="340" r:id="rId24"/>
    <p:sldId id="337" r:id="rId25"/>
    <p:sldId id="336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CC"/>
    <a:srgbClr val="FFCC00"/>
    <a:srgbClr val="AECF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2" autoAdjust="0"/>
    <p:restoredTop sz="89806" autoAdjust="0"/>
  </p:normalViewPr>
  <p:slideViewPr>
    <p:cSldViewPr snapToGrid="0">
      <p:cViewPr varScale="1">
        <p:scale>
          <a:sx n="71" d="100"/>
          <a:sy n="71" d="100"/>
        </p:scale>
        <p:origin x="446" y="3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Click to move the slide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 b="0" strike="noStrike" spc="-1">
                <a:latin typeface="Times New Roman"/>
              </a:rPr>
              <a:t> </a:t>
            </a:r>
          </a:p>
        </p:txBody>
      </p:sp>
      <p:sp>
        <p:nvSpPr>
          <p:cNvPr id="44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n-US" sz="1400" b="0" strike="noStrike" spc="-1">
                <a:latin typeface="Times New Roman"/>
              </a:rPr>
              <a:t> 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sz="1400" b="0" strike="noStrike" spc="-1">
                <a:latin typeface="Times New Roman"/>
              </a:rPr>
              <a:t> </a:t>
            </a:r>
          </a:p>
        </p:txBody>
      </p:sp>
      <p:sp>
        <p:nvSpPr>
          <p:cNvPr id="46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B394C68B-612F-4BE1-A90B-67BC3F5D5BA9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34401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extShape 1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88AA9541-13B0-4D58-8A73-ECA6EED49DEA}" type="slidenum">
              <a:rPr lang="en-US" sz="1200" b="0" strike="noStrike" spc="-1">
                <a:latin typeface="Times New Roman"/>
              </a:rPr>
              <a:t>1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187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366713" y="874713"/>
            <a:ext cx="7672387" cy="4316412"/>
          </a:xfrm>
          <a:prstGeom prst="rect">
            <a:avLst/>
          </a:prstGeom>
        </p:spPr>
      </p:sp>
      <p:sp>
        <p:nvSpPr>
          <p:cNvPr id="188" name="PlaceHolder 3"/>
          <p:cNvSpPr>
            <a:spLocks noGrp="1"/>
          </p:cNvSpPr>
          <p:nvPr>
            <p:ph type="body"/>
          </p:nvPr>
        </p:nvSpPr>
        <p:spPr>
          <a:xfrm>
            <a:off x="840600" y="5467320"/>
            <a:ext cx="6725520" cy="4206240"/>
          </a:xfrm>
          <a:prstGeom prst="rect">
            <a:avLst/>
          </a:prstGeom>
        </p:spPr>
        <p:txBody>
          <a:bodyPr/>
          <a:lstStyle/>
          <a:p>
            <a:endParaRPr lang="en-US" sz="2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9522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B394C68B-612F-4BE1-A90B-67BC3F5D5BA9}" type="slidenum">
              <a:rPr lang="en-US" sz="1400" b="0" strike="noStrike" spc="-1" smtClean="0">
                <a:latin typeface="Times New Roman"/>
              </a:rPr>
              <a:t>12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30271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B394C68B-612F-4BE1-A90B-67BC3F5D5BA9}" type="slidenum">
              <a:rPr lang="en-US" sz="1400" b="0" strike="noStrike" spc="-1" smtClean="0">
                <a:latin typeface="Times New Roman"/>
              </a:rPr>
              <a:t>14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16234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B394C68B-612F-4BE1-A90B-67BC3F5D5BA9}" type="slidenum">
              <a:rPr lang="en-US" sz="1400" b="0" strike="noStrike" spc="-1" smtClean="0">
                <a:latin typeface="Times New Roman"/>
              </a:rPr>
              <a:t>15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811946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7D601-7AA9-49CD-98CB-2ABC50B66046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66502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6"/>
          <p:cNvSpPr txBox="1">
            <a:spLocks noGrp="1" noChangeArrowheads="1"/>
          </p:cNvSpPr>
          <p:nvPr/>
        </p:nvSpPr>
        <p:spPr bwMode="auto">
          <a:xfrm>
            <a:off x="1" y="10557323"/>
            <a:ext cx="3049513" cy="55510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>
              <a:defRPr/>
            </a:pPr>
            <a:r>
              <a:rPr lang="fr-FR" sz="1300">
                <a:latin typeface="+mn-lt"/>
              </a:rPr>
              <a:t>SIGMAPHI PRESENTATION - JUNE 2001</a:t>
            </a: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908790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ru" smtClean="0"/>
              <a:pPr algn="r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363332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981CAF57-6975-4123-ABE0-3E338912BDCA}" type="datetime">
              <a:rPr lang="en-US" sz="1200" b="0" strike="noStrike" spc="-1">
                <a:solidFill>
                  <a:srgbClr val="8B8B8B"/>
                </a:solidFill>
                <a:latin typeface="Calibri"/>
              </a:rPr>
              <a:t>5/16/2024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E732A585-FE36-4565-A312-9C624E94D3A4}" type="slidenum">
              <a:rPr lang="en-US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flerovlab.jinr.ru/accullina-ii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emf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9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1.png"/><Relationship Id="rId10" Type="http://schemas.openxmlformats.org/officeDocument/2006/relationships/image" Target="../media/image44.png"/><Relationship Id="rId4" Type="http://schemas.openxmlformats.org/officeDocument/2006/relationships/image" Target="../media/image40.emf"/><Relationship Id="rId9" Type="http://schemas.openxmlformats.org/officeDocument/2006/relationships/image" Target="../media/image4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image" Target="../media/image3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arxiv.org/abs/2312.17354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arxiv.org/abs/2312.17354" TargetMode="External"/><Relationship Id="rId5" Type="http://schemas.openxmlformats.org/officeDocument/2006/relationships/image" Target="../media/image16.emf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Shape 1"/>
          <p:cNvSpPr txBox="1"/>
          <p:nvPr/>
        </p:nvSpPr>
        <p:spPr>
          <a:xfrm>
            <a:off x="0" y="35651"/>
            <a:ext cx="12192000" cy="841041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/>
            <a:r>
              <a:rPr lang="ru-BY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Легкая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BY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кзотика на комплексе АКУЛИНА-2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@</a:t>
            </a:r>
            <a:r>
              <a:rPr lang="ru-BY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У-400М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экспериментов по исследованию ядер на границах нуклонной стабильности</a:t>
            </a:r>
            <a:endParaRPr lang="ru-RU" sz="2400" b="1" i="1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Shape 2"/>
          <p:cNvSpPr txBox="1"/>
          <p:nvPr/>
        </p:nvSpPr>
        <p:spPr>
          <a:xfrm>
            <a:off x="1459943" y="780199"/>
            <a:ext cx="9294120" cy="592964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ru-RU" sz="2800" b="1" strike="noStrike" spc="-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А.С. </a:t>
            </a:r>
            <a:r>
              <a:rPr lang="ru-RU" sz="2800" b="1" spc="-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Фомичев</a:t>
            </a:r>
            <a:endParaRPr lang="en-US" sz="2800" b="1" i="1" strike="noStrike" spc="-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47"/>
          <p:cNvSpPr txBox="1">
            <a:spLocks noChangeArrowheads="1"/>
          </p:cNvSpPr>
          <p:nvPr/>
        </p:nvSpPr>
        <p:spPr bwMode="auto">
          <a:xfrm>
            <a:off x="7580232" y="6315375"/>
            <a:ext cx="4277064" cy="400110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http://flerovlab.jinr.ru/accullina-ii/</a:t>
            </a:r>
            <a:r>
              <a:rPr lang="en-US" sz="2000" dirty="0"/>
              <a:t>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01AC2D-1404-C54C-D600-C39A0F6F7DD8}"/>
              </a:ext>
            </a:extLst>
          </p:cNvPr>
          <p:cNvSpPr txBox="1"/>
          <p:nvPr/>
        </p:nvSpPr>
        <p:spPr>
          <a:xfrm>
            <a:off x="334705" y="6233743"/>
            <a:ext cx="3404176" cy="523220"/>
          </a:xfrm>
          <a:prstGeom prst="rect">
            <a:avLst/>
          </a:prstGeom>
          <a:solidFill>
            <a:srgbClr val="FFFFCC">
              <a:alpha val="6900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+mn-lt"/>
              </a:rPr>
              <a:t>Совет РАН по физике тяжелых ионов, </a:t>
            </a:r>
          </a:p>
          <a:p>
            <a:r>
              <a:rPr lang="ru-RU" sz="1400" dirty="0">
                <a:latin typeface="+mn-lt"/>
              </a:rPr>
              <a:t>Н. Новгород, </a:t>
            </a:r>
            <a:r>
              <a:rPr lang="ru-RU" sz="1400" dirty="0" smtClean="0">
                <a:latin typeface="+mn-lt"/>
              </a:rPr>
              <a:t>1</a:t>
            </a:r>
            <a:r>
              <a:rPr lang="en-US" sz="1400" dirty="0" smtClean="0">
                <a:latin typeface="+mn-lt"/>
              </a:rPr>
              <a:t>4</a:t>
            </a:r>
            <a:r>
              <a:rPr lang="ru-RU" sz="1400" dirty="0" smtClean="0">
                <a:latin typeface="+mn-lt"/>
              </a:rPr>
              <a:t>-17 </a:t>
            </a:r>
            <a:r>
              <a:rPr lang="ru-RU" sz="1400" dirty="0">
                <a:latin typeface="+mn-lt"/>
              </a:rPr>
              <a:t>Мая 2024 г.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A913915-6566-3668-0283-39F778D731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9025" y="1460770"/>
            <a:ext cx="10020300" cy="454342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3571456-9446-8A12-F351-3A66E20162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55" y="869509"/>
            <a:ext cx="2847975" cy="1000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704571E-736D-3B54-E251-A081CA658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2617" y="518097"/>
            <a:ext cx="4406391" cy="6083565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1506F7CF-3477-E3C2-C1D8-25A1178708A7}"/>
              </a:ext>
            </a:extLst>
          </p:cNvPr>
          <p:cNvGrpSpPr/>
          <p:nvPr/>
        </p:nvGrpSpPr>
        <p:grpSpPr>
          <a:xfrm>
            <a:off x="331610" y="527174"/>
            <a:ext cx="5764390" cy="3448050"/>
            <a:chOff x="331610" y="601822"/>
            <a:chExt cx="5764390" cy="3448050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C435937C-4A5C-41F2-FCF7-05A09A38A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8700" y="601822"/>
              <a:ext cx="5067300" cy="3448050"/>
            </a:xfrm>
            <a:prstGeom prst="rect">
              <a:avLst/>
            </a:prstGeom>
          </p:spPr>
        </p:pic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D4FDB79E-7C57-BE69-6A04-3F02A7454297}"/>
                </a:ext>
              </a:extLst>
            </p:cNvPr>
            <p:cNvSpPr/>
            <p:nvPr/>
          </p:nvSpPr>
          <p:spPr>
            <a:xfrm>
              <a:off x="331610" y="1309817"/>
              <a:ext cx="251152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400" baseline="30000" dirty="0">
                  <a:solidFill>
                    <a:srgbClr val="C0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r>
                <a:rPr lang="en-GB" sz="1400" dirty="0">
                  <a:solidFill>
                    <a:srgbClr val="C0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Be (150 </a:t>
              </a:r>
              <a:r>
                <a:rPr lang="en-GB" sz="1400" dirty="0" err="1">
                  <a:solidFill>
                    <a:srgbClr val="C0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AMeV</a:t>
              </a:r>
              <a:r>
                <a:rPr lang="en-GB" sz="1400" dirty="0">
                  <a:solidFill>
                    <a:srgbClr val="C0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, 5*10</a:t>
              </a:r>
              <a:r>
                <a:rPr lang="en-GB" sz="1400" baseline="30000" dirty="0">
                  <a:solidFill>
                    <a:srgbClr val="C0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r>
                <a:rPr lang="en-GB" sz="1400" dirty="0">
                  <a:solidFill>
                    <a:srgbClr val="C0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, 90%)</a:t>
              </a:r>
              <a:endParaRPr lang="ru-RU" sz="1400" dirty="0">
                <a:solidFill>
                  <a:srgbClr val="C0000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481F934-9AEC-2BF8-F273-254EFB3E1A71}"/>
                </a:ext>
              </a:extLst>
            </p:cNvPr>
            <p:cNvSpPr txBox="1"/>
            <p:nvPr/>
          </p:nvSpPr>
          <p:spPr>
            <a:xfrm>
              <a:off x="2286390" y="2520922"/>
              <a:ext cx="137859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C0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(2 mm) </a:t>
              </a:r>
              <a:endParaRPr lang="ru-RU" sz="14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99AA0991-E474-6ED1-C5F9-F8FB25DA1E21}"/>
              </a:ext>
            </a:extLst>
          </p:cNvPr>
          <p:cNvGrpSpPr/>
          <p:nvPr/>
        </p:nvGrpSpPr>
        <p:grpSpPr>
          <a:xfrm>
            <a:off x="326820" y="4180114"/>
            <a:ext cx="2789604" cy="2426219"/>
            <a:chOff x="326820" y="4049872"/>
            <a:chExt cx="3071660" cy="2556461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797D45C2-6529-1458-AC0B-B023A4C14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6820" y="4049872"/>
              <a:ext cx="2516310" cy="242123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56B90A4-901D-D641-A0C1-D415B4DAAB3D}"/>
                </a:ext>
              </a:extLst>
            </p:cNvPr>
            <p:cNvSpPr txBox="1"/>
            <p:nvPr/>
          </p:nvSpPr>
          <p:spPr>
            <a:xfrm>
              <a:off x="2552895" y="6298556"/>
              <a:ext cx="84558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400" dirty="0">
                  <a:ea typeface="Tahoma" panose="020B0604030504040204" pitchFamily="34" charset="0"/>
                  <a:cs typeface="Tahoma" panose="020B0604030504040204" pitchFamily="34" charset="0"/>
                </a:rPr>
                <a:t>z [</a:t>
              </a:r>
              <a:r>
                <a:rPr lang="en-US" sz="1400" dirty="0" err="1">
                  <a:ea typeface="Tahoma" panose="020B0604030504040204" pitchFamily="34" charset="0"/>
                  <a:cs typeface="Tahoma" panose="020B0604030504040204" pitchFamily="34" charset="0"/>
                </a:rPr>
                <a:t>fm</a:t>
              </a:r>
              <a:r>
                <a:rPr lang="en-US" sz="1400" dirty="0">
                  <a:ea typeface="Tahoma" panose="020B0604030504040204" pitchFamily="34" charset="0"/>
                  <a:cs typeface="Tahoma" panose="020B0604030504040204" pitchFamily="34" charset="0"/>
                </a:rPr>
                <a:t>]</a:t>
              </a:r>
              <a:endParaRPr lang="ru-RU" sz="1400" dirty="0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0A9F504-2EC6-9B81-3393-3D4C587F7E2C}"/>
              </a:ext>
            </a:extLst>
          </p:cNvPr>
          <p:cNvSpPr txBox="1"/>
          <p:nvPr/>
        </p:nvSpPr>
        <p:spPr>
          <a:xfrm>
            <a:off x="3001538" y="5178285"/>
            <a:ext cx="301767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0" i="0" u="none" strike="noStrike" baseline="0" dirty="0">
                <a:solidFill>
                  <a:srgbClr val="231F20"/>
                </a:solidFill>
                <a:latin typeface="+mj-lt"/>
                <a:sym typeface="Symbol" panose="05050102010706020507" pitchFamily="18" charset="2"/>
              </a:rPr>
              <a:t></a:t>
            </a:r>
            <a:endParaRPr lang="en-US" sz="1400" b="0" i="0" u="none" strike="noStrike" baseline="0" dirty="0">
              <a:solidFill>
                <a:srgbClr val="231F20"/>
              </a:solidFill>
              <a:latin typeface="+mj-lt"/>
            </a:endParaRPr>
          </a:p>
          <a:p>
            <a:pPr algn="l"/>
            <a:r>
              <a:rPr lang="en-US" sz="1400" b="0" i="0" u="none" strike="noStrike" baseline="0" dirty="0">
                <a:solidFill>
                  <a:srgbClr val="231F20"/>
                </a:solidFill>
                <a:latin typeface="+mj-lt"/>
              </a:rPr>
              <a:t>(c) and (d) are the density</a:t>
            </a:r>
          </a:p>
          <a:p>
            <a:pPr algn="l"/>
            <a:r>
              <a:rPr lang="en-US" sz="1400" b="0" i="0" u="none" strike="noStrike" baseline="0" dirty="0">
                <a:solidFill>
                  <a:srgbClr val="231F20"/>
                </a:solidFill>
                <a:latin typeface="+mj-lt"/>
              </a:rPr>
              <a:t>distribution of the protons and valence neutrons in the ground</a:t>
            </a:r>
          </a:p>
          <a:p>
            <a:pPr algn="l"/>
            <a:r>
              <a:rPr lang="en-US" sz="1400" b="0" i="0" u="none" strike="noStrike" baseline="0" dirty="0">
                <a:solidFill>
                  <a:srgbClr val="231F20"/>
                </a:solidFill>
                <a:latin typeface="+mj-lt"/>
              </a:rPr>
              <a:t>state of </a:t>
            </a:r>
            <a:r>
              <a:rPr lang="en-US" sz="1400" b="0" i="0" u="none" strike="noStrike" baseline="30000" dirty="0">
                <a:solidFill>
                  <a:srgbClr val="231F20"/>
                </a:solidFill>
                <a:latin typeface="+mj-lt"/>
              </a:rPr>
              <a:t>10</a:t>
            </a:r>
            <a:r>
              <a:rPr lang="en-US" sz="1400" b="0" i="0" u="none" strike="noStrike" baseline="0" dirty="0">
                <a:solidFill>
                  <a:srgbClr val="231F20"/>
                </a:solidFill>
                <a:latin typeface="+mj-lt"/>
              </a:rPr>
              <a:t>Be predicted by theory. </a:t>
            </a:r>
            <a:endParaRPr lang="ru-RU" sz="1400" dirty="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C733FD-7CA6-9329-6887-459019989728}"/>
              </a:ext>
            </a:extLst>
          </p:cNvPr>
          <p:cNvSpPr txBox="1"/>
          <p:nvPr/>
        </p:nvSpPr>
        <p:spPr>
          <a:xfrm>
            <a:off x="202157" y="477806"/>
            <a:ext cx="34628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u="none" strike="noStrike" baseline="0" dirty="0">
                <a:solidFill>
                  <a:srgbClr val="231F20"/>
                </a:solidFill>
                <a:latin typeface="Times-Roman"/>
              </a:rPr>
              <a:t>P.J. Li et al., </a:t>
            </a:r>
            <a:r>
              <a:rPr lang="en-US" sz="1600" u="none" strike="noStrike" baseline="0" dirty="0">
                <a:solidFill>
                  <a:srgbClr val="231F20"/>
                </a:solidFill>
                <a:latin typeface="Times-Roman"/>
              </a:rPr>
              <a:t>Phys. Rev. Lett. </a:t>
            </a:r>
          </a:p>
          <a:p>
            <a:r>
              <a:rPr lang="en-US" sz="1600" u="none" strike="noStrike" baseline="0" dirty="0">
                <a:solidFill>
                  <a:srgbClr val="231F20"/>
                </a:solidFill>
                <a:latin typeface="Times-Roman"/>
              </a:rPr>
              <a:t>131 (2023) 212501</a:t>
            </a:r>
            <a:endParaRPr lang="ru-RU" sz="16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8070795-9CF3-640F-9454-27A9478D67C8}"/>
              </a:ext>
            </a:extLst>
          </p:cNvPr>
          <p:cNvSpPr txBox="1"/>
          <p:nvPr/>
        </p:nvSpPr>
        <p:spPr>
          <a:xfrm>
            <a:off x="4115223" y="4079647"/>
            <a:ext cx="296810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0" i="0" u="none" strike="noStrike" baseline="0" dirty="0">
                <a:solidFill>
                  <a:srgbClr val="231F20"/>
                </a:solidFill>
                <a:latin typeface="+mj-lt"/>
              </a:rPr>
              <a:t>Excitation energy spectra for full solid angle covered by proton and</a:t>
            </a:r>
          </a:p>
          <a:p>
            <a:pPr algn="l"/>
            <a:r>
              <a:rPr lang="en-US" sz="1400" b="0" i="0" u="none" strike="noStrike" baseline="0" dirty="0">
                <a:solidFill>
                  <a:srgbClr val="231F20"/>
                </a:solidFill>
                <a:latin typeface="+mj-lt"/>
              </a:rPr>
              <a:t>cluster detectors (a) and for QFS angular pair p-ɑ (b).    →→</a:t>
            </a:r>
            <a:endParaRPr lang="ru-RU" sz="1400" dirty="0">
              <a:latin typeface="+mj-lt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1EB10015-792B-7D8C-E414-88E28D325196}"/>
              </a:ext>
            </a:extLst>
          </p:cNvPr>
          <p:cNvSpPr/>
          <p:nvPr/>
        </p:nvSpPr>
        <p:spPr>
          <a:xfrm>
            <a:off x="2213150" y="32656"/>
            <a:ext cx="7481388" cy="369332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a typeface="Tahoma" panose="020B0604030504040204" pitchFamily="34" charset="0"/>
                <a:cs typeface="Tahoma" panose="020B0604030504040204" pitchFamily="34" charset="0"/>
              </a:rPr>
              <a:t>Наблюдение конфигурации </a:t>
            </a:r>
            <a:r>
              <a:rPr lang="en-US" b="1" baseline="30000" dirty="0"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en-US" b="1" dirty="0">
                <a:ea typeface="Tahoma" panose="020B0604030504040204" pitchFamily="34" charset="0"/>
                <a:cs typeface="Tahoma" panose="020B0604030504040204" pitchFamily="34" charset="0"/>
              </a:rPr>
              <a:t>He-</a:t>
            </a:r>
            <a:r>
              <a:rPr lang="en-US" b="1" baseline="30000" dirty="0"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US" b="1" dirty="0">
                <a:ea typeface="Tahoma" panose="020B0604030504040204" pitchFamily="34" charset="0"/>
                <a:cs typeface="Tahoma" panose="020B0604030504040204" pitchFamily="34" charset="0"/>
              </a:rPr>
              <a:t>He </a:t>
            </a:r>
            <a:r>
              <a:rPr lang="ru-RU" b="1" dirty="0">
                <a:ea typeface="Tahoma" panose="020B0604030504040204" pitchFamily="34" charset="0"/>
                <a:cs typeface="Tahoma" panose="020B0604030504040204" pitchFamily="34" charset="0"/>
              </a:rPr>
              <a:t>в структуре </a:t>
            </a:r>
            <a:r>
              <a:rPr lang="en-GB" b="1" baseline="30000" dirty="0"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lang="en-GB" b="1" dirty="0">
                <a:ea typeface="Tahoma" panose="020B0604030504040204" pitchFamily="34" charset="0"/>
                <a:cs typeface="Tahoma" panose="020B0604030504040204" pitchFamily="34" charset="0"/>
              </a:rPr>
              <a:t>Be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322899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3D2B5D-A85E-6A1F-3695-8446036FB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3656" y="756092"/>
            <a:ext cx="8917787" cy="55852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EA3A8F-5728-DCEF-17C7-D6FCC522DB39}"/>
              </a:ext>
            </a:extLst>
          </p:cNvPr>
          <p:cNvSpPr txBox="1"/>
          <p:nvPr/>
        </p:nvSpPr>
        <p:spPr>
          <a:xfrm>
            <a:off x="1552456" y="23263"/>
            <a:ext cx="92209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0" u="none" strike="noStrike" baseline="0" dirty="0">
                <a:solidFill>
                  <a:srgbClr val="231F20"/>
                </a:solidFill>
                <a:latin typeface="Times-Roman"/>
              </a:rPr>
              <a:t>Structure of states in </a:t>
            </a:r>
            <a:r>
              <a:rPr lang="en-US" sz="2000" b="1" i="0" u="none" strike="noStrike" baseline="30000" dirty="0">
                <a:solidFill>
                  <a:srgbClr val="231F20"/>
                </a:solidFill>
                <a:latin typeface="Times-Roman"/>
              </a:rPr>
              <a:t>9-12</a:t>
            </a:r>
            <a:r>
              <a:rPr lang="en-US" sz="2000" b="1" i="0" u="none" strike="noStrike" baseline="0" dirty="0">
                <a:solidFill>
                  <a:srgbClr val="231F20"/>
                </a:solidFill>
                <a:latin typeface="Times-Roman"/>
              </a:rPr>
              <a:t>Be with their molecular configurations </a:t>
            </a:r>
            <a:endParaRPr lang="ru-RU" sz="20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05A9E6-D816-EAF4-E279-21441D3B84C8}"/>
              </a:ext>
            </a:extLst>
          </p:cNvPr>
          <p:cNvSpPr txBox="1"/>
          <p:nvPr/>
        </p:nvSpPr>
        <p:spPr>
          <a:xfrm>
            <a:off x="258141" y="389546"/>
            <a:ext cx="42869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u="none" strike="noStrike" baseline="0" dirty="0">
                <a:solidFill>
                  <a:srgbClr val="231F20"/>
                </a:solidFill>
                <a:latin typeface="Times-Roman"/>
              </a:rPr>
              <a:t>W. Von </a:t>
            </a:r>
            <a:r>
              <a:rPr lang="en-US" sz="1600" i="1" u="none" strike="noStrike" baseline="0" dirty="0" err="1">
                <a:solidFill>
                  <a:srgbClr val="231F20"/>
                </a:solidFill>
                <a:latin typeface="Times-Roman"/>
              </a:rPr>
              <a:t>Oertzen</a:t>
            </a:r>
            <a:r>
              <a:rPr lang="ru-RU" sz="1600" i="1" dirty="0">
                <a:solidFill>
                  <a:srgbClr val="231F20"/>
                </a:solidFill>
                <a:latin typeface="Times-Roman"/>
              </a:rPr>
              <a:t>, </a:t>
            </a:r>
            <a:r>
              <a:rPr lang="en-US" sz="1600" i="1" dirty="0">
                <a:solidFill>
                  <a:srgbClr val="231F20"/>
                </a:solidFill>
                <a:latin typeface="Times-Roman"/>
              </a:rPr>
              <a:t>M. Freer, Y. </a:t>
            </a:r>
            <a:r>
              <a:rPr lang="en-US" sz="1600" i="1" dirty="0" err="1">
                <a:solidFill>
                  <a:srgbClr val="231F20"/>
                </a:solidFill>
                <a:latin typeface="Times-Roman"/>
              </a:rPr>
              <a:t>Kanado-En’yo</a:t>
            </a:r>
            <a:r>
              <a:rPr lang="en-US" sz="1600" i="1" u="none" strike="noStrike" baseline="0" dirty="0">
                <a:solidFill>
                  <a:srgbClr val="231F20"/>
                </a:solidFill>
                <a:latin typeface="Times-Roman"/>
              </a:rPr>
              <a:t>,</a:t>
            </a:r>
            <a:r>
              <a:rPr lang="ru-RU" sz="1600" i="1" u="none" strike="noStrike" baseline="0" dirty="0">
                <a:solidFill>
                  <a:srgbClr val="231F20"/>
                </a:solidFill>
                <a:latin typeface="Times-Roman"/>
              </a:rPr>
              <a:t> </a:t>
            </a:r>
          </a:p>
          <a:p>
            <a:r>
              <a:rPr lang="en-US" sz="1600" u="none" strike="noStrike" baseline="0" dirty="0">
                <a:solidFill>
                  <a:srgbClr val="231F20"/>
                </a:solidFill>
                <a:latin typeface="Times-Roman"/>
              </a:rPr>
              <a:t>Phys. Rep. 432 (2006) 43-113.</a:t>
            </a:r>
            <a:endParaRPr lang="ru-RU" sz="16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8A5010D-1FBD-5959-09D2-5A0A64A24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80" y="2015408"/>
            <a:ext cx="3184071" cy="31840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2F1775-E4E2-868F-9894-53B916649310}"/>
              </a:ext>
            </a:extLst>
          </p:cNvPr>
          <p:cNvSpPr txBox="1"/>
          <p:nvPr/>
        </p:nvSpPr>
        <p:spPr>
          <a:xfrm>
            <a:off x="258141" y="5199479"/>
            <a:ext cx="326804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0" i="0" u="none" strike="noStrike" baseline="0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-Roman"/>
              </a:rPr>
              <a:t>Evolution of the distance between the two ɑ-particles for states in </a:t>
            </a:r>
            <a:r>
              <a:rPr lang="en-US" sz="1400" b="0" i="0" u="none" strike="noStrike" baseline="30000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-Roman"/>
              </a:rPr>
              <a:t>9-12</a:t>
            </a:r>
            <a:r>
              <a:rPr lang="en-US" sz="1400" b="0" i="0" u="none" strike="noStrike" baseline="0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-Roman"/>
              </a:rPr>
              <a:t>Be as a function of neutron number (AMD calculations).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8B1C15-0C80-4BE0-0D78-202311F807FD}"/>
              </a:ext>
            </a:extLst>
          </p:cNvPr>
          <p:cNvSpPr txBox="1"/>
          <p:nvPr/>
        </p:nvSpPr>
        <p:spPr>
          <a:xfrm>
            <a:off x="4971544" y="6219821"/>
            <a:ext cx="11244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He-</a:t>
            </a:r>
            <a:r>
              <a:rPr lang="en-US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He</a:t>
            </a: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			 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C13F8F-71CE-E02C-6630-95E09869F743}"/>
              </a:ext>
            </a:extLst>
          </p:cNvPr>
          <p:cNvSpPr txBox="1"/>
          <p:nvPr/>
        </p:nvSpPr>
        <p:spPr>
          <a:xfrm>
            <a:off x="9803043" y="5879707"/>
            <a:ext cx="15481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8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He-</a:t>
            </a:r>
            <a:r>
              <a:rPr lang="en-US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He,</a:t>
            </a: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	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ru-RU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He-</a:t>
            </a:r>
            <a:r>
              <a:rPr lang="ru-RU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He</a:t>
            </a: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ru-RU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He-</a:t>
            </a:r>
            <a:r>
              <a:rPr lang="en-US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He</a:t>
            </a: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-4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</a:t>
            </a:r>
            <a:endParaRPr lang="ru-RU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53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78BF34E9-43C1-9720-BDEE-EE0C80FA4D27}"/>
              </a:ext>
            </a:extLst>
          </p:cNvPr>
          <p:cNvSpPr txBox="1"/>
          <p:nvPr/>
        </p:nvSpPr>
        <p:spPr>
          <a:xfrm>
            <a:off x="274799" y="446674"/>
            <a:ext cx="1119177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150" algn="just"/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The breakup of </a:t>
            </a:r>
            <a:r>
              <a:rPr lang="en-US" sz="1800" b="0" i="0" u="none" strike="noStrike" baseline="30000" dirty="0">
                <a:latin typeface="Palatino Linotype" panose="02040502050505030304" pitchFamily="18" charset="0"/>
              </a:rPr>
              <a:t>12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Be into </a:t>
            </a:r>
            <a:r>
              <a:rPr lang="en-US" sz="1800" b="0" i="0" u="none" strike="noStrike" baseline="30000" dirty="0">
                <a:latin typeface="Palatino Linotype" panose="02040502050505030304" pitchFamily="18" charset="0"/>
              </a:rPr>
              <a:t>6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He </a:t>
            </a:r>
            <a:r>
              <a:rPr lang="en-US" dirty="0">
                <a:latin typeface="Bookman Old Style" panose="02050604050505020204" pitchFamily="18" charset="0"/>
              </a:rPr>
              <a:t>+</a:t>
            </a:r>
            <a:r>
              <a:rPr lang="en-US" sz="1800" b="0" i="0" u="none" strike="noStrike" baseline="0" dirty="0">
                <a:latin typeface="Bookman Old Style" panose="02050604050505020204" pitchFamily="18" charset="0"/>
              </a:rPr>
              <a:t> </a:t>
            </a:r>
            <a:r>
              <a:rPr lang="en-US" sz="1800" b="0" i="0" u="none" strike="noStrike" baseline="30000" dirty="0">
                <a:latin typeface="Palatino Linotype" panose="02040502050505030304" pitchFamily="18" charset="0"/>
              </a:rPr>
              <a:t>6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He and </a:t>
            </a:r>
            <a:r>
              <a:rPr lang="en-US" sz="1800" b="0" i="0" u="none" strike="noStrike" baseline="30000" dirty="0">
                <a:latin typeface="Palatino Linotype" panose="02040502050505030304" pitchFamily="18" charset="0"/>
              </a:rPr>
              <a:t>4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He </a:t>
            </a:r>
            <a:r>
              <a:rPr lang="en-US" dirty="0">
                <a:latin typeface="Bookman Old Style" panose="02050604050505020204" pitchFamily="18" charset="0"/>
              </a:rPr>
              <a:t>+</a:t>
            </a:r>
            <a:r>
              <a:rPr lang="en-US" sz="1800" b="0" i="0" u="none" strike="noStrike" baseline="0" dirty="0">
                <a:latin typeface="Bookman Old Style" panose="02050604050505020204" pitchFamily="18" charset="0"/>
              </a:rPr>
              <a:t> </a:t>
            </a:r>
            <a:r>
              <a:rPr lang="en-US" sz="1800" b="0" i="0" u="none" strike="noStrike" baseline="30000" dirty="0">
                <a:latin typeface="Palatino Linotype" panose="02040502050505030304" pitchFamily="18" charset="0"/>
              </a:rPr>
              <a:t>8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He has been studied using a 378 MeV </a:t>
            </a:r>
            <a:r>
              <a:rPr lang="en-US" sz="1800" b="0" i="0" u="none" strike="noStrike" baseline="30000" dirty="0">
                <a:latin typeface="Palatino Linotype" panose="02040502050505030304" pitchFamily="18" charset="0"/>
              </a:rPr>
              <a:t>12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Be beam inelastically excited by </a:t>
            </a:r>
            <a:r>
              <a:rPr lang="en-US" sz="1800" b="0" i="0" u="none" strike="noStrike" baseline="30000" dirty="0">
                <a:latin typeface="Palatino Linotype" panose="02040502050505030304" pitchFamily="18" charset="0"/>
              </a:rPr>
              <a:t>12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C and </a:t>
            </a:r>
            <a:r>
              <a:rPr lang="en-US" sz="1800" b="0" i="0" u="none" strike="noStrike" baseline="0" dirty="0">
                <a:latin typeface="Book Antiqua" panose="02040602050305030304" pitchFamily="18" charset="0"/>
              </a:rPr>
              <a:t>(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CH</a:t>
            </a:r>
            <a:r>
              <a:rPr lang="en-US" sz="1800" b="0" i="0" u="none" strike="noStrike" baseline="-25000" dirty="0">
                <a:latin typeface="Palatino Linotype" panose="02040502050505030304" pitchFamily="18" charset="0"/>
              </a:rPr>
              <a:t>2</a:t>
            </a:r>
            <a:r>
              <a:rPr lang="en-US" sz="1800" b="0" i="0" u="none" strike="noStrike" baseline="0" dirty="0">
                <a:latin typeface="Book Antiqua" panose="02040602050305030304" pitchFamily="18" charset="0"/>
              </a:rPr>
              <a:t>)</a:t>
            </a:r>
            <a:r>
              <a:rPr lang="en-US" sz="1800" b="0" i="1" u="none" strike="noStrike" baseline="-25000" dirty="0">
                <a:latin typeface="Arial" panose="020B0604020202020204" pitchFamily="34" charset="0"/>
              </a:rPr>
              <a:t>n</a:t>
            </a:r>
            <a:r>
              <a:rPr lang="en-US" sz="1800" b="0" i="1" u="none" strike="noStrike" baseline="0" dirty="0"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targets. The measurements indicate that breakup occurs from rotational states in the 10 to 25 MeV excitation energy interval, with spins in the range of </a:t>
            </a:r>
            <a:r>
              <a:rPr lang="en-US" sz="1800" b="0" i="0" u="none" strike="noStrike" baseline="0" dirty="0">
                <a:latin typeface="Palatino Linotype" panose="02040502050505030304" pitchFamily="18" charset="0"/>
              </a:rPr>
              <a:t>4</a:t>
            </a:r>
            <a:r>
              <a:rPr lang="en-US" sz="1800" b="0" i="1" u="none" strike="noStrike" baseline="0" dirty="0">
                <a:latin typeface="Arial" panose="020B0604020202020204" pitchFamily="34" charset="0"/>
              </a:rPr>
              <a:t>h</a:t>
            </a:r>
            <a:r>
              <a:rPr lang="en-US" sz="1800" b="0" i="0" u="none" strike="noStrike" baseline="0" dirty="0">
                <a:latin typeface="Palatino Linotype" panose="02040502050505030304" pitchFamily="18" charset="0"/>
              </a:rPr>
              <a:t> 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to </a:t>
            </a:r>
            <a:r>
              <a:rPr lang="en-US" sz="1800" b="0" i="0" u="none" strike="noStrike" baseline="0" dirty="0">
                <a:latin typeface="Palatino Linotype" panose="02040502050505030304" pitchFamily="18" charset="0"/>
              </a:rPr>
              <a:t>8</a:t>
            </a:r>
            <a:r>
              <a:rPr lang="en-US" sz="1800" b="0" i="1" u="none" strike="noStrike" baseline="0" dirty="0">
                <a:latin typeface="Arial" panose="020B0604020202020204" pitchFamily="34" charset="0"/>
              </a:rPr>
              <a:t>h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. The inferred moment of inertia is consistent with the cluster decay of an exotic molecular structure in </a:t>
            </a:r>
            <a:r>
              <a:rPr lang="en-US" sz="1800" b="0" i="0" u="none" strike="noStrike" baseline="30000" dirty="0">
                <a:latin typeface="Palatino Linotype" panose="02040502050505030304" pitchFamily="18" charset="0"/>
              </a:rPr>
              <a:t>12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Be, which may be associated with an </a:t>
            </a:r>
            <a:r>
              <a:rPr lang="en-US" sz="1800" i="1" u="none" strike="noStrike" baseline="0" dirty="0">
                <a:latin typeface="Times New Roman" panose="02020603050405020304" pitchFamily="18" charset="0"/>
                <a:sym typeface="Symbol" panose="05050102010706020507" pitchFamily="18" charset="2"/>
              </a:rPr>
              <a:t></a:t>
            </a:r>
            <a:r>
              <a:rPr lang="en-US" sz="1800" i="1" u="none" strike="noStrike" baseline="0" dirty="0">
                <a:latin typeface="Times New Roman" panose="02020603050405020304" pitchFamily="18" charset="0"/>
              </a:rPr>
              <a:t>-</a:t>
            </a:r>
            <a:r>
              <a:rPr lang="en-US" sz="1800" u="none" strike="noStrike" baseline="0" dirty="0">
                <a:latin typeface="Times New Roman" panose="02020603050405020304" pitchFamily="18" charset="0"/>
              </a:rPr>
              <a:t>4</a:t>
            </a:r>
            <a:r>
              <a:rPr lang="en-US" sz="1800" i="1" u="none" strike="noStrike" baseline="0" dirty="0">
                <a:latin typeface="Times New Roman" panose="02020603050405020304" pitchFamily="18" charset="0"/>
              </a:rPr>
              <a:t>n-</a:t>
            </a:r>
            <a:r>
              <a:rPr lang="en-US" sz="1800" i="1" u="none" strike="noStrike" baseline="0" dirty="0">
                <a:latin typeface="Times New Roman" panose="02020603050405020304" pitchFamily="18" charset="0"/>
                <a:sym typeface="Symbol" panose="05050102010706020507" pitchFamily="18" charset="2"/>
              </a:rPr>
              <a:t></a:t>
            </a:r>
            <a:r>
              <a:rPr lang="en-US" sz="1800" i="0" u="none" strike="noStrike" baseline="0" dirty="0">
                <a:latin typeface="Bookman Old Style" panose="02050604050505020204" pitchFamily="18" charset="0"/>
              </a:rPr>
              <a:t> 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cluster configuration.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166122-1BA7-1550-2BE0-AE3CA80DBE8F}"/>
              </a:ext>
            </a:extLst>
          </p:cNvPr>
          <p:cNvSpPr txBox="1"/>
          <p:nvPr/>
        </p:nvSpPr>
        <p:spPr>
          <a:xfrm>
            <a:off x="321901" y="144160"/>
            <a:ext cx="95196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b="1" i="1" u="none" strike="noStrike" baseline="0" dirty="0"/>
              <a:t>M. Freer et al.,  </a:t>
            </a:r>
            <a:r>
              <a:rPr lang="en-US" sz="1600" b="1" i="0" u="none" strike="noStrike" baseline="0" dirty="0"/>
              <a:t>Exotic molecular states in </a:t>
            </a:r>
            <a:r>
              <a:rPr lang="en-US" sz="1600" b="1" i="0" u="none" strike="noStrike" baseline="30000" dirty="0"/>
              <a:t>12</a:t>
            </a:r>
            <a:r>
              <a:rPr lang="en-US" sz="1600" b="1" i="0" u="none" strike="noStrike" baseline="0" dirty="0"/>
              <a:t>Be, Phys. Rev. Letters, 82 (</a:t>
            </a:r>
            <a:r>
              <a:rPr lang="en-US" sz="1600" b="1" dirty="0"/>
              <a:t>1999</a:t>
            </a:r>
            <a:r>
              <a:rPr lang="en-US" sz="1600" b="1" i="0" u="none" strike="noStrike" baseline="0" dirty="0"/>
              <a:t>) 1383</a:t>
            </a:r>
            <a:endParaRPr lang="ru-RU" sz="1600" b="1" dirty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56F95320-5D5C-044A-6D77-F4C27766E7E6}"/>
              </a:ext>
            </a:extLst>
          </p:cNvPr>
          <p:cNvCxnSpPr>
            <a:cxnSpLocks/>
          </p:cNvCxnSpPr>
          <p:nvPr/>
        </p:nvCxnSpPr>
        <p:spPr>
          <a:xfrm>
            <a:off x="331426" y="759426"/>
            <a:ext cx="1905425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EBE4F7CA-5940-224C-B06F-A14A6E8A5571}"/>
              </a:ext>
            </a:extLst>
          </p:cNvPr>
          <p:cNvCxnSpPr>
            <a:cxnSpLocks/>
          </p:cNvCxnSpPr>
          <p:nvPr/>
        </p:nvCxnSpPr>
        <p:spPr>
          <a:xfrm>
            <a:off x="8308730" y="1582995"/>
            <a:ext cx="1587089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3AABBCB-F4A2-1AD2-E221-E708FF007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1756431"/>
            <a:ext cx="5812487" cy="48193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A6EDDE-A140-F390-1955-40F285CA28C5}"/>
              </a:ext>
            </a:extLst>
          </p:cNvPr>
          <p:cNvSpPr txBox="1"/>
          <p:nvPr/>
        </p:nvSpPr>
        <p:spPr>
          <a:xfrm>
            <a:off x="506919" y="2451799"/>
            <a:ext cx="56286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solidFill>
                  <a:srgbClr val="231F20"/>
                </a:solidFill>
                <a:latin typeface="Times-Roman"/>
              </a:rPr>
              <a:t>Excited states of </a:t>
            </a:r>
            <a:r>
              <a:rPr lang="en-US" sz="1800" b="0" i="0" u="none" strike="noStrike" baseline="30000" dirty="0">
                <a:solidFill>
                  <a:srgbClr val="231F20"/>
                </a:solidFill>
                <a:latin typeface="Times-Roman"/>
              </a:rPr>
              <a:t>12</a:t>
            </a:r>
            <a:r>
              <a:rPr lang="en-US" sz="1800" b="0" i="0" u="none" strike="noStrike" baseline="0" dirty="0">
                <a:solidFill>
                  <a:srgbClr val="231F20"/>
                </a:solidFill>
                <a:latin typeface="Times-Roman"/>
              </a:rPr>
              <a:t>Be populated via inelastic scattering using hydrogen and carbon targets. (a) </a:t>
            </a:r>
            <a:r>
              <a:rPr lang="en-US" sz="1800" b="0" i="0" u="none" strike="noStrike" baseline="30000" dirty="0">
                <a:solidFill>
                  <a:srgbClr val="FF0000"/>
                </a:solidFill>
                <a:latin typeface="Times-Roman"/>
              </a:rPr>
              <a:t>12</a:t>
            </a:r>
            <a:r>
              <a:rPr lang="en-US" sz="1800" b="0" i="0" u="none" strike="noStrike" baseline="0" dirty="0">
                <a:solidFill>
                  <a:srgbClr val="FF0000"/>
                </a:solidFill>
                <a:latin typeface="Times-Roman"/>
              </a:rPr>
              <a:t>Be→</a:t>
            </a:r>
            <a:r>
              <a:rPr lang="en-US" sz="1800" b="0" i="0" u="none" strike="noStrike" baseline="30000" dirty="0">
                <a:solidFill>
                  <a:srgbClr val="FF0000"/>
                </a:solidFill>
                <a:latin typeface="Times-Roman"/>
              </a:rPr>
              <a:t>6</a:t>
            </a:r>
            <a:r>
              <a:rPr lang="en-US" sz="1800" b="0" i="0" u="none" strike="noStrike" baseline="0" dirty="0">
                <a:solidFill>
                  <a:srgbClr val="FF0000"/>
                </a:solidFill>
                <a:latin typeface="Times-Roman"/>
              </a:rPr>
              <a:t>He+</a:t>
            </a:r>
            <a:r>
              <a:rPr lang="en-US" sz="1800" b="0" i="0" u="none" strike="noStrike" baseline="30000" dirty="0">
                <a:solidFill>
                  <a:srgbClr val="FF0000"/>
                </a:solidFill>
                <a:latin typeface="Times-Roman"/>
              </a:rPr>
              <a:t>6</a:t>
            </a:r>
            <a:r>
              <a:rPr lang="en-US" sz="1800" b="0" i="0" u="none" strike="noStrike" baseline="0" dirty="0">
                <a:solidFill>
                  <a:srgbClr val="FF0000"/>
                </a:solidFill>
                <a:latin typeface="Times-Roman"/>
              </a:rPr>
              <a:t>He </a:t>
            </a:r>
            <a:r>
              <a:rPr lang="en-US" sz="1800" b="0" i="0" u="none" strike="noStrike" baseline="0" dirty="0">
                <a:solidFill>
                  <a:srgbClr val="231F20"/>
                </a:solidFill>
                <a:latin typeface="Times-Roman"/>
              </a:rPr>
              <a:t>for proton plus carbon recoils; (b) </a:t>
            </a:r>
            <a:r>
              <a:rPr lang="en-US" sz="1800" b="0" i="0" u="none" strike="noStrike" baseline="30000" dirty="0">
                <a:solidFill>
                  <a:srgbClr val="0000FF"/>
                </a:solidFill>
                <a:latin typeface="Times-Roman"/>
              </a:rPr>
              <a:t>12</a:t>
            </a:r>
            <a:r>
              <a:rPr lang="en-US" sz="1800" b="0" i="0" u="none" strike="noStrike" baseline="0" dirty="0">
                <a:solidFill>
                  <a:srgbClr val="0000FF"/>
                </a:solidFill>
                <a:latin typeface="Times-Roman"/>
              </a:rPr>
              <a:t>Be→</a:t>
            </a:r>
            <a:r>
              <a:rPr lang="en-US" sz="1800" b="0" i="0" u="none" strike="noStrike" baseline="30000" dirty="0">
                <a:solidFill>
                  <a:srgbClr val="0000FF"/>
                </a:solidFill>
                <a:latin typeface="Times-Roman"/>
              </a:rPr>
              <a:t>8</a:t>
            </a:r>
            <a:r>
              <a:rPr lang="en-US" sz="1800" b="0" i="0" u="none" strike="noStrike" baseline="0" dirty="0">
                <a:solidFill>
                  <a:srgbClr val="0000FF"/>
                </a:solidFill>
                <a:latin typeface="Times-Roman"/>
              </a:rPr>
              <a:t>He+</a:t>
            </a:r>
            <a:r>
              <a:rPr lang="en-US" sz="1800" b="0" i="0" u="none" strike="noStrike" baseline="30000" dirty="0">
                <a:solidFill>
                  <a:srgbClr val="0000FF"/>
                </a:solidFill>
                <a:latin typeface="Times-Roman"/>
              </a:rPr>
              <a:t>4</a:t>
            </a:r>
            <a:r>
              <a:rPr lang="en-US" sz="1800" b="0" i="0" u="none" strike="noStrike" baseline="0" dirty="0">
                <a:solidFill>
                  <a:srgbClr val="0000FF"/>
                </a:solidFill>
                <a:latin typeface="Times-Roman"/>
              </a:rPr>
              <a:t>He </a:t>
            </a:r>
            <a:r>
              <a:rPr lang="en-US" sz="1800" b="0" i="0" u="none" strike="noStrike" baseline="0" dirty="0">
                <a:solidFill>
                  <a:srgbClr val="231F20"/>
                </a:solidFill>
                <a:latin typeface="Times-Roman"/>
              </a:rPr>
              <a:t>for carbon recoils and (c) </a:t>
            </a:r>
            <a:r>
              <a:rPr lang="en-US" sz="1800" b="0" i="0" u="none" strike="noStrike" baseline="30000" dirty="0">
                <a:solidFill>
                  <a:srgbClr val="0000FF"/>
                </a:solidFill>
                <a:latin typeface="Times-Roman"/>
              </a:rPr>
              <a:t>12</a:t>
            </a:r>
            <a:r>
              <a:rPr lang="en-US" sz="1800" b="0" i="0" u="none" strike="noStrike" baseline="0" dirty="0">
                <a:solidFill>
                  <a:srgbClr val="0000FF"/>
                </a:solidFill>
                <a:latin typeface="Times-Roman"/>
              </a:rPr>
              <a:t>Be→</a:t>
            </a:r>
            <a:r>
              <a:rPr lang="en-US" sz="1800" b="0" i="0" u="none" strike="noStrike" baseline="30000" dirty="0">
                <a:solidFill>
                  <a:srgbClr val="0000FF"/>
                </a:solidFill>
                <a:latin typeface="Times-Roman"/>
              </a:rPr>
              <a:t>8</a:t>
            </a:r>
            <a:r>
              <a:rPr lang="en-US" sz="1800" b="0" i="0" u="none" strike="noStrike" baseline="0" dirty="0">
                <a:solidFill>
                  <a:srgbClr val="0000FF"/>
                </a:solidFill>
                <a:latin typeface="Times-Roman"/>
              </a:rPr>
              <a:t>He+</a:t>
            </a:r>
            <a:r>
              <a:rPr lang="en-US" sz="1800" b="0" i="0" u="none" strike="noStrike" baseline="30000" dirty="0">
                <a:solidFill>
                  <a:srgbClr val="0000FF"/>
                </a:solidFill>
                <a:latin typeface="Times-Roman"/>
              </a:rPr>
              <a:t>4</a:t>
            </a:r>
            <a:r>
              <a:rPr lang="en-US" sz="1800" b="0" i="0" u="none" strike="noStrike" baseline="0" dirty="0">
                <a:solidFill>
                  <a:srgbClr val="0000FF"/>
                </a:solidFill>
                <a:latin typeface="Times-Roman"/>
              </a:rPr>
              <a:t>He</a:t>
            </a:r>
            <a:r>
              <a:rPr lang="en-US" sz="1800" b="0" i="0" u="none" strike="noStrike" baseline="0" dirty="0">
                <a:solidFill>
                  <a:srgbClr val="231F20"/>
                </a:solidFill>
                <a:latin typeface="Times-Roman"/>
              </a:rPr>
              <a:t> for proton recoils. </a:t>
            </a:r>
          </a:p>
          <a:p>
            <a:pPr algn="l"/>
            <a:r>
              <a:rPr lang="en-US" baseline="30000" dirty="0">
                <a:solidFill>
                  <a:srgbClr val="FF0000"/>
                </a:solidFill>
                <a:latin typeface="Times-Roman"/>
              </a:rPr>
              <a:t>12</a:t>
            </a:r>
            <a:r>
              <a:rPr lang="en-US" dirty="0">
                <a:solidFill>
                  <a:srgbClr val="FF0000"/>
                </a:solidFill>
                <a:latin typeface="Times-Roman"/>
              </a:rPr>
              <a:t>C(</a:t>
            </a:r>
            <a:r>
              <a:rPr lang="en-US" baseline="30000" dirty="0">
                <a:solidFill>
                  <a:srgbClr val="FF0000"/>
                </a:solidFill>
                <a:latin typeface="Times-Roman"/>
              </a:rPr>
              <a:t>12</a:t>
            </a:r>
            <a:r>
              <a:rPr lang="en-US" dirty="0">
                <a:solidFill>
                  <a:srgbClr val="FF0000"/>
                </a:solidFill>
                <a:latin typeface="Times-Roman"/>
              </a:rPr>
              <a:t>Be,</a:t>
            </a:r>
            <a:r>
              <a:rPr lang="en-US" sz="1800" b="0" i="0" u="none" strike="noStrike" baseline="0" dirty="0">
                <a:solidFill>
                  <a:srgbClr val="FF0000"/>
                </a:solidFill>
                <a:latin typeface="Times-Roman"/>
              </a:rPr>
              <a:t> </a:t>
            </a:r>
            <a:r>
              <a:rPr lang="en-US" sz="1800" b="0" i="0" u="none" strike="noStrike" baseline="30000" dirty="0">
                <a:solidFill>
                  <a:srgbClr val="FF0000"/>
                </a:solidFill>
                <a:latin typeface="Times-Roman"/>
              </a:rPr>
              <a:t>6</a:t>
            </a:r>
            <a:r>
              <a:rPr lang="en-US" sz="1800" b="0" i="0" u="none" strike="noStrike" baseline="0" dirty="0">
                <a:solidFill>
                  <a:srgbClr val="FF0000"/>
                </a:solidFill>
                <a:latin typeface="Times-Roman"/>
              </a:rPr>
              <a:t>He,</a:t>
            </a:r>
            <a:r>
              <a:rPr lang="en-US" sz="1800" b="0" i="0" u="none" strike="noStrike" baseline="30000" dirty="0">
                <a:solidFill>
                  <a:srgbClr val="FF0000"/>
                </a:solidFill>
                <a:latin typeface="Times-Roman"/>
              </a:rPr>
              <a:t>6</a:t>
            </a:r>
            <a:r>
              <a:rPr lang="en-US" sz="1800" b="0" i="0" u="none" strike="noStrike" baseline="0" dirty="0">
                <a:solidFill>
                  <a:srgbClr val="FF0000"/>
                </a:solidFill>
                <a:latin typeface="Times-Roman"/>
              </a:rPr>
              <a:t>He) : </a:t>
            </a:r>
            <a:r>
              <a:rPr lang="el-GR" sz="1800" b="0" i="0" u="none" strike="noStrike" baseline="0" dirty="0">
                <a:solidFill>
                  <a:srgbClr val="FF0000"/>
                </a:solidFill>
                <a:latin typeface="Times-Roman"/>
              </a:rPr>
              <a:t>σ</a:t>
            </a:r>
            <a:r>
              <a:rPr lang="en-US" sz="1800" b="0" i="0" u="none" strike="noStrike" baseline="0" dirty="0">
                <a:solidFill>
                  <a:srgbClr val="FF0000"/>
                </a:solidFill>
                <a:latin typeface="Times-Roman"/>
              </a:rPr>
              <a:t> </a:t>
            </a:r>
            <a:r>
              <a:rPr lang="en-US" dirty="0">
                <a:solidFill>
                  <a:srgbClr val="FF0000"/>
                </a:solidFill>
                <a:latin typeface="Times-Roman"/>
              </a:rPr>
              <a:t>= 0.28 </a:t>
            </a:r>
            <a:r>
              <a:rPr lang="en-US" dirty="0">
                <a:solidFill>
                  <a:srgbClr val="FF0000"/>
                </a:solidFill>
                <a:latin typeface="Times-Roman"/>
                <a:sym typeface="Symbol" panose="05050102010706020507" pitchFamily="18" charset="2"/>
              </a:rPr>
              <a:t> </a:t>
            </a:r>
            <a:r>
              <a:rPr lang="en-US" dirty="0">
                <a:solidFill>
                  <a:srgbClr val="FF0000"/>
                </a:solidFill>
                <a:latin typeface="Times-Roman"/>
              </a:rPr>
              <a:t>0.04 mb</a:t>
            </a:r>
          </a:p>
          <a:p>
            <a:r>
              <a:rPr lang="en-US" baseline="30000" dirty="0">
                <a:solidFill>
                  <a:srgbClr val="0000FF"/>
                </a:solidFill>
                <a:latin typeface="Times-Roman"/>
              </a:rPr>
              <a:t>12</a:t>
            </a:r>
            <a:r>
              <a:rPr lang="en-US" dirty="0">
                <a:solidFill>
                  <a:srgbClr val="0000FF"/>
                </a:solidFill>
                <a:latin typeface="Times-Roman"/>
              </a:rPr>
              <a:t>C(</a:t>
            </a:r>
            <a:r>
              <a:rPr lang="en-US" baseline="30000" dirty="0">
                <a:solidFill>
                  <a:srgbClr val="0000FF"/>
                </a:solidFill>
                <a:latin typeface="Times-Roman"/>
              </a:rPr>
              <a:t>12</a:t>
            </a:r>
            <a:r>
              <a:rPr lang="en-US" dirty="0">
                <a:solidFill>
                  <a:srgbClr val="0000FF"/>
                </a:solidFill>
                <a:latin typeface="Times-Roman"/>
              </a:rPr>
              <a:t>Be,</a:t>
            </a:r>
            <a:r>
              <a:rPr lang="en-US" sz="1800" b="0" i="0" u="none" strike="noStrike" baseline="0" dirty="0">
                <a:solidFill>
                  <a:srgbClr val="0000FF"/>
                </a:solidFill>
                <a:latin typeface="Times-Roman"/>
              </a:rPr>
              <a:t> </a:t>
            </a:r>
            <a:r>
              <a:rPr lang="en-US" sz="1800" b="0" i="0" u="none" strike="noStrike" baseline="30000" dirty="0">
                <a:solidFill>
                  <a:srgbClr val="0000FF"/>
                </a:solidFill>
                <a:latin typeface="Times-Roman"/>
              </a:rPr>
              <a:t>8</a:t>
            </a:r>
            <a:r>
              <a:rPr lang="en-US" sz="1800" b="0" i="0" u="none" strike="noStrike" baseline="0" dirty="0">
                <a:solidFill>
                  <a:srgbClr val="0000FF"/>
                </a:solidFill>
                <a:latin typeface="Times-Roman"/>
              </a:rPr>
              <a:t>He,</a:t>
            </a:r>
            <a:r>
              <a:rPr lang="en-US" sz="1800" b="0" i="0" u="none" strike="noStrike" baseline="30000" dirty="0">
                <a:solidFill>
                  <a:srgbClr val="0000FF"/>
                </a:solidFill>
                <a:latin typeface="Times-Roman"/>
              </a:rPr>
              <a:t>4</a:t>
            </a:r>
            <a:r>
              <a:rPr lang="en-US" sz="1800" b="0" i="0" u="none" strike="noStrike" baseline="0" dirty="0">
                <a:solidFill>
                  <a:srgbClr val="0000FF"/>
                </a:solidFill>
                <a:latin typeface="Times-Roman"/>
              </a:rPr>
              <a:t>He) : </a:t>
            </a:r>
            <a:r>
              <a:rPr lang="el-GR" sz="1800" b="0" i="0" u="none" strike="noStrike" baseline="0" dirty="0">
                <a:solidFill>
                  <a:srgbClr val="0000FF"/>
                </a:solidFill>
                <a:latin typeface="Times-Roman"/>
              </a:rPr>
              <a:t>σ</a:t>
            </a:r>
            <a:r>
              <a:rPr lang="en-US" sz="1800" b="0" i="0" u="none" strike="noStrike" baseline="0" dirty="0">
                <a:solidFill>
                  <a:srgbClr val="0000FF"/>
                </a:solidFill>
                <a:latin typeface="Times-Roman"/>
              </a:rPr>
              <a:t> </a:t>
            </a:r>
            <a:r>
              <a:rPr lang="en-US" dirty="0">
                <a:solidFill>
                  <a:srgbClr val="0000FF"/>
                </a:solidFill>
                <a:latin typeface="Times-Roman"/>
              </a:rPr>
              <a:t>= 0.79 </a:t>
            </a:r>
            <a:r>
              <a:rPr lang="en-US" dirty="0">
                <a:solidFill>
                  <a:srgbClr val="0000FF"/>
                </a:solidFill>
                <a:latin typeface="Times-Roman"/>
                <a:sym typeface="Symbol" panose="05050102010706020507" pitchFamily="18" charset="2"/>
              </a:rPr>
              <a:t> </a:t>
            </a:r>
            <a:r>
              <a:rPr lang="en-US" dirty="0">
                <a:solidFill>
                  <a:srgbClr val="0000FF"/>
                </a:solidFill>
                <a:latin typeface="Times-Roman"/>
              </a:rPr>
              <a:t>0.07 mb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7D7E04-50A2-F4AB-BEA6-36B4AF8EA5CB}"/>
              </a:ext>
            </a:extLst>
          </p:cNvPr>
          <p:cNvSpPr txBox="1"/>
          <p:nvPr/>
        </p:nvSpPr>
        <p:spPr>
          <a:xfrm>
            <a:off x="322990" y="4959512"/>
            <a:ext cx="60975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i="0" u="none" strike="noStrike" baseline="0" dirty="0">
                <a:latin typeface="Times New Roman" panose="02020603050405020304" pitchFamily="18" charset="0"/>
              </a:rPr>
              <a:t>The work presented here thus provides evidence for a deformed, exotic </a:t>
            </a:r>
            <a:r>
              <a:rPr lang="en-US" sz="1800" i="0" u="none" strike="noStrike" baseline="30000" dirty="0">
                <a:latin typeface="Times New Roman" panose="02020603050405020304" pitchFamily="18" charset="0"/>
              </a:rPr>
              <a:t>6</a:t>
            </a:r>
            <a:r>
              <a:rPr lang="en-US" sz="1800" i="0" u="none" strike="noStrike" baseline="0" dirty="0">
                <a:latin typeface="Times New Roman" panose="02020603050405020304" pitchFamily="18" charset="0"/>
              </a:rPr>
              <a:t>He + </a:t>
            </a:r>
            <a:r>
              <a:rPr lang="en-US" sz="1800" i="0" u="none" strike="noStrike" baseline="30000" dirty="0">
                <a:latin typeface="Times New Roman" panose="02020603050405020304" pitchFamily="18" charset="0"/>
              </a:rPr>
              <a:t>6</a:t>
            </a:r>
            <a:r>
              <a:rPr lang="en-US" sz="1800" i="0" u="none" strike="noStrike" baseline="0" dirty="0">
                <a:latin typeface="Times New Roman" panose="02020603050405020304" pitchFamily="18" charset="0"/>
              </a:rPr>
              <a:t>He cluster structure in </a:t>
            </a:r>
            <a:r>
              <a:rPr lang="en-US" sz="1800" i="0" u="none" strike="noStrike" baseline="30000" dirty="0">
                <a:latin typeface="Times New Roman" panose="02020603050405020304" pitchFamily="18" charset="0"/>
              </a:rPr>
              <a:t>12</a:t>
            </a:r>
            <a:r>
              <a:rPr lang="en-US" sz="1800" i="0" u="none" strike="noStrike" baseline="0" dirty="0">
                <a:latin typeface="Times New Roman" panose="02020603050405020304" pitchFamily="18" charset="0"/>
              </a:rPr>
              <a:t>Be. </a:t>
            </a:r>
            <a:r>
              <a:rPr lang="en-US" sz="1800" b="1" i="0" u="none" strike="noStrike" baseline="0" dirty="0">
                <a:latin typeface="Times New Roman" panose="02020603050405020304" pitchFamily="18" charset="0"/>
              </a:rPr>
              <a:t>This may be linked to an </a:t>
            </a:r>
            <a:r>
              <a:rPr lang="en-US" sz="1800" b="1" i="1" u="none" strike="noStrike" baseline="0" dirty="0">
                <a:latin typeface="Times New Roman" panose="02020603050405020304" pitchFamily="18" charset="0"/>
                <a:sym typeface="Symbol" panose="05050102010706020507" pitchFamily="18" charset="2"/>
              </a:rPr>
              <a:t></a:t>
            </a:r>
            <a:r>
              <a:rPr lang="en-US" sz="1800" b="1" i="1" u="none" strike="noStrike" baseline="0" dirty="0">
                <a:latin typeface="Times New Roman" panose="02020603050405020304" pitchFamily="18" charset="0"/>
              </a:rPr>
              <a:t>-</a:t>
            </a:r>
            <a:r>
              <a:rPr lang="en-US" sz="1800" b="1" u="none" strike="noStrike" baseline="0" dirty="0">
                <a:latin typeface="Times New Roman" panose="02020603050405020304" pitchFamily="18" charset="0"/>
              </a:rPr>
              <a:t>4</a:t>
            </a:r>
            <a:r>
              <a:rPr lang="en-US" sz="1800" b="1" i="1" u="none" strike="noStrike" baseline="0" dirty="0">
                <a:latin typeface="Times New Roman" panose="02020603050405020304" pitchFamily="18" charset="0"/>
              </a:rPr>
              <a:t>n-</a:t>
            </a:r>
            <a:r>
              <a:rPr lang="en-US" sz="1800" b="1" i="1" u="none" strike="noStrike" baseline="0" dirty="0">
                <a:latin typeface="Times New Roman" panose="02020603050405020304" pitchFamily="18" charset="0"/>
                <a:sym typeface="Symbol" panose="05050102010706020507" pitchFamily="18" charset="2"/>
              </a:rPr>
              <a:t></a:t>
            </a:r>
            <a:r>
              <a:rPr lang="en-US" sz="1800" b="1" i="1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1800" b="1" i="0" u="none" strike="noStrike" baseline="0" dirty="0">
                <a:latin typeface="Times New Roman" panose="02020603050405020304" pitchFamily="18" charset="0"/>
              </a:rPr>
              <a:t>molecular. </a:t>
            </a:r>
            <a:r>
              <a:rPr lang="en-US" sz="1800" i="0" u="none" strike="noStrike" baseline="0" dirty="0">
                <a:latin typeface="Times New Roman" panose="02020603050405020304" pitchFamily="18" charset="0"/>
              </a:rPr>
              <a:t>However, </a:t>
            </a:r>
            <a:r>
              <a:rPr lang="en-US" sz="1800" b="1" i="1" u="none" strike="noStrike" baseline="0" dirty="0">
                <a:latin typeface="Times New Roman" panose="02020603050405020304" pitchFamily="18" charset="0"/>
              </a:rPr>
              <a:t>measurements of partial</a:t>
            </a:r>
          </a:p>
          <a:p>
            <a:pPr algn="l"/>
            <a:r>
              <a:rPr lang="en-US" sz="1800" b="1" i="1" u="none" strike="noStrike" baseline="0" dirty="0">
                <a:latin typeface="Times New Roman" panose="02020603050405020304" pitchFamily="18" charset="0"/>
              </a:rPr>
              <a:t>decay widths are required to confirm this connection. </a:t>
            </a:r>
            <a:endParaRPr lang="ru-RU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2A7FAF-A6B0-4A9D-8C2E-1DC6B7C42DAA}"/>
              </a:ext>
            </a:extLst>
          </p:cNvPr>
          <p:cNvSpPr txBox="1"/>
          <p:nvPr/>
        </p:nvSpPr>
        <p:spPr>
          <a:xfrm>
            <a:off x="7147969" y="1809706"/>
            <a:ext cx="179908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b="0" i="0" u="none" strike="noStrike" baseline="30000" dirty="0">
                <a:solidFill>
                  <a:srgbClr val="FF0000"/>
                </a:solidFill>
                <a:latin typeface="Times-Roman"/>
              </a:rPr>
              <a:t>12</a:t>
            </a:r>
            <a:r>
              <a:rPr lang="en-US" sz="1800" b="0" i="0" u="none" strike="noStrike" baseline="0" dirty="0">
                <a:solidFill>
                  <a:srgbClr val="FF0000"/>
                </a:solidFill>
                <a:latin typeface="Times-Roman"/>
              </a:rPr>
              <a:t>Be→</a:t>
            </a:r>
            <a:r>
              <a:rPr lang="en-US" sz="1800" b="0" i="0" u="none" strike="noStrike" baseline="30000" dirty="0">
                <a:solidFill>
                  <a:srgbClr val="FF0000"/>
                </a:solidFill>
                <a:latin typeface="Times-Roman"/>
              </a:rPr>
              <a:t>6</a:t>
            </a:r>
            <a:r>
              <a:rPr lang="en-US" sz="1800" b="0" i="0" u="none" strike="noStrike" baseline="0" dirty="0">
                <a:solidFill>
                  <a:srgbClr val="FF0000"/>
                </a:solidFill>
                <a:latin typeface="Times-Roman"/>
              </a:rPr>
              <a:t>He+</a:t>
            </a:r>
            <a:r>
              <a:rPr lang="en-US" sz="1800" b="0" i="0" u="none" strike="noStrike" baseline="30000" dirty="0">
                <a:solidFill>
                  <a:srgbClr val="FF0000"/>
                </a:solidFill>
                <a:latin typeface="Times-Roman"/>
              </a:rPr>
              <a:t>6</a:t>
            </a:r>
            <a:r>
              <a:rPr lang="en-US" sz="1800" b="0" i="0" u="none" strike="noStrike" baseline="0" dirty="0">
                <a:solidFill>
                  <a:srgbClr val="FF0000"/>
                </a:solidFill>
                <a:latin typeface="Times-Roman"/>
              </a:rPr>
              <a:t>He 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BF035D-68B6-2A1E-6796-B771E4CCEF82}"/>
              </a:ext>
            </a:extLst>
          </p:cNvPr>
          <p:cNvSpPr txBox="1"/>
          <p:nvPr/>
        </p:nvSpPr>
        <p:spPr>
          <a:xfrm>
            <a:off x="9608415" y="1785495"/>
            <a:ext cx="180007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b="0" i="0" u="none" strike="noStrike" baseline="30000" dirty="0">
                <a:solidFill>
                  <a:srgbClr val="0000FF"/>
                </a:solidFill>
                <a:latin typeface="Times-Roman"/>
              </a:rPr>
              <a:t>12</a:t>
            </a:r>
            <a:r>
              <a:rPr lang="en-US" sz="1800" b="0" i="0" u="none" strike="noStrike" baseline="0" dirty="0">
                <a:solidFill>
                  <a:srgbClr val="0000FF"/>
                </a:solidFill>
                <a:latin typeface="Times-Roman"/>
              </a:rPr>
              <a:t>Be→</a:t>
            </a:r>
            <a:r>
              <a:rPr lang="ru-RU" sz="1800" b="0" i="0" u="none" strike="noStrike" baseline="30000" dirty="0">
                <a:solidFill>
                  <a:srgbClr val="0000FF"/>
                </a:solidFill>
                <a:latin typeface="Times-Roman"/>
              </a:rPr>
              <a:t>8</a:t>
            </a:r>
            <a:r>
              <a:rPr lang="en-US" sz="1800" b="0" i="0" u="none" strike="noStrike" baseline="0" dirty="0">
                <a:solidFill>
                  <a:srgbClr val="0000FF"/>
                </a:solidFill>
                <a:latin typeface="Times-Roman"/>
              </a:rPr>
              <a:t>He+</a:t>
            </a:r>
            <a:r>
              <a:rPr lang="ru-RU" sz="1800" b="0" i="0" u="none" strike="noStrike" baseline="30000" dirty="0">
                <a:solidFill>
                  <a:srgbClr val="0000FF"/>
                </a:solidFill>
                <a:latin typeface="Times-Roman"/>
              </a:rPr>
              <a:t>4</a:t>
            </a:r>
            <a:r>
              <a:rPr lang="en-US" sz="1800" b="0" i="0" u="none" strike="noStrike" baseline="0" dirty="0">
                <a:solidFill>
                  <a:srgbClr val="0000FF"/>
                </a:solidFill>
                <a:latin typeface="Times-Roman"/>
              </a:rPr>
              <a:t>He 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B62077-0BAE-3EBC-1D89-F3E99713AB35}"/>
              </a:ext>
            </a:extLst>
          </p:cNvPr>
          <p:cNvSpPr txBox="1"/>
          <p:nvPr/>
        </p:nvSpPr>
        <p:spPr>
          <a:xfrm>
            <a:off x="10152127" y="3472085"/>
            <a:ext cx="1094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231F20"/>
                </a:solidFill>
                <a:latin typeface="Times-Roman"/>
              </a:rPr>
              <a:t>proton</a:t>
            </a:r>
            <a:endParaRPr lang="ru-RU" i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217139-1C43-0AFA-A690-E5F3A576CDBB}"/>
              </a:ext>
            </a:extLst>
          </p:cNvPr>
          <p:cNvSpPr txBox="1"/>
          <p:nvPr/>
        </p:nvSpPr>
        <p:spPr>
          <a:xfrm>
            <a:off x="7397105" y="5560167"/>
            <a:ext cx="1094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1" u="none" strike="noStrike" baseline="0" dirty="0">
                <a:solidFill>
                  <a:srgbClr val="231F20"/>
                </a:solidFill>
                <a:latin typeface="Times-Roman"/>
              </a:rPr>
              <a:t>carbon</a:t>
            </a:r>
            <a:endParaRPr lang="ru-RU" i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4FC9E8-F247-3DCE-6949-25F2A2710A8A}"/>
              </a:ext>
            </a:extLst>
          </p:cNvPr>
          <p:cNvSpPr txBox="1"/>
          <p:nvPr/>
        </p:nvSpPr>
        <p:spPr>
          <a:xfrm>
            <a:off x="10152127" y="5515689"/>
            <a:ext cx="1094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1" u="none" strike="noStrike" baseline="0" dirty="0">
                <a:solidFill>
                  <a:srgbClr val="231F20"/>
                </a:solidFill>
                <a:latin typeface="Times-Roman"/>
              </a:rPr>
              <a:t>carbon</a:t>
            </a:r>
            <a:endParaRPr lang="ru-RU" i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D17C74-21D9-2B2E-68C8-3F6B06233168}"/>
              </a:ext>
            </a:extLst>
          </p:cNvPr>
          <p:cNvSpPr txBox="1"/>
          <p:nvPr/>
        </p:nvSpPr>
        <p:spPr>
          <a:xfrm>
            <a:off x="6796975" y="3981464"/>
            <a:ext cx="6888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1" u="none" strike="noStrike" baseline="0" dirty="0">
                <a:solidFill>
                  <a:srgbClr val="231F20"/>
                </a:solidFill>
                <a:latin typeface="Times-Roman"/>
              </a:rPr>
              <a:t>CH</a:t>
            </a:r>
            <a:r>
              <a:rPr lang="en-US" sz="1800" b="0" i="1" u="none" strike="noStrike" baseline="-25000" dirty="0">
                <a:solidFill>
                  <a:srgbClr val="231F20"/>
                </a:solidFill>
                <a:latin typeface="Times-Roman"/>
              </a:rPr>
              <a:t>2</a:t>
            </a:r>
            <a:endParaRPr lang="ru-RU" i="1" baseline="-25000" dirty="0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2B3E142-9631-4F1F-1F86-089EB5AED649}"/>
              </a:ext>
            </a:extLst>
          </p:cNvPr>
          <p:cNvGrpSpPr/>
          <p:nvPr/>
        </p:nvGrpSpPr>
        <p:grpSpPr>
          <a:xfrm>
            <a:off x="5465026" y="6123332"/>
            <a:ext cx="3352746" cy="632340"/>
            <a:chOff x="5465026" y="6123332"/>
            <a:chExt cx="3352746" cy="632340"/>
          </a:xfrm>
        </p:grpSpPr>
        <p:sp>
          <p:nvSpPr>
            <p:cNvPr id="18" name="Стрелка: изогнутая вверх 17">
              <a:extLst>
                <a:ext uri="{FF2B5EF4-FFF2-40B4-BE49-F238E27FC236}">
                  <a16:creationId xmlns:a16="http://schemas.microsoft.com/office/drawing/2014/main" id="{CAC2948C-B942-3F8E-CDA0-6B76BCE9763C}"/>
                </a:ext>
              </a:extLst>
            </p:cNvPr>
            <p:cNvSpPr/>
            <p:nvPr/>
          </p:nvSpPr>
          <p:spPr>
            <a:xfrm>
              <a:off x="6695687" y="6123332"/>
              <a:ext cx="522515" cy="242517"/>
            </a:xfrm>
            <a:prstGeom prst="bentUpArrow">
              <a:avLst/>
            </a:prstGeom>
            <a:solidFill>
              <a:schemeClr val="bg2"/>
            </a:solidFill>
            <a:ln w="15875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7030A0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2791BCE-D8C6-D4E6-6529-0E09A96911D0}"/>
                </a:ext>
              </a:extLst>
            </p:cNvPr>
            <p:cNvSpPr txBox="1"/>
            <p:nvPr/>
          </p:nvSpPr>
          <p:spPr>
            <a:xfrm>
              <a:off x="5465026" y="6417118"/>
              <a:ext cx="335274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 i="0" u="none" strike="noStrike" baseline="0" dirty="0">
                  <a:solidFill>
                    <a:srgbClr val="7030A0"/>
                  </a:solidFill>
                  <a:latin typeface="Times New Roman" panose="02020603050405020304" pitchFamily="18" charset="0"/>
                </a:rPr>
                <a:t>E&gt;10 </a:t>
              </a:r>
              <a:r>
                <a:rPr lang="en-US" sz="1600" b="1" dirty="0">
                  <a:solidFill>
                    <a:srgbClr val="7030A0"/>
                  </a:solidFill>
                  <a:latin typeface="Times New Roman" panose="02020603050405020304" pitchFamily="18" charset="0"/>
                </a:rPr>
                <a:t>MeV</a:t>
              </a:r>
              <a:r>
                <a:rPr lang="ru-RU" sz="1600" b="1" i="0" u="none" strike="noStrike" baseline="0" dirty="0">
                  <a:solidFill>
                    <a:srgbClr val="7030A0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sz="1600" b="1" i="0" u="none" strike="noStrike" baseline="0" dirty="0">
                  <a:solidFill>
                    <a:srgbClr val="7030A0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</a:t>
              </a:r>
              <a:r>
                <a:rPr lang="en-US" sz="1600" b="1" i="0" u="none" strike="noStrike" baseline="0" dirty="0">
                  <a:solidFill>
                    <a:srgbClr val="7030A0"/>
                  </a:solidFill>
                  <a:latin typeface="Times New Roman" panose="02020603050405020304" pitchFamily="18" charset="0"/>
                </a:rPr>
                <a:t>E~</a:t>
              </a:r>
              <a:r>
                <a:rPr lang="ru-RU" sz="1600" b="1" i="0" u="none" strike="noStrike" baseline="0" dirty="0">
                  <a:solidFill>
                    <a:srgbClr val="7030A0"/>
                  </a:solidFill>
                  <a:latin typeface="Times New Roman" panose="02020603050405020304" pitchFamily="18" charset="0"/>
                </a:rPr>
                <a:t>2</a:t>
              </a:r>
              <a:r>
                <a:rPr lang="en-US" sz="1600" b="1" i="0" u="none" strike="noStrike" baseline="0" dirty="0">
                  <a:solidFill>
                    <a:srgbClr val="7030A0"/>
                  </a:solidFill>
                  <a:latin typeface="Times New Roman" panose="02020603050405020304" pitchFamily="18" charset="0"/>
                </a:rPr>
                <a:t> MeV</a:t>
              </a:r>
              <a:r>
                <a:rPr lang="ru-RU" sz="1600" b="1" i="0" u="none" strike="noStrike" baseline="0" dirty="0">
                  <a:solidFill>
                    <a:srgbClr val="7030A0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sz="1600" b="1" i="0" u="none" strike="noStrike" baseline="0" dirty="0">
                  <a:solidFill>
                    <a:srgbClr val="7030A0"/>
                  </a:solidFill>
                  <a:latin typeface="Times New Roman" panose="02020603050405020304" pitchFamily="18" charset="0"/>
                </a:rPr>
                <a:t>no neutrons</a:t>
              </a:r>
              <a:endParaRPr lang="ru-RU" sz="1600" b="1" dirty="0">
                <a:solidFill>
                  <a:srgbClr val="7030A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61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EB10015-792B-7D8C-E414-88E28D325196}"/>
              </a:ext>
            </a:extLst>
          </p:cNvPr>
          <p:cNvSpPr/>
          <p:nvPr/>
        </p:nvSpPr>
        <p:spPr>
          <a:xfrm>
            <a:off x="1137354" y="101279"/>
            <a:ext cx="9955763" cy="379262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a typeface="Tahoma" panose="020B0604030504040204" pitchFamily="34" charset="0"/>
                <a:cs typeface="Tahoma" panose="020B0604030504040204" pitchFamily="34" charset="0"/>
              </a:rPr>
              <a:t>Реакции </a:t>
            </a:r>
            <a:r>
              <a:rPr lang="en-GB" b="1" dirty="0">
                <a:ea typeface="Tahoma" panose="020B0604030504040204" pitchFamily="34" charset="0"/>
                <a:cs typeface="Tahoma" panose="020B0604030504040204" pitchFamily="34" charset="0"/>
              </a:rPr>
              <a:t>d(</a:t>
            </a:r>
            <a:r>
              <a:rPr lang="en-GB" b="1" baseline="30000" dirty="0"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lang="en-GB" b="1" dirty="0">
                <a:ea typeface="Tahoma" panose="020B0604030504040204" pitchFamily="34" charset="0"/>
                <a:cs typeface="Tahoma" panose="020B0604030504040204" pitchFamily="34" charset="0"/>
              </a:rPr>
              <a:t>Be,</a:t>
            </a:r>
            <a:r>
              <a:rPr lang="en-GB" b="1" baseline="30000" dirty="0"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ru-RU" b="1" baseline="30000" dirty="0">
                <a:ea typeface="Tahoma" panose="020B0604030504040204" pitchFamily="34" charset="0"/>
                <a:cs typeface="Tahoma" panose="020B0604030504040204" pitchFamily="34" charset="0"/>
              </a:rPr>
              <a:t>,7</a:t>
            </a:r>
            <a:r>
              <a:rPr lang="ru-BY" b="1" baseline="30000" dirty="0">
                <a:ea typeface="Tahoma" panose="020B0604030504040204" pitchFamily="34" charset="0"/>
                <a:cs typeface="Tahoma" panose="020B0604030504040204" pitchFamily="34" charset="0"/>
              </a:rPr>
              <a:t>,8</a:t>
            </a:r>
            <a:r>
              <a:rPr lang="en-GB" b="1" dirty="0">
                <a:ea typeface="Tahoma" panose="020B0604030504040204" pitchFamily="34" charset="0"/>
                <a:cs typeface="Tahoma" panose="020B0604030504040204" pitchFamily="34" charset="0"/>
              </a:rPr>
              <a:t>Li)</a:t>
            </a:r>
            <a:r>
              <a:rPr lang="ru-BY" b="1" baseline="30000" dirty="0">
                <a:ea typeface="Tahoma" panose="020B0604030504040204" pitchFamily="34" charset="0"/>
                <a:cs typeface="Tahoma" panose="020B0604030504040204" pitchFamily="34" charset="0"/>
              </a:rPr>
              <a:t>4,5</a:t>
            </a:r>
            <a:r>
              <a:rPr lang="ru-RU" b="1" baseline="30000" dirty="0">
                <a:ea typeface="Tahoma" panose="020B0604030504040204" pitchFamily="34" charset="0"/>
                <a:cs typeface="Tahoma" panose="020B0604030504040204" pitchFamily="34" charset="0"/>
              </a:rPr>
              <a:t>,6</a:t>
            </a:r>
            <a:r>
              <a:rPr lang="en-GB" b="1" dirty="0">
                <a:ea typeface="Tahoma" panose="020B0604030504040204" pitchFamily="34" charset="0"/>
                <a:cs typeface="Tahoma" panose="020B0604030504040204" pitchFamily="34" charset="0"/>
              </a:rPr>
              <a:t>He </a:t>
            </a:r>
            <a:r>
              <a:rPr lang="ru-RU" b="1" dirty="0">
                <a:ea typeface="Tahoma" panose="020B0604030504040204" pitchFamily="34" charset="0"/>
                <a:cs typeface="Tahoma" panose="020B0604030504040204" pitchFamily="34" charset="0"/>
              </a:rPr>
              <a:t>и </a:t>
            </a:r>
            <a:r>
              <a:rPr lang="en-GB" b="1" dirty="0">
                <a:ea typeface="Tahoma" panose="020B0604030504040204" pitchFamily="34" charset="0"/>
                <a:cs typeface="Tahoma" panose="020B0604030504040204" pitchFamily="34" charset="0"/>
              </a:rPr>
              <a:t>d(</a:t>
            </a:r>
            <a:r>
              <a:rPr lang="en-GB" b="1" baseline="30000" dirty="0"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ru-RU" b="1" baseline="30000" dirty="0"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GB" b="1" dirty="0">
                <a:ea typeface="Tahoma" panose="020B0604030504040204" pitchFamily="34" charset="0"/>
                <a:cs typeface="Tahoma" panose="020B0604030504040204" pitchFamily="34" charset="0"/>
              </a:rPr>
              <a:t>Be,</a:t>
            </a:r>
            <a:r>
              <a:rPr lang="en-GB" b="1" baseline="30000" dirty="0"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ru-RU" b="1" baseline="30000" dirty="0">
                <a:ea typeface="Tahoma" panose="020B0604030504040204" pitchFamily="34" charset="0"/>
                <a:cs typeface="Tahoma" panose="020B0604030504040204" pitchFamily="34" charset="0"/>
              </a:rPr>
              <a:t>-9</a:t>
            </a:r>
            <a:r>
              <a:rPr lang="en-GB" b="1" dirty="0">
                <a:ea typeface="Tahoma" panose="020B0604030504040204" pitchFamily="34" charset="0"/>
                <a:cs typeface="Tahoma" panose="020B0604030504040204" pitchFamily="34" charset="0"/>
              </a:rPr>
              <a:t>Li)</a:t>
            </a:r>
            <a:r>
              <a:rPr lang="en-US" b="1" baseline="30000" dirty="0"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ru-RU" b="1" baseline="30000" dirty="0">
                <a:ea typeface="Tahoma" panose="020B0604030504040204" pitchFamily="34" charset="0"/>
                <a:cs typeface="Tahoma" panose="020B0604030504040204" pitchFamily="34" charset="0"/>
              </a:rPr>
              <a:t>-8</a:t>
            </a:r>
            <a:r>
              <a:rPr lang="en-GB" b="1" dirty="0">
                <a:ea typeface="Tahoma" panose="020B0604030504040204" pitchFamily="34" charset="0"/>
                <a:cs typeface="Tahoma" panose="020B0604030504040204" pitchFamily="34" charset="0"/>
              </a:rPr>
              <a:t>He </a:t>
            </a:r>
            <a:r>
              <a:rPr lang="ru-RU" b="1" dirty="0">
                <a:ea typeface="Tahoma" panose="020B0604030504040204" pitchFamily="34" charset="0"/>
                <a:cs typeface="Tahoma" panose="020B0604030504040204" pitchFamily="34" charset="0"/>
              </a:rPr>
              <a:t>при энергии</a:t>
            </a:r>
            <a:r>
              <a:rPr lang="en-GB" b="1" dirty="0">
                <a:ea typeface="Tahoma" panose="020B0604030504040204" pitchFamily="34" charset="0"/>
                <a:cs typeface="Tahoma" panose="020B0604030504040204" pitchFamily="34" charset="0"/>
              </a:rPr>
              <a:t> 30 </a:t>
            </a:r>
            <a:r>
              <a:rPr lang="ru-RU" b="1" dirty="0">
                <a:ea typeface="Tahoma" panose="020B0604030504040204" pitchFamily="34" charset="0"/>
                <a:cs typeface="Tahoma" panose="020B0604030504040204" pitchFamily="34" charset="0"/>
              </a:rPr>
              <a:t>МэВ/нуклон</a:t>
            </a:r>
            <a:endParaRPr lang="ru-RU" i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7F73FDD-6244-046B-9258-384E63931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859" y="2762425"/>
            <a:ext cx="9547730" cy="39308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6A4CBD-9563-E66B-31D2-8FB29D7CFED4}"/>
              </a:ext>
            </a:extLst>
          </p:cNvPr>
          <p:cNvSpPr txBox="1"/>
          <p:nvPr/>
        </p:nvSpPr>
        <p:spPr>
          <a:xfrm>
            <a:off x="266280" y="464005"/>
            <a:ext cx="11952098" cy="349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600" dirty="0">
                <a:solidFill>
                  <a:srgbClr val="0000FF"/>
                </a:solidFill>
              </a:rPr>
              <a:t>D</a:t>
            </a:r>
            <a:r>
              <a:rPr lang="en-US" sz="1600" baseline="-25000" dirty="0">
                <a:solidFill>
                  <a:srgbClr val="0000FF"/>
                </a:solidFill>
              </a:rPr>
              <a:t>2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ru-RU" sz="1600" dirty="0">
                <a:solidFill>
                  <a:srgbClr val="0000FF"/>
                </a:solidFill>
              </a:rPr>
              <a:t>мишень даёт возможность изучать заселение </a:t>
            </a:r>
            <a:r>
              <a:rPr lang="ru-RU" sz="1600" baseline="30000" dirty="0">
                <a:solidFill>
                  <a:srgbClr val="0000FF"/>
                </a:solidFill>
              </a:rPr>
              <a:t>10,12</a:t>
            </a:r>
            <a:r>
              <a:rPr lang="en-US" sz="1600" dirty="0">
                <a:solidFill>
                  <a:srgbClr val="0000FF"/>
                </a:solidFill>
              </a:rPr>
              <a:t>Be</a:t>
            </a:r>
            <a:r>
              <a:rPr lang="ru-RU" sz="1600" dirty="0">
                <a:solidFill>
                  <a:srgbClr val="0000FF"/>
                </a:solidFill>
              </a:rPr>
              <a:t>*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ru-RU" sz="1600" dirty="0">
                <a:solidFill>
                  <a:srgbClr val="0000FF"/>
                </a:solidFill>
              </a:rPr>
              <a:t>при </a:t>
            </a:r>
            <a:r>
              <a:rPr lang="en-US" sz="1600" dirty="0">
                <a:solidFill>
                  <a:srgbClr val="0000FF"/>
                </a:solidFill>
              </a:rPr>
              <a:t>E &lt; 1</a:t>
            </a:r>
            <a:r>
              <a:rPr lang="ru-RU" sz="1600" dirty="0">
                <a:solidFill>
                  <a:srgbClr val="0000FF"/>
                </a:solidFill>
              </a:rPr>
              <a:t>0 МэВ и передачу несвязанных кластеров </a:t>
            </a:r>
            <a:r>
              <a:rPr lang="ru-RU" sz="1600" baseline="30000" dirty="0">
                <a:solidFill>
                  <a:srgbClr val="0000FF"/>
                </a:solidFill>
              </a:rPr>
              <a:t>5</a:t>
            </a:r>
            <a:r>
              <a:rPr lang="ru-RU" sz="1600" dirty="0">
                <a:solidFill>
                  <a:srgbClr val="0000FF"/>
                </a:solidFill>
              </a:rPr>
              <a:t>Не и </a:t>
            </a:r>
            <a:r>
              <a:rPr lang="ru-RU" sz="1600" baseline="30000" dirty="0">
                <a:solidFill>
                  <a:srgbClr val="0000FF"/>
                </a:solidFill>
              </a:rPr>
              <a:t>7</a:t>
            </a:r>
            <a:r>
              <a:rPr lang="ru-RU" sz="1600" dirty="0">
                <a:solidFill>
                  <a:srgbClr val="0000FF"/>
                </a:solidFill>
              </a:rPr>
              <a:t>Не.</a:t>
            </a:r>
            <a:r>
              <a:rPr lang="ru-RU" sz="1600" b="0" i="0" u="none" strike="noStrike" baseline="0" dirty="0">
                <a:solidFill>
                  <a:srgbClr val="0000FF"/>
                </a:solidFill>
              </a:rPr>
              <a:t> </a:t>
            </a:r>
            <a:endParaRPr lang="ru-RU" sz="1600" dirty="0">
              <a:solidFill>
                <a:srgbClr val="0000FF"/>
              </a:solidFill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605B5C46-6D69-4A42-7582-1C15C48A5B3E}"/>
              </a:ext>
            </a:extLst>
          </p:cNvPr>
          <p:cNvGrpSpPr/>
          <p:nvPr/>
        </p:nvGrpSpPr>
        <p:grpSpPr>
          <a:xfrm>
            <a:off x="795542" y="1200590"/>
            <a:ext cx="3246276" cy="1505969"/>
            <a:chOff x="1139112" y="1105988"/>
            <a:chExt cx="3246276" cy="1505969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C8DA2EB1-05F2-D34A-0253-530E154B6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87748" y="1553973"/>
              <a:ext cx="2370420" cy="105798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F2EFA85-DBBF-A42C-2DBD-F0E2F82588AD}"/>
                </a:ext>
              </a:extLst>
            </p:cNvPr>
            <p:cNvSpPr txBox="1"/>
            <p:nvPr/>
          </p:nvSpPr>
          <p:spPr>
            <a:xfrm>
              <a:off x="1916839" y="1105988"/>
              <a:ext cx="170050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dirty="0">
                  <a:ea typeface="Tahoma" panose="020B0604030504040204" pitchFamily="34" charset="0"/>
                  <a:cs typeface="Tahoma" panose="020B0604030504040204" pitchFamily="34" charset="0"/>
                </a:rPr>
                <a:t>d(</a:t>
              </a:r>
              <a:r>
                <a:rPr lang="en-GB" sz="1600" baseline="30000" dirty="0"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r>
                <a:rPr lang="en-GB" sz="1600" dirty="0">
                  <a:ea typeface="Tahoma" panose="020B0604030504040204" pitchFamily="34" charset="0"/>
                  <a:cs typeface="Tahoma" panose="020B0604030504040204" pitchFamily="34" charset="0"/>
                </a:rPr>
                <a:t>Be,</a:t>
              </a:r>
              <a:r>
                <a:rPr lang="en-GB" sz="1600" baseline="30000" dirty="0">
                  <a:solidFill>
                    <a:srgbClr val="0000FF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r>
                <a:rPr lang="en-GB" sz="1600" dirty="0">
                  <a:solidFill>
                    <a:srgbClr val="0000FF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Li</a:t>
              </a:r>
              <a:r>
                <a:rPr lang="en-GB" sz="1600" dirty="0">
                  <a:ea typeface="Tahoma" panose="020B0604030504040204" pitchFamily="34" charset="0"/>
                  <a:cs typeface="Tahoma" panose="020B0604030504040204" pitchFamily="34" charset="0"/>
                </a:rPr>
                <a:t>)</a:t>
              </a:r>
              <a:r>
                <a:rPr lang="en-GB" sz="1600" baseline="30000" dirty="0"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r>
                <a:rPr lang="en-GB" sz="1600" dirty="0">
                  <a:ea typeface="Tahoma" panose="020B0604030504040204" pitchFamily="34" charset="0"/>
                  <a:cs typeface="Tahoma" panose="020B0604030504040204" pitchFamily="34" charset="0"/>
                </a:rPr>
                <a:t>He </a:t>
              </a:r>
              <a:endParaRPr lang="ru-RU" sz="16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5CC72D1-EB32-BFB9-97A5-E2BABAA01492}"/>
                </a:ext>
              </a:extLst>
            </p:cNvPr>
            <p:cNvSpPr txBox="1"/>
            <p:nvPr/>
          </p:nvSpPr>
          <p:spPr>
            <a:xfrm>
              <a:off x="1139112" y="1318784"/>
              <a:ext cx="324627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aseline="30000" dirty="0"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r>
                <a:rPr lang="en-GB" sz="1600" dirty="0">
                  <a:ea typeface="Tahoma" panose="020B0604030504040204" pitchFamily="34" charset="0"/>
                  <a:cs typeface="Tahoma" panose="020B0604030504040204" pitchFamily="34" charset="0"/>
                </a:rPr>
                <a:t>Be                                   </a:t>
              </a:r>
              <a:r>
                <a:rPr lang="en-GB" sz="1600" baseline="30000" dirty="0"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r>
                <a:rPr lang="en-GB" sz="1600" dirty="0">
                  <a:ea typeface="Tahoma" panose="020B0604030504040204" pitchFamily="34" charset="0"/>
                  <a:cs typeface="Tahoma" panose="020B0604030504040204" pitchFamily="34" charset="0"/>
                </a:rPr>
                <a:t>He </a:t>
              </a:r>
              <a:endParaRPr lang="ru-RU" sz="16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07C7DDD-0B24-9316-12E8-33BC35C7442F}"/>
                </a:ext>
              </a:extLst>
            </p:cNvPr>
            <p:cNvSpPr txBox="1"/>
            <p:nvPr/>
          </p:nvSpPr>
          <p:spPr>
            <a:xfrm>
              <a:off x="1314748" y="2258163"/>
              <a:ext cx="2895003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GB" sz="1600" dirty="0">
                  <a:ea typeface="Tahoma" panose="020B0604030504040204" pitchFamily="34" charset="0"/>
                  <a:cs typeface="Tahoma" panose="020B0604030504040204" pitchFamily="34" charset="0"/>
                </a:rPr>
                <a:t>d                                     </a:t>
              </a:r>
              <a:r>
                <a:rPr lang="en-GB" sz="1600" baseline="30000" dirty="0">
                  <a:solidFill>
                    <a:srgbClr val="0000FF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r>
                <a:rPr lang="en-GB" sz="1600" dirty="0">
                  <a:solidFill>
                    <a:srgbClr val="0000FF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Li </a:t>
              </a:r>
              <a:endParaRPr lang="ru-RU" sz="16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89C7B595-2439-073B-7D21-14FF10612CA6}"/>
              </a:ext>
            </a:extLst>
          </p:cNvPr>
          <p:cNvGrpSpPr/>
          <p:nvPr/>
        </p:nvGrpSpPr>
        <p:grpSpPr>
          <a:xfrm>
            <a:off x="4054062" y="1198038"/>
            <a:ext cx="3246276" cy="1507229"/>
            <a:chOff x="1142498" y="1104728"/>
            <a:chExt cx="3246276" cy="1507229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92B674F1-B00A-0899-334D-0BF92F5E7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87748" y="1553973"/>
              <a:ext cx="2370420" cy="105798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E5EB4FA-E546-3037-5FFC-9FFEA6E67181}"/>
                </a:ext>
              </a:extLst>
            </p:cNvPr>
            <p:cNvSpPr txBox="1"/>
            <p:nvPr/>
          </p:nvSpPr>
          <p:spPr>
            <a:xfrm>
              <a:off x="1896114" y="1104728"/>
              <a:ext cx="170050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dirty="0">
                  <a:ea typeface="Tahoma" panose="020B0604030504040204" pitchFamily="34" charset="0"/>
                  <a:cs typeface="Tahoma" panose="020B0604030504040204" pitchFamily="34" charset="0"/>
                </a:rPr>
                <a:t>d(</a:t>
              </a:r>
              <a:r>
                <a:rPr lang="en-GB" sz="1600" baseline="30000" dirty="0"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r>
                <a:rPr lang="en-GB" sz="1600" dirty="0">
                  <a:ea typeface="Tahoma" panose="020B0604030504040204" pitchFamily="34" charset="0"/>
                  <a:cs typeface="Tahoma" panose="020B0604030504040204" pitchFamily="34" charset="0"/>
                </a:rPr>
                <a:t>Be,</a:t>
              </a:r>
              <a:r>
                <a:rPr lang="en-GB" sz="1600" baseline="30000" dirty="0">
                  <a:solidFill>
                    <a:srgbClr val="0000FF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r>
                <a:rPr lang="en-GB" sz="1600" dirty="0">
                  <a:solidFill>
                    <a:srgbClr val="0000FF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Li</a:t>
              </a:r>
              <a:r>
                <a:rPr lang="en-GB" sz="1600" dirty="0">
                  <a:ea typeface="Tahoma" panose="020B0604030504040204" pitchFamily="34" charset="0"/>
                  <a:cs typeface="Tahoma" panose="020B0604030504040204" pitchFamily="34" charset="0"/>
                </a:rPr>
                <a:t>)</a:t>
              </a:r>
              <a:r>
                <a:rPr lang="en-GB" sz="1600" baseline="30000" dirty="0"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r>
                <a:rPr lang="en-GB" sz="1600" dirty="0">
                  <a:ea typeface="Tahoma" panose="020B0604030504040204" pitchFamily="34" charset="0"/>
                  <a:cs typeface="Tahoma" panose="020B0604030504040204" pitchFamily="34" charset="0"/>
                </a:rPr>
                <a:t>He </a:t>
              </a:r>
              <a:endParaRPr lang="ru-RU" sz="16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99B1255-E688-2002-AC28-DC93906D0BBD}"/>
                </a:ext>
              </a:extLst>
            </p:cNvPr>
            <p:cNvSpPr txBox="1"/>
            <p:nvPr/>
          </p:nvSpPr>
          <p:spPr>
            <a:xfrm>
              <a:off x="1142498" y="1316797"/>
              <a:ext cx="324627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aseline="30000" dirty="0"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r>
                <a:rPr lang="en-GB" sz="1600" dirty="0">
                  <a:ea typeface="Tahoma" panose="020B0604030504040204" pitchFamily="34" charset="0"/>
                  <a:cs typeface="Tahoma" panose="020B0604030504040204" pitchFamily="34" charset="0"/>
                </a:rPr>
                <a:t>Be                                  </a:t>
              </a:r>
              <a:r>
                <a:rPr lang="en-GB" sz="1600" baseline="30000" dirty="0"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r>
                <a:rPr lang="en-GB" sz="1600" dirty="0">
                  <a:ea typeface="Tahoma" panose="020B0604030504040204" pitchFamily="34" charset="0"/>
                  <a:cs typeface="Tahoma" panose="020B0604030504040204" pitchFamily="34" charset="0"/>
                </a:rPr>
                <a:t>He </a:t>
              </a:r>
              <a:endParaRPr lang="ru-RU" sz="16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0F2378D-24B2-356A-B20C-FF8CFB7F16C0}"/>
                </a:ext>
              </a:extLst>
            </p:cNvPr>
            <p:cNvSpPr txBox="1"/>
            <p:nvPr/>
          </p:nvSpPr>
          <p:spPr>
            <a:xfrm>
              <a:off x="1314748" y="2263243"/>
              <a:ext cx="2895003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GB" sz="1600" dirty="0">
                  <a:ea typeface="Tahoma" panose="020B0604030504040204" pitchFamily="34" charset="0"/>
                  <a:cs typeface="Tahoma" panose="020B0604030504040204" pitchFamily="34" charset="0"/>
                </a:rPr>
                <a:t>d                                     </a:t>
              </a:r>
              <a:r>
                <a:rPr lang="en-GB" sz="1600" baseline="30000" dirty="0">
                  <a:solidFill>
                    <a:srgbClr val="0000FF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r>
                <a:rPr lang="en-GB" sz="1600" dirty="0">
                  <a:solidFill>
                    <a:srgbClr val="0000FF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Li </a:t>
              </a:r>
              <a:endParaRPr lang="ru-RU" sz="1600" dirty="0">
                <a:solidFill>
                  <a:srgbClr val="0000FF"/>
                </a:solidFill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E1BB6F7-A0CC-1D1A-4EE0-F946C603AE53}"/>
              </a:ext>
            </a:extLst>
          </p:cNvPr>
          <p:cNvSpPr txBox="1"/>
          <p:nvPr/>
        </p:nvSpPr>
        <p:spPr>
          <a:xfrm>
            <a:off x="4831684" y="1838932"/>
            <a:ext cx="582673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600" baseline="30000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en-GB" sz="1600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He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949FEAC-A8DE-83A2-8C61-5D684477FA0E}"/>
              </a:ext>
            </a:extLst>
          </p:cNvPr>
          <p:cNvSpPr txBox="1"/>
          <p:nvPr/>
        </p:nvSpPr>
        <p:spPr>
          <a:xfrm>
            <a:off x="1588921" y="1855936"/>
            <a:ext cx="582673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600" baseline="30000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GB" sz="1600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He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8CFAE0F-AE32-C910-5825-53F4ECF51B9B}"/>
              </a:ext>
            </a:extLst>
          </p:cNvPr>
          <p:cNvSpPr txBox="1"/>
          <p:nvPr/>
        </p:nvSpPr>
        <p:spPr>
          <a:xfrm>
            <a:off x="10159161" y="1784400"/>
            <a:ext cx="1569428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600" baseline="30000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GB" sz="1600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He, </a:t>
            </a:r>
            <a:r>
              <a:rPr lang="en-GB" sz="1600" baseline="30000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en-GB" sz="1600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He, </a:t>
            </a:r>
            <a:r>
              <a:rPr lang="en-GB" sz="1600" baseline="30000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en-GB" sz="1600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He </a:t>
            </a:r>
          </a:p>
          <a:p>
            <a:r>
              <a:rPr lang="en-GB" sz="1600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pickup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DA0F7BE-2134-F18A-C8C3-A789C5A08541}"/>
              </a:ext>
            </a:extLst>
          </p:cNvPr>
          <p:cNvSpPr txBox="1"/>
          <p:nvPr/>
        </p:nvSpPr>
        <p:spPr>
          <a:xfrm>
            <a:off x="545901" y="1719760"/>
            <a:ext cx="5914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ea typeface="Tahoma" panose="020B0604030504040204" pitchFamily="34" charset="0"/>
                <a:cs typeface="Tahoma" panose="020B0604030504040204" pitchFamily="34" charset="0"/>
              </a:rPr>
              <a:t>a)</a:t>
            </a:r>
            <a:endParaRPr lang="ru-RU" sz="24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4955507-3E57-2FEB-9CC6-BB1F63DCB16C}"/>
              </a:ext>
            </a:extLst>
          </p:cNvPr>
          <p:cNvSpPr txBox="1"/>
          <p:nvPr/>
        </p:nvSpPr>
        <p:spPr>
          <a:xfrm>
            <a:off x="6949075" y="1723494"/>
            <a:ext cx="5914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ea typeface="Tahoma" panose="020B0604030504040204" pitchFamily="34" charset="0"/>
                <a:cs typeface="Tahoma" panose="020B0604030504040204" pitchFamily="34" charset="0"/>
              </a:rPr>
              <a:t>c)</a:t>
            </a:r>
            <a:endParaRPr lang="ru-RU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5D5B3D-7135-F176-CD20-4C567A6F82B6}"/>
              </a:ext>
            </a:extLst>
          </p:cNvPr>
          <p:cNvSpPr txBox="1"/>
          <p:nvPr/>
        </p:nvSpPr>
        <p:spPr>
          <a:xfrm>
            <a:off x="1615168" y="760836"/>
            <a:ext cx="9788724" cy="3518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0" i="0" u="none" strike="noStrike" baseline="0" dirty="0">
                <a:solidFill>
                  <a:srgbClr val="0000FF"/>
                </a:solidFill>
              </a:rPr>
              <a:t>Необходимо: </a:t>
            </a:r>
            <a:r>
              <a:rPr lang="en-US" sz="1600" b="0" i="0" u="none" strike="noStrike" baseline="0" dirty="0">
                <a:solidFill>
                  <a:srgbClr val="0000FF"/>
                </a:solidFill>
              </a:rPr>
              <a:t>1) </a:t>
            </a:r>
            <a:r>
              <a:rPr lang="ru-RU" sz="1600" b="0" i="0" u="none" strike="noStrike" baseline="0" dirty="0">
                <a:solidFill>
                  <a:srgbClr val="0000FF"/>
                </a:solidFill>
              </a:rPr>
              <a:t>экспериментальное разрешение </a:t>
            </a:r>
            <a:r>
              <a:rPr lang="ru-RU" sz="1600" b="0" i="0" u="none" strike="noStrike" baseline="0" dirty="0">
                <a:solidFill>
                  <a:srgbClr val="0000FF"/>
                </a:solidFill>
                <a:sym typeface="Symbol" panose="05050102010706020507" pitchFamily="18" charset="2"/>
              </a:rPr>
              <a:t></a:t>
            </a:r>
            <a:r>
              <a:rPr lang="ru-RU" sz="1600" b="0" i="0" u="none" strike="noStrike" baseline="0" dirty="0">
                <a:solidFill>
                  <a:srgbClr val="0000FF"/>
                </a:solidFill>
              </a:rPr>
              <a:t>Е </a:t>
            </a:r>
            <a:r>
              <a:rPr lang="en-US" sz="1600" b="0" i="0" u="none" strike="noStrike" baseline="0" dirty="0">
                <a:solidFill>
                  <a:srgbClr val="0000FF"/>
                </a:solidFill>
              </a:rPr>
              <a:t>~</a:t>
            </a:r>
            <a:r>
              <a:rPr lang="ru-RU" sz="1600" b="0" i="0" u="none" strike="noStrike" baseline="0" dirty="0">
                <a:solidFill>
                  <a:srgbClr val="0000FF"/>
                </a:solidFill>
              </a:rPr>
              <a:t> 1 МэВ </a:t>
            </a:r>
            <a:r>
              <a:rPr lang="ru-RU" sz="1600" dirty="0">
                <a:solidFill>
                  <a:srgbClr val="0000FF"/>
                </a:solidFill>
              </a:rPr>
              <a:t>и </a:t>
            </a:r>
            <a:r>
              <a:rPr lang="en-US" sz="1600" dirty="0">
                <a:solidFill>
                  <a:srgbClr val="0000FF"/>
                </a:solidFill>
              </a:rPr>
              <a:t>2) </a:t>
            </a:r>
            <a:r>
              <a:rPr lang="ru-RU" sz="1600" dirty="0">
                <a:solidFill>
                  <a:srgbClr val="0000FF"/>
                </a:solidFill>
              </a:rPr>
              <a:t>совпадения с нейтронами.</a:t>
            </a:r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C1FA2616-AF7A-EF92-DC5A-6F813E8741EA}"/>
              </a:ext>
            </a:extLst>
          </p:cNvPr>
          <p:cNvGrpSpPr/>
          <p:nvPr/>
        </p:nvGrpSpPr>
        <p:grpSpPr>
          <a:xfrm>
            <a:off x="230999" y="4676576"/>
            <a:ext cx="3183599" cy="1339035"/>
            <a:chOff x="193209" y="5518965"/>
            <a:chExt cx="3183599" cy="1339035"/>
          </a:xfrm>
        </p:grpSpPr>
        <p:sp>
          <p:nvSpPr>
            <p:cNvPr id="5" name="Стрелка: вправо 4">
              <a:extLst>
                <a:ext uri="{FF2B5EF4-FFF2-40B4-BE49-F238E27FC236}">
                  <a16:creationId xmlns:a16="http://schemas.microsoft.com/office/drawing/2014/main" id="{FF68CEB3-D12B-BA56-0008-9214FEFA87D7}"/>
                </a:ext>
              </a:extLst>
            </p:cNvPr>
            <p:cNvSpPr/>
            <p:nvPr/>
          </p:nvSpPr>
          <p:spPr>
            <a:xfrm>
              <a:off x="345234" y="5962261"/>
              <a:ext cx="632468" cy="177282"/>
            </a:xfrm>
            <a:prstGeom prst="righ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2EE056A-0AAE-F84A-8312-A99DA8D43E13}"/>
                </a:ext>
              </a:extLst>
            </p:cNvPr>
            <p:cNvSpPr txBox="1"/>
            <p:nvPr/>
          </p:nvSpPr>
          <p:spPr>
            <a:xfrm>
              <a:off x="193209" y="5518965"/>
              <a:ext cx="98904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b="1" baseline="30000" dirty="0"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  <a:r>
                <a:rPr lang="en-GB" b="1" dirty="0">
                  <a:ea typeface="Tahoma" panose="020B0604030504040204" pitchFamily="34" charset="0"/>
                  <a:cs typeface="Tahoma" panose="020B0604030504040204" pitchFamily="34" charset="0"/>
                </a:rPr>
                <a:t>Be</a:t>
              </a:r>
              <a:endParaRPr lang="ru-RU" dirty="0"/>
            </a:p>
          </p:txBody>
        </p:sp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1A308A3F-8DC5-2EDD-A6F8-142F4889E3AA}"/>
                </a:ext>
              </a:extLst>
            </p:cNvPr>
            <p:cNvCxnSpPr/>
            <p:nvPr/>
          </p:nvCxnSpPr>
          <p:spPr>
            <a:xfrm>
              <a:off x="1212980" y="5846400"/>
              <a:ext cx="0" cy="42377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B509934-FD47-CA64-D09B-7A971D5CF577}"/>
                </a:ext>
              </a:extLst>
            </p:cNvPr>
            <p:cNvSpPr txBox="1"/>
            <p:nvPr/>
          </p:nvSpPr>
          <p:spPr>
            <a:xfrm>
              <a:off x="964680" y="6322661"/>
              <a:ext cx="63246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b="1" baseline="30000" dirty="0"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lang="ru-RU" b="1" dirty="0">
                  <a:ea typeface="Tahoma" panose="020B0604030504040204" pitchFamily="34" charset="0"/>
                  <a:cs typeface="Tahoma" panose="020B0604030504040204" pitchFamily="34" charset="0"/>
                </a:rPr>
                <a:t>Н</a:t>
              </a:r>
              <a:endParaRPr lang="ru-RU" dirty="0"/>
            </a:p>
          </p:txBody>
        </p:sp>
        <p:cxnSp>
          <p:nvCxnSpPr>
            <p:cNvPr id="23" name="Прямая со стрелкой 22">
              <a:extLst>
                <a:ext uri="{FF2B5EF4-FFF2-40B4-BE49-F238E27FC236}">
                  <a16:creationId xmlns:a16="http://schemas.microsoft.com/office/drawing/2014/main" id="{2473369C-0CD9-156E-FCC1-86886711F469}"/>
                </a:ext>
              </a:extLst>
            </p:cNvPr>
            <p:cNvCxnSpPr>
              <a:cxnSpLocks/>
            </p:cNvCxnSpPr>
            <p:nvPr/>
          </p:nvCxnSpPr>
          <p:spPr>
            <a:xfrm>
              <a:off x="1329728" y="6110801"/>
              <a:ext cx="1058036" cy="283194"/>
            </a:xfrm>
            <a:prstGeom prst="straightConnector1">
              <a:avLst/>
            </a:prstGeom>
            <a:ln w="31750">
              <a:solidFill>
                <a:srgbClr val="0000FF"/>
              </a:solidFill>
              <a:tailEnd type="triangle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F4A78FB-53C2-028B-FE26-C57CF8C2CA80}"/>
                </a:ext>
              </a:extLst>
            </p:cNvPr>
            <p:cNvSpPr txBox="1"/>
            <p:nvPr/>
          </p:nvSpPr>
          <p:spPr>
            <a:xfrm>
              <a:off x="2175779" y="6488668"/>
              <a:ext cx="98904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b="1" baseline="30000" dirty="0">
                  <a:solidFill>
                    <a:srgbClr val="0000FF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6-9</a:t>
              </a:r>
              <a:r>
                <a:rPr lang="en-US" b="1" dirty="0">
                  <a:solidFill>
                    <a:srgbClr val="0000FF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Li</a:t>
              </a:r>
              <a:endParaRPr lang="ru-RU" dirty="0">
                <a:solidFill>
                  <a:srgbClr val="0000FF"/>
                </a:solidFill>
              </a:endParaRPr>
            </a:p>
          </p:txBody>
        </p:sp>
        <p:cxnSp>
          <p:nvCxnSpPr>
            <p:cNvPr id="32" name="Прямая со стрелкой 31">
              <a:extLst>
                <a:ext uri="{FF2B5EF4-FFF2-40B4-BE49-F238E27FC236}">
                  <a16:creationId xmlns:a16="http://schemas.microsoft.com/office/drawing/2014/main" id="{775AC2CC-4096-B9F0-55A2-CA128E4451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9814" y="5853248"/>
              <a:ext cx="1018909" cy="176272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F2B8D29-93B6-C430-4950-600B8B99732A}"/>
                </a:ext>
              </a:extLst>
            </p:cNvPr>
            <p:cNvSpPr txBox="1"/>
            <p:nvPr/>
          </p:nvSpPr>
          <p:spPr>
            <a:xfrm>
              <a:off x="2387764" y="5553753"/>
              <a:ext cx="98904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baseline="30000" dirty="0">
                  <a:ea typeface="Tahoma" panose="020B0604030504040204" pitchFamily="34" charset="0"/>
                  <a:cs typeface="Tahoma" panose="020B0604030504040204" pitchFamily="34" charset="0"/>
                </a:rPr>
                <a:t>4-8</a:t>
              </a:r>
              <a:r>
                <a:rPr lang="en-US" b="1" dirty="0">
                  <a:ea typeface="Tahoma" panose="020B0604030504040204" pitchFamily="34" charset="0"/>
                  <a:cs typeface="Tahoma" panose="020B0604030504040204" pitchFamily="34" charset="0"/>
                </a:rPr>
                <a:t>He</a:t>
              </a:r>
              <a:endParaRPr lang="ru-RU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F4A78FB-53C2-028B-FE26-C57CF8C2CA80}"/>
                </a:ext>
              </a:extLst>
            </p:cNvPr>
            <p:cNvSpPr txBox="1"/>
            <p:nvPr/>
          </p:nvSpPr>
          <p:spPr>
            <a:xfrm>
              <a:off x="2616141" y="6046437"/>
              <a:ext cx="650102" cy="3710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i="1" dirty="0">
                  <a:solidFill>
                    <a:srgbClr val="00B0F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n</a:t>
              </a:r>
              <a:endParaRPr lang="ru-RU" i="1" dirty="0">
                <a:solidFill>
                  <a:srgbClr val="00B0F0"/>
                </a:solidFill>
              </a:endParaRPr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89C7B595-2439-073B-7D21-14FF10612CA6}"/>
              </a:ext>
            </a:extLst>
          </p:cNvPr>
          <p:cNvGrpSpPr/>
          <p:nvPr/>
        </p:nvGrpSpPr>
        <p:grpSpPr>
          <a:xfrm>
            <a:off x="7156036" y="1195919"/>
            <a:ext cx="3246276" cy="1505969"/>
            <a:chOff x="1140819" y="1105988"/>
            <a:chExt cx="3246276" cy="1505969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92B674F1-B00A-0899-334D-0BF92F5E7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87748" y="1553973"/>
              <a:ext cx="2370420" cy="1057984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E5EB4FA-E546-3037-5FFC-9FFEA6E67181}"/>
                </a:ext>
              </a:extLst>
            </p:cNvPr>
            <p:cNvSpPr txBox="1"/>
            <p:nvPr/>
          </p:nvSpPr>
          <p:spPr>
            <a:xfrm>
              <a:off x="1896519" y="1105988"/>
              <a:ext cx="170050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dirty="0">
                  <a:ea typeface="Tahoma" panose="020B0604030504040204" pitchFamily="34" charset="0"/>
                  <a:cs typeface="Tahoma" panose="020B0604030504040204" pitchFamily="34" charset="0"/>
                </a:rPr>
                <a:t>d(</a:t>
              </a:r>
              <a:r>
                <a:rPr lang="en-GB" sz="1600" baseline="30000" dirty="0"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r>
                <a:rPr lang="en-GB" sz="1600" dirty="0">
                  <a:ea typeface="Tahoma" panose="020B0604030504040204" pitchFamily="34" charset="0"/>
                  <a:cs typeface="Tahoma" panose="020B0604030504040204" pitchFamily="34" charset="0"/>
                </a:rPr>
                <a:t>Be,</a:t>
              </a:r>
              <a:r>
                <a:rPr lang="en-GB" sz="1600" baseline="30000" dirty="0">
                  <a:solidFill>
                    <a:srgbClr val="0000FF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r>
                <a:rPr lang="en-GB" sz="1600" dirty="0">
                  <a:solidFill>
                    <a:srgbClr val="0000FF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Li</a:t>
              </a:r>
              <a:r>
                <a:rPr lang="en-GB" sz="1600" dirty="0">
                  <a:ea typeface="Tahoma" panose="020B0604030504040204" pitchFamily="34" charset="0"/>
                  <a:cs typeface="Tahoma" panose="020B0604030504040204" pitchFamily="34" charset="0"/>
                </a:rPr>
                <a:t>)</a:t>
              </a:r>
              <a:r>
                <a:rPr lang="en-GB" sz="1600" baseline="30000" dirty="0"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r>
                <a:rPr lang="en-GB" sz="1600" dirty="0">
                  <a:ea typeface="Tahoma" panose="020B0604030504040204" pitchFamily="34" charset="0"/>
                  <a:cs typeface="Tahoma" panose="020B0604030504040204" pitchFamily="34" charset="0"/>
                </a:rPr>
                <a:t>He </a:t>
              </a:r>
              <a:endParaRPr lang="ru-RU" sz="1600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99B1255-E688-2002-AC28-DC93906D0BBD}"/>
                </a:ext>
              </a:extLst>
            </p:cNvPr>
            <p:cNvSpPr txBox="1"/>
            <p:nvPr/>
          </p:nvSpPr>
          <p:spPr>
            <a:xfrm>
              <a:off x="1140819" y="1321912"/>
              <a:ext cx="324627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aseline="30000" dirty="0"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r>
                <a:rPr lang="en-GB" sz="1600" dirty="0">
                  <a:ea typeface="Tahoma" panose="020B0604030504040204" pitchFamily="34" charset="0"/>
                  <a:cs typeface="Tahoma" panose="020B0604030504040204" pitchFamily="34" charset="0"/>
                </a:rPr>
                <a:t>Be                                  </a:t>
              </a:r>
              <a:r>
                <a:rPr lang="en-GB" sz="1600" baseline="30000" dirty="0"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r>
                <a:rPr lang="en-GB" sz="1600" dirty="0">
                  <a:ea typeface="Tahoma" panose="020B0604030504040204" pitchFamily="34" charset="0"/>
                  <a:cs typeface="Tahoma" panose="020B0604030504040204" pitchFamily="34" charset="0"/>
                </a:rPr>
                <a:t>He </a:t>
              </a:r>
              <a:endParaRPr lang="ru-RU" sz="1600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0F2378D-24B2-356A-B20C-FF8CFB7F16C0}"/>
                </a:ext>
              </a:extLst>
            </p:cNvPr>
            <p:cNvSpPr txBox="1"/>
            <p:nvPr/>
          </p:nvSpPr>
          <p:spPr>
            <a:xfrm>
              <a:off x="1314748" y="2268323"/>
              <a:ext cx="2895003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GB" sz="1600" dirty="0">
                  <a:ea typeface="Tahoma" panose="020B0604030504040204" pitchFamily="34" charset="0"/>
                  <a:cs typeface="Tahoma" panose="020B0604030504040204" pitchFamily="34" charset="0"/>
                </a:rPr>
                <a:t>d                                     </a:t>
              </a:r>
              <a:r>
                <a:rPr lang="en-GB" sz="1600" baseline="30000" dirty="0">
                  <a:solidFill>
                    <a:srgbClr val="0000FF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r>
                <a:rPr lang="en-GB" sz="1600" dirty="0">
                  <a:solidFill>
                    <a:srgbClr val="0000FF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Li </a:t>
              </a:r>
              <a:endParaRPr lang="ru-RU" sz="1600" dirty="0">
                <a:solidFill>
                  <a:srgbClr val="0000FF"/>
                </a:solidFill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34955507-3E57-2FEB-9CC6-BB1F63DCB16C}"/>
              </a:ext>
            </a:extLst>
          </p:cNvPr>
          <p:cNvSpPr txBox="1"/>
          <p:nvPr/>
        </p:nvSpPr>
        <p:spPr>
          <a:xfrm>
            <a:off x="3885835" y="1723494"/>
            <a:ext cx="5914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ea typeface="Tahoma" panose="020B0604030504040204" pitchFamily="34" charset="0"/>
                <a:cs typeface="Tahoma" panose="020B0604030504040204" pitchFamily="34" charset="0"/>
              </a:rPr>
              <a:t>b)</a:t>
            </a:r>
            <a:endParaRPr lang="ru-RU" sz="24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E1BB6F7-A0CC-1D1A-4EE0-F946C603AE53}"/>
              </a:ext>
            </a:extLst>
          </p:cNvPr>
          <p:cNvSpPr txBox="1"/>
          <p:nvPr/>
        </p:nvSpPr>
        <p:spPr>
          <a:xfrm>
            <a:off x="7945724" y="1864332"/>
            <a:ext cx="582673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600" baseline="30000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en-GB" sz="1600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He</a:t>
            </a:r>
            <a:endParaRPr lang="ru-RU" sz="1600" dirty="0">
              <a:solidFill>
                <a:srgbClr val="C00000"/>
              </a:solidFill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1493184" y="5225664"/>
            <a:ext cx="1183640" cy="106680"/>
          </a:xfrm>
          <a:prstGeom prst="straightConnector1">
            <a:avLst/>
          </a:prstGeom>
          <a:ln w="28575"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531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1E5FC79-6E0F-8339-3C9B-591E17FDE098}"/>
              </a:ext>
            </a:extLst>
          </p:cNvPr>
          <p:cNvSpPr/>
          <p:nvPr/>
        </p:nvSpPr>
        <p:spPr>
          <a:xfrm>
            <a:off x="1391053" y="143261"/>
            <a:ext cx="9114418" cy="369332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ea typeface="Tahoma" panose="020B0604030504040204" pitchFamily="34" charset="0"/>
                <a:cs typeface="Tahoma" panose="020B0604030504040204" pitchFamily="34" charset="0"/>
              </a:rPr>
              <a:t>Оценка статистики и разрешения для реакции </a:t>
            </a:r>
            <a:r>
              <a:rPr lang="en-GB" b="1" baseline="30000" dirty="0"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r>
              <a:rPr lang="en-GB" b="1" dirty="0">
                <a:ea typeface="Tahoma" panose="020B0604030504040204" pitchFamily="34" charset="0"/>
                <a:cs typeface="Tahoma" panose="020B0604030504040204" pitchFamily="34" charset="0"/>
              </a:rPr>
              <a:t>Be</a:t>
            </a:r>
            <a:r>
              <a:rPr lang="aa-ET" b="1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b="1" dirty="0"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aa-ET" b="1" dirty="0">
                <a:ea typeface="Tahoma" panose="020B0604030504040204" pitchFamily="34" charset="0"/>
                <a:cs typeface="Tahoma" panose="020B0604030504040204" pitchFamily="34" charset="0"/>
              </a:rPr>
              <a:t>30 </a:t>
            </a:r>
            <a:r>
              <a:rPr lang="ru-RU" b="1" dirty="0">
                <a:ea typeface="Tahoma" panose="020B0604030504040204" pitchFamily="34" charset="0"/>
                <a:cs typeface="Tahoma" panose="020B0604030504040204" pitchFamily="34" charset="0"/>
              </a:rPr>
              <a:t>МэВ/</a:t>
            </a:r>
            <a:r>
              <a:rPr lang="aa-ET" b="1" dirty="0">
                <a:ea typeface="Tahoma" panose="020B0604030504040204" pitchFamily="34" charset="0"/>
                <a:cs typeface="Tahoma" panose="020B0604030504040204" pitchFamily="34" charset="0"/>
              </a:rPr>
              <a:t>ну</a:t>
            </a:r>
            <a:r>
              <a:rPr lang="ru-RU" b="1" dirty="0">
                <a:ea typeface="Tahoma" panose="020B0604030504040204" pitchFamily="34" charset="0"/>
                <a:cs typeface="Tahoma" panose="020B0604030504040204" pitchFamily="34" charset="0"/>
              </a:rPr>
              <a:t>к</a:t>
            </a:r>
            <a:r>
              <a:rPr lang="aa-ET" b="1" dirty="0">
                <a:ea typeface="Tahoma" panose="020B0604030504040204" pitchFamily="34" charset="0"/>
                <a:cs typeface="Tahoma" panose="020B0604030504040204" pitchFamily="34" charset="0"/>
              </a:rPr>
              <a:t>лон</a:t>
            </a:r>
            <a:r>
              <a:rPr lang="en-US" b="1" dirty="0"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aa-ET" b="1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  <a:r>
              <a:rPr lang="aa-ET" b="1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n-US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→ …</a:t>
            </a:r>
            <a:r>
              <a:rPr lang="en-US" b="1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CC69C7-BC78-4CF2-0E8F-FF7811C47060}"/>
              </a:ext>
            </a:extLst>
          </p:cNvPr>
          <p:cNvSpPr txBox="1"/>
          <p:nvPr/>
        </p:nvSpPr>
        <p:spPr>
          <a:xfrm>
            <a:off x="653934" y="648974"/>
            <a:ext cx="1088413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euterium gas target 0.5 atm, 27K, 6 mm (0.55 mg/cm</a:t>
            </a:r>
            <a:r>
              <a:rPr lang="en-US" b="1" i="0" u="none" strike="noStrike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b="1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I(</a:t>
            </a:r>
            <a:r>
              <a:rPr lang="en-US" b="1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Be) = 4*10</a:t>
            </a:r>
            <a:r>
              <a:rPr lang="en-US" b="1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pps</a:t>
            </a:r>
            <a:endParaRPr 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/d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(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CM) = exp(-theta/1.44) [1 mb/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sr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 theta = 0 deg. for the case of  </a:t>
            </a:r>
            <a:r>
              <a:rPr lang="en-US" b="1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pickup]</a:t>
            </a:r>
          </a:p>
          <a:p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L(target-telescope) = 30 cm, 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_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 = 12 ±</a:t>
            </a:r>
            <a:r>
              <a:rPr lang="ru-BY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deg., 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E-E-E (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 - 65 µ, 50x50 mm</a:t>
            </a:r>
            <a:r>
              <a:rPr lang="en-US" b="1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Si – 1 mm, </a:t>
            </a:r>
            <a:endParaRPr lang="ru-BY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BY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61x61 mm</a:t>
            </a:r>
            <a:r>
              <a:rPr lang="en-US" b="1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CsI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(Tl)/PMT – 4x4, 25 mm</a:t>
            </a:r>
            <a:r>
              <a:rPr lang="ru-BY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thick) </a:t>
            </a:r>
            <a:endParaRPr lang="aa-ET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aa-ET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neutron detection efficiency  = 5 %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4D694D2C-3019-05E1-D379-8DD3F7635620}"/>
              </a:ext>
            </a:extLst>
          </p:cNvPr>
          <p:cNvSpPr/>
          <p:nvPr/>
        </p:nvSpPr>
        <p:spPr>
          <a:xfrm>
            <a:off x="1097832" y="5467528"/>
            <a:ext cx="9995439" cy="10397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aa-ET" b="1" dirty="0">
                <a:ea typeface="Tahoma" panose="020B0604030504040204" pitchFamily="34" charset="0"/>
                <a:cs typeface="Tahoma" panose="020B0604030504040204" pitchFamily="34" charset="0"/>
              </a:rPr>
              <a:t>Следующий шаг - </a:t>
            </a:r>
            <a:r>
              <a:rPr lang="en-GB" b="1" baseline="30000" dirty="0">
                <a:ea typeface="Tahoma" panose="020B0604030504040204" pitchFamily="34" charset="0"/>
                <a:cs typeface="Tahoma" panose="020B0604030504040204" pitchFamily="34" charset="0"/>
              </a:rPr>
              <a:t>10,12</a:t>
            </a:r>
            <a:r>
              <a:rPr lang="en-GB" b="1" dirty="0">
                <a:ea typeface="Tahoma" panose="020B0604030504040204" pitchFamily="34" charset="0"/>
                <a:cs typeface="Tahoma" panose="020B0604030504040204" pitchFamily="34" charset="0"/>
              </a:rPr>
              <a:t>Be</a:t>
            </a:r>
            <a:r>
              <a:rPr lang="aa-ET" b="1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b="1" dirty="0"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aa-ET" b="1" dirty="0">
                <a:ea typeface="Tahoma" panose="020B0604030504040204" pitchFamily="34" charset="0"/>
                <a:cs typeface="Tahoma" panose="020B0604030504040204" pitchFamily="34" charset="0"/>
              </a:rPr>
              <a:t>30 </a:t>
            </a:r>
            <a:r>
              <a:rPr lang="ru-RU" b="1" dirty="0">
                <a:ea typeface="Tahoma" panose="020B0604030504040204" pitchFamily="34" charset="0"/>
                <a:cs typeface="Tahoma" panose="020B0604030504040204" pitchFamily="34" charset="0"/>
              </a:rPr>
              <a:t>МэВ/</a:t>
            </a:r>
            <a:r>
              <a:rPr lang="aa-ET" b="1" dirty="0">
                <a:ea typeface="Tahoma" panose="020B0604030504040204" pitchFamily="34" charset="0"/>
                <a:cs typeface="Tahoma" panose="020B0604030504040204" pitchFamily="34" charset="0"/>
              </a:rPr>
              <a:t>ну</a:t>
            </a:r>
            <a:r>
              <a:rPr lang="ru-RU" b="1" dirty="0">
                <a:ea typeface="Tahoma" panose="020B0604030504040204" pitchFamily="34" charset="0"/>
                <a:cs typeface="Tahoma" panose="020B0604030504040204" pitchFamily="34" charset="0"/>
              </a:rPr>
              <a:t>к</a:t>
            </a:r>
            <a:r>
              <a:rPr lang="aa-ET" b="1" dirty="0">
                <a:ea typeface="Tahoma" panose="020B0604030504040204" pitchFamily="34" charset="0"/>
                <a:cs typeface="Tahoma" panose="020B0604030504040204" pitchFamily="34" charset="0"/>
              </a:rPr>
              <a:t>лон</a:t>
            </a:r>
            <a:r>
              <a:rPr lang="en-US" b="1" dirty="0"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aa-ET" b="1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  <a:r>
              <a:rPr lang="aa-ET" b="1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aa-ET" b="1" baseline="30000" dirty="0"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aa-ET" b="1" dirty="0">
                <a:ea typeface="Tahoma" panose="020B0604030504040204" pitchFamily="34" charset="0"/>
                <a:cs typeface="Tahoma" panose="020B0604030504040204" pitchFamily="34" charset="0"/>
              </a:rPr>
              <a:t>Не</a:t>
            </a:r>
            <a:r>
              <a:rPr lang="en-US" b="1" i="1" dirty="0">
                <a:ea typeface="Calibri" panose="020F0502020204030204" pitchFamily="34" charset="0"/>
                <a:cs typeface="Times New Roman" panose="02020603050405020304" pitchFamily="18" charset="0"/>
              </a:rPr>
              <a:t> → …</a:t>
            </a:r>
            <a:r>
              <a:rPr lang="en-US" b="1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aa-ET" b="1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14000"/>
              </a:lnSpc>
            </a:pPr>
            <a:r>
              <a:rPr lang="en-US" b="1" baseline="30000" dirty="0"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lang="en-GB" b="1" dirty="0">
                <a:ea typeface="Tahoma" panose="020B0604030504040204" pitchFamily="34" charset="0"/>
                <a:cs typeface="Tahoma" panose="020B0604030504040204" pitchFamily="34" charset="0"/>
              </a:rPr>
              <a:t>Be + </a:t>
            </a:r>
            <a:r>
              <a:rPr lang="en-GB" b="1" baseline="30000" dirty="0"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GB" b="1" dirty="0">
                <a:ea typeface="Tahoma" panose="020B0604030504040204" pitchFamily="34" charset="0"/>
                <a:cs typeface="Tahoma" panose="020B0604030504040204" pitchFamily="34" charset="0"/>
              </a:rPr>
              <a:t>He →</a:t>
            </a:r>
            <a:r>
              <a:rPr lang="en-GB" b="1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GB" b="1" baseline="30000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r>
              <a:rPr lang="en-US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Be</a:t>
            </a:r>
            <a:r>
              <a:rPr lang="en-GB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b="1" dirty="0"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  <a:r>
              <a:rPr lang="en-GB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b="1" baseline="30000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en-GB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He / </a:t>
            </a:r>
            <a:r>
              <a:rPr lang="en-GB" b="1" baseline="30000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en-US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Be</a:t>
            </a:r>
            <a:r>
              <a:rPr lang="en-GB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b="1" dirty="0"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  <a:r>
              <a:rPr lang="en-GB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b="1" baseline="30000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r>
              <a:rPr lang="en-GB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r>
              <a:rPr lang="aa-ET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е </a:t>
            </a:r>
            <a:r>
              <a:rPr lang="aa-ET" b="1" dirty="0"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ru-RU" b="1" dirty="0">
                <a:ea typeface="Tahoma" panose="020B0604030504040204" pitchFamily="34" charset="0"/>
                <a:cs typeface="Tahoma" panose="020B0604030504040204" pitchFamily="34" charset="0"/>
              </a:rPr>
              <a:t>кроме</a:t>
            </a:r>
            <a:r>
              <a:rPr lang="aa-ET" b="1" dirty="0">
                <a:ea typeface="Tahoma" panose="020B0604030504040204" pitchFamily="34" charset="0"/>
                <a:cs typeface="Tahoma" panose="020B0604030504040204" pitchFamily="34" charset="0"/>
              </a:rPr>
              <a:t> захвата</a:t>
            </a:r>
            <a:r>
              <a:rPr lang="ru-RU" b="1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aa-ET" b="1" baseline="30000" dirty="0">
                <a:ea typeface="Tahoma" panose="020B0604030504040204" pitchFamily="34" charset="0"/>
                <a:cs typeface="Tahoma" panose="020B0604030504040204" pitchFamily="34" charset="0"/>
              </a:rPr>
              <a:t>4,6</a:t>
            </a:r>
            <a:r>
              <a:rPr lang="aa-ET" b="1" dirty="0">
                <a:ea typeface="Tahoma" panose="020B0604030504040204" pitchFamily="34" charset="0"/>
                <a:cs typeface="Tahoma" panose="020B0604030504040204" pitchFamily="34" charset="0"/>
              </a:rPr>
              <a:t>Не </a:t>
            </a:r>
            <a:r>
              <a:rPr lang="ru-RU" b="1" dirty="0">
                <a:ea typeface="Tahoma" panose="020B0604030504040204" pitchFamily="34" charset="0"/>
                <a:cs typeface="Tahoma" panose="020B0604030504040204" pitchFamily="34" charset="0"/>
              </a:rPr>
              <a:t>до</a:t>
            </a:r>
            <a:r>
              <a:rPr lang="aa-ET" b="1" dirty="0">
                <a:ea typeface="Tahoma" panose="020B0604030504040204" pitchFamily="34" charset="0"/>
                <a:cs typeface="Tahoma" panose="020B0604030504040204" pitchFamily="34" charset="0"/>
              </a:rPr>
              <a:t>бавля</a:t>
            </a:r>
            <a:r>
              <a:rPr lang="ru-RU" b="1" dirty="0">
                <a:ea typeface="Tahoma" panose="020B0604030504040204" pitchFamily="34" charset="0"/>
                <a:cs typeface="Tahoma" panose="020B0604030504040204" pitchFamily="34" charset="0"/>
              </a:rPr>
              <a:t>ю</a:t>
            </a:r>
            <a:r>
              <a:rPr lang="aa-ET" b="1" dirty="0">
                <a:ea typeface="Tahoma" panose="020B0604030504040204" pitchFamily="34" charset="0"/>
                <a:cs typeface="Tahoma" panose="020B0604030504040204" pitchFamily="34" charset="0"/>
              </a:rPr>
              <a:t>тся</a:t>
            </a:r>
            <a:r>
              <a:rPr lang="ru-RU" b="1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aa-ET" b="1" baseline="30000" dirty="0"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b="1" dirty="0"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aa-ET" b="1" dirty="0"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en-US" b="1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aa-ET" b="1" baseline="30000" dirty="0"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US" b="1" dirty="0"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aa-ET" b="1" dirty="0">
                <a:ea typeface="Tahoma" panose="020B0604030504040204" pitchFamily="34" charset="0"/>
                <a:cs typeface="Tahoma" panose="020B0604030504040204" pitchFamily="34" charset="0"/>
              </a:rPr>
              <a:t>) ...</a:t>
            </a:r>
            <a:endParaRPr lang="en-GB" b="1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14000"/>
              </a:lnSpc>
            </a:pPr>
            <a:r>
              <a:rPr lang="en-US" b="1" baseline="30000" dirty="0"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r>
              <a:rPr lang="en-GB" b="1" dirty="0">
                <a:ea typeface="Tahoma" panose="020B0604030504040204" pitchFamily="34" charset="0"/>
                <a:cs typeface="Tahoma" panose="020B0604030504040204" pitchFamily="34" charset="0"/>
              </a:rPr>
              <a:t>Be + </a:t>
            </a:r>
            <a:r>
              <a:rPr lang="en-GB" b="1" baseline="30000" dirty="0"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GB" b="1" dirty="0">
                <a:ea typeface="Tahoma" panose="020B0604030504040204" pitchFamily="34" charset="0"/>
                <a:cs typeface="Tahoma" panose="020B0604030504040204" pitchFamily="34" charset="0"/>
              </a:rPr>
              <a:t>He →</a:t>
            </a:r>
            <a:r>
              <a:rPr lang="en-GB" b="1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GB" b="1" baseline="30000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lang="en-US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Be</a:t>
            </a:r>
            <a:r>
              <a:rPr lang="en-GB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b="1" dirty="0"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  <a:r>
              <a:rPr lang="en-GB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b="1" baseline="30000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en-GB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He / </a:t>
            </a:r>
            <a:r>
              <a:rPr lang="en-GB" b="1" baseline="30000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r>
              <a:rPr lang="en-US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Be</a:t>
            </a:r>
            <a:r>
              <a:rPr lang="en-GB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b="1" dirty="0"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  <a:r>
              <a:rPr lang="en-GB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b="1" baseline="30000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r>
              <a:rPr lang="en-GB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He / </a:t>
            </a:r>
            <a:r>
              <a:rPr lang="en-GB" b="1" baseline="30000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en-US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Be</a:t>
            </a:r>
            <a:r>
              <a:rPr lang="en-GB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b="1" dirty="0"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  <a:r>
              <a:rPr lang="en-GB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b="1" baseline="30000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lang="en-GB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He </a:t>
            </a:r>
            <a:r>
              <a:rPr lang="aa-ET" b="1" dirty="0"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ru-RU" b="1" dirty="0">
                <a:ea typeface="Tahoma" panose="020B0604030504040204" pitchFamily="34" charset="0"/>
                <a:cs typeface="Tahoma" panose="020B0604030504040204" pitchFamily="34" charset="0"/>
              </a:rPr>
              <a:t>кроме</a:t>
            </a:r>
            <a:r>
              <a:rPr lang="aa-ET" b="1" dirty="0">
                <a:ea typeface="Tahoma" panose="020B0604030504040204" pitchFamily="34" charset="0"/>
                <a:cs typeface="Tahoma" panose="020B0604030504040204" pitchFamily="34" charset="0"/>
              </a:rPr>
              <a:t> захвата</a:t>
            </a:r>
            <a:r>
              <a:rPr lang="ru-RU" b="1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aa-ET" b="1" baseline="30000" dirty="0">
                <a:ea typeface="Tahoma" panose="020B0604030504040204" pitchFamily="34" charset="0"/>
                <a:cs typeface="Tahoma" panose="020B0604030504040204" pitchFamily="34" charset="0"/>
              </a:rPr>
              <a:t>4,6</a:t>
            </a:r>
            <a:r>
              <a:rPr lang="ru-RU" b="1" baseline="30000" dirty="0">
                <a:ea typeface="Tahoma" panose="020B0604030504040204" pitchFamily="34" charset="0"/>
                <a:cs typeface="Tahoma" panose="020B0604030504040204" pitchFamily="34" charset="0"/>
              </a:rPr>
              <a:t>,8</a:t>
            </a:r>
            <a:r>
              <a:rPr lang="aa-ET" b="1" dirty="0">
                <a:ea typeface="Tahoma" panose="020B0604030504040204" pitchFamily="34" charset="0"/>
                <a:cs typeface="Tahoma" panose="020B0604030504040204" pitchFamily="34" charset="0"/>
              </a:rPr>
              <a:t>Не </a:t>
            </a:r>
            <a:r>
              <a:rPr lang="ru-BY" b="1" dirty="0">
                <a:ea typeface="Tahoma" panose="020B0604030504040204" pitchFamily="34" charset="0"/>
                <a:cs typeface="Tahoma" panose="020B0604030504040204" pitchFamily="34" charset="0"/>
              </a:rPr>
              <a:t>буд</a:t>
            </a:r>
            <a:r>
              <a:rPr lang="ru-RU" b="1" dirty="0">
                <a:ea typeface="Tahoma" panose="020B0604030504040204" pitchFamily="34" charset="0"/>
                <a:cs typeface="Tahoma" panose="020B0604030504040204" pitchFamily="34" charset="0"/>
              </a:rPr>
              <a:t>у</a:t>
            </a:r>
            <a:r>
              <a:rPr lang="ru-BY" b="1" dirty="0">
                <a:ea typeface="Tahoma" panose="020B0604030504040204" pitchFamily="34" charset="0"/>
                <a:cs typeface="Tahoma" panose="020B0604030504040204" pitchFamily="34" charset="0"/>
              </a:rPr>
              <a:t>т </a:t>
            </a:r>
            <a:r>
              <a:rPr lang="aa-ET" b="1" baseline="30000" dirty="0"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b="1" dirty="0"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aa-ET" b="1" dirty="0"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en-US" b="1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aa-ET" b="1" baseline="30000" dirty="0"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US" b="1" dirty="0">
                <a:ea typeface="Tahoma" panose="020B0604030504040204" pitchFamily="34" charset="0"/>
                <a:cs typeface="Tahoma" panose="020B0604030504040204" pitchFamily="34" charset="0"/>
              </a:rPr>
              <a:t>n, </a:t>
            </a:r>
            <a:r>
              <a:rPr lang="aa-ET" b="1" baseline="30000" dirty="0"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en-US" b="1" dirty="0"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aa-ET" b="1" dirty="0"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ru-RU" b="1" dirty="0">
                <a:ea typeface="Tahoma" panose="020B0604030504040204" pitchFamily="34" charset="0"/>
                <a:cs typeface="Tahoma" panose="020B0604030504040204" pitchFamily="34" charset="0"/>
              </a:rPr>
              <a:t> …</a:t>
            </a:r>
            <a:r>
              <a:rPr lang="aa-ET" b="1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GB" b="1" dirty="0">
              <a:solidFill>
                <a:srgbClr val="0000FF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C1FA2616-AF7A-EF92-DC5A-6F813E8741EA}"/>
              </a:ext>
            </a:extLst>
          </p:cNvPr>
          <p:cNvGrpSpPr/>
          <p:nvPr/>
        </p:nvGrpSpPr>
        <p:grpSpPr>
          <a:xfrm>
            <a:off x="9112749" y="2680187"/>
            <a:ext cx="2719079" cy="1178888"/>
            <a:chOff x="195944" y="5410701"/>
            <a:chExt cx="2927990" cy="1178888"/>
          </a:xfrm>
        </p:grpSpPr>
        <p:sp>
          <p:nvSpPr>
            <p:cNvPr id="9" name="Стрелка: вправо 4">
              <a:extLst>
                <a:ext uri="{FF2B5EF4-FFF2-40B4-BE49-F238E27FC236}">
                  <a16:creationId xmlns:a16="http://schemas.microsoft.com/office/drawing/2014/main" id="{FF68CEB3-D12B-BA56-0008-9214FEFA87D7}"/>
                </a:ext>
              </a:extLst>
            </p:cNvPr>
            <p:cNvSpPr/>
            <p:nvPr/>
          </p:nvSpPr>
          <p:spPr>
            <a:xfrm>
              <a:off x="345234" y="5962261"/>
              <a:ext cx="632468" cy="177282"/>
            </a:xfrm>
            <a:prstGeom prst="righ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2EE056A-0AAE-F84A-8312-A99DA8D43E13}"/>
                </a:ext>
              </a:extLst>
            </p:cNvPr>
            <p:cNvSpPr txBox="1"/>
            <p:nvPr/>
          </p:nvSpPr>
          <p:spPr>
            <a:xfrm>
              <a:off x="195944" y="5514392"/>
              <a:ext cx="98904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b="1" baseline="30000" dirty="0"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  <a:r>
                <a:rPr lang="en-GB" b="1" dirty="0">
                  <a:ea typeface="Tahoma" panose="020B0604030504040204" pitchFamily="34" charset="0"/>
                  <a:cs typeface="Tahoma" panose="020B0604030504040204" pitchFamily="34" charset="0"/>
                </a:rPr>
                <a:t>Be</a:t>
              </a:r>
              <a:endParaRPr lang="ru-RU" dirty="0"/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1A308A3F-8DC5-2EDD-A6F8-142F4889E3AA}"/>
                </a:ext>
              </a:extLst>
            </p:cNvPr>
            <p:cNvCxnSpPr/>
            <p:nvPr/>
          </p:nvCxnSpPr>
          <p:spPr>
            <a:xfrm>
              <a:off x="1212980" y="5846400"/>
              <a:ext cx="0" cy="42377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B509934-FD47-CA64-D09B-7A971D5CF577}"/>
                </a:ext>
              </a:extLst>
            </p:cNvPr>
            <p:cNvSpPr txBox="1"/>
            <p:nvPr/>
          </p:nvSpPr>
          <p:spPr>
            <a:xfrm>
              <a:off x="913154" y="5410701"/>
              <a:ext cx="63246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b="1" baseline="30000" dirty="0"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lang="ru-RU" b="1" dirty="0">
                  <a:ea typeface="Tahoma" panose="020B0604030504040204" pitchFamily="34" charset="0"/>
                  <a:cs typeface="Tahoma" panose="020B0604030504040204" pitchFamily="34" charset="0"/>
                </a:rPr>
                <a:t>Н</a:t>
              </a:r>
              <a:endParaRPr lang="ru-RU" dirty="0"/>
            </a:p>
          </p:txBody>
        </p:sp>
        <p:cxnSp>
          <p:nvCxnSpPr>
            <p:cNvPr id="13" name="Прямая со стрелкой 12">
              <a:extLst>
                <a:ext uri="{FF2B5EF4-FFF2-40B4-BE49-F238E27FC236}">
                  <a16:creationId xmlns:a16="http://schemas.microsoft.com/office/drawing/2014/main" id="{2473369C-0CD9-156E-FCC1-86886711F469}"/>
                </a:ext>
              </a:extLst>
            </p:cNvPr>
            <p:cNvCxnSpPr>
              <a:cxnSpLocks/>
            </p:cNvCxnSpPr>
            <p:nvPr/>
          </p:nvCxnSpPr>
          <p:spPr>
            <a:xfrm>
              <a:off x="1291990" y="6110506"/>
              <a:ext cx="1046242" cy="189392"/>
            </a:xfrm>
            <a:prstGeom prst="straightConnector1">
              <a:avLst/>
            </a:prstGeom>
            <a:ln w="31750">
              <a:solidFill>
                <a:srgbClr val="0000FF"/>
              </a:solidFill>
              <a:tailEnd type="triangle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F4A78FB-53C2-028B-FE26-C57CF8C2CA80}"/>
                </a:ext>
              </a:extLst>
            </p:cNvPr>
            <p:cNvSpPr txBox="1"/>
            <p:nvPr/>
          </p:nvSpPr>
          <p:spPr>
            <a:xfrm>
              <a:off x="2379686" y="6220257"/>
              <a:ext cx="74424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b="1" baseline="30000" dirty="0">
                  <a:solidFill>
                    <a:srgbClr val="0000FF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r>
                <a:rPr lang="en-US" b="1" dirty="0">
                  <a:solidFill>
                    <a:srgbClr val="0000FF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Li</a:t>
              </a:r>
              <a:endParaRPr lang="ru-RU" dirty="0">
                <a:solidFill>
                  <a:srgbClr val="0000FF"/>
                </a:solidFill>
              </a:endParaRPr>
            </a:p>
          </p:txBody>
        </p:sp>
        <p:cxnSp>
          <p:nvCxnSpPr>
            <p:cNvPr id="15" name="Прямая со стрелкой 14">
              <a:extLst>
                <a:ext uri="{FF2B5EF4-FFF2-40B4-BE49-F238E27FC236}">
                  <a16:creationId xmlns:a16="http://schemas.microsoft.com/office/drawing/2014/main" id="{775AC2CC-4096-B9F0-55A2-CA128E4451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9814" y="5853248"/>
              <a:ext cx="1018909" cy="176272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F2B8D29-93B6-C430-4950-600B8B99732A}"/>
                </a:ext>
              </a:extLst>
            </p:cNvPr>
            <p:cNvSpPr txBox="1"/>
            <p:nvPr/>
          </p:nvSpPr>
          <p:spPr>
            <a:xfrm>
              <a:off x="2262832" y="5555249"/>
              <a:ext cx="73022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b="1" baseline="30000" dirty="0"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r>
                <a:rPr lang="en-US" b="1" dirty="0">
                  <a:ea typeface="Tahoma" panose="020B0604030504040204" pitchFamily="34" charset="0"/>
                  <a:cs typeface="Tahoma" panose="020B0604030504040204" pitchFamily="34" charset="0"/>
                </a:rPr>
                <a:t>He</a:t>
              </a:r>
              <a:endParaRPr lang="ru-RU" dirty="0"/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C7E526F5-30EF-F3D3-E202-67813DDAD661}"/>
              </a:ext>
            </a:extLst>
          </p:cNvPr>
          <p:cNvGrpSpPr/>
          <p:nvPr/>
        </p:nvGrpSpPr>
        <p:grpSpPr>
          <a:xfrm>
            <a:off x="9107564" y="4117603"/>
            <a:ext cx="2602720" cy="1261530"/>
            <a:chOff x="9240914" y="3865771"/>
            <a:chExt cx="2602720" cy="1261530"/>
          </a:xfrm>
        </p:grpSpPr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C1FA2616-AF7A-EF92-DC5A-6F813E8741EA}"/>
                </a:ext>
              </a:extLst>
            </p:cNvPr>
            <p:cNvGrpSpPr/>
            <p:nvPr/>
          </p:nvGrpSpPr>
          <p:grpSpPr>
            <a:xfrm>
              <a:off x="9240914" y="3865771"/>
              <a:ext cx="2602720" cy="1261530"/>
              <a:chOff x="195944" y="5430463"/>
              <a:chExt cx="2802692" cy="1261530"/>
            </a:xfrm>
          </p:grpSpPr>
          <p:sp>
            <p:nvSpPr>
              <p:cNvPr id="18" name="Стрелка: вправо 4">
                <a:extLst>
                  <a:ext uri="{FF2B5EF4-FFF2-40B4-BE49-F238E27FC236}">
                    <a16:creationId xmlns:a16="http://schemas.microsoft.com/office/drawing/2014/main" id="{FF68CEB3-D12B-BA56-0008-9214FEFA87D7}"/>
                  </a:ext>
                </a:extLst>
              </p:cNvPr>
              <p:cNvSpPr/>
              <p:nvPr/>
            </p:nvSpPr>
            <p:spPr>
              <a:xfrm>
                <a:off x="345234" y="5962261"/>
                <a:ext cx="632468" cy="177282"/>
              </a:xfrm>
              <a:prstGeom prst="rightArrow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2EE056A-0AAE-F84A-8312-A99DA8D43E13}"/>
                  </a:ext>
                </a:extLst>
              </p:cNvPr>
              <p:cNvSpPr txBox="1"/>
              <p:nvPr/>
            </p:nvSpPr>
            <p:spPr>
              <a:xfrm>
                <a:off x="195944" y="5555032"/>
                <a:ext cx="98904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b="1" baseline="30000" dirty="0">
                    <a:ea typeface="Tahoma" panose="020B0604030504040204" pitchFamily="34" charset="0"/>
                    <a:cs typeface="Tahoma" panose="020B0604030504040204" pitchFamily="34" charset="0"/>
                  </a:rPr>
                  <a:t>12</a:t>
                </a:r>
                <a:r>
                  <a:rPr lang="en-GB" b="1" dirty="0">
                    <a:ea typeface="Tahoma" panose="020B0604030504040204" pitchFamily="34" charset="0"/>
                    <a:cs typeface="Tahoma" panose="020B0604030504040204" pitchFamily="34" charset="0"/>
                  </a:rPr>
                  <a:t>Be</a:t>
                </a:r>
                <a:endParaRPr lang="ru-RU" dirty="0"/>
              </a:p>
            </p:txBody>
          </p:sp>
          <p:cxnSp>
            <p:nvCxnSpPr>
              <p:cNvPr id="20" name="Прямая соединительная линия 19">
                <a:extLst>
                  <a:ext uri="{FF2B5EF4-FFF2-40B4-BE49-F238E27FC236}">
                    <a16:creationId xmlns:a16="http://schemas.microsoft.com/office/drawing/2014/main" id="{1A308A3F-8DC5-2EDD-A6F8-142F4889E3AA}"/>
                  </a:ext>
                </a:extLst>
              </p:cNvPr>
              <p:cNvCxnSpPr/>
              <p:nvPr/>
            </p:nvCxnSpPr>
            <p:spPr>
              <a:xfrm>
                <a:off x="1212980" y="5846400"/>
                <a:ext cx="0" cy="42377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B509934-FD47-CA64-D09B-7A971D5CF577}"/>
                  </a:ext>
                </a:extLst>
              </p:cNvPr>
              <p:cNvSpPr txBox="1"/>
              <p:nvPr/>
            </p:nvSpPr>
            <p:spPr>
              <a:xfrm>
                <a:off x="908502" y="5430463"/>
                <a:ext cx="63246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b="1" baseline="30000" dirty="0"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  <a:r>
                  <a:rPr lang="ru-RU" b="1" dirty="0">
                    <a:ea typeface="Tahoma" panose="020B0604030504040204" pitchFamily="34" charset="0"/>
                    <a:cs typeface="Tahoma" panose="020B0604030504040204" pitchFamily="34" charset="0"/>
                  </a:rPr>
                  <a:t>Н</a:t>
                </a:r>
                <a:endParaRPr lang="ru-RU" dirty="0"/>
              </a:p>
            </p:txBody>
          </p:sp>
          <p:cxnSp>
            <p:nvCxnSpPr>
              <p:cNvPr id="22" name="Прямая со стрелкой 21">
                <a:extLst>
                  <a:ext uri="{FF2B5EF4-FFF2-40B4-BE49-F238E27FC236}">
                    <a16:creationId xmlns:a16="http://schemas.microsoft.com/office/drawing/2014/main" id="{2473369C-0CD9-156E-FCC1-86886711F4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29728" y="6110801"/>
                <a:ext cx="1058036" cy="283194"/>
              </a:xfrm>
              <a:prstGeom prst="straightConnector1">
                <a:avLst/>
              </a:prstGeom>
              <a:ln w="31750">
                <a:solidFill>
                  <a:srgbClr val="0000FF"/>
                </a:solidFill>
                <a:tailEnd type="triangle" w="lg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F4A78FB-53C2-028B-FE26-C57CF8C2CA80}"/>
                  </a:ext>
                </a:extLst>
              </p:cNvPr>
              <p:cNvSpPr txBox="1"/>
              <p:nvPr/>
            </p:nvSpPr>
            <p:spPr>
              <a:xfrm>
                <a:off x="2326459" y="6322661"/>
                <a:ext cx="67217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baseline="30000" dirty="0">
                    <a:solidFill>
                      <a:srgbClr val="0000FF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9</a:t>
                </a:r>
                <a:r>
                  <a:rPr lang="en-US" b="1" dirty="0">
                    <a:solidFill>
                      <a:srgbClr val="0000FF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Li</a:t>
                </a:r>
                <a:endParaRPr lang="ru-RU" dirty="0">
                  <a:solidFill>
                    <a:srgbClr val="0000FF"/>
                  </a:solidFill>
                </a:endParaRPr>
              </a:p>
            </p:txBody>
          </p:sp>
          <p:cxnSp>
            <p:nvCxnSpPr>
              <p:cNvPr id="24" name="Прямая со стрелкой 23">
                <a:extLst>
                  <a:ext uri="{FF2B5EF4-FFF2-40B4-BE49-F238E27FC236}">
                    <a16:creationId xmlns:a16="http://schemas.microsoft.com/office/drawing/2014/main" id="{775AC2CC-4096-B9F0-55A2-CA128E4451F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99814" y="5853248"/>
                <a:ext cx="1018909" cy="176272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 w="lg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F2B8D29-93B6-C430-4950-600B8B99732A}"/>
                  </a:ext>
                </a:extLst>
              </p:cNvPr>
              <p:cNvSpPr txBox="1"/>
              <p:nvPr/>
            </p:nvSpPr>
            <p:spPr>
              <a:xfrm>
                <a:off x="2240844" y="5565158"/>
                <a:ext cx="62930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baseline="30000" dirty="0">
                    <a:ea typeface="Tahoma" panose="020B0604030504040204" pitchFamily="34" charset="0"/>
                    <a:cs typeface="Tahoma" panose="020B0604030504040204" pitchFamily="34" charset="0"/>
                  </a:rPr>
                  <a:t>4</a:t>
                </a:r>
                <a:r>
                  <a:rPr lang="en-US" b="1" dirty="0">
                    <a:ea typeface="Tahoma" panose="020B0604030504040204" pitchFamily="34" charset="0"/>
                    <a:cs typeface="Tahoma" panose="020B0604030504040204" pitchFamily="34" charset="0"/>
                  </a:rPr>
                  <a:t>He</a:t>
                </a:r>
                <a:endParaRPr lang="ru-RU" dirty="0"/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F4A78FB-53C2-028B-FE26-C57CF8C2CA80}"/>
                </a:ext>
              </a:extLst>
            </p:cNvPr>
            <p:cNvSpPr txBox="1"/>
            <p:nvPr/>
          </p:nvSpPr>
          <p:spPr>
            <a:xfrm>
              <a:off x="11354163" y="4241108"/>
              <a:ext cx="459773" cy="3710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i="1" dirty="0">
                  <a:solidFill>
                    <a:srgbClr val="00B0F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n</a:t>
              </a:r>
              <a:endParaRPr lang="ru-RU" i="1" dirty="0">
                <a:solidFill>
                  <a:srgbClr val="00B0F0"/>
                </a:solidFill>
              </a:endParaRPr>
            </a:p>
          </p:txBody>
        </p:sp>
        <p:cxnSp>
          <p:nvCxnSpPr>
            <p:cNvPr id="36" name="Прямая со стрелкой 35"/>
            <p:cNvCxnSpPr/>
            <p:nvPr/>
          </p:nvCxnSpPr>
          <p:spPr>
            <a:xfrm>
              <a:off x="10263942" y="4505481"/>
              <a:ext cx="1183640" cy="106680"/>
            </a:xfrm>
            <a:prstGeom prst="straightConnector1">
              <a:avLst/>
            </a:prstGeom>
            <a:ln w="28575"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Прямоугольник 2"/>
          <p:cNvSpPr/>
          <p:nvPr/>
        </p:nvSpPr>
        <p:spPr>
          <a:xfrm>
            <a:off x="8123220" y="500511"/>
            <a:ext cx="3261855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GB" b="1" dirty="0">
                <a:ea typeface="Tahoma" panose="020B0604030504040204" pitchFamily="34" charset="0"/>
                <a:cs typeface="Tahoma" panose="020B0604030504040204" pitchFamily="34" charset="0"/>
              </a:rPr>
              <a:t>@ I_</a:t>
            </a:r>
            <a:r>
              <a:rPr lang="en-GB" b="1" baseline="30000" dirty="0"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aa-ET" b="1" baseline="30000" dirty="0"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en-US" b="1" dirty="0">
                <a:ea typeface="Tahoma" panose="020B0604030504040204" pitchFamily="34" charset="0"/>
                <a:cs typeface="Tahoma" panose="020B0604030504040204" pitchFamily="34" charset="0"/>
              </a:rPr>
              <a:t>N (49.3 </a:t>
            </a:r>
            <a:r>
              <a:rPr lang="en-US" b="1" dirty="0" err="1">
                <a:ea typeface="Tahoma" panose="020B0604030504040204" pitchFamily="34" charset="0"/>
                <a:cs typeface="Tahoma" panose="020B0604030504040204" pitchFamily="34" charset="0"/>
              </a:rPr>
              <a:t>AMeV</a:t>
            </a:r>
            <a:r>
              <a:rPr lang="en-US" b="1" dirty="0"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en-GB" b="1" dirty="0">
                <a:ea typeface="Tahoma" panose="020B0604030504040204" pitchFamily="34" charset="0"/>
                <a:cs typeface="Tahoma" panose="020B0604030504040204" pitchFamily="34" charset="0"/>
              </a:rPr>
              <a:t> ~ 1 </a:t>
            </a:r>
            <a:r>
              <a:rPr lang="en-GB" b="1" dirty="0" err="1">
                <a:ea typeface="Tahoma" panose="020B0604030504040204" pitchFamily="34" charset="0"/>
                <a:cs typeface="Tahoma" panose="020B0604030504040204" pitchFamily="34" charset="0"/>
              </a:rPr>
              <a:t>pµA</a:t>
            </a:r>
            <a:endParaRPr lang="en-US" dirty="0"/>
          </a:p>
        </p:txBody>
      </p:sp>
      <p:sp>
        <p:nvSpPr>
          <p:cNvPr id="28" name="Rectangle 1"/>
          <p:cNvSpPr>
            <a:spLocks noChangeArrowheads="1"/>
          </p:cNvSpPr>
          <p:nvPr/>
        </p:nvSpPr>
        <p:spPr bwMode="auto">
          <a:xfrm>
            <a:off x="1141792" y="2590761"/>
            <a:ext cx="15569236" cy="784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1" name="Таблица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6187520"/>
              </p:ext>
            </p:extLst>
          </p:nvPr>
        </p:nvGraphicFramePr>
        <p:xfrm>
          <a:off x="791445" y="2501123"/>
          <a:ext cx="8137904" cy="27684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813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00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14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50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6289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Reaction / pickup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Q_value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MeV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Resolution, MeV (FWHM)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Yield per day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(one telescope)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0496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d(</a:t>
                      </a:r>
                      <a:r>
                        <a:rPr lang="en-GB" sz="18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Be,</a:t>
                      </a:r>
                      <a:r>
                        <a:rPr lang="en-GB" sz="18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Li)</a:t>
                      </a:r>
                      <a:r>
                        <a:rPr lang="en-GB" sz="18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 (</a:t>
                      </a:r>
                      <a:r>
                        <a:rPr lang="en-GB" sz="18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 pickup)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kern="1200" baseline="300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en-GB" sz="1800" b="1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He</a:t>
                      </a:r>
                      <a:r>
                        <a:rPr lang="ru-RU" sz="1800" b="1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GB" sz="1800" b="1" kern="1200" baseline="300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GB" sz="1800" b="1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He </a:t>
                      </a:r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конфигурация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-7.48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1152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d(</a:t>
                      </a:r>
                      <a:r>
                        <a:rPr lang="en-GB" sz="18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Be,</a:t>
                      </a:r>
                      <a:r>
                        <a:rPr lang="en-GB" sz="18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Li)</a:t>
                      </a:r>
                      <a:r>
                        <a:rPr lang="en-GB" sz="18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 (</a:t>
                      </a:r>
                      <a:r>
                        <a:rPr lang="en-GB" sz="18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 pickup)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kern="1200" baseline="30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GB" sz="18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He</a:t>
                      </a:r>
                      <a:r>
                        <a:rPr lang="ru-RU" sz="18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GB" sz="1800" b="1" kern="1200" baseline="30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GB" sz="18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He </a:t>
                      </a:r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конфигурация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- 0.32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0.86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4297">
                <a:tc gridSpan="4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  <a:alpha val="67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endParaRPr lang="ru-RU" sz="8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endParaRPr lang="ru-RU" sz="8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endParaRPr lang="ru-RU" sz="8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6228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d(</a:t>
                      </a:r>
                      <a:r>
                        <a:rPr lang="en-GB" sz="1800" baseline="30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Be,</a:t>
                      </a:r>
                      <a:r>
                        <a:rPr lang="en-GB" sz="1800" baseline="30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</a:t>
                      </a:r>
                      <a:r>
                        <a:rPr lang="en-GB" sz="18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GB" sz="1800" baseline="30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 (</a:t>
                      </a:r>
                      <a:r>
                        <a:rPr lang="en-GB" sz="1800" baseline="30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 pickup)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+2.00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2" name="Rectangle 3"/>
          <p:cNvSpPr>
            <a:spLocks noChangeArrowheads="1"/>
          </p:cNvSpPr>
          <p:nvPr/>
        </p:nvSpPr>
        <p:spPr bwMode="auto">
          <a:xfrm>
            <a:off x="866530" y="2461992"/>
            <a:ext cx="15908804" cy="511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48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3B1ED0A-B92B-A21B-1148-DC78A49E2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127" y="516402"/>
            <a:ext cx="3709115" cy="2931268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8025003"/>
              </p:ext>
            </p:extLst>
          </p:nvPr>
        </p:nvGraphicFramePr>
        <p:xfrm>
          <a:off x="777128" y="3953323"/>
          <a:ext cx="4800602" cy="27136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55731">
                  <a:extLst>
                    <a:ext uri="{9D8B030D-6E8A-4147-A177-3AD203B41FA5}">
                      <a16:colId xmlns:a16="http://schemas.microsoft.com/office/drawing/2014/main" val="3090847995"/>
                    </a:ext>
                  </a:extLst>
                </a:gridCol>
                <a:gridCol w="972928">
                  <a:extLst>
                    <a:ext uri="{9D8B030D-6E8A-4147-A177-3AD203B41FA5}">
                      <a16:colId xmlns:a16="http://schemas.microsoft.com/office/drawing/2014/main" val="3994647709"/>
                    </a:ext>
                  </a:extLst>
                </a:gridCol>
                <a:gridCol w="978689">
                  <a:extLst>
                    <a:ext uri="{9D8B030D-6E8A-4147-A177-3AD203B41FA5}">
                      <a16:colId xmlns:a16="http://schemas.microsoft.com/office/drawing/2014/main" val="2085342103"/>
                    </a:ext>
                  </a:extLst>
                </a:gridCol>
                <a:gridCol w="927486">
                  <a:extLst>
                    <a:ext uri="{9D8B030D-6E8A-4147-A177-3AD203B41FA5}">
                      <a16:colId xmlns:a16="http://schemas.microsoft.com/office/drawing/2014/main" val="1499554426"/>
                    </a:ext>
                  </a:extLst>
                </a:gridCol>
                <a:gridCol w="1265768">
                  <a:extLst>
                    <a:ext uri="{9D8B030D-6E8A-4147-A177-3AD203B41FA5}">
                      <a16:colId xmlns:a16="http://schemas.microsoft.com/office/drawing/2014/main" val="1788870740"/>
                    </a:ext>
                  </a:extLst>
                </a:gridCol>
              </a:tblGrid>
              <a:tr h="665414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Ion</a:t>
                      </a:r>
                      <a:endParaRPr lang="ru-RU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sym typeface="Symbol" panose="05050102010706020507" pitchFamily="18" charset="2"/>
                        </a:rPr>
                        <a:t></a:t>
                      </a:r>
                      <a:r>
                        <a:rPr lang="en-US" sz="1600" kern="0" dirty="0">
                          <a:effectLst/>
                        </a:rPr>
                        <a:t>_lab, deg.</a:t>
                      </a:r>
                      <a:endParaRPr lang="ru-RU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sym typeface="Symbol" panose="05050102010706020507" pitchFamily="18" charset="2"/>
                        </a:rPr>
                        <a:t></a:t>
                      </a:r>
                      <a:r>
                        <a:rPr lang="en-US" sz="1600" kern="0" dirty="0">
                          <a:effectLst/>
                        </a:rPr>
                        <a:t>_cm, deg.</a:t>
                      </a:r>
                      <a:endParaRPr lang="ru-RU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E, </a:t>
                      </a:r>
                      <a:r>
                        <a:rPr lang="en-US" sz="1600" kern="0" dirty="0" err="1">
                          <a:effectLst/>
                        </a:rPr>
                        <a:t>AMeV</a:t>
                      </a:r>
                      <a:endParaRPr lang="ru-RU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+mn-lt"/>
                          <a:ea typeface="+mn-ea"/>
                          <a:cs typeface="+mn-cs"/>
                        </a:rPr>
                        <a:t>Counting,</a:t>
                      </a:r>
                      <a:r>
                        <a:rPr lang="en-US" sz="1600" kern="0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per day</a:t>
                      </a:r>
                      <a:endParaRPr lang="ru-RU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1825118"/>
                  </a:ext>
                </a:extLst>
              </a:tr>
              <a:tr h="332707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0" baseline="30000" dirty="0">
                        <a:solidFill>
                          <a:srgbClr val="00B05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kern="0" baseline="30000" dirty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r>
                        <a:rPr lang="en-US" sz="1600" kern="0" baseline="0" dirty="0">
                          <a:solidFill>
                            <a:srgbClr val="FF0000"/>
                          </a:solidFill>
                          <a:effectLst/>
                        </a:rPr>
                        <a:t>H</a:t>
                      </a:r>
                      <a:r>
                        <a:rPr lang="ru-RU" sz="1600" kern="0" baseline="0" dirty="0">
                          <a:solidFill>
                            <a:srgbClr val="FF0000"/>
                          </a:solidFill>
                          <a:effectLst/>
                        </a:rPr>
                        <a:t>е</a:t>
                      </a:r>
                      <a:endParaRPr lang="en-US" sz="1600" kern="0" baseline="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baseline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fast</a:t>
                      </a:r>
                      <a:endParaRPr lang="ru-RU" sz="16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0" dirty="0">
                          <a:effectLst/>
                          <a:latin typeface="+mn-lt"/>
                        </a:rPr>
                        <a:t>4</a:t>
                      </a:r>
                    </a:p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0" dirty="0">
                          <a:effectLst/>
                          <a:latin typeface="+mn-lt"/>
                        </a:rPr>
                        <a:t>8</a:t>
                      </a:r>
                      <a:endParaRPr lang="en-US" sz="1400" kern="0" dirty="0">
                        <a:effectLst/>
                        <a:latin typeface="+mn-lt"/>
                      </a:endParaRPr>
                    </a:p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+mn-lt"/>
                        </a:rPr>
                        <a:t>12</a:t>
                      </a:r>
                    </a:p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+mn-lt"/>
                        </a:rPr>
                        <a:t>1</a:t>
                      </a:r>
                      <a:r>
                        <a:rPr lang="ru-RU" sz="1400" kern="0" dirty="0">
                          <a:effectLst/>
                          <a:latin typeface="+mn-lt"/>
                        </a:rPr>
                        <a:t>6</a:t>
                      </a:r>
                      <a:endParaRPr lang="ru-RU" sz="14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0" dirty="0">
                          <a:effectLst/>
                          <a:latin typeface="+mn-lt"/>
                        </a:rPr>
                        <a:t>8.1</a:t>
                      </a:r>
                      <a:endParaRPr lang="en-US" sz="1400" kern="0" dirty="0">
                        <a:effectLst/>
                        <a:latin typeface="+mn-lt"/>
                      </a:endParaRPr>
                    </a:p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0" dirty="0">
                          <a:effectLst/>
                          <a:latin typeface="+mn-lt"/>
                        </a:rPr>
                        <a:t>16.2</a:t>
                      </a:r>
                      <a:endParaRPr lang="en-US" sz="1400" kern="0" dirty="0">
                        <a:effectLst/>
                        <a:latin typeface="+mn-lt"/>
                      </a:endParaRPr>
                    </a:p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+mn-lt"/>
                        </a:rPr>
                        <a:t>24.3</a:t>
                      </a:r>
                    </a:p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32.4</a:t>
                      </a:r>
                      <a:endParaRPr lang="ru-RU" sz="14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0" dirty="0">
                          <a:effectLst/>
                          <a:latin typeface="+mn-lt"/>
                        </a:rPr>
                        <a:t>44.1</a:t>
                      </a:r>
                      <a:endParaRPr lang="en-US" sz="1400" kern="0" dirty="0">
                        <a:effectLst/>
                        <a:latin typeface="+mn-lt"/>
                      </a:endParaRPr>
                    </a:p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0" dirty="0">
                          <a:effectLst/>
                          <a:latin typeface="+mn-lt"/>
                        </a:rPr>
                        <a:t>43.4</a:t>
                      </a:r>
                      <a:endParaRPr lang="en-US" sz="1400" kern="0" dirty="0">
                        <a:effectLst/>
                        <a:latin typeface="+mn-lt"/>
                      </a:endParaRPr>
                    </a:p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+mn-lt"/>
                        </a:rPr>
                        <a:t>42.3</a:t>
                      </a:r>
                    </a:p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40.8</a:t>
                      </a:r>
                      <a:endParaRPr lang="ru-RU" sz="14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0" dirty="0">
                          <a:effectLst/>
                          <a:latin typeface="+mn-lt"/>
                        </a:rPr>
                        <a:t>7.2</a:t>
                      </a:r>
                      <a:endParaRPr lang="en-US" sz="1400" kern="0" dirty="0">
                        <a:effectLst/>
                        <a:latin typeface="+mn-lt"/>
                      </a:endParaRPr>
                    </a:p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0" dirty="0">
                          <a:effectLst/>
                          <a:latin typeface="+mn-lt"/>
                        </a:rPr>
                        <a:t>6.4</a:t>
                      </a:r>
                      <a:endParaRPr lang="en-US" sz="1400" kern="0" dirty="0">
                        <a:effectLst/>
                        <a:latin typeface="+mn-lt"/>
                      </a:endParaRPr>
                    </a:p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+mn-lt"/>
                        </a:rPr>
                        <a:t>7.0</a:t>
                      </a:r>
                    </a:p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7.2</a:t>
                      </a:r>
                      <a:endParaRPr lang="ru-RU" sz="14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13428216"/>
                  </a:ext>
                </a:extLst>
              </a:tr>
              <a:tr h="367784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0" baseline="300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kern="0" baseline="30000" dirty="0">
                          <a:solidFill>
                            <a:srgbClr val="0000FF"/>
                          </a:solidFill>
                          <a:effectLst/>
                        </a:rPr>
                        <a:t>8</a:t>
                      </a:r>
                      <a:r>
                        <a:rPr lang="en-US" sz="1600" kern="0" baseline="0" dirty="0">
                          <a:solidFill>
                            <a:srgbClr val="0000FF"/>
                          </a:solidFill>
                          <a:effectLst/>
                        </a:rPr>
                        <a:t>H</a:t>
                      </a:r>
                      <a:r>
                        <a:rPr lang="ru-RU" sz="1600" kern="0" baseline="0" dirty="0">
                          <a:solidFill>
                            <a:srgbClr val="0000FF"/>
                          </a:solidFill>
                          <a:effectLst/>
                        </a:rPr>
                        <a:t>е</a:t>
                      </a:r>
                      <a:endParaRPr lang="en-US" sz="1600" kern="0" baseline="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baseline="0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slow</a:t>
                      </a:r>
                      <a:endParaRPr lang="ru-RU" sz="1600" kern="100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20.6</a:t>
                      </a:r>
                    </a:p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24.8</a:t>
                      </a:r>
                      <a:endParaRPr lang="ru-RU" sz="14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+mn-lt"/>
                        </a:rPr>
                        <a:t>171.9</a:t>
                      </a:r>
                    </a:p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+mn-lt"/>
                        </a:rPr>
                        <a:t>163.8</a:t>
                      </a:r>
                    </a:p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+mn-lt"/>
                        </a:rPr>
                        <a:t>155.7</a:t>
                      </a:r>
                    </a:p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147.6</a:t>
                      </a:r>
                      <a:endParaRPr lang="ru-RU" sz="14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+mn-lt"/>
                        </a:rPr>
                        <a:t>2.13</a:t>
                      </a:r>
                    </a:p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+mn-lt"/>
                        </a:rPr>
                        <a:t>2.52</a:t>
                      </a:r>
                    </a:p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+mn-lt"/>
                          <a:ea typeface="+mn-ea"/>
                          <a:cs typeface="+mn-cs"/>
                        </a:rPr>
                        <a:t>3.13</a:t>
                      </a:r>
                    </a:p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+mn-lt"/>
                          <a:ea typeface="+mn-ea"/>
                          <a:cs typeface="+mn-cs"/>
                        </a:rPr>
                        <a:t>3.95</a:t>
                      </a:r>
                      <a:endParaRPr lang="ru-RU" sz="14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+mn-lt"/>
                        </a:rPr>
                        <a:t>5.0</a:t>
                      </a:r>
                    </a:p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+mn-lt"/>
                        </a:rPr>
                        <a:t>5.0</a:t>
                      </a:r>
                    </a:p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ru-RU" sz="14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42703462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929527" y="3325744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kern="0" baseline="30000" dirty="0">
                <a:solidFill>
                  <a:srgbClr val="FF0000"/>
                </a:solidFill>
              </a:rPr>
              <a:t>4</a:t>
            </a:r>
            <a:r>
              <a:rPr lang="en-US" b="1" kern="0" dirty="0">
                <a:solidFill>
                  <a:srgbClr val="FF0000"/>
                </a:solidFill>
              </a:rPr>
              <a:t>H</a:t>
            </a:r>
            <a:r>
              <a:rPr lang="ru-RU" b="1" kern="0" dirty="0">
                <a:solidFill>
                  <a:srgbClr val="FF0000"/>
                </a:solidFill>
              </a:rPr>
              <a:t>е</a:t>
            </a:r>
            <a:r>
              <a:rPr lang="en-US" b="1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b="1" kern="0" baseline="30000" dirty="0">
                <a:solidFill>
                  <a:srgbClr val="0000FF"/>
                </a:solidFill>
              </a:rPr>
              <a:t>8</a:t>
            </a:r>
            <a:r>
              <a:rPr lang="en-US" b="1" kern="0" dirty="0">
                <a:solidFill>
                  <a:srgbClr val="0000FF"/>
                </a:solidFill>
              </a:rPr>
              <a:t>H</a:t>
            </a:r>
            <a:r>
              <a:rPr lang="ru-RU" b="1" kern="0" dirty="0">
                <a:solidFill>
                  <a:srgbClr val="0000FF"/>
                </a:solidFill>
              </a:rPr>
              <a:t>е</a:t>
            </a:r>
            <a:r>
              <a:rPr lang="en-US" b="1" kern="0" dirty="0">
                <a:solidFill>
                  <a:srgbClr val="FF0000"/>
                </a:solidFill>
              </a:rPr>
              <a:t> </a:t>
            </a:r>
            <a:r>
              <a:rPr lang="en-US" b="1" kern="0" dirty="0"/>
              <a:t>coincidences: ~ </a:t>
            </a:r>
            <a:r>
              <a:rPr lang="ru-RU" b="1" kern="0" dirty="0"/>
              <a:t>1</a:t>
            </a:r>
            <a:r>
              <a:rPr lang="en-US" b="1" kern="0" dirty="0"/>
              <a:t> / day</a:t>
            </a:r>
          </a:p>
          <a:p>
            <a:pPr algn="ctr">
              <a:defRPr/>
            </a:pPr>
            <a:r>
              <a:rPr lang="en-US" b="1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(100 </a:t>
            </a:r>
            <a:r>
              <a:rPr lang="en-US" b="1" kern="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nb</a:t>
            </a:r>
            <a:r>
              <a:rPr lang="en-US" b="1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b="1" kern="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sr</a:t>
            </a:r>
            <a:r>
              <a:rPr lang="en-US" b="1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10^5 </a:t>
            </a:r>
            <a:r>
              <a:rPr lang="en-US" b="1" kern="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pps</a:t>
            </a:r>
            <a:r>
              <a:rPr lang="en-US" b="1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1*10^21 Atoms/cm^2)</a:t>
            </a:r>
            <a:endParaRPr lang="ru-RU" b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17373" y="48394"/>
            <a:ext cx="8906092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GB" b="1" baseline="30000" dirty="0"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GB" b="1" dirty="0">
                <a:ea typeface="Tahoma" panose="020B0604030504040204" pitchFamily="34" charset="0"/>
                <a:cs typeface="Tahoma" panose="020B0604030504040204" pitchFamily="34" charset="0"/>
              </a:rPr>
              <a:t>He(</a:t>
            </a:r>
            <a:r>
              <a:rPr lang="en-GB" b="1" baseline="30000" dirty="0"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r>
              <a:rPr lang="en-GB" b="1" dirty="0">
                <a:ea typeface="Tahoma" panose="020B0604030504040204" pitchFamily="34" charset="0"/>
                <a:cs typeface="Tahoma" panose="020B0604030504040204" pitchFamily="34" charset="0"/>
              </a:rPr>
              <a:t>He,</a:t>
            </a:r>
            <a:r>
              <a:rPr lang="en-GB" b="1" baseline="30000" dirty="0"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r>
              <a:rPr lang="en-GB" b="1" dirty="0">
                <a:ea typeface="Tahoma" panose="020B0604030504040204" pitchFamily="34" charset="0"/>
                <a:cs typeface="Tahoma" panose="020B0604030504040204" pitchFamily="34" charset="0"/>
              </a:rPr>
              <a:t>He)</a:t>
            </a:r>
            <a:r>
              <a:rPr lang="en-GB" b="1" baseline="30000" dirty="0"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GB" b="1" dirty="0">
                <a:ea typeface="Tahoma" panose="020B0604030504040204" pitchFamily="34" charset="0"/>
                <a:cs typeface="Tahoma" panose="020B0604030504040204" pitchFamily="34" charset="0"/>
              </a:rPr>
              <a:t>He @ 25 </a:t>
            </a:r>
            <a:r>
              <a:rPr lang="en-GB" b="1" dirty="0" err="1">
                <a:ea typeface="Tahoma" panose="020B0604030504040204" pitchFamily="34" charset="0"/>
                <a:cs typeface="Tahoma" panose="020B0604030504040204" pitchFamily="34" charset="0"/>
              </a:rPr>
              <a:t>AMeV</a:t>
            </a:r>
            <a:r>
              <a:rPr lang="en-GB" b="1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lang="en-GB" b="1" baseline="30000" dirty="0"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GB" b="1" dirty="0">
                <a:ea typeface="Tahoma" panose="020B0604030504040204" pitchFamily="34" charset="0"/>
                <a:cs typeface="Tahoma" panose="020B0604030504040204" pitchFamily="34" charset="0"/>
              </a:rPr>
              <a:t>He(</a:t>
            </a:r>
            <a:r>
              <a:rPr lang="en-GB" b="1" baseline="30000" dirty="0"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r>
              <a:rPr lang="en-GB" b="1" dirty="0">
                <a:ea typeface="Tahoma" panose="020B0604030504040204" pitchFamily="34" charset="0"/>
                <a:cs typeface="Tahoma" panose="020B0604030504040204" pitchFamily="34" charset="0"/>
              </a:rPr>
              <a:t>He,</a:t>
            </a:r>
            <a:r>
              <a:rPr lang="en-GB" b="1" baseline="30000" dirty="0"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en-GB" b="1" dirty="0">
                <a:ea typeface="Tahoma" panose="020B0604030504040204" pitchFamily="34" charset="0"/>
                <a:cs typeface="Tahoma" panose="020B0604030504040204" pitchFamily="34" charset="0"/>
              </a:rPr>
              <a:t>He)</a:t>
            </a:r>
            <a:r>
              <a:rPr lang="en-GB" b="1" baseline="30000" dirty="0"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en-GB" b="1" dirty="0">
                <a:ea typeface="Tahoma" panose="020B0604030504040204" pitchFamily="34" charset="0"/>
                <a:cs typeface="Tahoma" panose="020B0604030504040204" pitchFamily="34" charset="0"/>
              </a:rPr>
              <a:t>He @ 30 </a:t>
            </a:r>
            <a:r>
              <a:rPr lang="en-GB" b="1" dirty="0" err="1">
                <a:ea typeface="Tahoma" panose="020B0604030504040204" pitchFamily="34" charset="0"/>
                <a:cs typeface="Tahoma" panose="020B0604030504040204" pitchFamily="34" charset="0"/>
              </a:rPr>
              <a:t>AMeV</a:t>
            </a:r>
            <a:r>
              <a:rPr lang="ru-RU" b="1" dirty="0"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ru-RU" sz="1800" b="1" dirty="0">
                <a:ea typeface="Tahoma" panose="020B0604030504040204" pitchFamily="34" charset="0"/>
                <a:cs typeface="Tahoma" panose="020B0604030504040204" pitchFamily="34" charset="0"/>
              </a:rPr>
              <a:t>передача 4</a:t>
            </a:r>
            <a:r>
              <a:rPr lang="en-US" sz="1800" b="1" i="1" dirty="0"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US" sz="1800" b="1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800" b="1" dirty="0">
                <a:ea typeface="Tahoma" panose="020B0604030504040204" pitchFamily="34" charset="0"/>
                <a:cs typeface="Tahoma" panose="020B0604030504040204" pitchFamily="34" charset="0"/>
              </a:rPr>
              <a:t>и </a:t>
            </a:r>
            <a:r>
              <a:rPr lang="en-US" sz="1800" b="1" dirty="0"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1800" b="1" i="1" dirty="0"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US" b="1" dirty="0"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ru-RU" dirty="0"/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BA40E50D-6588-2A85-8D9D-F86C433C00E2}"/>
              </a:ext>
            </a:extLst>
          </p:cNvPr>
          <p:cNvCxnSpPr>
            <a:cxnSpLocks/>
          </p:cNvCxnSpPr>
          <p:nvPr/>
        </p:nvCxnSpPr>
        <p:spPr>
          <a:xfrm>
            <a:off x="6787979" y="2544515"/>
            <a:ext cx="376766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2" name="Группа 1"/>
          <p:cNvGrpSpPr/>
          <p:nvPr/>
        </p:nvGrpSpPr>
        <p:grpSpPr>
          <a:xfrm>
            <a:off x="4502136" y="2175183"/>
            <a:ext cx="691659" cy="557830"/>
            <a:chOff x="5736328" y="4997366"/>
            <a:chExt cx="691659" cy="55783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9AC5418-CB25-4A68-096D-DE2413740807}"/>
                </a:ext>
              </a:extLst>
            </p:cNvPr>
            <p:cNvSpPr txBox="1"/>
            <p:nvPr/>
          </p:nvSpPr>
          <p:spPr>
            <a:xfrm>
              <a:off x="5736328" y="5093531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endParaRPr lang="ru-RU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AEA0019-34F3-B68C-DAC0-915A19A1D04F}"/>
                </a:ext>
              </a:extLst>
            </p:cNvPr>
            <p:cNvSpPr txBox="1"/>
            <p:nvPr/>
          </p:nvSpPr>
          <p:spPr>
            <a:xfrm>
              <a:off x="6050961" y="4997366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-5</a:t>
              </a:r>
              <a:endPara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BA40E50D-6588-2A85-8D9D-F86C433C00E2}"/>
              </a:ext>
            </a:extLst>
          </p:cNvPr>
          <p:cNvCxnSpPr>
            <a:cxnSpLocks/>
          </p:cNvCxnSpPr>
          <p:nvPr/>
        </p:nvCxnSpPr>
        <p:spPr>
          <a:xfrm>
            <a:off x="6762578" y="2271348"/>
            <a:ext cx="5630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Скругленный прямоугольник 12"/>
          <p:cNvSpPr/>
          <p:nvPr/>
        </p:nvSpPr>
        <p:spPr>
          <a:xfrm>
            <a:off x="3338295" y="5618474"/>
            <a:ext cx="639239" cy="1001403"/>
          </a:xfrm>
          <a:prstGeom prst="roundRect">
            <a:avLst/>
          </a:pr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5">
            <a:extLst>
              <a:ext uri="{FF2B5EF4-FFF2-40B4-BE49-F238E27FC236}">
                <a16:creationId xmlns:a16="http://schemas.microsoft.com/office/drawing/2014/main" id="{147DADD9-882F-404A-80EF-4815DC8D5984}"/>
              </a:ext>
            </a:extLst>
          </p:cNvPr>
          <p:cNvSpPr/>
          <p:nvPr/>
        </p:nvSpPr>
        <p:spPr>
          <a:xfrm>
            <a:off x="1049051" y="533403"/>
            <a:ext cx="2758553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i="1" dirty="0" err="1">
                <a:ea typeface="Tahoma" panose="020B0604030504040204" pitchFamily="34" charset="0"/>
                <a:cs typeface="Tahoma" panose="020B0604030504040204" pitchFamily="34" charset="0"/>
              </a:rPr>
              <a:t>Oganessian</a:t>
            </a:r>
            <a:r>
              <a:rPr lang="en-US" sz="1400" i="1" dirty="0">
                <a:ea typeface="Tahoma" panose="020B0604030504040204" pitchFamily="34" charset="0"/>
                <a:cs typeface="Tahoma" panose="020B0604030504040204" pitchFamily="34" charset="0"/>
              </a:rPr>
              <a:t> et al., </a:t>
            </a:r>
            <a:r>
              <a:rPr lang="en-US" sz="1400" dirty="0">
                <a:ea typeface="Tahoma" panose="020B0604030504040204" pitchFamily="34" charset="0"/>
                <a:cs typeface="Tahoma" panose="020B0604030504040204" pitchFamily="34" charset="0"/>
              </a:rPr>
              <a:t>Phys. Rev. C. </a:t>
            </a:r>
            <a:r>
              <a:rPr lang="en-US" sz="1400" dirty="0"/>
              <a:t>60 (1999) 044605.</a:t>
            </a:r>
            <a:endParaRPr lang="ru-BY" sz="14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400" i="1" dirty="0" err="1">
                <a:ea typeface="Tahoma" panose="020B0604030504040204" pitchFamily="34" charset="0"/>
                <a:cs typeface="Tahoma" panose="020B0604030504040204" pitchFamily="34" charset="0"/>
              </a:rPr>
              <a:t>Wolski</a:t>
            </a:r>
            <a:r>
              <a:rPr lang="en-US" sz="1400" i="1" dirty="0">
                <a:ea typeface="Tahoma" panose="020B0604030504040204" pitchFamily="34" charset="0"/>
                <a:cs typeface="Tahoma" panose="020B0604030504040204" pitchFamily="34" charset="0"/>
              </a:rPr>
              <a:t> et al., </a:t>
            </a:r>
            <a:r>
              <a:rPr lang="en-US" sz="1400" dirty="0" err="1">
                <a:ea typeface="Tahoma" panose="020B0604030504040204" pitchFamily="34" charset="0"/>
                <a:cs typeface="Tahoma" panose="020B0604030504040204" pitchFamily="34" charset="0"/>
              </a:rPr>
              <a:t>Nucl</a:t>
            </a:r>
            <a:r>
              <a:rPr lang="en-US" sz="1400" dirty="0">
                <a:ea typeface="Tahoma" panose="020B0604030504040204" pitchFamily="34" charset="0"/>
                <a:cs typeface="Tahoma" panose="020B0604030504040204" pitchFamily="34" charset="0"/>
              </a:rPr>
              <a:t>. Phys. A </a:t>
            </a:r>
          </a:p>
          <a:p>
            <a:r>
              <a:rPr lang="en-US" sz="1400" dirty="0">
                <a:ea typeface="Tahoma" panose="020B0604030504040204" pitchFamily="34" charset="0"/>
                <a:cs typeface="Tahoma" panose="020B0604030504040204" pitchFamily="34" charset="0"/>
              </a:rPr>
              <a:t>701 (2002) 29.</a:t>
            </a:r>
          </a:p>
        </p:txBody>
      </p:sp>
      <p:sp>
        <p:nvSpPr>
          <p:cNvPr id="19" name="Прямоугольник 15">
            <a:extLst>
              <a:ext uri="{FF2B5EF4-FFF2-40B4-BE49-F238E27FC236}">
                <a16:creationId xmlns:a16="http://schemas.microsoft.com/office/drawing/2014/main" id="{147DADD9-882F-404A-80EF-4815DC8D5984}"/>
              </a:ext>
            </a:extLst>
          </p:cNvPr>
          <p:cNvSpPr/>
          <p:nvPr/>
        </p:nvSpPr>
        <p:spPr>
          <a:xfrm>
            <a:off x="237701" y="2149850"/>
            <a:ext cx="35321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ea typeface="Tahoma" panose="020B0604030504040204" pitchFamily="34" charset="0"/>
                <a:cs typeface="Tahoma" panose="020B0604030504040204" pitchFamily="34" charset="0"/>
              </a:rPr>
              <a:t>Почти симметричная геометрия</a:t>
            </a:r>
            <a:r>
              <a:rPr lang="en-US" sz="1600" b="1" dirty="0"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r>
              <a:rPr lang="ru-RU" sz="1600" b="1" dirty="0"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_</a:t>
            </a:r>
            <a:r>
              <a:rPr lang="en-US" sz="1600" b="1" dirty="0"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CM</a:t>
            </a:r>
            <a:r>
              <a:rPr lang="en-US" sz="1600" b="1" dirty="0">
                <a:ea typeface="Tahoma" panose="020B0604030504040204" pitchFamily="34" charset="0"/>
                <a:cs typeface="Tahoma" panose="020B0604030504040204" pitchFamily="34" charset="0"/>
              </a:rPr>
              <a:t> ~ 14</a:t>
            </a:r>
            <a:r>
              <a:rPr lang="ru-RU" sz="1600" b="1" dirty="0"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en-US" sz="1600" b="1" dirty="0">
                <a:ea typeface="Tahoma" panose="020B0604030504040204" pitchFamily="34" charset="0"/>
                <a:cs typeface="Tahoma" panose="020B0604030504040204" pitchFamily="34" charset="0"/>
              </a:rPr>
              <a:t>÷172 </a:t>
            </a:r>
            <a:r>
              <a:rPr lang="en-US" sz="1600" b="1" dirty="0" err="1">
                <a:ea typeface="Tahoma" panose="020B0604030504040204" pitchFamily="34" charset="0"/>
                <a:cs typeface="Tahoma" panose="020B0604030504040204" pitchFamily="34" charset="0"/>
              </a:rPr>
              <a:t>deg</a:t>
            </a:r>
            <a:r>
              <a:rPr lang="ru-RU" sz="1600" b="1" dirty="0"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r>
              <a:rPr lang="en-US" sz="16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L_1 = </a:t>
            </a:r>
            <a:r>
              <a:rPr lang="ru-RU" sz="16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16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ru-RU" sz="16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cm, </a:t>
            </a:r>
            <a:r>
              <a:rPr lang="ru-RU" sz="16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_</a:t>
            </a:r>
            <a:r>
              <a:rPr lang="ru-RU" sz="16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16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= </a:t>
            </a:r>
            <a:r>
              <a:rPr lang="ru-RU" sz="16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lang="en-US" sz="16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</a:t>
            </a:r>
            <a:r>
              <a:rPr lang="ru-RU" sz="16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7</a:t>
            </a:r>
            <a:r>
              <a:rPr lang="en-US" sz="16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deg</a:t>
            </a:r>
            <a:endParaRPr lang="ru-RU" sz="1600" b="1" dirty="0">
              <a:solidFill>
                <a:srgbClr val="FF0000"/>
              </a:solidFill>
              <a:ea typeface="Tahoma" panose="020B0604030504040204" pitchFamily="34" charset="0"/>
              <a:cs typeface="Tahoma" panose="020B0604030504040204" pitchFamily="34" charset="0"/>
              <a:sym typeface="Symbol" panose="05050102010706020507" pitchFamily="18" charset="2"/>
            </a:endParaRPr>
          </a:p>
          <a:p>
            <a:r>
              <a:rPr lang="en-US" sz="1600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L_2 = 15 cm,</a:t>
            </a:r>
            <a:r>
              <a:rPr lang="ru-RU" sz="1600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 _</a:t>
            </a:r>
            <a:r>
              <a:rPr lang="en-US" sz="1600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 = 16</a:t>
            </a:r>
            <a:r>
              <a:rPr lang="en-US" sz="1600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9 </a:t>
            </a:r>
            <a:r>
              <a:rPr lang="en-US" sz="1600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deg</a:t>
            </a:r>
            <a:endParaRPr lang="ru-RU" sz="1600" b="1" dirty="0">
              <a:solidFill>
                <a:srgbClr val="0000FF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9604213"/>
              </p:ext>
            </p:extLst>
          </p:nvPr>
        </p:nvGraphicFramePr>
        <p:xfrm>
          <a:off x="6544164" y="4430857"/>
          <a:ext cx="4800602" cy="22016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55731">
                  <a:extLst>
                    <a:ext uri="{9D8B030D-6E8A-4147-A177-3AD203B41FA5}">
                      <a16:colId xmlns:a16="http://schemas.microsoft.com/office/drawing/2014/main" val="3090847995"/>
                    </a:ext>
                  </a:extLst>
                </a:gridCol>
                <a:gridCol w="972928">
                  <a:extLst>
                    <a:ext uri="{9D8B030D-6E8A-4147-A177-3AD203B41FA5}">
                      <a16:colId xmlns:a16="http://schemas.microsoft.com/office/drawing/2014/main" val="3994647709"/>
                    </a:ext>
                  </a:extLst>
                </a:gridCol>
                <a:gridCol w="978689">
                  <a:extLst>
                    <a:ext uri="{9D8B030D-6E8A-4147-A177-3AD203B41FA5}">
                      <a16:colId xmlns:a16="http://schemas.microsoft.com/office/drawing/2014/main" val="2085342103"/>
                    </a:ext>
                  </a:extLst>
                </a:gridCol>
                <a:gridCol w="825123">
                  <a:extLst>
                    <a:ext uri="{9D8B030D-6E8A-4147-A177-3AD203B41FA5}">
                      <a16:colId xmlns:a16="http://schemas.microsoft.com/office/drawing/2014/main" val="1499554426"/>
                    </a:ext>
                  </a:extLst>
                </a:gridCol>
                <a:gridCol w="1368131">
                  <a:extLst>
                    <a:ext uri="{9D8B030D-6E8A-4147-A177-3AD203B41FA5}">
                      <a16:colId xmlns:a16="http://schemas.microsoft.com/office/drawing/2014/main" val="1788870740"/>
                    </a:ext>
                  </a:extLst>
                </a:gridCol>
              </a:tblGrid>
              <a:tr h="665414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Ion</a:t>
                      </a:r>
                      <a:endParaRPr lang="ru-RU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sym typeface="Symbol" panose="05050102010706020507" pitchFamily="18" charset="2"/>
                        </a:rPr>
                        <a:t></a:t>
                      </a:r>
                      <a:r>
                        <a:rPr lang="en-US" sz="1600" kern="0" dirty="0">
                          <a:effectLst/>
                        </a:rPr>
                        <a:t>_lab, deg.</a:t>
                      </a:r>
                      <a:endParaRPr lang="ru-RU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sym typeface="Symbol" panose="05050102010706020507" pitchFamily="18" charset="2"/>
                        </a:rPr>
                        <a:t></a:t>
                      </a:r>
                      <a:r>
                        <a:rPr lang="en-US" sz="1600" kern="0" dirty="0">
                          <a:effectLst/>
                        </a:rPr>
                        <a:t>_cm, deg.</a:t>
                      </a:r>
                      <a:endParaRPr lang="ru-RU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E, </a:t>
                      </a:r>
                      <a:r>
                        <a:rPr lang="en-US" sz="1600" kern="0" dirty="0" err="1">
                          <a:effectLst/>
                        </a:rPr>
                        <a:t>AMeV</a:t>
                      </a:r>
                      <a:endParaRPr lang="ru-RU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+mn-lt"/>
                          <a:ea typeface="+mn-ea"/>
                          <a:cs typeface="+mn-cs"/>
                        </a:rPr>
                        <a:t>Counting,</a:t>
                      </a:r>
                      <a:r>
                        <a:rPr lang="en-US" sz="1600" kern="0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per day</a:t>
                      </a:r>
                      <a:endParaRPr lang="ru-RU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1825118"/>
                  </a:ext>
                </a:extLst>
              </a:tr>
              <a:tr h="332707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baseline="30000" dirty="0">
                          <a:solidFill>
                            <a:srgbClr val="FF0000"/>
                          </a:solidFill>
                          <a:effectLst/>
                        </a:rPr>
                        <a:t>6</a:t>
                      </a:r>
                      <a:r>
                        <a:rPr lang="en-US" sz="1600" kern="0" baseline="0" dirty="0">
                          <a:solidFill>
                            <a:srgbClr val="FF0000"/>
                          </a:solidFill>
                          <a:effectLst/>
                        </a:rPr>
                        <a:t>H</a:t>
                      </a:r>
                      <a:r>
                        <a:rPr lang="ru-RU" sz="1600" kern="0" baseline="0" dirty="0">
                          <a:solidFill>
                            <a:srgbClr val="FF0000"/>
                          </a:solidFill>
                          <a:effectLst/>
                        </a:rPr>
                        <a:t>е</a:t>
                      </a:r>
                      <a:endParaRPr lang="en-US" sz="1600" kern="0" baseline="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baseline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fast</a:t>
                      </a:r>
                      <a:endParaRPr lang="ru-RU" sz="16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+mn-lt"/>
                        </a:rPr>
                        <a:t>10</a:t>
                      </a:r>
                    </a:p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+mn-lt"/>
                        </a:rPr>
                        <a:t>12</a:t>
                      </a:r>
                    </a:p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+mn-lt"/>
                        </a:rPr>
                        <a:t>14</a:t>
                      </a:r>
                      <a:endParaRPr lang="ru-RU" sz="14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+mn-lt"/>
                        </a:rPr>
                        <a:t>24.6</a:t>
                      </a:r>
                    </a:p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+mn-lt"/>
                        </a:rPr>
                        <a:t>29.5</a:t>
                      </a:r>
                    </a:p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+mn-lt"/>
                        </a:rPr>
                        <a:t>34.5</a:t>
                      </a:r>
                      <a:endParaRPr lang="ru-RU" sz="14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+mn-lt"/>
                        </a:rPr>
                        <a:t>36.7</a:t>
                      </a:r>
                    </a:p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+mn-lt"/>
                        </a:rPr>
                        <a:t>36.0</a:t>
                      </a:r>
                    </a:p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+mn-lt"/>
                        </a:rPr>
                        <a:t>35.2</a:t>
                      </a:r>
                      <a:endParaRPr lang="ru-RU" sz="14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+mn-lt"/>
                        </a:rPr>
                        <a:t>5.5</a:t>
                      </a:r>
                    </a:p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+mn-lt"/>
                        </a:rPr>
                        <a:t>5.6</a:t>
                      </a:r>
                    </a:p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+mn-lt"/>
                        </a:rPr>
                        <a:t>5.6</a:t>
                      </a:r>
                      <a:endParaRPr lang="ru-RU" sz="14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13428216"/>
                  </a:ext>
                </a:extLst>
              </a:tr>
              <a:tr h="367784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baseline="30000" dirty="0">
                          <a:solidFill>
                            <a:srgbClr val="0000FF"/>
                          </a:solidFill>
                          <a:effectLst/>
                        </a:rPr>
                        <a:t>6</a:t>
                      </a:r>
                      <a:r>
                        <a:rPr lang="en-US" sz="1600" kern="0" baseline="0" dirty="0">
                          <a:solidFill>
                            <a:srgbClr val="0000FF"/>
                          </a:solidFill>
                          <a:effectLst/>
                        </a:rPr>
                        <a:t>H</a:t>
                      </a:r>
                      <a:r>
                        <a:rPr lang="ru-RU" sz="1600" kern="0" baseline="0" dirty="0">
                          <a:solidFill>
                            <a:srgbClr val="0000FF"/>
                          </a:solidFill>
                          <a:effectLst/>
                        </a:rPr>
                        <a:t>е</a:t>
                      </a:r>
                      <a:endParaRPr lang="en-US" sz="1600" kern="0" baseline="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baseline="0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slow</a:t>
                      </a:r>
                      <a:endParaRPr lang="ru-RU" sz="1600" kern="100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38.8</a:t>
                      </a:r>
                    </a:p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41.5</a:t>
                      </a:r>
                    </a:p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43.2</a:t>
                      </a:r>
                      <a:endParaRPr lang="ru-RU" sz="14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+mn-lt"/>
                        </a:rPr>
                        <a:t>155.4</a:t>
                      </a:r>
                    </a:p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+mn-lt"/>
                        </a:rPr>
                        <a:t>150.4</a:t>
                      </a:r>
                    </a:p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+mn-lt"/>
                        </a:rPr>
                        <a:t>145.5</a:t>
                      </a:r>
                      <a:endParaRPr lang="ru-RU" sz="14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0" dirty="0">
                          <a:effectLst/>
                          <a:latin typeface="+mn-lt"/>
                        </a:rPr>
                        <a:t>1.</a:t>
                      </a:r>
                      <a:r>
                        <a:rPr lang="en-US" sz="1400" kern="0" dirty="0">
                          <a:effectLst/>
                          <a:latin typeface="+mn-lt"/>
                        </a:rPr>
                        <a:t>47</a:t>
                      </a:r>
                    </a:p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+mn-lt"/>
                        </a:rPr>
                        <a:t>2.49</a:t>
                      </a:r>
                    </a:p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+mn-lt"/>
                          <a:ea typeface="+mn-ea"/>
                          <a:cs typeface="+mn-cs"/>
                        </a:rPr>
                        <a:t>3.55</a:t>
                      </a:r>
                      <a:endParaRPr lang="ru-RU" sz="14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+mn-lt"/>
                        </a:rPr>
                        <a:t>4.7</a:t>
                      </a:r>
                    </a:p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+mn-lt"/>
                        </a:rPr>
                        <a:t>4.3</a:t>
                      </a:r>
                    </a:p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+mn-lt"/>
                          <a:ea typeface="+mn-ea"/>
                          <a:cs typeface="+mn-cs"/>
                        </a:rPr>
                        <a:t>4.0</a:t>
                      </a:r>
                      <a:endParaRPr lang="ru-RU" sz="14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42703462"/>
                  </a:ext>
                </a:extLst>
              </a:tr>
            </a:tbl>
          </a:graphicData>
        </a:graphic>
      </p:graphicFrame>
      <p:sp>
        <p:nvSpPr>
          <p:cNvPr id="22" name="Прямоугольник 21"/>
          <p:cNvSpPr/>
          <p:nvPr/>
        </p:nvSpPr>
        <p:spPr>
          <a:xfrm>
            <a:off x="6696563" y="3710142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kern="0" baseline="30000" dirty="0">
                <a:solidFill>
                  <a:srgbClr val="FF0000"/>
                </a:solidFill>
              </a:rPr>
              <a:t>6</a:t>
            </a:r>
            <a:r>
              <a:rPr lang="en-US" b="1" kern="0" dirty="0">
                <a:solidFill>
                  <a:srgbClr val="FF0000"/>
                </a:solidFill>
              </a:rPr>
              <a:t>H</a:t>
            </a:r>
            <a:r>
              <a:rPr lang="ru-RU" b="1" kern="0" dirty="0">
                <a:solidFill>
                  <a:srgbClr val="FF0000"/>
                </a:solidFill>
              </a:rPr>
              <a:t>е</a:t>
            </a:r>
            <a:r>
              <a:rPr lang="en-US" b="1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b="1" kern="0" baseline="30000" dirty="0">
                <a:solidFill>
                  <a:srgbClr val="0000FF"/>
                </a:solidFill>
              </a:rPr>
              <a:t>6</a:t>
            </a:r>
            <a:r>
              <a:rPr lang="en-US" b="1" kern="0" dirty="0">
                <a:solidFill>
                  <a:srgbClr val="0000FF"/>
                </a:solidFill>
              </a:rPr>
              <a:t>H</a:t>
            </a:r>
            <a:r>
              <a:rPr lang="ru-RU" b="1" kern="0" dirty="0">
                <a:solidFill>
                  <a:srgbClr val="0000FF"/>
                </a:solidFill>
              </a:rPr>
              <a:t>е</a:t>
            </a:r>
            <a:r>
              <a:rPr lang="en-US" b="1" kern="0" dirty="0">
                <a:solidFill>
                  <a:srgbClr val="FF0000"/>
                </a:solidFill>
              </a:rPr>
              <a:t> </a:t>
            </a:r>
            <a:r>
              <a:rPr lang="en-US" b="1" kern="0" dirty="0"/>
              <a:t>coincidences: ~ 0.4 / day</a:t>
            </a:r>
          </a:p>
          <a:p>
            <a:pPr algn="ctr">
              <a:defRPr/>
            </a:pPr>
            <a:r>
              <a:rPr lang="en-US" b="1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(100 </a:t>
            </a:r>
            <a:r>
              <a:rPr lang="en-US" b="1" kern="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nb</a:t>
            </a:r>
            <a:r>
              <a:rPr lang="en-US" b="1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b="1" kern="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sr</a:t>
            </a:r>
            <a:r>
              <a:rPr lang="en-US" b="1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10^5 </a:t>
            </a:r>
            <a:r>
              <a:rPr lang="en-US" b="1" kern="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pps</a:t>
            </a:r>
            <a:r>
              <a:rPr lang="en-US" b="1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1*10^21 Atoms/cm^2)</a:t>
            </a:r>
            <a:endParaRPr lang="ru-RU" b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407426" y="6165669"/>
            <a:ext cx="14797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kern="0" dirty="0">
                <a:solidFill>
                  <a:srgbClr val="0000FF"/>
                </a:solidFill>
              </a:rPr>
              <a:t>To pass 20µ Si</a:t>
            </a:r>
            <a:endParaRPr lang="ru-RU" sz="1400" kern="1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 flipH="1" flipV="1">
            <a:off x="9626032" y="5967219"/>
            <a:ext cx="937475" cy="198450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15">
            <a:extLst>
              <a:ext uri="{FF2B5EF4-FFF2-40B4-BE49-F238E27FC236}">
                <a16:creationId xmlns:a16="http://schemas.microsoft.com/office/drawing/2014/main" id="{147DADD9-882F-404A-80EF-4815DC8D5984}"/>
              </a:ext>
            </a:extLst>
          </p:cNvPr>
          <p:cNvSpPr/>
          <p:nvPr/>
        </p:nvSpPr>
        <p:spPr>
          <a:xfrm>
            <a:off x="8127259" y="2476429"/>
            <a:ext cx="39350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ea typeface="Tahoma" panose="020B0604030504040204" pitchFamily="34" charset="0"/>
                <a:cs typeface="Tahoma" panose="020B0604030504040204" pitchFamily="34" charset="0"/>
              </a:rPr>
              <a:t>Сильно асимметричная геометрия</a:t>
            </a:r>
            <a:r>
              <a:rPr lang="en-US" sz="1600" b="1" dirty="0"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r>
              <a:rPr lang="ru-RU" sz="1600" b="1" dirty="0"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_</a:t>
            </a:r>
            <a:r>
              <a:rPr lang="en-US" sz="1600" b="1" dirty="0"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CM</a:t>
            </a:r>
            <a:r>
              <a:rPr lang="en-US" sz="1600" b="1" dirty="0">
                <a:ea typeface="Tahoma" panose="020B0604030504040204" pitchFamily="34" charset="0"/>
                <a:cs typeface="Tahoma" panose="020B0604030504040204" pitchFamily="34" charset="0"/>
              </a:rPr>
              <a:t> ~ 145÷1</a:t>
            </a:r>
            <a:r>
              <a:rPr lang="ru-RU" sz="1600" b="1" dirty="0">
                <a:ea typeface="Tahoma" panose="020B0604030504040204" pitchFamily="34" charset="0"/>
                <a:cs typeface="Tahoma" panose="020B0604030504040204" pitchFamily="34" charset="0"/>
              </a:rPr>
              <a:t>55</a:t>
            </a:r>
            <a:r>
              <a:rPr lang="en-US" sz="1600" b="1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ea typeface="Tahoma" panose="020B0604030504040204" pitchFamily="34" charset="0"/>
                <a:cs typeface="Tahoma" panose="020B0604030504040204" pitchFamily="34" charset="0"/>
              </a:rPr>
              <a:t>deg</a:t>
            </a:r>
            <a:r>
              <a:rPr lang="ru-RU" sz="1600" b="1" dirty="0"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r>
              <a:rPr lang="en-US" sz="16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L_1 = </a:t>
            </a:r>
            <a:r>
              <a:rPr lang="ru-RU" sz="16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sz="16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ru-RU" sz="16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cm, </a:t>
            </a:r>
            <a:r>
              <a:rPr lang="ru-RU" sz="16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_</a:t>
            </a:r>
            <a:r>
              <a:rPr lang="ru-RU" sz="16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16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= </a:t>
            </a:r>
            <a:r>
              <a:rPr lang="ru-RU" sz="16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r>
              <a:rPr lang="en-US" sz="16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</a:t>
            </a:r>
            <a:r>
              <a:rPr lang="ru-RU" sz="16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5</a:t>
            </a:r>
            <a:r>
              <a:rPr lang="en-US" sz="16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deg</a:t>
            </a:r>
            <a:endParaRPr lang="ru-RU" sz="1600" b="1" dirty="0">
              <a:solidFill>
                <a:srgbClr val="FF0000"/>
              </a:solidFill>
              <a:ea typeface="Tahoma" panose="020B0604030504040204" pitchFamily="34" charset="0"/>
              <a:cs typeface="Tahoma" panose="020B0604030504040204" pitchFamily="34" charset="0"/>
              <a:sym typeface="Symbol" panose="05050102010706020507" pitchFamily="18" charset="2"/>
            </a:endParaRPr>
          </a:p>
          <a:p>
            <a:r>
              <a:rPr lang="en-US" sz="1600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L_2 = 1</a:t>
            </a:r>
            <a:r>
              <a:rPr lang="ru-RU" sz="1600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2</a:t>
            </a:r>
            <a:r>
              <a:rPr lang="en-US" sz="1600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 cm,</a:t>
            </a:r>
            <a:r>
              <a:rPr lang="ru-RU" sz="1600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 _</a:t>
            </a:r>
            <a:r>
              <a:rPr lang="en-US" sz="1600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 = </a:t>
            </a:r>
            <a:r>
              <a:rPr lang="ru-RU" sz="1600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31</a:t>
            </a:r>
            <a:r>
              <a:rPr lang="en-US" sz="1600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</a:t>
            </a:r>
            <a:r>
              <a:rPr lang="ru-RU" sz="1600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12</a:t>
            </a:r>
            <a:r>
              <a:rPr lang="en-US" sz="1600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n-US" sz="1600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deg</a:t>
            </a:r>
            <a:endParaRPr lang="ru-RU" sz="1600" b="1" dirty="0">
              <a:solidFill>
                <a:srgbClr val="0000FF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DFAE0F-BAE9-0713-8A1E-326F1EE0B63D}"/>
              </a:ext>
            </a:extLst>
          </p:cNvPr>
          <p:cNvSpPr txBox="1"/>
          <p:nvPr/>
        </p:nvSpPr>
        <p:spPr>
          <a:xfrm>
            <a:off x="9289076" y="466499"/>
            <a:ext cx="26740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ea typeface="Tahoma" panose="020B0604030504040204" pitchFamily="34" charset="0"/>
                <a:cs typeface="Tahoma" panose="020B0604030504040204" pitchFamily="34" charset="0"/>
              </a:rPr>
              <a:t>I(</a:t>
            </a:r>
            <a:r>
              <a:rPr lang="en-US" b="1" baseline="30000" dirty="0"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r>
              <a:rPr lang="en-US" b="1" dirty="0">
                <a:ea typeface="Tahoma" panose="020B0604030504040204" pitchFamily="34" charset="0"/>
                <a:cs typeface="Tahoma" panose="020B0604030504040204" pitchFamily="34" charset="0"/>
              </a:rPr>
              <a:t>B) &gt; 1.5 </a:t>
            </a:r>
            <a:r>
              <a:rPr lang="en-GB" sz="1800" b="1" dirty="0" err="1">
                <a:ea typeface="Tahoma" panose="020B0604030504040204" pitchFamily="34" charset="0"/>
                <a:cs typeface="Tahoma" panose="020B0604030504040204" pitchFamily="34" charset="0"/>
              </a:rPr>
              <a:t>pµA</a:t>
            </a:r>
            <a:endParaRPr lang="ru-RU" sz="1800" b="1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i="1" dirty="0">
                <a:ea typeface="Tahoma" panose="020B0604030504040204" pitchFamily="34" charset="0"/>
                <a:cs typeface="Tahoma" panose="020B0604030504040204" pitchFamily="34" charset="0"/>
              </a:rPr>
              <a:t>(2-3 недели)</a:t>
            </a:r>
            <a:r>
              <a:rPr lang="en-US" i="1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92972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2576CCC3-BBA9-5B98-C831-877B18A01AC0}"/>
              </a:ext>
            </a:extLst>
          </p:cNvPr>
          <p:cNvGrpSpPr/>
          <p:nvPr/>
        </p:nvGrpSpPr>
        <p:grpSpPr>
          <a:xfrm>
            <a:off x="372519" y="1223609"/>
            <a:ext cx="5469482" cy="5159298"/>
            <a:chOff x="372519" y="1643488"/>
            <a:chExt cx="5469482" cy="5159298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9668" y="1643488"/>
              <a:ext cx="5122333" cy="4901245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2519" y="2700702"/>
              <a:ext cx="316317" cy="2310870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4150" y="6504503"/>
              <a:ext cx="1833563" cy="298283"/>
            </a:xfrm>
            <a:prstGeom prst="rect">
              <a:avLst/>
            </a:prstGeom>
          </p:spPr>
        </p:pic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id="{7EF51849-1C83-1687-5E51-D05ED9D772F0}"/>
                </a:ext>
              </a:extLst>
            </p:cNvPr>
            <p:cNvGrpSpPr/>
            <p:nvPr/>
          </p:nvGrpSpPr>
          <p:grpSpPr>
            <a:xfrm>
              <a:off x="1372971" y="1791480"/>
              <a:ext cx="1625599" cy="468941"/>
              <a:chOff x="1388534" y="964710"/>
              <a:chExt cx="1625599" cy="571502"/>
            </a:xfrm>
          </p:grpSpPr>
          <p:sp>
            <p:nvSpPr>
              <p:cNvPr id="7" name="Прямоугольник 6"/>
              <p:cNvSpPr/>
              <p:nvPr/>
            </p:nvSpPr>
            <p:spPr>
              <a:xfrm>
                <a:off x="1388534" y="964710"/>
                <a:ext cx="1625599" cy="543900"/>
              </a:xfrm>
              <a:prstGeom prst="rect">
                <a:avLst/>
              </a:prstGeom>
              <a:noFill/>
              <a:ln w="317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FF0000"/>
                  </a:solidFill>
                </a:endParaRPr>
              </a:p>
            </p:txBody>
          </p:sp>
          <p:sp>
            <p:nvSpPr>
              <p:cNvPr id="8" name="Прямоугольник 7"/>
              <p:cNvSpPr/>
              <p:nvPr/>
            </p:nvSpPr>
            <p:spPr>
              <a:xfrm>
                <a:off x="1410363" y="1086104"/>
                <a:ext cx="1103187" cy="450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b="1" dirty="0">
                    <a:solidFill>
                      <a:srgbClr val="FF0000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fast </a:t>
                </a:r>
                <a:r>
                  <a:rPr lang="en-GB" b="1" baseline="30000" dirty="0">
                    <a:solidFill>
                      <a:srgbClr val="FF0000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4</a:t>
                </a:r>
                <a:r>
                  <a:rPr lang="en-GB" b="1" dirty="0">
                    <a:solidFill>
                      <a:srgbClr val="FF0000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He </a:t>
                </a:r>
                <a:endParaRPr lang="ru-RU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9" name="Прямоугольник 8"/>
            <p:cNvSpPr/>
            <p:nvPr/>
          </p:nvSpPr>
          <p:spPr>
            <a:xfrm>
              <a:off x="1862667" y="5698609"/>
              <a:ext cx="2002751" cy="475676"/>
            </a:xfrm>
            <a:prstGeom prst="rect">
              <a:avLst/>
            </a:prstGeom>
            <a:noFill/>
            <a:ln w="317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923786" y="5657335"/>
              <a:ext cx="120577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>
                  <a:solidFill>
                    <a:srgbClr val="0000FF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slow </a:t>
              </a:r>
              <a:r>
                <a:rPr lang="en-GB" b="1" baseline="30000" dirty="0">
                  <a:solidFill>
                    <a:srgbClr val="0000FF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r>
                <a:rPr lang="en-GB" b="1" dirty="0">
                  <a:solidFill>
                    <a:srgbClr val="0000FF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He </a:t>
              </a:r>
              <a:endParaRPr lang="ru-RU" dirty="0">
                <a:solidFill>
                  <a:srgbClr val="0000FF"/>
                </a:solidFill>
              </a:endParaRPr>
            </a:p>
          </p:txBody>
        </p:sp>
      </p:grpSp>
      <p:sp>
        <p:nvSpPr>
          <p:cNvPr id="11" name="Rectangle 5">
            <a:extLst>
              <a:ext uri="{FF2B5EF4-FFF2-40B4-BE49-F238E27FC236}">
                <a16:creationId xmlns:a16="http://schemas.microsoft.com/office/drawing/2014/main" id="{F33D2334-D9E9-45A6-869D-3C8DA93FB202}"/>
              </a:ext>
            </a:extLst>
          </p:cNvPr>
          <p:cNvSpPr/>
          <p:nvPr/>
        </p:nvSpPr>
        <p:spPr>
          <a:xfrm>
            <a:off x="2540080" y="173738"/>
            <a:ext cx="7196587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2000" b="1" baseline="30000" dirty="0"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r>
              <a:rPr lang="en-GB" sz="2000" b="1" dirty="0">
                <a:ea typeface="Tahoma" panose="020B0604030504040204" pitchFamily="34" charset="0"/>
                <a:cs typeface="Tahoma" panose="020B0604030504040204" pitchFamily="34" charset="0"/>
              </a:rPr>
              <a:t>He (25 </a:t>
            </a:r>
            <a:r>
              <a:rPr lang="en-GB" sz="2000" b="1" dirty="0" err="1">
                <a:ea typeface="Tahoma" panose="020B0604030504040204" pitchFamily="34" charset="0"/>
                <a:cs typeface="Tahoma" panose="020B0604030504040204" pitchFamily="34" charset="0"/>
              </a:rPr>
              <a:t>AMeV</a:t>
            </a:r>
            <a:r>
              <a:rPr lang="en-GB" sz="2000" b="1" dirty="0">
                <a:ea typeface="Tahoma" panose="020B0604030504040204" pitchFamily="34" charset="0"/>
                <a:cs typeface="Tahoma" panose="020B0604030504040204" pitchFamily="34" charset="0"/>
              </a:rPr>
              <a:t>) + </a:t>
            </a:r>
            <a:r>
              <a:rPr lang="en-GB" sz="2000" b="1" baseline="30000" dirty="0"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GB" sz="2000" b="1" dirty="0">
                <a:ea typeface="Tahoma" panose="020B0604030504040204" pitchFamily="34" charset="0"/>
                <a:cs typeface="Tahoma" panose="020B0604030504040204" pitchFamily="34" charset="0"/>
              </a:rPr>
              <a:t>He </a:t>
            </a:r>
            <a:r>
              <a:rPr lang="en-GB" sz="2000" b="1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en-GB" sz="2000" b="1" baseline="30000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GB" sz="20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He</a:t>
            </a:r>
            <a:r>
              <a:rPr lang="en-GB" sz="20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000" b="1" dirty="0"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  <a:r>
              <a:rPr lang="en-GB" sz="20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000" b="1" baseline="30000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r>
              <a:rPr lang="en-GB" sz="2000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He</a:t>
            </a:r>
            <a:r>
              <a:rPr lang="en-GB" sz="20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000" dirty="0"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ru-RU" sz="2000" b="1" dirty="0">
                <a:ea typeface="Tahoma" panose="020B0604030504040204" pitchFamily="34" charset="0"/>
                <a:cs typeface="Tahoma" panose="020B0604030504040204" pitchFamily="34" charset="0"/>
              </a:rPr>
              <a:t>передача 4</a:t>
            </a:r>
            <a:r>
              <a:rPr lang="en-US" sz="2000" b="1" i="1" dirty="0"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GB" sz="2000" b="1" dirty="0"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GB" sz="20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5121323" y="2879074"/>
            <a:ext cx="6717133" cy="3383385"/>
            <a:chOff x="3715856" y="508232"/>
            <a:chExt cx="6717133" cy="3383385"/>
          </a:xfrm>
        </p:grpSpPr>
        <p:cxnSp>
          <p:nvCxnSpPr>
            <p:cNvPr id="13" name="Прямая соединительная линия 12"/>
            <p:cNvCxnSpPr/>
            <p:nvPr/>
          </p:nvCxnSpPr>
          <p:spPr>
            <a:xfrm flipV="1">
              <a:off x="4251600" y="1952063"/>
              <a:ext cx="5972674" cy="422567"/>
            </a:xfrm>
            <a:prstGeom prst="line">
              <a:avLst/>
            </a:prstGeom>
            <a:ln w="31750">
              <a:solidFill>
                <a:srgbClr val="C00000"/>
              </a:solidFill>
              <a:prstDash val="dashDot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4" name="Прямоугольник 15">
              <a:extLst>
                <a:ext uri="{FF2B5EF4-FFF2-40B4-BE49-F238E27FC236}">
                  <a16:creationId xmlns:a16="http://schemas.microsoft.com/office/drawing/2014/main" id="{147DADD9-882F-404A-80EF-4815DC8D5984}"/>
                </a:ext>
              </a:extLst>
            </p:cNvPr>
            <p:cNvSpPr/>
            <p:nvPr/>
          </p:nvSpPr>
          <p:spPr>
            <a:xfrm>
              <a:off x="3715856" y="2744252"/>
              <a:ext cx="207985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baseline="30000" dirty="0"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r>
                <a:rPr lang="en-US" sz="1600" b="1" dirty="0">
                  <a:ea typeface="Tahoma" panose="020B0604030504040204" pitchFamily="34" charset="0"/>
                  <a:cs typeface="Tahoma" panose="020B0604030504040204" pitchFamily="34" charset="0"/>
                </a:rPr>
                <a:t>He ~10</a:t>
              </a:r>
              <a:r>
                <a:rPr lang="en-US" sz="1600" b="1" baseline="30000" dirty="0">
                  <a:ea typeface="Tahoma" panose="020B0604030504040204" pitchFamily="34" charset="0"/>
                  <a:cs typeface="Tahoma" panose="020B0604030504040204" pitchFamily="34" charset="0"/>
                </a:rPr>
                <a:t>21</a:t>
              </a:r>
              <a:r>
                <a:rPr lang="en-US" sz="1600" b="1" dirty="0">
                  <a:ea typeface="Tahoma" panose="020B0604030504040204" pitchFamily="34" charset="0"/>
                  <a:cs typeface="Tahoma" panose="020B0604030504040204" pitchFamily="34" charset="0"/>
                </a:rPr>
                <a:t> 1/cm</a:t>
              </a:r>
              <a:r>
                <a:rPr lang="en-US" sz="1600" b="1" baseline="30000" dirty="0"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lang="en-US" sz="1600" b="1" dirty="0"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  <a:p>
              <a:r>
                <a:rPr lang="en-US" sz="1600" b="1" dirty="0">
                  <a:ea typeface="Tahoma" panose="020B0604030504040204" pitchFamily="34" charset="0"/>
                  <a:cs typeface="Tahoma" panose="020B0604030504040204" pitchFamily="34" charset="0"/>
                </a:rPr>
                <a:t>(</a:t>
              </a:r>
              <a:r>
                <a:rPr lang="en-US" sz="1600" b="1" dirty="0">
                  <a:cs typeface="Times New Roman" panose="02020603050405020304" pitchFamily="18" charset="0"/>
                </a:rPr>
                <a:t>3 atm, 10K, 4 mm</a:t>
              </a:r>
              <a:r>
                <a:rPr lang="en-US" sz="1600" b="1" dirty="0">
                  <a:ea typeface="Tahoma" panose="020B0604030504040204" pitchFamily="34" charset="0"/>
                  <a:cs typeface="Tahoma" panose="020B0604030504040204" pitchFamily="34" charset="0"/>
                </a:rPr>
                <a:t>)</a:t>
              </a:r>
              <a:endParaRPr lang="ru-RU" sz="1600" b="1" dirty="0"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" name="Прямоугольник 15">
              <a:extLst>
                <a:ext uri="{FF2B5EF4-FFF2-40B4-BE49-F238E27FC236}">
                  <a16:creationId xmlns:a16="http://schemas.microsoft.com/office/drawing/2014/main" id="{147DADD9-882F-404A-80EF-4815DC8D5984}"/>
                </a:ext>
              </a:extLst>
            </p:cNvPr>
            <p:cNvSpPr/>
            <p:nvPr/>
          </p:nvSpPr>
          <p:spPr>
            <a:xfrm>
              <a:off x="3715856" y="1678742"/>
              <a:ext cx="82269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baseline="30000" dirty="0"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r>
                <a:rPr lang="en-US" sz="1600" b="1" dirty="0">
                  <a:ea typeface="Tahoma" panose="020B0604030504040204" pitchFamily="34" charset="0"/>
                  <a:cs typeface="Tahoma" panose="020B0604030504040204" pitchFamily="34" charset="0"/>
                </a:rPr>
                <a:t>He </a:t>
              </a:r>
            </a:p>
            <a:p>
              <a:r>
                <a:rPr lang="en-GB" sz="1600" b="1" dirty="0"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r>
                <a:rPr lang="en-GB" sz="1600" b="1" baseline="30000" dirty="0"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r>
                <a:rPr lang="en-GB" sz="1600" b="1" dirty="0">
                  <a:ea typeface="Tahoma" panose="020B0604030504040204" pitchFamily="34" charset="0"/>
                  <a:cs typeface="Tahoma" panose="020B0604030504040204" pitchFamily="34" charset="0"/>
                </a:rPr>
                <a:t> s</a:t>
              </a:r>
              <a:r>
                <a:rPr lang="en-GB" sz="1600" b="1" baseline="30000" dirty="0">
                  <a:ea typeface="Tahoma" panose="020B0604030504040204" pitchFamily="34" charset="0"/>
                  <a:cs typeface="Tahoma" panose="020B0604030504040204" pitchFamily="34" charset="0"/>
                </a:rPr>
                <a:t>-1</a:t>
              </a:r>
              <a:endParaRPr lang="ru-RU" sz="1600" b="1" dirty="0"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" name="Стрелка вправо 15"/>
            <p:cNvSpPr/>
            <p:nvPr/>
          </p:nvSpPr>
          <p:spPr>
            <a:xfrm rot="21303179">
              <a:off x="3890762" y="2263593"/>
              <a:ext cx="558800" cy="203001"/>
            </a:xfrm>
            <a:prstGeom prst="right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52249" y="568345"/>
              <a:ext cx="3672041" cy="3139683"/>
            </a:xfrm>
            <a:prstGeom prst="rect">
              <a:avLst/>
            </a:prstGeom>
          </p:spPr>
        </p:pic>
        <p:cxnSp>
          <p:nvCxnSpPr>
            <p:cNvPr id="18" name="Прямая соединительная линия 17"/>
            <p:cNvCxnSpPr/>
            <p:nvPr/>
          </p:nvCxnSpPr>
          <p:spPr>
            <a:xfrm flipV="1">
              <a:off x="8077083" y="1951733"/>
              <a:ext cx="2355906" cy="140998"/>
            </a:xfrm>
            <a:prstGeom prst="line">
              <a:avLst/>
            </a:prstGeom>
            <a:ln w="31750">
              <a:solidFill>
                <a:srgbClr val="C00000"/>
              </a:solidFill>
              <a:prstDash val="dashDot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4499658" y="1996134"/>
              <a:ext cx="50563" cy="68401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 стрелкой 19"/>
            <p:cNvCxnSpPr/>
            <p:nvPr/>
          </p:nvCxnSpPr>
          <p:spPr>
            <a:xfrm>
              <a:off x="4499658" y="2374630"/>
              <a:ext cx="2485342" cy="250245"/>
            </a:xfrm>
            <a:prstGeom prst="straightConnector1">
              <a:avLst/>
            </a:prstGeom>
            <a:ln w="31750">
              <a:solidFill>
                <a:srgbClr val="0000FF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 стрелкой 20"/>
            <p:cNvCxnSpPr>
              <a:stCxn id="16" idx="3"/>
            </p:cNvCxnSpPr>
            <p:nvPr/>
          </p:nvCxnSpPr>
          <p:spPr>
            <a:xfrm flipV="1">
              <a:off x="4448521" y="1899088"/>
              <a:ext cx="2384079" cy="441912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 стрелкой 21"/>
            <p:cNvCxnSpPr/>
            <p:nvPr/>
          </p:nvCxnSpPr>
          <p:spPr>
            <a:xfrm flipV="1">
              <a:off x="8077083" y="1537692"/>
              <a:ext cx="649971" cy="147969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Прямоугольник 15">
              <a:extLst>
                <a:ext uri="{FF2B5EF4-FFF2-40B4-BE49-F238E27FC236}">
                  <a16:creationId xmlns:a16="http://schemas.microsoft.com/office/drawing/2014/main" id="{147DADD9-882F-404A-80EF-4815DC8D5984}"/>
                </a:ext>
              </a:extLst>
            </p:cNvPr>
            <p:cNvSpPr/>
            <p:nvPr/>
          </p:nvSpPr>
          <p:spPr>
            <a:xfrm>
              <a:off x="6361152" y="2626750"/>
              <a:ext cx="67525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baseline="30000" dirty="0">
                  <a:solidFill>
                    <a:srgbClr val="0000FF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r>
                <a:rPr lang="en-US" b="1" dirty="0">
                  <a:solidFill>
                    <a:srgbClr val="0000FF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He</a:t>
              </a:r>
            </a:p>
          </p:txBody>
        </p:sp>
        <p:sp>
          <p:nvSpPr>
            <p:cNvPr id="24" name="Прямоугольник 15">
              <a:extLst>
                <a:ext uri="{FF2B5EF4-FFF2-40B4-BE49-F238E27FC236}">
                  <a16:creationId xmlns:a16="http://schemas.microsoft.com/office/drawing/2014/main" id="{147DADD9-882F-404A-80EF-4815DC8D5984}"/>
                </a:ext>
              </a:extLst>
            </p:cNvPr>
            <p:cNvSpPr/>
            <p:nvPr/>
          </p:nvSpPr>
          <p:spPr>
            <a:xfrm>
              <a:off x="8080335" y="1679683"/>
              <a:ext cx="609597" cy="36933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b="1" baseline="30000" dirty="0">
                  <a:solidFill>
                    <a:srgbClr val="FF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r>
                <a:rPr lang="en-US" b="1" dirty="0">
                  <a:solidFill>
                    <a:srgbClr val="FF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He</a:t>
              </a:r>
            </a:p>
          </p:txBody>
        </p:sp>
        <p:sp>
          <p:nvSpPr>
            <p:cNvPr id="25" name="Прямоугольник 15">
              <a:extLst>
                <a:ext uri="{FF2B5EF4-FFF2-40B4-BE49-F238E27FC236}">
                  <a16:creationId xmlns:a16="http://schemas.microsoft.com/office/drawing/2014/main" id="{147DADD9-882F-404A-80EF-4815DC8D5984}"/>
                </a:ext>
              </a:extLst>
            </p:cNvPr>
            <p:cNvSpPr/>
            <p:nvPr/>
          </p:nvSpPr>
          <p:spPr>
            <a:xfrm>
              <a:off x="5847274" y="508232"/>
              <a:ext cx="2119861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DSSD </a:t>
              </a:r>
              <a:r>
                <a:rPr lang="en-US" sz="1600" b="1" dirty="0">
                  <a:solidFill>
                    <a:srgbClr val="FF0000"/>
                  </a:solidFill>
                  <a:ea typeface="Tahoma" panose="020B0604030504040204" pitchFamily="34" charset="0"/>
                  <a:cs typeface="Tahoma" panose="020B0604030504040204" pitchFamily="34" charset="0"/>
                  <a:sym typeface="Symbol" panose="05050102010706020507" pitchFamily="18" charset="2"/>
                </a:rPr>
                <a:t></a:t>
              </a:r>
              <a:r>
                <a:rPr lang="en-US" sz="1600" b="1" i="1" dirty="0">
                  <a:solidFill>
                    <a:srgbClr val="FF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E</a:t>
              </a:r>
              <a:r>
                <a:rPr lang="en-US" sz="1600" b="1" dirty="0">
                  <a:solidFill>
                    <a:srgbClr val="FF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 1.5 mm</a:t>
              </a:r>
            </a:p>
            <a:p>
              <a:r>
                <a:rPr lang="en-US" sz="1600" b="1" dirty="0">
                  <a:solidFill>
                    <a:srgbClr val="FF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4x4 </a:t>
              </a:r>
              <a:r>
                <a:rPr lang="en-US" sz="1600" b="1" dirty="0" err="1">
                  <a:solidFill>
                    <a:srgbClr val="FF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CsI</a:t>
              </a:r>
              <a:r>
                <a:rPr lang="en-US" sz="1600" b="1" dirty="0">
                  <a:solidFill>
                    <a:srgbClr val="FF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(Tl) </a:t>
              </a:r>
              <a:r>
                <a:rPr lang="en-US" sz="1600" b="1" i="1" dirty="0">
                  <a:solidFill>
                    <a:srgbClr val="FF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E</a:t>
              </a:r>
              <a:r>
                <a:rPr lang="en-US" sz="1600" b="1" dirty="0">
                  <a:solidFill>
                    <a:srgbClr val="FF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 50 mm</a:t>
              </a:r>
            </a:p>
          </p:txBody>
        </p:sp>
        <p:sp>
          <p:nvSpPr>
            <p:cNvPr id="26" name="Прямоугольник 15">
              <a:extLst>
                <a:ext uri="{FF2B5EF4-FFF2-40B4-BE49-F238E27FC236}">
                  <a16:creationId xmlns:a16="http://schemas.microsoft.com/office/drawing/2014/main" id="{147DADD9-882F-404A-80EF-4815DC8D5984}"/>
                </a:ext>
              </a:extLst>
            </p:cNvPr>
            <p:cNvSpPr/>
            <p:nvPr/>
          </p:nvSpPr>
          <p:spPr>
            <a:xfrm>
              <a:off x="7852767" y="3060620"/>
              <a:ext cx="1748575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solidFill>
                    <a:srgbClr val="0000FF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SSD </a:t>
              </a:r>
              <a:r>
                <a:rPr lang="en-US" sz="1600" b="1" dirty="0">
                  <a:solidFill>
                    <a:srgbClr val="0000FF"/>
                  </a:solidFill>
                  <a:ea typeface="Tahoma" panose="020B0604030504040204" pitchFamily="34" charset="0"/>
                  <a:cs typeface="Tahoma" panose="020B0604030504040204" pitchFamily="34" charset="0"/>
                  <a:sym typeface="Symbol" panose="05050102010706020507" pitchFamily="18" charset="2"/>
                </a:rPr>
                <a:t></a:t>
              </a:r>
              <a:r>
                <a:rPr lang="en-US" sz="1600" b="1" i="1" dirty="0">
                  <a:solidFill>
                    <a:srgbClr val="0000FF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E</a:t>
              </a:r>
              <a:r>
                <a:rPr lang="en-US" sz="1600" b="1" dirty="0">
                  <a:solidFill>
                    <a:srgbClr val="0000FF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 20 µm</a:t>
              </a:r>
            </a:p>
            <a:p>
              <a:r>
                <a:rPr lang="en-US" sz="1600" b="1" dirty="0">
                  <a:solidFill>
                    <a:srgbClr val="0000FF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SSD </a:t>
              </a:r>
              <a:r>
                <a:rPr lang="en-US" sz="1600" b="1" i="1" dirty="0">
                  <a:solidFill>
                    <a:srgbClr val="0000FF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E</a:t>
              </a:r>
              <a:r>
                <a:rPr lang="en-US" sz="1600" b="1" dirty="0">
                  <a:solidFill>
                    <a:srgbClr val="0000FF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 1000 µm</a:t>
              </a:r>
            </a:p>
            <a:p>
              <a:r>
                <a:rPr lang="en-US" sz="1600" b="1" dirty="0">
                  <a:solidFill>
                    <a:srgbClr val="0000FF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SSD </a:t>
              </a:r>
              <a:r>
                <a:rPr lang="en-US" sz="1600" b="1" i="1" dirty="0">
                  <a:solidFill>
                    <a:srgbClr val="0000FF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E</a:t>
              </a:r>
              <a:r>
                <a:rPr lang="en-US" sz="1600" b="1" dirty="0">
                  <a:solidFill>
                    <a:srgbClr val="0000FF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 1000 µm</a:t>
              </a:r>
            </a:p>
          </p:txBody>
        </p:sp>
      </p:grpSp>
      <p:sp>
        <p:nvSpPr>
          <p:cNvPr id="27" name="Прямоугольник 15">
            <a:extLst>
              <a:ext uri="{FF2B5EF4-FFF2-40B4-BE49-F238E27FC236}">
                <a16:creationId xmlns:a16="http://schemas.microsoft.com/office/drawing/2014/main" id="{147DADD9-882F-404A-80EF-4815DC8D5984}"/>
              </a:ext>
            </a:extLst>
          </p:cNvPr>
          <p:cNvSpPr/>
          <p:nvPr/>
        </p:nvSpPr>
        <p:spPr>
          <a:xfrm>
            <a:off x="7286920" y="1170110"/>
            <a:ext cx="35321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Почти симметричная геометрия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_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CM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~ 146÷172 deg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6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L_1 = </a:t>
            </a:r>
            <a:r>
              <a:rPr lang="ru-RU" sz="16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16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ru-RU" sz="16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cm, </a:t>
            </a:r>
            <a:r>
              <a:rPr lang="ru-RU" sz="16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_</a:t>
            </a:r>
            <a:r>
              <a:rPr lang="ru-RU" sz="16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16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= </a:t>
            </a:r>
            <a:r>
              <a:rPr lang="ru-RU" sz="16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lang="en-US" sz="16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</a:t>
            </a:r>
            <a:r>
              <a:rPr lang="ru-RU" sz="16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7</a:t>
            </a:r>
            <a:r>
              <a:rPr lang="en-US" sz="16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deg</a:t>
            </a:r>
            <a:endParaRPr lang="ru-RU" sz="1600" b="1" dirty="0">
              <a:solidFill>
                <a:srgbClr val="FF0000"/>
              </a:solidFill>
              <a:ea typeface="Tahoma" panose="020B0604030504040204" pitchFamily="34" charset="0"/>
              <a:cs typeface="Tahoma" panose="020B0604030504040204" pitchFamily="34" charset="0"/>
              <a:sym typeface="Symbol" panose="05050102010706020507" pitchFamily="18" charset="2"/>
            </a:endParaRPr>
          </a:p>
          <a:p>
            <a:r>
              <a:rPr lang="en-US" sz="1600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L_2 = 15 cm,</a:t>
            </a:r>
            <a:r>
              <a:rPr lang="ru-RU" sz="1600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 _</a:t>
            </a:r>
            <a:r>
              <a:rPr lang="en-US" sz="1600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 = 16</a:t>
            </a:r>
            <a:r>
              <a:rPr lang="en-US" sz="1600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9 </a:t>
            </a:r>
            <a:r>
              <a:rPr lang="en-US" sz="1600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deg</a:t>
            </a:r>
            <a:endParaRPr lang="ru-RU" sz="1600" b="1" dirty="0">
              <a:solidFill>
                <a:srgbClr val="0000FF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25815FE-DC2C-0E7D-652B-6FA1ED5C560F}"/>
              </a:ext>
            </a:extLst>
          </p:cNvPr>
          <p:cNvSpPr txBox="1"/>
          <p:nvPr/>
        </p:nvSpPr>
        <p:spPr>
          <a:xfrm>
            <a:off x="2185770" y="594792"/>
            <a:ext cx="84728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kern="0" dirty="0"/>
              <a:t>Ожидаемая статистика: </a:t>
            </a:r>
            <a:r>
              <a:rPr lang="en-US" b="1" kern="0" dirty="0"/>
              <a:t>~</a:t>
            </a:r>
            <a:r>
              <a:rPr lang="ru-RU" b="1" kern="0" dirty="0"/>
              <a:t> 10</a:t>
            </a:r>
            <a:r>
              <a:rPr lang="en-US" b="1" kern="0" dirty="0"/>
              <a:t> </a:t>
            </a:r>
            <a:r>
              <a:rPr lang="ru-RU" b="1" kern="0" dirty="0"/>
              <a:t>событий в неделю (</a:t>
            </a:r>
            <a:r>
              <a:rPr lang="ru-RU" b="1" kern="0" baseline="30000" dirty="0">
                <a:solidFill>
                  <a:srgbClr val="FF0000"/>
                </a:solidFill>
              </a:rPr>
              <a:t>4</a:t>
            </a:r>
            <a:r>
              <a:rPr lang="en-US" b="1" kern="0" dirty="0">
                <a:solidFill>
                  <a:srgbClr val="FF0000"/>
                </a:solidFill>
              </a:rPr>
              <a:t>H</a:t>
            </a:r>
            <a:r>
              <a:rPr lang="ru-RU" b="1" kern="0" dirty="0">
                <a:solidFill>
                  <a:srgbClr val="FF0000"/>
                </a:solidFill>
              </a:rPr>
              <a:t>е</a:t>
            </a:r>
            <a:r>
              <a:rPr lang="ru-RU" b="1" kern="0" dirty="0"/>
              <a:t>-</a:t>
            </a:r>
            <a:r>
              <a:rPr lang="ru-RU" b="1" kern="0" baseline="30000" dirty="0"/>
              <a:t> </a:t>
            </a:r>
            <a:r>
              <a:rPr lang="ru-RU" b="1" kern="0" baseline="30000" dirty="0">
                <a:solidFill>
                  <a:srgbClr val="0000FF"/>
                </a:solidFill>
              </a:rPr>
              <a:t>8</a:t>
            </a:r>
            <a:r>
              <a:rPr lang="en-US" b="1" kern="0" dirty="0">
                <a:solidFill>
                  <a:srgbClr val="0000FF"/>
                </a:solidFill>
              </a:rPr>
              <a:t>H</a:t>
            </a:r>
            <a:r>
              <a:rPr lang="ru-RU" b="1" kern="0" dirty="0">
                <a:solidFill>
                  <a:srgbClr val="0000FF"/>
                </a:solidFill>
              </a:rPr>
              <a:t>е</a:t>
            </a:r>
            <a:r>
              <a:rPr lang="en-US" b="1" kern="0" dirty="0"/>
              <a:t> </a:t>
            </a:r>
            <a:r>
              <a:rPr lang="ru-RU" b="1" kern="0" dirty="0"/>
              <a:t>совпадений)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079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066" y="1355737"/>
            <a:ext cx="4274792" cy="4159007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3778725"/>
              </p:ext>
            </p:extLst>
          </p:nvPr>
        </p:nvGraphicFramePr>
        <p:xfrm>
          <a:off x="5959980" y="1906463"/>
          <a:ext cx="4800602" cy="27136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55731">
                  <a:extLst>
                    <a:ext uri="{9D8B030D-6E8A-4147-A177-3AD203B41FA5}">
                      <a16:colId xmlns:a16="http://schemas.microsoft.com/office/drawing/2014/main" val="3090847995"/>
                    </a:ext>
                  </a:extLst>
                </a:gridCol>
                <a:gridCol w="972928">
                  <a:extLst>
                    <a:ext uri="{9D8B030D-6E8A-4147-A177-3AD203B41FA5}">
                      <a16:colId xmlns:a16="http://schemas.microsoft.com/office/drawing/2014/main" val="3994647709"/>
                    </a:ext>
                  </a:extLst>
                </a:gridCol>
                <a:gridCol w="978689">
                  <a:extLst>
                    <a:ext uri="{9D8B030D-6E8A-4147-A177-3AD203B41FA5}">
                      <a16:colId xmlns:a16="http://schemas.microsoft.com/office/drawing/2014/main" val="2085342103"/>
                    </a:ext>
                  </a:extLst>
                </a:gridCol>
                <a:gridCol w="927486">
                  <a:extLst>
                    <a:ext uri="{9D8B030D-6E8A-4147-A177-3AD203B41FA5}">
                      <a16:colId xmlns:a16="http://schemas.microsoft.com/office/drawing/2014/main" val="1499554426"/>
                    </a:ext>
                  </a:extLst>
                </a:gridCol>
                <a:gridCol w="1265768">
                  <a:extLst>
                    <a:ext uri="{9D8B030D-6E8A-4147-A177-3AD203B41FA5}">
                      <a16:colId xmlns:a16="http://schemas.microsoft.com/office/drawing/2014/main" val="1788870740"/>
                    </a:ext>
                  </a:extLst>
                </a:gridCol>
              </a:tblGrid>
              <a:tr h="665414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Ion</a:t>
                      </a:r>
                      <a:endParaRPr lang="ru-RU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sym typeface="Symbol" panose="05050102010706020507" pitchFamily="18" charset="2"/>
                        </a:rPr>
                        <a:t></a:t>
                      </a:r>
                      <a:r>
                        <a:rPr lang="en-US" sz="1600" kern="0" dirty="0">
                          <a:effectLst/>
                        </a:rPr>
                        <a:t>_lab, deg.</a:t>
                      </a:r>
                      <a:endParaRPr lang="ru-RU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sym typeface="Symbol" panose="05050102010706020507" pitchFamily="18" charset="2"/>
                        </a:rPr>
                        <a:t></a:t>
                      </a:r>
                      <a:r>
                        <a:rPr lang="en-US" sz="1600" kern="0" dirty="0">
                          <a:effectLst/>
                        </a:rPr>
                        <a:t>_cm, deg.</a:t>
                      </a:r>
                      <a:endParaRPr lang="ru-RU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E, </a:t>
                      </a:r>
                      <a:r>
                        <a:rPr lang="en-US" sz="1600" kern="0" dirty="0" err="1">
                          <a:effectLst/>
                        </a:rPr>
                        <a:t>AMeV</a:t>
                      </a:r>
                      <a:endParaRPr lang="ru-RU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+mn-lt"/>
                          <a:ea typeface="+mn-ea"/>
                          <a:cs typeface="+mn-cs"/>
                        </a:rPr>
                        <a:t>Counting,</a:t>
                      </a:r>
                      <a:r>
                        <a:rPr lang="en-US" sz="1600" kern="0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per day</a:t>
                      </a:r>
                      <a:endParaRPr lang="ru-RU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1825118"/>
                  </a:ext>
                </a:extLst>
              </a:tr>
              <a:tr h="332707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0" baseline="30000" dirty="0">
                        <a:solidFill>
                          <a:srgbClr val="00B05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kern="0" baseline="30000" dirty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r>
                        <a:rPr lang="en-US" sz="1600" kern="0" baseline="0" dirty="0">
                          <a:solidFill>
                            <a:srgbClr val="FF0000"/>
                          </a:solidFill>
                          <a:effectLst/>
                        </a:rPr>
                        <a:t>H</a:t>
                      </a:r>
                      <a:r>
                        <a:rPr lang="ru-RU" sz="1600" kern="0" baseline="0" dirty="0">
                          <a:solidFill>
                            <a:srgbClr val="FF0000"/>
                          </a:solidFill>
                          <a:effectLst/>
                        </a:rPr>
                        <a:t>е</a:t>
                      </a:r>
                      <a:endParaRPr lang="en-US" sz="1600" kern="0" baseline="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baseline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fast</a:t>
                      </a:r>
                      <a:endParaRPr lang="ru-RU" sz="16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0" dirty="0">
                          <a:effectLst/>
                          <a:latin typeface="+mn-lt"/>
                        </a:rPr>
                        <a:t>4</a:t>
                      </a:r>
                    </a:p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0" dirty="0">
                          <a:effectLst/>
                          <a:latin typeface="+mn-lt"/>
                        </a:rPr>
                        <a:t>8</a:t>
                      </a:r>
                      <a:endParaRPr lang="en-US" sz="1400" kern="0" dirty="0">
                        <a:effectLst/>
                        <a:latin typeface="+mn-lt"/>
                      </a:endParaRPr>
                    </a:p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+mn-lt"/>
                        </a:rPr>
                        <a:t>12</a:t>
                      </a:r>
                    </a:p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+mn-lt"/>
                        </a:rPr>
                        <a:t>1</a:t>
                      </a:r>
                      <a:r>
                        <a:rPr lang="ru-RU" sz="1400" kern="0" dirty="0">
                          <a:effectLst/>
                          <a:latin typeface="+mn-lt"/>
                        </a:rPr>
                        <a:t>6</a:t>
                      </a:r>
                      <a:endParaRPr lang="ru-RU" sz="14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0" dirty="0">
                          <a:effectLst/>
                          <a:latin typeface="+mn-lt"/>
                        </a:rPr>
                        <a:t>8.1</a:t>
                      </a:r>
                      <a:endParaRPr lang="en-US" sz="1400" kern="0" dirty="0">
                        <a:effectLst/>
                        <a:latin typeface="+mn-lt"/>
                      </a:endParaRPr>
                    </a:p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0" dirty="0">
                          <a:effectLst/>
                          <a:latin typeface="+mn-lt"/>
                        </a:rPr>
                        <a:t>16.2</a:t>
                      </a:r>
                      <a:endParaRPr lang="en-US" sz="1400" kern="0" dirty="0">
                        <a:effectLst/>
                        <a:latin typeface="+mn-lt"/>
                      </a:endParaRPr>
                    </a:p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+mn-lt"/>
                        </a:rPr>
                        <a:t>24.3</a:t>
                      </a:r>
                    </a:p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32.4</a:t>
                      </a:r>
                      <a:endParaRPr lang="ru-RU" sz="14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+mn-lt"/>
                        </a:rPr>
                        <a:t>50.3</a:t>
                      </a:r>
                    </a:p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0" dirty="0">
                          <a:effectLst/>
                          <a:latin typeface="+mn-lt"/>
                        </a:rPr>
                        <a:t>4</a:t>
                      </a:r>
                      <a:r>
                        <a:rPr lang="en-US" sz="1400" kern="0" dirty="0">
                          <a:effectLst/>
                          <a:latin typeface="+mn-lt"/>
                        </a:rPr>
                        <a:t>9.5</a:t>
                      </a:r>
                    </a:p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+mn-lt"/>
                        </a:rPr>
                        <a:t>48.3</a:t>
                      </a:r>
                    </a:p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46.5</a:t>
                      </a:r>
                      <a:endParaRPr lang="ru-RU" sz="14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+mn-lt"/>
                        </a:rPr>
                        <a:t>51</a:t>
                      </a:r>
                    </a:p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+mn-lt"/>
                        </a:rPr>
                        <a:t>47</a:t>
                      </a:r>
                    </a:p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+mn-lt"/>
                        </a:rPr>
                        <a:t>50</a:t>
                      </a:r>
                    </a:p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51</a:t>
                      </a:r>
                      <a:endParaRPr lang="ru-RU" sz="14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13428216"/>
                  </a:ext>
                </a:extLst>
              </a:tr>
              <a:tr h="367784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0" baseline="300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baseline="30000" dirty="0">
                          <a:solidFill>
                            <a:srgbClr val="0000FF"/>
                          </a:solidFill>
                          <a:effectLst/>
                        </a:rPr>
                        <a:t>6</a:t>
                      </a:r>
                      <a:r>
                        <a:rPr lang="en-US" sz="1600" kern="0" baseline="0" dirty="0">
                          <a:solidFill>
                            <a:srgbClr val="0000FF"/>
                          </a:solidFill>
                          <a:effectLst/>
                        </a:rPr>
                        <a:t>H</a:t>
                      </a:r>
                      <a:r>
                        <a:rPr lang="ru-RU" sz="1600" kern="0" baseline="0" dirty="0">
                          <a:solidFill>
                            <a:srgbClr val="0000FF"/>
                          </a:solidFill>
                          <a:effectLst/>
                        </a:rPr>
                        <a:t>е</a:t>
                      </a:r>
                      <a:endParaRPr lang="en-US" sz="1600" kern="0" baseline="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baseline="0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slow</a:t>
                      </a:r>
                      <a:endParaRPr lang="ru-RU" sz="1600" kern="100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15.4</a:t>
                      </a:r>
                    </a:p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27.35</a:t>
                      </a:r>
                    </a:p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34.9</a:t>
                      </a:r>
                    </a:p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39.2</a:t>
                      </a:r>
                      <a:endParaRPr lang="ru-RU" sz="14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+mn-lt"/>
                        </a:rPr>
                        <a:t>171.9</a:t>
                      </a:r>
                    </a:p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+mn-lt"/>
                        </a:rPr>
                        <a:t>163.8</a:t>
                      </a:r>
                    </a:p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+mn-lt"/>
                        </a:rPr>
                        <a:t>155.7</a:t>
                      </a:r>
                    </a:p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147.6</a:t>
                      </a:r>
                      <a:endParaRPr lang="ru-RU" sz="14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+mn-lt"/>
                        </a:rPr>
                        <a:t>1.41</a:t>
                      </a:r>
                    </a:p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+mn-lt"/>
                        </a:rPr>
                        <a:t>1.93</a:t>
                      </a:r>
                    </a:p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+mn-lt"/>
                          <a:ea typeface="+mn-ea"/>
                          <a:cs typeface="+mn-cs"/>
                        </a:rPr>
                        <a:t>2.77</a:t>
                      </a:r>
                    </a:p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+mn-lt"/>
                          <a:ea typeface="+mn-ea"/>
                          <a:cs typeface="+mn-cs"/>
                        </a:rPr>
                        <a:t>3.92</a:t>
                      </a:r>
                      <a:endParaRPr lang="ru-RU" sz="14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+mn-lt"/>
                        </a:rPr>
                        <a:t>16</a:t>
                      </a:r>
                    </a:p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+mn-lt"/>
                        </a:rPr>
                        <a:t>37</a:t>
                      </a:r>
                    </a:p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+mn-lt"/>
                          <a:ea typeface="+mn-ea"/>
                          <a:cs typeface="+mn-cs"/>
                        </a:rPr>
                        <a:t>58</a:t>
                      </a:r>
                    </a:p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ru-RU" sz="14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42703462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6074281" y="1082358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BY" b="1" kern="0" baseline="30000" dirty="0">
                <a:solidFill>
                  <a:srgbClr val="FF0000"/>
                </a:solidFill>
              </a:rPr>
              <a:t>4</a:t>
            </a:r>
            <a:r>
              <a:rPr lang="en-US" b="1" kern="0" dirty="0">
                <a:solidFill>
                  <a:srgbClr val="FF0000"/>
                </a:solidFill>
              </a:rPr>
              <a:t>H</a:t>
            </a:r>
            <a:r>
              <a:rPr lang="ru-RU" b="1" kern="0" dirty="0">
                <a:solidFill>
                  <a:srgbClr val="FF0000"/>
                </a:solidFill>
              </a:rPr>
              <a:t>е</a:t>
            </a:r>
            <a:r>
              <a:rPr lang="en-US" b="1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BY" b="1" kern="0" baseline="30000" dirty="0">
                <a:solidFill>
                  <a:srgbClr val="0000FF"/>
                </a:solidFill>
              </a:rPr>
              <a:t>6</a:t>
            </a:r>
            <a:r>
              <a:rPr lang="en-US" b="1" kern="0" dirty="0">
                <a:solidFill>
                  <a:srgbClr val="0000FF"/>
                </a:solidFill>
              </a:rPr>
              <a:t>H</a:t>
            </a:r>
            <a:r>
              <a:rPr lang="ru-RU" b="1" kern="0" dirty="0">
                <a:solidFill>
                  <a:srgbClr val="0000FF"/>
                </a:solidFill>
              </a:rPr>
              <a:t>е</a:t>
            </a:r>
            <a:r>
              <a:rPr lang="en-US" b="1" kern="0" dirty="0"/>
              <a:t> coincidences: ~ 16÷50 / day</a:t>
            </a:r>
          </a:p>
          <a:p>
            <a:pPr algn="ctr">
              <a:defRPr/>
            </a:pPr>
            <a:r>
              <a:rPr lang="en-US" b="1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(10 µb/</a:t>
            </a:r>
            <a:r>
              <a:rPr lang="en-US" b="1" kern="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sr</a:t>
            </a:r>
            <a:r>
              <a:rPr lang="en-US" b="1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10^6 </a:t>
            </a:r>
            <a:r>
              <a:rPr lang="en-US" b="1" kern="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pps</a:t>
            </a:r>
            <a:r>
              <a:rPr lang="en-US" b="1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3*10^20 Atoms/cm^2)</a:t>
            </a:r>
            <a:endParaRPr lang="ru-RU" b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69005" y="185767"/>
            <a:ext cx="59411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baseline="30000" dirty="0"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GB" b="1" dirty="0">
                <a:ea typeface="Tahoma" panose="020B0604030504040204" pitchFamily="34" charset="0"/>
                <a:cs typeface="Tahoma" panose="020B0604030504040204" pitchFamily="34" charset="0"/>
              </a:rPr>
              <a:t>He(</a:t>
            </a:r>
            <a:r>
              <a:rPr lang="en-GB" b="1" baseline="30000" dirty="0"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en-GB" b="1" dirty="0">
                <a:ea typeface="Tahoma" panose="020B0604030504040204" pitchFamily="34" charset="0"/>
                <a:cs typeface="Tahoma" panose="020B0604030504040204" pitchFamily="34" charset="0"/>
              </a:rPr>
              <a:t>He,</a:t>
            </a:r>
            <a:r>
              <a:rPr lang="en-GB" b="1" baseline="30000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en-GB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He</a:t>
            </a:r>
            <a:r>
              <a:rPr lang="en-GB" b="1" dirty="0"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en-GB" b="1" baseline="30000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GB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He</a:t>
            </a:r>
            <a:r>
              <a:rPr lang="en-GB" b="1" dirty="0">
                <a:ea typeface="Tahoma" panose="020B0604030504040204" pitchFamily="34" charset="0"/>
                <a:cs typeface="Tahoma" panose="020B0604030504040204" pitchFamily="34" charset="0"/>
              </a:rPr>
              <a:t> @ 35 </a:t>
            </a:r>
            <a:r>
              <a:rPr lang="en-GB" b="1" dirty="0" err="1">
                <a:ea typeface="Tahoma" panose="020B0604030504040204" pitchFamily="34" charset="0"/>
                <a:cs typeface="Tahoma" panose="020B0604030504040204" pitchFamily="34" charset="0"/>
              </a:rPr>
              <a:t>AMeV</a:t>
            </a:r>
            <a:r>
              <a:rPr lang="en-GB" b="1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b="1" dirty="0">
                <a:ea typeface="Tahoma" panose="020B0604030504040204" pitchFamily="34" charset="0"/>
                <a:cs typeface="Tahoma" panose="020B0604030504040204" pitchFamily="34" charset="0"/>
              </a:rPr>
              <a:t>(передача </a:t>
            </a:r>
            <a:r>
              <a:rPr lang="ru-RU" b="1" dirty="0" err="1">
                <a:ea typeface="Tahoma" panose="020B0604030504040204" pitchFamily="34" charset="0"/>
                <a:cs typeface="Tahoma" panose="020B0604030504040204" pitchFamily="34" charset="0"/>
              </a:rPr>
              <a:t>динейтрона</a:t>
            </a:r>
            <a:r>
              <a:rPr lang="ru-RU" b="1" dirty="0"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ru-RU" dirty="0"/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BA40E50D-6588-2A85-8D9D-F86C433C00E2}"/>
              </a:ext>
            </a:extLst>
          </p:cNvPr>
          <p:cNvCxnSpPr>
            <a:cxnSpLocks/>
          </p:cNvCxnSpPr>
          <p:nvPr/>
        </p:nvCxnSpPr>
        <p:spPr>
          <a:xfrm>
            <a:off x="4003558" y="3714445"/>
            <a:ext cx="622295" cy="3891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2" name="Группа 1"/>
          <p:cNvGrpSpPr/>
          <p:nvPr/>
        </p:nvGrpSpPr>
        <p:grpSpPr>
          <a:xfrm>
            <a:off x="1542252" y="3354015"/>
            <a:ext cx="691659" cy="557830"/>
            <a:chOff x="5736328" y="4997366"/>
            <a:chExt cx="691659" cy="55783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9AC5418-CB25-4A68-096D-DE2413740807}"/>
                </a:ext>
              </a:extLst>
            </p:cNvPr>
            <p:cNvSpPr txBox="1"/>
            <p:nvPr/>
          </p:nvSpPr>
          <p:spPr>
            <a:xfrm>
              <a:off x="5736328" y="5093531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endParaRPr lang="ru-RU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AEA0019-34F3-B68C-DAC0-915A19A1D04F}"/>
                </a:ext>
              </a:extLst>
            </p:cNvPr>
            <p:cNvSpPr txBox="1"/>
            <p:nvPr/>
          </p:nvSpPr>
          <p:spPr>
            <a:xfrm>
              <a:off x="6050961" y="4997366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-3</a:t>
              </a:r>
              <a:endPara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BA40E50D-6588-2A85-8D9D-F86C433C00E2}"/>
              </a:ext>
            </a:extLst>
          </p:cNvPr>
          <p:cNvCxnSpPr>
            <a:cxnSpLocks/>
          </p:cNvCxnSpPr>
          <p:nvPr/>
        </p:nvCxnSpPr>
        <p:spPr>
          <a:xfrm>
            <a:off x="3927355" y="3408270"/>
            <a:ext cx="9730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Скругленный прямоугольник 12"/>
          <p:cNvSpPr/>
          <p:nvPr/>
        </p:nvSpPr>
        <p:spPr>
          <a:xfrm>
            <a:off x="8518443" y="3595172"/>
            <a:ext cx="639239" cy="1001403"/>
          </a:xfrm>
          <a:prstGeom prst="roundRect">
            <a:avLst/>
          </a:pr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5">
            <a:extLst>
              <a:ext uri="{FF2B5EF4-FFF2-40B4-BE49-F238E27FC236}">
                <a16:creationId xmlns:a16="http://schemas.microsoft.com/office/drawing/2014/main" id="{147DADD9-882F-404A-80EF-4815DC8D5984}"/>
              </a:ext>
            </a:extLst>
          </p:cNvPr>
          <p:cNvSpPr/>
          <p:nvPr/>
        </p:nvSpPr>
        <p:spPr>
          <a:xfrm>
            <a:off x="5898742" y="4908952"/>
            <a:ext cx="35321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ru-RU" sz="1600" dirty="0">
                <a:ea typeface="Tahoma" panose="020B0604030504040204" pitchFamily="34" charset="0"/>
                <a:cs typeface="Tahoma" panose="020B0604030504040204" pitchFamily="34" charset="0"/>
              </a:rPr>
              <a:t>симметричная геометрия</a:t>
            </a:r>
            <a:r>
              <a:rPr lang="en-US" sz="1600" dirty="0"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r>
              <a:rPr lang="ru-RU" sz="1600" dirty="0"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_</a:t>
            </a:r>
            <a:r>
              <a:rPr lang="en-US" sz="1600" dirty="0"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CM</a:t>
            </a:r>
            <a:r>
              <a:rPr lang="en-US" sz="1600" dirty="0">
                <a:ea typeface="Tahoma" panose="020B0604030504040204" pitchFamily="34" charset="0"/>
                <a:cs typeface="Tahoma" panose="020B0604030504040204" pitchFamily="34" charset="0"/>
              </a:rPr>
              <a:t> ~ 148÷172 </a:t>
            </a:r>
            <a:r>
              <a:rPr lang="en-US" sz="1600" dirty="0" err="1">
                <a:ea typeface="Tahoma" panose="020B0604030504040204" pitchFamily="34" charset="0"/>
                <a:cs typeface="Tahoma" panose="020B0604030504040204" pitchFamily="34" charset="0"/>
              </a:rPr>
              <a:t>deg</a:t>
            </a:r>
            <a:r>
              <a:rPr lang="ru-RU" sz="1600" dirty="0"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r>
              <a:rPr lang="en-US" sz="16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L_1 = 30</a:t>
            </a:r>
            <a:r>
              <a:rPr lang="ru-RU" sz="16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cm, </a:t>
            </a:r>
            <a:r>
              <a:rPr lang="ru-RU" sz="16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_</a:t>
            </a:r>
            <a:r>
              <a:rPr lang="ru-RU" sz="16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16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= </a:t>
            </a:r>
            <a:r>
              <a:rPr lang="ru-RU" sz="16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lang="en-US" sz="16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6 </a:t>
            </a:r>
            <a:r>
              <a:rPr lang="en-US" sz="1600" b="1" dirty="0" err="1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deg</a:t>
            </a:r>
            <a:endParaRPr lang="ru-RU" sz="1600" b="1" dirty="0">
              <a:solidFill>
                <a:srgbClr val="FF0000"/>
              </a:solidFill>
              <a:ea typeface="Tahoma" panose="020B0604030504040204" pitchFamily="34" charset="0"/>
              <a:cs typeface="Tahoma" panose="020B0604030504040204" pitchFamily="34" charset="0"/>
              <a:sym typeface="Symbol" panose="05050102010706020507" pitchFamily="18" charset="2"/>
            </a:endParaRPr>
          </a:p>
          <a:p>
            <a:r>
              <a:rPr lang="en-US" sz="1600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L_2 = 12 cm,</a:t>
            </a:r>
            <a:r>
              <a:rPr lang="ru-RU" sz="1600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 _</a:t>
            </a:r>
            <a:r>
              <a:rPr lang="en-US" sz="1600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 = 26</a:t>
            </a:r>
            <a:r>
              <a:rPr lang="en-US" sz="1600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12 </a:t>
            </a:r>
            <a:r>
              <a:rPr lang="en-US" sz="1600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deg</a:t>
            </a:r>
            <a:endParaRPr lang="ru-RU" sz="1600" b="1" dirty="0">
              <a:solidFill>
                <a:srgbClr val="0000FF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5">
            <a:extLst>
              <a:ext uri="{FF2B5EF4-FFF2-40B4-BE49-F238E27FC236}">
                <a16:creationId xmlns:a16="http://schemas.microsoft.com/office/drawing/2014/main" id="{0174E51D-53C7-4C56-1801-1BA03D89F107}"/>
              </a:ext>
            </a:extLst>
          </p:cNvPr>
          <p:cNvSpPr/>
          <p:nvPr/>
        </p:nvSpPr>
        <p:spPr>
          <a:xfrm>
            <a:off x="338491" y="332950"/>
            <a:ext cx="404007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400" i="1" dirty="0">
                <a:cs typeface="Times New Roman" panose="02020603050405020304" pitchFamily="18" charset="0"/>
              </a:rPr>
              <a:t>Ter-Akopian</a:t>
            </a:r>
            <a:r>
              <a:rPr lang="en-US" sz="1400" i="1" dirty="0">
                <a:cs typeface="Times New Roman" panose="02020603050405020304" pitchFamily="18" charset="0"/>
              </a:rPr>
              <a:t> et al.</a:t>
            </a:r>
            <a:r>
              <a:rPr lang="pl-PL" sz="1400" i="1" dirty="0">
                <a:cs typeface="Times New Roman" panose="02020603050405020304" pitchFamily="18" charset="0"/>
              </a:rPr>
              <a:t>, </a:t>
            </a:r>
          </a:p>
          <a:p>
            <a:pPr algn="just"/>
            <a:r>
              <a:rPr lang="en-US" sz="1400" dirty="0">
                <a:cs typeface="Times New Roman" panose="02020603050405020304" pitchFamily="18" charset="0"/>
              </a:rPr>
              <a:t>Phys. Lett. B 426 (1998) 251</a:t>
            </a:r>
            <a:r>
              <a:rPr lang="pl-PL" sz="1400" dirty="0"/>
              <a:t>, </a:t>
            </a:r>
          </a:p>
          <a:p>
            <a:r>
              <a:rPr lang="en-US" sz="1400" i="1" dirty="0" err="1">
                <a:ea typeface="Tahoma" panose="020B0604030504040204" pitchFamily="34" charset="0"/>
                <a:cs typeface="Tahoma" panose="020B0604030504040204" pitchFamily="34" charset="0"/>
              </a:rPr>
              <a:t>Oganessian</a:t>
            </a:r>
            <a:r>
              <a:rPr lang="en-US" sz="1400" i="1" dirty="0">
                <a:ea typeface="Tahoma" panose="020B0604030504040204" pitchFamily="34" charset="0"/>
                <a:cs typeface="Tahoma" panose="020B0604030504040204" pitchFamily="34" charset="0"/>
              </a:rPr>
              <a:t> et al., </a:t>
            </a:r>
            <a:r>
              <a:rPr lang="en-US" sz="1400" dirty="0">
                <a:ea typeface="Tahoma" panose="020B0604030504040204" pitchFamily="34" charset="0"/>
                <a:cs typeface="Tahoma" panose="020B0604030504040204" pitchFamily="34" charset="0"/>
              </a:rPr>
              <a:t>Phys. Rev. C. </a:t>
            </a:r>
            <a:r>
              <a:rPr lang="en-US" sz="1400" dirty="0"/>
              <a:t>60 </a:t>
            </a:r>
          </a:p>
          <a:p>
            <a:r>
              <a:rPr lang="en-US" sz="1400" dirty="0"/>
              <a:t>(1999) 044605.</a:t>
            </a:r>
            <a:endParaRPr lang="ru-BY" sz="14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pl-PL" sz="14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08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76661" y="5041043"/>
            <a:ext cx="73067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Zero-angle spectrometer with its dipole magnet installed after the physic target in F5: 1 – radioactive beam, 2 – annular Si detector giving triggering signals, 3 – the lower magnetic pole, 4 – array of position sensitive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E-TOF detectors, 5 – position sensitive TOF or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E-E detectors, 6 – the wall of tightly composed neutron detectors.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3456" y="25406"/>
            <a:ext cx="11843025" cy="517562"/>
          </a:xfrm>
          <a:prstGeom prst="rect">
            <a:avLst/>
          </a:prstGeom>
          <a:solidFill>
            <a:schemeClr val="bg2">
              <a:alpha val="73000"/>
            </a:schemeClr>
          </a:solidFill>
          <a:ln>
            <a:noFill/>
          </a:ln>
        </p:spPr>
        <p:txBody>
          <a:bodyPr lIns="90000" tIns="46800" rIns="90000" bIns="46800"/>
          <a:lstStyle/>
          <a:p>
            <a:pPr algn="ctr" defTabSz="449263">
              <a:buClr>
                <a:srgbClr val="FF00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Изучение реакции </a:t>
            </a:r>
            <a:r>
              <a:rPr lang="en-US" altLang="ru-RU" sz="2400" b="1" baseline="30000" dirty="0">
                <a:solidFill>
                  <a:srgbClr val="C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8</a:t>
            </a:r>
            <a:r>
              <a:rPr lang="en-US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He + T</a:t>
            </a:r>
            <a:r>
              <a:rPr lang="en-US" altLang="ru-RU" sz="2400" b="1" baseline="-25000" dirty="0">
                <a:solidFill>
                  <a:srgbClr val="C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2 </a:t>
            </a:r>
            <a:r>
              <a:rPr lang="en-US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2400" b="1" baseline="30000" dirty="0">
                <a:solidFill>
                  <a:srgbClr val="C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4</a:t>
            </a:r>
            <a:r>
              <a:rPr lang="en-US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He + </a:t>
            </a:r>
            <a:r>
              <a:rPr lang="en-US" altLang="ru-RU" sz="2400" b="1" baseline="30000" dirty="0">
                <a:solidFill>
                  <a:srgbClr val="C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7</a:t>
            </a:r>
            <a:r>
              <a:rPr lang="en-US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H</a:t>
            </a:r>
            <a:r>
              <a:rPr lang="en-US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</a:t>
            </a:r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t</a:t>
            </a:r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+</a:t>
            </a:r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4</a:t>
            </a:r>
            <a:r>
              <a:rPr lang="en-US" alt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n</a:t>
            </a:r>
            <a:r>
              <a:rPr lang="en-US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(</a:t>
            </a:r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методом инвариантной массы</a:t>
            </a:r>
            <a:r>
              <a:rPr lang="en-US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) </a:t>
            </a:r>
            <a:endParaRPr lang="en-US" sz="2400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5245" y="852736"/>
            <a:ext cx="4417341" cy="3719264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 rot="5400000">
            <a:off x="8885124" y="2829556"/>
            <a:ext cx="481555" cy="129503"/>
          </a:xfrm>
          <a:prstGeom prst="ellipse">
            <a:avLst/>
          </a:prstGeom>
          <a:solidFill>
            <a:schemeClr val="accent4">
              <a:lumMod val="20000"/>
              <a:lumOff val="80000"/>
              <a:alpha val="6300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10" name="CustomShape 7"/>
          <p:cNvSpPr/>
          <p:nvPr/>
        </p:nvSpPr>
        <p:spPr>
          <a:xfrm>
            <a:off x="7571425" y="4704702"/>
            <a:ext cx="4407215" cy="1813669"/>
          </a:xfrm>
          <a:prstGeom prst="flowChartAlternateProcess">
            <a:avLst/>
          </a:prstGeom>
          <a:gradFill rotWithShape="0">
            <a:gsLst>
              <a:gs pos="0">
                <a:schemeClr val="accent4">
                  <a:lumMod val="20000"/>
                  <a:lumOff val="80000"/>
                </a:schemeClr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tIns="45000" rIns="90000" bIns="4500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600" b="1" spc="-1" dirty="0">
                <a:solidFill>
                  <a:srgbClr val="0000FF"/>
                </a:solidFill>
              </a:rPr>
              <a:t>Ground-state energy resolution ~400 </a:t>
            </a:r>
            <a:r>
              <a:rPr lang="en-US" sz="1600" b="1" spc="-1" dirty="0" err="1">
                <a:solidFill>
                  <a:srgbClr val="0000FF"/>
                </a:solidFill>
              </a:rPr>
              <a:t>keV</a:t>
            </a:r>
            <a:r>
              <a:rPr lang="en-US" sz="1600" b="1" spc="-1" dirty="0">
                <a:solidFill>
                  <a:srgbClr val="0000FF"/>
                </a:solidFill>
              </a:rPr>
              <a:t> </a:t>
            </a:r>
            <a:endParaRPr lang="en-US" sz="1600" b="1" strike="noStrike" spc="-1" dirty="0">
              <a:solidFill>
                <a:srgbClr val="0000FF"/>
              </a:solidFill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en-US" sz="1600" b="1" spc="-1" dirty="0">
                <a:solidFill>
                  <a:srgbClr val="0000FF"/>
                </a:solidFill>
              </a:rPr>
              <a:t>Liquid T</a:t>
            </a:r>
            <a:r>
              <a:rPr lang="en-US" sz="1600" b="1" spc="-1" baseline="-25000" dirty="0">
                <a:solidFill>
                  <a:srgbClr val="0000FF"/>
                </a:solidFill>
              </a:rPr>
              <a:t>2</a:t>
            </a:r>
            <a:r>
              <a:rPr lang="en-US" sz="1600" b="1" spc="-1" dirty="0">
                <a:solidFill>
                  <a:srgbClr val="0000FF"/>
                </a:solidFill>
              </a:rPr>
              <a:t>  ~3*10</a:t>
            </a:r>
            <a:r>
              <a:rPr lang="en-US" sz="1600" b="1" spc="-1" baseline="30000" dirty="0">
                <a:solidFill>
                  <a:srgbClr val="0000FF"/>
                </a:solidFill>
              </a:rPr>
              <a:t>21</a:t>
            </a:r>
            <a:r>
              <a:rPr lang="en-US" sz="1600" b="1" spc="-1" dirty="0">
                <a:solidFill>
                  <a:srgbClr val="0000FF"/>
                </a:solidFill>
              </a:rPr>
              <a:t> cm</a:t>
            </a:r>
            <a:r>
              <a:rPr lang="en-US" sz="1600" b="1" spc="-1" baseline="30000" dirty="0">
                <a:solidFill>
                  <a:srgbClr val="0000FF"/>
                </a:solidFill>
              </a:rPr>
              <a:t>-2</a:t>
            </a:r>
          </a:p>
          <a:p>
            <a:pPr>
              <a:lnSpc>
                <a:spcPct val="100000"/>
              </a:lnSpc>
            </a:pPr>
            <a:r>
              <a:rPr lang="en-US" sz="1600" b="1" spc="-1" dirty="0">
                <a:solidFill>
                  <a:srgbClr val="0000FF"/>
                </a:solidFill>
              </a:rPr>
              <a:t>Intensity of </a:t>
            </a:r>
            <a:r>
              <a:rPr lang="en-US" sz="1600" b="1" spc="-1" baseline="30000" dirty="0">
                <a:solidFill>
                  <a:srgbClr val="0000FF"/>
                </a:solidFill>
              </a:rPr>
              <a:t>8</a:t>
            </a:r>
            <a:r>
              <a:rPr lang="en-US" sz="1600" b="1" spc="-1" dirty="0">
                <a:solidFill>
                  <a:srgbClr val="0000FF"/>
                </a:solidFill>
              </a:rPr>
              <a:t>He ~10</a:t>
            </a:r>
            <a:r>
              <a:rPr lang="en-US" sz="1600" b="1" spc="-1" baseline="30000" dirty="0">
                <a:solidFill>
                  <a:srgbClr val="0000FF"/>
                </a:solidFill>
              </a:rPr>
              <a:t>5</a:t>
            </a:r>
            <a:r>
              <a:rPr lang="en-US" sz="1600" b="1" spc="-1" dirty="0">
                <a:solidFill>
                  <a:srgbClr val="0000FF"/>
                </a:solidFill>
              </a:rPr>
              <a:t> 1/s</a:t>
            </a:r>
          </a:p>
          <a:p>
            <a:pPr>
              <a:lnSpc>
                <a:spcPct val="100000"/>
              </a:lnSpc>
            </a:pPr>
            <a:r>
              <a:rPr lang="en-US" sz="1600" b="1" spc="-1" dirty="0">
                <a:solidFill>
                  <a:srgbClr val="0000FF"/>
                </a:solidFill>
              </a:rPr>
              <a:t>Reaction cross section ~0.1 </a:t>
            </a:r>
            <a:r>
              <a:rPr lang="en-US" sz="1600" b="1" spc="-1" dirty="0" err="1">
                <a:solidFill>
                  <a:srgbClr val="0000FF"/>
                </a:solidFill>
              </a:rPr>
              <a:t>mb</a:t>
            </a:r>
            <a:r>
              <a:rPr lang="en-US" sz="1600" b="1" spc="-1" dirty="0">
                <a:solidFill>
                  <a:srgbClr val="0000FF"/>
                </a:solidFill>
              </a:rPr>
              <a:t>/</a:t>
            </a:r>
            <a:r>
              <a:rPr lang="en-US" sz="1600" b="1" spc="-1" dirty="0" err="1">
                <a:solidFill>
                  <a:srgbClr val="0000FF"/>
                </a:solidFill>
              </a:rPr>
              <a:t>sr</a:t>
            </a:r>
            <a:endParaRPr lang="en-US" sz="1600" b="1" spc="-1" dirty="0">
              <a:solidFill>
                <a:srgbClr val="0000FF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1600" b="1" strike="noStrike" spc="-1" dirty="0">
                <a:solidFill>
                  <a:srgbClr val="0000FF"/>
                </a:solidFill>
                <a:ea typeface="DejaVu Sans"/>
              </a:rPr>
              <a:t>Triton detection eff.  ~0.7</a:t>
            </a:r>
          </a:p>
          <a:p>
            <a:pPr>
              <a:lnSpc>
                <a:spcPct val="100000"/>
              </a:lnSpc>
            </a:pPr>
            <a:r>
              <a:rPr lang="en-US" sz="1600" b="1" i="1" spc="-1" dirty="0">
                <a:solidFill>
                  <a:srgbClr val="0000FF"/>
                </a:solidFill>
                <a:ea typeface="DejaVu Sans"/>
              </a:rPr>
              <a:t>t+4n</a:t>
            </a:r>
            <a:r>
              <a:rPr lang="en-US" sz="1600" b="1" spc="-1" dirty="0">
                <a:solidFill>
                  <a:srgbClr val="0000FF"/>
                </a:solidFill>
                <a:ea typeface="DejaVu Sans"/>
              </a:rPr>
              <a:t> detection eff. ~0.015</a:t>
            </a:r>
            <a:r>
              <a:rPr lang="en-US" sz="1600" b="1" spc="-1" dirty="0">
                <a:solidFill>
                  <a:srgbClr val="0000FF"/>
                </a:solidFill>
                <a:sym typeface="Symbol" panose="05050102010706020507" pitchFamily="18" charset="2"/>
              </a:rPr>
              <a:t>0.28</a:t>
            </a:r>
            <a:r>
              <a:rPr lang="en-US" sz="1600" b="1" spc="-1" baseline="30000" dirty="0">
                <a:solidFill>
                  <a:srgbClr val="0000FF"/>
                </a:solidFill>
                <a:sym typeface="Symbol" panose="05050102010706020507" pitchFamily="18" charset="2"/>
              </a:rPr>
              <a:t>4</a:t>
            </a:r>
            <a:r>
              <a:rPr lang="en-US" sz="1600" b="1" spc="-1" dirty="0">
                <a:solidFill>
                  <a:srgbClr val="0000FF"/>
                </a:solidFill>
                <a:sym typeface="Symbol" panose="05050102010706020507" pitchFamily="18" charset="2"/>
              </a:rPr>
              <a:t> ~ 0.0001</a:t>
            </a:r>
            <a:endParaRPr lang="en-US" sz="1600" b="1" spc="-1" dirty="0">
              <a:solidFill>
                <a:srgbClr val="0000FF"/>
              </a:solidFill>
              <a:ea typeface="DejaVu Sans"/>
            </a:endParaRPr>
          </a:p>
          <a:p>
            <a:pPr algn="ctr">
              <a:lnSpc>
                <a:spcPct val="100000"/>
              </a:lnSpc>
            </a:pPr>
            <a:r>
              <a:rPr lang="en-US" sz="1600" b="1" strike="noStrike" spc="-1" baseline="30000" dirty="0">
                <a:solidFill>
                  <a:srgbClr val="C00000"/>
                </a:solidFill>
                <a:ea typeface="DejaVu Sans"/>
              </a:rPr>
              <a:t>7</a:t>
            </a:r>
            <a:r>
              <a:rPr lang="en-US" sz="1600" b="1" strike="noStrike" spc="-1" dirty="0">
                <a:solidFill>
                  <a:srgbClr val="C00000"/>
                </a:solidFill>
                <a:ea typeface="DejaVu Sans"/>
              </a:rPr>
              <a:t>H</a:t>
            </a:r>
            <a:r>
              <a:rPr lang="en-US" sz="1600" b="1" strike="noStrike" spc="-1" baseline="-25000" dirty="0">
                <a:solidFill>
                  <a:srgbClr val="C00000"/>
                </a:solidFill>
                <a:ea typeface="DejaVu Sans"/>
              </a:rPr>
              <a:t>g.s.</a:t>
            </a:r>
            <a:r>
              <a:rPr lang="en-US" sz="1600" b="1" strike="noStrike" spc="-1" dirty="0">
                <a:solidFill>
                  <a:srgbClr val="C00000"/>
                </a:solidFill>
                <a:ea typeface="DejaVu Sans"/>
              </a:rPr>
              <a:t> counting rate: </a:t>
            </a:r>
            <a:r>
              <a:rPr lang="ru-RU" sz="1600" b="1" spc="-1" dirty="0">
                <a:solidFill>
                  <a:srgbClr val="C00000"/>
                </a:solidFill>
                <a:ea typeface="DejaVu Sans"/>
              </a:rPr>
              <a:t>2</a:t>
            </a:r>
            <a:r>
              <a:rPr lang="en-US" sz="1600" b="1" strike="noStrike" spc="-1" dirty="0">
                <a:solidFill>
                  <a:srgbClr val="C00000"/>
                </a:solidFill>
                <a:ea typeface="DejaVu Sans"/>
              </a:rPr>
              <a:t> per 5 days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1FD3AC-ED25-591A-C8E9-1E0E33F0A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772" y="765110"/>
            <a:ext cx="6007589" cy="427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01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825" y="472900"/>
            <a:ext cx="9134008" cy="6079872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8398404" y="6394482"/>
            <a:ext cx="32356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ru-RU" i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73960" y="472900"/>
            <a:ext cx="32573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lang="ru-RU" i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3263882" y="5384831"/>
            <a:ext cx="620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b="1" i="1" dirty="0" err="1">
                <a:latin typeface="Arial" panose="020B0604020202020204" pitchFamily="34" charset="0"/>
                <a:cs typeface="Arial" panose="020B0604020202020204" pitchFamily="34" charset="0"/>
              </a:rPr>
              <a:t>t,p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i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291201" y="1311328"/>
            <a:ext cx="620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b="1" i="1" dirty="0" err="1">
                <a:latin typeface="Arial" panose="020B0604020202020204" pitchFamily="34" charset="0"/>
                <a:cs typeface="Arial" panose="020B0604020202020204" pitchFamily="34" charset="0"/>
              </a:rPr>
              <a:t>p,t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i="1" dirty="0"/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9464117"/>
              </p:ext>
            </p:extLst>
          </p:nvPr>
        </p:nvGraphicFramePr>
        <p:xfrm>
          <a:off x="7457950" y="539367"/>
          <a:ext cx="4668733" cy="2039327"/>
        </p:xfrm>
        <a:graphic>
          <a:graphicData uri="http://schemas.openxmlformats.org/drawingml/2006/table">
            <a:tbl>
              <a:tblPr firstRow="1" firstCol="1" bandRow="1"/>
              <a:tblGrid>
                <a:gridCol w="9321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42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32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20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69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449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HI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</a:t>
                      </a: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2024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08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E(</a:t>
                      </a:r>
                      <a:r>
                        <a:rPr lang="en-US" sz="16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AMeV</a:t>
                      </a: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I(</a:t>
                      </a:r>
                      <a:r>
                        <a:rPr lang="en-US" sz="16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</a:t>
                      </a:r>
                      <a:r>
                        <a:rPr lang="en-US" sz="16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US" sz="16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</a:t>
                      </a: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E(</a:t>
                      </a:r>
                      <a:r>
                        <a:rPr lang="en-US" sz="16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AMeV</a:t>
                      </a: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I(</a:t>
                      </a:r>
                      <a:r>
                        <a:rPr lang="en-US" sz="16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</a:t>
                      </a:r>
                      <a:r>
                        <a:rPr lang="en-US" sz="16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US" sz="16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</a:t>
                      </a: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08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baseline="300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</a:t>
                      </a: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Li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39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08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baseline="300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11</a:t>
                      </a: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</a:t>
                      </a: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</a:t>
                      </a: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08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baseline="300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15</a:t>
                      </a: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N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47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0.5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08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baseline="300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18</a:t>
                      </a: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O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36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0.5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1.5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08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baseline="300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20,22</a:t>
                      </a: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Ne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53/45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0.3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54/50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08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baseline="300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32,36</a:t>
                      </a: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51/40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0.2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52/44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0.2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75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4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567171"/>
              </p:ext>
            </p:extLst>
          </p:nvPr>
        </p:nvGraphicFramePr>
        <p:xfrm>
          <a:off x="9531368" y="3872133"/>
          <a:ext cx="2461444" cy="2194560"/>
        </p:xfrm>
        <a:graphic>
          <a:graphicData uri="http://schemas.openxmlformats.org/drawingml/2006/table">
            <a:tbl>
              <a:tblPr firstRow="1" firstCol="1" bandRow="1"/>
              <a:tblGrid>
                <a:gridCol w="619911">
                  <a:extLst>
                    <a:ext uri="{9D8B030D-6E8A-4147-A177-3AD203B41FA5}">
                      <a16:colId xmlns:a16="http://schemas.microsoft.com/office/drawing/2014/main" val="2479737252"/>
                    </a:ext>
                  </a:extLst>
                </a:gridCol>
                <a:gridCol w="1047206">
                  <a:extLst>
                    <a:ext uri="{9D8B030D-6E8A-4147-A177-3AD203B41FA5}">
                      <a16:colId xmlns:a16="http://schemas.microsoft.com/office/drawing/2014/main" val="3809728132"/>
                    </a:ext>
                  </a:extLst>
                </a:gridCol>
                <a:gridCol w="794327">
                  <a:extLst>
                    <a:ext uri="{9D8B030D-6E8A-4147-A177-3AD203B41FA5}">
                      <a16:colId xmlns:a16="http://schemas.microsoft.com/office/drawing/2014/main" val="157777001"/>
                    </a:ext>
                  </a:extLst>
                </a:gridCol>
              </a:tblGrid>
              <a:tr h="2367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RI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2024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4706619"/>
                  </a:ext>
                </a:extLst>
              </a:tr>
              <a:tr h="2367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Y, </a:t>
                      </a:r>
                      <a:r>
                        <a:rPr lang="en-US" sz="16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pps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P, %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2030954"/>
                  </a:ext>
                </a:extLst>
              </a:tr>
              <a:tr h="2367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baseline="300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8</a:t>
                      </a: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He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</a:t>
                      </a: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*10</a:t>
                      </a:r>
                      <a:r>
                        <a:rPr lang="en-US" sz="1600" b="1" baseline="30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ru-RU" sz="1600" baseline="30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90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5317097"/>
                  </a:ext>
                </a:extLst>
              </a:tr>
              <a:tr h="2367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baseline="300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11</a:t>
                      </a: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Li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3*10</a:t>
                      </a:r>
                      <a:r>
                        <a:rPr lang="en-US" sz="1600" b="1" baseline="30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</a:t>
                      </a:r>
                      <a:endParaRPr lang="ru-RU" sz="1600" baseline="30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80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0789177"/>
                  </a:ext>
                </a:extLst>
              </a:tr>
              <a:tr h="1201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baseline="300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14</a:t>
                      </a: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Be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2*10</a:t>
                      </a:r>
                      <a:r>
                        <a:rPr lang="en-US" sz="1600" b="1" baseline="30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</a:t>
                      </a:r>
                      <a:endParaRPr lang="ru-RU" sz="1600" baseline="30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8</a:t>
                      </a: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148353"/>
                  </a:ext>
                </a:extLst>
              </a:tr>
              <a:tr h="2367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baseline="300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13</a:t>
                      </a: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O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2*10</a:t>
                      </a:r>
                      <a:r>
                        <a:rPr lang="en-US" sz="1600" b="1" baseline="30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ru-RU" sz="1600" baseline="30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8910158"/>
                  </a:ext>
                </a:extLst>
              </a:tr>
              <a:tr h="2367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baseline="300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24</a:t>
                      </a: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O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7*10</a:t>
                      </a:r>
                      <a:r>
                        <a:rPr lang="en-US" sz="1600" b="1" baseline="30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</a:t>
                      </a:r>
                      <a:endParaRPr lang="ru-RU" sz="1600" baseline="30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4004461"/>
                  </a:ext>
                </a:extLst>
              </a:tr>
              <a:tr h="2367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baseline="300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17</a:t>
                      </a: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Ne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5*10</a:t>
                      </a:r>
                      <a:r>
                        <a:rPr lang="en-US" sz="1600" b="1" baseline="30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ru-RU" sz="1600" baseline="30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80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7761656"/>
                  </a:ext>
                </a:extLst>
              </a:tr>
              <a:tr h="2241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baseline="300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28</a:t>
                      </a: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1.2*10</a:t>
                      </a:r>
                      <a:r>
                        <a:rPr lang="en-US" sz="1600" b="1" baseline="30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</a:t>
                      </a:r>
                      <a:endParaRPr lang="ru-RU" sz="1600" baseline="30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1056506"/>
                  </a:ext>
                </a:extLst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3381366" y="5143000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endParaRPr lang="ru-RU" sz="2000" dirty="0"/>
          </a:p>
        </p:txBody>
      </p:sp>
      <p:sp>
        <p:nvSpPr>
          <p:cNvPr id="30" name="Прямоугольник 29"/>
          <p:cNvSpPr/>
          <p:nvPr/>
        </p:nvSpPr>
        <p:spPr>
          <a:xfrm rot="16200000">
            <a:off x="1001004" y="3727596"/>
            <a:ext cx="923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b="1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He,n)</a:t>
            </a:r>
            <a:endParaRPr lang="ru-RU" i="1" dirty="0"/>
          </a:p>
        </p:txBody>
      </p:sp>
      <p:sp>
        <p:nvSpPr>
          <p:cNvPr id="14" name="Прямоугольник 13"/>
          <p:cNvSpPr/>
          <p:nvPr/>
        </p:nvSpPr>
        <p:spPr>
          <a:xfrm rot="16200000">
            <a:off x="1618499" y="3672077"/>
            <a:ext cx="4768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endParaRPr lang="ru-RU" sz="2000" dirty="0"/>
          </a:p>
        </p:txBody>
      </p:sp>
      <p:sp>
        <p:nvSpPr>
          <p:cNvPr id="15" name="Прямоугольник 14"/>
          <p:cNvSpPr/>
          <p:nvPr/>
        </p:nvSpPr>
        <p:spPr>
          <a:xfrm rot="10800000">
            <a:off x="3273829" y="1707036"/>
            <a:ext cx="5478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557170" y="3452008"/>
            <a:ext cx="8316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panose="04040404050702020202" pitchFamily="82" charset="0"/>
                <a:ea typeface="Times New Roman" panose="02020603050405020304" pitchFamily="18" charset="0"/>
              </a:rPr>
              <a:t>15</a:t>
            </a:r>
            <a:r>
              <a:rPr lang="en-US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panose="04040404050702020202" pitchFamily="82" charset="0"/>
                <a:ea typeface="Times New Roman" panose="02020603050405020304" pitchFamily="18" charset="0"/>
              </a:rPr>
              <a:t>Ne</a:t>
            </a:r>
            <a:r>
              <a:rPr lang="ru-RU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panose="04040404050702020202" pitchFamily="82" charset="0"/>
                <a:ea typeface="Times New Roman" panose="02020603050405020304" pitchFamily="18" charset="0"/>
              </a:rPr>
              <a:t> </a:t>
            </a:r>
            <a:r>
              <a:rPr lang="en-US" sz="14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panose="04040404050702020202" pitchFamily="82" charset="0"/>
                <a:ea typeface="Times New Roman" panose="02020603050405020304" pitchFamily="18" charset="0"/>
              </a:rPr>
              <a:t>1</a:t>
            </a:r>
            <a:r>
              <a:rPr lang="ru-RU" sz="14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panose="04040404050702020202" pitchFamily="82" charset="0"/>
                <a:ea typeface="Times New Roman" panose="02020603050405020304" pitchFamily="18" charset="0"/>
              </a:rPr>
              <a:t>6</a:t>
            </a:r>
            <a:r>
              <a:rPr lang="en-US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panose="04040404050702020202" pitchFamily="82" charset="0"/>
                <a:ea typeface="Times New Roman" panose="02020603050405020304" pitchFamily="18" charset="0"/>
              </a:rPr>
              <a:t>Ne</a:t>
            </a:r>
            <a:endParaRPr lang="ru-RU" sz="1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604491" y="5169387"/>
            <a:ext cx="5485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16</a:t>
            </a:r>
            <a:r>
              <a:rPr lang="en-US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</a:t>
            </a:r>
            <a:endParaRPr lang="ru-RU" sz="1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062848" y="1690782"/>
            <a:ext cx="4395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26</a:t>
            </a:r>
            <a:r>
              <a:rPr lang="en-US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</a:t>
            </a:r>
            <a:endParaRPr lang="ru-RU" sz="1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679167" y="1689452"/>
            <a:ext cx="4395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28</a:t>
            </a:r>
            <a:r>
              <a:rPr lang="en-US" sz="1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</a:t>
            </a:r>
            <a:endParaRPr lang="ru-RU" sz="1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19617" y="17896"/>
            <a:ext cx="76247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000" b="1" dirty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Другие изотопы для изучения</a:t>
            </a:r>
            <a:r>
              <a:rPr lang="en-US" altLang="ru-RU" sz="2000" b="1" dirty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: </a:t>
            </a:r>
            <a:r>
              <a:rPr lang="en-US" altLang="ru-RU" sz="2000" b="1" baseline="30000" dirty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1</a:t>
            </a:r>
            <a:r>
              <a:rPr lang="ru-RU" altLang="ru-RU" sz="2000" b="1" baseline="30000" dirty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5</a:t>
            </a:r>
            <a:r>
              <a:rPr lang="en-US" altLang="ru-RU" sz="2000" b="1" baseline="30000" dirty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-17</a:t>
            </a:r>
            <a:r>
              <a:rPr lang="en-US" altLang="ru-RU" sz="2000" b="1" dirty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Ne</a:t>
            </a:r>
            <a:r>
              <a:rPr lang="ru-RU" altLang="ru-RU" sz="2000" b="1" dirty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,</a:t>
            </a:r>
            <a:r>
              <a:rPr lang="en-US" altLang="ru-RU" sz="2000" b="1" dirty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2000" b="1" baseline="30000" dirty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26</a:t>
            </a:r>
            <a:r>
              <a:rPr lang="en-US" altLang="ru-RU" sz="2000" b="1" dirty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S,</a:t>
            </a:r>
            <a:r>
              <a:rPr lang="ru-RU" altLang="ru-RU" sz="2000" b="1" dirty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000" b="1" baseline="30000" dirty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7</a:t>
            </a:r>
            <a:r>
              <a:rPr lang="ru-RU" altLang="ru-RU" sz="2000" b="1" dirty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Н</a:t>
            </a:r>
            <a:r>
              <a:rPr lang="en-US" altLang="ru-RU" sz="2000" b="1" dirty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, </a:t>
            </a:r>
            <a:r>
              <a:rPr lang="en-US" altLang="ru-RU" sz="2000" b="1" baseline="30000" dirty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10</a:t>
            </a:r>
            <a:r>
              <a:rPr lang="en-US" altLang="ru-RU" sz="2000" b="1" dirty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He, </a:t>
            </a:r>
            <a:r>
              <a:rPr lang="en-US" altLang="ru-RU" sz="2000" b="1" baseline="30000" dirty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16</a:t>
            </a:r>
            <a:r>
              <a:rPr lang="en-US" altLang="ru-RU" sz="2000" b="1" dirty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Be,</a:t>
            </a:r>
            <a:r>
              <a:rPr lang="en-US" altLang="ru-RU" sz="2000" b="1" baseline="30000" dirty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13</a:t>
            </a:r>
            <a:r>
              <a:rPr lang="en-US" altLang="ru-RU" sz="2000" b="1" dirty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Li, </a:t>
            </a:r>
            <a:r>
              <a:rPr lang="en-US" altLang="ru-RU" sz="2000" b="1" baseline="30000" dirty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26</a:t>
            </a:r>
            <a:r>
              <a:rPr lang="en-US" altLang="ru-RU" sz="2000" b="1" dirty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O </a:t>
            </a:r>
            <a:endParaRPr lang="ru-RU" sz="20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5116382" y="3973978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endParaRPr lang="ru-RU" sz="20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5397465" y="4020144"/>
            <a:ext cx="4587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26</a:t>
            </a:r>
            <a:r>
              <a:rPr lang="en-US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endParaRPr lang="ru-RU" sz="1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821801" y="4020143"/>
            <a:ext cx="4587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24</a:t>
            </a:r>
            <a:r>
              <a:rPr lang="en-US" sz="1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endParaRPr lang="ru-RU" sz="1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983843" y="4189419"/>
            <a:ext cx="620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b="1" i="1" dirty="0" err="1">
                <a:latin typeface="Arial" panose="020B0604020202020204" pitchFamily="34" charset="0"/>
                <a:cs typeface="Arial" panose="020B0604020202020204" pitchFamily="34" charset="0"/>
              </a:rPr>
              <a:t>t,p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i="1" dirty="0"/>
          </a:p>
        </p:txBody>
      </p:sp>
      <p:sp>
        <p:nvSpPr>
          <p:cNvPr id="25" name="Прямоугольник 24"/>
          <p:cNvSpPr/>
          <p:nvPr/>
        </p:nvSpPr>
        <p:spPr>
          <a:xfrm rot="16200000">
            <a:off x="1546581" y="5887885"/>
            <a:ext cx="620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(t,</a:t>
            </a:r>
            <a:r>
              <a:rPr lang="el-GR" b="1" i="1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i="1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1970357" y="6025402"/>
            <a:ext cx="381836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14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</a:t>
            </a:r>
            <a:r>
              <a:rPr lang="en-US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endParaRPr lang="ru-RU" sz="1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627532" y="4035953"/>
            <a:ext cx="4587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13</a:t>
            </a:r>
            <a:r>
              <a:rPr lang="ru-RU" sz="1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2109276" y="5481700"/>
            <a:ext cx="620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b="1" i="1" dirty="0" err="1">
                <a:latin typeface="Arial" panose="020B0604020202020204" pitchFamily="34" charset="0"/>
                <a:cs typeface="Arial" panose="020B0604020202020204" pitchFamily="34" charset="0"/>
              </a:rPr>
              <a:t>t,p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i="1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2231918" y="5676661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endParaRPr lang="ru-RU" sz="2000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2473964" y="5735923"/>
            <a:ext cx="5485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</a:t>
            </a:r>
            <a:r>
              <a:rPr lang="en-US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</a:t>
            </a:r>
            <a:endParaRPr lang="ru-RU" sz="1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 rot="16200000">
            <a:off x="2521847" y="1876946"/>
            <a:ext cx="923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b="1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He,n)</a:t>
            </a:r>
            <a:endParaRPr lang="ru-RU" i="1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3033191" y="2257163"/>
            <a:ext cx="4796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24</a:t>
            </a:r>
            <a:r>
              <a:rPr lang="en-US" sz="1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</a:t>
            </a:r>
            <a:endParaRPr lang="ru-RU" sz="1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 rot="16200000">
            <a:off x="3022803" y="1904031"/>
            <a:ext cx="4768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endParaRPr lang="ru-RU" sz="2000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2206652" y="4035953"/>
            <a:ext cx="4587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sz="1400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</a:t>
            </a:r>
            <a:r>
              <a:rPr lang="ru-RU" sz="1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</a:t>
            </a:r>
          </a:p>
        </p:txBody>
      </p:sp>
      <p:sp>
        <p:nvSpPr>
          <p:cNvPr id="39" name="Прямоугольник 38"/>
          <p:cNvSpPr/>
          <p:nvPr/>
        </p:nvSpPr>
        <p:spPr>
          <a:xfrm rot="16200000">
            <a:off x="2205239" y="3687317"/>
            <a:ext cx="4768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endParaRPr lang="ru-RU" sz="2000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4350662" y="5489701"/>
            <a:ext cx="4209524" cy="400110"/>
          </a:xfrm>
          <a:prstGeom prst="rect">
            <a:avLst/>
          </a:prstGeom>
          <a:gradFill>
            <a:gsLst>
              <a:gs pos="16000">
                <a:schemeClr val="accent4">
                  <a:lumMod val="20000"/>
                  <a:lumOff val="80000"/>
                </a:schemeClr>
              </a:gs>
              <a:gs pos="100000">
                <a:srgbClr val="E6F7FF"/>
              </a:gs>
            </a:gsLst>
            <a:lin ang="16200000" scaled="1"/>
          </a:gradFill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 !!</a:t>
            </a:r>
            <a:r>
              <a:rPr lang="ru-RU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4549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7"/>
          <p:cNvSpPr txBox="1">
            <a:spLocks noChangeArrowheads="1"/>
          </p:cNvSpPr>
          <p:nvPr/>
        </p:nvSpPr>
        <p:spPr bwMode="auto">
          <a:xfrm>
            <a:off x="4170784" y="65438"/>
            <a:ext cx="3719747" cy="400110"/>
          </a:xfrm>
          <a:prstGeom prst="rect">
            <a:avLst/>
          </a:prstGeom>
          <a:solidFill>
            <a:srgbClr val="FFFF00">
              <a:alpha val="42000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BY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Сфера интересов</a:t>
            </a:r>
            <a:endParaRPr lang="nl-BE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337" y="539719"/>
            <a:ext cx="9025227" cy="5850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Блок-схема: альтернативный процесс 4"/>
          <p:cNvSpPr/>
          <p:nvPr/>
        </p:nvSpPr>
        <p:spPr>
          <a:xfrm>
            <a:off x="113209" y="3134764"/>
            <a:ext cx="2016223" cy="1018512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FF0000"/>
                </a:solidFill>
              </a:rPr>
              <a:t>Протонная граница стабильности:  </a:t>
            </a:r>
            <a:br>
              <a:rPr lang="ru-RU" sz="1400" b="1" dirty="0">
                <a:solidFill>
                  <a:srgbClr val="FF0000"/>
                </a:solidFill>
              </a:rPr>
            </a:br>
            <a:r>
              <a:rPr lang="ru-RU" sz="1400" b="1" dirty="0">
                <a:solidFill>
                  <a:srgbClr val="0033CC"/>
                </a:solidFill>
              </a:rPr>
              <a:t>Достигнута </a:t>
            </a:r>
            <a:endParaRPr lang="en-US" sz="1400" b="1" dirty="0">
              <a:solidFill>
                <a:srgbClr val="0033CC"/>
              </a:solidFill>
            </a:endParaRPr>
          </a:p>
          <a:p>
            <a:pPr algn="ctr"/>
            <a:r>
              <a:rPr lang="ru-RU" sz="1400" b="1" dirty="0">
                <a:solidFill>
                  <a:srgbClr val="0033CC"/>
                </a:solidFill>
              </a:rPr>
              <a:t>для </a:t>
            </a:r>
            <a:r>
              <a:rPr lang="en-US" sz="1400" b="1" dirty="0">
                <a:solidFill>
                  <a:srgbClr val="0033CC"/>
                </a:solidFill>
              </a:rPr>
              <a:t>Z</a:t>
            </a:r>
            <a:r>
              <a:rPr lang="ru-RU" sz="1400" b="1" dirty="0">
                <a:solidFill>
                  <a:srgbClr val="0033CC"/>
                </a:solidFill>
              </a:rPr>
              <a:t> </a:t>
            </a:r>
            <a:r>
              <a:rPr lang="en-US" sz="1400" b="1" dirty="0">
                <a:solidFill>
                  <a:srgbClr val="0033CC"/>
                </a:solidFill>
              </a:rPr>
              <a:t>&lt;</a:t>
            </a:r>
            <a:r>
              <a:rPr lang="ru-RU" sz="1400" b="1" dirty="0">
                <a:solidFill>
                  <a:srgbClr val="0033CC"/>
                </a:solidFill>
              </a:rPr>
              <a:t> </a:t>
            </a:r>
            <a:r>
              <a:rPr lang="en-US" sz="1400" b="1" dirty="0">
                <a:solidFill>
                  <a:srgbClr val="0033CC"/>
                </a:solidFill>
              </a:rPr>
              <a:t>32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18877" y="1044752"/>
            <a:ext cx="3528392" cy="1800200"/>
          </a:xfrm>
          <a:prstGeom prst="roundRect">
            <a:avLst/>
          </a:prstGeom>
          <a:gradFill flip="none" rotWithShape="1">
            <a:gsLst>
              <a:gs pos="73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20000"/>
              </a:spcBef>
              <a:buClr>
                <a:schemeClr val="accent2"/>
              </a:buClr>
            </a:pPr>
            <a:r>
              <a:rPr lang="en-US" b="1" dirty="0">
                <a:solidFill>
                  <a:srgbClr val="0000FF"/>
                </a:solidFill>
              </a:rPr>
              <a:t>           </a:t>
            </a:r>
            <a:r>
              <a:rPr lang="ru-RU" sz="1600" b="1" dirty="0">
                <a:solidFill>
                  <a:srgbClr val="0000FF"/>
                </a:solidFill>
              </a:rPr>
              <a:t>Карта нуклидов</a:t>
            </a:r>
          </a:p>
          <a:p>
            <a:pPr>
              <a:spcBef>
                <a:spcPct val="20000"/>
              </a:spcBef>
              <a:buClr>
                <a:schemeClr val="accent2"/>
              </a:buClr>
            </a:pPr>
            <a:r>
              <a:rPr lang="ru-RU" sz="1600" dirty="0">
                <a:solidFill>
                  <a:srgbClr val="0000FF"/>
                </a:solidFill>
              </a:rPr>
              <a:t>-  254 стабильных изотопа </a:t>
            </a:r>
            <a:endParaRPr lang="en-US" sz="1600" dirty="0">
              <a:solidFill>
                <a:srgbClr val="0000FF"/>
              </a:solidFill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</a:pPr>
            <a:r>
              <a:rPr lang="ru-RU" sz="1600" dirty="0">
                <a:solidFill>
                  <a:srgbClr val="0000FF"/>
                </a:solidFill>
              </a:rPr>
              <a:t>-  339 имеются в природе</a:t>
            </a:r>
            <a:endParaRPr lang="en-US" sz="1600" dirty="0">
              <a:solidFill>
                <a:srgbClr val="0000FF"/>
              </a:solidFill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</a:pPr>
            <a:r>
              <a:rPr lang="ru-RU" sz="1600" dirty="0">
                <a:solidFill>
                  <a:srgbClr val="0000FF"/>
                </a:solidFill>
              </a:rPr>
              <a:t>-  Около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ru-RU" sz="1600" dirty="0">
                <a:solidFill>
                  <a:srgbClr val="0000FF"/>
                </a:solidFill>
              </a:rPr>
              <a:t>3100 изотопов найдено</a:t>
            </a:r>
            <a:endParaRPr lang="en-US" sz="1600" dirty="0">
              <a:solidFill>
                <a:srgbClr val="0000FF"/>
              </a:solidFill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</a:pPr>
            <a:r>
              <a:rPr lang="en-US" sz="1600" dirty="0">
                <a:solidFill>
                  <a:srgbClr val="0000FF"/>
                </a:solidFill>
              </a:rPr>
              <a:t>-  </a:t>
            </a:r>
            <a:r>
              <a:rPr lang="ru-RU" sz="1600" dirty="0">
                <a:solidFill>
                  <a:srgbClr val="0000FF"/>
                </a:solidFill>
              </a:rPr>
              <a:t>Оценка:</a:t>
            </a:r>
            <a:r>
              <a:rPr lang="en-US" sz="16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ru-RU" sz="1600" dirty="0">
                <a:solidFill>
                  <a:srgbClr val="0000FF"/>
                </a:solidFill>
              </a:rPr>
              <a:t>2500 еще не найдено</a:t>
            </a:r>
            <a:endParaRPr lang="en-GB" sz="1600" dirty="0">
              <a:solidFill>
                <a:srgbClr val="0000FF"/>
              </a:solidFill>
            </a:endParaRP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2129432" y="5887290"/>
            <a:ext cx="2630528" cy="614307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FF0000"/>
                </a:solidFill>
              </a:rPr>
              <a:t>Нейтронная</a:t>
            </a:r>
            <a:r>
              <a:rPr lang="en-US" sz="1400" b="1" dirty="0">
                <a:solidFill>
                  <a:srgbClr val="FF0000"/>
                </a:solidFill>
              </a:rPr>
              <a:t> </a:t>
            </a:r>
            <a:r>
              <a:rPr lang="ru-RU" sz="1400" b="1" dirty="0">
                <a:solidFill>
                  <a:srgbClr val="FF0000"/>
                </a:solidFill>
              </a:rPr>
              <a:t>граница стабильности:  </a:t>
            </a:r>
            <a:br>
              <a:rPr lang="ru-RU" sz="1400" b="1" dirty="0">
                <a:solidFill>
                  <a:srgbClr val="FF0000"/>
                </a:solidFill>
              </a:rPr>
            </a:br>
            <a:r>
              <a:rPr lang="ru-RU" sz="1400" b="1" dirty="0">
                <a:solidFill>
                  <a:srgbClr val="0033CC"/>
                </a:solidFill>
              </a:rPr>
              <a:t>Достигнута для </a:t>
            </a:r>
            <a:r>
              <a:rPr lang="en-US" sz="1400" b="1" dirty="0">
                <a:solidFill>
                  <a:srgbClr val="0033CC"/>
                </a:solidFill>
              </a:rPr>
              <a:t>N</a:t>
            </a:r>
            <a:r>
              <a:rPr lang="ru-RU" sz="1400" b="1" dirty="0">
                <a:solidFill>
                  <a:srgbClr val="0033CC"/>
                </a:solidFill>
              </a:rPr>
              <a:t> </a:t>
            </a:r>
            <a:r>
              <a:rPr lang="en-US" sz="1400" b="1" dirty="0">
                <a:solidFill>
                  <a:srgbClr val="0033CC"/>
                </a:solidFill>
              </a:rPr>
              <a:t>&lt;</a:t>
            </a:r>
            <a:r>
              <a:rPr lang="ru-RU" sz="1400" b="1" dirty="0">
                <a:solidFill>
                  <a:srgbClr val="0033CC"/>
                </a:solidFill>
              </a:rPr>
              <a:t> </a:t>
            </a:r>
            <a:r>
              <a:rPr lang="en-US" sz="1400" b="1" dirty="0">
                <a:solidFill>
                  <a:srgbClr val="0033CC"/>
                </a:solidFill>
              </a:rPr>
              <a:t>20</a:t>
            </a:r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5594912" y="5530463"/>
            <a:ext cx="2808312" cy="1080120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FF0000"/>
                </a:solidFill>
              </a:rPr>
              <a:t>Пределы существования ядерной структуры:  </a:t>
            </a:r>
            <a:br>
              <a:rPr lang="ru-RU" sz="1400" b="1" dirty="0">
                <a:solidFill>
                  <a:srgbClr val="FF0000"/>
                </a:solidFill>
              </a:rPr>
            </a:br>
            <a:r>
              <a:rPr lang="ru-RU" sz="1400" b="1" dirty="0">
                <a:solidFill>
                  <a:srgbClr val="0033CC"/>
                </a:solidFill>
              </a:rPr>
              <a:t>известны для нескольких легчайших ядер</a:t>
            </a:r>
            <a:endParaRPr lang="en-US" sz="1400" b="1" dirty="0">
              <a:solidFill>
                <a:srgbClr val="0033CC"/>
              </a:solidFill>
            </a:endParaRP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5594912" y="3567043"/>
            <a:ext cx="3168352" cy="1718349"/>
          </a:xfrm>
          <a:prstGeom prst="flowChartAlternateProcess">
            <a:avLst/>
          </a:prstGeom>
          <a:gradFill flip="none" rotWithShape="1">
            <a:gsLst>
              <a:gs pos="26000">
                <a:schemeClr val="bg1"/>
              </a:gs>
              <a:gs pos="91000">
                <a:schemeClr val="accent5">
                  <a:tint val="37000"/>
                  <a:satMod val="300000"/>
                </a:schemeClr>
              </a:gs>
              <a:gs pos="88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FF0000"/>
                </a:solidFill>
              </a:rPr>
              <a:t>Экзотическая структура ядер:</a:t>
            </a:r>
          </a:p>
          <a:p>
            <a:r>
              <a:rPr lang="ru-RU" sz="1400" b="1" dirty="0">
                <a:solidFill>
                  <a:srgbClr val="0033CC"/>
                </a:solidFill>
              </a:rPr>
              <a:t>- нейтронное</a:t>
            </a:r>
            <a:r>
              <a:rPr lang="en-US" sz="1400" b="1" dirty="0">
                <a:solidFill>
                  <a:srgbClr val="0033CC"/>
                </a:solidFill>
              </a:rPr>
              <a:t>/</a:t>
            </a:r>
            <a:r>
              <a:rPr lang="ru-RU" sz="1400" b="1" dirty="0">
                <a:solidFill>
                  <a:srgbClr val="0033CC"/>
                </a:solidFill>
              </a:rPr>
              <a:t>протонное гало</a:t>
            </a:r>
          </a:p>
          <a:p>
            <a:r>
              <a:rPr lang="ru-RU" sz="1400" b="1" dirty="0">
                <a:solidFill>
                  <a:srgbClr val="0033CC"/>
                </a:solidFill>
              </a:rPr>
              <a:t>- </a:t>
            </a:r>
            <a:r>
              <a:rPr lang="en-US" sz="1400" b="1" dirty="0">
                <a:solidFill>
                  <a:srgbClr val="0033CC"/>
                </a:solidFill>
              </a:rPr>
              <a:t>“</a:t>
            </a:r>
            <a:r>
              <a:rPr lang="ru-RU" sz="1400" b="1" dirty="0">
                <a:solidFill>
                  <a:srgbClr val="0033CC"/>
                </a:solidFill>
              </a:rPr>
              <a:t>Мягкие</a:t>
            </a:r>
            <a:r>
              <a:rPr lang="en-US" sz="1400" b="1" dirty="0">
                <a:solidFill>
                  <a:srgbClr val="0033CC"/>
                </a:solidFill>
              </a:rPr>
              <a:t>” </a:t>
            </a:r>
            <a:r>
              <a:rPr lang="ru-RU" sz="1400" b="1" dirty="0">
                <a:solidFill>
                  <a:srgbClr val="0033CC"/>
                </a:solidFill>
              </a:rPr>
              <a:t>моды возбуждения</a:t>
            </a:r>
          </a:p>
          <a:p>
            <a:r>
              <a:rPr lang="ru-RU" sz="1400" b="1" dirty="0">
                <a:solidFill>
                  <a:srgbClr val="0033CC"/>
                </a:solidFill>
              </a:rPr>
              <a:t>- Новые магические числа</a:t>
            </a:r>
          </a:p>
          <a:p>
            <a:r>
              <a:rPr lang="ru-RU" sz="1400" b="1" dirty="0">
                <a:solidFill>
                  <a:srgbClr val="0033CC"/>
                </a:solidFill>
              </a:rPr>
              <a:t>- Разрушение оболочечной </a:t>
            </a:r>
            <a:br>
              <a:rPr lang="ru-RU" sz="1400" b="1" dirty="0">
                <a:solidFill>
                  <a:srgbClr val="0033CC"/>
                </a:solidFill>
              </a:rPr>
            </a:br>
            <a:r>
              <a:rPr lang="ru-RU" sz="1400" b="1" dirty="0">
                <a:solidFill>
                  <a:srgbClr val="0033CC"/>
                </a:solidFill>
              </a:rPr>
              <a:t>  структуры</a:t>
            </a:r>
            <a:endParaRPr lang="en-US" sz="1400" b="1" dirty="0">
              <a:solidFill>
                <a:srgbClr val="0033CC"/>
              </a:solidFill>
            </a:endParaRP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4060268" y="666710"/>
            <a:ext cx="2736304" cy="936104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Остров стабильности</a:t>
            </a:r>
            <a:r>
              <a:rPr lang="ru-BY" sz="1400" b="1" dirty="0">
                <a:solidFill>
                  <a:srgbClr val="FF0000"/>
                </a:solidFill>
              </a:rPr>
              <a:t> </a:t>
            </a:r>
            <a:r>
              <a:rPr lang="ru-RU" sz="1400" b="1" dirty="0" smtClean="0">
                <a:solidFill>
                  <a:srgbClr val="FF0000"/>
                </a:solidFill>
              </a:rPr>
              <a:t>сверхтяжелых </a:t>
            </a:r>
            <a:r>
              <a:rPr lang="ru-RU" sz="1400" b="1" dirty="0">
                <a:solidFill>
                  <a:srgbClr val="FF0000"/>
                </a:solidFill>
              </a:rPr>
              <a:t>элементов:  </a:t>
            </a:r>
            <a:br>
              <a:rPr lang="ru-RU" sz="1400" b="1" dirty="0">
                <a:solidFill>
                  <a:srgbClr val="FF0000"/>
                </a:solidFill>
              </a:rPr>
            </a:br>
            <a:r>
              <a:rPr lang="ru-RU" sz="1400" b="1" dirty="0" smtClean="0">
                <a:solidFill>
                  <a:srgbClr val="0033CC"/>
                </a:solidFill>
              </a:rPr>
              <a:t>коснулись</a:t>
            </a:r>
            <a:r>
              <a:rPr lang="en-US" sz="1400" b="1" dirty="0" smtClean="0">
                <a:solidFill>
                  <a:srgbClr val="0033CC"/>
                </a:solidFill>
              </a:rPr>
              <a:t>  </a:t>
            </a:r>
            <a:r>
              <a:rPr lang="ru-RU" sz="1400" b="1" dirty="0" smtClean="0">
                <a:solidFill>
                  <a:srgbClr val="0033CC"/>
                </a:solidFill>
              </a:rPr>
              <a:t>б</a:t>
            </a:r>
            <a:r>
              <a:rPr lang="en-US" sz="1400" b="1" dirty="0" smtClean="0">
                <a:solidFill>
                  <a:srgbClr val="0033CC"/>
                </a:solidFill>
              </a:rPr>
              <a:t>e</a:t>
            </a:r>
            <a:r>
              <a:rPr lang="ru-BY" sz="1400" b="1" dirty="0" smtClean="0">
                <a:solidFill>
                  <a:srgbClr val="0033CC"/>
                </a:solidFill>
              </a:rPr>
              <a:t>рега</a:t>
            </a:r>
            <a:endParaRPr lang="en-US" sz="1200" b="1" dirty="0">
              <a:solidFill>
                <a:srgbClr val="0033CC"/>
              </a:solidFill>
            </a:endParaRPr>
          </a:p>
        </p:txBody>
      </p:sp>
      <p:pic>
        <p:nvPicPr>
          <p:cNvPr id="11" name="Picture 6" descr="Exotic_shell_structure.tif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583" y="1602814"/>
            <a:ext cx="3101406" cy="4137948"/>
          </a:xfrm>
          <a:prstGeom prst="rect">
            <a:avLst/>
          </a:prstGeom>
        </p:spPr>
      </p:pic>
      <p:sp>
        <p:nvSpPr>
          <p:cNvPr id="12" name="Text Box 30"/>
          <p:cNvSpPr txBox="1">
            <a:spLocks noChangeArrowheads="1"/>
          </p:cNvSpPr>
          <p:nvPr/>
        </p:nvSpPr>
        <p:spPr bwMode="auto">
          <a:xfrm>
            <a:off x="9027356" y="5809699"/>
            <a:ext cx="3134879" cy="584775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1600" b="1" dirty="0">
                <a:solidFill>
                  <a:srgbClr val="CC3300"/>
                </a:solidFill>
                <a:latin typeface="+mn-lt"/>
              </a:rPr>
              <a:t>Ca</a:t>
            </a:r>
            <a:r>
              <a:rPr lang="en-US" altLang="ru-RU" sz="1600" dirty="0">
                <a:solidFill>
                  <a:srgbClr val="CC3300"/>
                </a:solidFill>
                <a:latin typeface="+mn-lt"/>
              </a:rPr>
              <a:t>: </a:t>
            </a:r>
            <a:r>
              <a:rPr lang="ru-RU" altLang="ru-RU" sz="1600" dirty="0">
                <a:solidFill>
                  <a:srgbClr val="CC3300"/>
                </a:solidFill>
                <a:latin typeface="+mn-lt"/>
              </a:rPr>
              <a:t>возможны 5(!) магических чисел </a:t>
            </a:r>
            <a:r>
              <a:rPr lang="en-US" altLang="ru-RU" sz="1600" dirty="0">
                <a:solidFill>
                  <a:srgbClr val="CC3300"/>
                </a:solidFill>
                <a:latin typeface="+mn-lt"/>
              </a:rPr>
              <a:t>N</a:t>
            </a:r>
            <a:r>
              <a:rPr lang="ru-RU" altLang="ru-RU" sz="1600" dirty="0">
                <a:solidFill>
                  <a:srgbClr val="CC3300"/>
                </a:solidFill>
                <a:latin typeface="+mn-lt"/>
              </a:rPr>
              <a:t> </a:t>
            </a:r>
            <a:r>
              <a:rPr lang="en-US" altLang="ru-RU" sz="1600" dirty="0">
                <a:solidFill>
                  <a:srgbClr val="CC3300"/>
                </a:solidFill>
                <a:latin typeface="+mn-lt"/>
              </a:rPr>
              <a:t>=</a:t>
            </a:r>
            <a:r>
              <a:rPr lang="ru-RU" altLang="ru-RU" sz="1600" dirty="0">
                <a:solidFill>
                  <a:srgbClr val="CC3300"/>
                </a:solidFill>
                <a:latin typeface="+mn-lt"/>
              </a:rPr>
              <a:t> </a:t>
            </a:r>
            <a:r>
              <a:rPr lang="en-US" altLang="ru-RU" sz="1600" dirty="0">
                <a:solidFill>
                  <a:srgbClr val="CC3300"/>
                </a:solidFill>
                <a:latin typeface="+mn-lt"/>
              </a:rPr>
              <a:t>20,</a:t>
            </a:r>
            <a:r>
              <a:rPr lang="ru-RU" altLang="ru-RU" sz="1600" dirty="0">
                <a:solidFill>
                  <a:srgbClr val="CC3300"/>
                </a:solidFill>
                <a:latin typeface="+mn-lt"/>
              </a:rPr>
              <a:t> </a:t>
            </a:r>
            <a:r>
              <a:rPr lang="en-US" altLang="ru-RU" sz="1600" dirty="0">
                <a:solidFill>
                  <a:srgbClr val="CC3300"/>
                </a:solidFill>
                <a:latin typeface="+mn-lt"/>
              </a:rPr>
              <a:t>28,</a:t>
            </a:r>
            <a:r>
              <a:rPr lang="ru-RU" altLang="ru-RU" sz="1600" dirty="0">
                <a:solidFill>
                  <a:srgbClr val="CC3300"/>
                </a:solidFill>
                <a:latin typeface="+mn-lt"/>
              </a:rPr>
              <a:t> </a:t>
            </a:r>
            <a:r>
              <a:rPr lang="en-US" altLang="ru-RU" sz="1600" dirty="0">
                <a:solidFill>
                  <a:srgbClr val="CC3300"/>
                </a:solidFill>
                <a:latin typeface="+mn-lt"/>
              </a:rPr>
              <a:t>32,</a:t>
            </a:r>
            <a:r>
              <a:rPr lang="ru-RU" altLang="ru-RU" sz="1600" dirty="0">
                <a:solidFill>
                  <a:srgbClr val="CC3300"/>
                </a:solidFill>
                <a:latin typeface="+mn-lt"/>
              </a:rPr>
              <a:t> </a:t>
            </a:r>
            <a:r>
              <a:rPr lang="en-US" altLang="ru-RU" sz="1600" dirty="0">
                <a:solidFill>
                  <a:srgbClr val="CC3300"/>
                </a:solidFill>
                <a:latin typeface="+mn-lt"/>
              </a:rPr>
              <a:t>34,</a:t>
            </a:r>
            <a:r>
              <a:rPr lang="ru-RU" altLang="ru-RU" sz="1600" dirty="0">
                <a:solidFill>
                  <a:srgbClr val="CC3300"/>
                </a:solidFill>
                <a:latin typeface="+mn-lt"/>
              </a:rPr>
              <a:t> </a:t>
            </a:r>
            <a:r>
              <a:rPr lang="en-US" altLang="ru-RU" sz="1600" dirty="0">
                <a:solidFill>
                  <a:srgbClr val="CC3300"/>
                </a:solidFill>
                <a:latin typeface="+mn-lt"/>
              </a:rPr>
              <a:t>40</a:t>
            </a:r>
            <a:r>
              <a:rPr lang="ru-RU" altLang="ru-RU" sz="1600" dirty="0">
                <a:solidFill>
                  <a:srgbClr val="CC3300"/>
                </a:solidFill>
                <a:latin typeface="+mn-lt"/>
              </a:rPr>
              <a:t> </a:t>
            </a:r>
            <a:endParaRPr lang="en-US" altLang="ru-RU" sz="1600" dirty="0">
              <a:solidFill>
                <a:srgbClr val="CC3300"/>
              </a:solidFill>
              <a:latin typeface="+mn-lt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63985" y="5285392"/>
            <a:ext cx="1704512" cy="1104710"/>
          </a:xfrm>
          <a:prstGeom prst="roundRect">
            <a:avLst/>
          </a:prstGeom>
          <a:noFill/>
          <a:ln w="190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211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80" y="2473081"/>
            <a:ext cx="2089550" cy="2753972"/>
          </a:xfrm>
          <a:prstGeom prst="rect">
            <a:avLst/>
          </a:prstGeom>
        </p:spPr>
      </p:pic>
      <p:pic>
        <p:nvPicPr>
          <p:cNvPr id="33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4510" y="735653"/>
            <a:ext cx="5456804" cy="5929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rganigramme : Ou 6"/>
          <p:cNvSpPr>
            <a:spLocks noChangeAspect="1"/>
          </p:cNvSpPr>
          <p:nvPr/>
        </p:nvSpPr>
        <p:spPr>
          <a:xfrm>
            <a:off x="5805407" y="4052791"/>
            <a:ext cx="160337" cy="160338"/>
          </a:xfrm>
          <a:prstGeom prst="flowChartOr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3" name="Organigramme : Processus 12"/>
          <p:cNvSpPr>
            <a:spLocks noChangeAspect="1"/>
          </p:cNvSpPr>
          <p:nvPr/>
        </p:nvSpPr>
        <p:spPr>
          <a:xfrm rot="20940000">
            <a:off x="6157832" y="3863880"/>
            <a:ext cx="657225" cy="554037"/>
          </a:xfrm>
          <a:prstGeom prst="flowChartProcess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grpSp>
        <p:nvGrpSpPr>
          <p:cNvPr id="15365" name="Groupe 30"/>
          <p:cNvGrpSpPr>
            <a:grpSpLocks/>
          </p:cNvGrpSpPr>
          <p:nvPr/>
        </p:nvGrpSpPr>
        <p:grpSpPr bwMode="auto">
          <a:xfrm>
            <a:off x="5873661" y="2288760"/>
            <a:ext cx="3351061" cy="1978342"/>
            <a:chOff x="5634293" y="2744727"/>
            <a:chExt cx="3350772" cy="1977964"/>
          </a:xfrm>
        </p:grpSpPr>
        <p:sp>
          <p:nvSpPr>
            <p:cNvPr id="15390" name="ZoneTexte 34"/>
            <p:cNvSpPr txBox="1">
              <a:spLocks noChangeArrowheads="1"/>
            </p:cNvSpPr>
            <p:nvPr/>
          </p:nvSpPr>
          <p:spPr bwMode="auto">
            <a:xfrm>
              <a:off x="7348219" y="2744727"/>
              <a:ext cx="1636846" cy="953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en-US" sz="1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rPr>
                <a:t>X_Y_DE</a:t>
              </a:r>
              <a:r>
                <a:rPr lang="en-US" sz="14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rPr>
                <a:t>_E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ru-RU" sz="1400" b="1" i="1" dirty="0"/>
                <a:t>decay </a:t>
              </a:r>
              <a:r>
                <a:rPr lang="en-US" altLang="ru-RU" sz="1400" b="1" i="1" dirty="0"/>
                <a:t>particles</a:t>
              </a:r>
              <a:r>
                <a:rPr lang="ru-RU" altLang="ru-RU" sz="1400" b="1" i="1" dirty="0"/>
                <a:t> </a:t>
              </a:r>
              <a:endParaRPr lang="en-US" altLang="ru-RU" sz="1400" b="1" i="1" dirty="0"/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ru-RU" sz="1400" b="1" dirty="0"/>
                <a:t>B</a:t>
              </a:r>
              <a:r>
                <a:rPr lang="fr-FR" altLang="ru-RU" sz="1400" b="1" dirty="0">
                  <a:latin typeface="Symbol" panose="05050102010706020507" pitchFamily="18" charset="2"/>
                </a:rPr>
                <a:t>r</a:t>
              </a:r>
              <a:r>
                <a:rPr lang="fr-FR" altLang="ru-RU" sz="1400" b="1" dirty="0"/>
                <a:t> = 0.4 ~ 1.0 Tm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ru-RU" sz="1400" b="1" dirty="0"/>
                <a:t>Cone 0 ~ 14°</a:t>
              </a:r>
            </a:p>
          </p:txBody>
        </p:sp>
        <p:cxnSp>
          <p:nvCxnSpPr>
            <p:cNvPr id="36" name="Connecteur droit 35"/>
            <p:cNvCxnSpPr/>
            <p:nvPr/>
          </p:nvCxnSpPr>
          <p:spPr>
            <a:xfrm flipV="1">
              <a:off x="5639056" y="4454454"/>
              <a:ext cx="580974" cy="134912"/>
            </a:xfrm>
            <a:prstGeom prst="line">
              <a:avLst/>
            </a:prstGeom>
            <a:ln w="127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Forme libre 38"/>
            <p:cNvSpPr/>
            <p:nvPr/>
          </p:nvSpPr>
          <p:spPr>
            <a:xfrm rot="21480000">
              <a:off x="6210506" y="4322718"/>
              <a:ext cx="252390" cy="128562"/>
            </a:xfrm>
            <a:custGeom>
              <a:avLst/>
              <a:gdLst>
                <a:gd name="connsiteX0" fmla="*/ 0 w 252412"/>
                <a:gd name="connsiteY0" fmla="*/ 128587 h 128587"/>
                <a:gd name="connsiteX1" fmla="*/ 80962 w 252412"/>
                <a:gd name="connsiteY1" fmla="*/ 107156 h 128587"/>
                <a:gd name="connsiteX2" fmla="*/ 154781 w 252412"/>
                <a:gd name="connsiteY2" fmla="*/ 76200 h 128587"/>
                <a:gd name="connsiteX3" fmla="*/ 214312 w 252412"/>
                <a:gd name="connsiteY3" fmla="*/ 30956 h 128587"/>
                <a:gd name="connsiteX4" fmla="*/ 252412 w 252412"/>
                <a:gd name="connsiteY4" fmla="*/ 0 h 128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412" h="128587">
                  <a:moveTo>
                    <a:pt x="0" y="128587"/>
                  </a:moveTo>
                  <a:cubicBezTo>
                    <a:pt x="27582" y="122237"/>
                    <a:pt x="55165" y="115887"/>
                    <a:pt x="80962" y="107156"/>
                  </a:cubicBezTo>
                  <a:cubicBezTo>
                    <a:pt x="106759" y="98425"/>
                    <a:pt x="132556" y="88900"/>
                    <a:pt x="154781" y="76200"/>
                  </a:cubicBezTo>
                  <a:cubicBezTo>
                    <a:pt x="177006" y="63500"/>
                    <a:pt x="198040" y="43656"/>
                    <a:pt x="214312" y="30956"/>
                  </a:cubicBezTo>
                  <a:cubicBezTo>
                    <a:pt x="230584" y="18256"/>
                    <a:pt x="241498" y="9128"/>
                    <a:pt x="252412" y="0"/>
                  </a:cubicBezTo>
                </a:path>
              </a:pathLst>
            </a:custGeom>
            <a:noFill/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cxnSp>
          <p:nvCxnSpPr>
            <p:cNvPr id="42" name="Connecteur droit 41"/>
            <p:cNvCxnSpPr/>
            <p:nvPr/>
          </p:nvCxnSpPr>
          <p:spPr>
            <a:xfrm flipH="1" flipV="1">
              <a:off x="5634293" y="4587779"/>
              <a:ext cx="580974" cy="134912"/>
            </a:xfrm>
            <a:prstGeom prst="line">
              <a:avLst/>
            </a:prstGeom>
            <a:ln w="127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Forme libre 43"/>
            <p:cNvSpPr/>
            <p:nvPr/>
          </p:nvSpPr>
          <p:spPr>
            <a:xfrm>
              <a:off x="6208918" y="4665552"/>
              <a:ext cx="339695" cy="57139"/>
            </a:xfrm>
            <a:custGeom>
              <a:avLst/>
              <a:gdLst>
                <a:gd name="connsiteX0" fmla="*/ 0 w 340518"/>
                <a:gd name="connsiteY0" fmla="*/ 52388 h 57226"/>
                <a:gd name="connsiteX1" fmla="*/ 88106 w 340518"/>
                <a:gd name="connsiteY1" fmla="*/ 57150 h 57226"/>
                <a:gd name="connsiteX2" fmla="*/ 138112 w 340518"/>
                <a:gd name="connsiteY2" fmla="*/ 54769 h 57226"/>
                <a:gd name="connsiteX3" fmla="*/ 195262 w 340518"/>
                <a:gd name="connsiteY3" fmla="*/ 47625 h 57226"/>
                <a:gd name="connsiteX4" fmla="*/ 250031 w 340518"/>
                <a:gd name="connsiteY4" fmla="*/ 33338 h 57226"/>
                <a:gd name="connsiteX5" fmla="*/ 297656 w 340518"/>
                <a:gd name="connsiteY5" fmla="*/ 14288 h 57226"/>
                <a:gd name="connsiteX6" fmla="*/ 340518 w 340518"/>
                <a:gd name="connsiteY6" fmla="*/ 0 h 57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0518" h="57226">
                  <a:moveTo>
                    <a:pt x="0" y="52388"/>
                  </a:moveTo>
                  <a:cubicBezTo>
                    <a:pt x="32543" y="54570"/>
                    <a:pt x="65087" y="56753"/>
                    <a:pt x="88106" y="57150"/>
                  </a:cubicBezTo>
                  <a:cubicBezTo>
                    <a:pt x="111125" y="57547"/>
                    <a:pt x="120253" y="56356"/>
                    <a:pt x="138112" y="54769"/>
                  </a:cubicBezTo>
                  <a:cubicBezTo>
                    <a:pt x="155971" y="53182"/>
                    <a:pt x="176609" y="51197"/>
                    <a:pt x="195262" y="47625"/>
                  </a:cubicBezTo>
                  <a:cubicBezTo>
                    <a:pt x="213915" y="44053"/>
                    <a:pt x="232965" y="38894"/>
                    <a:pt x="250031" y="33338"/>
                  </a:cubicBezTo>
                  <a:cubicBezTo>
                    <a:pt x="267097" y="27782"/>
                    <a:pt x="282575" y="19844"/>
                    <a:pt x="297656" y="14288"/>
                  </a:cubicBezTo>
                  <a:cubicBezTo>
                    <a:pt x="312737" y="8732"/>
                    <a:pt x="326627" y="4366"/>
                    <a:pt x="340518" y="0"/>
                  </a:cubicBezTo>
                </a:path>
              </a:pathLst>
            </a:custGeom>
            <a:noFill/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cxnSp>
          <p:nvCxnSpPr>
            <p:cNvPr id="43" name="Connecteur droit 42"/>
            <p:cNvCxnSpPr/>
            <p:nvPr/>
          </p:nvCxnSpPr>
          <p:spPr>
            <a:xfrm flipV="1">
              <a:off x="6542264" y="4297322"/>
              <a:ext cx="538116" cy="366642"/>
            </a:xfrm>
            <a:prstGeom prst="line">
              <a:avLst/>
            </a:prstGeom>
            <a:ln w="127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/>
            <p:cNvCxnSpPr/>
            <p:nvPr/>
          </p:nvCxnSpPr>
          <p:spPr>
            <a:xfrm flipV="1">
              <a:off x="6451784" y="3649746"/>
              <a:ext cx="534940" cy="674558"/>
            </a:xfrm>
            <a:prstGeom prst="line">
              <a:avLst/>
            </a:prstGeom>
            <a:ln w="127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66" name="Groupe 1"/>
          <p:cNvGrpSpPr>
            <a:grpSpLocks/>
          </p:cNvGrpSpPr>
          <p:nvPr/>
        </p:nvGrpSpPr>
        <p:grpSpPr bwMode="auto">
          <a:xfrm>
            <a:off x="5899071" y="3384455"/>
            <a:ext cx="3050593" cy="1160462"/>
            <a:chOff x="5903447" y="1717440"/>
            <a:chExt cx="3051460" cy="1162142"/>
          </a:xfrm>
        </p:grpSpPr>
        <p:cxnSp>
          <p:nvCxnSpPr>
            <p:cNvPr id="53" name="Connecteur droit 52"/>
            <p:cNvCxnSpPr/>
            <p:nvPr/>
          </p:nvCxnSpPr>
          <p:spPr>
            <a:xfrm flipV="1">
              <a:off x="5903447" y="1932062"/>
              <a:ext cx="2920244" cy="530993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/>
            <p:cNvCxnSpPr/>
            <p:nvPr/>
          </p:nvCxnSpPr>
          <p:spPr>
            <a:xfrm>
              <a:off x="5930443" y="2482132"/>
              <a:ext cx="2885308" cy="397450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89" name="ZoneTexte 58"/>
            <p:cNvSpPr txBox="1">
              <a:spLocks noChangeArrowheads="1"/>
            </p:cNvSpPr>
            <p:nvPr/>
          </p:nvSpPr>
          <p:spPr bwMode="auto">
            <a:xfrm>
              <a:off x="8050027" y="1717440"/>
              <a:ext cx="184809" cy="277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ru-RU" sz="1200" b="1">
                <a:solidFill>
                  <a:srgbClr val="FF3300"/>
                </a:solidFill>
              </a:endParaRPr>
            </a:p>
          </p:txBody>
        </p:sp>
        <p:sp>
          <p:nvSpPr>
            <p:cNvPr id="15386" name="ZoneTexte 51"/>
            <p:cNvSpPr txBox="1">
              <a:spLocks noChangeArrowheads="1"/>
            </p:cNvSpPr>
            <p:nvPr/>
          </p:nvSpPr>
          <p:spPr bwMode="auto">
            <a:xfrm>
              <a:off x="7577216" y="2175299"/>
              <a:ext cx="1377691" cy="523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ru-RU" sz="1400" b="1" i="1" dirty="0">
                  <a:solidFill>
                    <a:srgbClr val="259B4C"/>
                  </a:solidFill>
                </a:rPr>
                <a:t>Neutrons,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ru-RU" sz="1400" b="1" dirty="0">
                  <a:solidFill>
                    <a:srgbClr val="259B4C"/>
                  </a:solidFill>
                </a:rPr>
                <a:t>Cone 0° ~ 14°</a:t>
              </a:r>
            </a:p>
          </p:txBody>
        </p:sp>
      </p:grpSp>
      <p:grpSp>
        <p:nvGrpSpPr>
          <p:cNvPr id="15367" name="Groupe 2"/>
          <p:cNvGrpSpPr>
            <a:grpSpLocks/>
          </p:cNvGrpSpPr>
          <p:nvPr/>
        </p:nvGrpSpPr>
        <p:grpSpPr bwMode="auto">
          <a:xfrm>
            <a:off x="5786459" y="847443"/>
            <a:ext cx="1932238" cy="2963173"/>
            <a:chOff x="2337440" y="932637"/>
            <a:chExt cx="1930845" cy="3188009"/>
          </a:xfrm>
        </p:grpSpPr>
        <p:sp>
          <p:nvSpPr>
            <p:cNvPr id="8" name="Rectangle 7"/>
            <p:cNvSpPr/>
            <p:nvPr/>
          </p:nvSpPr>
          <p:spPr>
            <a:xfrm rot="21000000">
              <a:off x="3745683" y="3276970"/>
              <a:ext cx="522602" cy="843676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98000"/>
              </a:schemeClr>
            </a:solidFill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cxnSp>
          <p:nvCxnSpPr>
            <p:cNvPr id="65" name="Connecteur droit avec flèche 64"/>
            <p:cNvCxnSpPr>
              <a:endCxn id="8" idx="0"/>
            </p:cNvCxnSpPr>
            <p:nvPr/>
          </p:nvCxnSpPr>
          <p:spPr>
            <a:xfrm>
              <a:off x="3736893" y="2138843"/>
              <a:ext cx="203703" cy="1144536"/>
            </a:xfrm>
            <a:prstGeom prst="straightConnector1">
              <a:avLst/>
            </a:prstGeom>
            <a:ln w="15875">
              <a:solidFill>
                <a:srgbClr val="00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 useBgFill="1">
          <p:nvSpPr>
            <p:cNvPr id="47" name="ZoneTexte 63"/>
            <p:cNvSpPr txBox="1"/>
            <p:nvPr/>
          </p:nvSpPr>
          <p:spPr>
            <a:xfrm>
              <a:off x="2337440" y="932637"/>
              <a:ext cx="1601643" cy="916251"/>
            </a:xfrm>
            <a:prstGeom prst="rect">
              <a:avLst/>
            </a:prstGeom>
            <a:ln w="12700">
              <a:solidFill>
                <a:srgbClr val="FFFF99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600" b="1" dirty="0" err="1">
                  <a:solidFill>
                    <a:srgbClr val="0000CC"/>
                  </a:solidFill>
                </a:rPr>
                <a:t>CsI</a:t>
              </a:r>
              <a:r>
                <a:rPr lang="en-US" sz="1600" b="1" dirty="0">
                  <a:solidFill>
                    <a:srgbClr val="0000CC"/>
                  </a:solidFill>
                </a:rPr>
                <a:t> array GADAST</a:t>
              </a:r>
              <a:endParaRPr lang="ru-RU" sz="1600" b="1" dirty="0">
                <a:solidFill>
                  <a:srgbClr val="0000CC"/>
                </a:solidFill>
              </a:endParaRPr>
            </a:p>
            <a:p>
              <a:pPr algn="ctr">
                <a:defRPr/>
              </a:pPr>
              <a:r>
                <a:rPr lang="ru-RU" sz="1600" b="1" dirty="0">
                  <a:solidFill>
                    <a:srgbClr val="0000CC"/>
                  </a:solidFill>
                </a:rPr>
                <a:t>64 </a:t>
              </a:r>
              <a:r>
                <a:rPr lang="en-US" sz="1600" b="1" dirty="0">
                  <a:solidFill>
                    <a:srgbClr val="0000CC"/>
                  </a:solidFill>
                </a:rPr>
                <a:t>units</a:t>
              </a:r>
              <a:endParaRPr lang="fr-FR" sz="1600" b="1" dirty="0">
                <a:solidFill>
                  <a:srgbClr val="0000CC"/>
                </a:solidFill>
              </a:endParaRPr>
            </a:p>
          </p:txBody>
        </p:sp>
      </p:grpSp>
      <p:sp>
        <p:nvSpPr>
          <p:cNvPr id="15368" name="Line 9"/>
          <p:cNvSpPr>
            <a:spLocks noChangeShapeType="1"/>
          </p:cNvSpPr>
          <p:nvPr/>
        </p:nvSpPr>
        <p:spPr bwMode="auto">
          <a:xfrm flipV="1">
            <a:off x="736600" y="4140104"/>
            <a:ext cx="3027224" cy="10575"/>
          </a:xfrm>
          <a:prstGeom prst="line">
            <a:avLst/>
          </a:prstGeom>
          <a:noFill/>
          <a:ln w="63500">
            <a:solidFill>
              <a:srgbClr val="0000CC"/>
            </a:solidFill>
            <a:prstDash val="sysDot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369" name="Прямоугольник 9"/>
          <p:cNvSpPr>
            <a:spLocks noChangeArrowheads="1"/>
          </p:cNvSpPr>
          <p:nvPr/>
        </p:nvSpPr>
        <p:spPr bwMode="auto">
          <a:xfrm>
            <a:off x="2581105" y="3700590"/>
            <a:ext cx="18473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rgbClr val="0000CC"/>
              </a:solidFill>
            </a:endParaRPr>
          </a:p>
        </p:txBody>
      </p:sp>
      <p:cxnSp>
        <p:nvCxnSpPr>
          <p:cNvPr id="60" name="Прямая со стрелкой 59"/>
          <p:cNvCxnSpPr/>
          <p:nvPr/>
        </p:nvCxnSpPr>
        <p:spPr>
          <a:xfrm>
            <a:off x="5260823" y="2979424"/>
            <a:ext cx="737852" cy="871748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1904620" y="3672669"/>
            <a:ext cx="50526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RIB</a:t>
            </a:r>
            <a:endParaRPr lang="ru-RU" dirty="0"/>
          </a:p>
        </p:txBody>
      </p:sp>
      <p:graphicFrame>
        <p:nvGraphicFramePr>
          <p:cNvPr id="15377" name="Объект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1140975"/>
              </p:ext>
            </p:extLst>
          </p:nvPr>
        </p:nvGraphicFramePr>
        <p:xfrm>
          <a:off x="8780381" y="3279679"/>
          <a:ext cx="524360" cy="1598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CorelDRAW" r:id="rId6" imgW="381907" imgH="1773773" progId="CorelDraw.Graphic.16">
                  <p:embed/>
                </p:oleObj>
              </mc:Choice>
              <mc:Fallback>
                <p:oleObj name="CorelDRAW" r:id="rId6" imgW="381907" imgH="1773773" progId="CorelDraw.Graphic.16">
                  <p:embed/>
                  <p:pic>
                    <p:nvPicPr>
                      <p:cNvPr id="15377" name="Объект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80381" y="3279679"/>
                        <a:ext cx="524360" cy="1598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Прямая соединительная линия 5"/>
          <p:cNvCxnSpPr/>
          <p:nvPr/>
        </p:nvCxnSpPr>
        <p:spPr>
          <a:xfrm>
            <a:off x="7102393" y="3163792"/>
            <a:ext cx="139700" cy="728663"/>
          </a:xfrm>
          <a:prstGeom prst="line">
            <a:avLst/>
          </a:prstGeom>
          <a:ln w="158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 flipV="1">
            <a:off x="5011710" y="4152744"/>
            <a:ext cx="885987" cy="182220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 flipV="1">
            <a:off x="5984842" y="3903412"/>
            <a:ext cx="75636" cy="179178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 flipH="1" flipV="1">
            <a:off x="6024936" y="3814891"/>
            <a:ext cx="109094" cy="26259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 flipV="1">
            <a:off x="6185421" y="3979823"/>
            <a:ext cx="6091" cy="317389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/>
          <p:nvPr/>
        </p:nvCxnSpPr>
        <p:spPr>
          <a:xfrm flipH="1" flipV="1">
            <a:off x="6217318" y="4327155"/>
            <a:ext cx="885075" cy="1506546"/>
          </a:xfrm>
          <a:prstGeom prst="straightConnector1">
            <a:avLst/>
          </a:prstGeom>
          <a:ln w="1905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7042156" y="5833701"/>
            <a:ext cx="1300818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X_Y</a:t>
            </a:r>
          </a:p>
          <a:p>
            <a:r>
              <a:rPr lang="en-US" sz="14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- 300 </a:t>
            </a:r>
            <a:r>
              <a:rPr lang="en-US" sz="14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</a:t>
            </a:r>
            <a:endParaRPr lang="en-US" sz="1400" b="1" i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64x64 strips</a:t>
            </a:r>
          </a:p>
        </p:txBody>
      </p:sp>
      <p:sp>
        <p:nvSpPr>
          <p:cNvPr id="40" name="Rectangle 1"/>
          <p:cNvSpPr>
            <a:spLocks noChangeArrowheads="1"/>
          </p:cNvSpPr>
          <p:nvPr/>
        </p:nvSpPr>
        <p:spPr bwMode="auto">
          <a:xfrm>
            <a:off x="385707" y="17634"/>
            <a:ext cx="11452322" cy="517562"/>
          </a:xfrm>
          <a:prstGeom prst="rect">
            <a:avLst/>
          </a:prstGeom>
          <a:solidFill>
            <a:schemeClr val="bg2">
              <a:alpha val="73000"/>
            </a:schemeClr>
          </a:solidFill>
          <a:ln>
            <a:noFill/>
          </a:ln>
        </p:spPr>
        <p:txBody>
          <a:bodyPr lIns="90000" tIns="46800" rIns="90000" bIns="46800"/>
          <a:lstStyle/>
          <a:p>
            <a:pPr algn="ctr" defTabSz="449263">
              <a:buClr>
                <a:srgbClr val="FF00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altLang="ru-RU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Scheme of the experiments with </a:t>
            </a:r>
            <a:r>
              <a:rPr lang="en-US" altLang="ru-RU" sz="2400" b="1" baseline="30000" dirty="0">
                <a:solidFill>
                  <a:srgbClr val="C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3</a:t>
            </a:r>
            <a:r>
              <a:rPr lang="en-US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He</a:t>
            </a:r>
            <a:r>
              <a:rPr lang="en-US" altLang="ru-RU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- </a:t>
            </a:r>
            <a:r>
              <a:rPr lang="en-US" altLang="ru-RU" sz="2400" b="1" dirty="0">
                <a:solidFill>
                  <a:srgbClr val="00B05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T</a:t>
            </a:r>
            <a:r>
              <a:rPr lang="en-US" altLang="ru-RU" sz="2400" b="1" baseline="-25000" dirty="0">
                <a:solidFill>
                  <a:srgbClr val="00B05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2</a:t>
            </a:r>
            <a:r>
              <a:rPr lang="en-US" altLang="ru-RU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targets and new technique (since 2025)</a:t>
            </a:r>
            <a:endParaRPr lang="en-US" sz="2400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 rot="10208949" flipH="1">
            <a:off x="5962923" y="4182301"/>
            <a:ext cx="213948" cy="278474"/>
            <a:chOff x="4474379" y="3697194"/>
            <a:chExt cx="130609" cy="284159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 flipH="1" flipV="1">
              <a:off x="4474379" y="3763045"/>
              <a:ext cx="75636" cy="212117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/>
            <p:cNvCxnSpPr/>
            <p:nvPr/>
          </p:nvCxnSpPr>
          <p:spPr>
            <a:xfrm flipH="1" flipV="1">
              <a:off x="4501282" y="3697194"/>
              <a:ext cx="103706" cy="284159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8" name="Прямая со стрелкой 57"/>
          <p:cNvCxnSpPr/>
          <p:nvPr/>
        </p:nvCxnSpPr>
        <p:spPr>
          <a:xfrm>
            <a:off x="5267955" y="3009282"/>
            <a:ext cx="431210" cy="93972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3241921" y="6049145"/>
            <a:ext cx="2322559" cy="33855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aseline="-25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1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or </a:t>
            </a:r>
            <a:r>
              <a:rPr lang="ru-RU" sz="1600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 cryogenic target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970402" y="2704990"/>
            <a:ext cx="1714858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– telescopes</a:t>
            </a:r>
            <a:endParaRPr lang="en-US" sz="16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385706" y="5541313"/>
            <a:ext cx="2807435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He(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t,p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</a:p>
          <a:p>
            <a:pPr>
              <a:defRPr/>
            </a:pPr>
            <a:r>
              <a:rPr lang="en-US" sz="2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Be(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t,p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</a:p>
          <a:p>
            <a:pPr>
              <a:defRPr/>
            </a:pPr>
            <a:r>
              <a:rPr lang="en-US" sz="2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He(t,</a:t>
            </a:r>
            <a:r>
              <a:rPr lang="el-G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– inv. mass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163221" y="1029196"/>
            <a:ext cx="1932918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O(</a:t>
            </a:r>
            <a:r>
              <a:rPr lang="en-US" sz="20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He,n)</a:t>
            </a:r>
            <a:r>
              <a:rPr lang="en-US" sz="20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</a:p>
          <a:p>
            <a:pPr>
              <a:defRPr/>
            </a:pPr>
            <a:r>
              <a:rPr lang="en-US" sz="20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Si(</a:t>
            </a:r>
            <a:r>
              <a:rPr lang="en-US" sz="20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He,n)</a:t>
            </a:r>
            <a:r>
              <a:rPr lang="en-US" sz="20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13959" y="654896"/>
            <a:ext cx="3713238" cy="1666150"/>
          </a:xfrm>
          <a:prstGeom prst="rect">
            <a:avLst/>
          </a:prstGeom>
        </p:spPr>
      </p:pic>
      <p:sp>
        <p:nvSpPr>
          <p:cNvPr id="15378" name="Прямоугольник 22"/>
          <p:cNvSpPr>
            <a:spLocks noChangeArrowheads="1"/>
          </p:cNvSpPr>
          <p:nvPr/>
        </p:nvSpPr>
        <p:spPr bwMode="auto">
          <a:xfrm>
            <a:off x="8481763" y="4947368"/>
            <a:ext cx="117597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400" b="1" dirty="0" err="1">
                <a:solidFill>
                  <a:srgbClr val="259B4C"/>
                </a:solidFill>
              </a:rPr>
              <a:t>Stilbene</a:t>
            </a:r>
            <a:r>
              <a:rPr lang="ru-RU" altLang="ru-RU" sz="1400" b="1" dirty="0">
                <a:solidFill>
                  <a:srgbClr val="259B4C"/>
                </a:solidFill>
              </a:rPr>
              <a:t>  </a:t>
            </a:r>
            <a:endParaRPr lang="en-US" altLang="ru-RU" sz="1400" b="1" dirty="0">
              <a:solidFill>
                <a:srgbClr val="259B4C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400" b="1" dirty="0">
                <a:solidFill>
                  <a:srgbClr val="259B4C"/>
                </a:solidFill>
              </a:rPr>
              <a:t>array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400" b="1" dirty="0">
                <a:solidFill>
                  <a:srgbClr val="259B4C"/>
                </a:solidFill>
              </a:rPr>
              <a:t>64 units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400" b="1" dirty="0">
                <a:solidFill>
                  <a:srgbClr val="259B4C"/>
                </a:solidFill>
              </a:rPr>
              <a:t>(80x50mm)</a:t>
            </a:r>
            <a:endParaRPr lang="ru-RU" altLang="ru-RU" sz="1400" b="1" dirty="0">
              <a:solidFill>
                <a:srgbClr val="259B4C"/>
              </a:solidFill>
            </a:endParaRPr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 flipH="1" flipV="1">
            <a:off x="7109355" y="3103962"/>
            <a:ext cx="144285" cy="74704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00469" y="613688"/>
            <a:ext cx="2283681" cy="2222645"/>
          </a:xfrm>
          <a:prstGeom prst="rect">
            <a:avLst/>
          </a:prstGeom>
        </p:spPr>
      </p:pic>
      <p:sp>
        <p:nvSpPr>
          <p:cNvPr id="57" name="Прямоугольник 22"/>
          <p:cNvSpPr>
            <a:spLocks noChangeArrowheads="1"/>
          </p:cNvSpPr>
          <p:nvPr/>
        </p:nvSpPr>
        <p:spPr bwMode="auto">
          <a:xfrm>
            <a:off x="9930104" y="854196"/>
            <a:ext cx="24405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 b="1" dirty="0">
                <a:solidFill>
                  <a:srgbClr val="FF0000"/>
                </a:solidFill>
              </a:rPr>
              <a:t>DSSD 1000 </a:t>
            </a:r>
            <a:r>
              <a:rPr lang="en-US" sz="1400" b="1" i="1" dirty="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</a:t>
            </a:r>
            <a:r>
              <a:rPr lang="en-US" altLang="ru-RU" sz="1400" b="1" dirty="0">
                <a:solidFill>
                  <a:srgbClr val="FF0000"/>
                </a:solidFill>
              </a:rPr>
              <a:t>, 10x10 cm, (128x128 strips), array 8x1</a:t>
            </a:r>
            <a:endParaRPr lang="ru-RU" altLang="ru-RU" sz="1400" b="1" dirty="0">
              <a:solidFill>
                <a:srgbClr val="FF0000"/>
              </a:solidFill>
            </a:endParaRPr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 flipV="1">
            <a:off x="5721762" y="3971610"/>
            <a:ext cx="6091" cy="3173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>
            <a:off x="4673600" y="3384455"/>
            <a:ext cx="551645" cy="72791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3598124" y="3035611"/>
            <a:ext cx="1714858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MWPC or PPAC</a:t>
            </a:r>
            <a:endParaRPr lang="en-US" sz="16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Прямоугольник 22"/>
          <p:cNvSpPr>
            <a:spLocks noChangeArrowheads="1"/>
          </p:cNvSpPr>
          <p:nvPr/>
        </p:nvSpPr>
        <p:spPr bwMode="auto">
          <a:xfrm>
            <a:off x="9960329" y="4947368"/>
            <a:ext cx="159143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 b="1" dirty="0">
                <a:solidFill>
                  <a:srgbClr val="7030A0"/>
                </a:solidFill>
              </a:rPr>
              <a:t>More compact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400" b="1" dirty="0">
                <a:solidFill>
                  <a:srgbClr val="7030A0"/>
                </a:solidFill>
              </a:rPr>
              <a:t>BC-404</a:t>
            </a:r>
            <a:r>
              <a:rPr lang="ru-RU" altLang="ru-RU" sz="1400" b="1" dirty="0">
                <a:solidFill>
                  <a:srgbClr val="7030A0"/>
                </a:solidFill>
              </a:rPr>
              <a:t> </a:t>
            </a:r>
            <a:r>
              <a:rPr lang="en-US" altLang="ru-RU" sz="1400" b="1" dirty="0">
                <a:solidFill>
                  <a:srgbClr val="7030A0"/>
                </a:solidFill>
              </a:rPr>
              <a:t>array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400" b="1" dirty="0">
                <a:solidFill>
                  <a:srgbClr val="7030A0"/>
                </a:solidFill>
              </a:rPr>
              <a:t>100 units (100x75mm)</a:t>
            </a:r>
            <a:endParaRPr lang="ru-RU" altLang="ru-RU" sz="1400" b="1" dirty="0">
              <a:solidFill>
                <a:srgbClr val="7030A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-10129" y="1911277"/>
            <a:ext cx="28633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RF-kicker should enhance RIBs </a:t>
            </a:r>
          </a:p>
          <a:p>
            <a:r>
              <a:rPr lang="en-US" sz="1400" dirty="0">
                <a:solidFill>
                  <a:srgbClr val="0000FF"/>
                </a:solidFill>
              </a:rPr>
              <a:t>purification by a factor of 10÷20</a:t>
            </a:r>
            <a:endParaRPr lang="ru-RU" sz="1400" dirty="0">
              <a:solidFill>
                <a:srgbClr val="0000FF"/>
              </a:solidFill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3291634" y="1578088"/>
            <a:ext cx="2606063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Dipole magnet D3 should improve a neutrons detection</a:t>
            </a:r>
          </a:p>
          <a:p>
            <a:r>
              <a:rPr lang="en-US" sz="1400" dirty="0">
                <a:solidFill>
                  <a:srgbClr val="0000FF"/>
                </a:solidFill>
              </a:rPr>
              <a:t>and exit channel identification </a:t>
            </a:r>
            <a:endParaRPr lang="ru-RU" sz="1400" dirty="0">
              <a:solidFill>
                <a:srgbClr val="0000FF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C684680-D3A5-5BC7-51E1-9CED8DFA28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68453" y="3313059"/>
            <a:ext cx="2775190" cy="159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8721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91DEFED-A3E6-19B3-1B54-6FAE7850A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7648" y="1747520"/>
            <a:ext cx="5251160" cy="402480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29266BA-1CA3-0A68-B1B0-3117DA085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966" y="1767998"/>
            <a:ext cx="5251161" cy="4006413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84B0BF3-B33F-BA1E-3EBF-B366E2D17450}"/>
              </a:ext>
            </a:extLst>
          </p:cNvPr>
          <p:cNvSpPr/>
          <p:nvPr/>
        </p:nvSpPr>
        <p:spPr>
          <a:xfrm>
            <a:off x="740019" y="134950"/>
            <a:ext cx="10711961" cy="369332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en-GB" b="1" baseline="30000" dirty="0"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ru-RU" b="1" baseline="30000" dirty="0"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GB" b="1" dirty="0">
                <a:ea typeface="Tahoma" panose="020B0604030504040204" pitchFamily="34" charset="0"/>
                <a:cs typeface="Tahoma" panose="020B0604030504040204" pitchFamily="34" charset="0"/>
              </a:rPr>
              <a:t>Be (30 </a:t>
            </a:r>
            <a:r>
              <a:rPr lang="en-GB" b="1" dirty="0" err="1">
                <a:ea typeface="Tahoma" panose="020B0604030504040204" pitchFamily="34" charset="0"/>
                <a:cs typeface="Tahoma" panose="020B0604030504040204" pitchFamily="34" charset="0"/>
              </a:rPr>
              <a:t>AMeV</a:t>
            </a:r>
            <a:r>
              <a:rPr lang="en-GB" b="1" dirty="0">
                <a:ea typeface="Tahoma" panose="020B0604030504040204" pitchFamily="34" charset="0"/>
                <a:cs typeface="Tahoma" panose="020B0604030504040204" pitchFamily="34" charset="0"/>
              </a:rPr>
              <a:t>) + </a:t>
            </a:r>
            <a:r>
              <a:rPr lang="en-GB" b="1" baseline="30000" dirty="0"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GB" b="1" dirty="0">
                <a:ea typeface="Tahoma" panose="020B0604030504040204" pitchFamily="34" charset="0"/>
                <a:cs typeface="Tahoma" panose="020B0604030504040204" pitchFamily="34" charset="0"/>
              </a:rPr>
              <a:t>H → </a:t>
            </a:r>
            <a:r>
              <a:rPr lang="en-GB" b="1" baseline="30000" dirty="0"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en-GB" b="1" dirty="0">
                <a:ea typeface="Tahoma" panose="020B0604030504040204" pitchFamily="34" charset="0"/>
                <a:cs typeface="Tahoma" panose="020B0604030504040204" pitchFamily="34" charset="0"/>
              </a:rPr>
              <a:t>Li + </a:t>
            </a:r>
            <a:r>
              <a:rPr lang="ru-RU" b="1" baseline="30000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r>
              <a:rPr lang="en-GB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He</a:t>
            </a:r>
            <a:r>
              <a:rPr lang="en-GB" b="1" dirty="0"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b="1" baseline="30000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r>
              <a:rPr lang="en-GB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Li + </a:t>
            </a:r>
            <a:r>
              <a:rPr lang="en-US" b="1" baseline="30000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r>
              <a:rPr lang="en-GB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He</a:t>
            </a:r>
            <a:r>
              <a:rPr lang="en-GB" b="1" dirty="0"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b="1" baseline="30000" dirty="0"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r>
              <a:rPr lang="en-GB" b="1" dirty="0">
                <a:ea typeface="Tahoma" panose="020B0604030504040204" pitchFamily="34" charset="0"/>
                <a:cs typeface="Tahoma" panose="020B0604030504040204" pitchFamily="34" charset="0"/>
              </a:rPr>
              <a:t>Li + </a:t>
            </a:r>
            <a:r>
              <a:rPr lang="en-US" b="1" baseline="30000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en-GB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He</a:t>
            </a:r>
            <a:endParaRPr lang="ru-RU" i="1" dirty="0">
              <a:solidFill>
                <a:srgbClr val="C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BE4E5E-C310-5F55-C1E0-6817E9E7AA5B}"/>
              </a:ext>
            </a:extLst>
          </p:cNvPr>
          <p:cNvSpPr txBox="1"/>
          <p:nvPr/>
        </p:nvSpPr>
        <p:spPr>
          <a:xfrm>
            <a:off x="2979420" y="595092"/>
            <a:ext cx="69195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0050" indent="-400050">
              <a:buAutoNum type="romanLcParenR"/>
            </a:pPr>
            <a:r>
              <a:rPr lang="ru-RU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удобная кинематика для</a:t>
            </a:r>
            <a:r>
              <a:rPr lang="ru-BY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регистрации</a:t>
            </a:r>
            <a:r>
              <a:rPr lang="ru-RU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b="1" baseline="30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6-9</a:t>
            </a:r>
            <a:r>
              <a:rPr lang="en-US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</a:t>
            </a:r>
            <a:r>
              <a:rPr lang="ru-RU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BY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при </a:t>
            </a:r>
            <a:r>
              <a:rPr lang="ru-RU" sz="18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_лаб &lt; 27</a:t>
            </a:r>
            <a:r>
              <a:rPr lang="ru-RU" sz="1800" b="1" baseline="30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о</a:t>
            </a:r>
            <a:endParaRPr lang="ru-RU" sz="18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400050" indent="-400050">
              <a:buAutoNum type="romanLcParenR"/>
            </a:pPr>
            <a:r>
              <a:rPr lang="ru-RU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можно обойтись без магнитного спектрометра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16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3EAD4942-F22E-42D1-9C5E-8207B190887B}"/>
              </a:ext>
            </a:extLst>
          </p:cNvPr>
          <p:cNvSpPr/>
          <p:nvPr/>
        </p:nvSpPr>
        <p:spPr>
          <a:xfrm>
            <a:off x="168442" y="595811"/>
            <a:ext cx="592755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400" b="1" baseline="30000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GB" sz="14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He(</a:t>
            </a:r>
            <a:r>
              <a:rPr lang="en-GB" sz="1400" b="1" baseline="30000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en-GB" sz="14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He,</a:t>
            </a:r>
            <a:r>
              <a:rPr lang="en-GB" sz="1400" b="1" baseline="30000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en-GB" sz="14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He)</a:t>
            </a:r>
            <a:r>
              <a:rPr lang="en-GB" sz="1400" b="1" baseline="30000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GB" sz="14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He</a:t>
            </a:r>
            <a:r>
              <a:rPr lang="en-GB" sz="1400" b="1" dirty="0">
                <a:ea typeface="Tahoma" panose="020B0604030504040204" pitchFamily="34" charset="0"/>
                <a:cs typeface="Tahoma" panose="020B0604030504040204" pitchFamily="34" charset="0"/>
              </a:rPr>
              <a:t>: ACCULINNA-1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569165" y="4576240"/>
            <a:ext cx="26487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cs typeface="Times New Roman" panose="02020603050405020304" pitchFamily="18" charset="0"/>
              </a:rPr>
              <a:t>Cigar-like configuration of </a:t>
            </a:r>
            <a:r>
              <a:rPr lang="en-US" sz="1000" baseline="30000" dirty="0">
                <a:cs typeface="Times New Roman" panose="02020603050405020304" pitchFamily="18" charset="0"/>
              </a:rPr>
              <a:t>6</a:t>
            </a:r>
            <a:r>
              <a:rPr lang="en-US" sz="1000" dirty="0">
                <a:cs typeface="Times New Roman" panose="02020603050405020304" pitchFamily="18" charset="0"/>
              </a:rPr>
              <a:t>He (4) could contribute</a:t>
            </a:r>
            <a:r>
              <a:rPr lang="pl-PL" sz="1000" dirty="0">
                <a:cs typeface="Times New Roman" panose="02020603050405020304" pitchFamily="18" charset="0"/>
              </a:rPr>
              <a:t> </a:t>
            </a:r>
            <a:r>
              <a:rPr lang="en-US" sz="1000" dirty="0">
                <a:cs typeface="Times New Roman" panose="02020603050405020304" pitchFamily="18" charset="0"/>
              </a:rPr>
              <a:t>negligibly to the obtained 2</a:t>
            </a:r>
            <a:r>
              <a:rPr lang="en-US" sz="1000" i="1" dirty="0">
                <a:cs typeface="Times New Roman" panose="02020603050405020304" pitchFamily="18" charset="0"/>
              </a:rPr>
              <a:t>n</a:t>
            </a:r>
            <a:r>
              <a:rPr lang="en-US" sz="1000" dirty="0">
                <a:cs typeface="Times New Roman" panose="02020603050405020304" pitchFamily="18" charset="0"/>
              </a:rPr>
              <a:t> exchange, which is ~100% due to </a:t>
            </a:r>
          </a:p>
          <a:p>
            <a:r>
              <a:rPr lang="en-US" sz="1000" dirty="0">
                <a:cs typeface="Times New Roman" panose="02020603050405020304" pitchFamily="18" charset="0"/>
              </a:rPr>
              <a:t>the di-neutron configuration (3).</a:t>
            </a:r>
            <a:endParaRPr lang="ru-RU" sz="1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59589" y="5461441"/>
            <a:ext cx="4633954" cy="106618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3000"/>
              </a:lnSpc>
              <a:defRPr/>
            </a:pPr>
            <a:r>
              <a:rPr lang="en-US" sz="1400" baseline="30000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6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He beam:  I ~ 10</a:t>
            </a:r>
            <a:r>
              <a:rPr lang="en-US" sz="1400" baseline="30000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5 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s</a:t>
            </a:r>
            <a:r>
              <a:rPr lang="en-US" sz="1400" baseline="30000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-1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(6.5 mm beam spot, no tracking)</a:t>
            </a:r>
          </a:p>
          <a:p>
            <a:pPr>
              <a:lnSpc>
                <a:spcPct val="113000"/>
              </a:lnSpc>
              <a:defRPr/>
            </a:pPr>
            <a:r>
              <a:rPr lang="en-US" sz="1400" baseline="30000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4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He target: ~ 5.6*10</a:t>
            </a:r>
            <a:r>
              <a:rPr lang="en-US" sz="1400" baseline="30000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20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cm</a:t>
            </a:r>
            <a:r>
              <a:rPr lang="en-US" sz="1400" baseline="30000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-2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(5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atm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@ 78K, 12 mm thick) </a:t>
            </a:r>
          </a:p>
          <a:p>
            <a:pPr>
              <a:lnSpc>
                <a:spcPct val="113000"/>
              </a:lnSpc>
              <a:defRPr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Detectors: two units with ~ 75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msr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solid angle,</a:t>
            </a:r>
          </a:p>
          <a:p>
            <a:pPr>
              <a:lnSpc>
                <a:spcPct val="113000"/>
              </a:lnSpc>
              <a:defRPr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E – Si 30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mkm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(16 mm in diameter)</a:t>
            </a:r>
          </a:p>
        </p:txBody>
      </p:sp>
      <p:sp>
        <p:nvSpPr>
          <p:cNvPr id="12" name="Прямоугольник 5">
            <a:extLst>
              <a:ext uri="{FF2B5EF4-FFF2-40B4-BE49-F238E27FC236}">
                <a16:creationId xmlns:a16="http://schemas.microsoft.com/office/drawing/2014/main" id="{38980D51-EC12-405B-A825-AEF10C06505C}"/>
              </a:ext>
            </a:extLst>
          </p:cNvPr>
          <p:cNvSpPr/>
          <p:nvPr/>
        </p:nvSpPr>
        <p:spPr>
          <a:xfrm>
            <a:off x="223631" y="985651"/>
            <a:ext cx="293068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cs typeface="Times New Roman" panose="02020603050405020304" pitchFamily="18" charset="0"/>
              </a:rPr>
              <a:t>Physics Letters B 426 (1998) 251</a:t>
            </a:r>
            <a:r>
              <a:rPr lang="pl-PL" sz="1200" dirty="0"/>
              <a:t>, </a:t>
            </a:r>
          </a:p>
          <a:p>
            <a:r>
              <a:rPr lang="pl-PL" sz="1200" i="1" dirty="0">
                <a:cs typeface="Times New Roman" panose="02020603050405020304" pitchFamily="18" charset="0"/>
              </a:rPr>
              <a:t>Two-neutron exange observed in the </a:t>
            </a:r>
            <a:r>
              <a:rPr lang="pl-PL" sz="1200" i="1" baseline="30000" dirty="0">
                <a:cs typeface="Times New Roman" panose="02020603050405020304" pitchFamily="18" charset="0"/>
              </a:rPr>
              <a:t>6</a:t>
            </a:r>
            <a:r>
              <a:rPr lang="pl-PL" sz="1200" i="1" dirty="0">
                <a:cs typeface="Times New Roman" panose="02020603050405020304" pitchFamily="18" charset="0"/>
              </a:rPr>
              <a:t>He + </a:t>
            </a:r>
            <a:r>
              <a:rPr lang="pl-PL" sz="1200" i="1" baseline="30000" dirty="0">
                <a:cs typeface="Times New Roman" panose="02020603050405020304" pitchFamily="18" charset="0"/>
              </a:rPr>
              <a:t>4</a:t>
            </a:r>
            <a:r>
              <a:rPr lang="pl-PL" sz="1200" i="1" dirty="0">
                <a:cs typeface="Times New Roman" panose="02020603050405020304" pitchFamily="18" charset="0"/>
              </a:rPr>
              <a:t>He reaction. Search for the </a:t>
            </a:r>
            <a:endParaRPr lang="en-US" sz="1200" i="1" dirty="0">
              <a:cs typeface="Times New Roman" panose="02020603050405020304" pitchFamily="18" charset="0"/>
            </a:endParaRPr>
          </a:p>
          <a:p>
            <a:r>
              <a:rPr lang="en-US" sz="1200" i="1" dirty="0">
                <a:cs typeface="Times New Roman" panose="02020603050405020304" pitchFamily="18" charset="0"/>
              </a:rPr>
              <a:t>“</a:t>
            </a:r>
            <a:r>
              <a:rPr lang="pl-PL" sz="1200" i="1" dirty="0">
                <a:cs typeface="Times New Roman" panose="02020603050405020304" pitchFamily="18" charset="0"/>
              </a:rPr>
              <a:t>di-neutron” configuration of the </a:t>
            </a:r>
            <a:r>
              <a:rPr lang="pl-PL" sz="1200" i="1" baseline="30000" dirty="0">
                <a:cs typeface="Times New Roman" panose="02020603050405020304" pitchFamily="18" charset="0"/>
              </a:rPr>
              <a:t>6</a:t>
            </a:r>
            <a:r>
              <a:rPr lang="pl-PL" sz="1200" i="1" dirty="0">
                <a:cs typeface="Times New Roman" panose="02020603050405020304" pitchFamily="18" charset="0"/>
              </a:rPr>
              <a:t>He</a:t>
            </a:r>
          </a:p>
          <a:p>
            <a:pPr algn="just"/>
            <a:endParaRPr lang="pl-PL" sz="1000" dirty="0">
              <a:cs typeface="Times New Roman" panose="02020603050405020304" pitchFamily="18" charset="0"/>
            </a:endParaRPr>
          </a:p>
          <a:p>
            <a:r>
              <a:rPr lang="pl-PL" sz="1000" dirty="0">
                <a:cs typeface="Times New Roman" panose="02020603050405020304" pitchFamily="18" charset="0"/>
              </a:rPr>
              <a:t>G.M. Ter-Akopian, A.M. Rodin, A.S. Fomichev, S.I. Sidorchuk, S.V. Stepantsov, R. Wolski, M.L. Chelnokov, V.A. Gorshkov, A.Yu. Lavrentev, V.I. Zagrebaev, Yu.Ts. Oganessian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61B2EE-E93B-4B22-8C82-A2D6E2B4A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30" y="2825435"/>
            <a:ext cx="2841170" cy="21675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171845-DD79-43A5-A1EA-862FAFDD0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4314" y="1128071"/>
            <a:ext cx="2941686" cy="3394728"/>
          </a:xfrm>
          <a:prstGeom prst="rect">
            <a:avLst/>
          </a:prstGeom>
        </p:spPr>
      </p:pic>
      <p:sp>
        <p:nvSpPr>
          <p:cNvPr id="14" name="Прямоугольник 15">
            <a:extLst>
              <a:ext uri="{FF2B5EF4-FFF2-40B4-BE49-F238E27FC236}">
                <a16:creationId xmlns:a16="http://schemas.microsoft.com/office/drawing/2014/main" id="{147DADD9-882F-404A-80EF-4815DC8D5984}"/>
              </a:ext>
            </a:extLst>
          </p:cNvPr>
          <p:cNvSpPr/>
          <p:nvPr/>
        </p:nvSpPr>
        <p:spPr>
          <a:xfrm>
            <a:off x="7026697" y="4437231"/>
            <a:ext cx="45413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baseline="30000" dirty="0"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en-GB" sz="1600" b="1" dirty="0">
                <a:ea typeface="Tahoma" panose="020B0604030504040204" pitchFamily="34" charset="0"/>
                <a:cs typeface="Tahoma" panose="020B0604030504040204" pitchFamily="34" charset="0"/>
              </a:rPr>
              <a:t>He:  I ~ 10</a:t>
            </a:r>
            <a:r>
              <a:rPr lang="en-GB" sz="1600" b="1" baseline="30000" dirty="0"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en-GB" sz="1600" b="1" dirty="0">
                <a:ea typeface="Tahoma" panose="020B0604030504040204" pitchFamily="34" charset="0"/>
                <a:cs typeface="Tahoma" panose="020B0604030504040204" pitchFamily="34" charset="0"/>
              </a:rPr>
              <a:t> s</a:t>
            </a:r>
            <a:r>
              <a:rPr lang="en-GB" sz="1600" b="1" baseline="30000" dirty="0">
                <a:ea typeface="Tahoma" panose="020B0604030504040204" pitchFamily="34" charset="0"/>
                <a:cs typeface="Tahoma" panose="020B0604030504040204" pitchFamily="34" charset="0"/>
              </a:rPr>
              <a:t>-1</a:t>
            </a:r>
            <a:r>
              <a:rPr lang="en-GB" sz="1600" b="1" dirty="0">
                <a:ea typeface="Tahoma" panose="020B0604030504040204" pitchFamily="34" charset="0"/>
                <a:cs typeface="Tahoma" panose="020B0604030504040204" pitchFamily="34" charset="0"/>
              </a:rPr>
              <a:t>, E ~ 25, 30, 35 </a:t>
            </a:r>
            <a:r>
              <a:rPr lang="en-GB" sz="1600" b="1" dirty="0" err="1">
                <a:ea typeface="Tahoma" panose="020B0604030504040204" pitchFamily="34" charset="0"/>
                <a:cs typeface="Tahoma" panose="020B0604030504040204" pitchFamily="34" charset="0"/>
              </a:rPr>
              <a:t>AMeV</a:t>
            </a:r>
            <a:r>
              <a:rPr lang="en-GB" sz="1600" b="1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id="{F33D2334-D9E9-45A6-869D-3C8DA93FB202}"/>
              </a:ext>
            </a:extLst>
          </p:cNvPr>
          <p:cNvSpPr/>
          <p:nvPr/>
        </p:nvSpPr>
        <p:spPr>
          <a:xfrm>
            <a:off x="6339538" y="604539"/>
            <a:ext cx="5766056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400" b="1" baseline="30000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GB" sz="14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He(</a:t>
            </a:r>
            <a:r>
              <a:rPr lang="en-GB" sz="1400" b="1" baseline="30000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en-GB" sz="14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He,</a:t>
            </a:r>
            <a:r>
              <a:rPr lang="en-GB" sz="1400" b="1" baseline="30000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en-GB" sz="14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He)</a:t>
            </a:r>
            <a:r>
              <a:rPr lang="en-GB" sz="1400" b="1" baseline="30000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GB" sz="14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He</a:t>
            </a:r>
            <a:r>
              <a:rPr lang="en-GB" sz="1400" b="1" dirty="0"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GB" sz="1400" dirty="0">
                <a:ea typeface="Tahoma" panose="020B0604030504040204" pitchFamily="34" charset="0"/>
                <a:cs typeface="Tahoma" panose="020B0604030504040204" pitchFamily="34" charset="0"/>
              </a:rPr>
              <a:t>more statistics, wide angular range at different projectile energies</a:t>
            </a:r>
          </a:p>
        </p:txBody>
      </p:sp>
      <p:sp>
        <p:nvSpPr>
          <p:cNvPr id="19" name="Прямоугольник 10">
            <a:extLst>
              <a:ext uri="{FF2B5EF4-FFF2-40B4-BE49-F238E27FC236}">
                <a16:creationId xmlns:a16="http://schemas.microsoft.com/office/drawing/2014/main" id="{E27A9F95-F972-4F71-AEF9-D67E13FA65A3}"/>
              </a:ext>
            </a:extLst>
          </p:cNvPr>
          <p:cNvSpPr/>
          <p:nvPr/>
        </p:nvSpPr>
        <p:spPr>
          <a:xfrm>
            <a:off x="6969880" y="5452977"/>
            <a:ext cx="4903580" cy="10746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en-US" sz="1400" baseline="30000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6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He beam:  I ~ 10</a:t>
            </a:r>
            <a:r>
              <a:rPr lang="en-US" sz="1400" baseline="30000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6 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s</a:t>
            </a:r>
            <a:r>
              <a:rPr lang="en-US" sz="1400" baseline="30000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-1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X,Y ~ 1.5 mm,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dE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/E ~ 0.2 % (FWHM)</a:t>
            </a:r>
          </a:p>
          <a:p>
            <a:pPr>
              <a:lnSpc>
                <a:spcPct val="114000"/>
              </a:lnSpc>
              <a:defRPr/>
            </a:pPr>
            <a:r>
              <a:rPr lang="en-US" sz="1400" baseline="30000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4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He target: ~ 3*10</a:t>
            </a:r>
            <a:r>
              <a:rPr lang="en-US" sz="1400" baseline="30000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20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cm</a:t>
            </a:r>
            <a:r>
              <a:rPr lang="en-US" sz="1400" baseline="30000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-2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(1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atm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@ 10K, 4 mm thick) </a:t>
            </a:r>
          </a:p>
          <a:p>
            <a:pPr>
              <a:lnSpc>
                <a:spcPct val="114000"/>
              </a:lnSpc>
              <a:defRPr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Detectors: two units ~ 170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msr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solid angle,</a:t>
            </a:r>
          </a:p>
          <a:p>
            <a:pPr>
              <a:lnSpc>
                <a:spcPct val="114000"/>
              </a:lnSpc>
              <a:defRPr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E – Si 20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mkm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(50x50 mm. 16 strips)</a:t>
            </a:r>
          </a:p>
        </p:txBody>
      </p:sp>
      <p:sp>
        <p:nvSpPr>
          <p:cNvPr id="21" name="Прямоугольник 11">
            <a:extLst>
              <a:ext uri="{FF2B5EF4-FFF2-40B4-BE49-F238E27FC236}">
                <a16:creationId xmlns:a16="http://schemas.microsoft.com/office/drawing/2014/main" id="{90C3BA9D-D2E1-40BC-B248-08F00EFA8794}"/>
              </a:ext>
            </a:extLst>
          </p:cNvPr>
          <p:cNvSpPr/>
          <p:nvPr/>
        </p:nvSpPr>
        <p:spPr>
          <a:xfrm>
            <a:off x="4976716" y="5667062"/>
            <a:ext cx="17798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 Factor ~50 &gt;</a:t>
            </a:r>
            <a:endParaRPr lang="ru-RU" sz="2000" b="1" u="sng" dirty="0"/>
          </a:p>
        </p:txBody>
      </p:sp>
      <p:sp>
        <p:nvSpPr>
          <p:cNvPr id="22" name="TextShape 1">
            <a:extLst>
              <a:ext uri="{FF2B5EF4-FFF2-40B4-BE49-F238E27FC236}">
                <a16:creationId xmlns:a16="http://schemas.microsoft.com/office/drawing/2014/main" id="{8A6AB389-539B-4C04-B1EF-9D815398A2BC}"/>
              </a:ext>
            </a:extLst>
          </p:cNvPr>
          <p:cNvSpPr txBox="1"/>
          <p:nvPr/>
        </p:nvSpPr>
        <p:spPr>
          <a:xfrm>
            <a:off x="0" y="0"/>
            <a:ext cx="12192000" cy="5594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="ctr"/>
          <a:lstStyle/>
          <a:p>
            <a:pPr algn="ctr"/>
            <a:r>
              <a:rPr lang="en-GB" sz="2000" baseline="30000" dirty="0"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GB" sz="2000" dirty="0">
                <a:ea typeface="Tahoma" panose="020B0604030504040204" pitchFamily="34" charset="0"/>
                <a:cs typeface="Tahoma" panose="020B0604030504040204" pitchFamily="34" charset="0"/>
              </a:rPr>
              <a:t>He(</a:t>
            </a:r>
            <a:r>
              <a:rPr lang="en-GB" sz="2000" baseline="30000" dirty="0"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en-GB" sz="2000" dirty="0">
                <a:ea typeface="Tahoma" panose="020B0604030504040204" pitchFamily="34" charset="0"/>
                <a:cs typeface="Tahoma" panose="020B0604030504040204" pitchFamily="34" charset="0"/>
              </a:rPr>
              <a:t>He,</a:t>
            </a:r>
            <a:r>
              <a:rPr lang="en-GB" sz="2000" baseline="30000" dirty="0"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en-GB" sz="2000" dirty="0">
                <a:ea typeface="Tahoma" panose="020B0604030504040204" pitchFamily="34" charset="0"/>
                <a:cs typeface="Tahoma" panose="020B0604030504040204" pitchFamily="34" charset="0"/>
              </a:rPr>
              <a:t>He)</a:t>
            </a:r>
            <a:r>
              <a:rPr lang="en-GB" sz="2000" baseline="30000" dirty="0"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GB" sz="2000" dirty="0">
                <a:ea typeface="Tahoma" panose="020B0604030504040204" pitchFamily="34" charset="0"/>
                <a:cs typeface="Tahoma" panose="020B0604030504040204" pitchFamily="34" charset="0"/>
              </a:rPr>
              <a:t>He</a:t>
            </a:r>
            <a:r>
              <a:rPr lang="pl-PL" sz="2000" spc="-1" dirty="0">
                <a:solidFill>
                  <a:schemeClr val="tx2">
                    <a:lumMod val="50000"/>
                  </a:schemeClr>
                </a:solidFill>
              </a:rPr>
              <a:t> experiment</a:t>
            </a:r>
            <a:r>
              <a:rPr lang="en-US" sz="2000" spc="-1" dirty="0">
                <a:solidFill>
                  <a:schemeClr val="tx2">
                    <a:lumMod val="50000"/>
                  </a:schemeClr>
                </a:solidFill>
              </a:rPr>
              <a:t> at 25÷35 </a:t>
            </a:r>
            <a:r>
              <a:rPr lang="en-US" sz="2000" spc="-1" dirty="0" err="1">
                <a:solidFill>
                  <a:schemeClr val="tx2">
                    <a:lumMod val="50000"/>
                  </a:schemeClr>
                </a:solidFill>
              </a:rPr>
              <a:t>AMeV</a:t>
            </a:r>
            <a:r>
              <a:rPr lang="en-US" sz="2000" spc="-1" dirty="0">
                <a:solidFill>
                  <a:schemeClr val="tx2">
                    <a:lumMod val="50000"/>
                  </a:schemeClr>
                </a:solidFill>
              </a:rPr>
              <a:t> (</a:t>
            </a:r>
            <a:r>
              <a:rPr lang="ru-BY" sz="2000" spc="-1" dirty="0">
                <a:solidFill>
                  <a:schemeClr val="tx2">
                    <a:lumMod val="50000"/>
                  </a:schemeClr>
                </a:solidFill>
              </a:rPr>
              <a:t>передача </a:t>
            </a:r>
            <a:r>
              <a:rPr lang="en-US" sz="2000" spc="-1" dirty="0">
                <a:solidFill>
                  <a:schemeClr val="tx2">
                    <a:lumMod val="50000"/>
                  </a:schemeClr>
                </a:solidFill>
              </a:rPr>
              <a:t>2n)</a:t>
            </a:r>
            <a:endParaRPr lang="ru-RU" sz="2000" strike="noStrike" spc="-1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6501131" y="1361213"/>
            <a:ext cx="5823887" cy="3075935"/>
            <a:chOff x="3572703" y="508232"/>
            <a:chExt cx="7645222" cy="3497192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flipV="1">
              <a:off x="4251600" y="1952063"/>
              <a:ext cx="5972674" cy="422567"/>
            </a:xfrm>
            <a:prstGeom prst="line">
              <a:avLst/>
            </a:prstGeom>
            <a:ln w="31750">
              <a:solidFill>
                <a:srgbClr val="C00000"/>
              </a:solidFill>
              <a:prstDash val="dashDot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7" name="Прямоугольник 15">
              <a:extLst>
                <a:ext uri="{FF2B5EF4-FFF2-40B4-BE49-F238E27FC236}">
                  <a16:creationId xmlns:a16="http://schemas.microsoft.com/office/drawing/2014/main" id="{147DADD9-882F-404A-80EF-4815DC8D5984}"/>
                </a:ext>
              </a:extLst>
            </p:cNvPr>
            <p:cNvSpPr/>
            <p:nvPr/>
          </p:nvSpPr>
          <p:spPr>
            <a:xfrm>
              <a:off x="4239543" y="2745399"/>
              <a:ext cx="783802" cy="3849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baseline="30000" dirty="0"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r>
                <a:rPr lang="en-US" sz="1600" b="1" dirty="0">
                  <a:ea typeface="Tahoma" panose="020B0604030504040204" pitchFamily="34" charset="0"/>
                  <a:cs typeface="Tahoma" panose="020B0604030504040204" pitchFamily="34" charset="0"/>
                </a:rPr>
                <a:t>He</a:t>
              </a:r>
              <a:endParaRPr lang="ru-RU" sz="1600" b="1" dirty="0"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Прямоугольник 15">
              <a:extLst>
                <a:ext uri="{FF2B5EF4-FFF2-40B4-BE49-F238E27FC236}">
                  <a16:creationId xmlns:a16="http://schemas.microsoft.com/office/drawing/2014/main" id="{147DADD9-882F-404A-80EF-4815DC8D5984}"/>
                </a:ext>
              </a:extLst>
            </p:cNvPr>
            <p:cNvSpPr/>
            <p:nvPr/>
          </p:nvSpPr>
          <p:spPr>
            <a:xfrm>
              <a:off x="3572703" y="1862618"/>
              <a:ext cx="796257" cy="3849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baseline="30000" dirty="0"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r>
                <a:rPr lang="en-US" sz="1600" b="1" dirty="0">
                  <a:ea typeface="Tahoma" panose="020B0604030504040204" pitchFamily="34" charset="0"/>
                  <a:cs typeface="Tahoma" panose="020B0604030504040204" pitchFamily="34" charset="0"/>
                </a:rPr>
                <a:t>He </a:t>
              </a:r>
            </a:p>
          </p:txBody>
        </p:sp>
        <p:sp>
          <p:nvSpPr>
            <p:cNvPr id="23" name="Стрелка вправо 22"/>
            <p:cNvSpPr/>
            <p:nvPr/>
          </p:nvSpPr>
          <p:spPr>
            <a:xfrm rot="21303179">
              <a:off x="3890762" y="2263593"/>
              <a:ext cx="558800" cy="203001"/>
            </a:xfrm>
            <a:prstGeom prst="right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52249" y="568345"/>
              <a:ext cx="3672041" cy="3139683"/>
            </a:xfrm>
            <a:prstGeom prst="rect">
              <a:avLst/>
            </a:prstGeom>
          </p:spPr>
        </p:pic>
        <p:cxnSp>
          <p:nvCxnSpPr>
            <p:cNvPr id="26" name="Прямая соединительная линия 25"/>
            <p:cNvCxnSpPr/>
            <p:nvPr/>
          </p:nvCxnSpPr>
          <p:spPr>
            <a:xfrm>
              <a:off x="4499658" y="1996134"/>
              <a:ext cx="50563" cy="684010"/>
            </a:xfrm>
            <a:prstGeom prst="line">
              <a:avLst/>
            </a:prstGeom>
            <a:ln w="635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 стрелкой 26"/>
            <p:cNvCxnSpPr/>
            <p:nvPr/>
          </p:nvCxnSpPr>
          <p:spPr>
            <a:xfrm>
              <a:off x="4499658" y="2374630"/>
              <a:ext cx="2485342" cy="250245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 стрелкой 27"/>
            <p:cNvCxnSpPr>
              <a:stCxn id="23" idx="3"/>
            </p:cNvCxnSpPr>
            <p:nvPr/>
          </p:nvCxnSpPr>
          <p:spPr>
            <a:xfrm flipV="1">
              <a:off x="4448521" y="1899088"/>
              <a:ext cx="2384079" cy="441912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 стрелкой 28"/>
            <p:cNvCxnSpPr/>
            <p:nvPr/>
          </p:nvCxnSpPr>
          <p:spPr>
            <a:xfrm flipV="1">
              <a:off x="8077083" y="1537692"/>
              <a:ext cx="649971" cy="147969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Прямоугольник 15">
              <a:extLst>
                <a:ext uri="{FF2B5EF4-FFF2-40B4-BE49-F238E27FC236}">
                  <a16:creationId xmlns:a16="http://schemas.microsoft.com/office/drawing/2014/main" id="{147DADD9-882F-404A-80EF-4815DC8D5984}"/>
                </a:ext>
              </a:extLst>
            </p:cNvPr>
            <p:cNvSpPr/>
            <p:nvPr/>
          </p:nvSpPr>
          <p:spPr>
            <a:xfrm>
              <a:off x="6201166" y="2626750"/>
              <a:ext cx="835238" cy="4199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baseline="30000" dirty="0">
                  <a:solidFill>
                    <a:srgbClr val="0000FF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r>
                <a:rPr lang="en-US" b="1" dirty="0">
                  <a:solidFill>
                    <a:srgbClr val="0000FF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He</a:t>
              </a:r>
            </a:p>
          </p:txBody>
        </p:sp>
        <p:sp>
          <p:nvSpPr>
            <p:cNvPr id="31" name="Прямоугольник 15">
              <a:extLst>
                <a:ext uri="{FF2B5EF4-FFF2-40B4-BE49-F238E27FC236}">
                  <a16:creationId xmlns:a16="http://schemas.microsoft.com/office/drawing/2014/main" id="{147DADD9-882F-404A-80EF-4815DC8D5984}"/>
                </a:ext>
              </a:extLst>
            </p:cNvPr>
            <p:cNvSpPr/>
            <p:nvPr/>
          </p:nvSpPr>
          <p:spPr>
            <a:xfrm>
              <a:off x="8080335" y="1694436"/>
              <a:ext cx="796477" cy="41991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b="1" baseline="30000" dirty="0">
                  <a:solidFill>
                    <a:srgbClr val="FF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r>
                <a:rPr lang="en-US" b="1" dirty="0">
                  <a:solidFill>
                    <a:srgbClr val="FF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He</a:t>
              </a:r>
            </a:p>
          </p:txBody>
        </p:sp>
        <p:sp>
          <p:nvSpPr>
            <p:cNvPr id="32" name="Прямоугольник 15">
              <a:extLst>
                <a:ext uri="{FF2B5EF4-FFF2-40B4-BE49-F238E27FC236}">
                  <a16:creationId xmlns:a16="http://schemas.microsoft.com/office/drawing/2014/main" id="{147DADD9-882F-404A-80EF-4815DC8D5984}"/>
                </a:ext>
              </a:extLst>
            </p:cNvPr>
            <p:cNvSpPr/>
            <p:nvPr/>
          </p:nvSpPr>
          <p:spPr>
            <a:xfrm>
              <a:off x="4860435" y="508232"/>
              <a:ext cx="2789737" cy="66486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DSSD </a:t>
              </a:r>
              <a:r>
                <a:rPr lang="en-US" sz="1600" b="1" dirty="0">
                  <a:solidFill>
                    <a:srgbClr val="FF0000"/>
                  </a:solidFill>
                  <a:ea typeface="Tahoma" panose="020B0604030504040204" pitchFamily="34" charset="0"/>
                  <a:cs typeface="Tahoma" panose="020B0604030504040204" pitchFamily="34" charset="0"/>
                  <a:sym typeface="Symbol" panose="05050102010706020507" pitchFamily="18" charset="2"/>
                </a:rPr>
                <a:t></a:t>
              </a:r>
              <a:r>
                <a:rPr lang="en-US" sz="1600" b="1" i="1" dirty="0">
                  <a:solidFill>
                    <a:srgbClr val="FF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E</a:t>
              </a:r>
              <a:r>
                <a:rPr lang="en-US" sz="1600" b="1" dirty="0">
                  <a:solidFill>
                    <a:srgbClr val="FF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 1.5 mm</a:t>
              </a:r>
            </a:p>
            <a:p>
              <a:r>
                <a:rPr lang="en-US" sz="1600" b="1" dirty="0">
                  <a:solidFill>
                    <a:srgbClr val="FF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4x4 </a:t>
              </a:r>
              <a:r>
                <a:rPr lang="en-US" sz="1600" b="1" dirty="0" err="1">
                  <a:solidFill>
                    <a:srgbClr val="FF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CsI</a:t>
              </a:r>
              <a:r>
                <a:rPr lang="en-US" sz="1600" b="1" dirty="0">
                  <a:solidFill>
                    <a:srgbClr val="FF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(Tl) </a:t>
              </a:r>
              <a:r>
                <a:rPr lang="en-US" sz="1600" b="1" i="1" dirty="0">
                  <a:solidFill>
                    <a:srgbClr val="FF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E</a:t>
              </a:r>
              <a:r>
                <a:rPr lang="en-US" sz="1600" b="1" dirty="0">
                  <a:solidFill>
                    <a:srgbClr val="FF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 50 mm</a:t>
              </a:r>
            </a:p>
          </p:txBody>
        </p:sp>
        <p:sp>
          <p:nvSpPr>
            <p:cNvPr id="33" name="Прямоугольник 15">
              <a:extLst>
                <a:ext uri="{FF2B5EF4-FFF2-40B4-BE49-F238E27FC236}">
                  <a16:creationId xmlns:a16="http://schemas.microsoft.com/office/drawing/2014/main" id="{147DADD9-882F-404A-80EF-4815DC8D5984}"/>
                </a:ext>
              </a:extLst>
            </p:cNvPr>
            <p:cNvSpPr/>
            <p:nvPr/>
          </p:nvSpPr>
          <p:spPr>
            <a:xfrm>
              <a:off x="7852767" y="3060620"/>
              <a:ext cx="3365158" cy="94480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solidFill>
                    <a:srgbClr val="0000FF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SSD </a:t>
              </a:r>
              <a:r>
                <a:rPr lang="en-US" sz="1600" b="1" dirty="0">
                  <a:solidFill>
                    <a:srgbClr val="0000FF"/>
                  </a:solidFill>
                  <a:ea typeface="Tahoma" panose="020B0604030504040204" pitchFamily="34" charset="0"/>
                  <a:cs typeface="Tahoma" panose="020B0604030504040204" pitchFamily="34" charset="0"/>
                  <a:sym typeface="Symbol" panose="05050102010706020507" pitchFamily="18" charset="2"/>
                </a:rPr>
                <a:t></a:t>
              </a:r>
              <a:r>
                <a:rPr lang="en-US" sz="1600" b="1" i="1" dirty="0">
                  <a:solidFill>
                    <a:srgbClr val="0000FF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E</a:t>
              </a:r>
              <a:r>
                <a:rPr lang="en-US" sz="1600" b="1" dirty="0">
                  <a:solidFill>
                    <a:srgbClr val="0000FF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 20 µm</a:t>
              </a:r>
            </a:p>
            <a:p>
              <a:r>
                <a:rPr lang="en-US" sz="1600" b="1" dirty="0">
                  <a:solidFill>
                    <a:srgbClr val="0000FF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SSD </a:t>
              </a:r>
              <a:r>
                <a:rPr lang="en-US" sz="1600" b="1" i="1" dirty="0">
                  <a:solidFill>
                    <a:srgbClr val="0000FF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E</a:t>
              </a:r>
              <a:r>
                <a:rPr lang="en-US" sz="1600" b="1" dirty="0">
                  <a:solidFill>
                    <a:srgbClr val="0000FF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 1000 µm</a:t>
              </a:r>
            </a:p>
            <a:p>
              <a:r>
                <a:rPr lang="en-US" sz="1600" b="1" dirty="0">
                  <a:solidFill>
                    <a:srgbClr val="0000FF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SSD </a:t>
              </a:r>
              <a:r>
                <a:rPr lang="en-US" sz="1600" b="1" i="1" dirty="0">
                  <a:solidFill>
                    <a:srgbClr val="0000FF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E</a:t>
              </a:r>
              <a:r>
                <a:rPr lang="en-US" sz="1600" b="1" dirty="0">
                  <a:solidFill>
                    <a:srgbClr val="0000FF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 1000 µm</a:t>
              </a:r>
            </a:p>
          </p:txBody>
        </p:sp>
        <p:cxnSp>
          <p:nvCxnSpPr>
            <p:cNvPr id="25" name="Прямая соединительная линия 24"/>
            <p:cNvCxnSpPr/>
            <p:nvPr/>
          </p:nvCxnSpPr>
          <p:spPr>
            <a:xfrm flipV="1">
              <a:off x="8077083" y="1951733"/>
              <a:ext cx="2355906" cy="140998"/>
            </a:xfrm>
            <a:prstGeom prst="line">
              <a:avLst/>
            </a:prstGeom>
            <a:ln w="31750">
              <a:solidFill>
                <a:srgbClr val="C00000"/>
              </a:solidFill>
              <a:prstDash val="dashDot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3520AF4F-A5D5-3611-74B6-BB5E59BACA85}"/>
              </a:ext>
            </a:extLst>
          </p:cNvPr>
          <p:cNvGrpSpPr/>
          <p:nvPr/>
        </p:nvGrpSpPr>
        <p:grpSpPr>
          <a:xfrm>
            <a:off x="174907" y="560225"/>
            <a:ext cx="5927558" cy="4820944"/>
            <a:chOff x="6381751" y="209550"/>
            <a:chExt cx="5499362" cy="4443138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BC1A78C4-846B-E789-59C8-EFBB29629BF4}"/>
                </a:ext>
              </a:extLst>
            </p:cNvPr>
            <p:cNvGrpSpPr/>
            <p:nvPr/>
          </p:nvGrpSpPr>
          <p:grpSpPr>
            <a:xfrm>
              <a:off x="6381751" y="209550"/>
              <a:ext cx="5499362" cy="4443138"/>
              <a:chOff x="6381751" y="209550"/>
              <a:chExt cx="5499362" cy="4443138"/>
            </a:xfrm>
          </p:grpSpPr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52C134C3-563A-84FC-D080-5F5F3DB580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81751" y="209550"/>
                <a:ext cx="5499362" cy="4443138"/>
              </a:xfrm>
              <a:prstGeom prst="rect">
                <a:avLst/>
              </a:prstGeom>
            </p:spPr>
          </p:pic>
          <p:sp>
            <p:nvSpPr>
              <p:cNvPr id="13" name="Прямоугольник 15">
                <a:extLst>
                  <a:ext uri="{FF2B5EF4-FFF2-40B4-BE49-F238E27FC236}">
                    <a16:creationId xmlns:a16="http://schemas.microsoft.com/office/drawing/2014/main" id="{0570C17A-4F85-C815-5467-A156B0E3FA8E}"/>
                  </a:ext>
                </a:extLst>
              </p:cNvPr>
              <p:cNvSpPr/>
              <p:nvPr/>
            </p:nvSpPr>
            <p:spPr>
              <a:xfrm>
                <a:off x="10782429" y="2522261"/>
                <a:ext cx="921891" cy="3120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600" b="1" dirty="0">
                    <a:solidFill>
                      <a:srgbClr val="7030A0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2024</a:t>
                </a:r>
                <a:endParaRPr lang="en-GB" sz="1600" b="1" dirty="0">
                  <a:solidFill>
                    <a:srgbClr val="7030A0"/>
                  </a:solidFill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4" name="Прямоугольник 15">
                <a:extLst>
                  <a:ext uri="{FF2B5EF4-FFF2-40B4-BE49-F238E27FC236}">
                    <a16:creationId xmlns:a16="http://schemas.microsoft.com/office/drawing/2014/main" id="{15013D25-3D40-69E4-5B8E-CD0D27E66CD9}"/>
                  </a:ext>
                </a:extLst>
              </p:cNvPr>
              <p:cNvSpPr/>
              <p:nvPr/>
            </p:nvSpPr>
            <p:spPr>
              <a:xfrm>
                <a:off x="11163959" y="726420"/>
                <a:ext cx="669339" cy="584775"/>
              </a:xfrm>
              <a:prstGeom prst="rect">
                <a:avLst/>
              </a:prstGeom>
              <a:ln w="19050">
                <a:solidFill>
                  <a:srgbClr val="7030A0"/>
                </a:solidFill>
                <a:prstDash val="sysDash"/>
              </a:ln>
            </p:spPr>
            <p:txBody>
              <a:bodyPr wrap="square">
                <a:spAutoFit/>
              </a:bodyPr>
              <a:lstStyle/>
              <a:p>
                <a:endParaRPr lang="ru-RU" sz="1600" b="1" dirty="0">
                  <a:solidFill>
                    <a:srgbClr val="7030A0"/>
                  </a:solidFill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ru-RU" sz="1600" b="1" dirty="0">
                    <a:solidFill>
                      <a:srgbClr val="7030A0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1998</a:t>
                </a:r>
              </a:p>
            </p:txBody>
          </p:sp>
        </p:grp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9996D187-33DE-546A-B1D0-229631BE428C}"/>
                </a:ext>
              </a:extLst>
            </p:cNvPr>
            <p:cNvSpPr/>
            <p:nvPr/>
          </p:nvSpPr>
          <p:spPr>
            <a:xfrm>
              <a:off x="7257130" y="1660479"/>
              <a:ext cx="279823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400" kern="0" dirty="0"/>
                <a:t>Energy at the entrance </a:t>
              </a:r>
            </a:p>
            <a:p>
              <a:pPr>
                <a:defRPr/>
              </a:pPr>
              <a:r>
                <a:rPr lang="en-US" sz="1400" kern="0" dirty="0"/>
                <a:t>of detector (passing 20 µ Si)</a:t>
              </a:r>
              <a:endParaRPr lang="ru-RU" sz="1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8" name="Прямая со стрелкой 7">
              <a:extLst>
                <a:ext uri="{FF2B5EF4-FFF2-40B4-BE49-F238E27FC236}">
                  <a16:creationId xmlns:a16="http://schemas.microsoft.com/office/drawing/2014/main" id="{B6742DE5-3254-E841-ED8F-29E103BF61E7}"/>
                </a:ext>
              </a:extLst>
            </p:cNvPr>
            <p:cNvCxnSpPr/>
            <p:nvPr/>
          </p:nvCxnSpPr>
          <p:spPr>
            <a:xfrm>
              <a:off x="8746066" y="2183699"/>
              <a:ext cx="588434" cy="67712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5679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4DC9EC3-43DC-5C3E-DF37-1C6841E9E1B2}"/>
              </a:ext>
            </a:extLst>
          </p:cNvPr>
          <p:cNvSpPr txBox="1"/>
          <p:nvPr/>
        </p:nvSpPr>
        <p:spPr>
          <a:xfrm>
            <a:off x="7396336" y="5582521"/>
            <a:ext cx="353644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ru-RU" sz="1400" b="0" i="0" u="none" strike="noStrike" baseline="0" dirty="0">
              <a:solidFill>
                <a:srgbClr val="000000"/>
              </a:solidFill>
            </a:endParaRPr>
          </a:p>
          <a:p>
            <a:r>
              <a:rPr lang="en-US" sz="1400" b="0" i="0" u="none" strike="noStrike" baseline="0" dirty="0" err="1">
                <a:solidFill>
                  <a:srgbClr val="000000"/>
                </a:solidFill>
              </a:rPr>
              <a:t>J</a:t>
            </a:r>
            <a:r>
              <a:rPr lang="en-US" sz="1400" b="0" i="1" u="none" strike="noStrike" baseline="0" dirty="0" err="1">
                <a:solidFill>
                  <a:srgbClr val="000000"/>
                </a:solidFill>
              </a:rPr>
              <a:t>.H.Kelley</a:t>
            </a:r>
            <a:r>
              <a:rPr lang="en-US" sz="1400" b="0" i="1" u="none" strike="noStrike" baseline="0" dirty="0">
                <a:solidFill>
                  <a:srgbClr val="000000"/>
                </a:solidFill>
              </a:rPr>
              <a:t>, </a:t>
            </a:r>
            <a:r>
              <a:rPr lang="en-US" sz="1400" b="0" i="1" u="none" strike="noStrike" baseline="0" dirty="0" err="1">
                <a:solidFill>
                  <a:srgbClr val="000000"/>
                </a:solidFill>
              </a:rPr>
              <a:t>J.E.Purcell</a:t>
            </a:r>
            <a:r>
              <a:rPr lang="en-US" sz="1400" b="0" i="1" u="none" strike="noStrike" baseline="0" dirty="0">
                <a:solidFill>
                  <a:srgbClr val="000000"/>
                </a:solidFill>
              </a:rPr>
              <a:t>, </a:t>
            </a:r>
            <a:r>
              <a:rPr lang="en-US" sz="1400" b="0" i="1" u="none" strike="noStrike" baseline="0" dirty="0" err="1">
                <a:solidFill>
                  <a:srgbClr val="000000"/>
                </a:solidFill>
              </a:rPr>
              <a:t>C.G.Sheu</a:t>
            </a:r>
            <a:r>
              <a:rPr lang="en-US" sz="1400" b="0" i="1" u="none" strike="noStrike" baseline="0" dirty="0">
                <a:solidFill>
                  <a:srgbClr val="000000"/>
                </a:solidFill>
              </a:rPr>
              <a:t>,</a:t>
            </a:r>
          </a:p>
          <a:p>
            <a:r>
              <a:rPr lang="en-US" sz="1400" b="0" i="0" u="none" strike="noStrike" baseline="0" dirty="0">
                <a:solidFill>
                  <a:srgbClr val="000000"/>
                </a:solidFill>
              </a:rPr>
              <a:t> Energy levels of light nuclei A =12,</a:t>
            </a:r>
            <a:endParaRPr lang="ru-RU" sz="1400" dirty="0">
              <a:solidFill>
                <a:srgbClr val="0080AC"/>
              </a:solidFill>
            </a:endParaRPr>
          </a:p>
          <a:p>
            <a:r>
              <a:rPr lang="en-US" sz="1400" dirty="0"/>
              <a:t>Nuclear Physics </a:t>
            </a:r>
            <a:r>
              <a:rPr lang="ru-RU" sz="1400" dirty="0"/>
              <a:t>А</a:t>
            </a:r>
            <a:r>
              <a:rPr lang="en-US" sz="1400" dirty="0"/>
              <a:t> </a:t>
            </a:r>
            <a:r>
              <a:rPr lang="ru-RU" sz="1400" dirty="0"/>
              <a:t>968 (2017) 71-253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0F213FA-7940-9A8E-305F-AE50D2C4E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011" y="758952"/>
            <a:ext cx="4986615" cy="40599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3800CCE-BB63-4DAF-A6EC-F7D78B01243C}"/>
              </a:ext>
            </a:extLst>
          </p:cNvPr>
          <p:cNvSpPr txBox="1"/>
          <p:nvPr/>
        </p:nvSpPr>
        <p:spPr>
          <a:xfrm>
            <a:off x="1161670" y="4890024"/>
            <a:ext cx="397611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baseline="0" dirty="0"/>
              <a:t>The energy-spin systematics of the </a:t>
            </a:r>
            <a:r>
              <a:rPr lang="en-US" sz="1400" b="0" i="0" u="none" strike="noStrike" baseline="30000" dirty="0"/>
              <a:t>6</a:t>
            </a:r>
            <a:r>
              <a:rPr lang="en-US" sz="1400" b="0" i="0" u="none" strike="noStrike" baseline="0" dirty="0"/>
              <a:t>He + </a:t>
            </a:r>
            <a:r>
              <a:rPr lang="en-US" sz="1400" b="0" i="0" u="none" strike="noStrike" baseline="30000" dirty="0"/>
              <a:t>6</a:t>
            </a:r>
            <a:r>
              <a:rPr lang="en-US" sz="1400" b="0" i="0" u="none" strike="noStrike" baseline="0" dirty="0"/>
              <a:t>He  breakup states in </a:t>
            </a:r>
            <a:r>
              <a:rPr lang="en-US" sz="1400" b="0" i="0" u="none" strike="noStrike" baseline="30000" dirty="0"/>
              <a:t>12</a:t>
            </a:r>
            <a:r>
              <a:rPr lang="en-US" sz="1400" b="0" i="0" u="none" strike="noStrike" baseline="0" dirty="0"/>
              <a:t>Be (black dots).</a:t>
            </a:r>
          </a:p>
          <a:p>
            <a:endParaRPr lang="en-US" sz="1400" dirty="0"/>
          </a:p>
          <a:p>
            <a:r>
              <a:rPr lang="en-US" sz="1400" i="1" u="none" strike="noStrike" baseline="0" dirty="0"/>
              <a:t>M. Freer et al.,  </a:t>
            </a:r>
            <a:r>
              <a:rPr lang="en-US" sz="1400" i="0" u="none" strike="noStrike" baseline="0" dirty="0"/>
              <a:t>Exotic molecular states in </a:t>
            </a:r>
            <a:r>
              <a:rPr lang="en-US" sz="1400" i="0" u="none" strike="noStrike" baseline="30000" dirty="0"/>
              <a:t>12</a:t>
            </a:r>
            <a:r>
              <a:rPr lang="en-US" sz="1400" i="0" u="none" strike="noStrike" baseline="0" dirty="0"/>
              <a:t>Be, Phys. Rev. Letters, 82 (</a:t>
            </a:r>
            <a:r>
              <a:rPr lang="en-US" sz="1400" dirty="0"/>
              <a:t>1999</a:t>
            </a:r>
            <a:r>
              <a:rPr lang="en-US" sz="1400" i="0" u="none" strike="noStrike" baseline="0" dirty="0"/>
              <a:t>) 1383</a:t>
            </a:r>
            <a:endParaRPr lang="ru-RU" sz="140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9702DF5-E27B-644B-9F19-F5C71A144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9862" y="707098"/>
            <a:ext cx="5584575" cy="487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97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A36B002-9FB9-D5E2-4781-FD7D3EE33930}"/>
              </a:ext>
            </a:extLst>
          </p:cNvPr>
          <p:cNvSpPr txBox="1"/>
          <p:nvPr/>
        </p:nvSpPr>
        <p:spPr>
          <a:xfrm>
            <a:off x="4818136" y="5690143"/>
            <a:ext cx="73738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u="none" strike="noStrike" baseline="0" dirty="0">
                <a:solidFill>
                  <a:srgbClr val="231F20"/>
                </a:solidFill>
              </a:rPr>
              <a:t>W. Von </a:t>
            </a:r>
            <a:r>
              <a:rPr lang="en-US" sz="1400" i="1" u="none" strike="noStrike" baseline="0" dirty="0" err="1">
                <a:solidFill>
                  <a:srgbClr val="231F20"/>
                </a:solidFill>
              </a:rPr>
              <a:t>Oertzen</a:t>
            </a:r>
            <a:r>
              <a:rPr lang="ru-RU" sz="1400" i="1" dirty="0">
                <a:solidFill>
                  <a:srgbClr val="231F20"/>
                </a:solidFill>
              </a:rPr>
              <a:t>, </a:t>
            </a:r>
            <a:r>
              <a:rPr lang="en-US" sz="1400" i="1" dirty="0">
                <a:solidFill>
                  <a:srgbClr val="231F20"/>
                </a:solidFill>
              </a:rPr>
              <a:t>M. Freer, Y. </a:t>
            </a:r>
            <a:r>
              <a:rPr lang="en-US" sz="1400" i="1" dirty="0" err="1">
                <a:solidFill>
                  <a:srgbClr val="231F20"/>
                </a:solidFill>
              </a:rPr>
              <a:t>Kanado-En’yo</a:t>
            </a:r>
            <a:r>
              <a:rPr lang="en-US" sz="1400" i="1" u="none" strike="noStrike" baseline="0" dirty="0">
                <a:solidFill>
                  <a:srgbClr val="231F20"/>
                </a:solidFill>
              </a:rPr>
              <a:t>, </a:t>
            </a:r>
            <a:r>
              <a:rPr lang="en-US" sz="1400" u="none" strike="noStrike" baseline="0" dirty="0">
                <a:solidFill>
                  <a:srgbClr val="231F20"/>
                </a:solidFill>
              </a:rPr>
              <a:t>Nuclear clusters and nuclear molecules,</a:t>
            </a:r>
            <a:r>
              <a:rPr lang="en-US" sz="1400" i="1" u="none" strike="noStrike" baseline="0" dirty="0">
                <a:solidFill>
                  <a:srgbClr val="231F20"/>
                </a:solidFill>
              </a:rPr>
              <a:t> </a:t>
            </a:r>
          </a:p>
          <a:p>
            <a:pPr algn="l"/>
            <a:r>
              <a:rPr lang="en-US" sz="1400" u="none" strike="noStrike" baseline="0" dirty="0">
                <a:solidFill>
                  <a:srgbClr val="231F20"/>
                </a:solidFill>
              </a:rPr>
              <a:t>Phys. Rep. 432 (2006) 43-113. </a:t>
            </a:r>
            <a:r>
              <a:rPr lang="en-US" sz="1400" dirty="0"/>
              <a:t>/</a:t>
            </a:r>
            <a:r>
              <a:rPr lang="en-US" sz="1400" b="0" i="0" u="none" strike="noStrike" baseline="0" dirty="0"/>
              <a:t>AMD – </a:t>
            </a:r>
            <a:r>
              <a:rPr lang="en-US" sz="1400" b="0" i="0" u="none" strike="noStrike" baseline="0" dirty="0" err="1"/>
              <a:t>Antisymmetrized</a:t>
            </a:r>
            <a:r>
              <a:rPr lang="en-US" sz="1400" b="0" i="0" u="none" strike="noStrike" baseline="0" dirty="0"/>
              <a:t> Molecular Dynamics. </a:t>
            </a:r>
            <a:r>
              <a:rPr lang="en-US" sz="1400" b="0" i="0" u="none" strike="noStrike" baseline="0" dirty="0">
                <a:solidFill>
                  <a:srgbClr val="231F20"/>
                </a:solidFill>
              </a:rPr>
              <a:t>The density plots of the intrinsic states are shown in special panels: for protons on the left side of each plot and for neutrons on the right side, respectively.</a:t>
            </a:r>
            <a:r>
              <a:rPr lang="en-US" sz="1400" b="0" i="0" u="none" strike="noStrike" baseline="0" dirty="0"/>
              <a:t>/</a:t>
            </a:r>
            <a:endParaRPr lang="ru-RU" sz="14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B1875CC-4D8D-B136-833F-AA248AF07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493" y="578992"/>
            <a:ext cx="3863005" cy="39472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F03D60B-E6D2-A4AE-C3A8-48530538B246}"/>
              </a:ext>
            </a:extLst>
          </p:cNvPr>
          <p:cNvSpPr txBox="1"/>
          <p:nvPr/>
        </p:nvSpPr>
        <p:spPr>
          <a:xfrm>
            <a:off x="677038" y="4526279"/>
            <a:ext cx="39761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baseline="0" dirty="0"/>
              <a:t>The energy-spin systematics for states in </a:t>
            </a:r>
            <a:r>
              <a:rPr lang="en-US" sz="1400" b="0" i="0" u="none" strike="noStrike" baseline="30000" dirty="0"/>
              <a:t>10</a:t>
            </a:r>
            <a:r>
              <a:rPr lang="en-US" sz="1400" b="0" i="0" u="none" strike="noStrike" baseline="0" dirty="0"/>
              <a:t>Be.</a:t>
            </a:r>
            <a:endParaRPr lang="ru-RU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4CB156-CA09-DB11-D24B-4A68461770B5}"/>
              </a:ext>
            </a:extLst>
          </p:cNvPr>
          <p:cNvSpPr txBox="1"/>
          <p:nvPr/>
        </p:nvSpPr>
        <p:spPr>
          <a:xfrm>
            <a:off x="896876" y="4951479"/>
            <a:ext cx="353644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1" u="none" strike="noStrike" baseline="0" dirty="0">
                <a:solidFill>
                  <a:srgbClr val="000000"/>
                </a:solidFill>
              </a:rPr>
              <a:t>M. Freer et al.,</a:t>
            </a:r>
          </a:p>
          <a:p>
            <a:r>
              <a:rPr lang="en-US" sz="1400" b="0" i="0" u="none" strike="noStrike" baseline="0" dirty="0">
                <a:solidFill>
                  <a:srgbClr val="000000"/>
                </a:solidFill>
              </a:rPr>
              <a:t>Helium breakup states in </a:t>
            </a:r>
            <a:r>
              <a:rPr lang="en-US" sz="1400" b="0" i="0" u="none" strike="noStrike" baseline="30000" dirty="0">
                <a:solidFill>
                  <a:srgbClr val="000000"/>
                </a:solidFill>
              </a:rPr>
              <a:t>10</a:t>
            </a:r>
            <a:r>
              <a:rPr lang="en-US" sz="1400" b="0" i="0" u="none" strike="noStrike" baseline="0" dirty="0">
                <a:solidFill>
                  <a:srgbClr val="000000"/>
                </a:solidFill>
              </a:rPr>
              <a:t>Be and </a:t>
            </a:r>
            <a:r>
              <a:rPr lang="en-US" sz="1400" b="0" i="0" u="none" strike="noStrike" baseline="30000" dirty="0">
                <a:solidFill>
                  <a:srgbClr val="000000"/>
                </a:solidFill>
              </a:rPr>
              <a:t>12</a:t>
            </a:r>
            <a:r>
              <a:rPr lang="en-US" sz="1400" b="0" i="0" u="none" strike="noStrike" baseline="0" dirty="0">
                <a:solidFill>
                  <a:srgbClr val="000000"/>
                </a:solidFill>
              </a:rPr>
              <a:t>Be</a:t>
            </a:r>
            <a:r>
              <a:rPr lang="en-US" sz="1400" dirty="0">
                <a:solidFill>
                  <a:srgbClr val="0080AC"/>
                </a:solidFill>
              </a:rPr>
              <a:t>,</a:t>
            </a:r>
            <a:endParaRPr lang="ru-RU" sz="1400" dirty="0">
              <a:solidFill>
                <a:srgbClr val="0080AC"/>
              </a:solidFill>
            </a:endParaRPr>
          </a:p>
          <a:p>
            <a:r>
              <a:rPr lang="en-US" sz="1400" dirty="0"/>
              <a:t>Phys Review C 63 (2001) 034301</a:t>
            </a:r>
            <a:endParaRPr lang="ru-RU" sz="140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5D37EEA-9FBD-D8CF-B668-C39578064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5573" y="307117"/>
            <a:ext cx="6373559" cy="524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95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E738488F-C348-4CA9-6A87-32CE39192A7A}"/>
              </a:ext>
            </a:extLst>
          </p:cNvPr>
          <p:cNvSpPr txBox="1"/>
          <p:nvPr/>
        </p:nvSpPr>
        <p:spPr>
          <a:xfrm>
            <a:off x="550504" y="153483"/>
            <a:ext cx="111874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b="0" i="1" u="none" strike="noStrike" baseline="0" dirty="0"/>
              <a:t>S. Ahmed et al., </a:t>
            </a:r>
            <a:r>
              <a:rPr lang="en-US" sz="1600" i="0" u="none" strike="noStrike" baseline="0" dirty="0"/>
              <a:t>Breakup reaction studies of </a:t>
            </a:r>
            <a:r>
              <a:rPr lang="en-US" sz="1600" i="0" u="none" strike="noStrike" baseline="30000" dirty="0"/>
              <a:t>10</a:t>
            </a:r>
            <a:r>
              <a:rPr lang="en-US" sz="1600" i="0" u="none" strike="noStrike" baseline="0" dirty="0"/>
              <a:t>Be and </a:t>
            </a:r>
            <a:r>
              <a:rPr lang="en-US" sz="1600" i="0" u="none" strike="noStrike" baseline="30000" dirty="0"/>
              <a:t>10,11</a:t>
            </a:r>
            <a:r>
              <a:rPr lang="en-US" sz="1600" i="0" u="none" strike="noStrike" baseline="0" dirty="0"/>
              <a:t>B using a </a:t>
            </a:r>
            <a:r>
              <a:rPr lang="en-US" sz="1600" i="0" u="none" strike="noStrike" baseline="30000" dirty="0"/>
              <a:t>10</a:t>
            </a:r>
            <a:r>
              <a:rPr lang="en-US" sz="1600" i="0" u="none" strike="noStrike" baseline="0" dirty="0"/>
              <a:t>Be beam,</a:t>
            </a:r>
          </a:p>
          <a:p>
            <a:pPr algn="l"/>
            <a:r>
              <a:rPr lang="en-US" sz="1600" b="0" i="0" u="none" strike="noStrike" baseline="0" dirty="0"/>
              <a:t>Phys. Rev. C, 69 (2004) 024303</a:t>
            </a:r>
            <a:endParaRPr lang="ru-RU" sz="16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F55F8A-1323-E48B-05DF-073E1D338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504" y="702916"/>
            <a:ext cx="10944322" cy="2851261"/>
          </a:xfrm>
          <a:prstGeom prst="rect">
            <a:avLst/>
          </a:prstGeom>
        </p:spPr>
      </p:pic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C887477E-EF0B-8888-B339-32B1E4529C10}"/>
              </a:ext>
            </a:extLst>
          </p:cNvPr>
          <p:cNvCxnSpPr>
            <a:cxnSpLocks/>
          </p:cNvCxnSpPr>
          <p:nvPr/>
        </p:nvCxnSpPr>
        <p:spPr>
          <a:xfrm>
            <a:off x="2715208" y="1376256"/>
            <a:ext cx="4833257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7119F95-4BDE-8FB0-4068-4A5B62291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6113" y="4249505"/>
            <a:ext cx="6577110" cy="24550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6FBEA3-A932-8249-E39F-B9E011971136}"/>
              </a:ext>
            </a:extLst>
          </p:cNvPr>
          <p:cNvSpPr txBox="1"/>
          <p:nvPr/>
        </p:nvSpPr>
        <p:spPr>
          <a:xfrm>
            <a:off x="433628" y="3586690"/>
            <a:ext cx="11178073" cy="630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14000"/>
              </a:lnSpc>
            </a:pPr>
            <a:r>
              <a:rPr lang="en-US" sz="1600" b="0" i="1" u="none" strike="noStrike" baseline="0" dirty="0"/>
              <a:t>M. Freer et al.,  </a:t>
            </a:r>
            <a:r>
              <a:rPr lang="en-US" sz="1600" b="0" i="0" u="none" strike="noStrike" baseline="0" dirty="0"/>
              <a:t>Elastic scattering of </a:t>
            </a:r>
            <a:r>
              <a:rPr lang="en-US" sz="1600" b="0" i="0" u="none" strike="noStrike" baseline="30000" dirty="0"/>
              <a:t>8</a:t>
            </a:r>
            <a:r>
              <a:rPr lang="en-US" sz="1600" b="0" i="0" u="none" strike="noStrike" baseline="0" dirty="0"/>
              <a:t>He+</a:t>
            </a:r>
            <a:r>
              <a:rPr lang="en-US" sz="1600" b="0" i="0" u="none" strike="noStrike" baseline="30000" dirty="0"/>
              <a:t>4</a:t>
            </a:r>
            <a:r>
              <a:rPr lang="en-US" sz="1600" b="0" i="0" u="none" strike="noStrike" baseline="0" dirty="0"/>
              <a:t>He and two-neutron transfer and the influence of resonances in </a:t>
            </a:r>
            <a:r>
              <a:rPr lang="en-US" sz="1600" b="0" i="0" u="none" strike="noStrike" baseline="30000" dirty="0"/>
              <a:t>12</a:t>
            </a:r>
            <a:r>
              <a:rPr lang="en-US" sz="1600" b="0" i="0" u="none" strike="noStrike" baseline="0" dirty="0"/>
              <a:t>Be,</a:t>
            </a:r>
          </a:p>
          <a:p>
            <a:pPr algn="l">
              <a:lnSpc>
                <a:spcPct val="114000"/>
              </a:lnSpc>
            </a:pPr>
            <a:r>
              <a:rPr lang="en-US" sz="1600" b="0" i="0" u="none" strike="noStrike" baseline="0" dirty="0"/>
              <a:t> Physics Letters B 775 (2017) 58–62.  	</a:t>
            </a:r>
            <a:r>
              <a:rPr lang="en-US" sz="1600" dirty="0"/>
              <a:t>/</a:t>
            </a:r>
            <a:r>
              <a:rPr lang="en-US" sz="1600" b="0" i="0" u="none" strike="noStrike" baseline="0" dirty="0"/>
              <a:t>E(</a:t>
            </a:r>
            <a:r>
              <a:rPr lang="en-US" sz="1600" b="0" i="0" u="none" strike="noStrike" baseline="30000" dirty="0"/>
              <a:t>8</a:t>
            </a:r>
            <a:r>
              <a:rPr lang="en-US" sz="1600" b="0" i="0" u="none" strike="noStrike" baseline="0" dirty="0"/>
              <a:t>He) = 20 and 24 MeV/</a:t>
            </a:r>
            <a:endParaRPr lang="ru-RU" sz="1600" dirty="0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35E20E90-EE85-D809-0456-2DB202682159}"/>
              </a:ext>
            </a:extLst>
          </p:cNvPr>
          <p:cNvCxnSpPr/>
          <p:nvPr/>
        </p:nvCxnSpPr>
        <p:spPr>
          <a:xfrm>
            <a:off x="6932644" y="6676524"/>
            <a:ext cx="3918857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347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Овал 52">
            <a:extLst>
              <a:ext uri="{FF2B5EF4-FFF2-40B4-BE49-F238E27FC236}">
                <a16:creationId xmlns:a16="http://schemas.microsoft.com/office/drawing/2014/main" id="{CAF1EDEA-3465-86A0-141E-85A7A3982D9A}"/>
              </a:ext>
            </a:extLst>
          </p:cNvPr>
          <p:cNvSpPr/>
          <p:nvPr/>
        </p:nvSpPr>
        <p:spPr>
          <a:xfrm>
            <a:off x="10505336" y="4930214"/>
            <a:ext cx="1378080" cy="1362171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Блок-схема: ручное управление 37">
            <a:extLst>
              <a:ext uri="{FF2B5EF4-FFF2-40B4-BE49-F238E27FC236}">
                <a16:creationId xmlns:a16="http://schemas.microsoft.com/office/drawing/2014/main" id="{4EF47232-E0AA-4086-0104-1766257AA735}"/>
              </a:ext>
            </a:extLst>
          </p:cNvPr>
          <p:cNvSpPr/>
          <p:nvPr/>
        </p:nvSpPr>
        <p:spPr>
          <a:xfrm rot="5400000">
            <a:off x="6905687" y="5153719"/>
            <a:ext cx="792457" cy="953975"/>
          </a:xfrm>
          <a:prstGeom prst="flowChartManualOperation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25593" y="30452"/>
            <a:ext cx="110167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Радиоактивные пучки </a:t>
            </a:r>
            <a:r>
              <a:rPr lang="ru-BY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комплексе АКУЛИНА-2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@</a:t>
            </a:r>
            <a:r>
              <a:rPr lang="ru-BY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У-400М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D88CECB-E5FA-FEB2-D964-68A1C0A40866}"/>
              </a:ext>
            </a:extLst>
          </p:cNvPr>
          <p:cNvSpPr/>
          <p:nvPr/>
        </p:nvSpPr>
        <p:spPr>
          <a:xfrm>
            <a:off x="2374262" y="4578372"/>
            <a:ext cx="15910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highlight>
                  <a:srgbClr val="FFFFCC"/>
                </a:highlight>
                <a:cs typeface="Times New Roman" panose="02020603050405020304" pitchFamily="18" charset="0"/>
              </a:rPr>
              <a:t>  </a:t>
            </a:r>
            <a:r>
              <a:rPr lang="ru-RU" sz="1400" b="1" dirty="0">
                <a:highlight>
                  <a:srgbClr val="FFFFCC"/>
                </a:highlight>
                <a:cs typeface="Times New Roman" panose="02020603050405020304" pitchFamily="18" charset="0"/>
              </a:rPr>
              <a:t>производящая</a:t>
            </a:r>
          </a:p>
          <a:p>
            <a:pPr algn="ctr"/>
            <a:r>
              <a:rPr lang="ru-RU" sz="1400" b="1" dirty="0">
                <a:highlight>
                  <a:srgbClr val="FFFFCC"/>
                </a:highlight>
                <a:cs typeface="Times New Roman" panose="02020603050405020304" pitchFamily="18" charset="0"/>
              </a:rPr>
              <a:t>мишень</a:t>
            </a:r>
            <a:endParaRPr lang="en-US" sz="1400" b="1" dirty="0">
              <a:highlight>
                <a:srgbClr val="FFFFCC"/>
              </a:highlight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7BDB7B3-7E6B-F65D-973A-3A8B41EE3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048" y="492117"/>
            <a:ext cx="8705850" cy="3886200"/>
          </a:xfrm>
          <a:prstGeom prst="rect">
            <a:avLst/>
          </a:prstGeom>
        </p:spPr>
      </p:pic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700817AE-390B-B485-C06E-D49118A5635D}"/>
              </a:ext>
            </a:extLst>
          </p:cNvPr>
          <p:cNvSpPr/>
          <p:nvPr/>
        </p:nvSpPr>
        <p:spPr>
          <a:xfrm>
            <a:off x="749333" y="5477072"/>
            <a:ext cx="2295761" cy="28060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3B36360E-8C95-A8CA-9471-AC5264CC416F}"/>
              </a:ext>
            </a:extLst>
          </p:cNvPr>
          <p:cNvCxnSpPr>
            <a:cxnSpLocks/>
          </p:cNvCxnSpPr>
          <p:nvPr/>
        </p:nvCxnSpPr>
        <p:spPr>
          <a:xfrm>
            <a:off x="3169791" y="5299790"/>
            <a:ext cx="0" cy="601052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2FAAC13-B6DD-3978-6C10-93674FEB1040}"/>
              </a:ext>
            </a:extLst>
          </p:cNvPr>
          <p:cNvSpPr txBox="1"/>
          <p:nvPr/>
        </p:nvSpPr>
        <p:spPr>
          <a:xfrm>
            <a:off x="220652" y="4857572"/>
            <a:ext cx="29614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baseline="30000" dirty="0"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r>
              <a:rPr lang="en-GB" sz="1600" b="1" dirty="0">
                <a:ea typeface="Tahoma" panose="020B0604030504040204" pitchFamily="34" charset="0"/>
                <a:cs typeface="Tahoma" panose="020B0604030504040204" pitchFamily="34" charset="0"/>
              </a:rPr>
              <a:t>B </a:t>
            </a:r>
            <a:r>
              <a:rPr lang="ru-RU" sz="1600" b="1" dirty="0">
                <a:ea typeface="Tahoma" panose="020B0604030504040204" pitchFamily="34" charset="0"/>
                <a:cs typeface="Tahoma" panose="020B0604030504040204" pitchFamily="34" charset="0"/>
              </a:rPr>
              <a:t>34 </a:t>
            </a:r>
            <a:r>
              <a:rPr lang="ru-RU" sz="1600" b="1" dirty="0" err="1">
                <a:ea typeface="Tahoma" panose="020B0604030504040204" pitchFamily="34" charset="0"/>
                <a:cs typeface="Tahoma" panose="020B0604030504040204" pitchFamily="34" charset="0"/>
              </a:rPr>
              <a:t>АМэВ</a:t>
            </a:r>
            <a:r>
              <a:rPr lang="en-US" sz="1600" b="1" dirty="0">
                <a:ea typeface="Tahoma" panose="020B0604030504040204" pitchFamily="34" charset="0"/>
                <a:cs typeface="Tahoma" panose="020B0604030504040204" pitchFamily="34" charset="0"/>
              </a:rPr>
              <a:t>, 6</a:t>
            </a:r>
            <a:r>
              <a:rPr lang="en-GB" sz="1600" b="1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BY" sz="1600" b="1" dirty="0" smtClean="0">
                <a:ea typeface="Tahoma" panose="020B0604030504040204" pitchFamily="34" charset="0"/>
                <a:cs typeface="Tahoma" panose="020B0604030504040204" pitchFamily="34" charset="0"/>
              </a:rPr>
              <a:t>ч-</a:t>
            </a:r>
            <a:r>
              <a:rPr lang="en-GB" sz="1600" b="1" dirty="0" smtClean="0">
                <a:ea typeface="Tahoma" panose="020B0604030504040204" pitchFamily="34" charset="0"/>
                <a:cs typeface="Tahoma" panose="020B0604030504040204" pitchFamily="34" charset="0"/>
              </a:rPr>
              <a:t>µA</a:t>
            </a:r>
            <a:r>
              <a:rPr lang="ru-RU" sz="1600" b="1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600" b="1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600" b="1" dirty="0"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1600" b="1" dirty="0">
                <a:ea typeface="Tahoma" panose="020B0604030504040204" pitchFamily="34" charset="0"/>
                <a:cs typeface="Tahoma" panose="020B0604030504040204" pitchFamily="34" charset="0"/>
              </a:rPr>
              <a:t>3.74*10</a:t>
            </a:r>
            <a:r>
              <a:rPr lang="en-US" sz="1600" b="1" baseline="30000" dirty="0"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r>
              <a:rPr lang="en-US" sz="1600" b="1" dirty="0">
                <a:ea typeface="Tahoma" panose="020B0604030504040204" pitchFamily="34" charset="0"/>
                <a:cs typeface="Tahoma" panose="020B0604030504040204" pitchFamily="34" charset="0"/>
              </a:rPr>
              <a:t>, 2.2 </a:t>
            </a:r>
            <a:r>
              <a:rPr lang="ru-BY" sz="1600" b="1" dirty="0" smtClean="0">
                <a:ea typeface="Tahoma" panose="020B0604030504040204" pitchFamily="34" charset="0"/>
                <a:cs typeface="Tahoma" panose="020B0604030504040204" pitchFamily="34" charset="0"/>
              </a:rPr>
              <a:t>кВт</a:t>
            </a:r>
            <a:r>
              <a:rPr lang="ru-RU" sz="1600" b="1" dirty="0" smtClean="0"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endParaRPr lang="ru-RU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CBDB5D-2310-1F50-9255-4804C8F9B816}"/>
              </a:ext>
            </a:extLst>
          </p:cNvPr>
          <p:cNvSpPr txBox="1"/>
          <p:nvPr/>
        </p:nvSpPr>
        <p:spPr>
          <a:xfrm>
            <a:off x="264337" y="5882180"/>
            <a:ext cx="283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baseline="30000" dirty="0"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ru-RU" sz="1600" b="1" baseline="30000" dirty="0"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en-GB" sz="1600" b="1" dirty="0">
                <a:ea typeface="Tahoma" panose="020B0604030504040204" pitchFamily="34" charset="0"/>
                <a:cs typeface="Tahoma" panose="020B0604030504040204" pitchFamily="34" charset="0"/>
              </a:rPr>
              <a:t>N </a:t>
            </a:r>
            <a:r>
              <a:rPr lang="en-US" sz="1600" b="1" dirty="0">
                <a:ea typeface="Tahoma" panose="020B0604030504040204" pitchFamily="34" charset="0"/>
                <a:cs typeface="Tahoma" panose="020B0604030504040204" pitchFamily="34" charset="0"/>
              </a:rPr>
              <a:t>49</a:t>
            </a:r>
            <a:r>
              <a:rPr lang="ru-RU" sz="1600" b="1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b="1" dirty="0" err="1">
                <a:ea typeface="Tahoma" panose="020B0604030504040204" pitchFamily="34" charset="0"/>
                <a:cs typeface="Tahoma" panose="020B0604030504040204" pitchFamily="34" charset="0"/>
              </a:rPr>
              <a:t>АМэВ</a:t>
            </a:r>
            <a:r>
              <a:rPr lang="en-US" sz="1600" b="1" dirty="0"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en-GB" sz="1600" b="1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GB" sz="1600" b="1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BY" sz="1600" b="1" dirty="0" smtClean="0">
                <a:ea typeface="Tahoma" panose="020B0604030504040204" pitchFamily="34" charset="0"/>
                <a:cs typeface="Tahoma" panose="020B0604030504040204" pitchFamily="34" charset="0"/>
              </a:rPr>
              <a:t>ч-</a:t>
            </a:r>
            <a:r>
              <a:rPr lang="en-GB" sz="1600" b="1" dirty="0" smtClean="0">
                <a:ea typeface="Tahoma" panose="020B0604030504040204" pitchFamily="34" charset="0"/>
                <a:cs typeface="Tahoma" panose="020B0604030504040204" pitchFamily="34" charset="0"/>
              </a:rPr>
              <a:t>µA</a:t>
            </a:r>
            <a:r>
              <a:rPr lang="ru-RU" sz="1600" b="1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600" b="1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600" b="1" dirty="0"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1600" b="1" dirty="0">
                <a:ea typeface="Tahoma" panose="020B0604030504040204" pitchFamily="34" charset="0"/>
                <a:cs typeface="Tahoma" panose="020B0604030504040204" pitchFamily="34" charset="0"/>
              </a:rPr>
              <a:t>1.25*10</a:t>
            </a:r>
            <a:r>
              <a:rPr lang="en-US" sz="1600" b="1" baseline="30000" dirty="0"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r>
              <a:rPr lang="en-US" sz="1600" b="1" dirty="0">
                <a:ea typeface="Tahoma" panose="020B0604030504040204" pitchFamily="34" charset="0"/>
                <a:cs typeface="Tahoma" panose="020B0604030504040204" pitchFamily="34" charset="0"/>
              </a:rPr>
              <a:t>, 1.5 </a:t>
            </a:r>
            <a:r>
              <a:rPr lang="ru-BY" sz="1600" b="1" dirty="0" smtClean="0">
                <a:ea typeface="Tahoma" panose="020B0604030504040204" pitchFamily="34" charset="0"/>
                <a:cs typeface="Tahoma" panose="020B0604030504040204" pitchFamily="34" charset="0"/>
              </a:rPr>
              <a:t>кВт</a:t>
            </a:r>
            <a:r>
              <a:rPr lang="ru-RU" sz="1600" b="1" dirty="0" smtClean="0"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ru-RU" sz="1600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D81B3D02-799E-DCB5-CD44-1A1670EAA172}"/>
              </a:ext>
            </a:extLst>
          </p:cNvPr>
          <p:cNvSpPr/>
          <p:nvPr/>
        </p:nvSpPr>
        <p:spPr>
          <a:xfrm>
            <a:off x="2374262" y="5981011"/>
            <a:ext cx="180274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highlight>
                  <a:srgbClr val="FFFFCC"/>
                </a:highlight>
                <a:cs typeface="Times New Roman" panose="02020603050405020304" pitchFamily="18" charset="0"/>
              </a:rPr>
              <a:t>   Be </a:t>
            </a:r>
            <a:r>
              <a:rPr lang="ru-RU" sz="1400" b="1" dirty="0">
                <a:highlight>
                  <a:srgbClr val="FFFFCC"/>
                </a:highlight>
                <a:cs typeface="Times New Roman" panose="02020603050405020304" pitchFamily="18" charset="0"/>
              </a:rPr>
              <a:t>(</a:t>
            </a:r>
            <a:r>
              <a:rPr lang="en-US" sz="1400" b="1" dirty="0">
                <a:highlight>
                  <a:srgbClr val="FFFFCC"/>
                </a:highlight>
                <a:cs typeface="Times New Roman" panose="02020603050405020304" pitchFamily="18" charset="0"/>
              </a:rPr>
              <a:t>2 </a:t>
            </a:r>
            <a:r>
              <a:rPr lang="ru-RU" sz="1400" b="1" dirty="0" smtClean="0">
                <a:highlight>
                  <a:srgbClr val="FFFFCC"/>
                </a:highlight>
                <a:cs typeface="Times New Roman" panose="02020603050405020304" pitchFamily="18" charset="0"/>
              </a:rPr>
              <a:t>мм, </a:t>
            </a:r>
            <a:r>
              <a:rPr lang="ru-RU" sz="1400" b="1" dirty="0">
                <a:highlight>
                  <a:srgbClr val="FFFFCC"/>
                </a:highlight>
                <a:cs typeface="Times New Roman" panose="02020603050405020304" pitchFamily="18" charset="0"/>
              </a:rPr>
              <a:t>10 Гц, </a:t>
            </a:r>
            <a:r>
              <a:rPr lang="ru-RU" sz="1400" b="1" dirty="0" err="1">
                <a:highlight>
                  <a:srgbClr val="FFFFCC"/>
                </a:highlight>
                <a:cs typeface="Times New Roman" panose="02020603050405020304" pitchFamily="18" charset="0"/>
              </a:rPr>
              <a:t>жидк</a:t>
            </a:r>
            <a:r>
              <a:rPr lang="ru-RU" sz="1400" b="1" dirty="0">
                <a:highlight>
                  <a:srgbClr val="FFFFCC"/>
                </a:highlight>
                <a:cs typeface="Times New Roman" panose="02020603050405020304" pitchFamily="18" charset="0"/>
              </a:rPr>
              <a:t>. </a:t>
            </a:r>
            <a:r>
              <a:rPr lang="ru-RU" sz="1400" b="1" dirty="0" err="1">
                <a:highlight>
                  <a:srgbClr val="FFFFCC"/>
                </a:highlight>
                <a:cs typeface="Times New Roman" panose="02020603050405020304" pitchFamily="18" charset="0"/>
              </a:rPr>
              <a:t>охлажд</a:t>
            </a:r>
            <a:r>
              <a:rPr lang="ru-RU" sz="1400" b="1" dirty="0">
                <a:highlight>
                  <a:srgbClr val="FFFFCC"/>
                </a:highlight>
                <a:cs typeface="Times New Roman" panose="02020603050405020304" pitchFamily="18" charset="0"/>
              </a:rPr>
              <a:t>.,</a:t>
            </a:r>
          </a:p>
          <a:p>
            <a:pPr algn="ctr"/>
            <a:r>
              <a:rPr lang="en-US" sz="1400" b="1" dirty="0">
                <a:highlight>
                  <a:srgbClr val="FFFFCC"/>
                </a:highlight>
                <a:cs typeface="Times New Roman" panose="02020603050405020304" pitchFamily="18" charset="0"/>
              </a:rPr>
              <a:t>P </a:t>
            </a:r>
            <a:r>
              <a:rPr lang="ru-RU" sz="1400" b="1" dirty="0">
                <a:highlight>
                  <a:srgbClr val="FFFFCC"/>
                </a:highlight>
                <a:cs typeface="Times New Roman" panose="02020603050405020304" pitchFamily="18" charset="0"/>
              </a:rPr>
              <a:t>&lt; 2.5 </a:t>
            </a:r>
            <a:r>
              <a:rPr lang="ru-BY" sz="1400" b="1" dirty="0" smtClean="0">
                <a:highlight>
                  <a:srgbClr val="FFFFCC"/>
                </a:highlight>
                <a:cs typeface="Times New Roman" panose="02020603050405020304" pitchFamily="18" charset="0"/>
              </a:rPr>
              <a:t>кВт</a:t>
            </a:r>
            <a:r>
              <a:rPr lang="en-US" sz="1400" b="1" dirty="0" smtClean="0">
                <a:highlight>
                  <a:srgbClr val="FFFFCC"/>
                </a:highlight>
                <a:cs typeface="Times New Roman" panose="02020603050405020304" pitchFamily="18" charset="0"/>
              </a:rPr>
              <a:t>)</a:t>
            </a:r>
            <a:endParaRPr lang="ru-RU" sz="1600" dirty="0"/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94343C76-CE51-A11D-CC48-5B94E7D25FCC}"/>
              </a:ext>
            </a:extLst>
          </p:cNvPr>
          <p:cNvCxnSpPr>
            <a:cxnSpLocks/>
          </p:cNvCxnSpPr>
          <p:nvPr/>
        </p:nvCxnSpPr>
        <p:spPr>
          <a:xfrm>
            <a:off x="3232142" y="5647965"/>
            <a:ext cx="1078601" cy="88609"/>
          </a:xfrm>
          <a:prstGeom prst="straightConnector1">
            <a:avLst/>
          </a:prstGeom>
          <a:ln w="31750">
            <a:solidFill>
              <a:srgbClr val="0000FF"/>
            </a:solidFill>
            <a:tailEnd type="triangle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981158BB-508D-99AF-407E-270A96E5193E}"/>
              </a:ext>
            </a:extLst>
          </p:cNvPr>
          <p:cNvCxnSpPr>
            <a:cxnSpLocks/>
          </p:cNvCxnSpPr>
          <p:nvPr/>
        </p:nvCxnSpPr>
        <p:spPr>
          <a:xfrm flipV="1">
            <a:off x="3232142" y="5539831"/>
            <a:ext cx="792461" cy="24971"/>
          </a:xfrm>
          <a:prstGeom prst="straightConnector1">
            <a:avLst/>
          </a:prstGeom>
          <a:ln w="31750">
            <a:solidFill>
              <a:srgbClr val="0000FF"/>
            </a:solidFill>
            <a:tailEnd type="triangle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FAABA95A-672D-216A-A78C-0057AAB0FAEF}"/>
              </a:ext>
            </a:extLst>
          </p:cNvPr>
          <p:cNvCxnSpPr>
            <a:cxnSpLocks/>
          </p:cNvCxnSpPr>
          <p:nvPr/>
        </p:nvCxnSpPr>
        <p:spPr>
          <a:xfrm flipV="1">
            <a:off x="3247692" y="5449391"/>
            <a:ext cx="836058" cy="63844"/>
          </a:xfrm>
          <a:prstGeom prst="straightConnector1">
            <a:avLst/>
          </a:prstGeom>
          <a:ln w="31750">
            <a:solidFill>
              <a:srgbClr val="0000FF"/>
            </a:solidFill>
            <a:tailEnd type="triangle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5332FF2B-6743-2083-56DD-E851DD68A434}"/>
              </a:ext>
            </a:extLst>
          </p:cNvPr>
          <p:cNvCxnSpPr>
            <a:cxnSpLocks/>
          </p:cNvCxnSpPr>
          <p:nvPr/>
        </p:nvCxnSpPr>
        <p:spPr>
          <a:xfrm>
            <a:off x="3389206" y="5606395"/>
            <a:ext cx="478331" cy="19372"/>
          </a:xfrm>
          <a:prstGeom prst="straightConnector1">
            <a:avLst/>
          </a:prstGeom>
          <a:ln w="31750">
            <a:solidFill>
              <a:schemeClr val="tx1"/>
            </a:solidFill>
            <a:tailEnd type="triangle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Блок-схема: ручное управление 29">
            <a:extLst>
              <a:ext uri="{FF2B5EF4-FFF2-40B4-BE49-F238E27FC236}">
                <a16:creationId xmlns:a16="http://schemas.microsoft.com/office/drawing/2014/main" id="{2598A12C-86E8-D289-B36E-F110C9AB22A6}"/>
              </a:ext>
            </a:extLst>
          </p:cNvPr>
          <p:cNvSpPr/>
          <p:nvPr/>
        </p:nvSpPr>
        <p:spPr>
          <a:xfrm rot="5400000">
            <a:off x="4767945" y="5138916"/>
            <a:ext cx="792457" cy="953975"/>
          </a:xfrm>
          <a:prstGeom prst="flowChartManualOperation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2939C9F8-7986-6F8A-C852-CF29A1EAB494}"/>
              </a:ext>
            </a:extLst>
          </p:cNvPr>
          <p:cNvSpPr/>
          <p:nvPr/>
        </p:nvSpPr>
        <p:spPr>
          <a:xfrm>
            <a:off x="3309106" y="4985467"/>
            <a:ext cx="15910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highlight>
                  <a:srgbClr val="FFFFCC"/>
                </a:highlight>
                <a:cs typeface="Times New Roman" panose="02020603050405020304" pitchFamily="18" charset="0"/>
              </a:rPr>
              <a:t>  </a:t>
            </a:r>
            <a:r>
              <a:rPr lang="ru-RU" sz="1400" b="1" dirty="0">
                <a:highlight>
                  <a:srgbClr val="FFFFCC"/>
                </a:highlight>
                <a:cs typeface="Times New Roman" panose="02020603050405020304" pitchFamily="18" charset="0"/>
              </a:rPr>
              <a:t>фрагменты</a:t>
            </a:r>
            <a:endParaRPr lang="en-US" sz="1400" b="1" dirty="0">
              <a:highlight>
                <a:srgbClr val="FFFFCC"/>
              </a:highlight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78306701-F8F4-B68C-8F7B-3C6FAA42AC0D}"/>
              </a:ext>
            </a:extLst>
          </p:cNvPr>
          <p:cNvSpPr/>
          <p:nvPr/>
        </p:nvSpPr>
        <p:spPr>
          <a:xfrm>
            <a:off x="4442917" y="4597438"/>
            <a:ext cx="15910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i="1" dirty="0">
                <a:cs typeface="Times New Roman" panose="02020603050405020304" pitchFamily="18" charset="0"/>
              </a:rPr>
              <a:t>D1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3622B6B6-D75E-E6B1-49DD-DF3FD26E39CD}"/>
              </a:ext>
            </a:extLst>
          </p:cNvPr>
          <p:cNvSpPr/>
          <p:nvPr/>
        </p:nvSpPr>
        <p:spPr>
          <a:xfrm>
            <a:off x="6511572" y="4638614"/>
            <a:ext cx="15910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i="1" dirty="0">
                <a:cs typeface="Times New Roman" panose="02020603050405020304" pitchFamily="18" charset="0"/>
              </a:rPr>
              <a:t>D2</a:t>
            </a:r>
          </a:p>
        </p:txBody>
      </p:sp>
      <p:sp>
        <p:nvSpPr>
          <p:cNvPr id="42" name="Дуга 41">
            <a:extLst>
              <a:ext uri="{FF2B5EF4-FFF2-40B4-BE49-F238E27FC236}">
                <a16:creationId xmlns:a16="http://schemas.microsoft.com/office/drawing/2014/main" id="{A6877229-C55C-FB07-19BE-0534F55C1A1F}"/>
              </a:ext>
            </a:extLst>
          </p:cNvPr>
          <p:cNvSpPr/>
          <p:nvPr/>
        </p:nvSpPr>
        <p:spPr>
          <a:xfrm>
            <a:off x="4208975" y="5621430"/>
            <a:ext cx="1244663" cy="554657"/>
          </a:xfrm>
          <a:prstGeom prst="arc">
            <a:avLst/>
          </a:prstGeom>
          <a:ln w="22225">
            <a:solidFill>
              <a:schemeClr val="tx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id="{9ABDB1C5-842E-0AF3-E4EE-90D60A9B2E71}"/>
              </a:ext>
            </a:extLst>
          </p:cNvPr>
          <p:cNvCxnSpPr/>
          <p:nvPr/>
        </p:nvCxnSpPr>
        <p:spPr>
          <a:xfrm>
            <a:off x="5399934" y="5774519"/>
            <a:ext cx="107407" cy="196784"/>
          </a:xfrm>
          <a:prstGeom prst="straightConnector1">
            <a:avLst/>
          </a:prstGeom>
          <a:ln w="22225">
            <a:solidFill>
              <a:schemeClr val="tx1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54853178-88A1-F579-94B6-6BBF8B4388B3}"/>
              </a:ext>
            </a:extLst>
          </p:cNvPr>
          <p:cNvSpPr/>
          <p:nvPr/>
        </p:nvSpPr>
        <p:spPr>
          <a:xfrm>
            <a:off x="4442917" y="5971303"/>
            <a:ext cx="159105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>
                <a:cs typeface="Times New Roman" panose="02020603050405020304" pitchFamily="18" charset="0"/>
              </a:rPr>
              <a:t>остановка </a:t>
            </a:r>
          </a:p>
          <a:p>
            <a:pPr algn="ctr"/>
            <a:r>
              <a:rPr lang="ru-RU" sz="1400" i="1" dirty="0">
                <a:cs typeface="Times New Roman" panose="02020603050405020304" pitchFamily="18" charset="0"/>
              </a:rPr>
              <a:t>первичного пучка</a:t>
            </a:r>
            <a:endParaRPr lang="en-US" sz="1400" i="1" dirty="0">
              <a:cs typeface="Times New Roman" panose="02020603050405020304" pitchFamily="18" charset="0"/>
            </a:endParaRPr>
          </a:p>
        </p:txBody>
      </p:sp>
      <p:sp>
        <p:nvSpPr>
          <p:cNvPr id="47" name="Блок-схема: ручное управление 46">
            <a:extLst>
              <a:ext uri="{FF2B5EF4-FFF2-40B4-BE49-F238E27FC236}">
                <a16:creationId xmlns:a16="http://schemas.microsoft.com/office/drawing/2014/main" id="{1658938C-B322-ED22-BE70-728749B49236}"/>
              </a:ext>
            </a:extLst>
          </p:cNvPr>
          <p:cNvSpPr/>
          <p:nvPr/>
        </p:nvSpPr>
        <p:spPr>
          <a:xfrm>
            <a:off x="6192971" y="5262194"/>
            <a:ext cx="93957" cy="727145"/>
          </a:xfrm>
          <a:prstGeom prst="flowChartManualOperation">
            <a:avLst/>
          </a:prstGeom>
          <a:solidFill>
            <a:srgbClr val="7030A0"/>
          </a:solidFill>
          <a:ln w="158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791A1D51-D87B-D538-69D9-DE1D1E683185}"/>
              </a:ext>
            </a:extLst>
          </p:cNvPr>
          <p:cNvSpPr/>
          <p:nvPr/>
        </p:nvSpPr>
        <p:spPr>
          <a:xfrm>
            <a:off x="5771136" y="4727576"/>
            <a:ext cx="9184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>
                <a:cs typeface="Times New Roman" panose="02020603050405020304" pitchFamily="18" charset="0"/>
              </a:rPr>
              <a:t>клин, </a:t>
            </a:r>
          </a:p>
          <a:p>
            <a:pPr algn="ctr"/>
            <a:r>
              <a:rPr lang="ru-RU" sz="1400" i="1" dirty="0">
                <a:cs typeface="Times New Roman" panose="02020603050405020304" pitchFamily="18" charset="0"/>
              </a:rPr>
              <a:t>щели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F2DBB456-6793-79AC-1A10-DB781A64099C}"/>
              </a:ext>
            </a:extLst>
          </p:cNvPr>
          <p:cNvSpPr/>
          <p:nvPr/>
        </p:nvSpPr>
        <p:spPr>
          <a:xfrm>
            <a:off x="7301916" y="5308126"/>
            <a:ext cx="10571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highlight>
                  <a:srgbClr val="FFFFCC"/>
                </a:highlight>
                <a:cs typeface="Times New Roman" panose="02020603050405020304" pitchFamily="18" charset="0"/>
              </a:rPr>
              <a:t>  </a:t>
            </a:r>
            <a:r>
              <a:rPr lang="en-US" sz="1400" b="1" baseline="30000" dirty="0">
                <a:highlight>
                  <a:srgbClr val="FFFFCC"/>
                </a:highlight>
                <a:cs typeface="Times New Roman" panose="02020603050405020304" pitchFamily="18" charset="0"/>
              </a:rPr>
              <a:t>6,8</a:t>
            </a:r>
            <a:r>
              <a:rPr lang="en-US" sz="1400" b="1" dirty="0">
                <a:highlight>
                  <a:srgbClr val="FFFFCC"/>
                </a:highlight>
                <a:cs typeface="Times New Roman" panose="02020603050405020304" pitchFamily="18" charset="0"/>
              </a:rPr>
              <a:t>He</a:t>
            </a: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9975D479-76AC-E027-EFC2-E18713535CB4}"/>
              </a:ext>
            </a:extLst>
          </p:cNvPr>
          <p:cNvSpPr/>
          <p:nvPr/>
        </p:nvSpPr>
        <p:spPr>
          <a:xfrm>
            <a:off x="7301916" y="5681562"/>
            <a:ext cx="10571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highlight>
                  <a:srgbClr val="FFFFCC"/>
                </a:highlight>
                <a:cs typeface="Times New Roman" panose="02020603050405020304" pitchFamily="18" charset="0"/>
              </a:rPr>
              <a:t>  </a:t>
            </a:r>
            <a:r>
              <a:rPr lang="en-US" sz="1400" b="1" baseline="30000" dirty="0">
                <a:highlight>
                  <a:srgbClr val="FFFFCC"/>
                </a:highlight>
                <a:cs typeface="Times New Roman" panose="02020603050405020304" pitchFamily="18" charset="0"/>
              </a:rPr>
              <a:t>10,12</a:t>
            </a:r>
            <a:r>
              <a:rPr lang="en-US" sz="1400" b="1" dirty="0">
                <a:highlight>
                  <a:srgbClr val="FFFFCC"/>
                </a:highlight>
                <a:cs typeface="Times New Roman" panose="02020603050405020304" pitchFamily="18" charset="0"/>
              </a:rPr>
              <a:t>Be</a:t>
            </a: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2CF7B726-1EF6-F9AD-1C09-5EE5964C776C}"/>
              </a:ext>
            </a:extLst>
          </p:cNvPr>
          <p:cNvSpPr/>
          <p:nvPr/>
        </p:nvSpPr>
        <p:spPr>
          <a:xfrm>
            <a:off x="8008215" y="5134247"/>
            <a:ext cx="24597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>
                <a:cs typeface="Times New Roman" panose="02020603050405020304" pitchFamily="18" charset="0"/>
              </a:rPr>
              <a:t>Идентификация частиц, измерение энергии по времени пролета</a:t>
            </a:r>
          </a:p>
          <a:p>
            <a:pPr algn="ctr"/>
            <a:r>
              <a:rPr lang="ru-RU" sz="1400" i="1" dirty="0">
                <a:cs typeface="Times New Roman" panose="02020603050405020304" pitchFamily="18" charset="0"/>
              </a:rPr>
              <a:t>на базе </a:t>
            </a:r>
            <a:r>
              <a:rPr lang="en-US" sz="1400" i="1" dirty="0">
                <a:cs typeface="Times New Roman" panose="02020603050405020304" pitchFamily="18" charset="0"/>
              </a:rPr>
              <a:t>F3-F5 = </a:t>
            </a:r>
            <a:r>
              <a:rPr lang="ru-RU" sz="1400" i="1" dirty="0">
                <a:cs typeface="Times New Roman" panose="02020603050405020304" pitchFamily="18" charset="0"/>
              </a:rPr>
              <a:t>12.3 м</a:t>
            </a:r>
            <a:endParaRPr lang="en-US" sz="1400" i="1" dirty="0"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AD91BF3-CE2A-23B4-3439-28C2F9455960}"/>
              </a:ext>
            </a:extLst>
          </p:cNvPr>
          <p:cNvSpPr/>
          <p:nvPr/>
        </p:nvSpPr>
        <p:spPr>
          <a:xfrm>
            <a:off x="6712711" y="3719584"/>
            <a:ext cx="229576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highlight>
                  <a:srgbClr val="FFFFCC"/>
                </a:highlight>
                <a:cs typeface="Times New Roman" panose="02020603050405020304" pitchFamily="18" charset="0"/>
              </a:rPr>
              <a:t> </a:t>
            </a:r>
            <a:r>
              <a:rPr lang="ru-RU" sz="1400" b="1" dirty="0">
                <a:highlight>
                  <a:srgbClr val="FFFFCC"/>
                </a:highlight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highlight>
                  <a:srgbClr val="FFFFCC"/>
                </a:highlight>
                <a:cs typeface="Times New Roman" panose="02020603050405020304" pitchFamily="18" charset="0"/>
              </a:rPr>
              <a:t>газ</a:t>
            </a:r>
            <a:r>
              <a:rPr lang="ru-BY" sz="1400" b="1" dirty="0" smtClean="0">
                <a:highlight>
                  <a:srgbClr val="FFFFCC"/>
                </a:highlight>
                <a:cs typeface="Times New Roman" panose="02020603050405020304" pitchFamily="18" charset="0"/>
              </a:rPr>
              <a:t> или </a:t>
            </a:r>
            <a:r>
              <a:rPr lang="ru-RU" sz="1400" b="1" dirty="0" smtClean="0">
                <a:highlight>
                  <a:srgbClr val="FFFFCC"/>
                </a:highlight>
                <a:cs typeface="Times New Roman" panose="02020603050405020304" pitchFamily="18" charset="0"/>
              </a:rPr>
              <a:t>жидкость</a:t>
            </a:r>
            <a:endParaRPr lang="en-US" sz="1400" b="1" dirty="0">
              <a:highlight>
                <a:srgbClr val="FFFFCC"/>
              </a:highlight>
              <a:cs typeface="Times New Roman" panose="02020603050405020304" pitchFamily="18" charset="0"/>
            </a:endParaRPr>
          </a:p>
          <a:p>
            <a:pPr algn="ctr"/>
            <a:r>
              <a:rPr lang="en-US" sz="1400" b="1" dirty="0">
                <a:highlight>
                  <a:srgbClr val="FFFFCC"/>
                </a:highlight>
                <a:cs typeface="Times New Roman" panose="02020603050405020304" pitchFamily="18" charset="0"/>
              </a:rPr>
              <a:t>    </a:t>
            </a:r>
            <a:r>
              <a:rPr lang="en-US" sz="1400" b="1" baseline="30000" dirty="0" smtClean="0">
                <a:highlight>
                  <a:srgbClr val="FFFFCC"/>
                </a:highlight>
                <a:cs typeface="Times New Roman" panose="02020603050405020304" pitchFamily="18" charset="0"/>
              </a:rPr>
              <a:t>1,2,3</a:t>
            </a:r>
            <a:r>
              <a:rPr lang="en-US" sz="1400" b="1" dirty="0" smtClean="0">
                <a:highlight>
                  <a:srgbClr val="FFFFCC"/>
                </a:highlight>
                <a:cs typeface="Times New Roman" panose="02020603050405020304" pitchFamily="18" charset="0"/>
              </a:rPr>
              <a:t>H</a:t>
            </a:r>
            <a:r>
              <a:rPr lang="en-US" sz="1400" b="1" dirty="0">
                <a:highlight>
                  <a:srgbClr val="FFFFCC"/>
                </a:highlight>
                <a:cs typeface="Times New Roman" panose="02020603050405020304" pitchFamily="18" charset="0"/>
              </a:rPr>
              <a:t>, </a:t>
            </a:r>
            <a:r>
              <a:rPr lang="en-US" sz="1400" b="1" baseline="30000" dirty="0" smtClean="0">
                <a:highlight>
                  <a:srgbClr val="FFFFCC"/>
                </a:highlight>
                <a:cs typeface="Times New Roman" panose="02020603050405020304" pitchFamily="18" charset="0"/>
              </a:rPr>
              <a:t>3,4</a:t>
            </a:r>
            <a:r>
              <a:rPr lang="en-US" sz="1400" b="1" dirty="0" smtClean="0">
                <a:highlight>
                  <a:srgbClr val="FFFFCC"/>
                </a:highlight>
                <a:cs typeface="Times New Roman" panose="02020603050405020304" pitchFamily="18" charset="0"/>
              </a:rPr>
              <a:t>He</a:t>
            </a:r>
            <a:r>
              <a:rPr lang="en-US" sz="1600" b="1" dirty="0" smtClean="0">
                <a:cs typeface="Times New Roman" panose="02020603050405020304" pitchFamily="18" charset="0"/>
              </a:rPr>
              <a:t>    </a:t>
            </a:r>
            <a:endParaRPr lang="ru-RU" sz="1600" dirty="0"/>
          </a:p>
        </p:txBody>
      </p: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4E5F9CA7-57E7-C978-D570-AE5A1FDBA31F}"/>
              </a:ext>
            </a:extLst>
          </p:cNvPr>
          <p:cNvCxnSpPr>
            <a:cxnSpLocks/>
          </p:cNvCxnSpPr>
          <p:nvPr/>
        </p:nvCxnSpPr>
        <p:spPr>
          <a:xfrm flipV="1">
            <a:off x="2754515" y="5611299"/>
            <a:ext cx="8610170" cy="7114"/>
          </a:xfrm>
          <a:prstGeom prst="line">
            <a:avLst/>
          </a:prstGeom>
          <a:ln w="12700"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D445A6F3-AE22-9051-5137-ED20C93139EE}"/>
              </a:ext>
            </a:extLst>
          </p:cNvPr>
          <p:cNvCxnSpPr>
            <a:cxnSpLocks/>
          </p:cNvCxnSpPr>
          <p:nvPr/>
        </p:nvCxnSpPr>
        <p:spPr>
          <a:xfrm>
            <a:off x="10414891" y="5310773"/>
            <a:ext cx="0" cy="601052"/>
          </a:xfrm>
          <a:prstGeom prst="line">
            <a:avLst/>
          </a:prstGeom>
          <a:ln w="539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>
            <a:extLst>
              <a:ext uri="{FF2B5EF4-FFF2-40B4-BE49-F238E27FC236}">
                <a16:creationId xmlns:a16="http://schemas.microsoft.com/office/drawing/2014/main" id="{DA7B3B27-4CE2-1DB6-91BE-BA7C47A3665B}"/>
              </a:ext>
            </a:extLst>
          </p:cNvPr>
          <p:cNvCxnSpPr>
            <a:cxnSpLocks/>
          </p:cNvCxnSpPr>
          <p:nvPr/>
        </p:nvCxnSpPr>
        <p:spPr>
          <a:xfrm>
            <a:off x="10856609" y="5317887"/>
            <a:ext cx="0" cy="601052"/>
          </a:xfrm>
          <a:prstGeom prst="line">
            <a:avLst/>
          </a:prstGeom>
          <a:ln w="539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B2975993-E795-1D8B-3EAD-7CD2BA4514E4}"/>
              </a:ext>
            </a:extLst>
          </p:cNvPr>
          <p:cNvSpPr/>
          <p:nvPr/>
        </p:nvSpPr>
        <p:spPr>
          <a:xfrm>
            <a:off x="10428522" y="6188868"/>
            <a:ext cx="846774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i="1" dirty="0">
                <a:cs typeface="Times New Roman" panose="02020603050405020304" pitchFamily="18" charset="0"/>
              </a:rPr>
              <a:t>X2,Y2</a:t>
            </a:r>
            <a:r>
              <a:rPr lang="ru-RU" sz="1400" i="1" dirty="0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2B8E5A44-310F-BF2B-FE73-508B02574C49}"/>
              </a:ext>
            </a:extLst>
          </p:cNvPr>
          <p:cNvSpPr/>
          <p:nvPr/>
        </p:nvSpPr>
        <p:spPr>
          <a:xfrm>
            <a:off x="9930872" y="6009685"/>
            <a:ext cx="9184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>
                <a:cs typeface="Times New Roman" panose="02020603050405020304" pitchFamily="18" charset="0"/>
              </a:rPr>
              <a:t>X1,Y1</a:t>
            </a:r>
            <a:r>
              <a:rPr lang="ru-RU" sz="1400" i="1" dirty="0"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687ADD50-77EE-476B-DD9F-155B762851B5}"/>
              </a:ext>
            </a:extLst>
          </p:cNvPr>
          <p:cNvCxnSpPr>
            <a:cxnSpLocks/>
          </p:cNvCxnSpPr>
          <p:nvPr/>
        </p:nvCxnSpPr>
        <p:spPr>
          <a:xfrm>
            <a:off x="11194376" y="5400575"/>
            <a:ext cx="0" cy="413057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DC8A3313-CF1A-C475-78C1-FAD21715C92D}"/>
              </a:ext>
            </a:extLst>
          </p:cNvPr>
          <p:cNvSpPr/>
          <p:nvPr/>
        </p:nvSpPr>
        <p:spPr>
          <a:xfrm>
            <a:off x="10398847" y="4295069"/>
            <a:ext cx="1591057" cy="73866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i="1" dirty="0">
                <a:cs typeface="Times New Roman" panose="02020603050405020304" pitchFamily="18" charset="0"/>
              </a:rPr>
              <a:t>физическая</a:t>
            </a:r>
          </a:p>
          <a:p>
            <a:pPr algn="ctr"/>
            <a:r>
              <a:rPr lang="ru-RU" sz="1400" i="1" dirty="0">
                <a:cs typeface="Times New Roman" panose="02020603050405020304" pitchFamily="18" charset="0"/>
              </a:rPr>
              <a:t>мишень,</a:t>
            </a:r>
          </a:p>
          <a:p>
            <a:pPr algn="ctr"/>
            <a:r>
              <a:rPr lang="ru-RU" sz="1400" i="1" dirty="0">
                <a:cs typeface="Times New Roman" panose="02020603050405020304" pitchFamily="18" charset="0"/>
              </a:rPr>
              <a:t>детекторы</a:t>
            </a:r>
            <a:endParaRPr lang="en-US" sz="1400" i="1" dirty="0"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33F72D7-84D3-35AF-D3E9-9D9C76CA01E4}"/>
              </a:ext>
            </a:extLst>
          </p:cNvPr>
          <p:cNvSpPr/>
          <p:nvPr/>
        </p:nvSpPr>
        <p:spPr>
          <a:xfrm>
            <a:off x="5670824" y="5991184"/>
            <a:ext cx="245979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cs typeface="Times New Roman" panose="02020603050405020304" pitchFamily="18" charset="0"/>
                <a:sym typeface="Symbol" panose="05050102010706020507" pitchFamily="18" charset="2"/>
              </a:rPr>
              <a:t></a:t>
            </a:r>
            <a:r>
              <a:rPr lang="en-US" sz="1400" dirty="0">
                <a:cs typeface="Times New Roman" panose="02020603050405020304" pitchFamily="18" charset="0"/>
              </a:rPr>
              <a:t>p ~ Z/v</a:t>
            </a:r>
            <a:r>
              <a:rPr lang="ru-RU" sz="1400" dirty="0">
                <a:cs typeface="Times New Roman" panose="02020603050405020304" pitchFamily="18" charset="0"/>
              </a:rPr>
              <a:t>,</a:t>
            </a:r>
            <a:endParaRPr lang="en-US" sz="1400" dirty="0"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cs typeface="Times New Roman" panose="02020603050405020304" pitchFamily="18" charset="0"/>
              </a:rPr>
              <a:t>очистка зависит от толщины клина и </a:t>
            </a:r>
            <a:r>
              <a:rPr lang="en-US" sz="1400" dirty="0">
                <a:cs typeface="Times New Roman" panose="02020603050405020304" pitchFamily="18" charset="0"/>
              </a:rPr>
              <a:t>B</a:t>
            </a:r>
            <a:r>
              <a:rPr lang="en-US" sz="1400" dirty="0">
                <a:cs typeface="Times New Roman" panose="02020603050405020304" pitchFamily="18" charset="0"/>
                <a:sym typeface="Symbol" panose="05050102010706020507" pitchFamily="18" charset="2"/>
              </a:rPr>
              <a:t></a:t>
            </a:r>
            <a:r>
              <a:rPr lang="en-US" sz="1400" baseline="-25000" dirty="0">
                <a:cs typeface="Times New Roman" panose="02020603050405020304" pitchFamily="18" charset="0"/>
              </a:rPr>
              <a:t>1</a:t>
            </a:r>
            <a:r>
              <a:rPr lang="en-US" sz="1400" dirty="0">
                <a:cs typeface="Times New Roman" panose="02020603050405020304" pitchFamily="18" charset="0"/>
              </a:rPr>
              <a:t>/B</a:t>
            </a:r>
            <a:r>
              <a:rPr lang="en-US" sz="1400" dirty="0">
                <a:cs typeface="Times New Roman" panose="02020603050405020304" pitchFamily="18" charset="0"/>
                <a:sym typeface="Symbol" panose="05050102010706020507" pitchFamily="18" charset="2"/>
              </a:rPr>
              <a:t></a:t>
            </a:r>
            <a:r>
              <a:rPr lang="en-US" sz="1400" baseline="-25000" dirty="0">
                <a:cs typeface="Times New Roman" panose="02020603050405020304" pitchFamily="18" charset="0"/>
              </a:rPr>
              <a:t>2</a:t>
            </a:r>
            <a:endParaRPr lang="en-US" sz="1400" dirty="0"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7B284D6-19C4-A424-78E6-C39AC0123722}"/>
              </a:ext>
            </a:extLst>
          </p:cNvPr>
          <p:cNvSpPr/>
          <p:nvPr/>
        </p:nvSpPr>
        <p:spPr>
          <a:xfrm>
            <a:off x="9896280" y="6493694"/>
            <a:ext cx="21592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highlight>
                  <a:srgbClr val="FFFFCC"/>
                </a:highlight>
                <a:cs typeface="Times New Roman" panose="02020603050405020304" pitchFamily="18" charset="0"/>
              </a:rPr>
              <a:t>  </a:t>
            </a:r>
            <a:r>
              <a:rPr lang="en-US" sz="1400" b="1" dirty="0">
                <a:highlight>
                  <a:srgbClr val="FFFFCC"/>
                </a:highlight>
                <a:cs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1400" b="1" dirty="0">
                <a:highlight>
                  <a:srgbClr val="FFFFCC"/>
                </a:highlight>
                <a:cs typeface="Times New Roman" panose="02020603050405020304" pitchFamily="18" charset="0"/>
              </a:rPr>
              <a:t>E~0.</a:t>
            </a:r>
            <a:r>
              <a:rPr lang="ru-RU" sz="1400" b="1" dirty="0">
                <a:highlight>
                  <a:srgbClr val="FFFFCC"/>
                </a:highlight>
                <a:cs typeface="Times New Roman" panose="02020603050405020304" pitchFamily="18" charset="0"/>
              </a:rPr>
              <a:t>2</a:t>
            </a:r>
            <a:r>
              <a:rPr lang="en-US" sz="1400" b="1" dirty="0">
                <a:highlight>
                  <a:srgbClr val="FFFFCC"/>
                </a:highlight>
                <a:cs typeface="Times New Roman" panose="02020603050405020304" pitchFamily="18" charset="0"/>
              </a:rPr>
              <a:t>%, </a:t>
            </a:r>
            <a:r>
              <a:rPr lang="en-US" sz="1400" b="1" dirty="0">
                <a:highlight>
                  <a:srgbClr val="FFFFCC"/>
                </a:highlight>
                <a:cs typeface="Times New Roman" panose="02020603050405020304" pitchFamily="18" charset="0"/>
                <a:sym typeface="Symbol" panose="05050102010706020507" pitchFamily="18" charset="2"/>
              </a:rPr>
              <a:t> </a:t>
            </a:r>
            <a:r>
              <a:rPr lang="en-US" sz="1400" b="1" dirty="0">
                <a:highlight>
                  <a:srgbClr val="FFFFCC"/>
                </a:highlight>
                <a:cs typeface="Times New Roman" panose="02020603050405020304" pitchFamily="18" charset="0"/>
              </a:rPr>
              <a:t>X~1.</a:t>
            </a:r>
            <a:r>
              <a:rPr lang="ru-RU" sz="1400" b="1" dirty="0">
                <a:highlight>
                  <a:srgbClr val="FFFFCC"/>
                </a:highlight>
                <a:cs typeface="Times New Roman" panose="02020603050405020304" pitchFamily="18" charset="0"/>
              </a:rPr>
              <a:t>3</a:t>
            </a:r>
            <a:r>
              <a:rPr lang="en-US" sz="1400" b="1" dirty="0">
                <a:highlight>
                  <a:srgbClr val="FFFFCC"/>
                </a:highlight>
                <a:cs typeface="Times New Roman" panose="02020603050405020304" pitchFamily="18" charset="0"/>
              </a:rPr>
              <a:t> </a:t>
            </a:r>
            <a:r>
              <a:rPr lang="ru-RU" sz="1400" b="1" dirty="0">
                <a:highlight>
                  <a:srgbClr val="FFFFCC"/>
                </a:highlight>
                <a:cs typeface="Times New Roman" panose="02020603050405020304" pitchFamily="18" charset="0"/>
              </a:rPr>
              <a:t>мм</a:t>
            </a:r>
            <a:endParaRPr lang="en-US" sz="1400" b="1" dirty="0">
              <a:highlight>
                <a:srgbClr val="FFFFCC"/>
              </a:highligh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07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1554793"/>
              </p:ext>
            </p:extLst>
          </p:nvPr>
        </p:nvGraphicFramePr>
        <p:xfrm>
          <a:off x="2836505" y="3568578"/>
          <a:ext cx="8861218" cy="30198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56865">
                  <a:extLst>
                    <a:ext uri="{9D8B030D-6E8A-4147-A177-3AD203B41FA5}">
                      <a16:colId xmlns:a16="http://schemas.microsoft.com/office/drawing/2014/main" val="722471396"/>
                    </a:ext>
                  </a:extLst>
                </a:gridCol>
                <a:gridCol w="846794">
                  <a:extLst>
                    <a:ext uri="{9D8B030D-6E8A-4147-A177-3AD203B41FA5}">
                      <a16:colId xmlns:a16="http://schemas.microsoft.com/office/drawing/2014/main" val="3369266291"/>
                    </a:ext>
                  </a:extLst>
                </a:gridCol>
                <a:gridCol w="2660432">
                  <a:extLst>
                    <a:ext uri="{9D8B030D-6E8A-4147-A177-3AD203B41FA5}">
                      <a16:colId xmlns:a16="http://schemas.microsoft.com/office/drawing/2014/main" val="2305119378"/>
                    </a:ext>
                  </a:extLst>
                </a:gridCol>
                <a:gridCol w="1141831">
                  <a:extLst>
                    <a:ext uri="{9D8B030D-6E8A-4147-A177-3AD203B41FA5}">
                      <a16:colId xmlns:a16="http://schemas.microsoft.com/office/drawing/2014/main" val="2496594677"/>
                    </a:ext>
                  </a:extLst>
                </a:gridCol>
                <a:gridCol w="748708">
                  <a:extLst>
                    <a:ext uri="{9D8B030D-6E8A-4147-A177-3AD203B41FA5}">
                      <a16:colId xmlns:a16="http://schemas.microsoft.com/office/drawing/2014/main" val="3957641221"/>
                    </a:ext>
                  </a:extLst>
                </a:gridCol>
                <a:gridCol w="1170196">
                  <a:extLst>
                    <a:ext uri="{9D8B030D-6E8A-4147-A177-3AD203B41FA5}">
                      <a16:colId xmlns:a16="http://schemas.microsoft.com/office/drawing/2014/main" val="2274305108"/>
                    </a:ext>
                  </a:extLst>
                </a:gridCol>
                <a:gridCol w="642656">
                  <a:extLst>
                    <a:ext uri="{9D8B030D-6E8A-4147-A177-3AD203B41FA5}">
                      <a16:colId xmlns:a16="http://schemas.microsoft.com/office/drawing/2014/main" val="279603189"/>
                    </a:ext>
                  </a:extLst>
                </a:gridCol>
                <a:gridCol w="893736">
                  <a:extLst>
                    <a:ext uri="{9D8B030D-6E8A-4147-A177-3AD203B41FA5}">
                      <a16:colId xmlns:a16="http://schemas.microsoft.com/office/drawing/2014/main" val="3054477019"/>
                    </a:ext>
                  </a:extLst>
                </a:gridCol>
              </a:tblGrid>
              <a:tr h="655260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Ion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E,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AMeV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Reaction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I, 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</a:t>
                      </a:r>
                      <a:r>
                        <a:rPr lang="ru-RU" sz="1600" b="1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-1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/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pµA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P, 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%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X_Y, mm (FWHM)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sym typeface="Symbol" panose="05050102010706020507" pitchFamily="18" charset="2"/>
                        </a:rPr>
                        <a:t>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p, ±%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Wedge Be, mm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4162898"/>
                  </a:ext>
                </a:extLst>
              </a:tr>
              <a:tr h="376031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b="1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29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b="1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(1 mm)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2.2*10</a:t>
                      </a:r>
                      <a:r>
                        <a:rPr lang="en-US" sz="1600" b="1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90.2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10_8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2.0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1.0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72395114"/>
                  </a:ext>
                </a:extLst>
              </a:tr>
              <a:tr h="353894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b="1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28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b="1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(1 mm)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5.5*10</a:t>
                      </a:r>
                      <a:r>
                        <a:rPr lang="en-US" sz="1600" b="1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95.4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9_7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3.25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1.0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44207432"/>
                  </a:ext>
                </a:extLst>
              </a:tr>
              <a:tr h="372043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b="1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Li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31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b="1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(1 mm)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5.0*10</a:t>
                      </a:r>
                      <a:r>
                        <a:rPr lang="en-US" sz="1600" b="1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97.6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12_9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2.0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1.0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31156239"/>
                  </a:ext>
                </a:extLst>
              </a:tr>
              <a:tr h="399266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b="1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45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b="1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 +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(1 mm)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2.3*10</a:t>
                      </a:r>
                      <a:r>
                        <a:rPr lang="en-US" sz="1600" b="1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78.4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16_11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1.25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1.0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83581370"/>
                  </a:ext>
                </a:extLst>
              </a:tr>
              <a:tr h="44463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b="1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 +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(2 mm)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*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4.5*10</a:t>
                      </a:r>
                      <a:r>
                        <a:rPr lang="en-US" sz="1600" b="1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91.0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16_11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2.55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1.0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95453481"/>
                  </a:ext>
                </a:extLst>
              </a:tr>
              <a:tr h="418730">
                <a:tc gridSpan="8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endParaRPr lang="ru-RU" sz="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80451889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94359" y="61899"/>
            <a:ext cx="118280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Радиоактивные пучки в реакциях фрагментации </a:t>
            </a:r>
            <a:r>
              <a:rPr lang="en-US" sz="2400" b="1" baseline="300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(33.5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АМэВ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baseline="300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(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49.3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АМэВ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4544150"/>
            <a:ext cx="27122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</a:rPr>
              <a:t>Экспериментальные данные подтверждают расчётные значения</a:t>
            </a:r>
            <a:endParaRPr lang="ru-RU" b="1" dirty="0">
              <a:solidFill>
                <a:srgbClr val="0000FF"/>
              </a:solidFill>
            </a:endParaRPr>
          </a:p>
        </p:txBody>
      </p:sp>
      <p:pic>
        <p:nvPicPr>
          <p:cNvPr id="2" name="Picture 2" descr="Fig2">
            <a:extLst>
              <a:ext uri="{FF2B5EF4-FFF2-40B4-BE49-F238E27FC236}">
                <a16:creationId xmlns:a16="http://schemas.microsoft.com/office/drawing/2014/main" id="{53C2F572-5B32-3E26-94D4-BDA63A157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54" y="719128"/>
            <a:ext cx="6163072" cy="2651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69BAA05-1EDA-A2D6-CCC3-042EA9B0B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1512" y="845652"/>
            <a:ext cx="4056900" cy="25273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146747-2619-F81D-6FD2-BE3F8041D71C}"/>
              </a:ext>
            </a:extLst>
          </p:cNvPr>
          <p:cNvSpPr txBox="1"/>
          <p:nvPr/>
        </p:nvSpPr>
        <p:spPr>
          <a:xfrm>
            <a:off x="4653516" y="6176196"/>
            <a:ext cx="39119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FF0000"/>
                </a:solidFill>
                <a:effectLst/>
              </a:rPr>
              <a:t>* </a:t>
            </a:r>
            <a:r>
              <a:rPr lang="en-US" sz="1400" i="1" dirty="0">
                <a:solidFill>
                  <a:srgbClr val="FF0000"/>
                </a:solidFill>
                <a:effectLst/>
              </a:rPr>
              <a:t>- </a:t>
            </a:r>
            <a:r>
              <a:rPr lang="ru-RU" sz="1400" i="1" dirty="0">
                <a:solidFill>
                  <a:srgbClr val="FF0000"/>
                </a:solidFill>
                <a:effectLst/>
              </a:rPr>
              <a:t>оценка по </a:t>
            </a:r>
            <a:r>
              <a:rPr lang="en-US" sz="1400" i="1" dirty="0">
                <a:solidFill>
                  <a:srgbClr val="FF0000"/>
                </a:solidFill>
                <a:effectLst/>
              </a:rPr>
              <a:t>LISE++</a:t>
            </a:r>
            <a:endParaRPr lang="ru-RU" sz="1400" i="1" dirty="0">
              <a:solidFill>
                <a:srgbClr val="FF0000"/>
              </a:solidFill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1457960" y="1701694"/>
            <a:ext cx="1021080" cy="574040"/>
          </a:xfrm>
          <a:prstGeom prst="ellipse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1320726" y="2298488"/>
            <a:ext cx="1295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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&lt; 20 mm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7ECC20-2E4B-1425-D03F-F6738C019398}"/>
              </a:ext>
            </a:extLst>
          </p:cNvPr>
          <p:cNvSpPr txBox="1"/>
          <p:nvPr/>
        </p:nvSpPr>
        <p:spPr>
          <a:xfrm>
            <a:off x="4271091" y="2464492"/>
            <a:ext cx="898071" cy="336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Aft>
                <a:spcPts val="0"/>
              </a:spcAft>
            </a:pPr>
            <a:r>
              <a:rPr lang="en-US" sz="1400" dirty="0">
                <a:solidFill>
                  <a:srgbClr val="FF0000"/>
                </a:solidFill>
                <a:effectLst/>
              </a:rPr>
              <a:t>95.4</a:t>
            </a:r>
            <a:r>
              <a:rPr lang="ru-RU" sz="1400" dirty="0">
                <a:solidFill>
                  <a:srgbClr val="FF0000"/>
                </a:solidFill>
                <a:effectLst/>
              </a:rPr>
              <a:t>%</a:t>
            </a:r>
            <a:endParaRPr lang="ru-RU" sz="1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81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Shape 1"/>
          <p:cNvSpPr txBox="1"/>
          <p:nvPr/>
        </p:nvSpPr>
        <p:spPr>
          <a:xfrm rot="16200000">
            <a:off x="-2870455" y="3324133"/>
            <a:ext cx="6221225" cy="414291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/>
            <a:r>
              <a:rPr lang="ru-RU" b="1" strike="noStrike" spc="-1" dirty="0">
                <a:solidFill>
                  <a:srgbClr val="C00000"/>
                </a:solidFill>
              </a:rPr>
              <a:t>Эксперименты в период 2018-2020</a:t>
            </a:r>
            <a:endParaRPr lang="ru-RU" b="0" strike="noStrike" spc="-1" dirty="0">
              <a:solidFill>
                <a:srgbClr val="000000"/>
              </a:solidFill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6E87E24-9A24-60EE-5685-4719A09DC7CF}"/>
              </a:ext>
            </a:extLst>
          </p:cNvPr>
          <p:cNvGrpSpPr/>
          <p:nvPr/>
        </p:nvGrpSpPr>
        <p:grpSpPr>
          <a:xfrm>
            <a:off x="1464906" y="2527265"/>
            <a:ext cx="9107118" cy="3902443"/>
            <a:chOff x="571124" y="3344052"/>
            <a:chExt cx="9107118" cy="3902443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B2A002E4-47F7-7467-3FF3-4394D9C34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124" y="4524376"/>
              <a:ext cx="6755416" cy="2722119"/>
            </a:xfrm>
            <a:prstGeom prst="rect">
              <a:avLst/>
            </a:prstGeom>
          </p:spPr>
        </p:pic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7B85B217-2003-38A1-CBC8-FBA236A17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26540" y="3344052"/>
              <a:ext cx="2351702" cy="2527048"/>
            </a:xfrm>
            <a:prstGeom prst="rect">
              <a:avLst/>
            </a:prstGeom>
          </p:spPr>
        </p:pic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CDC3C30-F060-D881-07DE-F49ECC14ED1D}"/>
              </a:ext>
            </a:extLst>
          </p:cNvPr>
          <p:cNvSpPr/>
          <p:nvPr/>
        </p:nvSpPr>
        <p:spPr>
          <a:xfrm>
            <a:off x="5312676" y="5804665"/>
            <a:ext cx="62822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Для изучения реакций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b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r>
              <a:rPr lang="ru-RU" b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b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6</a:t>
            </a:r>
            <a:r>
              <a:rPr lang="en-US" b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Li</a:t>
            </a:r>
            <a:r>
              <a:rPr lang="ru-RU" b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4</a:t>
            </a:r>
            <a:r>
              <a:rPr lang="en-US" b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</a:t>
            </a:r>
            <a:r>
              <a:rPr lang="ru-RU" b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ru-RU" b="1" baseline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и</a:t>
            </a:r>
            <a:r>
              <a:rPr lang="ru-RU" b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b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ru-RU" b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→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6</a:t>
            </a:r>
            <a:r>
              <a:rPr lang="en-US" b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Li</a:t>
            </a:r>
            <a:r>
              <a:rPr lang="ru-RU" b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6</a:t>
            </a:r>
            <a:r>
              <a:rPr lang="en-US" b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He</a:t>
            </a:r>
            <a:r>
              <a:rPr lang="ru-RU" b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(</a:t>
            </a:r>
            <a:r>
              <a:rPr lang="ru-RU" b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передача</a:t>
            </a:r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ru-RU" b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4</a:t>
            </a:r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Не) </a:t>
            </a: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расположение и состав детекторов </a:t>
            </a: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были неоптимальны</a:t>
            </a:r>
            <a:endParaRPr lang="ru-RU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3B27DD-7C23-9245-982D-0433D90687DE}"/>
              </a:ext>
            </a:extLst>
          </p:cNvPr>
          <p:cNvSpPr txBox="1"/>
          <p:nvPr/>
        </p:nvSpPr>
        <p:spPr>
          <a:xfrm>
            <a:off x="5976626" y="5556136"/>
            <a:ext cx="12766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i="1" dirty="0">
                <a:solidFill>
                  <a:srgbClr val="FF0000"/>
                </a:solidFill>
              </a:rPr>
              <a:t>Slow particles</a:t>
            </a:r>
            <a:endParaRPr lang="ru-RU" sz="12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DDAEAC-1074-78A7-022E-9023A6D40219}"/>
              </a:ext>
            </a:extLst>
          </p:cNvPr>
          <p:cNvSpPr txBox="1"/>
          <p:nvPr/>
        </p:nvSpPr>
        <p:spPr>
          <a:xfrm>
            <a:off x="7253280" y="5309915"/>
            <a:ext cx="14734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i="1" dirty="0">
                <a:solidFill>
                  <a:srgbClr val="0000FF"/>
                </a:solidFill>
              </a:rPr>
              <a:t>Fast particles</a:t>
            </a:r>
            <a:endParaRPr lang="ru-RU" sz="1200" i="1" dirty="0">
              <a:solidFill>
                <a:srgbClr val="0000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FD1743-DD4E-687F-B30B-B6C5F6C2CE8C}"/>
              </a:ext>
            </a:extLst>
          </p:cNvPr>
          <p:cNvSpPr txBox="1"/>
          <p:nvPr/>
        </p:nvSpPr>
        <p:spPr>
          <a:xfrm>
            <a:off x="2383490" y="6166430"/>
            <a:ext cx="15435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ym typeface="Symbol" panose="05050102010706020507" pitchFamily="18" charset="2"/>
              </a:rPr>
              <a:t></a:t>
            </a:r>
            <a:r>
              <a:rPr lang="en-US" sz="1200" b="1" dirty="0"/>
              <a:t>E ~ 0.2% (FWHM)</a:t>
            </a:r>
            <a:endParaRPr lang="ru-RU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E7EF5A-8DC7-325C-028E-4D24C57AEDD6}"/>
              </a:ext>
            </a:extLst>
          </p:cNvPr>
          <p:cNvSpPr txBox="1"/>
          <p:nvPr/>
        </p:nvSpPr>
        <p:spPr>
          <a:xfrm>
            <a:off x="4057454" y="5783377"/>
            <a:ext cx="12552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ym typeface="Symbol" panose="05050102010706020507" pitchFamily="18" charset="2"/>
              </a:rPr>
              <a:t>(X,Y)</a:t>
            </a:r>
            <a:r>
              <a:rPr lang="en-US" sz="1200" b="1" dirty="0"/>
              <a:t> ~ 1.3 mm</a:t>
            </a:r>
            <a:endParaRPr lang="ru-RU" sz="1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443C92-9FBC-8862-9763-62361CB0C9BB}"/>
              </a:ext>
            </a:extLst>
          </p:cNvPr>
          <p:cNvSpPr txBox="1"/>
          <p:nvPr/>
        </p:nvSpPr>
        <p:spPr>
          <a:xfrm>
            <a:off x="451825" y="171965"/>
            <a:ext cx="11705527" cy="2979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ru-BY" sz="1400" b="1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1. </a:t>
            </a:r>
            <a:r>
              <a:rPr lang="en-US" sz="1400" b="1" i="1" dirty="0" err="1" smtClean="0">
                <a:ea typeface="Times New Roman" panose="02020603050405020304" pitchFamily="18" charset="0"/>
                <a:cs typeface="Calibri" panose="020F0502020204030204" pitchFamily="34" charset="0"/>
              </a:rPr>
              <a:t>Bezbakh</a:t>
            </a:r>
            <a:r>
              <a:rPr lang="en-US" sz="1400" b="1" i="1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400" b="1" i="1" dirty="0">
                <a:ea typeface="Times New Roman" panose="02020603050405020304" pitchFamily="18" charset="0"/>
                <a:cs typeface="Calibri" panose="020F0502020204030204" pitchFamily="34" charset="0"/>
              </a:rPr>
              <a:t>et al</a:t>
            </a:r>
            <a:r>
              <a:rPr lang="en-US" sz="1400" b="1" dirty="0">
                <a:ea typeface="Times New Roman" panose="02020603050405020304" pitchFamily="18" charset="0"/>
                <a:cs typeface="Calibri" panose="020F0502020204030204" pitchFamily="34" charset="0"/>
              </a:rPr>
              <a:t>., </a:t>
            </a:r>
            <a:r>
              <a:rPr lang="en-US" sz="14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Evidence for the first excited state of </a:t>
            </a:r>
            <a:r>
              <a:rPr lang="en-US" sz="1400" b="1" baseline="300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7</a:t>
            </a:r>
            <a:r>
              <a:rPr lang="en-US" sz="1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H</a:t>
            </a:r>
            <a:r>
              <a:rPr lang="en-US" sz="14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Phys. Rev. Lett. 124 (2020) 022502.</a:t>
            </a:r>
          </a:p>
          <a:p>
            <a:pPr algn="just">
              <a:lnSpc>
                <a:spcPct val="114000"/>
              </a:lnSpc>
            </a:pPr>
            <a:r>
              <a:rPr lang="ru-BY" sz="1400" b="1" dirty="0" smtClean="0">
                <a:solidFill>
                  <a:srgbClr val="000000"/>
                </a:solidFill>
              </a:rPr>
              <a:t>2. </a:t>
            </a:r>
            <a:r>
              <a:rPr lang="en-US" sz="1400" b="1" i="1" dirty="0" err="1" smtClean="0">
                <a:solidFill>
                  <a:srgbClr val="000000"/>
                </a:solidFill>
              </a:rPr>
              <a:t>Muzalevskii</a:t>
            </a:r>
            <a:r>
              <a:rPr lang="en-US" sz="1400" b="1" i="1" dirty="0" smtClean="0">
                <a:solidFill>
                  <a:srgbClr val="000000"/>
                </a:solidFill>
              </a:rPr>
              <a:t> </a:t>
            </a:r>
            <a:r>
              <a:rPr lang="en-US" sz="1400" b="1" i="1" dirty="0">
                <a:solidFill>
                  <a:srgbClr val="000000"/>
                </a:solidFill>
              </a:rPr>
              <a:t>et al</a:t>
            </a:r>
            <a:r>
              <a:rPr lang="en-US" sz="1400" b="1" dirty="0">
                <a:solidFill>
                  <a:srgbClr val="000000"/>
                </a:solidFill>
              </a:rPr>
              <a:t>., </a:t>
            </a:r>
            <a:r>
              <a:rPr lang="en-US" sz="1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Resonant states in </a:t>
            </a:r>
            <a:r>
              <a:rPr lang="en-US" sz="1400" b="1" baseline="300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1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1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: Experimental studies </a:t>
            </a:r>
            <a:r>
              <a:rPr lang="en-US" sz="1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of</a:t>
            </a:r>
            <a:r>
              <a:rPr lang="en-US" sz="1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en-US" sz="1400" b="1" baseline="30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H(</a:t>
            </a:r>
            <a:r>
              <a:rPr lang="en-US" sz="1400" b="1" baseline="30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en-US" sz="1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He,</a:t>
            </a:r>
            <a:r>
              <a:rPr lang="en-US" sz="1400" b="1" baseline="30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He) reaction, </a:t>
            </a:r>
            <a:r>
              <a:rPr lang="ru-RU" sz="1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Phys</a:t>
            </a:r>
            <a:r>
              <a:rPr lang="en-US" sz="14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.</a:t>
            </a:r>
            <a:r>
              <a:rPr lang="ru-RU" sz="14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ru-RU" sz="1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Rev</a:t>
            </a:r>
            <a:r>
              <a:rPr lang="en-US" sz="14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.</a:t>
            </a:r>
            <a:r>
              <a:rPr lang="ru-RU" sz="14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C 103 (2021) 044313</a:t>
            </a:r>
            <a:r>
              <a:rPr lang="en-US" sz="14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.</a:t>
            </a:r>
          </a:p>
          <a:p>
            <a:pPr>
              <a:lnSpc>
                <a:spcPct val="114000"/>
              </a:lnSpc>
            </a:pPr>
            <a:r>
              <a:rPr lang="ru-BY" sz="1400" b="1" dirty="0" smtClean="0"/>
              <a:t>3. </a:t>
            </a:r>
            <a:r>
              <a:rPr lang="en-US" sz="1400" b="1" i="1" dirty="0" err="1" smtClean="0"/>
              <a:t>Nikolskii</a:t>
            </a:r>
            <a:r>
              <a:rPr lang="en-US" sz="1400" b="1" i="1" dirty="0" smtClean="0"/>
              <a:t> </a:t>
            </a:r>
            <a:r>
              <a:rPr lang="en-US" sz="1400" b="1" i="1" dirty="0"/>
              <a:t>et al</a:t>
            </a:r>
            <a:r>
              <a:rPr lang="en-US" sz="1400" b="1" dirty="0"/>
              <a:t>., </a:t>
            </a:r>
            <a:r>
              <a:rPr lang="en-US" sz="1400" b="1" baseline="300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6</a:t>
            </a:r>
            <a:r>
              <a:rPr lang="en-US" sz="1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H</a:t>
            </a:r>
            <a:r>
              <a:rPr lang="en-US" sz="1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states studied in the </a:t>
            </a:r>
            <a:r>
              <a:rPr lang="en-US" sz="1400" b="1" baseline="30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2</a:t>
            </a:r>
            <a:r>
              <a:rPr lang="en-US" sz="1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H(</a:t>
            </a:r>
            <a:r>
              <a:rPr lang="en-US" sz="1400" b="1" baseline="30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8</a:t>
            </a:r>
            <a:r>
              <a:rPr lang="en-US" sz="1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He,</a:t>
            </a:r>
            <a:r>
              <a:rPr lang="en-US" sz="1400" b="1" baseline="30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4</a:t>
            </a:r>
            <a:r>
              <a:rPr lang="en-US" sz="1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He) reaction and evidence of an extremely correlated character of the </a:t>
            </a:r>
            <a:r>
              <a:rPr lang="en-US" sz="1400" b="1" baseline="300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5</a:t>
            </a:r>
            <a:r>
              <a:rPr lang="en-US" sz="1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H</a:t>
            </a:r>
            <a:r>
              <a:rPr lang="en-US" sz="1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ground state, </a:t>
            </a:r>
          </a:p>
          <a:p>
            <a:pPr>
              <a:lnSpc>
                <a:spcPct val="114000"/>
              </a:lnSpc>
            </a:pPr>
            <a:r>
              <a:rPr lang="ru-RU" sz="1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Phys</a:t>
            </a:r>
            <a:r>
              <a:rPr lang="en-US" sz="14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.</a:t>
            </a:r>
            <a:r>
              <a:rPr lang="ru-RU" sz="14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ru-RU" sz="1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Rev</a:t>
            </a:r>
            <a:r>
              <a:rPr lang="en-US" sz="14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.</a:t>
            </a:r>
            <a:r>
              <a:rPr lang="ru-RU" sz="14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C 105 (2022) 064605</a:t>
            </a:r>
            <a:r>
              <a:rPr lang="en-US" sz="14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.</a:t>
            </a:r>
            <a:r>
              <a:rPr lang="ru-RU" sz="14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endParaRPr lang="en-US" sz="1400" b="1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pPr>
              <a:lnSpc>
                <a:spcPct val="114000"/>
              </a:lnSpc>
            </a:pPr>
            <a:r>
              <a:rPr lang="ru-BY" sz="1400" b="1" dirty="0" smtClean="0"/>
              <a:t>4. </a:t>
            </a:r>
            <a:r>
              <a:rPr lang="en-US" sz="1400" b="1" i="1" dirty="0" err="1" smtClean="0"/>
              <a:t>Nikolskii</a:t>
            </a:r>
            <a:r>
              <a:rPr lang="en-US" sz="1400" b="1" i="1" dirty="0" smtClean="0"/>
              <a:t> </a:t>
            </a:r>
            <a:r>
              <a:rPr lang="en-US" sz="1400" b="1" i="1" dirty="0"/>
              <a:t>et al</a:t>
            </a:r>
            <a:r>
              <a:rPr lang="en-US" sz="1400" b="1" dirty="0"/>
              <a:t>., </a:t>
            </a:r>
            <a:r>
              <a:rPr lang="en-US" sz="1400" b="1" dirty="0">
                <a:effectLst/>
                <a:ea typeface="Noto Sans CJK SC Regular"/>
              </a:rPr>
              <a:t>Study of proton and deuteron pickup reactions </a:t>
            </a:r>
            <a:r>
              <a:rPr lang="en-US" sz="1400" b="1" baseline="30000" dirty="0">
                <a:effectLst/>
                <a:ea typeface="Noto Sans CJK SC Regular"/>
              </a:rPr>
              <a:t>2</a:t>
            </a:r>
            <a:r>
              <a:rPr lang="en-US" sz="1400" b="1" dirty="0">
                <a:effectLst/>
                <a:ea typeface="Noto Sans CJK SC Regular"/>
              </a:rPr>
              <a:t>H(</a:t>
            </a:r>
            <a:r>
              <a:rPr lang="en-US" sz="1400" b="1" baseline="30000" dirty="0">
                <a:effectLst/>
                <a:ea typeface="Noto Sans CJK SC Regular"/>
              </a:rPr>
              <a:t>10</a:t>
            </a:r>
            <a:r>
              <a:rPr lang="en-US" sz="1400" b="1" dirty="0">
                <a:effectLst/>
                <a:ea typeface="Noto Sans CJK SC Regular"/>
              </a:rPr>
              <a:t>Be,</a:t>
            </a:r>
            <a:r>
              <a:rPr lang="en-US" sz="1400" b="1" baseline="30000" dirty="0">
                <a:effectLst/>
                <a:ea typeface="Noto Sans CJK SC Regular"/>
              </a:rPr>
              <a:t>3</a:t>
            </a:r>
            <a:r>
              <a:rPr lang="en-US" sz="1400" b="1" dirty="0">
                <a:effectLst/>
                <a:ea typeface="Noto Sans CJK SC Regular"/>
              </a:rPr>
              <a:t>He)</a:t>
            </a:r>
            <a:r>
              <a:rPr lang="en-US" sz="1400" b="1" baseline="30000" dirty="0">
                <a:solidFill>
                  <a:srgbClr val="FF0000"/>
                </a:solidFill>
                <a:effectLst/>
                <a:ea typeface="Noto Sans CJK SC Regular"/>
              </a:rPr>
              <a:t>9</a:t>
            </a:r>
            <a:r>
              <a:rPr lang="en-US" sz="1400" b="1" dirty="0">
                <a:solidFill>
                  <a:srgbClr val="FF0000"/>
                </a:solidFill>
                <a:effectLst/>
                <a:ea typeface="Noto Sans CJK SC Regular"/>
              </a:rPr>
              <a:t>Li</a:t>
            </a:r>
            <a:r>
              <a:rPr lang="en-US" sz="1400" b="1" dirty="0">
                <a:effectLst/>
                <a:ea typeface="Noto Sans CJK SC Regular"/>
              </a:rPr>
              <a:t> and </a:t>
            </a:r>
            <a:r>
              <a:rPr lang="en-US" sz="1400" b="1" baseline="30000" dirty="0">
                <a:effectLst/>
                <a:ea typeface="Noto Sans CJK SC Regular"/>
              </a:rPr>
              <a:t>2</a:t>
            </a:r>
            <a:r>
              <a:rPr lang="en-US" sz="1400" b="1" dirty="0">
                <a:effectLst/>
                <a:ea typeface="Noto Sans CJK SC Regular"/>
              </a:rPr>
              <a:t>H(</a:t>
            </a:r>
            <a:r>
              <a:rPr lang="en-US" sz="1400" b="1" baseline="30000" dirty="0">
                <a:effectLst/>
                <a:ea typeface="Noto Sans CJK SC Regular"/>
              </a:rPr>
              <a:t>10</a:t>
            </a:r>
            <a:r>
              <a:rPr lang="en-US" sz="1400" b="1" dirty="0">
                <a:effectLst/>
                <a:ea typeface="Noto Sans CJK SC Regular"/>
              </a:rPr>
              <a:t>Be,</a:t>
            </a:r>
            <a:r>
              <a:rPr lang="en-US" sz="1400" b="1" baseline="30000" dirty="0">
                <a:effectLst/>
                <a:ea typeface="Noto Sans CJK SC Regular"/>
              </a:rPr>
              <a:t>4</a:t>
            </a:r>
            <a:r>
              <a:rPr lang="en-US" sz="1400" b="1" dirty="0">
                <a:effectLst/>
                <a:ea typeface="Noto Sans CJK SC Regular"/>
              </a:rPr>
              <a:t>He)</a:t>
            </a:r>
            <a:r>
              <a:rPr lang="en-US" sz="1400" b="1" baseline="30000" dirty="0">
                <a:solidFill>
                  <a:srgbClr val="FF0000"/>
                </a:solidFill>
                <a:effectLst/>
                <a:ea typeface="Noto Sans CJK SC Regular"/>
              </a:rPr>
              <a:t>8</a:t>
            </a:r>
            <a:r>
              <a:rPr lang="en-US" sz="1400" b="1" dirty="0">
                <a:solidFill>
                  <a:srgbClr val="FF0000"/>
                </a:solidFill>
                <a:effectLst/>
                <a:ea typeface="Noto Sans CJK SC Regular"/>
              </a:rPr>
              <a:t>Li</a:t>
            </a:r>
            <a:r>
              <a:rPr lang="en-US" sz="1400" b="1" dirty="0">
                <a:effectLst/>
                <a:ea typeface="Noto Sans CJK SC Regular"/>
              </a:rPr>
              <a:t> with 44 </a:t>
            </a:r>
            <a:r>
              <a:rPr lang="en-US" sz="1400" b="1" dirty="0" err="1">
                <a:effectLst/>
                <a:ea typeface="Noto Sans CJK SC Regular"/>
              </a:rPr>
              <a:t>AMeV</a:t>
            </a:r>
            <a:r>
              <a:rPr lang="en-US" sz="1400" b="1" dirty="0">
                <a:effectLst/>
                <a:ea typeface="Noto Sans CJK SC Regular"/>
              </a:rPr>
              <a:t> </a:t>
            </a:r>
            <a:r>
              <a:rPr lang="en-US" sz="1400" b="1" baseline="30000" dirty="0">
                <a:effectLst/>
                <a:ea typeface="Noto Sans CJK SC Regular"/>
              </a:rPr>
              <a:t>10</a:t>
            </a:r>
            <a:r>
              <a:rPr lang="en-US" sz="1400" b="1" dirty="0">
                <a:effectLst/>
                <a:ea typeface="Noto Sans CJK SC Regular"/>
              </a:rPr>
              <a:t>Be radioactive beam at ACCULINNA-2 fragment separator, </a:t>
            </a:r>
            <a:r>
              <a:rPr lang="en-US" sz="1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Physics of Atomic Nuclei, Vol. 87 №1 (2024) 1-8.</a:t>
            </a:r>
          </a:p>
          <a:p>
            <a:r>
              <a:rPr lang="ru-BY" sz="1400" b="1" dirty="0" smtClean="0"/>
              <a:t>5. </a:t>
            </a:r>
            <a:r>
              <a:rPr lang="en-US" sz="1400" b="1" i="1" dirty="0" err="1" smtClean="0"/>
              <a:t>Muzalevskii</a:t>
            </a:r>
            <a:r>
              <a:rPr lang="en-US" sz="1400" b="1" i="1" dirty="0" smtClean="0"/>
              <a:t> </a:t>
            </a:r>
            <a:r>
              <a:rPr lang="en-US" sz="1400" b="1" i="1" dirty="0"/>
              <a:t>et al., </a:t>
            </a:r>
            <a:r>
              <a:rPr lang="en-US" sz="1400" b="1" dirty="0"/>
              <a:t>Population of </a:t>
            </a:r>
            <a:r>
              <a:rPr lang="en-US" sz="1400" b="1" dirty="0">
                <a:solidFill>
                  <a:srgbClr val="FF0000"/>
                </a:solidFill>
              </a:rPr>
              <a:t>tetraneutron</a:t>
            </a:r>
            <a:r>
              <a:rPr lang="en-US" sz="1400" b="1" dirty="0"/>
              <a:t> continuum in reactions of </a:t>
            </a:r>
            <a:r>
              <a:rPr lang="en-US" sz="1400" b="1" baseline="30000" dirty="0"/>
              <a:t>8</a:t>
            </a:r>
            <a:r>
              <a:rPr lang="en-US" sz="1400" b="1" dirty="0"/>
              <a:t>He on deuterium, submitted to PLB,</a:t>
            </a:r>
            <a:r>
              <a:rPr lang="en-US" sz="1400" b="1" dirty="0">
                <a:solidFill>
                  <a:srgbClr val="FF0000"/>
                </a:solidFill>
              </a:rPr>
              <a:t> </a:t>
            </a:r>
          </a:p>
          <a:p>
            <a:r>
              <a:rPr lang="en-US" sz="1400" b="1" u="sng" dirty="0">
                <a:hlinkClick r:id="rId4"/>
              </a:rPr>
              <a:t>http://arxiv.org/abs/2312.17354</a:t>
            </a:r>
            <a:endParaRPr lang="en-US" sz="1400" b="1" i="1" dirty="0">
              <a:effectLst/>
              <a:ea typeface="Calibri" panose="020F0502020204030204" pitchFamily="34" charset="0"/>
            </a:endParaRPr>
          </a:p>
          <a:p>
            <a:pPr>
              <a:lnSpc>
                <a:spcPct val="114000"/>
              </a:lnSpc>
            </a:pPr>
            <a:r>
              <a:rPr lang="ru-BY" sz="1400" b="1" dirty="0" smtClean="0">
                <a:effectLst/>
                <a:ea typeface="Calibri" panose="020F0502020204030204" pitchFamily="34" charset="0"/>
              </a:rPr>
              <a:t>6. </a:t>
            </a:r>
            <a:r>
              <a:rPr lang="en-US" sz="1400" b="1" i="1" dirty="0" err="1" smtClean="0">
                <a:effectLst/>
                <a:ea typeface="Calibri" panose="020F0502020204030204" pitchFamily="34" charset="0"/>
              </a:rPr>
              <a:t>Bezbakh</a:t>
            </a:r>
            <a:r>
              <a:rPr lang="en-US" sz="1400" b="1" i="1" dirty="0" smtClean="0">
                <a:effectLst/>
                <a:ea typeface="Calibri" panose="020F0502020204030204" pitchFamily="34" charset="0"/>
              </a:rPr>
              <a:t> </a:t>
            </a:r>
            <a:r>
              <a:rPr lang="en-US" sz="1400" b="1" i="1" dirty="0">
                <a:effectLst/>
                <a:ea typeface="Calibri" panose="020F0502020204030204" pitchFamily="34" charset="0"/>
              </a:rPr>
              <a:t>et al</a:t>
            </a:r>
            <a:r>
              <a:rPr lang="en-US" sz="1400" b="1" dirty="0">
                <a:effectLst/>
                <a:ea typeface="Calibri" panose="020F0502020204030204" pitchFamily="34" charset="0"/>
              </a:rPr>
              <a:t>., </a:t>
            </a:r>
            <a:r>
              <a:rPr lang="en-US" sz="1400" b="1" dirty="0">
                <a:effectLst/>
                <a:ea typeface="CMBX12"/>
              </a:rPr>
              <a:t>Properties of the </a:t>
            </a:r>
            <a:r>
              <a:rPr lang="en-US" sz="1400" b="1" baseline="30000" dirty="0">
                <a:solidFill>
                  <a:srgbClr val="FF0000"/>
                </a:solidFill>
                <a:effectLst/>
                <a:ea typeface="CMBX12"/>
              </a:rPr>
              <a:t>7</a:t>
            </a:r>
            <a:r>
              <a:rPr lang="en-US" sz="1400" b="1" dirty="0">
                <a:solidFill>
                  <a:srgbClr val="FF0000"/>
                </a:solidFill>
                <a:effectLst/>
                <a:ea typeface="CMBX12"/>
              </a:rPr>
              <a:t>He</a:t>
            </a:r>
            <a:r>
              <a:rPr lang="en-US" sz="1400" b="1" dirty="0">
                <a:effectLst/>
                <a:ea typeface="CMBX12"/>
              </a:rPr>
              <a:t> ground state studied by the </a:t>
            </a:r>
            <a:r>
              <a:rPr lang="en-US" sz="1400" b="1" baseline="30000" dirty="0">
                <a:effectLst/>
                <a:ea typeface="CMBX12"/>
              </a:rPr>
              <a:t>6</a:t>
            </a:r>
            <a:r>
              <a:rPr lang="en-US" sz="1400" b="1" dirty="0">
                <a:effectLst/>
                <a:ea typeface="CMR12"/>
              </a:rPr>
              <a:t>He(</a:t>
            </a:r>
            <a:r>
              <a:rPr lang="en-US" sz="1400" b="1" i="1" dirty="0" err="1">
                <a:effectLst/>
                <a:ea typeface="CMMI12"/>
              </a:rPr>
              <a:t>d,p</a:t>
            </a:r>
            <a:r>
              <a:rPr lang="en-US" sz="1400" b="1" dirty="0">
                <a:effectLst/>
                <a:ea typeface="CMR12"/>
              </a:rPr>
              <a:t>)</a:t>
            </a:r>
            <a:r>
              <a:rPr lang="en-US" sz="1400" b="1" baseline="30000" dirty="0">
                <a:effectLst/>
                <a:ea typeface="CMR12"/>
              </a:rPr>
              <a:t>7</a:t>
            </a:r>
            <a:r>
              <a:rPr lang="en-US" sz="1400" b="1" dirty="0">
                <a:effectLst/>
                <a:ea typeface="CMR12"/>
              </a:rPr>
              <a:t>He </a:t>
            </a:r>
            <a:r>
              <a:rPr lang="en-US" sz="1400" b="1" dirty="0">
                <a:effectLst/>
                <a:ea typeface="CMBX12"/>
              </a:rPr>
              <a:t>reaction</a:t>
            </a:r>
            <a:r>
              <a:rPr lang="en-US" sz="1400" b="1" dirty="0">
                <a:effectLst/>
                <a:ea typeface="Calibri" panose="020F0502020204030204" pitchFamily="34" charset="0"/>
              </a:rPr>
              <a:t>, Intern. Journal of Modern Physics E </a:t>
            </a:r>
            <a:r>
              <a:rPr lang="ru-RU" sz="1400" b="1" dirty="0">
                <a:effectLst/>
                <a:ea typeface="Calibri" panose="020F0502020204030204" pitchFamily="34" charset="0"/>
              </a:rPr>
              <a:t>(</a:t>
            </a:r>
            <a:r>
              <a:rPr lang="en-US" sz="1400" b="1" dirty="0">
                <a:effectLst/>
                <a:ea typeface="Calibri" panose="020F0502020204030204" pitchFamily="34" charset="0"/>
              </a:rPr>
              <a:t>202</a:t>
            </a:r>
            <a:r>
              <a:rPr lang="ru-RU" sz="1400" b="1" dirty="0">
                <a:effectLst/>
                <a:ea typeface="Calibri" panose="020F0502020204030204" pitchFamily="34" charset="0"/>
              </a:rPr>
              <a:t>4) 2450002.</a:t>
            </a:r>
            <a:endParaRPr lang="en-US" sz="1400" b="1" i="1" dirty="0">
              <a:effectLst/>
              <a:ea typeface="Calibri" panose="020F0502020204030204" pitchFamily="34" charset="0"/>
            </a:endParaRPr>
          </a:p>
          <a:p>
            <a:pPr>
              <a:lnSpc>
                <a:spcPct val="114000"/>
              </a:lnSpc>
            </a:pPr>
            <a:r>
              <a:rPr lang="ru-BY" sz="1400" b="1" dirty="0" smtClean="0">
                <a:effectLst/>
                <a:ea typeface="Calibri" panose="020F0502020204030204" pitchFamily="34" charset="0"/>
              </a:rPr>
              <a:t>7. </a:t>
            </a:r>
            <a:r>
              <a:rPr lang="en-US" sz="1400" b="1" i="1" dirty="0" err="1" smtClean="0">
                <a:effectLst/>
                <a:ea typeface="Calibri" panose="020F0502020204030204" pitchFamily="34" charset="0"/>
              </a:rPr>
              <a:t>Krupko</a:t>
            </a:r>
            <a:r>
              <a:rPr lang="en-US" sz="1400" b="1" i="1" dirty="0" smtClean="0">
                <a:effectLst/>
                <a:ea typeface="Calibri" panose="020F0502020204030204" pitchFamily="34" charset="0"/>
              </a:rPr>
              <a:t> </a:t>
            </a:r>
            <a:r>
              <a:rPr lang="en-US" sz="1400" b="1" i="1" dirty="0">
                <a:effectLst/>
                <a:ea typeface="Calibri" panose="020F0502020204030204" pitchFamily="34" charset="0"/>
              </a:rPr>
              <a:t>et al</a:t>
            </a:r>
            <a:r>
              <a:rPr lang="ru-RU" sz="1400" b="1" dirty="0">
                <a:effectLst/>
                <a:ea typeface="Calibri" panose="020F0502020204030204" pitchFamily="34" charset="0"/>
              </a:rPr>
              <a:t>., </a:t>
            </a:r>
            <a:r>
              <a:rPr lang="en-US" sz="1400" b="1" dirty="0">
                <a:effectLst/>
                <a:ea typeface="CMR12"/>
              </a:rPr>
              <a:t>Diagnostics of the secondary beam at the ACCULINNA</a:t>
            </a:r>
            <a:r>
              <a:rPr lang="ru-RU" sz="1400" b="1" dirty="0">
                <a:effectLst/>
                <a:ea typeface="CMR12"/>
              </a:rPr>
              <a:t>-2 </a:t>
            </a:r>
            <a:r>
              <a:rPr lang="en-US" sz="1400" b="1" dirty="0">
                <a:effectLst/>
                <a:ea typeface="CMR12"/>
              </a:rPr>
              <a:t>fragment separator</a:t>
            </a:r>
            <a:r>
              <a:rPr lang="ru-RU" sz="1400" b="1" dirty="0">
                <a:effectLst/>
                <a:ea typeface="CMR12"/>
              </a:rPr>
              <a:t>, </a:t>
            </a:r>
            <a:endParaRPr lang="en-US" sz="1400" b="1" dirty="0">
              <a:effectLst/>
              <a:ea typeface="CMR12"/>
            </a:endParaRPr>
          </a:p>
          <a:p>
            <a:pPr>
              <a:lnSpc>
                <a:spcPct val="114000"/>
              </a:lnSpc>
            </a:pPr>
            <a:r>
              <a:rPr lang="en-US" sz="1400" b="1" dirty="0">
                <a:effectLst/>
                <a:ea typeface="CMR10"/>
              </a:rPr>
              <a:t>Physics of Particles and Nuclei Letters</a:t>
            </a:r>
            <a:r>
              <a:rPr lang="ru-RU" sz="1400" b="1" dirty="0">
                <a:effectLst/>
                <a:ea typeface="CMR12"/>
              </a:rPr>
              <a:t>, </a:t>
            </a:r>
            <a:r>
              <a:rPr lang="en-US" sz="1400" b="1" dirty="0">
                <a:effectLst/>
                <a:ea typeface="CMR12"/>
              </a:rPr>
              <a:t>V</a:t>
            </a:r>
            <a:r>
              <a:rPr lang="ru-RU" sz="1400" b="1" dirty="0">
                <a:effectLst/>
                <a:ea typeface="CMR12"/>
              </a:rPr>
              <a:t>. 20, № 5 (2023) 1035–1045.</a:t>
            </a:r>
            <a:endParaRPr lang="en-US" sz="1400" b="1" dirty="0">
              <a:effectLst/>
              <a:ea typeface="CMR12"/>
            </a:endParaRPr>
          </a:p>
        </p:txBody>
      </p:sp>
    </p:spTree>
    <p:extLst>
      <p:ext uri="{BB962C8B-B14F-4D97-AF65-F5344CB8AC3E}">
        <p14:creationId xmlns:p14="http://schemas.microsoft.com/office/powerpoint/2010/main" val="977793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Shape 1">
            <a:extLst>
              <a:ext uri="{FF2B5EF4-FFF2-40B4-BE49-F238E27FC236}">
                <a16:creationId xmlns:a16="http://schemas.microsoft.com/office/drawing/2014/main" id="{157E7103-E7FD-6D2A-D622-1BD90883AC85}"/>
              </a:ext>
            </a:extLst>
          </p:cNvPr>
          <p:cNvSpPr txBox="1"/>
          <p:nvPr/>
        </p:nvSpPr>
        <p:spPr>
          <a:xfrm>
            <a:off x="481757" y="273458"/>
            <a:ext cx="11175023" cy="13482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/>
          <a:p>
            <a:pPr algn="ctr"/>
            <a:r>
              <a:rPr lang="ru-RU" sz="2400" b="1" spc="-1" dirty="0">
                <a:cs typeface="Times New Roman" panose="02020603050405020304" pitchFamily="18" charset="0"/>
              </a:rPr>
              <a:t>Интерес представляет измерение массы </a:t>
            </a:r>
            <a:r>
              <a:rPr lang="en-US" sz="2400" b="1" spc="-1" dirty="0">
                <a:cs typeface="Times New Roman" panose="02020603050405020304" pitchFamily="18" charset="0"/>
              </a:rPr>
              <a:t>“</a:t>
            </a:r>
            <a:r>
              <a:rPr lang="ru-RU" sz="2400" b="1" spc="-1" dirty="0">
                <a:cs typeface="Times New Roman" panose="02020603050405020304" pitchFamily="18" charset="0"/>
              </a:rPr>
              <a:t>тетра-нейтрона</a:t>
            </a:r>
            <a:r>
              <a:rPr lang="en-US" sz="2400" b="1" spc="-1" dirty="0">
                <a:cs typeface="Times New Roman" panose="02020603050405020304" pitchFamily="18" charset="0"/>
              </a:rPr>
              <a:t>”</a:t>
            </a:r>
            <a:r>
              <a:rPr lang="ru-RU" sz="2400" b="1" spc="-1" dirty="0">
                <a:cs typeface="Times New Roman" panose="02020603050405020304" pitchFamily="18" charset="0"/>
              </a:rPr>
              <a:t> </a:t>
            </a:r>
            <a:r>
              <a:rPr lang="en-US" sz="2400" b="1" spc="-1" dirty="0">
                <a:cs typeface="Times New Roman" panose="02020603050405020304" pitchFamily="18" charset="0"/>
              </a:rPr>
              <a:t>(missing mass method) </a:t>
            </a:r>
            <a:r>
              <a:rPr lang="ru-RU" sz="2400" b="1" spc="-1" dirty="0">
                <a:cs typeface="Times New Roman" panose="02020603050405020304" pitchFamily="18" charset="0"/>
              </a:rPr>
              <a:t>в реакции </a:t>
            </a:r>
            <a:r>
              <a:rPr lang="en-US" sz="2400" b="1" baseline="30000" dirty="0">
                <a:effectLst/>
                <a:ea typeface="Times New Roman" panose="02020603050405020304" pitchFamily="18" charset="0"/>
              </a:rPr>
              <a:t>8</a:t>
            </a:r>
            <a:r>
              <a:rPr lang="en-US" sz="2400" b="1" baseline="0" dirty="0">
                <a:effectLst/>
                <a:ea typeface="Times New Roman" panose="02020603050405020304" pitchFamily="18" charset="0"/>
              </a:rPr>
              <a:t>He (26 </a:t>
            </a:r>
            <a:r>
              <a:rPr lang="ru-RU" sz="2400" b="1" baseline="0" dirty="0">
                <a:effectLst/>
                <a:ea typeface="Times New Roman" panose="02020603050405020304" pitchFamily="18" charset="0"/>
              </a:rPr>
              <a:t>МэВ/нуклон) </a:t>
            </a:r>
            <a:r>
              <a:rPr lang="en-US" sz="2400" b="1" dirty="0">
                <a:ea typeface="Times New Roman" panose="02020603050405020304" pitchFamily="18" charset="0"/>
              </a:rPr>
              <a:t>+</a:t>
            </a:r>
            <a:r>
              <a:rPr lang="ru-RU" sz="2400" b="1" dirty="0">
                <a:ea typeface="Times New Roman" panose="02020603050405020304" pitchFamily="18" charset="0"/>
              </a:rPr>
              <a:t> </a:t>
            </a:r>
            <a:r>
              <a:rPr lang="en-US" sz="2400" b="1" baseline="0" dirty="0">
                <a:effectLst/>
                <a:ea typeface="Times New Roman" panose="02020603050405020304" pitchFamily="18" charset="0"/>
              </a:rPr>
              <a:t>d</a:t>
            </a:r>
            <a:r>
              <a:rPr lang="ru-RU" sz="2400" b="1" baseline="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400" b="1" dirty="0">
                <a:ea typeface="Times New Roman" panose="02020603050405020304" pitchFamily="18" charset="0"/>
              </a:rPr>
              <a:t>→</a:t>
            </a:r>
            <a:r>
              <a:rPr lang="ru-RU" sz="2400" b="1" dirty="0">
                <a:ea typeface="Times New Roman" panose="02020603050405020304" pitchFamily="18" charset="0"/>
              </a:rPr>
              <a:t> </a:t>
            </a:r>
            <a:r>
              <a:rPr lang="en-US" sz="2400" b="1" baseline="30000" dirty="0">
                <a:effectLst/>
                <a:ea typeface="Times New Roman" panose="02020603050405020304" pitchFamily="18" charset="0"/>
                <a:sym typeface="Wingdings" panose="05000000000000000000" pitchFamily="2" charset="2"/>
              </a:rPr>
              <a:t>6</a:t>
            </a:r>
            <a:r>
              <a:rPr lang="en-US" sz="2400" b="1" baseline="0" dirty="0">
                <a:effectLst/>
                <a:ea typeface="Times New Roman" panose="02020603050405020304" pitchFamily="18" charset="0"/>
                <a:sym typeface="Wingdings" panose="05000000000000000000" pitchFamily="2" charset="2"/>
              </a:rPr>
              <a:t>Li</a:t>
            </a:r>
            <a:r>
              <a:rPr lang="ru-RU" sz="2400" b="1" baseline="0" dirty="0">
                <a:effectLst/>
                <a:ea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>
                <a:ea typeface="Times New Roman" panose="02020603050405020304" pitchFamily="18" charset="0"/>
                <a:sym typeface="Wingdings" panose="05000000000000000000" pitchFamily="2" charset="2"/>
              </a:rPr>
              <a:t>+</a:t>
            </a:r>
            <a:r>
              <a:rPr lang="ru-RU" sz="2400" b="1" dirty="0">
                <a:ea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ru-RU" sz="2400" b="1" i="1" dirty="0">
                <a:ea typeface="Times New Roman" panose="02020603050405020304" pitchFamily="18" charset="0"/>
                <a:sym typeface="Wingdings" panose="05000000000000000000" pitchFamily="2" charset="2"/>
              </a:rPr>
              <a:t>4</a:t>
            </a:r>
            <a:r>
              <a:rPr lang="en-US" sz="2400" b="1" i="1" baseline="0" dirty="0">
                <a:effectLst/>
                <a:ea typeface="Times New Roman" panose="02020603050405020304" pitchFamily="18" charset="0"/>
                <a:sym typeface="Wingdings" panose="05000000000000000000" pitchFamily="2" charset="2"/>
              </a:rPr>
              <a:t>n</a:t>
            </a:r>
            <a:endParaRPr lang="ru-RU" sz="2400" b="1" i="1" baseline="0" dirty="0">
              <a:effectLst/>
              <a:ea typeface="Times New Roman" panose="02020603050405020304" pitchFamily="18" charset="0"/>
              <a:sym typeface="Wingdings" panose="05000000000000000000" pitchFamily="2" charset="2"/>
            </a:endParaRPr>
          </a:p>
          <a:p>
            <a:pPr algn="r"/>
            <a:r>
              <a:rPr lang="ru-RU" sz="2000" b="1" i="1" dirty="0">
                <a:solidFill>
                  <a:srgbClr val="C00000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(альфа-</a:t>
            </a:r>
            <a:r>
              <a:rPr lang="ru-RU" sz="2000" b="1" i="1" dirty="0" err="1">
                <a:solidFill>
                  <a:srgbClr val="C00000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кор</a:t>
            </a:r>
            <a:r>
              <a:rPr lang="ru-RU" sz="2000" b="1" i="1" dirty="0">
                <a:solidFill>
                  <a:srgbClr val="C00000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 передается на мишень)</a:t>
            </a:r>
            <a:r>
              <a:rPr lang="ru-RU" sz="2000" b="1" i="1" baseline="0" dirty="0">
                <a:solidFill>
                  <a:srgbClr val="C00000"/>
                </a:solidFill>
                <a:effectLst/>
                <a:ea typeface="Times New Roman" panose="02020603050405020304" pitchFamily="18" charset="0"/>
                <a:sym typeface="Wingdings" panose="05000000000000000000" pitchFamily="2" charset="2"/>
              </a:rPr>
              <a:t> </a:t>
            </a:r>
            <a:endParaRPr lang="ru-RU" sz="2000" b="1" i="1" strike="noStrike" spc="-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7D553B06-6A8D-2E8A-7F91-63E89359F4C4}"/>
              </a:ext>
            </a:extLst>
          </p:cNvPr>
          <p:cNvGrpSpPr/>
          <p:nvPr/>
        </p:nvGrpSpPr>
        <p:grpSpPr>
          <a:xfrm>
            <a:off x="387629" y="1987418"/>
            <a:ext cx="11102633" cy="4529981"/>
            <a:chOff x="387629" y="1987418"/>
            <a:chExt cx="11102633" cy="4529981"/>
          </a:xfrm>
        </p:grpSpPr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49ABDFD8-79BB-CD6F-4374-BD04875B5194}"/>
                </a:ext>
              </a:extLst>
            </p:cNvPr>
            <p:cNvGrpSpPr/>
            <p:nvPr/>
          </p:nvGrpSpPr>
          <p:grpSpPr>
            <a:xfrm>
              <a:off x="387629" y="1987418"/>
              <a:ext cx="11102633" cy="4529981"/>
              <a:chOff x="368967" y="1987418"/>
              <a:chExt cx="11102633" cy="4529981"/>
            </a:xfrm>
          </p:grpSpPr>
          <p:grpSp>
            <p:nvGrpSpPr>
              <p:cNvPr id="15" name="Группа 14">
                <a:extLst>
                  <a:ext uri="{FF2B5EF4-FFF2-40B4-BE49-F238E27FC236}">
                    <a16:creationId xmlns:a16="http://schemas.microsoft.com/office/drawing/2014/main" id="{EEC0CDA7-74CA-EDF3-5B20-69195BA3A10D}"/>
                  </a:ext>
                </a:extLst>
              </p:cNvPr>
              <p:cNvGrpSpPr/>
              <p:nvPr/>
            </p:nvGrpSpPr>
            <p:grpSpPr>
              <a:xfrm>
                <a:off x="368967" y="1987418"/>
                <a:ext cx="11102633" cy="4267268"/>
                <a:chOff x="340974" y="1987418"/>
                <a:chExt cx="11102633" cy="4267268"/>
              </a:xfrm>
            </p:grpSpPr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2536E045-3585-BC59-0F9C-E2BA4E88E256}"/>
                    </a:ext>
                  </a:extLst>
                </p:cNvPr>
                <p:cNvSpPr txBox="1"/>
                <p:nvPr/>
              </p:nvSpPr>
              <p:spPr>
                <a:xfrm>
                  <a:off x="436348" y="1997859"/>
                  <a:ext cx="5672093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lvl="0" indent="0">
                    <a:buNone/>
                  </a:pPr>
                  <a:r>
                    <a:rPr lang="en-US" sz="1400" i="1" dirty="0"/>
                    <a:t>M. </a:t>
                  </a:r>
                  <a:r>
                    <a:rPr lang="en-US" sz="1400" i="1" dirty="0" err="1"/>
                    <a:t>Duer</a:t>
                  </a:r>
                  <a:r>
                    <a:rPr lang="en-US" sz="1400" i="1" dirty="0"/>
                    <a:t> et al., </a:t>
                  </a:r>
                  <a:r>
                    <a:rPr lang="en-US" sz="1400" dirty="0"/>
                    <a:t>Observation of a correlated free four-neutron system, Nature 606 (2022) 678</a:t>
                  </a:r>
                  <a:endParaRPr lang="ru-RU" sz="1400" dirty="0"/>
                </a:p>
              </p:txBody>
            </p:sp>
            <p:pic>
              <p:nvPicPr>
                <p:cNvPr id="3" name="Рисунок 2">
                  <a:extLst>
                    <a:ext uri="{FF2B5EF4-FFF2-40B4-BE49-F238E27FC236}">
                      <a16:creationId xmlns:a16="http://schemas.microsoft.com/office/drawing/2014/main" id="{5C6A5653-E046-B9B5-1531-D531E00D1CB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35102" y="2906486"/>
                  <a:ext cx="5387178" cy="1511562"/>
                </a:xfrm>
                <a:prstGeom prst="rect">
                  <a:avLst/>
                </a:prstGeom>
              </p:spPr>
            </p:pic>
            <p:pic>
              <p:nvPicPr>
                <p:cNvPr id="9" name="Рисунок 8">
                  <a:extLst>
                    <a:ext uri="{FF2B5EF4-FFF2-40B4-BE49-F238E27FC236}">
                      <a16:creationId xmlns:a16="http://schemas.microsoft.com/office/drawing/2014/main" id="{90BE1ABA-5406-209A-826E-095521323B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369721" y="1987418"/>
                  <a:ext cx="5073886" cy="4267268"/>
                </a:xfrm>
                <a:prstGeom prst="rect">
                  <a:avLst/>
                </a:prstGeom>
              </p:spPr>
            </p:pic>
            <p:pic>
              <p:nvPicPr>
                <p:cNvPr id="11" name="Рисунок 10">
                  <a:extLst>
                    <a:ext uri="{FF2B5EF4-FFF2-40B4-BE49-F238E27FC236}">
                      <a16:creationId xmlns:a16="http://schemas.microsoft.com/office/drawing/2014/main" id="{A722F2C3-0E83-62BF-8404-EF7C30967B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108441" y="2818268"/>
                  <a:ext cx="307779" cy="1986575"/>
                </a:xfrm>
                <a:prstGeom prst="rect">
                  <a:avLst/>
                </a:prstGeom>
              </p:spPr>
            </p:pic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40A7EBA0-CCEC-1395-92A2-1CD5DFCA6ACC}"/>
                    </a:ext>
                  </a:extLst>
                </p:cNvPr>
                <p:cNvSpPr txBox="1"/>
                <p:nvPr/>
              </p:nvSpPr>
              <p:spPr>
                <a:xfrm>
                  <a:off x="500416" y="4982262"/>
                  <a:ext cx="5387178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l"/>
                  <a:r>
                    <a:rPr lang="ru-RU" sz="1600" dirty="0"/>
                    <a:t>В реакции квази-упругого рассеяния </a:t>
                  </a:r>
                  <a:r>
                    <a:rPr lang="ru-RU" sz="1600" b="0" i="0" u="none" strike="noStrike" baseline="30000" dirty="0"/>
                    <a:t>8</a:t>
                  </a:r>
                  <a:r>
                    <a:rPr lang="en-US" sz="1600" dirty="0"/>
                    <a:t>He</a:t>
                  </a:r>
                  <a:r>
                    <a:rPr lang="en-US" sz="1600" b="0" i="0" u="none" strike="noStrike" baseline="0" dirty="0"/>
                    <a:t>(p, p</a:t>
                  </a:r>
                  <a:r>
                    <a:rPr lang="en-US" sz="1600" b="0" i="0" u="none" strike="noStrike" baseline="30000" dirty="0"/>
                    <a:t>4</a:t>
                  </a:r>
                  <a:r>
                    <a:rPr lang="en-US" sz="1600" b="0" i="0" u="none" strike="noStrike" baseline="0" dirty="0"/>
                    <a:t>He)</a:t>
                  </a:r>
                  <a:r>
                    <a:rPr lang="en-US" sz="1600" b="0" i="1" u="none" strike="noStrike" baseline="0" dirty="0"/>
                    <a:t>4n</a:t>
                  </a:r>
                  <a:r>
                    <a:rPr lang="en-US" sz="1600" b="0" i="0" u="none" strike="noStrike" baseline="0" dirty="0"/>
                    <a:t> </a:t>
                  </a:r>
                  <a:r>
                    <a:rPr lang="ru-RU" sz="1600" b="0" i="1" u="none" strike="noStrike" baseline="0" dirty="0">
                      <a:solidFill>
                        <a:srgbClr val="C00000"/>
                      </a:solidFill>
                    </a:rPr>
                    <a:t>альфа-</a:t>
                  </a:r>
                  <a:r>
                    <a:rPr lang="ru-RU" sz="1600" b="0" i="1" u="none" strike="noStrike" baseline="0" dirty="0" err="1">
                      <a:solidFill>
                        <a:srgbClr val="C00000"/>
                      </a:solidFill>
                    </a:rPr>
                    <a:t>кор</a:t>
                  </a:r>
                  <a:r>
                    <a:rPr lang="ru-RU" sz="1600" b="0" i="1" u="none" strike="noStrike" baseline="0" dirty="0">
                      <a:solidFill>
                        <a:srgbClr val="C00000"/>
                      </a:solidFill>
                    </a:rPr>
                    <a:t> выбивается </a:t>
                  </a:r>
                  <a:r>
                    <a:rPr lang="ru-RU" sz="1600" b="0" i="0" u="none" strike="noStrike" baseline="0" dirty="0"/>
                    <a:t>из налетающего снаряда </a:t>
                  </a:r>
                  <a:r>
                    <a:rPr lang="en-US" sz="1600" b="0" i="0" u="none" strike="noStrike" baseline="30000" dirty="0"/>
                    <a:t>8</a:t>
                  </a:r>
                  <a:r>
                    <a:rPr lang="en-US" sz="1600" b="0" i="0" u="none" strike="noStrike" baseline="0" dirty="0"/>
                    <a:t>He</a:t>
                  </a:r>
                  <a:r>
                    <a:rPr lang="ru-RU" sz="1600" b="0" i="0" u="none" strike="noStrike" baseline="0" dirty="0"/>
                    <a:t>.</a:t>
                  </a:r>
                  <a:r>
                    <a:rPr lang="en-US" sz="1600" b="0" i="0" u="none" strike="noStrike" baseline="0" dirty="0"/>
                    <a:t> </a:t>
                  </a:r>
                  <a:endParaRPr lang="ru-RU" sz="1600" dirty="0"/>
                </a:p>
              </p:txBody>
            </p:sp>
            <p:sp>
              <p:nvSpPr>
                <p:cNvPr id="14" name="Прямоугольник 13">
                  <a:extLst>
                    <a:ext uri="{FF2B5EF4-FFF2-40B4-BE49-F238E27FC236}">
                      <a16:creationId xmlns:a16="http://schemas.microsoft.com/office/drawing/2014/main" id="{61288F5D-EF77-DE6D-508C-DF86C5E777AC}"/>
                    </a:ext>
                  </a:extLst>
                </p:cNvPr>
                <p:cNvSpPr/>
                <p:nvPr/>
              </p:nvSpPr>
              <p:spPr>
                <a:xfrm>
                  <a:off x="340974" y="4335729"/>
                  <a:ext cx="1011559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GB" sz="1400" dirty="0">
                      <a:solidFill>
                        <a:srgbClr val="C00000"/>
                      </a:solidFill>
                      <a:ea typeface="Tahoma" panose="020B0604030504040204" pitchFamily="34" charset="0"/>
                      <a:cs typeface="Tahoma" panose="020B0604030504040204" pitchFamily="34" charset="0"/>
                    </a:rPr>
                    <a:t>156 </a:t>
                  </a:r>
                  <a:r>
                    <a:rPr lang="en-GB" sz="1400" dirty="0" err="1">
                      <a:solidFill>
                        <a:srgbClr val="C00000"/>
                      </a:solidFill>
                      <a:ea typeface="Tahoma" panose="020B0604030504040204" pitchFamily="34" charset="0"/>
                      <a:cs typeface="Tahoma" panose="020B0604030504040204" pitchFamily="34" charset="0"/>
                    </a:rPr>
                    <a:t>AMeV</a:t>
                  </a:r>
                  <a:endParaRPr lang="ru-RU" sz="1400" dirty="0">
                    <a:solidFill>
                      <a:srgbClr val="C00000"/>
                    </a:solidFill>
                  </a:endParaRPr>
                </a:p>
              </p:txBody>
            </p:sp>
          </p:grp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11843F3-BAF0-4B61-A7AB-EE36019056E9}"/>
                  </a:ext>
                </a:extLst>
              </p:cNvPr>
              <p:cNvSpPr txBox="1"/>
              <p:nvPr/>
            </p:nvSpPr>
            <p:spPr>
              <a:xfrm>
                <a:off x="4299706" y="5871068"/>
                <a:ext cx="3981234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1800" b="0" i="1" u="none" strike="noStrike" baseline="0" dirty="0">
                    <a:latin typeface="HardingText-RegularItalic"/>
                  </a:rPr>
                  <a:t>E</a:t>
                </a:r>
                <a:r>
                  <a:rPr lang="en-US" baseline="-25000" dirty="0">
                    <a:latin typeface="HardingText-RegularItalic"/>
                  </a:rPr>
                  <a:t>r</a:t>
                </a:r>
                <a:r>
                  <a:rPr lang="en-US" i="1" dirty="0">
                    <a:latin typeface="HardingText-RegularItalic"/>
                  </a:rPr>
                  <a:t> </a:t>
                </a:r>
                <a:r>
                  <a:rPr lang="en-US" sz="1800" b="0" i="0" u="none" strike="noStrike" baseline="0" dirty="0">
                    <a:latin typeface="HardingText-Regular"/>
                  </a:rPr>
                  <a:t>= 2.37±0.38(stat.)±0.44(sys.) MeV,</a:t>
                </a:r>
              </a:p>
              <a:p>
                <a:r>
                  <a:rPr lang="el-GR" sz="1800" b="0" i="1" u="none" strike="noStrike" baseline="0" dirty="0">
                    <a:latin typeface="HardingText-RegularItalic"/>
                  </a:rPr>
                  <a:t>Γ</a:t>
                </a:r>
                <a:r>
                  <a:rPr lang="ru-RU" sz="1800" b="0" i="1" u="none" strike="noStrike" baseline="0" dirty="0">
                    <a:latin typeface="HardingText-RegularItalic"/>
                  </a:rPr>
                  <a:t> </a:t>
                </a:r>
                <a:r>
                  <a:rPr lang="en-US" sz="1800" b="0" i="0" u="none" strike="noStrike" baseline="0" dirty="0">
                    <a:latin typeface="HardingText-Regular"/>
                  </a:rPr>
                  <a:t>= 1.75±0.22(stat.)±0.30(sys.) MeV.</a:t>
                </a:r>
                <a:endParaRPr lang="ru-RU" dirty="0"/>
              </a:p>
            </p:txBody>
          </p:sp>
        </p:grpSp>
        <p:sp>
          <p:nvSpPr>
            <p:cNvPr id="19" name="Стрелка: изогнутая вверх 18">
              <a:extLst>
                <a:ext uri="{FF2B5EF4-FFF2-40B4-BE49-F238E27FC236}">
                  <a16:creationId xmlns:a16="http://schemas.microsoft.com/office/drawing/2014/main" id="{D87896D1-B7F2-3574-00F4-F21BD7BFC4DE}"/>
                </a:ext>
              </a:extLst>
            </p:cNvPr>
            <p:cNvSpPr/>
            <p:nvPr/>
          </p:nvSpPr>
          <p:spPr>
            <a:xfrm>
              <a:off x="8089639" y="5887617"/>
              <a:ext cx="522515" cy="326572"/>
            </a:xfrm>
            <a:prstGeom prst="bentUpArrow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6120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B43565F-2AC2-CDDF-1220-A48991E93B64}"/>
              </a:ext>
            </a:extLst>
          </p:cNvPr>
          <p:cNvGrpSpPr/>
          <p:nvPr/>
        </p:nvGrpSpPr>
        <p:grpSpPr>
          <a:xfrm>
            <a:off x="234184" y="1518306"/>
            <a:ext cx="4261823" cy="3492362"/>
            <a:chOff x="2771800" y="2214107"/>
            <a:chExt cx="4027865" cy="3251903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097027A0-9A5C-89A1-5725-4D64BE7306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75856" y="3645024"/>
              <a:ext cx="3131815" cy="1820986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C993753C-646F-BD81-26D7-69E750C9E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71800" y="2352837"/>
              <a:ext cx="3565604" cy="1335862"/>
            </a:xfrm>
            <a:prstGeom prst="rect">
              <a:avLst/>
            </a:prstGeom>
          </p:spPr>
        </p:pic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AF629F5D-E2ED-49B5-81BD-BFC8D609280D}"/>
                </a:ext>
              </a:extLst>
            </p:cNvPr>
            <p:cNvSpPr/>
            <p:nvPr/>
          </p:nvSpPr>
          <p:spPr>
            <a:xfrm>
              <a:off x="3272688" y="2214107"/>
              <a:ext cx="102303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baseline="30000" dirty="0"/>
                <a:t>1</a:t>
              </a:r>
              <a:r>
                <a:rPr lang="en-US" sz="1200" b="1" dirty="0"/>
                <a:t>H(</a:t>
              </a:r>
              <a:r>
                <a:rPr lang="en-US" sz="1200" b="1" baseline="30000" dirty="0"/>
                <a:t>8</a:t>
              </a:r>
              <a:r>
                <a:rPr lang="en-US" sz="1200" b="1" dirty="0"/>
                <a:t>He,pɑ)4</a:t>
              </a:r>
              <a:r>
                <a:rPr lang="en-US" sz="1200" b="1" i="1" dirty="0"/>
                <a:t>n</a:t>
              </a:r>
              <a:endParaRPr lang="ru-RU" sz="1200" b="1" dirty="0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C1BA1090-B332-F13D-4724-E8283C0FBFC6}"/>
                </a:ext>
              </a:extLst>
            </p:cNvPr>
            <p:cNvSpPr/>
            <p:nvPr/>
          </p:nvSpPr>
          <p:spPr>
            <a:xfrm>
              <a:off x="4422489" y="2214107"/>
              <a:ext cx="951726" cy="2579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1200" b="1" dirty="0">
                  <a:solidFill>
                    <a:srgbClr val="FF0000"/>
                  </a:solidFill>
                  <a:ea typeface="Segoe UI Symbol" panose="020B0502040204020203" pitchFamily="34" charset="0"/>
                </a:rPr>
                <a:t>α</a:t>
              </a:r>
              <a:r>
                <a:rPr lang="en-US" sz="1200" b="1" dirty="0">
                  <a:solidFill>
                    <a:srgbClr val="FF0000"/>
                  </a:solidFill>
                </a:rPr>
                <a:t> knockout</a:t>
              </a:r>
              <a:endParaRPr lang="ru-RU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D7807F44-EDA6-FBEB-B2FD-D0291AF00412}"/>
                </a:ext>
              </a:extLst>
            </p:cNvPr>
            <p:cNvSpPr/>
            <p:nvPr/>
          </p:nvSpPr>
          <p:spPr>
            <a:xfrm>
              <a:off x="4139952" y="3656057"/>
              <a:ext cx="101181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b="1" baseline="30000" dirty="0"/>
                <a:t>2</a:t>
              </a:r>
              <a:r>
                <a:rPr lang="en-US" sz="1200" b="1" dirty="0"/>
                <a:t>H(</a:t>
              </a:r>
              <a:r>
                <a:rPr lang="en-US" sz="1200" b="1" baseline="30000" dirty="0"/>
                <a:t>8</a:t>
              </a:r>
              <a:r>
                <a:rPr lang="en-US" sz="1200" b="1" dirty="0"/>
                <a:t>He,</a:t>
              </a:r>
              <a:r>
                <a:rPr lang="en-US" sz="1200" b="1" baseline="30000" dirty="0"/>
                <a:t>6</a:t>
              </a:r>
              <a:r>
                <a:rPr lang="en-US" sz="1200" b="1" dirty="0"/>
                <a:t>Li)4</a:t>
              </a:r>
              <a:r>
                <a:rPr lang="en-US" sz="1200" b="1" i="1" dirty="0"/>
                <a:t>n</a:t>
              </a:r>
              <a:endParaRPr lang="ru-RU" sz="1200" b="1" dirty="0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E6B07B51-23FA-67F7-4F3C-91822F58A669}"/>
                </a:ext>
              </a:extLst>
            </p:cNvPr>
            <p:cNvSpPr/>
            <p:nvPr/>
          </p:nvSpPr>
          <p:spPr>
            <a:xfrm>
              <a:off x="5628264" y="3685773"/>
              <a:ext cx="1171401" cy="42987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l-GR" sz="1200" b="1" dirty="0">
                  <a:solidFill>
                    <a:srgbClr val="C00000"/>
                  </a:solidFill>
                  <a:ea typeface="Segoe UI Symbol" panose="020B0502040204020203" pitchFamily="34" charset="0"/>
                </a:rPr>
                <a:t>α</a:t>
              </a:r>
              <a:r>
                <a:rPr lang="en-US" sz="1200" b="1" dirty="0">
                  <a:solidFill>
                    <a:srgbClr val="C00000"/>
                  </a:solidFill>
                </a:rPr>
                <a:t> transfer </a:t>
              </a:r>
            </a:p>
            <a:p>
              <a:r>
                <a:rPr lang="en-US" sz="1200" b="1" dirty="0">
                  <a:solidFill>
                    <a:srgbClr val="C00000"/>
                  </a:solidFill>
                </a:rPr>
                <a:t>(Q=</a:t>
              </a:r>
              <a:r>
                <a:rPr lang="en-US" sz="1200" b="1" dirty="0">
                  <a:solidFill>
                    <a:srgbClr val="C00000"/>
                  </a:solidFill>
                  <a:sym typeface="Symbol" panose="05050102010706020507" pitchFamily="18" charset="2"/>
                </a:rPr>
                <a:t></a:t>
              </a:r>
              <a:r>
                <a:rPr lang="en-US" sz="1200" b="1" dirty="0">
                  <a:solidFill>
                    <a:srgbClr val="C00000"/>
                  </a:solidFill>
                </a:rPr>
                <a:t>1.63 MeV)</a:t>
              </a:r>
              <a:endParaRPr lang="ru-RU" sz="1200" b="1" dirty="0">
                <a:solidFill>
                  <a:srgbClr val="C00000"/>
                </a:solidFill>
              </a:endParaRPr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54CE75B7-C41A-23BB-73FA-73C97BA5C224}"/>
                </a:ext>
              </a:extLst>
            </p:cNvPr>
            <p:cNvSpPr/>
            <p:nvPr/>
          </p:nvSpPr>
          <p:spPr>
            <a:xfrm>
              <a:off x="3971905" y="2578786"/>
              <a:ext cx="1078986" cy="25792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b="1" i="1" dirty="0">
                  <a:solidFill>
                    <a:srgbClr val="FF0000"/>
                  </a:solidFill>
                </a:rPr>
                <a:t>E</a:t>
              </a:r>
              <a:r>
                <a:rPr lang="en-US" sz="1200" b="1" i="1" baseline="-25000" dirty="0">
                  <a:solidFill>
                    <a:srgbClr val="FF0000"/>
                  </a:solidFill>
                </a:rPr>
                <a:t>T</a:t>
              </a:r>
              <a:r>
                <a:rPr lang="en-US" sz="1200" b="1" dirty="0">
                  <a:solidFill>
                    <a:srgbClr val="FF0000"/>
                  </a:solidFill>
                </a:rPr>
                <a:t> ~ 2.4 MeV </a:t>
              </a:r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A0943158-3320-702D-6DD2-CAD46B4BE45F}"/>
                </a:ext>
              </a:extLst>
            </p:cNvPr>
            <p:cNvSpPr/>
            <p:nvPr/>
          </p:nvSpPr>
          <p:spPr>
            <a:xfrm>
              <a:off x="3944608" y="4351935"/>
              <a:ext cx="542675" cy="25792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C00000"/>
                  </a:solidFill>
                </a:rPr>
                <a:t>~ </a:t>
              </a:r>
              <a:r>
                <a:rPr lang="ru-RU" sz="1200" b="1" dirty="0">
                  <a:solidFill>
                    <a:srgbClr val="C00000"/>
                  </a:solidFill>
                </a:rPr>
                <a:t>3.5</a:t>
              </a:r>
              <a:r>
                <a:rPr lang="en-US" sz="1200" b="1" dirty="0">
                  <a:solidFill>
                    <a:srgbClr val="C00000"/>
                  </a:solidFill>
                </a:rPr>
                <a:t> 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51CE47-C755-2A74-F581-2DF5292803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529" y="1619164"/>
            <a:ext cx="3852064" cy="3192912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60DCF8B-9E10-EEDE-A6E9-8B7B69CA8BCE}"/>
              </a:ext>
            </a:extLst>
          </p:cNvPr>
          <p:cNvSpPr/>
          <p:nvPr/>
        </p:nvSpPr>
        <p:spPr>
          <a:xfrm>
            <a:off x="8466644" y="4755517"/>
            <a:ext cx="36533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cs typeface="Arial" panose="020B0604020202020204" pitchFamily="34" charset="0"/>
              </a:rPr>
              <a:t>Cross section estimation for the </a:t>
            </a:r>
            <a:r>
              <a:rPr lang="en-US" sz="1400" baseline="30000" dirty="0">
                <a:cs typeface="Arial" panose="020B0604020202020204" pitchFamily="34" charset="0"/>
              </a:rPr>
              <a:t>2</a:t>
            </a:r>
            <a:r>
              <a:rPr lang="en-US" sz="1400" dirty="0">
                <a:cs typeface="Arial" panose="020B0604020202020204" pitchFamily="34" charset="0"/>
              </a:rPr>
              <a:t>H(</a:t>
            </a:r>
            <a:r>
              <a:rPr lang="en-US" sz="1400" baseline="30000" dirty="0">
                <a:cs typeface="Arial" panose="020B0604020202020204" pitchFamily="34" charset="0"/>
              </a:rPr>
              <a:t>8</a:t>
            </a:r>
            <a:r>
              <a:rPr lang="en-US" sz="1400" dirty="0">
                <a:cs typeface="Arial" panose="020B0604020202020204" pitchFamily="34" charset="0"/>
              </a:rPr>
              <a:t>He,</a:t>
            </a:r>
            <a:r>
              <a:rPr lang="en-US" sz="1400" baseline="30000" dirty="0">
                <a:cs typeface="Arial" panose="020B0604020202020204" pitchFamily="34" charset="0"/>
              </a:rPr>
              <a:t>6</a:t>
            </a:r>
            <a:r>
              <a:rPr lang="en-US" sz="1400" dirty="0">
                <a:cs typeface="Arial" panose="020B0604020202020204" pitchFamily="34" charset="0"/>
              </a:rPr>
              <a:t>Li)</a:t>
            </a:r>
            <a:r>
              <a:rPr lang="en-US" sz="1400" baseline="30000" dirty="0">
                <a:cs typeface="Arial" panose="020B0604020202020204" pitchFamily="34" charset="0"/>
              </a:rPr>
              <a:t>4</a:t>
            </a:r>
            <a:r>
              <a:rPr lang="en-US" sz="1400" dirty="0">
                <a:cs typeface="Arial" panose="020B0604020202020204" pitchFamily="34" charset="0"/>
              </a:rPr>
              <a:t>n reaction via FRESCO code, E_</a:t>
            </a:r>
            <a:r>
              <a:rPr lang="en-US" sz="1400" baseline="30000" dirty="0">
                <a:cs typeface="Arial" panose="020B0604020202020204" pitchFamily="34" charset="0"/>
              </a:rPr>
              <a:t>8</a:t>
            </a:r>
            <a:r>
              <a:rPr lang="en-US" sz="1400" dirty="0">
                <a:cs typeface="Arial" panose="020B0604020202020204" pitchFamily="34" charset="0"/>
              </a:rPr>
              <a:t>He = 26 </a:t>
            </a:r>
            <a:r>
              <a:rPr lang="en-US" sz="1400" dirty="0" err="1">
                <a:cs typeface="Arial" panose="020B0604020202020204" pitchFamily="34" charset="0"/>
              </a:rPr>
              <a:t>AMeV</a:t>
            </a:r>
            <a:r>
              <a:rPr lang="en-US" sz="1400" dirty="0">
                <a:cs typeface="Arial" panose="020B0604020202020204" pitchFamily="34" charset="0"/>
              </a:rPr>
              <a:t>.</a:t>
            </a:r>
            <a:endParaRPr lang="ru-RU" sz="1400" dirty="0"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CB9A2D1-E636-054F-6280-7804271DA2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8756" y="1697803"/>
            <a:ext cx="2569835" cy="25504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AA75CD7-8ACE-091C-A756-166C604EF3BA}"/>
              </a:ext>
            </a:extLst>
          </p:cNvPr>
          <p:cNvSpPr txBox="1"/>
          <p:nvPr/>
        </p:nvSpPr>
        <p:spPr>
          <a:xfrm>
            <a:off x="4709071" y="4818486"/>
            <a:ext cx="324036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baseline="0" dirty="0"/>
              <a:t>Identification of </a:t>
            </a:r>
            <a:r>
              <a:rPr lang="en-US" sz="1400" b="0" i="0" u="none" strike="noStrike" baseline="30000" dirty="0"/>
              <a:t>6</a:t>
            </a:r>
            <a:r>
              <a:rPr lang="en-US" sz="1400" b="0" i="0" u="none" strike="noStrike" baseline="0" dirty="0"/>
              <a:t>Li recoil nuclei (red dots) by </a:t>
            </a:r>
            <a:r>
              <a:rPr lang="en-US" sz="1400" b="0" i="0" u="none" strike="noStrike" baseline="0" dirty="0">
                <a:sym typeface="Symbol" panose="05050102010706020507" pitchFamily="18" charset="2"/>
              </a:rPr>
              <a:t></a:t>
            </a:r>
            <a:r>
              <a:rPr lang="en-US" sz="1400" b="0" i="0" u="none" strike="noStrike" baseline="0" dirty="0"/>
              <a:t>E-E method in </a:t>
            </a:r>
            <a:r>
              <a:rPr lang="en-US" sz="1400" dirty="0">
                <a:cs typeface="Arial" panose="020B0604020202020204" pitchFamily="34" charset="0"/>
              </a:rPr>
              <a:t>the </a:t>
            </a:r>
            <a:r>
              <a:rPr lang="en-US" sz="1400" baseline="30000" dirty="0">
                <a:cs typeface="Arial" panose="020B0604020202020204" pitchFamily="34" charset="0"/>
              </a:rPr>
              <a:t>2</a:t>
            </a:r>
            <a:r>
              <a:rPr lang="en-US" sz="1400" dirty="0">
                <a:cs typeface="Arial" panose="020B0604020202020204" pitchFamily="34" charset="0"/>
              </a:rPr>
              <a:t>H(</a:t>
            </a:r>
            <a:r>
              <a:rPr lang="en-US" sz="1400" baseline="30000" dirty="0">
                <a:cs typeface="Arial" panose="020B0604020202020204" pitchFamily="34" charset="0"/>
              </a:rPr>
              <a:t>8</a:t>
            </a:r>
            <a:r>
              <a:rPr lang="en-US" sz="1400" dirty="0">
                <a:cs typeface="Arial" panose="020B0604020202020204" pitchFamily="34" charset="0"/>
              </a:rPr>
              <a:t>He,</a:t>
            </a:r>
            <a:r>
              <a:rPr lang="en-US" sz="1400" baseline="30000" dirty="0">
                <a:cs typeface="Arial" panose="020B0604020202020204" pitchFamily="34" charset="0"/>
              </a:rPr>
              <a:t>6</a:t>
            </a:r>
            <a:r>
              <a:rPr lang="en-US" sz="1400" dirty="0">
                <a:cs typeface="Arial" panose="020B0604020202020204" pitchFamily="34" charset="0"/>
              </a:rPr>
              <a:t>Li)</a:t>
            </a:r>
            <a:r>
              <a:rPr lang="en-US" sz="1400" baseline="30000" dirty="0">
                <a:cs typeface="Arial" panose="020B0604020202020204" pitchFamily="34" charset="0"/>
              </a:rPr>
              <a:t>4</a:t>
            </a:r>
            <a:r>
              <a:rPr lang="en-US" sz="1400" dirty="0">
                <a:cs typeface="Arial" panose="020B0604020202020204" pitchFamily="34" charset="0"/>
              </a:rPr>
              <a:t>n reaction.</a:t>
            </a:r>
            <a:endParaRPr lang="ru-RU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472A82-2E80-7E22-7C28-5D15FCF2E7C5}"/>
              </a:ext>
            </a:extLst>
          </p:cNvPr>
          <p:cNvSpPr txBox="1"/>
          <p:nvPr/>
        </p:nvSpPr>
        <p:spPr>
          <a:xfrm>
            <a:off x="838714" y="5088811"/>
            <a:ext cx="34098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/>
              <a:t>I.A. </a:t>
            </a:r>
            <a:r>
              <a:rPr lang="en-US" sz="1400" i="1" dirty="0" err="1"/>
              <a:t>Muzalevskii</a:t>
            </a:r>
            <a:r>
              <a:rPr lang="en-US" sz="1400" i="1" dirty="0"/>
              <a:t> et al., submitted to PLB,</a:t>
            </a:r>
            <a:r>
              <a:rPr lang="en-US" sz="1400" i="1" dirty="0">
                <a:solidFill>
                  <a:srgbClr val="FF0000"/>
                </a:solidFill>
              </a:rPr>
              <a:t> </a:t>
            </a:r>
          </a:p>
          <a:p>
            <a:r>
              <a:rPr lang="en-US" sz="1400" u="sng" dirty="0">
                <a:hlinkClick r:id="rId6"/>
              </a:rPr>
              <a:t>http://arxiv.org/abs/2312.17354</a:t>
            </a:r>
            <a:endParaRPr lang="ru-RU" sz="1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3309B44-3EA8-6AAB-E0E0-A8024DF2A710}"/>
              </a:ext>
            </a:extLst>
          </p:cNvPr>
          <p:cNvSpPr txBox="1"/>
          <p:nvPr/>
        </p:nvSpPr>
        <p:spPr>
          <a:xfrm>
            <a:off x="4844997" y="4248253"/>
            <a:ext cx="289321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0        10        20       30       40       50       60</a:t>
            </a:r>
            <a:endParaRPr lang="en-US" sz="1200" b="0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US" sz="1400" b="0" i="1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(MeV)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DE4703-C283-64A4-D957-322D7E5D70A0}"/>
              </a:ext>
            </a:extLst>
          </p:cNvPr>
          <p:cNvSpPr txBox="1"/>
          <p:nvPr/>
        </p:nvSpPr>
        <p:spPr>
          <a:xfrm>
            <a:off x="4406368" y="1590019"/>
            <a:ext cx="69579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0" i="1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</a:t>
            </a:r>
            <a:r>
              <a:rPr lang="en-US" sz="1400" b="0" i="1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(MeV)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4F52166-7832-5D36-BA82-8DCB9EF316F2}"/>
              </a:ext>
            </a:extLst>
          </p:cNvPr>
          <p:cNvSpPr txBox="1"/>
          <p:nvPr/>
        </p:nvSpPr>
        <p:spPr>
          <a:xfrm>
            <a:off x="4709071" y="2179890"/>
            <a:ext cx="210425" cy="2200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  <a:p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endParaRPr 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endParaRPr lang="en-US" sz="1200" b="0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5">
            <a:extLst>
              <a:ext uri="{FF2B5EF4-FFF2-40B4-BE49-F238E27FC236}">
                <a16:creationId xmlns:a16="http://schemas.microsoft.com/office/drawing/2014/main" id="{497E58DB-8BAE-038C-5016-5361B483C354}"/>
              </a:ext>
            </a:extLst>
          </p:cNvPr>
          <p:cNvSpPr/>
          <p:nvPr/>
        </p:nvSpPr>
        <p:spPr>
          <a:xfrm>
            <a:off x="549281" y="112679"/>
            <a:ext cx="11179299" cy="10156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baseline="30000" dirty="0"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r>
              <a:rPr lang="en-GB" sz="2000" b="1" dirty="0">
                <a:ea typeface="Tahoma" panose="020B0604030504040204" pitchFamily="34" charset="0"/>
                <a:cs typeface="Tahoma" panose="020B0604030504040204" pitchFamily="34" charset="0"/>
              </a:rPr>
              <a:t>He (</a:t>
            </a:r>
            <a:r>
              <a:rPr lang="en-US" sz="2000" b="1" dirty="0">
                <a:ea typeface="Tahoma" panose="020B0604030504040204" pitchFamily="34" charset="0"/>
                <a:cs typeface="Tahoma" panose="020B0604030504040204" pitchFamily="34" charset="0"/>
              </a:rPr>
              <a:t>26</a:t>
            </a:r>
            <a:r>
              <a:rPr lang="en-GB" sz="2000" b="1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>
                <a:ea typeface="Tahoma" panose="020B0604030504040204" pitchFamily="34" charset="0"/>
                <a:cs typeface="Tahoma" panose="020B0604030504040204" pitchFamily="34" charset="0"/>
              </a:rPr>
              <a:t>А</a:t>
            </a:r>
            <a:r>
              <a:rPr lang="en-GB" sz="2000" b="1" dirty="0">
                <a:ea typeface="Tahoma" panose="020B0604030504040204" pitchFamily="34" charset="0"/>
                <a:cs typeface="Tahoma" panose="020B0604030504040204" pitchFamily="34" charset="0"/>
              </a:rPr>
              <a:t>MeV) + </a:t>
            </a:r>
            <a:r>
              <a:rPr lang="en-GB" sz="2000" b="1" baseline="30000" dirty="0"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GB" sz="2000" b="1" dirty="0">
                <a:ea typeface="Tahoma" panose="020B0604030504040204" pitchFamily="34" charset="0"/>
                <a:cs typeface="Tahoma" panose="020B0604030504040204" pitchFamily="34" charset="0"/>
              </a:rPr>
              <a:t>H →</a:t>
            </a:r>
            <a:r>
              <a:rPr lang="en-GB" sz="2000" b="1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GB" sz="2000" b="1" baseline="30000" dirty="0"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en-US" sz="2000" b="1" dirty="0">
                <a:ea typeface="Tahoma" panose="020B0604030504040204" pitchFamily="34" charset="0"/>
                <a:cs typeface="Tahoma" panose="020B0604030504040204" pitchFamily="34" charset="0"/>
              </a:rPr>
              <a:t>Li</a:t>
            </a:r>
            <a:r>
              <a:rPr lang="en-GB" sz="2000" b="1" dirty="0">
                <a:ea typeface="Tahoma" panose="020B0604030504040204" pitchFamily="34" charset="0"/>
                <a:cs typeface="Tahoma" panose="020B0604030504040204" pitchFamily="34" charset="0"/>
              </a:rPr>
              <a:t> + </a:t>
            </a:r>
            <a:r>
              <a:rPr lang="en-GB" sz="2000" b="1" baseline="30000" dirty="0"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GB" sz="2000" b="1" dirty="0"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ru-RU" sz="2000" b="1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ru-RU" sz="2000" i="1" dirty="0">
                <a:ea typeface="Tahoma" panose="020B0604030504040204" pitchFamily="34" charset="0"/>
                <a:cs typeface="Tahoma" panose="020B0604030504040204" pitchFamily="34" charset="0"/>
              </a:rPr>
              <a:t>(измеряются энергия и угол вылета </a:t>
            </a:r>
            <a:r>
              <a:rPr lang="en-US" sz="2000" i="1" baseline="30000" dirty="0"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en-US" sz="2000" i="1" dirty="0">
                <a:ea typeface="Tahoma" panose="020B0604030504040204" pitchFamily="34" charset="0"/>
                <a:cs typeface="Tahoma" panose="020B0604030504040204" pitchFamily="34" charset="0"/>
              </a:rPr>
              <a:t>Li</a:t>
            </a:r>
            <a:r>
              <a:rPr lang="ru-RU" sz="2000" i="1" dirty="0">
                <a:ea typeface="Tahoma" panose="020B0604030504040204" pitchFamily="34" charset="0"/>
                <a:cs typeface="Tahoma" panose="020B0604030504040204" pitchFamily="34" charset="0"/>
              </a:rPr>
              <a:t> при совпадении с нейтроном)</a:t>
            </a:r>
            <a:r>
              <a:rPr lang="en-US" sz="2000" i="1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000" i="1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endParaRPr lang="en-GB" sz="2000" dirty="0">
              <a:solidFill>
                <a:srgbClr val="C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0823928-9C60-70E9-CAE9-A8C5AA9025A9}"/>
              </a:ext>
            </a:extLst>
          </p:cNvPr>
          <p:cNvSpPr txBox="1"/>
          <p:nvPr/>
        </p:nvSpPr>
        <p:spPr>
          <a:xfrm>
            <a:off x="234184" y="1207054"/>
            <a:ext cx="44748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buNone/>
            </a:pPr>
            <a:r>
              <a:rPr lang="en-US" sz="1400" i="1" dirty="0"/>
              <a:t>M. </a:t>
            </a:r>
            <a:r>
              <a:rPr lang="en-US" sz="1400" i="1" dirty="0" err="1"/>
              <a:t>Duer</a:t>
            </a:r>
            <a:r>
              <a:rPr lang="en-US" sz="1400" i="1" dirty="0"/>
              <a:t> et al., </a:t>
            </a:r>
            <a:r>
              <a:rPr lang="en-US" sz="1400" dirty="0"/>
              <a:t>Nature 606 (2022) 678</a:t>
            </a:r>
            <a:endParaRPr lang="ru-RU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2870E1-8644-ED1A-178D-850755A4C346}"/>
              </a:ext>
            </a:extLst>
          </p:cNvPr>
          <p:cNvSpPr txBox="1"/>
          <p:nvPr/>
        </p:nvSpPr>
        <p:spPr>
          <a:xfrm>
            <a:off x="6904129" y="782208"/>
            <a:ext cx="55903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ru-RU" sz="20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GB" sz="2000" b="1" baseline="30000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r>
              <a:rPr lang="en-GB" sz="20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ru-RU" sz="20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en-GB" sz="20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~ 1.5</a:t>
            </a:r>
            <a:r>
              <a:rPr lang="ru-RU" sz="20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÷2.0</a:t>
            </a:r>
            <a:r>
              <a:rPr lang="en-GB" sz="20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000" b="1" dirty="0" err="1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pµA</a:t>
            </a:r>
            <a:r>
              <a:rPr lang="ru-RU" sz="20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~ 3 weeks</a:t>
            </a:r>
            <a:r>
              <a:rPr lang="en-GB" sz="20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GB" sz="2000" dirty="0">
              <a:solidFill>
                <a:srgbClr val="FF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BDEAE49-2568-AC26-E4BA-D1DD52ECC49C}"/>
              </a:ext>
            </a:extLst>
          </p:cNvPr>
          <p:cNvSpPr/>
          <p:nvPr/>
        </p:nvSpPr>
        <p:spPr>
          <a:xfrm>
            <a:off x="634482" y="5843046"/>
            <a:ext cx="114815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кратного увеличения статистики в эксперименте  </a:t>
            </a:r>
            <a:r>
              <a:rPr lang="en-US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H(</a:t>
            </a:r>
            <a:r>
              <a:rPr lang="en-US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He,</a:t>
            </a:r>
            <a:r>
              <a:rPr lang="en-US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Li)4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планируется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BY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ышение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светосилы нейтронной стенки и регистрация продуктов распада </a:t>
            </a:r>
            <a:r>
              <a:rPr lang="ru-RU" sz="2000" b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</a:t>
            </a:r>
            <a:r>
              <a:rPr lang="ru-BY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0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2186 </a:t>
            </a:r>
            <a:r>
              <a:rPr lang="aa-ET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кэВ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ru-BY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</a:t>
            </a:r>
            <a:r>
              <a:rPr lang="ru-BY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 +d</a:t>
            </a:r>
            <a:endParaRPr lang="ru-R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02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CB10846-0AFD-FB2E-FC9D-D9DAEAB7A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689153" y="2984050"/>
            <a:ext cx="3680460" cy="21494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60A5B6-2BAF-7860-7ECB-8DEFB9446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22" y="400050"/>
            <a:ext cx="3971925" cy="30289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893CD26-30FE-469F-D403-FDBAF90809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372" y="3646580"/>
            <a:ext cx="3650019" cy="2680736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5181A12-AB86-13E9-A087-A28B4C2667D4}"/>
              </a:ext>
            </a:extLst>
          </p:cNvPr>
          <p:cNvSpPr/>
          <p:nvPr/>
        </p:nvSpPr>
        <p:spPr>
          <a:xfrm>
            <a:off x="2192354" y="5988762"/>
            <a:ext cx="24742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sym typeface="Symbol" panose="05050102010706020507" pitchFamily="18" charset="2"/>
              </a:rPr>
              <a:t>стильбен 50 мм, </a:t>
            </a:r>
            <a:r>
              <a:rPr lang="en-US" sz="1600" b="1" dirty="0">
                <a:latin typeface="Times New Roman" panose="02020603050405020304" pitchFamily="18" charset="0"/>
                <a:sym typeface="Symbol" panose="05050102010706020507" pitchFamily="18" charset="2"/>
              </a:rPr>
              <a:t> </a:t>
            </a:r>
            <a:r>
              <a:rPr lang="ru-RU" sz="1600" b="1" dirty="0">
                <a:latin typeface="Times New Roman" panose="02020603050405020304" pitchFamily="18" charset="0"/>
                <a:sym typeface="Symbol" panose="05050102010706020507" pitchFamily="18" charset="2"/>
              </a:rPr>
              <a:t>80</a:t>
            </a:r>
            <a:r>
              <a:rPr lang="en-US" sz="1600" b="1" dirty="0">
                <a:latin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</a:rPr>
              <a:t>мм</a:t>
            </a:r>
            <a:endParaRPr lang="en-US" sz="1600" b="1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3DCB340-8214-5422-9FF7-D5CC987C53F2}"/>
              </a:ext>
            </a:extLst>
          </p:cNvPr>
          <p:cNvSpPr/>
          <p:nvPr/>
        </p:nvSpPr>
        <p:spPr>
          <a:xfrm>
            <a:off x="707372" y="3766401"/>
            <a:ext cx="16003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sym typeface="Symbol" panose="05050102010706020507" pitchFamily="18" charset="2"/>
              </a:rPr>
              <a:t>металл. корпус, </a:t>
            </a:r>
          </a:p>
          <a:p>
            <a:r>
              <a:rPr lang="ru-RU" sz="1600" dirty="0">
                <a:latin typeface="Times New Roman" panose="02020603050405020304" pitchFamily="18" charset="0"/>
                <a:sym typeface="Symbol" panose="05050102010706020507" pitchFamily="18" charset="2"/>
              </a:rPr>
              <a:t>стенка 3 </a:t>
            </a:r>
            <a:r>
              <a:rPr lang="ru-RU" sz="1600" dirty="0">
                <a:latin typeface="Times New Roman" panose="02020603050405020304" pitchFamily="18" charset="0"/>
              </a:rPr>
              <a:t>мм</a:t>
            </a:r>
            <a:endParaRPr lang="en-US" sz="160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C8D806B-DD04-0805-D10B-185C4B9E30AA}"/>
              </a:ext>
            </a:extLst>
          </p:cNvPr>
          <p:cNvSpPr/>
          <p:nvPr/>
        </p:nvSpPr>
        <p:spPr>
          <a:xfrm>
            <a:off x="2801281" y="4479117"/>
            <a:ext cx="14430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фэу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ETE-9822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D426C03-4D74-FD18-1380-C6A604AB7D76}"/>
              </a:ext>
            </a:extLst>
          </p:cNvPr>
          <p:cNvSpPr/>
          <p:nvPr/>
        </p:nvSpPr>
        <p:spPr>
          <a:xfrm>
            <a:off x="413179" y="6405030"/>
            <a:ext cx="43497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err="1">
                <a:latin typeface="Times New Roman" panose="02020603050405020304" pitchFamily="18" charset="0"/>
                <a:sym typeface="Symbol" panose="05050102010706020507" pitchFamily="18" charset="2"/>
              </a:rPr>
              <a:t>Bezbakh</a:t>
            </a:r>
            <a:r>
              <a:rPr lang="en-US" sz="1600" b="1" i="1" dirty="0">
                <a:latin typeface="Times New Roman" panose="02020603050405020304" pitchFamily="18" charset="0"/>
                <a:sym typeface="Symbol" panose="05050102010706020507" pitchFamily="18" charset="2"/>
              </a:rPr>
              <a:t> et al., </a:t>
            </a:r>
            <a:r>
              <a:rPr lang="en-US" sz="1600" b="1" dirty="0">
                <a:latin typeface="Times New Roman" panose="02020603050405020304" pitchFamily="18" charset="0"/>
                <a:sym typeface="Symbol" panose="05050102010706020507" pitchFamily="18" charset="2"/>
              </a:rPr>
              <a:t>Instr. Exp. Tech. V.61 (2018) 631.</a:t>
            </a:r>
            <a:endParaRPr lang="en-US" sz="1600" b="1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969512C8-3317-7F8B-F0CD-B7FECDACF3BE}"/>
              </a:ext>
            </a:extLst>
          </p:cNvPr>
          <p:cNvSpPr/>
          <p:nvPr/>
        </p:nvSpPr>
        <p:spPr>
          <a:xfrm>
            <a:off x="4868368" y="213438"/>
            <a:ext cx="5052089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sym typeface="Symbol" panose="05050102010706020507" pitchFamily="18" charset="2"/>
              </a:rPr>
              <a:t>Нейтроны</a:t>
            </a:r>
          </a:p>
          <a:p>
            <a:pPr marL="342900" indent="-342900">
              <a:buAutoNum type="arabicParenR"/>
            </a:pPr>
            <a:r>
              <a:rPr lang="ru-RU" sz="1600" b="1" dirty="0">
                <a:latin typeface="Times New Roman" panose="02020603050405020304" pitchFamily="18" charset="0"/>
                <a:sym typeface="Symbol" panose="05050102010706020507" pitchFamily="18" charset="2"/>
              </a:rPr>
              <a:t>Увеличение количества с 48 до 64 шт.</a:t>
            </a:r>
          </a:p>
          <a:p>
            <a:pPr marL="342900" indent="-342900">
              <a:buAutoNum type="arabicParenR"/>
            </a:pPr>
            <a:r>
              <a:rPr lang="ru-RU" sz="1600" b="1" dirty="0">
                <a:latin typeface="Times New Roman" panose="02020603050405020304" pitchFamily="18" charset="0"/>
                <a:sym typeface="Symbol" panose="05050102010706020507" pitchFamily="18" charset="2"/>
              </a:rPr>
              <a:t>Утоньшение корпуса, сближение детекторов </a:t>
            </a:r>
          </a:p>
          <a:p>
            <a:r>
              <a:rPr lang="ru-RU" sz="1600" b="1" dirty="0">
                <a:latin typeface="Times New Roman" panose="02020603050405020304" pitchFamily="18" charset="0"/>
                <a:sym typeface="Symbol" panose="05050102010706020507" pitchFamily="18" charset="2"/>
              </a:rPr>
              <a:t>     для увеличения геометрической эффективности.</a:t>
            </a:r>
          </a:p>
          <a:p>
            <a:endParaRPr lang="ru-RU" sz="1600" dirty="0">
              <a:latin typeface="Times New Roman" panose="02020603050405020304" pitchFamily="18" charset="0"/>
              <a:sym typeface="Symbol" panose="05050102010706020507" pitchFamily="18" charset="2"/>
            </a:endParaRPr>
          </a:p>
          <a:p>
            <a:pPr algn="ctr"/>
            <a:r>
              <a:rPr lang="ru-RU" sz="1600" b="1" dirty="0">
                <a:latin typeface="Times New Roman" panose="02020603050405020304" pitchFamily="18" charset="0"/>
                <a:sym typeface="Symbol" panose="05050102010706020507" pitchFamily="18" charset="2"/>
              </a:rPr>
              <a:t>Заряженные частицы</a:t>
            </a:r>
          </a:p>
          <a:p>
            <a:r>
              <a:rPr lang="ru-RU" sz="1600" b="1" dirty="0">
                <a:latin typeface="Times New Roman" panose="02020603050405020304" pitchFamily="18" charset="0"/>
                <a:sym typeface="Symbol" panose="05050102010706020507" pitchFamily="18" charset="2"/>
              </a:rPr>
              <a:t>Увеличение светосилы за счет кольцевой геометрии</a:t>
            </a:r>
            <a:endParaRPr lang="en-US" sz="1600" b="1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7E11514-48BC-9C5A-BDB5-6181DD3AFC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3254" y="1674373"/>
            <a:ext cx="1476190" cy="212381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84E837B-8978-5C0D-5F68-AC97D51DB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5494" y="4267084"/>
            <a:ext cx="366395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Стрелка: влево 20">
            <a:extLst>
              <a:ext uri="{FF2B5EF4-FFF2-40B4-BE49-F238E27FC236}">
                <a16:creationId xmlns:a16="http://schemas.microsoft.com/office/drawing/2014/main" id="{65D4FABE-119B-4F57-2AC5-438F106C1C19}"/>
              </a:ext>
            </a:extLst>
          </p:cNvPr>
          <p:cNvSpPr/>
          <p:nvPr/>
        </p:nvSpPr>
        <p:spPr>
          <a:xfrm rot="20012994">
            <a:off x="9947702" y="2448602"/>
            <a:ext cx="1344764" cy="405623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25FF340-393B-3B10-7381-26E7F8EF2681}"/>
              </a:ext>
            </a:extLst>
          </p:cNvPr>
          <p:cNvSpPr txBox="1"/>
          <p:nvPr/>
        </p:nvSpPr>
        <p:spPr>
          <a:xfrm>
            <a:off x="4746812" y="2023789"/>
            <a:ext cx="5478770" cy="882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К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ремниевый детектор (140, 300, 1000 µ) с сегментацией 64 сектора, 64 кольца, активная площадь определяется внутренним/внешним диаметрами 32/126 мм.</a:t>
            </a:r>
            <a:endParaRPr lang="ru-RU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440DD3A-ADF7-5053-98FE-67031DD3CCF9}"/>
              </a:ext>
            </a:extLst>
          </p:cNvPr>
          <p:cNvSpPr txBox="1"/>
          <p:nvPr/>
        </p:nvSpPr>
        <p:spPr>
          <a:xfrm>
            <a:off x="5412647" y="5810303"/>
            <a:ext cx="3460630" cy="606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К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онструкция новой кольцевой сборки из 16 модулей </a:t>
            </a:r>
            <a:r>
              <a:rPr lang="en-US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CsI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(Tl)/PMT</a:t>
            </a:r>
            <a:endParaRPr lang="ru-RU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06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Shape 1">
            <a:extLst>
              <a:ext uri="{FF2B5EF4-FFF2-40B4-BE49-F238E27FC236}">
                <a16:creationId xmlns:a16="http://schemas.microsoft.com/office/drawing/2014/main" id="{157E7103-E7FD-6D2A-D622-1BD90883AC85}"/>
              </a:ext>
            </a:extLst>
          </p:cNvPr>
          <p:cNvSpPr txBox="1"/>
          <p:nvPr/>
        </p:nvSpPr>
        <p:spPr>
          <a:xfrm>
            <a:off x="1238069" y="1448037"/>
            <a:ext cx="9921136" cy="28365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/>
          <a:p>
            <a:pPr algn="ctr"/>
            <a:endParaRPr lang="ru-RU" sz="2800" b="1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Проявляются ли </a:t>
            </a:r>
            <a:r>
              <a:rPr lang="en-US" sz="2800" b="1" spc="-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+ </a:t>
            </a:r>
            <a:r>
              <a:rPr lang="en-US" sz="2800" b="1" spc="-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sz="2800" b="1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структуры в ядерных реакциях, например с участием </a:t>
            </a:r>
            <a:r>
              <a:rPr lang="ru-RU" sz="2800" b="1" spc="-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800" b="1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 </a:t>
            </a:r>
            <a:r>
              <a:rPr lang="ru-RU" sz="2800" b="1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sz="2800" b="1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2800" b="1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ru-RU" sz="2800" b="1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ru-RU" sz="2800" b="1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2800" b="1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Есть ли </a:t>
            </a:r>
            <a:r>
              <a:rPr lang="ru-RU" sz="2800" b="1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корреляции </a:t>
            </a:r>
            <a:r>
              <a:rPr lang="en-US" sz="2800" b="1" spc="-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+ </a:t>
            </a:r>
            <a:r>
              <a:rPr lang="en-US" sz="2800" b="1" spc="-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sz="2800" b="1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структуре ядра </a:t>
            </a:r>
            <a:r>
              <a:rPr lang="ru-RU" sz="2800" b="1" spc="-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2800" b="1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? </a:t>
            </a:r>
            <a:endParaRPr lang="ru-RU" sz="2800" b="1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73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5008</TotalTime>
  <Words>3348</Words>
  <Application>Microsoft Office PowerPoint</Application>
  <PresentationFormat>Широкоэкранный</PresentationFormat>
  <Paragraphs>653</Paragraphs>
  <Slides>25</Slides>
  <Notes>6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21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48" baseType="lpstr">
      <vt:lpstr>Arial</vt:lpstr>
      <vt:lpstr>Book Antiqua</vt:lpstr>
      <vt:lpstr>Bookman Old Style</vt:lpstr>
      <vt:lpstr>Calibri</vt:lpstr>
      <vt:lpstr>CMBX12</vt:lpstr>
      <vt:lpstr>CMMI12</vt:lpstr>
      <vt:lpstr>CMR10</vt:lpstr>
      <vt:lpstr>CMR12</vt:lpstr>
      <vt:lpstr>Curlz MT</vt:lpstr>
      <vt:lpstr>DejaVu Sans</vt:lpstr>
      <vt:lpstr>HardingText-Regular</vt:lpstr>
      <vt:lpstr>HardingText-RegularItalic</vt:lpstr>
      <vt:lpstr>Lucida Sans Unicode</vt:lpstr>
      <vt:lpstr>Noto Sans CJK SC Regular</vt:lpstr>
      <vt:lpstr>Palatino Linotype</vt:lpstr>
      <vt:lpstr>Segoe UI Symbol</vt:lpstr>
      <vt:lpstr>Symbol</vt:lpstr>
      <vt:lpstr>Tahoma</vt:lpstr>
      <vt:lpstr>Times New Roman</vt:lpstr>
      <vt:lpstr>Times-Roman</vt:lpstr>
      <vt:lpstr>Wingdings</vt:lpstr>
      <vt:lpstr>Office Theme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Search for 7H at ACCULINNA-2</dc:title>
  <dc:subject/>
  <dc:creator>Иван Музалевский</dc:creator>
  <dc:description/>
  <cp:lastModifiedBy>Andrey</cp:lastModifiedBy>
  <cp:revision>600</cp:revision>
  <dcterms:created xsi:type="dcterms:W3CDTF">2020-09-25T09:28:33Z</dcterms:created>
  <dcterms:modified xsi:type="dcterms:W3CDTF">2024-05-16T06:26:24Z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5</vt:i4>
  </property>
  <property fmtid="{D5CDD505-2E9C-101B-9397-08002B2CF9AE}" pid="8" name="PresentationFormat">
    <vt:lpwstr>Широкоэкранный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11</vt:i4>
  </property>
</Properties>
</file>