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6"/>
  </p:notesMasterIdLst>
  <p:sldIdLst>
    <p:sldId id="1681" r:id="rId3"/>
    <p:sldId id="1682" r:id="rId4"/>
    <p:sldId id="1711" r:id="rId5"/>
    <p:sldId id="1713" r:id="rId6"/>
    <p:sldId id="1712" r:id="rId7"/>
    <p:sldId id="1687" r:id="rId8"/>
    <p:sldId id="1714" r:id="rId9"/>
    <p:sldId id="1679" r:id="rId10"/>
    <p:sldId id="1688" r:id="rId11"/>
    <p:sldId id="1685" r:id="rId12"/>
    <p:sldId id="1709" r:id="rId13"/>
    <p:sldId id="1715" r:id="rId14"/>
    <p:sldId id="1716" r:id="rId15"/>
    <p:sldId id="1717" r:id="rId16"/>
    <p:sldId id="1708" r:id="rId17"/>
    <p:sldId id="259" r:id="rId18"/>
    <p:sldId id="268" r:id="rId19"/>
    <p:sldId id="264" r:id="rId20"/>
    <p:sldId id="271" r:id="rId21"/>
    <p:sldId id="276" r:id="rId22"/>
    <p:sldId id="1723" r:id="rId23"/>
    <p:sldId id="1696" r:id="rId24"/>
    <p:sldId id="1703" r:id="rId25"/>
    <p:sldId id="1694" r:id="rId26"/>
    <p:sldId id="1721" r:id="rId27"/>
    <p:sldId id="1705" r:id="rId28"/>
    <p:sldId id="1689" r:id="rId29"/>
    <p:sldId id="1707" r:id="rId30"/>
    <p:sldId id="1678" r:id="rId31"/>
    <p:sldId id="1718" r:id="rId32"/>
    <p:sldId id="1722" r:id="rId33"/>
    <p:sldId id="263" r:id="rId34"/>
    <p:sldId id="1710" r:id="rId3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ssional" initials="P" lastIdx="0" clrIdx="0">
    <p:extLst>
      <p:ext uri="{19B8F6BF-5375-455C-9EA6-DF929625EA0E}">
        <p15:presenceInfo xmlns:p15="http://schemas.microsoft.com/office/powerpoint/2012/main" userId="Professi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008000"/>
    <a:srgbClr val="453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2DDCA31-B247-4185-8ADA-B42CED57DC74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2DDCA31-B247-4185-8ADA-B42CED57DC74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579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2DDCA31-B247-4185-8ADA-B42CED57DC74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03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2DDCA31-B247-4185-8ADA-B42CED57DC74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2683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2DDCA31-B247-4185-8ADA-B42CED57DC74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775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6447D-A9AA-4FE5-9D03-40092C2B8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27D818-F589-4760-B85D-8482B206E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0E1AF-F62E-4193-B8AE-FCA6E93B3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994-3F82-4BB3-B892-7DF696F0B6F2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791259-A696-40D6-A94B-60E3DB220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564B15-DD26-4197-85D7-89546C64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EB72-26A6-4BD7-BA47-484C6E636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64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C31E-9008-4FBA-9182-CDDD4E435AD1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2A3-7B81-4BDA-A891-2D01608D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37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BD34-E5A4-45C5-8317-21EADFCD1481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2A3-7B81-4BDA-A891-2D01608D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33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FED4-08B5-4DC4-961D-864B3A4A027E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2A3-7B81-4BDA-A891-2D01608D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88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2D1F-0076-4292-8CB6-0097E777CC69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2A3-7B81-4BDA-A891-2D01608D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36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8F81-D49B-484B-A0D8-7E721E3ED9FD}" type="datetime1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January,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2A3-7B81-4BDA-A891-2D01608D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77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DB02-5E58-4B2D-9DB4-C5000FA00CCC}" type="datetime1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2A3-7B81-4BDA-A891-2D01608D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9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F439-B986-4CDF-8D55-E0C2BC96AADA}" type="datetime1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2A3-7B81-4BDA-A891-2D01608D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69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8028-C96B-417A-8245-255BCE61DF3B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2A3-7B81-4BDA-A891-2D01608D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3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39E7-4AB9-4EC3-A1F8-03CA5D2BE0E9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2A3-7B81-4BDA-A891-2D01608D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40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4761-4E7A-4379-929E-5D0C6572DFBD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2A3-7B81-4BDA-A891-2D01608D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92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8933-7E4F-405F-9FBD-8DAAD8975380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2A3-7B81-4BDA-A891-2D01608D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6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003F944-B730-466C-A7E3-A172810A89A5}" type="datetime1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15.05.2024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67DCA49-E7BB-451F-96FB-FA44EE1077D7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78A1-3115-42F5-B298-5464A1327F6D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562A3-7B81-4BDA-A891-2D01608D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7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25C11E-ECAE-4144-96F7-A7198EFBB0C5}"/>
              </a:ext>
            </a:extLst>
          </p:cNvPr>
          <p:cNvSpPr txBox="1"/>
          <p:nvPr/>
        </p:nvSpPr>
        <p:spPr>
          <a:xfrm>
            <a:off x="214488" y="1228397"/>
            <a:ext cx="871502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протонного ускорителя для флэш-терапии</a:t>
            </a:r>
            <a:endParaRPr lang="ru-RU" sz="4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Яковенко С.Л.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ОИЯИ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500289-79CD-4337-BEC2-F0B705E13689}"/>
              </a:ext>
            </a:extLst>
          </p:cNvPr>
          <p:cNvSpPr txBox="1"/>
          <p:nvPr/>
        </p:nvSpPr>
        <p:spPr>
          <a:xfrm>
            <a:off x="0" y="6604447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1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2A7963C-55F4-4320-B3B6-0CBCE564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71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AE2E0-D38B-462A-BB3C-CE04761E9F54}"/>
              </a:ext>
            </a:extLst>
          </p:cNvPr>
          <p:cNvSpPr txBox="1"/>
          <p:nvPr/>
        </p:nvSpPr>
        <p:spPr>
          <a:xfrm>
            <a:off x="2355439" y="0"/>
            <a:ext cx="5580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Параметры МСЦ-230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ADF956C8-A18C-4535-9D7C-3C920EC84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93543"/>
              </p:ext>
            </p:extLst>
          </p:nvPr>
        </p:nvGraphicFramePr>
        <p:xfrm>
          <a:off x="1208263" y="717176"/>
          <a:ext cx="6727473" cy="617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5316">
                  <a:extLst>
                    <a:ext uri="{9D8B030D-6E8A-4147-A177-3AD203B41FA5}">
                      <a16:colId xmlns:a16="http://schemas.microsoft.com/office/drawing/2014/main" val="1839312781"/>
                    </a:ext>
                  </a:extLst>
                </a:gridCol>
                <a:gridCol w="2822157">
                  <a:extLst>
                    <a:ext uri="{9D8B030D-6E8A-4147-A177-3AD203B41FA5}">
                      <a16:colId xmlns:a16="http://schemas.microsoft.com/office/drawing/2014/main" val="2767762258"/>
                    </a:ext>
                  </a:extLst>
                </a:gridCol>
              </a:tblGrid>
              <a:tr h="2399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параметры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3643459853"/>
                  </a:ext>
                </a:extLst>
              </a:tr>
              <a:tr h="205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Ускоряемые частицы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протоны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599686703"/>
                  </a:ext>
                </a:extLst>
              </a:tr>
              <a:tr h="426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магнита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сверхпроводящие катушки, «теплое» ярмо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1188549759"/>
                  </a:ext>
                </a:extLst>
              </a:tr>
              <a:tr h="205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Инжекция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источник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3970261513"/>
                  </a:ext>
                </a:extLst>
              </a:tr>
              <a:tr h="205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оборотов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3703967309"/>
                  </a:ext>
                </a:extLst>
              </a:tr>
              <a:tr h="2399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пучка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4293389012"/>
                  </a:ext>
                </a:extLst>
              </a:tr>
              <a:tr h="205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Энергия частиц, МэВ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3432180864"/>
                  </a:ext>
                </a:extLst>
              </a:tr>
              <a:tr h="426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 выведенного пучка (непрерывный режим), мкА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3510073947"/>
                  </a:ext>
                </a:extLst>
              </a:tr>
              <a:tr h="426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 выведенного пучка импульсный режим режим(режим одиночного импульса), мкА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3727710556"/>
                  </a:ext>
                </a:extLst>
              </a:tr>
              <a:tr h="205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 импульса,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4275641661"/>
                  </a:ext>
                </a:extLst>
              </a:tr>
              <a:tr h="205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 фронта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396858770"/>
                  </a:ext>
                </a:extLst>
              </a:tr>
              <a:tr h="205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повторения импульсов, Гц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одиночного импульса  мин.)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3889998317"/>
                  </a:ext>
                </a:extLst>
              </a:tr>
              <a:tr h="205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Нестабильность тока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±5%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1540968787"/>
                  </a:ext>
                </a:extLst>
              </a:tr>
              <a:tr h="2399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Магнитная система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47814762"/>
                  </a:ext>
                </a:extLst>
              </a:tr>
              <a:tr h="205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магнитное поле 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Тл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 /2.15 </a:t>
                      </a:r>
                      <a:endParaRPr lang="ru-RU" sz="1400" dirty="0">
                        <a:effectLst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3864728085"/>
                  </a:ext>
                </a:extLst>
              </a:tr>
              <a:tr h="208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Габариты (высота × диаметр), 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× 3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491134838"/>
                  </a:ext>
                </a:extLst>
              </a:tr>
              <a:tr h="209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ярма, т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3634784394"/>
                  </a:ext>
                </a:extLst>
              </a:tr>
              <a:tr h="209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Радиус вывода пучка, мм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3549025225"/>
                  </a:ext>
                </a:extLst>
              </a:tr>
              <a:tr h="430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  в  обмотке  возбуждения  (на  одну  катушку),  Ампер-витки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290 000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3344567195"/>
                  </a:ext>
                </a:extLst>
              </a:tr>
              <a:tr h="2399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Ускоряющая система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3762479103"/>
                  </a:ext>
                </a:extLst>
              </a:tr>
              <a:tr h="209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Частота, МГц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3596772456"/>
                  </a:ext>
                </a:extLst>
              </a:tr>
              <a:tr h="209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гармоник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4063223102"/>
                  </a:ext>
                </a:extLst>
              </a:tr>
              <a:tr h="100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Мощность, кВт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6" marR="25446" marT="0" marB="0"/>
                </a:tc>
                <a:extLst>
                  <a:ext uri="{0D108BD9-81ED-4DB2-BD59-A6C34878D82A}">
                    <a16:rowId xmlns:a16="http://schemas.microsoft.com/office/drawing/2014/main" val="3319666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6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0CA08EB-6784-4CBD-BCBC-69FF17C0E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4000" cy="7171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FB6EC-9352-40B2-BB65-38A5418E9293}"/>
              </a:ext>
            </a:extLst>
          </p:cNvPr>
          <p:cNvSpPr txBox="1"/>
          <p:nvPr/>
        </p:nvSpPr>
        <p:spPr>
          <a:xfrm>
            <a:off x="1107831" y="35423"/>
            <a:ext cx="6928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Состав циклотрона МСЦ-230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0D00954-DB36-4FD8-8360-C30FA1CF4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893783"/>
              </p:ext>
            </p:extLst>
          </p:nvPr>
        </p:nvGraphicFramePr>
        <p:xfrm>
          <a:off x="547511" y="743329"/>
          <a:ext cx="8048978" cy="581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0844">
                  <a:extLst>
                    <a:ext uri="{9D8B030D-6E8A-4147-A177-3AD203B41FA5}">
                      <a16:colId xmlns:a16="http://schemas.microsoft.com/office/drawing/2014/main" val="1310952745"/>
                    </a:ext>
                  </a:extLst>
                </a:gridCol>
                <a:gridCol w="1998134">
                  <a:extLst>
                    <a:ext uri="{9D8B030D-6E8A-4147-A177-3AD203B41FA5}">
                      <a16:colId xmlns:a16="http://schemas.microsoft.com/office/drawing/2014/main" val="1281964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Состав оборудования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Разработчик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430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Магнитопровод основного электромагнита</a:t>
                      </a:r>
                      <a:endParaRPr lang="ru-RU" sz="1800" b="0" cap="small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НИИЭФА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6321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Сверхпроводящие катушки с криогенной системой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8000"/>
                          </a:solidFill>
                        </a:rPr>
                        <a:t>ОИЯИ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778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3. Система подъема основного электромагнита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НИИЭФА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75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4. Система резонансная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НИИЭФА</a:t>
                      </a:r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5523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5. Система вывода пучка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НИИЭФА, </a:t>
                      </a:r>
                      <a:r>
                        <a:rPr lang="ru-RU" dirty="0">
                          <a:solidFill>
                            <a:srgbClr val="008000"/>
                          </a:solidFill>
                        </a:rPr>
                        <a:t>ОИЯИ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7199665"/>
                  </a:ext>
                </a:extLst>
              </a:tr>
              <a:tr h="300284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Источник протонов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</a:t>
                      </a:r>
                      <a:r>
                        <a:rPr lang="ru-RU" dirty="0">
                          <a:solidFill>
                            <a:srgbClr val="008000"/>
                          </a:solidFill>
                        </a:rPr>
                        <a:t>ОИЯИ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7843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7. Система шлюзовой загрузки и юстировки источника протонов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НИИЭФА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5538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8. Система высокочастотного питания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8000"/>
                          </a:solidFill>
                        </a:rPr>
                        <a:t>ОИЯИ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266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9.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Система электропитания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НИИЭФА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931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10.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вакуумная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НИИЭФА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658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11.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диагностики выведенного пучка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НИИЭФА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885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12. Система автоматизированного управления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8000"/>
                          </a:solidFill>
                        </a:rPr>
                        <a:t>ОИЯИ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05712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/>
                        <a:t>13.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водоохлаждения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НИИЭФА, </a:t>
                      </a:r>
                      <a:r>
                        <a:rPr lang="ru-RU" dirty="0">
                          <a:solidFill>
                            <a:srgbClr val="008000"/>
                          </a:solidFill>
                        </a:rPr>
                        <a:t>ОИЯИ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460174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/>
                        <a:t>14. Система измерения магнитного поля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8000"/>
                          </a:solidFill>
                        </a:rPr>
                        <a:t>ОИЯИ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00003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E5A0B65-D65B-4015-AE35-3FD763915380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4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5B3102-6DFF-4637-BA9D-B1D65E2603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07" y="1193550"/>
            <a:ext cx="9277614" cy="48321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887E5A-5366-4835-8CA9-BA177E904BF9}"/>
              </a:ext>
            </a:extLst>
          </p:cNvPr>
          <p:cNvSpPr txBox="1"/>
          <p:nvPr/>
        </p:nvSpPr>
        <p:spPr>
          <a:xfrm>
            <a:off x="82301" y="0"/>
            <a:ext cx="8979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Общий вид магнита МСЦ-230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8E4DF-AF18-43F0-8133-20C350E76CC8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0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E30BEC-2DB1-438A-9646-2CFE20FC0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570"/>
            <a:ext cx="9144000" cy="53928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ACD1F2-E9DC-4CAD-A56E-1DC94FCBCE8F}"/>
              </a:ext>
            </a:extLst>
          </p:cNvPr>
          <p:cNvSpPr txBox="1"/>
          <p:nvPr/>
        </p:nvSpPr>
        <p:spPr>
          <a:xfrm>
            <a:off x="82301" y="0"/>
            <a:ext cx="8979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Криогенная система МСЦ-230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1AF8C1-BB38-4F1B-B000-3CAF3F0C04B4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21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207BB4-3E16-4222-804C-2804D30CA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772"/>
            <a:ext cx="9144000" cy="58724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7D2532-F400-4731-9AE8-FC81A1C7F501}"/>
              </a:ext>
            </a:extLst>
          </p:cNvPr>
          <p:cNvSpPr txBox="1"/>
          <p:nvPr/>
        </p:nvSpPr>
        <p:spPr>
          <a:xfrm>
            <a:off x="117470" y="162562"/>
            <a:ext cx="8979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Криогенная система МСЦ-230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77AC1-03EF-4A85-8321-59D72B185506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2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D93426C-47FC-4B6F-BAF5-76098CC4F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99445"/>
              </p:ext>
            </p:extLst>
          </p:nvPr>
        </p:nvGraphicFramePr>
        <p:xfrm>
          <a:off x="1498417" y="1051531"/>
          <a:ext cx="6147157" cy="41291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58082">
                  <a:extLst>
                    <a:ext uri="{9D8B030D-6E8A-4147-A177-3AD203B41FA5}">
                      <a16:colId xmlns:a16="http://schemas.microsoft.com/office/drawing/2014/main" val="797487672"/>
                    </a:ext>
                  </a:extLst>
                </a:gridCol>
                <a:gridCol w="1178733">
                  <a:extLst>
                    <a:ext uri="{9D8B030D-6E8A-4147-A177-3AD203B41FA5}">
                      <a16:colId xmlns:a16="http://schemas.microsoft.com/office/drawing/2014/main" val="1063206057"/>
                    </a:ext>
                  </a:extLst>
                </a:gridCol>
                <a:gridCol w="1010342">
                  <a:extLst>
                    <a:ext uri="{9D8B030D-6E8A-4147-A177-3AD203B41FA5}">
                      <a16:colId xmlns:a16="http://schemas.microsoft.com/office/drawing/2014/main" val="3398746227"/>
                    </a:ext>
                  </a:extLst>
                </a:gridCol>
              </a:tblGrid>
              <a:tr h="437276"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2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2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38746"/>
                  </a:ext>
                </a:extLst>
              </a:tr>
              <a:tr h="440424"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диаметр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катушки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500967"/>
                  </a:ext>
                </a:extLst>
              </a:tr>
              <a:tr h="407886"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Наружный диаметр катушки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977217"/>
                  </a:ext>
                </a:extLst>
              </a:tr>
              <a:tr h="444972"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катушек, составляющих соленоид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265903"/>
                  </a:ext>
                </a:extLst>
              </a:tr>
              <a:tr h="440424"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между катушками (зазор)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36793"/>
                  </a:ext>
                </a:extLst>
              </a:tr>
              <a:tr h="324791"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694074"/>
                  </a:ext>
                </a:extLst>
              </a:tr>
              <a:tr h="440424"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Запасенная энергия,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МДж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576788"/>
                  </a:ext>
                </a:extLst>
              </a:tr>
              <a:tr h="495991"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Индуктивность катушки,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343330"/>
                  </a:ext>
                </a:extLst>
              </a:tr>
              <a:tr h="387220"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жидкого гелия в соленоиде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24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124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marL="67945" algn="just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обмотки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57225" marR="652780" algn="just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Nb-Ti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0637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3E776A9-E40C-426D-99B4-D8D822160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474064"/>
              </p:ext>
            </p:extLst>
          </p:nvPr>
        </p:nvGraphicFramePr>
        <p:xfrm>
          <a:off x="1498416" y="5180646"/>
          <a:ext cx="6147157" cy="741306"/>
        </p:xfrm>
        <a:graphic>
          <a:graphicData uri="http://schemas.openxmlformats.org/drawingml/2006/table">
            <a:tbl>
              <a:tblPr/>
              <a:tblGrid>
                <a:gridCol w="3958082">
                  <a:extLst>
                    <a:ext uri="{9D8B030D-6E8A-4147-A177-3AD203B41FA5}">
                      <a16:colId xmlns:a16="http://schemas.microsoft.com/office/drawing/2014/main" val="3529531086"/>
                    </a:ext>
                  </a:extLst>
                </a:gridCol>
                <a:gridCol w="1258950">
                  <a:extLst>
                    <a:ext uri="{9D8B030D-6E8A-4147-A177-3AD203B41FA5}">
                      <a16:colId xmlns:a16="http://schemas.microsoft.com/office/drawing/2014/main" val="1942395458"/>
                    </a:ext>
                  </a:extLst>
                </a:gridCol>
                <a:gridCol w="930125">
                  <a:extLst>
                    <a:ext uri="{9D8B030D-6E8A-4147-A177-3AD203B41FA5}">
                      <a16:colId xmlns:a16="http://schemas.microsoft.com/office/drawing/2014/main" val="399511271"/>
                    </a:ext>
                  </a:extLst>
                </a:gridCol>
              </a:tblGrid>
              <a:tr h="368950"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Давление в изоляционном вакуумном объеме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1 ×10</a:t>
                      </a: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50820"/>
                  </a:ext>
                </a:extLst>
              </a:tr>
              <a:tr h="372356"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Изоляционный вакуумный объем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44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Отделен от пучковой камеры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5003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730C77-AA01-4461-B698-625E3EF8D27C}"/>
              </a:ext>
            </a:extLst>
          </p:cNvPr>
          <p:cNvSpPr/>
          <p:nvPr/>
        </p:nvSpPr>
        <p:spPr>
          <a:xfrm>
            <a:off x="2998678" y="596601"/>
            <a:ext cx="3146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spcAft>
                <a:spcPts val="0"/>
              </a:spcAft>
              <a:tabLst>
                <a:tab pos="36957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 характеристики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596456C-7033-45B8-A1D4-F78AFB1B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4000" cy="62019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C015B-9A11-4D0D-8B44-B08919974C00}"/>
              </a:ext>
            </a:extLst>
          </p:cNvPr>
          <p:cNvSpPr txBox="1"/>
          <p:nvPr/>
        </p:nvSpPr>
        <p:spPr>
          <a:xfrm>
            <a:off x="492369" y="19114"/>
            <a:ext cx="8651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Криогенная система МСЦ-230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79DEB-3FA8-4A5C-ABC0-C74A3A09AF9D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2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2EC063-F651-C0AC-9F1F-650A52F891FB}"/>
              </a:ext>
            </a:extLst>
          </p:cNvPr>
          <p:cNvSpPr txBox="1"/>
          <p:nvPr/>
        </p:nvSpPr>
        <p:spPr>
          <a:xfrm>
            <a:off x="637356" y="5548621"/>
            <a:ext cx="82604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элементов рефрижератора  завершено.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и проведение испытания - конец июня 2024 г.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3ADD2A-25E5-9085-CD7C-5807976B6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3024" y="3371118"/>
            <a:ext cx="2769851" cy="20773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7964E4-4CC8-14C7-2A47-1CD21C204F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3" b="21307"/>
          <a:stretch/>
        </p:blipFill>
        <p:spPr>
          <a:xfrm>
            <a:off x="3644478" y="2107199"/>
            <a:ext cx="1982711" cy="2728037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16A7A09-FEF4-4399-9E1A-1BE41B8B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4" y="707231"/>
            <a:ext cx="8229240" cy="834795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Гелиевый рефрижератор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036B03-DEB7-4636-B31B-5AB26C2DB6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40" y="1250049"/>
            <a:ext cx="2366449" cy="17748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528B8C-488D-4D9B-8E51-F4CF7EA01422}"/>
              </a:ext>
            </a:extLst>
          </p:cNvPr>
          <p:cNvSpPr txBox="1"/>
          <p:nvPr/>
        </p:nvSpPr>
        <p:spPr>
          <a:xfrm>
            <a:off x="0" y="6604447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F77D2C-4ECF-4D68-8969-6A73F0832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11" y="1629762"/>
            <a:ext cx="3003090" cy="36829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9C8A25-38DE-4912-91A5-9265C4272FF1}"/>
              </a:ext>
            </a:extLst>
          </p:cNvPr>
          <p:cNvSpPr txBox="1"/>
          <p:nvPr/>
        </p:nvSpPr>
        <p:spPr>
          <a:xfrm>
            <a:off x="1418750" y="24625"/>
            <a:ext cx="6828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Криогенная система МСЦ-230</a:t>
            </a:r>
          </a:p>
        </p:txBody>
      </p:sp>
    </p:spTree>
    <p:extLst>
      <p:ext uri="{BB962C8B-B14F-4D97-AF65-F5344CB8AC3E}">
        <p14:creationId xmlns:p14="http://schemas.microsoft.com/office/powerpoint/2010/main" val="2922709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258BCC-17E7-52DE-2322-0316807B8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0" y="2019501"/>
            <a:ext cx="5305272" cy="3829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483DF3-6D52-CD7F-632A-D3E6BAB4A93E}"/>
              </a:ext>
            </a:extLst>
          </p:cNvPr>
          <p:cNvSpPr txBox="1"/>
          <p:nvPr/>
        </p:nvSpPr>
        <p:spPr>
          <a:xfrm>
            <a:off x="5835741" y="3103106"/>
            <a:ext cx="3308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конец мая 2024 г.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0409C48-2502-4AA6-ACDC-D3858EA4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77" y="839940"/>
            <a:ext cx="7725508" cy="830997"/>
          </a:xfrm>
        </p:spPr>
        <p:txBody>
          <a:bodyPr/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транспортировки жидкого гелия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C9B60-8E5B-4339-BD03-F48BF6E49696}"/>
              </a:ext>
            </a:extLst>
          </p:cNvPr>
          <p:cNvSpPr txBox="1"/>
          <p:nvPr/>
        </p:nvSpPr>
        <p:spPr>
          <a:xfrm>
            <a:off x="0" y="6545832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0E135-6830-4861-A695-794D93302DCD}"/>
              </a:ext>
            </a:extLst>
          </p:cNvPr>
          <p:cNvSpPr txBox="1"/>
          <p:nvPr/>
        </p:nvSpPr>
        <p:spPr>
          <a:xfrm>
            <a:off x="1413170" y="11978"/>
            <a:ext cx="6828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Криогенная система МСЦ-230</a:t>
            </a:r>
          </a:p>
        </p:txBody>
      </p:sp>
    </p:spTree>
    <p:extLst>
      <p:ext uri="{BB962C8B-B14F-4D97-AF65-F5344CB8AC3E}">
        <p14:creationId xmlns:p14="http://schemas.microsoft.com/office/powerpoint/2010/main" val="59931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C59A2FC-27F6-3C0F-935A-8E6F2D5445C0}"/>
              </a:ext>
            </a:extLst>
          </p:cNvPr>
          <p:cNvSpPr txBox="1"/>
          <p:nvPr/>
        </p:nvSpPr>
        <p:spPr>
          <a:xfrm>
            <a:off x="324569" y="5066763"/>
            <a:ext cx="84948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Модельная катушка спроектирована для проведения проверки новых технологических решений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секционирование обмоток, использование нагревательных шунтов и медных вставок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313859-7974-EF97-74F3-408F116421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r="13564"/>
          <a:stretch/>
        </p:blipFill>
        <p:spPr>
          <a:xfrm>
            <a:off x="1054579" y="1412317"/>
            <a:ext cx="4951283" cy="34188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E20C4B-2D5C-24D4-1111-69CA062D33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3812" r="25882" b="4336"/>
          <a:stretch/>
        </p:blipFill>
        <p:spPr>
          <a:xfrm rot="5400000">
            <a:off x="6759671" y="2225027"/>
            <a:ext cx="1916208" cy="2451071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59B584A-004F-4FF3-B6B6-6C50706C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91" y="533192"/>
            <a:ext cx="8229240" cy="76133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Модельная катушка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757FF-5262-4B09-A82D-2C20D613425F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A45A89-5CDD-4BEC-BD57-40CE97F12F72}"/>
              </a:ext>
            </a:extLst>
          </p:cNvPr>
          <p:cNvSpPr txBox="1"/>
          <p:nvPr/>
        </p:nvSpPr>
        <p:spPr>
          <a:xfrm>
            <a:off x="1413170" y="35424"/>
            <a:ext cx="6828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Криогенная система МСЦ-230</a:t>
            </a:r>
          </a:p>
        </p:txBody>
      </p:sp>
    </p:spTree>
    <p:extLst>
      <p:ext uri="{BB962C8B-B14F-4D97-AF65-F5344CB8AC3E}">
        <p14:creationId xmlns:p14="http://schemas.microsoft.com/office/powerpoint/2010/main" val="2671192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069C3B-355D-4A57-BA73-BE12A2EE6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802613"/>
            <a:ext cx="2911604" cy="41161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F54213-571D-6ABC-3297-407A65FC6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42" y="1092727"/>
            <a:ext cx="4906474" cy="34842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06BFBE-22B3-E518-FF10-139EAD5DCA9F}"/>
              </a:ext>
            </a:extLst>
          </p:cNvPr>
          <p:cNvSpPr txBox="1"/>
          <p:nvPr/>
        </p:nvSpPr>
        <p:spPr>
          <a:xfrm>
            <a:off x="3165231" y="5038401"/>
            <a:ext cx="58558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проектирования –30 июня 2024 г.,</a:t>
            </a:r>
          </a:p>
          <a:p>
            <a:pPr defTabSz="685800"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30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сентября 2024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криогенные испытания  - октябрь 2024 г.</a:t>
            </a:r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DB7CE3B1-4C18-4925-A362-6F2CF99C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84" y="473962"/>
            <a:ext cx="8229240" cy="63149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Модельная катушка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BD963-BE41-4FE6-96DD-1DC9987C755B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7DE70-08B3-4848-9B65-5D3F2A42975C}"/>
              </a:ext>
            </a:extLst>
          </p:cNvPr>
          <p:cNvSpPr txBox="1"/>
          <p:nvPr/>
        </p:nvSpPr>
        <p:spPr>
          <a:xfrm>
            <a:off x="1413170" y="35424"/>
            <a:ext cx="6828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Криогенная система МСЦ-230</a:t>
            </a:r>
          </a:p>
        </p:txBody>
      </p:sp>
    </p:spTree>
    <p:extLst>
      <p:ext uri="{BB962C8B-B14F-4D97-AF65-F5344CB8AC3E}">
        <p14:creationId xmlns:p14="http://schemas.microsoft.com/office/powerpoint/2010/main" val="275544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659B523-1FA7-455D-A6BE-3CA78430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71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Протонная терапия в Дубне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A67545-4DAD-4AFA-8A94-1D8CA012C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0" y="717176"/>
            <a:ext cx="8973918" cy="5982612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0B56835-2D4E-4A65-A2B2-3D7407CDE6BC}"/>
              </a:ext>
            </a:extLst>
          </p:cNvPr>
          <p:cNvSpPr txBox="1">
            <a:spLocks noChangeArrowheads="1"/>
          </p:cNvSpPr>
          <p:nvPr/>
        </p:nvSpPr>
        <p:spPr>
          <a:xfrm>
            <a:off x="685799" y="5889978"/>
            <a:ext cx="7772400" cy="6858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Фазотрон 1949-2023</a:t>
            </a:r>
          </a:p>
        </p:txBody>
      </p:sp>
    </p:spTree>
    <p:extLst>
      <p:ext uri="{BB962C8B-B14F-4D97-AF65-F5344CB8AC3E}">
        <p14:creationId xmlns:p14="http://schemas.microsoft.com/office/powerpoint/2010/main" val="1009667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A24E41-6BB1-AEF4-D939-10C369EA5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0"/>
          <a:stretch/>
        </p:blipFill>
        <p:spPr>
          <a:xfrm>
            <a:off x="691171" y="1433735"/>
            <a:ext cx="2592549" cy="4154654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24D36FA-F97C-4C51-8ADB-ED6ED3B3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117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Криостат криогенной системы МСЦ-230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404A6-1B64-4FC0-8EE9-B654F8C01C0E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4CBBA-5BA4-472B-91E5-A9026BB52078}"/>
              </a:ext>
            </a:extLst>
          </p:cNvPr>
          <p:cNvSpPr txBox="1"/>
          <p:nvPr/>
        </p:nvSpPr>
        <p:spPr>
          <a:xfrm>
            <a:off x="3283720" y="1941402"/>
            <a:ext cx="57299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проектирования – 15 июля 2024 г. 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– 15 февраля 2025 г.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и проведение испытания – март 2025 г.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0943C3-F36D-4A99-8F5D-F035884374DA}"/>
              </a:ext>
            </a:extLst>
          </p:cNvPr>
          <p:cNvSpPr txBox="1"/>
          <p:nvPr/>
        </p:nvSpPr>
        <p:spPr>
          <a:xfrm>
            <a:off x="3598984" y="1146232"/>
            <a:ext cx="1946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Криостат</a:t>
            </a:r>
          </a:p>
        </p:txBody>
      </p:sp>
    </p:spTree>
    <p:extLst>
      <p:ext uri="{BB962C8B-B14F-4D97-AF65-F5344CB8AC3E}">
        <p14:creationId xmlns:p14="http://schemas.microsoft.com/office/powerpoint/2010/main" val="2485043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EDE22-2662-4ACE-8E21-46EC8338B81E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FA61BD-E4B8-43E8-8008-540097AA1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05" y="1071155"/>
            <a:ext cx="4027826" cy="5521569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6638114-E3F3-4A4C-9227-039ADCDC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117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Узел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токовводов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94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63BEF2F-C9D1-4403-9CDE-FC537E9A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4000" cy="7171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35D0F-7E84-4605-8C05-A09AAA585D3D}"/>
              </a:ext>
            </a:extLst>
          </p:cNvPr>
          <p:cNvSpPr txBox="1"/>
          <p:nvPr/>
        </p:nvSpPr>
        <p:spPr>
          <a:xfrm>
            <a:off x="1413170" y="35424"/>
            <a:ext cx="6828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Криогенная система МСЦ-230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68339-2A32-46AA-8C70-7824C5D60B14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13A331-5FBD-4106-85AF-217578E2DC46}"/>
              </a:ext>
            </a:extLst>
          </p:cNvPr>
          <p:cNvSpPr/>
          <p:nvPr/>
        </p:nvSpPr>
        <p:spPr>
          <a:xfrm>
            <a:off x="4609543" y="2182505"/>
            <a:ext cx="4534457" cy="2492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проектирования –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2024 г.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– 1 февраля 2025 г.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и проведение испытаний – март 2025 г.</a:t>
            </a:r>
          </a:p>
          <a:p>
            <a:pPr algn="just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8FE111-322C-4776-A410-8D4CF0A4B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17177"/>
            <a:ext cx="4457143" cy="51809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F6D024-0047-48F2-BD60-1B21267077E5}"/>
              </a:ext>
            </a:extLst>
          </p:cNvPr>
          <p:cNvSpPr txBox="1"/>
          <p:nvPr/>
        </p:nvSpPr>
        <p:spPr>
          <a:xfrm>
            <a:off x="4827246" y="886189"/>
            <a:ext cx="4164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Сверхпроводящий соленоид</a:t>
            </a:r>
          </a:p>
        </p:txBody>
      </p:sp>
    </p:spTree>
    <p:extLst>
      <p:ext uri="{BB962C8B-B14F-4D97-AF65-F5344CB8AC3E}">
        <p14:creationId xmlns:p14="http://schemas.microsoft.com/office/powerpoint/2010/main" val="3791918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3F16D3-DAB2-4C78-8074-7862E9372333}"/>
              </a:ext>
            </a:extLst>
          </p:cNvPr>
          <p:cNvSpPr/>
          <p:nvPr/>
        </p:nvSpPr>
        <p:spPr>
          <a:xfrm>
            <a:off x="152399" y="1612531"/>
            <a:ext cx="8839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° </a:t>
            </a:r>
            <a:r>
              <a:rPr lang="ru-RU" b="1" dirty="0"/>
              <a:t>Система защиты от срыва сверхпроводимости</a:t>
            </a:r>
            <a:r>
              <a:rPr lang="ru-RU" dirty="0"/>
              <a:t> состоит из системы индикации срыва сверхпроводимости и системы эвакуации энергии, запасенной в магните.</a:t>
            </a:r>
          </a:p>
          <a:p>
            <a:endParaRPr lang="ru-RU" dirty="0"/>
          </a:p>
          <a:p>
            <a:r>
              <a:rPr lang="ru-RU" dirty="0"/>
              <a:t>Система индикации срыва сверхпроводимости базируется на датчике перехода магнита в нормальное состояние, разработанном для магнитов NICA.</a:t>
            </a:r>
          </a:p>
          <a:p>
            <a:endParaRPr lang="ru-RU" dirty="0"/>
          </a:p>
          <a:p>
            <a:r>
              <a:rPr lang="ru-RU" dirty="0"/>
              <a:t>° Система эвакуации энергии находится в стадии разработки.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73EC55-C3A5-4204-9BB0-2532DF8EF546}"/>
              </a:ext>
            </a:extLst>
          </p:cNvPr>
          <p:cNvSpPr/>
          <p:nvPr/>
        </p:nvSpPr>
        <p:spPr>
          <a:xfrm>
            <a:off x="152399" y="4015318"/>
            <a:ext cx="8839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° Система автоматического сбора и управления криогенными параметрами </a:t>
            </a:r>
          </a:p>
          <a:p>
            <a:r>
              <a:rPr lang="ru-RU" dirty="0"/>
              <a:t>находится в стадии разработки. Она будет основана на контроллерах </a:t>
            </a:r>
            <a:r>
              <a:rPr lang="ru-RU" dirty="0" err="1"/>
              <a:t>Siemens</a:t>
            </a:r>
            <a:r>
              <a:rPr lang="ru-RU" dirty="0"/>
              <a:t> и российском программном обеспечении MasterSCADA4D.</a:t>
            </a: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8366969-4275-473A-9580-944F4E68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4000" cy="7171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DE2D8-5FF8-491C-96AD-23751E0B4115}"/>
              </a:ext>
            </a:extLst>
          </p:cNvPr>
          <p:cNvSpPr txBox="1"/>
          <p:nvPr/>
        </p:nvSpPr>
        <p:spPr>
          <a:xfrm>
            <a:off x="621323" y="1183"/>
            <a:ext cx="8253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Криогенная система МСЦ-230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772F62-43B0-496D-8C04-4D42C7DC34EA}"/>
              </a:ext>
            </a:extLst>
          </p:cNvPr>
          <p:cNvSpPr/>
          <p:nvPr/>
        </p:nvSpPr>
        <p:spPr>
          <a:xfrm>
            <a:off x="152399" y="778364"/>
            <a:ext cx="8991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° </a:t>
            </a:r>
            <a:r>
              <a:rPr lang="ru-RU" b="1" dirty="0"/>
              <a:t>Источник электрического питания </a:t>
            </a:r>
            <a:r>
              <a:rPr lang="ru-RU" dirty="0"/>
              <a:t>-</a:t>
            </a:r>
            <a:r>
              <a:rPr lang="en-US" dirty="0"/>
              <a:t> </a:t>
            </a:r>
            <a:r>
              <a:rPr lang="ru-RU" dirty="0"/>
              <a:t>прецизионный  источник постоянного тока на 600 А с напряжением до 10 В. стабильность тока 1*10</a:t>
            </a:r>
            <a:r>
              <a:rPr lang="ru-RU" baseline="30000" dirty="0"/>
              <a:t>-5</a:t>
            </a:r>
            <a:r>
              <a:rPr lang="ru-RU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0C847-FEB5-4A23-B17D-E973822E2DC7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17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6F613A-6BC7-4950-A43F-3FD270A3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69538"/>
            <a:ext cx="9144000" cy="7171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84193-D6AD-42C1-9B94-ECFF6A349853}"/>
              </a:ext>
            </a:extLst>
          </p:cNvPr>
          <p:cNvSpPr txBox="1"/>
          <p:nvPr/>
        </p:nvSpPr>
        <p:spPr>
          <a:xfrm>
            <a:off x="-1" y="11723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Резонансная система МСЦ-230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7B418ED6-655A-452A-B189-55B71DF6A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11619"/>
              </p:ext>
            </p:extLst>
          </p:nvPr>
        </p:nvGraphicFramePr>
        <p:xfrm>
          <a:off x="263770" y="1172308"/>
          <a:ext cx="8616460" cy="5035438"/>
        </p:xfrm>
        <a:graphic>
          <a:graphicData uri="http://schemas.openxmlformats.org/drawingml/2006/table">
            <a:tbl>
              <a:tblPr/>
              <a:tblGrid>
                <a:gridCol w="4785622">
                  <a:extLst>
                    <a:ext uri="{9D8B030D-6E8A-4147-A177-3AD203B41FA5}">
                      <a16:colId xmlns:a16="http://schemas.microsoft.com/office/drawing/2014/main" val="1452080265"/>
                    </a:ext>
                  </a:extLst>
                </a:gridCol>
                <a:gridCol w="1660030">
                  <a:extLst>
                    <a:ext uri="{9D8B030D-6E8A-4147-A177-3AD203B41FA5}">
                      <a16:colId xmlns:a16="http://schemas.microsoft.com/office/drawing/2014/main" val="767079191"/>
                    </a:ext>
                  </a:extLst>
                </a:gridCol>
                <a:gridCol w="2170808">
                  <a:extLst>
                    <a:ext uri="{9D8B030D-6E8A-4147-A177-3AD203B41FA5}">
                      <a16:colId xmlns:a16="http://schemas.microsoft.com/office/drawing/2014/main" val="507943531"/>
                    </a:ext>
                  </a:extLst>
                </a:gridCol>
              </a:tblGrid>
              <a:tr h="550650">
                <a:tc>
                  <a:txBody>
                    <a:bodyPr/>
                    <a:lstStyle/>
                    <a:p>
                      <a:pPr marL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Гармоника ускорения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21430"/>
                  </a:ext>
                </a:extLst>
              </a:tr>
              <a:tr h="550650">
                <a:tc>
                  <a:txBody>
                    <a:bodyPr/>
                    <a:lstStyle/>
                    <a:p>
                      <a:pPr marL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частота ВЧ поля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МГц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106,5 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401740"/>
                  </a:ext>
                </a:extLst>
              </a:tr>
              <a:tr h="550650">
                <a:tc>
                  <a:txBody>
                    <a:bodyPr/>
                    <a:lstStyle/>
                    <a:p>
                      <a:pPr marL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дуантов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728499"/>
                  </a:ext>
                </a:extLst>
              </a:tr>
              <a:tr h="550650">
                <a:tc>
                  <a:txBody>
                    <a:bodyPr/>
                    <a:lstStyle/>
                    <a:p>
                      <a:pPr marL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штоков в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полурезонаторе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724561"/>
                  </a:ext>
                </a:extLst>
              </a:tr>
              <a:tr h="550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генераторов</a:t>
                      </a:r>
                      <a:endParaRPr lang="ru-RU" sz="20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598028"/>
                  </a:ext>
                </a:extLst>
              </a:tr>
              <a:tr h="550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Напряжение на дуантах</a:t>
                      </a:r>
                      <a:endParaRPr lang="ru-RU" sz="200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endParaRPr lang="ru-RU" sz="2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30 - 80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682010"/>
                  </a:ext>
                </a:extLst>
              </a:tr>
              <a:tr h="550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Расчетная рассеиваемая ВЧ мощность  </a:t>
                      </a:r>
                      <a:endParaRPr lang="ru-RU" sz="200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кВт</a:t>
                      </a:r>
                      <a:endParaRPr lang="ru-RU" sz="20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1247"/>
                  </a:ext>
                </a:extLst>
              </a:tr>
              <a:tr h="550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емкостных тюнеров, не более</a:t>
                      </a:r>
                      <a:endParaRPr lang="ru-RU" sz="200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847803"/>
                  </a:ext>
                </a:extLst>
              </a:tr>
              <a:tr h="550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Расчетная добротность ускоряющей системы</a:t>
                      </a:r>
                      <a:endParaRPr lang="ru-RU" sz="20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11200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5053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42BDD7-9D7E-4BF5-9773-BB026C68EC50}"/>
              </a:ext>
            </a:extLst>
          </p:cNvPr>
          <p:cNvSpPr txBox="1"/>
          <p:nvPr/>
        </p:nvSpPr>
        <p:spPr>
          <a:xfrm>
            <a:off x="2860431" y="698940"/>
            <a:ext cx="3614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Параметры ВЧ системы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A382A-7FEC-4210-9E3D-2D8EA091D56C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1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57AD7B-5D08-4EA5-A0BA-36CFCD2DC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10" y="644770"/>
            <a:ext cx="6403028" cy="35468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D0A2E3-6192-4F5C-A8BA-CBC016C54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t="4070" r="7878" b="7279"/>
          <a:stretch/>
        </p:blipFill>
        <p:spPr>
          <a:xfrm>
            <a:off x="0" y="3059440"/>
            <a:ext cx="5122926" cy="3533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6304D6-9F8F-46BE-B947-22BB6C2A7CA7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DFDCA-3924-4D50-9CA6-3A5E20197BF9}"/>
              </a:ext>
            </a:extLst>
          </p:cNvPr>
          <p:cNvSpPr txBox="1"/>
          <p:nvPr/>
        </p:nvSpPr>
        <p:spPr>
          <a:xfrm>
            <a:off x="0" y="2744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Резонансная система МСЦ-230</a:t>
            </a:r>
          </a:p>
        </p:txBody>
      </p:sp>
    </p:spTree>
    <p:extLst>
      <p:ext uri="{BB962C8B-B14F-4D97-AF65-F5344CB8AC3E}">
        <p14:creationId xmlns:p14="http://schemas.microsoft.com/office/powerpoint/2010/main" val="2310298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MC">
            <a:extLst>
              <a:ext uri="{FF2B5EF4-FFF2-40B4-BE49-F238E27FC236}">
                <a16:creationId xmlns:a16="http://schemas.microsoft.com/office/drawing/2014/main" id="{AD9DBDBB-B397-45A0-8B8F-3E20B5901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715149"/>
            <a:ext cx="57340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B057B41-0A00-4BFD-9B76-4FACD8D1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69538"/>
            <a:ext cx="9144000" cy="7171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73156-7F99-4D5D-A909-E6E7182106AE}"/>
              </a:ext>
            </a:extLst>
          </p:cNvPr>
          <p:cNvSpPr txBox="1"/>
          <p:nvPr/>
        </p:nvSpPr>
        <p:spPr>
          <a:xfrm>
            <a:off x="1343026" y="-120934"/>
            <a:ext cx="5979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Система вывода МСЦ-230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32F8BAF-18C8-44BB-B637-6DA62DB9DE3F}"/>
              </a:ext>
            </a:extLst>
          </p:cNvPr>
          <p:cNvCxnSpPr>
            <a:cxnSpLocks/>
          </p:cNvCxnSpPr>
          <p:nvPr/>
        </p:nvCxnSpPr>
        <p:spPr>
          <a:xfrm flipH="1" flipV="1">
            <a:off x="5819776" y="3232875"/>
            <a:ext cx="1962149" cy="7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077258-39C3-4091-B06D-7F0C151268BD}"/>
              </a:ext>
            </a:extLst>
          </p:cNvPr>
          <p:cNvSpPr txBox="1"/>
          <p:nvPr/>
        </p:nvSpPr>
        <p:spPr>
          <a:xfrm>
            <a:off x="7562850" y="4524375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Дефлектор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99389-626D-47B1-97F4-1E9B4E1D6CC1}"/>
              </a:ext>
            </a:extLst>
          </p:cNvPr>
          <p:cNvSpPr txBox="1"/>
          <p:nvPr/>
        </p:nvSpPr>
        <p:spPr>
          <a:xfrm>
            <a:off x="6874933" y="2935843"/>
            <a:ext cx="226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Компенсирующий магнитный канал 2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885ECE0-3EB9-4521-B7AF-F1244C385502}"/>
              </a:ext>
            </a:extLst>
          </p:cNvPr>
          <p:cNvCxnSpPr>
            <a:cxnSpLocks/>
          </p:cNvCxnSpPr>
          <p:nvPr/>
        </p:nvCxnSpPr>
        <p:spPr>
          <a:xfrm flipH="1" flipV="1">
            <a:off x="5649385" y="4014698"/>
            <a:ext cx="1980140" cy="585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A593AE8-07E9-4E44-B152-32826475622A}"/>
              </a:ext>
            </a:extLst>
          </p:cNvPr>
          <p:cNvCxnSpPr>
            <a:cxnSpLocks/>
          </p:cNvCxnSpPr>
          <p:nvPr/>
        </p:nvCxnSpPr>
        <p:spPr>
          <a:xfrm flipH="1">
            <a:off x="4848228" y="1535800"/>
            <a:ext cx="2524123" cy="630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1299A7E-EE16-4E61-8089-8EF3582C10CA}"/>
              </a:ext>
            </a:extLst>
          </p:cNvPr>
          <p:cNvSpPr txBox="1"/>
          <p:nvPr/>
        </p:nvSpPr>
        <p:spPr>
          <a:xfrm>
            <a:off x="7439025" y="1266673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Магнитный канал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7B459-FB27-4A69-8E46-5F1665973F8C}"/>
              </a:ext>
            </a:extLst>
          </p:cNvPr>
          <p:cNvSpPr txBox="1"/>
          <p:nvPr/>
        </p:nvSpPr>
        <p:spPr>
          <a:xfrm>
            <a:off x="223838" y="2769301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Магнитный канал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0A067-9988-4E2B-A860-C6ED8DE74FFC}"/>
              </a:ext>
            </a:extLst>
          </p:cNvPr>
          <p:cNvSpPr txBox="1"/>
          <p:nvPr/>
        </p:nvSpPr>
        <p:spPr>
          <a:xfrm>
            <a:off x="933450" y="5756641"/>
            <a:ext cx="226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Компенсирующий магнитный канал 1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8EC0705-746F-4424-A598-870973D9671A}"/>
              </a:ext>
            </a:extLst>
          </p:cNvPr>
          <p:cNvCxnSpPr>
            <a:cxnSpLocks/>
          </p:cNvCxnSpPr>
          <p:nvPr/>
        </p:nvCxnSpPr>
        <p:spPr>
          <a:xfrm flipV="1">
            <a:off x="1343026" y="3196725"/>
            <a:ext cx="1438276" cy="36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5DE8128-A64A-4E7A-A6EB-C2BA9D58E332}"/>
              </a:ext>
            </a:extLst>
          </p:cNvPr>
          <p:cNvCxnSpPr>
            <a:cxnSpLocks/>
          </p:cNvCxnSpPr>
          <p:nvPr/>
        </p:nvCxnSpPr>
        <p:spPr>
          <a:xfrm flipV="1">
            <a:off x="2393244" y="4788650"/>
            <a:ext cx="1464914" cy="967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9411B3-ED14-4360-8103-1698FDF1E106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0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947BC6-2FB4-4B77-8C32-CF7B8C7359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86868" y="715116"/>
            <a:ext cx="5731510" cy="368363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F800D39-8E5E-49C5-B4F2-39A83F1DE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393654"/>
              </p:ext>
            </p:extLst>
          </p:nvPr>
        </p:nvGraphicFramePr>
        <p:xfrm>
          <a:off x="637823" y="4841082"/>
          <a:ext cx="8229600" cy="1410402"/>
        </p:xfrm>
        <a:graphic>
          <a:graphicData uri="http://schemas.openxmlformats.org/drawingml/2006/table">
            <a:tbl>
              <a:tblPr/>
              <a:tblGrid>
                <a:gridCol w="6970471">
                  <a:extLst>
                    <a:ext uri="{9D8B030D-6E8A-4147-A177-3AD203B41FA5}">
                      <a16:colId xmlns:a16="http://schemas.microsoft.com/office/drawing/2014/main" val="2735816346"/>
                    </a:ext>
                  </a:extLst>
                </a:gridCol>
                <a:gridCol w="1259129">
                  <a:extLst>
                    <a:ext uri="{9D8B030D-6E8A-4147-A177-3AD203B41FA5}">
                      <a16:colId xmlns:a16="http://schemas.microsoft.com/office/drawing/2014/main" val="3160527289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Азимутальная протяженность, 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49527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Длина, 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644877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Номинальный зазор, 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34159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Толщина септума, 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560425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Напряжение на высоковольтном электроде, кВ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515002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Номинальная напряженность электрического поля, кВ/см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661913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напряженность электрического поля, кВ/см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4349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18DF31-6DC3-4A5E-BB6B-AB46BFD9D4FA}"/>
              </a:ext>
            </a:extLst>
          </p:cNvPr>
          <p:cNvSpPr/>
          <p:nvPr/>
        </p:nvSpPr>
        <p:spPr>
          <a:xfrm>
            <a:off x="2123932" y="43987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Параметры электростатического дефлектора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C13BE31-0891-4562-9E06-43E1C495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69538"/>
            <a:ext cx="9144000" cy="7171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51AFA-5AD0-4B26-A980-13DAC107D8F2}"/>
              </a:ext>
            </a:extLst>
          </p:cNvPr>
          <p:cNvSpPr txBox="1"/>
          <p:nvPr/>
        </p:nvSpPr>
        <p:spPr>
          <a:xfrm>
            <a:off x="1886868" y="-50381"/>
            <a:ext cx="6175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вывода МСЦ-230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D8623-2B93-4084-A37D-F95AB4E15812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16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_SC-230_04">
            <a:extLst>
              <a:ext uri="{FF2B5EF4-FFF2-40B4-BE49-F238E27FC236}">
                <a16:creationId xmlns:a16="http://schemas.microsoft.com/office/drawing/2014/main" id="{E008C60F-FF79-421A-A947-B7558B8AB4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0" t="7382" r="29137" b="7382"/>
          <a:stretch>
            <a:fillRect/>
          </a:stretch>
        </p:blipFill>
        <p:spPr bwMode="auto">
          <a:xfrm>
            <a:off x="1840089" y="1098902"/>
            <a:ext cx="5971822" cy="48503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45CF79C-2DE7-4BDD-81BA-8D5A7037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69538"/>
            <a:ext cx="9144000" cy="7171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96F553-CECE-4D16-83A2-D198980768D1}"/>
              </a:ext>
            </a:extLst>
          </p:cNvPr>
          <p:cNvSpPr txBox="1"/>
          <p:nvPr/>
        </p:nvSpPr>
        <p:spPr>
          <a:xfrm>
            <a:off x="1169051" y="-45839"/>
            <a:ext cx="6805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Вакуумная система МСЦ-230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62F5D7-249D-4B7D-9B09-C916A18704F9}"/>
              </a:ext>
            </a:extLst>
          </p:cNvPr>
          <p:cNvSpPr/>
          <p:nvPr/>
        </p:nvSpPr>
        <p:spPr>
          <a:xfrm>
            <a:off x="4572000" y="2889956"/>
            <a:ext cx="970844" cy="428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278A0-C4D7-46A3-B415-C474AFDD68F6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21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A1ABE5C-1A00-4457-96BC-9D11EFFB9394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9144000" cy="581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E08251-7F3A-4D69-9E6A-454704C7A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29" y="687891"/>
            <a:ext cx="6994496" cy="5735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5ED6A3-968A-46DE-BC8E-AD1781A116EC}"/>
              </a:ext>
            </a:extLst>
          </p:cNvPr>
          <p:cNvSpPr txBox="1"/>
          <p:nvPr/>
        </p:nvSpPr>
        <p:spPr>
          <a:xfrm>
            <a:off x="0" y="32883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Инфраструктура МСЦ-230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9ECFDA-47DF-463E-AC59-170219C90182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8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99910D-B452-42D8-8E8B-B0D4EAE04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22" y="0"/>
            <a:ext cx="4858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81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58452D-A755-43F9-A59A-ED8C94B60B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2" y="683986"/>
            <a:ext cx="7666893" cy="57501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D24774-D9E8-4F6E-9E23-25C67F707216}"/>
              </a:ext>
            </a:extLst>
          </p:cNvPr>
          <p:cNvSpPr txBox="1"/>
          <p:nvPr/>
        </p:nvSpPr>
        <p:spPr>
          <a:xfrm>
            <a:off x="0" y="6581001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2B35-5B4C-4A29-9B87-E936A50487FB}"/>
              </a:ext>
            </a:extLst>
          </p:cNvPr>
          <p:cNvSpPr txBox="1"/>
          <p:nvPr/>
        </p:nvSpPr>
        <p:spPr>
          <a:xfrm>
            <a:off x="0" y="32883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Инфраструктура МСЦ-230 </a:t>
            </a:r>
          </a:p>
        </p:txBody>
      </p:sp>
    </p:spTree>
    <p:extLst>
      <p:ext uri="{BB962C8B-B14F-4D97-AF65-F5344CB8AC3E}">
        <p14:creationId xmlns:p14="http://schemas.microsoft.com/office/powerpoint/2010/main" val="4164145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4004CE-518A-43B4-A3C8-3A4A5E370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5" y="662353"/>
            <a:ext cx="7772401" cy="58293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0D3F5E-6CC6-497A-BF06-07E4ECA3443C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4CFBE2-424E-48D6-AFCC-94CFB8781120}"/>
              </a:ext>
            </a:extLst>
          </p:cNvPr>
          <p:cNvSpPr txBox="1"/>
          <p:nvPr/>
        </p:nvSpPr>
        <p:spPr>
          <a:xfrm>
            <a:off x="0" y="32883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Инфраструктура МСЦ-230 </a:t>
            </a:r>
          </a:p>
        </p:txBody>
      </p:sp>
    </p:spTree>
    <p:extLst>
      <p:ext uri="{BB962C8B-B14F-4D97-AF65-F5344CB8AC3E}">
        <p14:creationId xmlns:p14="http://schemas.microsoft.com/office/powerpoint/2010/main" val="717577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LSHAPE_TB_00000000000000000000000000000000_ScaleMarking1">
            <a:extLst>
              <a:ext uri="{FF2B5EF4-FFF2-40B4-BE49-F238E27FC236}">
                <a16:creationId xmlns:a16="http://schemas.microsoft.com/office/drawing/2014/main" id="{A304D7E0-4ABE-49AE-A6C6-A4C96806158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37378" y="1614797"/>
            <a:ext cx="197263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en-US" sz="1200" kern="0" spc="-15" dirty="0">
                <a:solidFill>
                  <a:srgbClr val="1F497D"/>
                </a:solidFill>
                <a:latin typeface="Calibri" panose="020F0502020204030204"/>
              </a:rPr>
              <a:t>2022</a:t>
            </a:r>
          </a:p>
        </p:txBody>
      </p:sp>
      <p:sp>
        <p:nvSpPr>
          <p:cNvPr id="24" name="OTLSHAPE_TB_00000000000000000000000000000000_ScaleMarking1">
            <a:extLst>
              <a:ext uri="{FF2B5EF4-FFF2-40B4-BE49-F238E27FC236}">
                <a16:creationId xmlns:a16="http://schemas.microsoft.com/office/drawing/2014/main" id="{36929553-4EFE-499A-8B5C-60BA1016012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29336" y="1610627"/>
            <a:ext cx="197263" cy="12621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en-US" sz="1200" kern="0" spc="-15" dirty="0">
                <a:solidFill>
                  <a:srgbClr val="1F497D"/>
                </a:solidFill>
                <a:latin typeface="Calibri" panose="020F0502020204030204"/>
              </a:rPr>
              <a:t>2023</a:t>
            </a:r>
          </a:p>
        </p:txBody>
      </p:sp>
      <p:sp>
        <p:nvSpPr>
          <p:cNvPr id="25" name="OTLSHAPE_TB_00000000000000000000000000000000_ScaleMarking1">
            <a:extLst>
              <a:ext uri="{FF2B5EF4-FFF2-40B4-BE49-F238E27FC236}">
                <a16:creationId xmlns:a16="http://schemas.microsoft.com/office/drawing/2014/main" id="{D5B0CAFF-3A11-4D8C-9B99-19E646EE301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09991" y="1644078"/>
            <a:ext cx="197264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lvl="0">
              <a:defRPr/>
            </a:pPr>
            <a:r>
              <a:rPr lang="en-US" sz="1200" kern="0" spc="-15" dirty="0">
                <a:solidFill>
                  <a:srgbClr val="1F497D"/>
                </a:solidFill>
              </a:rPr>
              <a:t>2024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8209D25-AB79-47FB-84A9-DE4772692FA8}"/>
              </a:ext>
            </a:extLst>
          </p:cNvPr>
          <p:cNvCxnSpPr>
            <a:cxnSpLocks/>
          </p:cNvCxnSpPr>
          <p:nvPr/>
        </p:nvCxnSpPr>
        <p:spPr>
          <a:xfrm>
            <a:off x="1207691" y="1700233"/>
            <a:ext cx="0" cy="13513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miter/>
          </a:ln>
          <a:effectLst/>
        </p:spPr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6FA9065-7C91-4BB8-B8EE-A9D27CC26A5D}"/>
              </a:ext>
            </a:extLst>
          </p:cNvPr>
          <p:cNvCxnSpPr>
            <a:cxnSpLocks/>
          </p:cNvCxnSpPr>
          <p:nvPr/>
        </p:nvCxnSpPr>
        <p:spPr>
          <a:xfrm>
            <a:off x="1899650" y="1717398"/>
            <a:ext cx="0" cy="15370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miter/>
          </a:ln>
          <a:effectLst/>
        </p:spPr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17BBEA35-05A4-4C4C-9A3F-12B43A1B4E12}"/>
              </a:ext>
            </a:extLst>
          </p:cNvPr>
          <p:cNvCxnSpPr>
            <a:cxnSpLocks/>
          </p:cNvCxnSpPr>
          <p:nvPr/>
        </p:nvCxnSpPr>
        <p:spPr>
          <a:xfrm>
            <a:off x="4681432" y="1732099"/>
            <a:ext cx="193" cy="13870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miter/>
          </a:ln>
          <a:effectLst/>
        </p:spPr>
      </p:cxnSp>
      <p:graphicFrame>
        <p:nvGraphicFramePr>
          <p:cNvPr id="29" name="Таблица 70">
            <a:extLst>
              <a:ext uri="{FF2B5EF4-FFF2-40B4-BE49-F238E27FC236}">
                <a16:creationId xmlns:a16="http://schemas.microsoft.com/office/drawing/2014/main" id="{39A36FC7-95CF-4F01-A5B6-93F6B1696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18127"/>
              </p:ext>
            </p:extLst>
          </p:nvPr>
        </p:nvGraphicFramePr>
        <p:xfrm>
          <a:off x="1210811" y="2030935"/>
          <a:ext cx="7810757" cy="3975452"/>
        </p:xfrm>
        <a:graphic>
          <a:graphicData uri="http://schemas.openxmlformats.org/drawingml/2006/table">
            <a:tbl>
              <a:tblPr firstRow="1" bandRow="1"/>
              <a:tblGrid>
                <a:gridCol w="213464">
                  <a:extLst>
                    <a:ext uri="{9D8B030D-6E8A-4147-A177-3AD203B41FA5}">
                      <a16:colId xmlns:a16="http://schemas.microsoft.com/office/drawing/2014/main" val="4150313812"/>
                    </a:ext>
                  </a:extLst>
                </a:gridCol>
                <a:gridCol w="211580">
                  <a:extLst>
                    <a:ext uri="{9D8B030D-6E8A-4147-A177-3AD203B41FA5}">
                      <a16:colId xmlns:a16="http://schemas.microsoft.com/office/drawing/2014/main" val="2898083140"/>
                    </a:ext>
                  </a:extLst>
                </a:gridCol>
                <a:gridCol w="239086">
                  <a:extLst>
                    <a:ext uri="{9D8B030D-6E8A-4147-A177-3AD203B41FA5}">
                      <a16:colId xmlns:a16="http://schemas.microsoft.com/office/drawing/2014/main" val="3846400184"/>
                    </a:ext>
                  </a:extLst>
                </a:gridCol>
                <a:gridCol w="220211">
                  <a:extLst>
                    <a:ext uri="{9D8B030D-6E8A-4147-A177-3AD203B41FA5}">
                      <a16:colId xmlns:a16="http://schemas.microsoft.com/office/drawing/2014/main" val="3596494541"/>
                    </a:ext>
                  </a:extLst>
                </a:gridCol>
                <a:gridCol w="220211">
                  <a:extLst>
                    <a:ext uri="{9D8B030D-6E8A-4147-A177-3AD203B41FA5}">
                      <a16:colId xmlns:a16="http://schemas.microsoft.com/office/drawing/2014/main" val="3021194120"/>
                    </a:ext>
                  </a:extLst>
                </a:gridCol>
                <a:gridCol w="232794">
                  <a:extLst>
                    <a:ext uri="{9D8B030D-6E8A-4147-A177-3AD203B41FA5}">
                      <a16:colId xmlns:a16="http://schemas.microsoft.com/office/drawing/2014/main" val="3404222471"/>
                    </a:ext>
                  </a:extLst>
                </a:gridCol>
                <a:gridCol w="264254">
                  <a:extLst>
                    <a:ext uri="{9D8B030D-6E8A-4147-A177-3AD203B41FA5}">
                      <a16:colId xmlns:a16="http://schemas.microsoft.com/office/drawing/2014/main" val="2996839312"/>
                    </a:ext>
                  </a:extLst>
                </a:gridCol>
                <a:gridCol w="257962">
                  <a:extLst>
                    <a:ext uri="{9D8B030D-6E8A-4147-A177-3AD203B41FA5}">
                      <a16:colId xmlns:a16="http://schemas.microsoft.com/office/drawing/2014/main" val="2820027075"/>
                    </a:ext>
                  </a:extLst>
                </a:gridCol>
                <a:gridCol w="245378">
                  <a:extLst>
                    <a:ext uri="{9D8B030D-6E8A-4147-A177-3AD203B41FA5}">
                      <a16:colId xmlns:a16="http://schemas.microsoft.com/office/drawing/2014/main" val="1256958795"/>
                    </a:ext>
                  </a:extLst>
                </a:gridCol>
                <a:gridCol w="220211">
                  <a:extLst>
                    <a:ext uri="{9D8B030D-6E8A-4147-A177-3AD203B41FA5}">
                      <a16:colId xmlns:a16="http://schemas.microsoft.com/office/drawing/2014/main" val="3332920550"/>
                    </a:ext>
                  </a:extLst>
                </a:gridCol>
                <a:gridCol w="220211">
                  <a:extLst>
                    <a:ext uri="{9D8B030D-6E8A-4147-A177-3AD203B41FA5}">
                      <a16:colId xmlns:a16="http://schemas.microsoft.com/office/drawing/2014/main" val="3003928246"/>
                    </a:ext>
                  </a:extLst>
                </a:gridCol>
                <a:gridCol w="226502">
                  <a:extLst>
                    <a:ext uri="{9D8B030D-6E8A-4147-A177-3AD203B41FA5}">
                      <a16:colId xmlns:a16="http://schemas.microsoft.com/office/drawing/2014/main" val="3078797449"/>
                    </a:ext>
                  </a:extLst>
                </a:gridCol>
                <a:gridCol w="220211">
                  <a:extLst>
                    <a:ext uri="{9D8B030D-6E8A-4147-A177-3AD203B41FA5}">
                      <a16:colId xmlns:a16="http://schemas.microsoft.com/office/drawing/2014/main" val="2662681759"/>
                    </a:ext>
                  </a:extLst>
                </a:gridCol>
                <a:gridCol w="235764">
                  <a:extLst>
                    <a:ext uri="{9D8B030D-6E8A-4147-A177-3AD203B41FA5}">
                      <a16:colId xmlns:a16="http://schemas.microsoft.com/office/drawing/2014/main" val="207786680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102608901"/>
                    </a:ext>
                  </a:extLst>
                </a:gridCol>
                <a:gridCol w="227553">
                  <a:extLst>
                    <a:ext uri="{9D8B030D-6E8A-4147-A177-3AD203B41FA5}">
                      <a16:colId xmlns:a16="http://schemas.microsoft.com/office/drawing/2014/main" val="1715113953"/>
                    </a:ext>
                  </a:extLst>
                </a:gridCol>
                <a:gridCol w="226503">
                  <a:extLst>
                    <a:ext uri="{9D8B030D-6E8A-4147-A177-3AD203B41FA5}">
                      <a16:colId xmlns:a16="http://schemas.microsoft.com/office/drawing/2014/main" val="3173115774"/>
                    </a:ext>
                  </a:extLst>
                </a:gridCol>
                <a:gridCol w="264253">
                  <a:extLst>
                    <a:ext uri="{9D8B030D-6E8A-4147-A177-3AD203B41FA5}">
                      <a16:colId xmlns:a16="http://schemas.microsoft.com/office/drawing/2014/main" val="142084903"/>
                    </a:ext>
                  </a:extLst>
                </a:gridCol>
                <a:gridCol w="270545">
                  <a:extLst>
                    <a:ext uri="{9D8B030D-6E8A-4147-A177-3AD203B41FA5}">
                      <a16:colId xmlns:a16="http://schemas.microsoft.com/office/drawing/2014/main" val="459412493"/>
                    </a:ext>
                  </a:extLst>
                </a:gridCol>
                <a:gridCol w="232794">
                  <a:extLst>
                    <a:ext uri="{9D8B030D-6E8A-4147-A177-3AD203B41FA5}">
                      <a16:colId xmlns:a16="http://schemas.microsoft.com/office/drawing/2014/main" val="3077677282"/>
                    </a:ext>
                  </a:extLst>
                </a:gridCol>
                <a:gridCol w="239087">
                  <a:extLst>
                    <a:ext uri="{9D8B030D-6E8A-4147-A177-3AD203B41FA5}">
                      <a16:colId xmlns:a16="http://schemas.microsoft.com/office/drawing/2014/main" val="3168393096"/>
                    </a:ext>
                  </a:extLst>
                </a:gridCol>
                <a:gridCol w="226503">
                  <a:extLst>
                    <a:ext uri="{9D8B030D-6E8A-4147-A177-3AD203B41FA5}">
                      <a16:colId xmlns:a16="http://schemas.microsoft.com/office/drawing/2014/main" val="306263700"/>
                    </a:ext>
                  </a:extLst>
                </a:gridCol>
                <a:gridCol w="226502">
                  <a:extLst>
                    <a:ext uri="{9D8B030D-6E8A-4147-A177-3AD203B41FA5}">
                      <a16:colId xmlns:a16="http://schemas.microsoft.com/office/drawing/2014/main" val="1430116508"/>
                    </a:ext>
                  </a:extLst>
                </a:gridCol>
                <a:gridCol w="220211">
                  <a:extLst>
                    <a:ext uri="{9D8B030D-6E8A-4147-A177-3AD203B41FA5}">
                      <a16:colId xmlns:a16="http://schemas.microsoft.com/office/drawing/2014/main" val="1475150672"/>
                    </a:ext>
                  </a:extLst>
                </a:gridCol>
                <a:gridCol w="226503">
                  <a:extLst>
                    <a:ext uri="{9D8B030D-6E8A-4147-A177-3AD203B41FA5}">
                      <a16:colId xmlns:a16="http://schemas.microsoft.com/office/drawing/2014/main" val="3305253896"/>
                    </a:ext>
                  </a:extLst>
                </a:gridCol>
                <a:gridCol w="230346">
                  <a:extLst>
                    <a:ext uri="{9D8B030D-6E8A-4147-A177-3AD203B41FA5}">
                      <a16:colId xmlns:a16="http://schemas.microsoft.com/office/drawing/2014/main" val="33444505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969287999"/>
                    </a:ext>
                  </a:extLst>
                </a:gridCol>
                <a:gridCol w="203390">
                  <a:extLst>
                    <a:ext uri="{9D8B030D-6E8A-4147-A177-3AD203B41FA5}">
                      <a16:colId xmlns:a16="http://schemas.microsoft.com/office/drawing/2014/main" val="1138576149"/>
                    </a:ext>
                  </a:extLst>
                </a:gridCol>
                <a:gridCol w="207627">
                  <a:extLst>
                    <a:ext uri="{9D8B030D-6E8A-4147-A177-3AD203B41FA5}">
                      <a16:colId xmlns:a16="http://schemas.microsoft.com/office/drawing/2014/main" val="2748332162"/>
                    </a:ext>
                  </a:extLst>
                </a:gridCol>
                <a:gridCol w="232795">
                  <a:extLst>
                    <a:ext uri="{9D8B030D-6E8A-4147-A177-3AD203B41FA5}">
                      <a16:colId xmlns:a16="http://schemas.microsoft.com/office/drawing/2014/main" val="1368318735"/>
                    </a:ext>
                  </a:extLst>
                </a:gridCol>
                <a:gridCol w="232795">
                  <a:extLst>
                    <a:ext uri="{9D8B030D-6E8A-4147-A177-3AD203B41FA5}">
                      <a16:colId xmlns:a16="http://schemas.microsoft.com/office/drawing/2014/main" val="433313447"/>
                    </a:ext>
                  </a:extLst>
                </a:gridCol>
                <a:gridCol w="237818">
                  <a:extLst>
                    <a:ext uri="{9D8B030D-6E8A-4147-A177-3AD203B41FA5}">
                      <a16:colId xmlns:a16="http://schemas.microsoft.com/office/drawing/2014/main" val="3025249389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3698618317"/>
                    </a:ext>
                  </a:extLst>
                </a:gridCol>
                <a:gridCol w="196655">
                  <a:extLst>
                    <a:ext uri="{9D8B030D-6E8A-4147-A177-3AD203B41FA5}">
                      <a16:colId xmlns:a16="http://schemas.microsoft.com/office/drawing/2014/main" val="1213489193"/>
                    </a:ext>
                  </a:extLst>
                </a:gridCol>
              </a:tblGrid>
              <a:tr h="310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415838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670687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308778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33878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2641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6202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60877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1835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77855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08953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24164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11235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067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005416"/>
                  </a:ext>
                </a:extLst>
              </a:tr>
            </a:tbl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66DE28C-464E-4642-8BF5-483918233438}"/>
              </a:ext>
            </a:extLst>
          </p:cNvPr>
          <p:cNvSpPr/>
          <p:nvPr/>
        </p:nvSpPr>
        <p:spPr>
          <a:xfrm>
            <a:off x="0" y="2910300"/>
            <a:ext cx="12373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Криогенная система+</a:t>
            </a:r>
          </a:p>
          <a:p>
            <a:pPr defTabSz="685800">
              <a:defRPr/>
            </a:pPr>
            <a:r>
              <a:rPr lang="ru-RU" sz="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катушки </a:t>
            </a:r>
            <a:endParaRPr lang="en-US" sz="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7FC5A83-09EF-4747-ADA6-A42F28BD7AB4}"/>
              </a:ext>
            </a:extLst>
          </p:cNvPr>
          <p:cNvSpPr/>
          <p:nvPr/>
        </p:nvSpPr>
        <p:spPr>
          <a:xfrm>
            <a:off x="40046" y="3435540"/>
            <a:ext cx="1212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протонов с обвязкой</a:t>
            </a:r>
            <a:endParaRPr lang="en-US" sz="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12D89DC-B0ED-4647-98D3-DD771523D9A1}"/>
              </a:ext>
            </a:extLst>
          </p:cNvPr>
          <p:cNvSpPr/>
          <p:nvPr/>
        </p:nvSpPr>
        <p:spPr>
          <a:xfrm>
            <a:off x="-1" y="2375797"/>
            <a:ext cx="12373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endParaRPr lang="en-US" sz="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97C4453-C3A4-45F1-BC4B-A669845E1D65}"/>
              </a:ext>
            </a:extLst>
          </p:cNvPr>
          <p:cNvSpPr/>
          <p:nvPr/>
        </p:nvSpPr>
        <p:spPr>
          <a:xfrm>
            <a:off x="29041" y="2061815"/>
            <a:ext cx="11666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</a:t>
            </a:r>
            <a:endParaRPr lang="en-US" sz="10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11A4B2B-D328-45BA-A818-50034CAAA4D0}"/>
              </a:ext>
            </a:extLst>
          </p:cNvPr>
          <p:cNvSpPr/>
          <p:nvPr/>
        </p:nvSpPr>
        <p:spPr>
          <a:xfrm>
            <a:off x="12550" y="2646016"/>
            <a:ext cx="11527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Магнитопровод</a:t>
            </a:r>
            <a:endParaRPr lang="en-US" sz="800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67F2FF1-CCBB-4F68-97F6-F389A1566D30}"/>
              </a:ext>
            </a:extLst>
          </p:cNvPr>
          <p:cNvSpPr/>
          <p:nvPr/>
        </p:nvSpPr>
        <p:spPr>
          <a:xfrm>
            <a:off x="-1" y="3204045"/>
            <a:ext cx="12010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Резонансная система</a:t>
            </a:r>
            <a:endParaRPr lang="en-US" sz="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88DE06EC-824D-4471-BEE5-81F3509E03CD}"/>
              </a:ext>
            </a:extLst>
          </p:cNvPr>
          <p:cNvSpPr/>
          <p:nvPr/>
        </p:nvSpPr>
        <p:spPr>
          <a:xfrm>
            <a:off x="29041" y="4612055"/>
            <a:ext cx="1535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Система  управления</a:t>
            </a:r>
            <a:endParaRPr lang="en-US" sz="750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C7AE4B1-C8DF-479D-827C-405B66D7656F}"/>
              </a:ext>
            </a:extLst>
          </p:cNvPr>
          <p:cNvSpPr/>
          <p:nvPr/>
        </p:nvSpPr>
        <p:spPr>
          <a:xfrm>
            <a:off x="7360" y="4886593"/>
            <a:ext cx="122999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75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измерения магнитного поля </a:t>
            </a:r>
            <a:endParaRPr lang="en-US" sz="75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38273C70-C055-4A1E-8AB0-4D2E66E03C95}"/>
              </a:ext>
            </a:extLst>
          </p:cNvPr>
          <p:cNvSpPr/>
          <p:nvPr/>
        </p:nvSpPr>
        <p:spPr>
          <a:xfrm>
            <a:off x="7360" y="4365675"/>
            <a:ext cx="12455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Система вывода пучка</a:t>
            </a:r>
            <a:endParaRPr lang="en-US" sz="800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5E251186-73F6-4ECA-85F9-4CD80FB5DBE9}"/>
              </a:ext>
            </a:extLst>
          </p:cNvPr>
          <p:cNvSpPr/>
          <p:nvPr/>
        </p:nvSpPr>
        <p:spPr>
          <a:xfrm>
            <a:off x="34358" y="5479301"/>
            <a:ext cx="10672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Финальная сборка</a:t>
            </a:r>
            <a:endParaRPr lang="en-US" sz="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EB0D08A3-3340-4952-8BB0-41B5D06D5E58}"/>
              </a:ext>
            </a:extLst>
          </p:cNvPr>
          <p:cNvSpPr/>
          <p:nvPr/>
        </p:nvSpPr>
        <p:spPr>
          <a:xfrm>
            <a:off x="29041" y="5736893"/>
            <a:ext cx="10672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ускорителя </a:t>
            </a:r>
            <a:endParaRPr lang="en-US" sz="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D653F4D4-E064-43CF-8D5B-DB842266AB89}"/>
              </a:ext>
            </a:extLst>
          </p:cNvPr>
          <p:cNvSpPr/>
          <p:nvPr/>
        </p:nvSpPr>
        <p:spPr>
          <a:xfrm>
            <a:off x="1220043" y="2381353"/>
            <a:ext cx="5841157" cy="176194"/>
          </a:xfrm>
          <a:prstGeom prst="flowChartAlternateProcess">
            <a:avLst/>
          </a:prstGeom>
          <a:solidFill>
            <a:srgbClr val="9FF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Блок-схема: альтернативный процесс 102">
            <a:extLst>
              <a:ext uri="{FF2B5EF4-FFF2-40B4-BE49-F238E27FC236}">
                <a16:creationId xmlns:a16="http://schemas.microsoft.com/office/drawing/2014/main" id="{92AAAC70-7AAC-4ACB-B894-2D7FB629E85A}"/>
              </a:ext>
            </a:extLst>
          </p:cNvPr>
          <p:cNvSpPr/>
          <p:nvPr/>
        </p:nvSpPr>
        <p:spPr>
          <a:xfrm>
            <a:off x="5691509" y="2646016"/>
            <a:ext cx="2241768" cy="194439"/>
          </a:xfrm>
          <a:prstGeom prst="flowChartAlternateProcess">
            <a:avLst/>
          </a:prstGeom>
          <a:solidFill>
            <a:srgbClr val="DCC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Блок-схема: альтернативный процесс 103">
            <a:extLst>
              <a:ext uri="{FF2B5EF4-FFF2-40B4-BE49-F238E27FC236}">
                <a16:creationId xmlns:a16="http://schemas.microsoft.com/office/drawing/2014/main" id="{E10C28B8-95AB-4FD7-BD98-70D15B236134}"/>
              </a:ext>
            </a:extLst>
          </p:cNvPr>
          <p:cNvSpPr/>
          <p:nvPr/>
        </p:nvSpPr>
        <p:spPr>
          <a:xfrm>
            <a:off x="1673813" y="2941671"/>
            <a:ext cx="6259376" cy="211615"/>
          </a:xfrm>
          <a:prstGeom prst="flowChartAlternateProcess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Блок-схема: альтернативный процесс 106">
            <a:extLst>
              <a:ext uri="{FF2B5EF4-FFF2-40B4-BE49-F238E27FC236}">
                <a16:creationId xmlns:a16="http://schemas.microsoft.com/office/drawing/2014/main" id="{00126066-6750-4A61-BBE6-AD5BD21DC7F8}"/>
              </a:ext>
            </a:extLst>
          </p:cNvPr>
          <p:cNvSpPr/>
          <p:nvPr/>
        </p:nvSpPr>
        <p:spPr>
          <a:xfrm>
            <a:off x="7723352" y="5451416"/>
            <a:ext cx="891733" cy="228940"/>
          </a:xfrm>
          <a:prstGeom prst="flowChartAlternateProcess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Блок-схема: альтернативный процесс 109">
            <a:extLst>
              <a:ext uri="{FF2B5EF4-FFF2-40B4-BE49-F238E27FC236}">
                <a16:creationId xmlns:a16="http://schemas.microsoft.com/office/drawing/2014/main" id="{3A57B4FA-3F24-4EC0-A33B-DF32794C0FC6}"/>
              </a:ext>
            </a:extLst>
          </p:cNvPr>
          <p:cNvSpPr/>
          <p:nvPr/>
        </p:nvSpPr>
        <p:spPr>
          <a:xfrm>
            <a:off x="4983794" y="4931675"/>
            <a:ext cx="2739558" cy="177430"/>
          </a:xfrm>
          <a:prstGeom prst="flowChartAlternateProcess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1" name="Блок-схема: альтернативный процесс 110">
            <a:extLst>
              <a:ext uri="{FF2B5EF4-FFF2-40B4-BE49-F238E27FC236}">
                <a16:creationId xmlns:a16="http://schemas.microsoft.com/office/drawing/2014/main" id="{8F330C60-542B-4641-AE53-2BAC16EF0A65}"/>
              </a:ext>
            </a:extLst>
          </p:cNvPr>
          <p:cNvSpPr/>
          <p:nvPr/>
        </p:nvSpPr>
        <p:spPr>
          <a:xfrm>
            <a:off x="4665700" y="3226520"/>
            <a:ext cx="3474997" cy="194438"/>
          </a:xfrm>
          <a:prstGeom prst="flowChartAlternateProcess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3" name="Блок-схема: альтернативный процесс 112">
            <a:extLst>
              <a:ext uri="{FF2B5EF4-FFF2-40B4-BE49-F238E27FC236}">
                <a16:creationId xmlns:a16="http://schemas.microsoft.com/office/drawing/2014/main" id="{40849A18-8FF1-4AA5-81DC-B92CD79BE27B}"/>
              </a:ext>
            </a:extLst>
          </p:cNvPr>
          <p:cNvSpPr/>
          <p:nvPr/>
        </p:nvSpPr>
        <p:spPr>
          <a:xfrm>
            <a:off x="4681432" y="3776122"/>
            <a:ext cx="2794692" cy="254052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Блок-схема: альтернативный процесс 113">
            <a:extLst>
              <a:ext uri="{FF2B5EF4-FFF2-40B4-BE49-F238E27FC236}">
                <a16:creationId xmlns:a16="http://schemas.microsoft.com/office/drawing/2014/main" id="{85D87772-4EEA-4234-A0A4-FCA341C12590}"/>
              </a:ext>
            </a:extLst>
          </p:cNvPr>
          <p:cNvSpPr/>
          <p:nvPr/>
        </p:nvSpPr>
        <p:spPr>
          <a:xfrm>
            <a:off x="5401140" y="4363966"/>
            <a:ext cx="2739558" cy="209507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5" name="Блок-схема: альтернативный процесс 114">
            <a:extLst>
              <a:ext uri="{FF2B5EF4-FFF2-40B4-BE49-F238E27FC236}">
                <a16:creationId xmlns:a16="http://schemas.microsoft.com/office/drawing/2014/main" id="{A7CE1649-981B-45FD-A446-E7844A3957D0}"/>
              </a:ext>
            </a:extLst>
          </p:cNvPr>
          <p:cNvSpPr/>
          <p:nvPr/>
        </p:nvSpPr>
        <p:spPr>
          <a:xfrm>
            <a:off x="5778126" y="4084413"/>
            <a:ext cx="1985585" cy="200937"/>
          </a:xfrm>
          <a:prstGeom prst="flowChartAlternateProcess">
            <a:avLst/>
          </a:prstGeom>
          <a:solidFill>
            <a:srgbClr val="10F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AA8D84-A4A8-4A9B-B61C-39D9A3ECC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832" y="2075090"/>
            <a:ext cx="182896" cy="187469"/>
          </a:xfrm>
          <a:prstGeom prst="rect">
            <a:avLst/>
          </a:prstGeom>
        </p:spPr>
      </p:pic>
      <p:sp>
        <p:nvSpPr>
          <p:cNvPr id="117" name="Блок-схема: альтернативный процесс 116">
            <a:extLst>
              <a:ext uri="{FF2B5EF4-FFF2-40B4-BE49-F238E27FC236}">
                <a16:creationId xmlns:a16="http://schemas.microsoft.com/office/drawing/2014/main" id="{C9E75227-B4B9-43B8-A976-883CE8E1FD4E}"/>
              </a:ext>
            </a:extLst>
          </p:cNvPr>
          <p:cNvSpPr/>
          <p:nvPr/>
        </p:nvSpPr>
        <p:spPr>
          <a:xfrm>
            <a:off x="7933189" y="5736893"/>
            <a:ext cx="891733" cy="246035"/>
          </a:xfrm>
          <a:prstGeom prst="flowChartAlternateProces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 dirty="0">
              <a:solidFill>
                <a:prstClr val="white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573848"/>
              </p:ext>
            </p:extLst>
          </p:nvPr>
        </p:nvGraphicFramePr>
        <p:xfrm>
          <a:off x="1205704" y="1814126"/>
          <a:ext cx="7820970" cy="196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49">
                  <a:extLst>
                    <a:ext uri="{9D8B030D-6E8A-4147-A177-3AD203B41FA5}">
                      <a16:colId xmlns:a16="http://schemas.microsoft.com/office/drawing/2014/main" val="1391011709"/>
                    </a:ext>
                  </a:extLst>
                </a:gridCol>
                <a:gridCol w="227270">
                  <a:extLst>
                    <a:ext uri="{9D8B030D-6E8A-4147-A177-3AD203B41FA5}">
                      <a16:colId xmlns:a16="http://schemas.microsoft.com/office/drawing/2014/main" val="3811883883"/>
                    </a:ext>
                  </a:extLst>
                </a:gridCol>
                <a:gridCol w="245699">
                  <a:extLst>
                    <a:ext uri="{9D8B030D-6E8A-4147-A177-3AD203B41FA5}">
                      <a16:colId xmlns:a16="http://schemas.microsoft.com/office/drawing/2014/main" val="201917538"/>
                    </a:ext>
                  </a:extLst>
                </a:gridCol>
                <a:gridCol w="204330">
                  <a:extLst>
                    <a:ext uri="{9D8B030D-6E8A-4147-A177-3AD203B41FA5}">
                      <a16:colId xmlns:a16="http://schemas.microsoft.com/office/drawing/2014/main" val="420317358"/>
                    </a:ext>
                  </a:extLst>
                </a:gridCol>
                <a:gridCol w="213920">
                  <a:extLst>
                    <a:ext uri="{9D8B030D-6E8A-4147-A177-3AD203B41FA5}">
                      <a16:colId xmlns:a16="http://schemas.microsoft.com/office/drawing/2014/main" val="3625382780"/>
                    </a:ext>
                  </a:extLst>
                </a:gridCol>
                <a:gridCol w="239086">
                  <a:extLst>
                    <a:ext uri="{9D8B030D-6E8A-4147-A177-3AD203B41FA5}">
                      <a16:colId xmlns:a16="http://schemas.microsoft.com/office/drawing/2014/main" val="1239242339"/>
                    </a:ext>
                  </a:extLst>
                </a:gridCol>
                <a:gridCol w="264254">
                  <a:extLst>
                    <a:ext uri="{9D8B030D-6E8A-4147-A177-3AD203B41FA5}">
                      <a16:colId xmlns:a16="http://schemas.microsoft.com/office/drawing/2014/main" val="3342682664"/>
                    </a:ext>
                  </a:extLst>
                </a:gridCol>
                <a:gridCol w="264254">
                  <a:extLst>
                    <a:ext uri="{9D8B030D-6E8A-4147-A177-3AD203B41FA5}">
                      <a16:colId xmlns:a16="http://schemas.microsoft.com/office/drawing/2014/main" val="4214252148"/>
                    </a:ext>
                  </a:extLst>
                </a:gridCol>
                <a:gridCol w="232794">
                  <a:extLst>
                    <a:ext uri="{9D8B030D-6E8A-4147-A177-3AD203B41FA5}">
                      <a16:colId xmlns:a16="http://schemas.microsoft.com/office/drawing/2014/main" val="2159132396"/>
                    </a:ext>
                  </a:extLst>
                </a:gridCol>
                <a:gridCol w="232795">
                  <a:extLst>
                    <a:ext uri="{9D8B030D-6E8A-4147-A177-3AD203B41FA5}">
                      <a16:colId xmlns:a16="http://schemas.microsoft.com/office/drawing/2014/main" val="643840248"/>
                    </a:ext>
                  </a:extLst>
                </a:gridCol>
                <a:gridCol w="201336">
                  <a:extLst>
                    <a:ext uri="{9D8B030D-6E8A-4147-A177-3AD203B41FA5}">
                      <a16:colId xmlns:a16="http://schemas.microsoft.com/office/drawing/2014/main" val="2148807292"/>
                    </a:ext>
                  </a:extLst>
                </a:gridCol>
                <a:gridCol w="239086">
                  <a:extLst>
                    <a:ext uri="{9D8B030D-6E8A-4147-A177-3AD203B41FA5}">
                      <a16:colId xmlns:a16="http://schemas.microsoft.com/office/drawing/2014/main" val="3410124040"/>
                    </a:ext>
                  </a:extLst>
                </a:gridCol>
                <a:gridCol w="226503">
                  <a:extLst>
                    <a:ext uri="{9D8B030D-6E8A-4147-A177-3AD203B41FA5}">
                      <a16:colId xmlns:a16="http://schemas.microsoft.com/office/drawing/2014/main" val="2952329455"/>
                    </a:ext>
                  </a:extLst>
                </a:gridCol>
                <a:gridCol w="229470">
                  <a:extLst>
                    <a:ext uri="{9D8B030D-6E8A-4147-A177-3AD203B41FA5}">
                      <a16:colId xmlns:a16="http://schemas.microsoft.com/office/drawing/2014/main" val="1525917692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3188211792"/>
                    </a:ext>
                  </a:extLst>
                </a:gridCol>
                <a:gridCol w="230789">
                  <a:extLst>
                    <a:ext uri="{9D8B030D-6E8A-4147-A177-3AD203B41FA5}">
                      <a16:colId xmlns:a16="http://schemas.microsoft.com/office/drawing/2014/main" val="2718919744"/>
                    </a:ext>
                  </a:extLst>
                </a:gridCol>
                <a:gridCol w="232795">
                  <a:extLst>
                    <a:ext uri="{9D8B030D-6E8A-4147-A177-3AD203B41FA5}">
                      <a16:colId xmlns:a16="http://schemas.microsoft.com/office/drawing/2014/main" val="1203981545"/>
                    </a:ext>
                  </a:extLst>
                </a:gridCol>
                <a:gridCol w="270545">
                  <a:extLst>
                    <a:ext uri="{9D8B030D-6E8A-4147-A177-3AD203B41FA5}">
                      <a16:colId xmlns:a16="http://schemas.microsoft.com/office/drawing/2014/main" val="2460327512"/>
                    </a:ext>
                  </a:extLst>
                </a:gridCol>
                <a:gridCol w="251670">
                  <a:extLst>
                    <a:ext uri="{9D8B030D-6E8A-4147-A177-3AD203B41FA5}">
                      <a16:colId xmlns:a16="http://schemas.microsoft.com/office/drawing/2014/main" val="1473904895"/>
                    </a:ext>
                  </a:extLst>
                </a:gridCol>
                <a:gridCol w="245378">
                  <a:extLst>
                    <a:ext uri="{9D8B030D-6E8A-4147-A177-3AD203B41FA5}">
                      <a16:colId xmlns:a16="http://schemas.microsoft.com/office/drawing/2014/main" val="2848429186"/>
                    </a:ext>
                  </a:extLst>
                </a:gridCol>
                <a:gridCol w="232795">
                  <a:extLst>
                    <a:ext uri="{9D8B030D-6E8A-4147-A177-3AD203B41FA5}">
                      <a16:colId xmlns:a16="http://schemas.microsoft.com/office/drawing/2014/main" val="344374500"/>
                    </a:ext>
                  </a:extLst>
                </a:gridCol>
                <a:gridCol w="232795">
                  <a:extLst>
                    <a:ext uri="{9D8B030D-6E8A-4147-A177-3AD203B41FA5}">
                      <a16:colId xmlns:a16="http://schemas.microsoft.com/office/drawing/2014/main" val="3408920099"/>
                    </a:ext>
                  </a:extLst>
                </a:gridCol>
                <a:gridCol w="226502">
                  <a:extLst>
                    <a:ext uri="{9D8B030D-6E8A-4147-A177-3AD203B41FA5}">
                      <a16:colId xmlns:a16="http://schemas.microsoft.com/office/drawing/2014/main" val="3479672647"/>
                    </a:ext>
                  </a:extLst>
                </a:gridCol>
                <a:gridCol w="213920">
                  <a:extLst>
                    <a:ext uri="{9D8B030D-6E8A-4147-A177-3AD203B41FA5}">
                      <a16:colId xmlns:a16="http://schemas.microsoft.com/office/drawing/2014/main" val="3394439690"/>
                    </a:ext>
                  </a:extLst>
                </a:gridCol>
                <a:gridCol w="226503">
                  <a:extLst>
                    <a:ext uri="{9D8B030D-6E8A-4147-A177-3AD203B41FA5}">
                      <a16:colId xmlns:a16="http://schemas.microsoft.com/office/drawing/2014/main" val="3079516964"/>
                    </a:ext>
                  </a:extLst>
                </a:gridCol>
                <a:gridCol w="226771">
                  <a:extLst>
                    <a:ext uri="{9D8B030D-6E8A-4147-A177-3AD203B41FA5}">
                      <a16:colId xmlns:a16="http://schemas.microsoft.com/office/drawing/2014/main" val="17700270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633624968"/>
                    </a:ext>
                  </a:extLst>
                </a:gridCol>
                <a:gridCol w="180095">
                  <a:extLst>
                    <a:ext uri="{9D8B030D-6E8A-4147-A177-3AD203B41FA5}">
                      <a16:colId xmlns:a16="http://schemas.microsoft.com/office/drawing/2014/main" val="3644658727"/>
                    </a:ext>
                  </a:extLst>
                </a:gridCol>
                <a:gridCol w="213919">
                  <a:extLst>
                    <a:ext uri="{9D8B030D-6E8A-4147-A177-3AD203B41FA5}">
                      <a16:colId xmlns:a16="http://schemas.microsoft.com/office/drawing/2014/main" val="1554166925"/>
                    </a:ext>
                  </a:extLst>
                </a:gridCol>
                <a:gridCol w="244498">
                  <a:extLst>
                    <a:ext uri="{9D8B030D-6E8A-4147-A177-3AD203B41FA5}">
                      <a16:colId xmlns:a16="http://schemas.microsoft.com/office/drawing/2014/main" val="86208882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48913573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986850102"/>
                    </a:ext>
                  </a:extLst>
                </a:gridCol>
                <a:gridCol w="192689">
                  <a:extLst>
                    <a:ext uri="{9D8B030D-6E8A-4147-A177-3AD203B41FA5}">
                      <a16:colId xmlns:a16="http://schemas.microsoft.com/office/drawing/2014/main" val="3077361816"/>
                    </a:ext>
                  </a:extLst>
                </a:gridCol>
                <a:gridCol w="213522">
                  <a:extLst>
                    <a:ext uri="{9D8B030D-6E8A-4147-A177-3AD203B41FA5}">
                      <a16:colId xmlns:a16="http://schemas.microsoft.com/office/drawing/2014/main" val="3967732765"/>
                    </a:ext>
                  </a:extLst>
                </a:gridCol>
              </a:tblGrid>
              <a:tr h="196152">
                <a:tc>
                  <a:txBody>
                    <a:bodyPr/>
                    <a:lstStyle/>
                    <a:p>
                      <a:r>
                        <a:rPr lang="en-US" sz="700" baseline="0" dirty="0"/>
                        <a:t>5</a:t>
                      </a:r>
                      <a:endParaRPr lang="ru-RU" sz="7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="0" baseline="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aseline="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="0" i="0" baseline="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700" b="0" i="0" baseline="0" dirty="0"/>
                        <a:t>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6299766"/>
                  </a:ext>
                </a:extLst>
              </a:tr>
            </a:tbl>
          </a:graphicData>
        </a:graphic>
      </p:graphicFrame>
      <p:sp>
        <p:nvSpPr>
          <p:cNvPr id="44" name="OTLSHAPE_TB_00000000000000000000000000000000_ScaleMarking1">
            <a:extLst>
              <a:ext uri="{FF2B5EF4-FFF2-40B4-BE49-F238E27FC236}">
                <a16:creationId xmlns:a16="http://schemas.microsoft.com/office/drawing/2014/main" id="{D5B0CAFF-3A11-4D8C-9B99-19E646EE301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558223" y="1635229"/>
            <a:ext cx="197264" cy="13976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lvl="0">
              <a:defRPr/>
            </a:pPr>
            <a:r>
              <a:rPr lang="en-US" sz="1200" kern="0" spc="-15" dirty="0">
                <a:solidFill>
                  <a:srgbClr val="1F497D"/>
                </a:solidFill>
              </a:rPr>
              <a:t>2025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17BBEA35-05A4-4C4C-9A3F-12B43A1B4E12}"/>
              </a:ext>
            </a:extLst>
          </p:cNvPr>
          <p:cNvCxnSpPr>
            <a:cxnSpLocks/>
          </p:cNvCxnSpPr>
          <p:nvPr/>
        </p:nvCxnSpPr>
        <p:spPr>
          <a:xfrm>
            <a:off x="7490647" y="1724881"/>
            <a:ext cx="193" cy="13870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miter/>
          </a:ln>
          <a:effectLst/>
        </p:spPr>
      </p:cxn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7C45EF58-FC98-457E-898E-04D56EC18EA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81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 график по созданию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МСЦ-230 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3BE4206-B78A-4EC7-B928-40DB2BB83B05}"/>
              </a:ext>
            </a:extLst>
          </p:cNvPr>
          <p:cNvSpPr/>
          <p:nvPr/>
        </p:nvSpPr>
        <p:spPr>
          <a:xfrm>
            <a:off x="12550" y="3749665"/>
            <a:ext cx="10869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Вакуумная система</a:t>
            </a:r>
            <a:endParaRPr lang="en-US" sz="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Блок-схема: альтернативный процесс 46">
            <a:extLst>
              <a:ext uri="{FF2B5EF4-FFF2-40B4-BE49-F238E27FC236}">
                <a16:creationId xmlns:a16="http://schemas.microsoft.com/office/drawing/2014/main" id="{99E1FF09-269D-41BC-AA12-C9CFD4C9E616}"/>
              </a:ext>
            </a:extLst>
          </p:cNvPr>
          <p:cNvSpPr/>
          <p:nvPr/>
        </p:nvSpPr>
        <p:spPr>
          <a:xfrm>
            <a:off x="3995738" y="3480842"/>
            <a:ext cx="3474997" cy="200937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A7B6E5-BECB-4688-98DE-B4F14EAB7E76}"/>
              </a:ext>
            </a:extLst>
          </p:cNvPr>
          <p:cNvSpPr/>
          <p:nvPr/>
        </p:nvSpPr>
        <p:spPr>
          <a:xfrm>
            <a:off x="11453" y="4002401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Система диагностики </a:t>
            </a:r>
          </a:p>
          <a:p>
            <a:r>
              <a:rPr lang="ru-RU" sz="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выведенного пучка</a:t>
            </a:r>
            <a:endParaRPr lang="ru-RU" sz="800" b="1" dirty="0"/>
          </a:p>
        </p:txBody>
      </p:sp>
      <p:sp>
        <p:nvSpPr>
          <p:cNvPr id="48" name="Блок-схема: альтернативный процесс 47">
            <a:extLst>
              <a:ext uri="{FF2B5EF4-FFF2-40B4-BE49-F238E27FC236}">
                <a16:creationId xmlns:a16="http://schemas.microsoft.com/office/drawing/2014/main" id="{777680C9-2F04-4E40-B8B3-DA573DADFE6F}"/>
              </a:ext>
            </a:extLst>
          </p:cNvPr>
          <p:cNvSpPr/>
          <p:nvPr/>
        </p:nvSpPr>
        <p:spPr>
          <a:xfrm>
            <a:off x="3786554" y="4642050"/>
            <a:ext cx="5038368" cy="18545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Блок-схема: альтернативный процесс 48">
            <a:extLst>
              <a:ext uri="{FF2B5EF4-FFF2-40B4-BE49-F238E27FC236}">
                <a16:creationId xmlns:a16="http://schemas.microsoft.com/office/drawing/2014/main" id="{602F5A2B-0A23-4031-9B9C-74E94AF2CD14}"/>
              </a:ext>
            </a:extLst>
          </p:cNvPr>
          <p:cNvSpPr/>
          <p:nvPr/>
        </p:nvSpPr>
        <p:spPr>
          <a:xfrm>
            <a:off x="5691421" y="5209757"/>
            <a:ext cx="2031931" cy="177431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B56A48E-6951-4F4B-8D76-11E42DB4419B}"/>
              </a:ext>
            </a:extLst>
          </p:cNvPr>
          <p:cNvSpPr/>
          <p:nvPr/>
        </p:nvSpPr>
        <p:spPr>
          <a:xfrm>
            <a:off x="11593" y="5174267"/>
            <a:ext cx="13387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75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электропитания и </a:t>
            </a:r>
            <a:r>
              <a:rPr lang="ru-RU" sz="75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водоохлаждения</a:t>
            </a:r>
            <a:endParaRPr lang="en-US" sz="75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E69EC8-299C-45ED-B266-F640389D1EB5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13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86C16-AE9C-46CC-943F-12FC1557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89352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DBE205-5BF8-4B9B-9D15-AED5043CA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67" y="0"/>
            <a:ext cx="4869666" cy="68580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6B9E540-A70D-4567-8AE4-CA4A6095675F}"/>
              </a:ext>
            </a:extLst>
          </p:cNvPr>
          <p:cNvCxnSpPr>
            <a:cxnSpLocks/>
          </p:cNvCxnSpPr>
          <p:nvPr/>
        </p:nvCxnSpPr>
        <p:spPr>
          <a:xfrm>
            <a:off x="4232031" y="3522784"/>
            <a:ext cx="2368061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28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7576E9-42DA-4E96-899D-8409A670F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26" y="-19050"/>
            <a:ext cx="4936147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FCD283-0A03-4FCB-8D68-D0C55121EF27}"/>
              </a:ext>
            </a:extLst>
          </p:cNvPr>
          <p:cNvSpPr/>
          <p:nvPr/>
        </p:nvSpPr>
        <p:spPr>
          <a:xfrm>
            <a:off x="2930769" y="4138246"/>
            <a:ext cx="3575539" cy="4337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4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2BBA20-E936-4D94-B67F-5F29994DAFF9}"/>
              </a:ext>
            </a:extLst>
          </p:cNvPr>
          <p:cNvSpPr/>
          <p:nvPr/>
        </p:nvSpPr>
        <p:spPr>
          <a:xfrm>
            <a:off x="530578" y="901133"/>
            <a:ext cx="795866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МСЦ-230 предназначен для: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протонной лучевой терапии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медико-биологических исследований.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изучения особенностей формирования, ускорения и доставки к зоне облучения высокоинтенсивных пучков ускоренных протонов;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разработки и исследований методик флэш-терапии;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подготовки  и  повышения  квалификации  специалистов  в  области радиационной биологии и медицины;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подготовки  серийного  производства  и  внедрения  в  клиническую практику новейшего технологического оборудования для протонной терапии онкологических заболеваний.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создание центра протонной терапии  в Дубне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F8948F0-7EBC-4B7F-9AD3-C7363D81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71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Назначение МСЦ-230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CA9BA-F6DC-47BE-986C-674AF8CB8CE3}"/>
              </a:ext>
            </a:extLst>
          </p:cNvPr>
          <p:cNvSpPr txBox="1"/>
          <p:nvPr/>
        </p:nvSpPr>
        <p:spPr>
          <a:xfrm>
            <a:off x="0" y="6616170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0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1E0020-1B28-4A4D-B940-C37964C0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57" y="633680"/>
            <a:ext cx="6914286" cy="4276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B94FA-6198-4B26-BD0F-3FAD6DC17CEE}"/>
              </a:ext>
            </a:extLst>
          </p:cNvPr>
          <p:cNvSpPr txBox="1"/>
          <p:nvPr/>
        </p:nvSpPr>
        <p:spPr>
          <a:xfrm>
            <a:off x="0" y="6592724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98ED4-631E-4ECB-BDBC-4289801B8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171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3C92BA-9E52-4488-8B8C-6D4C007F6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92" y="717177"/>
            <a:ext cx="7618416" cy="58912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F83D64-099D-4FF2-98A2-5DF6128F9428}"/>
              </a:ext>
            </a:extLst>
          </p:cNvPr>
          <p:cNvSpPr txBox="1"/>
          <p:nvPr/>
        </p:nvSpPr>
        <p:spPr>
          <a:xfrm>
            <a:off x="2286000" y="96979"/>
            <a:ext cx="4936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Общий вид МСЦ-230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F2C96-7791-4552-AF37-BFE6DB4C4C62}"/>
              </a:ext>
            </a:extLst>
          </p:cNvPr>
          <p:cNvSpPr txBox="1"/>
          <p:nvPr/>
        </p:nvSpPr>
        <p:spPr>
          <a:xfrm>
            <a:off x="0" y="6604447"/>
            <a:ext cx="91440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РАН «Физика тяжелых ионов» Нижний Новгород, 13 -17 Мая 2024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0D6E24-98D9-4AB1-9C47-4DE9755F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01" y="648026"/>
            <a:ext cx="8531197" cy="589811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FE51DC-33CB-4EF3-8B5C-D1D380405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2596"/>
            <a:ext cx="9144000" cy="7171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219BAD-593A-4BA3-ACAC-EAF3C81660C9}"/>
              </a:ext>
            </a:extLst>
          </p:cNvPr>
          <p:cNvSpPr txBox="1"/>
          <p:nvPr/>
        </p:nvSpPr>
        <p:spPr>
          <a:xfrm>
            <a:off x="1488831" y="-57173"/>
            <a:ext cx="5954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Общий вид МСЦ-230</a:t>
            </a:r>
          </a:p>
        </p:txBody>
      </p:sp>
    </p:spTree>
    <p:extLst>
      <p:ext uri="{BB962C8B-B14F-4D97-AF65-F5344CB8AC3E}">
        <p14:creationId xmlns:p14="http://schemas.microsoft.com/office/powerpoint/2010/main" val="31347616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16120</TotalTime>
  <Words>1306</Words>
  <Application>Microsoft Office PowerPoint</Application>
  <PresentationFormat>Экран (4:3)</PresentationFormat>
  <Paragraphs>328</Paragraphs>
  <Slides>33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1_Office Theme</vt:lpstr>
      <vt:lpstr>Презентация PowerPoint</vt:lpstr>
      <vt:lpstr>Протонная терапия в Дубне</vt:lpstr>
      <vt:lpstr>Презентация PowerPoint</vt:lpstr>
      <vt:lpstr>Презентация PowerPoint</vt:lpstr>
      <vt:lpstr>Презентация PowerPoint</vt:lpstr>
      <vt:lpstr>Назначение МСЦ-230</vt:lpstr>
      <vt:lpstr>Презентация PowerPoint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 </vt:lpstr>
      <vt:lpstr>Гелиевый рефрижератор</vt:lpstr>
      <vt:lpstr>Линия транспортировки жидкого гелия</vt:lpstr>
      <vt:lpstr>Модельная катушка</vt:lpstr>
      <vt:lpstr>Модельная катушка</vt:lpstr>
      <vt:lpstr>Криостат криогенной системы МСЦ-230</vt:lpstr>
      <vt:lpstr>Узел токовводов</vt:lpstr>
      <vt:lpstr> </vt:lpstr>
      <vt:lpstr> </vt:lpstr>
      <vt:lpstr> </vt:lpstr>
      <vt:lpstr>Презентация PowerPoint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Vladimir</dc:creator>
  <dc:description/>
  <cp:lastModifiedBy>Professional</cp:lastModifiedBy>
  <cp:revision>590</cp:revision>
  <cp:lastPrinted>2018-06-13T17:10:47Z</cp:lastPrinted>
  <dcterms:created xsi:type="dcterms:W3CDTF">2015-10-13T08:03:50Z</dcterms:created>
  <dcterms:modified xsi:type="dcterms:W3CDTF">2024-05-16T06:24:10Z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