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79.xml" ContentType="application/vnd.openxmlformats-officedocument.presentationml.slideLayout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  <p:sldMasterId id="2147483751" r:id="rId2"/>
    <p:sldMasterId id="2147483763" r:id="rId3"/>
    <p:sldMasterId id="2147483776" r:id="rId4"/>
    <p:sldMasterId id="2147483826" r:id="rId5"/>
    <p:sldMasterId id="2147483876" r:id="rId6"/>
    <p:sldMasterId id="2147487547" r:id="rId7"/>
  </p:sldMasterIdLst>
  <p:notesMasterIdLst>
    <p:notesMasterId r:id="rId30"/>
  </p:notesMasterIdLst>
  <p:handoutMasterIdLst>
    <p:handoutMasterId r:id="rId31"/>
  </p:handoutMasterIdLst>
  <p:sldIdLst>
    <p:sldId id="976" r:id="rId8"/>
    <p:sldId id="994" r:id="rId9"/>
    <p:sldId id="978" r:id="rId10"/>
    <p:sldId id="1034" r:id="rId11"/>
    <p:sldId id="1039" r:id="rId12"/>
    <p:sldId id="1038" r:id="rId13"/>
    <p:sldId id="1037" r:id="rId14"/>
    <p:sldId id="1040" r:id="rId15"/>
    <p:sldId id="1022" r:id="rId16"/>
    <p:sldId id="1041" r:id="rId17"/>
    <p:sldId id="1028" r:id="rId18"/>
    <p:sldId id="1027" r:id="rId19"/>
    <p:sldId id="1035" r:id="rId20"/>
    <p:sldId id="1007" r:id="rId21"/>
    <p:sldId id="993" r:id="rId22"/>
    <p:sldId id="1042" r:id="rId23"/>
    <p:sldId id="1029" r:id="rId24"/>
    <p:sldId id="1025" r:id="rId25"/>
    <p:sldId id="1018" r:id="rId26"/>
    <p:sldId id="1030" r:id="rId27"/>
    <p:sldId id="1016" r:id="rId28"/>
    <p:sldId id="1011" r:id="rId29"/>
  </p:sldIdLst>
  <p:sldSz cx="10080625" cy="7200900"/>
  <p:notesSz cx="6858000" cy="9947275"/>
  <p:custDataLst>
    <p:tags r:id="rId3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1pPr>
    <a:lvl2pPr marL="470934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2pPr>
    <a:lvl3pPr marL="941869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3pPr>
    <a:lvl4pPr marL="1412805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4pPr>
    <a:lvl5pPr marL="1883738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5pPr>
    <a:lvl6pPr marL="2354672" algn="l" defTabSz="941869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6pPr>
    <a:lvl7pPr marL="2825606" algn="l" defTabSz="941869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7pPr>
    <a:lvl8pPr marL="3296542" algn="l" defTabSz="941869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8pPr>
    <a:lvl9pPr marL="3767474" algn="l" defTabSz="941869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28">
          <p15:clr>
            <a:srgbClr val="A4A3A4"/>
          </p15:clr>
        </p15:guide>
        <p15:guide id="2" orient="horz" pos="3411">
          <p15:clr>
            <a:srgbClr val="A4A3A4"/>
          </p15:clr>
        </p15:guide>
        <p15:guide id="3" orient="horz" pos="3351">
          <p15:clr>
            <a:srgbClr val="A4A3A4"/>
          </p15:clr>
        </p15:guide>
        <p15:guide id="4" orient="horz" pos="2783">
          <p15:clr>
            <a:srgbClr val="A4A3A4"/>
          </p15:clr>
        </p15:guide>
        <p15:guide id="5" orient="horz" pos="84">
          <p15:clr>
            <a:srgbClr val="A4A3A4"/>
          </p15:clr>
        </p15:guide>
        <p15:guide id="6" pos="198">
          <p15:clr>
            <a:srgbClr val="A4A3A4"/>
          </p15:clr>
        </p15:guide>
        <p15:guide id="7" pos="3231">
          <p15:clr>
            <a:srgbClr val="A4A3A4"/>
          </p15:clr>
        </p15:guide>
        <p15:guide id="8" pos="4540">
          <p15:clr>
            <a:srgbClr val="A4A3A4"/>
          </p15:clr>
        </p15:guide>
        <p15:guide id="9" pos="6044">
          <p15:clr>
            <a:srgbClr val="A4A3A4"/>
          </p15:clr>
        </p15:guide>
        <p15:guide id="10" pos="3687">
          <p15:clr>
            <a:srgbClr val="A4A3A4"/>
          </p15:clr>
        </p15:guide>
        <p15:guide id="11" pos="4150">
          <p15:clr>
            <a:srgbClr val="A4A3A4"/>
          </p15:clr>
        </p15:guide>
        <p15:guide id="12" pos="4480">
          <p15:clr>
            <a:srgbClr val="A4A3A4"/>
          </p15:clr>
        </p15:guide>
        <p15:guide id="13" pos="3245">
          <p15:clr>
            <a:srgbClr val="A4A3A4"/>
          </p15:clr>
        </p15:guide>
        <p15:guide id="14" orient="horz" pos="4019">
          <p15:clr>
            <a:srgbClr val="A4A3A4"/>
          </p15:clr>
        </p15:guide>
        <p15:guide id="15" orient="horz" pos="3582">
          <p15:clr>
            <a:srgbClr val="A4A3A4"/>
          </p15:clr>
        </p15:guide>
        <p15:guide id="16" orient="horz" pos="3519">
          <p15:clr>
            <a:srgbClr val="A4A3A4"/>
          </p15:clr>
        </p15:guide>
        <p15:guide id="17" orient="horz" pos="2922">
          <p15:clr>
            <a:srgbClr val="A4A3A4"/>
          </p15:clr>
        </p15:guide>
        <p15:guide id="18" orient="horz" pos="88">
          <p15:clr>
            <a:srgbClr val="A4A3A4"/>
          </p15:clr>
        </p15:guide>
        <p15:guide id="19" pos="201">
          <p15:clr>
            <a:srgbClr val="A4A3A4"/>
          </p15:clr>
        </p15:guide>
        <p15:guide id="20" pos="3289">
          <p15:clr>
            <a:srgbClr val="A4A3A4"/>
          </p15:clr>
        </p15:guide>
        <p15:guide id="21" pos="4620">
          <p15:clr>
            <a:srgbClr val="A4A3A4"/>
          </p15:clr>
        </p15:guide>
        <p15:guide id="22" pos="6150">
          <p15:clr>
            <a:srgbClr val="A4A3A4"/>
          </p15:clr>
        </p15:guide>
        <p15:guide id="23" pos="3752">
          <p15:clr>
            <a:srgbClr val="A4A3A4"/>
          </p15:clr>
        </p15:guide>
        <p15:guide id="24" pos="4223">
          <p15:clr>
            <a:srgbClr val="A4A3A4"/>
          </p15:clr>
        </p15:guide>
        <p15:guide id="25" pos="4559">
          <p15:clr>
            <a:srgbClr val="A4A3A4"/>
          </p15:clr>
        </p15:guide>
        <p15:guide id="26" pos="33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343">
          <p15:clr>
            <a:srgbClr val="A4A3A4"/>
          </p15:clr>
        </p15:guide>
        <p15:guide id="3" pos="4128">
          <p15:clr>
            <a:srgbClr val="A4A3A4"/>
          </p15:clr>
        </p15:guide>
        <p15:guide id="4" orient="horz" pos="3135">
          <p15:clr>
            <a:srgbClr val="A4A3A4"/>
          </p15:clr>
        </p15:guide>
        <p15:guide id="5" pos="346">
          <p15:clr>
            <a:srgbClr val="A4A3A4"/>
          </p15:clr>
        </p15:guide>
        <p15:guide id="6" pos="416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ычков Юрий Владимирович" initials="РЮ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D86"/>
    <a:srgbClr val="00863D"/>
    <a:srgbClr val="000000"/>
    <a:srgbClr val="FA06E9"/>
    <a:srgbClr val="50A7BC"/>
    <a:srgbClr val="99FF99"/>
    <a:srgbClr val="92048B"/>
    <a:srgbClr val="13E7A0"/>
    <a:srgbClr val="702D26"/>
    <a:srgbClr val="E7C0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60" autoAdjust="0"/>
    <p:restoredTop sz="90286" autoAdjust="0"/>
  </p:normalViewPr>
  <p:slideViewPr>
    <p:cSldViewPr snapToGrid="0">
      <p:cViewPr varScale="1">
        <p:scale>
          <a:sx n="89" d="100"/>
          <a:sy n="89" d="100"/>
        </p:scale>
        <p:origin x="-1338" y="-108"/>
      </p:cViewPr>
      <p:guideLst>
        <p:guide orient="horz" pos="3828"/>
        <p:guide orient="horz" pos="3411"/>
        <p:guide orient="horz" pos="3351"/>
        <p:guide orient="horz" pos="2783"/>
        <p:guide orient="horz" pos="84"/>
        <p:guide orient="horz" pos="4019"/>
        <p:guide orient="horz" pos="3582"/>
        <p:guide orient="horz" pos="3519"/>
        <p:guide pos="198"/>
        <p:guide pos="3231"/>
        <p:guide pos="4540"/>
        <p:guide pos="6044"/>
        <p:guide pos="3687"/>
        <p:guide pos="4150"/>
        <p:guide pos="4480"/>
        <p:guide pos="3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28" y="1188"/>
      </p:cViewPr>
      <p:guideLst>
        <p:guide orient="horz" pos="3128"/>
        <p:guide orient="horz" pos="3135"/>
        <p:guide pos="343"/>
        <p:guide pos="4128"/>
        <p:guide pos="346"/>
        <p:guide pos="416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14" tIns="45906" rIns="91814" bIns="45906" rtlCol="0"/>
          <a:lstStyle>
            <a:lvl1pPr algn="l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14" tIns="45906" rIns="91814" bIns="45906" rtlCol="0"/>
          <a:lstStyle>
            <a:lvl1pPr algn="r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DA80B6-A893-4811-8BDC-A45AFDDF8BF8}" type="datetimeFigureOut">
              <a:rPr lang="ru-RU"/>
              <a:pPr>
                <a:defRPr/>
              </a:pPr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14" tIns="45906" rIns="91814" bIns="45906" rtlCol="0" anchor="b"/>
          <a:lstStyle>
            <a:lvl1pPr algn="l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14" tIns="45906" rIns="91814" bIns="45906" rtlCol="0" anchor="b"/>
          <a:lstStyle>
            <a:lvl1pPr algn="r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A05726-9B8F-4EFA-ACDF-7462498D9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7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theme" Target="../theme/theme8.xml"/><Relationship Id="rId4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" y="663575"/>
            <a:ext cx="6896100" cy="492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9346" y="5757108"/>
            <a:ext cx="6062010" cy="36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Образец текста</a:t>
            </a:r>
          </a:p>
          <a:p>
            <a:pPr lvl="2"/>
            <a:r>
              <a:rPr lang="ru-RU" noProof="0"/>
              <a:t>Второй уровень</a:t>
            </a:r>
          </a:p>
        </p:txBody>
      </p:sp>
      <p:sp>
        <p:nvSpPr>
          <p:cNvPr id="204804" name="Line 11"/>
          <p:cNvSpPr>
            <a:spLocks noChangeShapeType="1"/>
          </p:cNvSpPr>
          <p:nvPr/>
        </p:nvSpPr>
        <p:spPr bwMode="auto">
          <a:xfrm>
            <a:off x="549346" y="9517759"/>
            <a:ext cx="606201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507" tIns="46252" rIns="92507" bIns="46252"/>
          <a:lstStyle/>
          <a:p>
            <a:endParaRPr lang="ru-RU"/>
          </a:p>
        </p:txBody>
      </p:sp>
      <p:sp>
        <p:nvSpPr>
          <p:cNvPr id="204805" name="Line 12"/>
          <p:cNvSpPr>
            <a:spLocks noChangeShapeType="1"/>
          </p:cNvSpPr>
          <p:nvPr/>
        </p:nvSpPr>
        <p:spPr bwMode="auto">
          <a:xfrm>
            <a:off x="6281428" y="9517759"/>
            <a:ext cx="0" cy="429516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507" tIns="46252" rIns="92507" bIns="46252"/>
          <a:lstStyle/>
          <a:p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4044" y="9376177"/>
            <a:ext cx="2970946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7" tIns="46252" rIns="92507" bIns="462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10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30EEEE-83C6-4789-80CE-AAED4BED3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4807" name="Picture 16" descr="о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42" y="-3181"/>
            <a:ext cx="6166114" cy="60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7480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110000"/>
      </a:lnSpc>
      <a:spcBef>
        <a:spcPct val="1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7859" indent="-93206" algn="l" rtl="0" eaLnBrk="0" fontAlgn="base" hangingPunct="0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82889" indent="-83396" algn="l" rtl="0" eaLnBrk="0" fontAlgn="base" hangingPunct="0">
      <a:spcBef>
        <a:spcPct val="0"/>
      </a:spcBef>
      <a:spcAft>
        <a:spcPct val="0"/>
      </a:spcAft>
      <a:buBlip>
        <a:blip r:embed="rId4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48272" indent="-2354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119205" indent="-2354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354672" algn="l" defTabSz="9418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25606" algn="l" defTabSz="9418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96542" algn="l" defTabSz="9418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67474" algn="l" defTabSz="9418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6713" y="622300"/>
            <a:ext cx="6130925" cy="4379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5365" y="5345069"/>
            <a:ext cx="5844153" cy="5505233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6120232" y="9550732"/>
            <a:ext cx="544055" cy="2004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9384" indent="-2997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9053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0254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59875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4252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8630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23009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77386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366F0-D1BF-4C76-990A-BB320B1193C8}" type="slidenum">
              <a:rPr lang="ru-RU" altLang="ru-RU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86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6713" y="622300"/>
            <a:ext cx="6130925" cy="4379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5365" y="5345069"/>
            <a:ext cx="5844153" cy="5505233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6120232" y="9550732"/>
            <a:ext cx="544055" cy="2004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9384" indent="-2997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9053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0254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59875" indent="-239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4252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8630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23009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77386" indent="-239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366F0-D1BF-4C76-990A-BB320B1193C8}" type="slidenum">
              <a:rPr lang="ru-RU" altLang="ru-RU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86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rosatom.ru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www.rosatom.ru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58" y="536739"/>
            <a:ext cx="1534711" cy="12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75272" y="583239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rgbClr val="003274"/>
                </a:solidFill>
              </a:rPr>
              <a:t>www.rosatom.ru</a:t>
            </a:r>
            <a:endParaRPr lang="ru-RU" altLang="ru-RU" sz="1400" b="1" dirty="0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799" y="2578656"/>
            <a:ext cx="8514277" cy="2246948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799" y="4885611"/>
            <a:ext cx="8514277" cy="378380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51395889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6FD74D-5D3E-4BE5-848C-66F30419C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31773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A0D0B6-E92B-46F3-B52A-A4B3BDA7B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208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C01A5C7-79AE-4C90-A979-44D148AF8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0810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327A8C-467A-485A-AEF2-B84E89FEE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7695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3322B9-EBA4-4BEC-9187-04CF36603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9757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3356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844B159-F787-4FA6-94D9-BCE8A084C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8347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1F36B7-6912-4E7C-82B7-FF3ECCFBB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1271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FA0124-4007-412F-BD5C-F9682E98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16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201497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5150830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5150830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201497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201497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5150830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5150830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7C9BC9-F93D-4AFB-8AEC-CD13C4937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2677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0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975386-3440-465B-91A3-95E6F148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266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6945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7598021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5214338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830640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56F16A-8371-4F15-BB95-E704DE9BE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53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3471" y="0"/>
            <a:ext cx="2320644" cy="658749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95" y="0"/>
            <a:ext cx="6799171" cy="65874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3E56E3-BF36-4402-B1A9-C732403C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244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859A8-8BDF-4772-AC9D-3119F8BF5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8826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784160"/>
            <a:ext cx="9675202" cy="48384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21D30B-E7F6-403C-BDB4-F749E3EE3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0018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6A502E-BB03-4E41-8C47-124B37921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997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84BAE3-9574-4A05-8EC2-822A44594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5818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A5A3D2-A51A-44E3-834C-AFBACB718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8795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7C9F9A2-BFED-4021-9E3D-8E18F20D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3629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497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C370E7-4AFA-4378-8267-82868838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0987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8C0429-B984-4B15-8C9C-EB1D1764A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5530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497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DD98958-9A0D-4246-A748-2A0555CD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8596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C7B5E6E-3552-4459-A81B-5B2A24043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00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90" y="7"/>
            <a:ext cx="8414521" cy="1010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201943" y="6878815"/>
            <a:ext cx="4949337" cy="25326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201938" y="1253355"/>
            <a:ext cx="9679985" cy="28338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Evrop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9185656" y="6770857"/>
            <a:ext cx="894978" cy="396716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  <a:latin typeface="Arial" charset="0"/>
              </a:defRPr>
            </a:lvl1pPr>
          </a:lstStyle>
          <a:p>
            <a:pPr>
              <a:defRPr/>
            </a:pPr>
            <a:fld id="{404C4366-25CA-4F15-9061-F2DA0C696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792801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1882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CE0F11A-B187-4DAF-B3DB-CB34D3158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242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420336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A04DE-1779-48F9-9F5D-CA081B34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7911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D4FDBA-D050-402E-ADD5-192E40C93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2978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6909AF-C8D3-4ADB-815F-0B241B57A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5592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AD6E9D-604C-4F92-8A38-D129A1E1F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719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A08ACF4-7CED-415B-949D-482A65031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819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497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380FBCB-E8DA-40D0-B82C-E59C38BC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6902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497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0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497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201497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5150830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515083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1A092B-01EB-4AC5-A1DD-D4185EBA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5649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249365" y="148554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201490" y="546588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249365" y="546588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201490" y="281232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249365" y="281232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490" y="413910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249365" y="413910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F5A2487-D576-4D7A-AD71-24E48131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6407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97" y="3757320"/>
            <a:ext cx="9678865" cy="1568700"/>
          </a:xfrm>
        </p:spPr>
        <p:txBody>
          <a:bodyPr lIns="92705" rIns="92705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3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3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7" y="6674185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85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26" y="308376"/>
            <a:ext cx="1846500" cy="15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5549" y="2290305"/>
            <a:ext cx="9128566" cy="1083469"/>
          </a:xfrm>
        </p:spPr>
        <p:txBody>
          <a:bodyPr/>
          <a:lstStyle>
            <a:lvl1pPr>
              <a:lnSpc>
                <a:spcPct val="130000"/>
              </a:lnSpc>
              <a:defRPr sz="19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5551" y="3448773"/>
            <a:ext cx="4126756" cy="681751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16872739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E23038-9196-4010-9458-BE7A351E3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8251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2" y="1466640"/>
            <a:ext cx="6949587" cy="3118500"/>
          </a:xfrm>
        </p:spPr>
        <p:txBody>
          <a:bodyPr tIns="185407"/>
          <a:lstStyle>
            <a:lvl1pPr marL="65080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169250-B75B-4C23-B121-AB624E9C0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7870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97" y="3757320"/>
            <a:ext cx="9678865" cy="1568700"/>
          </a:xfrm>
        </p:spPr>
        <p:txBody>
          <a:bodyPr lIns="92705" rIns="92705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3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3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7" y="6674185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6479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2" y="1466640"/>
            <a:ext cx="6949587" cy="3118500"/>
          </a:xfrm>
        </p:spPr>
        <p:txBody>
          <a:bodyPr tIns="185407"/>
          <a:lstStyle>
            <a:lvl1pPr marL="65080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1852EF7-316B-4FF5-A51E-288B5E58A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9059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AD526CF-4C3D-4B76-A689-F05B870F3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543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58A66B-87E1-4652-87D5-C1673ADF8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458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701446-1780-4E86-BFAA-99BDD82D9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5191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C02FB2-904F-485C-9DC6-6D308BFB3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6827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33226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01490" y="5477220"/>
            <a:ext cx="9675202" cy="11453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A5176AD-5103-41BE-BDDD-C942FD2A2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1066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784160"/>
            <a:ext cx="4725865" cy="4838400"/>
          </a:xfrm>
        </p:spPr>
        <p:txBody>
          <a:bodyPr tIns="29665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784160"/>
            <a:ext cx="4725865" cy="4838400"/>
          </a:xfrm>
        </p:spPr>
        <p:txBody>
          <a:bodyPr tIns="29665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AD92F48-EF5F-4ED9-9925-3BAD48582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38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946420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2133860-C93C-4FBB-BE53-862EC1B2C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418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CA4E6F-84BD-4E9A-9A59-1D1F6939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86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EF26FD-23BE-408D-9A82-4F12DFF48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9118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4335660"/>
            <a:ext cx="9678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25CD4F8-30A3-4E3C-BE0C-66DEE0B36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6996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1BBB628-2277-4281-8D69-B927BD0C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9968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0A113B-6EA9-44BA-B4CA-3EF6361BA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099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1F4374-96DE-4470-8F7B-F07934E1B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5789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A1D3EC-DFB2-48F0-880B-6B13502C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0473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9840AF3-4175-4D29-A9AD-F5C937559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377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65C1A3-7D57-46B8-9F10-ACB9BFB5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82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63"/>
            <a:ext cx="8568531" cy="14301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0934" indent="0">
              <a:buNone/>
              <a:defRPr sz="1900"/>
            </a:lvl2pPr>
            <a:lvl3pPr marL="941869" indent="0">
              <a:buNone/>
              <a:defRPr sz="1600"/>
            </a:lvl3pPr>
            <a:lvl4pPr marL="1412805" indent="0">
              <a:buNone/>
              <a:defRPr sz="1400"/>
            </a:lvl4pPr>
            <a:lvl5pPr marL="1883738" indent="0">
              <a:buNone/>
              <a:defRPr sz="1400"/>
            </a:lvl5pPr>
            <a:lvl6pPr marL="2354672" indent="0">
              <a:buNone/>
              <a:defRPr sz="1400"/>
            </a:lvl6pPr>
            <a:lvl7pPr marL="2825606" indent="0">
              <a:buNone/>
              <a:defRPr sz="1400"/>
            </a:lvl7pPr>
            <a:lvl8pPr marL="3296542" indent="0">
              <a:buNone/>
              <a:defRPr sz="1400"/>
            </a:lvl8pPr>
            <a:lvl9pPr marL="376747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87485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970E3-DEBE-4507-A817-A6556A3DB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7861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3356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6B31CF2-7C6C-4810-BD59-C6DC201CF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1719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F7FC9E-E1CE-4808-9CB7-BA0E08CFD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4434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387F6-9E7D-4067-B833-3040A1B6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8146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201497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5150830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5150830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201497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201497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5150830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5150830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89972B-D18E-4470-B2D6-144D8310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9707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0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38E3A9-D6B4-4D88-9917-5DA0963C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3610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6945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7598021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5214338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830640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9357C0-746A-46DF-B833-961FBF12E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1107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5603FA9-D21E-420A-B721-E9AD6A577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0733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784160"/>
            <a:ext cx="9675202" cy="48384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86A280-9011-4CF9-BAAB-51E88059C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5880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83C816C-20BC-4387-81B8-62FCBF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68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91" y="1181816"/>
            <a:ext cx="4559032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3339" y="1181816"/>
            <a:ext cx="4560783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84133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6F96A3C-EDEC-4846-A2DB-1A6493D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4730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12BED9-7E7A-4F2A-B4E2-8509CEEB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9172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EDDFCC-D505-4FA5-8712-EB6BBC62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5300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497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23856C1-DA25-41F1-A6F8-C9224DF96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3508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D7AB19-A47F-44C0-95F9-E76423BA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055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497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554B84-2E25-44C3-B865-0EBD4C5DC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1770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12489D-8CC5-43CD-941E-6D1486B68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4701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1882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CD3504-E1D6-49C2-9865-D9D6A4661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1489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420336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241A63-C4E7-48CF-9D5E-A92A90F6E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0535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527148-EF9E-432C-9885-6A0B48F77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71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3" y="1611869"/>
            <a:ext cx="4454026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934" indent="0">
              <a:buNone/>
              <a:defRPr sz="2100" b="1"/>
            </a:lvl2pPr>
            <a:lvl3pPr marL="941869" indent="0">
              <a:buNone/>
              <a:defRPr sz="1900" b="1"/>
            </a:lvl3pPr>
            <a:lvl4pPr marL="1412805" indent="0">
              <a:buNone/>
              <a:defRPr sz="1600" b="1"/>
            </a:lvl4pPr>
            <a:lvl5pPr marL="1883738" indent="0">
              <a:buNone/>
              <a:defRPr sz="1600" b="1"/>
            </a:lvl5pPr>
            <a:lvl6pPr marL="2354672" indent="0">
              <a:buNone/>
              <a:defRPr sz="1600" b="1"/>
            </a:lvl6pPr>
            <a:lvl7pPr marL="2825606" indent="0">
              <a:buNone/>
              <a:defRPr sz="1600" b="1"/>
            </a:lvl7pPr>
            <a:lvl8pPr marL="3296542" indent="0">
              <a:buNone/>
              <a:defRPr sz="1600" b="1"/>
            </a:lvl8pPr>
            <a:lvl9pPr marL="376747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3" y="2283619"/>
            <a:ext cx="4454026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22" y="1611869"/>
            <a:ext cx="445577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934" indent="0">
              <a:buNone/>
              <a:defRPr sz="2100" b="1"/>
            </a:lvl2pPr>
            <a:lvl3pPr marL="941869" indent="0">
              <a:buNone/>
              <a:defRPr sz="1900" b="1"/>
            </a:lvl3pPr>
            <a:lvl4pPr marL="1412805" indent="0">
              <a:buNone/>
              <a:defRPr sz="1600" b="1"/>
            </a:lvl4pPr>
            <a:lvl5pPr marL="1883738" indent="0">
              <a:buNone/>
              <a:defRPr sz="1600" b="1"/>
            </a:lvl5pPr>
            <a:lvl6pPr marL="2354672" indent="0">
              <a:buNone/>
              <a:defRPr sz="1600" b="1"/>
            </a:lvl6pPr>
            <a:lvl7pPr marL="2825606" indent="0">
              <a:buNone/>
              <a:defRPr sz="1600" b="1"/>
            </a:lvl7pPr>
            <a:lvl8pPr marL="3296542" indent="0">
              <a:buNone/>
              <a:defRPr sz="1600" b="1"/>
            </a:lvl8pPr>
            <a:lvl9pPr marL="376747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22" y="2283619"/>
            <a:ext cx="445577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0066761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7E8A77E-1855-4FFE-A0D5-BC772315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3370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69278A-4A48-4721-9DA2-5A7321EF9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9445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9CC31D-0586-427D-8E4E-A7A9D979C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8595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497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72CD7A-ACB5-4AD3-A592-A36D6FE31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6420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497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0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497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201497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5150830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515083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90F1B60-A2FF-4CFE-BE27-AE05E4848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2945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249365" y="148554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201490" y="546588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249365" y="546588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201490" y="281232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249365" y="281232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490" y="413910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249365" y="413910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84C63BE-168F-4896-A7F5-5957779A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303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97" y="3757320"/>
            <a:ext cx="9678865" cy="1568700"/>
          </a:xfrm>
        </p:spPr>
        <p:txBody>
          <a:bodyPr lIns="92705" rIns="92705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3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3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7" y="6674185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82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888D25-D9B5-44CA-96A2-2AB31D11B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926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2" y="1466640"/>
            <a:ext cx="6949587" cy="3118500"/>
          </a:xfrm>
        </p:spPr>
        <p:txBody>
          <a:bodyPr tIns="185407"/>
          <a:lstStyle>
            <a:lvl1pPr marL="65080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2692454-CCAB-4E22-BEE3-490721C49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9744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74" y="536739"/>
            <a:ext cx="1533096" cy="12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75560" y="5832414"/>
            <a:ext cx="1301895" cy="2000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b="1" dirty="0">
                <a:solidFill>
                  <a:prstClr val="black"/>
                </a:solidFill>
              </a:rPr>
              <a:t>www.rosatom.ru</a:t>
            </a:r>
            <a:endParaRPr lang="ru-RU" sz="13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204020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237884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DE0356-DDC6-4FCB-BD09-BE3FFDE44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10566377"/>
      </p:ext>
    </p:extLst>
  </p:cSld>
  <p:clrMapOvr>
    <a:masterClrMapping/>
  </p:clrMapOvr>
  <p:transition spd="slow">
    <p:push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75"/>
            <a:ext cx="8568531" cy="1430179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64"/>
            <a:ext cx="8568531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49100" indent="0">
              <a:buNone/>
              <a:defRPr sz="1800"/>
            </a:lvl2pPr>
            <a:lvl3pPr marL="898205" indent="0">
              <a:buNone/>
              <a:defRPr sz="1500"/>
            </a:lvl3pPr>
            <a:lvl4pPr marL="1347305" indent="0">
              <a:buNone/>
              <a:defRPr sz="1300"/>
            </a:lvl4pPr>
            <a:lvl5pPr marL="1796408" indent="0">
              <a:buNone/>
              <a:defRPr sz="1300"/>
            </a:lvl5pPr>
            <a:lvl6pPr marL="2245508" indent="0">
              <a:buNone/>
              <a:defRPr sz="1300"/>
            </a:lvl6pPr>
            <a:lvl7pPr marL="2694612" indent="0">
              <a:buNone/>
              <a:defRPr sz="1300"/>
            </a:lvl7pPr>
            <a:lvl8pPr marL="3143713" indent="0">
              <a:buNone/>
              <a:defRPr sz="1300"/>
            </a:lvl8pPr>
            <a:lvl9pPr marL="3592812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A03587-9E34-4B40-A44A-808331A63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555977"/>
      </p:ext>
    </p:extLst>
  </p:cSld>
  <p:clrMapOvr>
    <a:masterClrMapping/>
  </p:clrMapOvr>
  <p:transition spd="slow">
    <p:push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297" y="1181816"/>
            <a:ext cx="4559032" cy="540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43344" y="1181816"/>
            <a:ext cx="4560783" cy="540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B7C498-272C-4B0A-92A8-86AAFD9CC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1734632"/>
      </p:ext>
    </p:extLst>
  </p:cSld>
  <p:clrMapOvr>
    <a:masterClrMapping/>
  </p:clrMapOvr>
  <p:transition spd="slow">
    <p:push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2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3" y="1611869"/>
            <a:ext cx="4454026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100" indent="0">
              <a:buNone/>
              <a:defRPr sz="2100" b="1"/>
            </a:lvl2pPr>
            <a:lvl3pPr marL="898205" indent="0">
              <a:buNone/>
              <a:defRPr sz="1800" b="1"/>
            </a:lvl3pPr>
            <a:lvl4pPr marL="1347305" indent="0">
              <a:buNone/>
              <a:defRPr sz="1500" b="1"/>
            </a:lvl4pPr>
            <a:lvl5pPr marL="1796408" indent="0">
              <a:buNone/>
              <a:defRPr sz="1500" b="1"/>
            </a:lvl5pPr>
            <a:lvl6pPr marL="2245508" indent="0">
              <a:buNone/>
              <a:defRPr sz="1500" b="1"/>
            </a:lvl6pPr>
            <a:lvl7pPr marL="2694612" indent="0">
              <a:buNone/>
              <a:defRPr sz="1500" b="1"/>
            </a:lvl7pPr>
            <a:lvl8pPr marL="3143713" indent="0">
              <a:buNone/>
              <a:defRPr sz="1500" b="1"/>
            </a:lvl8pPr>
            <a:lvl9pPr marL="359281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3" y="2283619"/>
            <a:ext cx="4454026" cy="4148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22" y="1611869"/>
            <a:ext cx="4455777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100" indent="0">
              <a:buNone/>
              <a:defRPr sz="2100" b="1"/>
            </a:lvl2pPr>
            <a:lvl3pPr marL="898205" indent="0">
              <a:buNone/>
              <a:defRPr sz="1800" b="1"/>
            </a:lvl3pPr>
            <a:lvl4pPr marL="1347305" indent="0">
              <a:buNone/>
              <a:defRPr sz="1500" b="1"/>
            </a:lvl4pPr>
            <a:lvl5pPr marL="1796408" indent="0">
              <a:buNone/>
              <a:defRPr sz="1500" b="1"/>
            </a:lvl5pPr>
            <a:lvl6pPr marL="2245508" indent="0">
              <a:buNone/>
              <a:defRPr sz="1500" b="1"/>
            </a:lvl6pPr>
            <a:lvl7pPr marL="2694612" indent="0">
              <a:buNone/>
              <a:defRPr sz="1500" b="1"/>
            </a:lvl7pPr>
            <a:lvl8pPr marL="3143713" indent="0">
              <a:buNone/>
              <a:defRPr sz="1500" b="1"/>
            </a:lvl8pPr>
            <a:lvl9pPr marL="359281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22" y="2283619"/>
            <a:ext cx="4455777" cy="4148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75AB34-D730-40F2-9C61-FC958615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43167371"/>
      </p:ext>
    </p:extLst>
  </p:cSld>
  <p:clrMapOvr>
    <a:masterClrMapping/>
  </p:clrMapOvr>
  <p:transition spd="slow">
    <p:push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52398F-3CD4-4E1A-87B2-249423891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6291807"/>
      </p:ext>
    </p:extLst>
  </p:cSld>
  <p:clrMapOvr>
    <a:masterClrMapping/>
  </p:clrMapOvr>
  <p:transition spd="slow">
    <p:push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E1DE8A-3F53-487E-A030-14F43CDB8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947440"/>
      </p:ext>
    </p:extLst>
  </p:cSld>
  <p:clrMapOvr>
    <a:masterClrMapping/>
  </p:clrMapOvr>
  <p:transition spd="slow">
    <p:push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43" y="286702"/>
            <a:ext cx="3316456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51" y="286731"/>
            <a:ext cx="5635349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43" y="1506865"/>
            <a:ext cx="3316456" cy="4925616"/>
          </a:xfrm>
        </p:spPr>
        <p:txBody>
          <a:bodyPr/>
          <a:lstStyle>
            <a:lvl1pPr marL="0" indent="0">
              <a:buNone/>
              <a:defRPr sz="1300"/>
            </a:lvl1pPr>
            <a:lvl2pPr marL="449100" indent="0">
              <a:buNone/>
              <a:defRPr sz="1100"/>
            </a:lvl2pPr>
            <a:lvl3pPr marL="898205" indent="0">
              <a:buNone/>
              <a:defRPr sz="1000"/>
            </a:lvl3pPr>
            <a:lvl4pPr marL="1347305" indent="0">
              <a:buNone/>
              <a:defRPr sz="900"/>
            </a:lvl4pPr>
            <a:lvl5pPr marL="1796408" indent="0">
              <a:buNone/>
              <a:defRPr sz="900"/>
            </a:lvl5pPr>
            <a:lvl6pPr marL="2245508" indent="0">
              <a:buNone/>
              <a:defRPr sz="900"/>
            </a:lvl6pPr>
            <a:lvl7pPr marL="2694612" indent="0">
              <a:buNone/>
              <a:defRPr sz="900"/>
            </a:lvl7pPr>
            <a:lvl8pPr marL="3143713" indent="0">
              <a:buNone/>
              <a:defRPr sz="900"/>
            </a:lvl8pPr>
            <a:lvl9pPr marL="35928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7B39FF-CD29-4C39-A894-24F207497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93209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8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8" y="643414"/>
            <a:ext cx="6048375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49100" indent="0">
              <a:buNone/>
              <a:defRPr sz="2800"/>
            </a:lvl2pPr>
            <a:lvl3pPr marL="898205" indent="0">
              <a:buNone/>
              <a:defRPr sz="2400"/>
            </a:lvl3pPr>
            <a:lvl4pPr marL="1347305" indent="0">
              <a:buNone/>
              <a:defRPr sz="2100"/>
            </a:lvl4pPr>
            <a:lvl5pPr marL="1796408" indent="0">
              <a:buNone/>
              <a:defRPr sz="2100"/>
            </a:lvl5pPr>
            <a:lvl6pPr marL="2245508" indent="0">
              <a:buNone/>
              <a:defRPr sz="2100"/>
            </a:lvl6pPr>
            <a:lvl7pPr marL="2694612" indent="0">
              <a:buNone/>
              <a:defRPr sz="2100"/>
            </a:lvl7pPr>
            <a:lvl8pPr marL="3143713" indent="0">
              <a:buNone/>
              <a:defRPr sz="2100"/>
            </a:lvl8pPr>
            <a:lvl9pPr marL="3592812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8" y="5635706"/>
            <a:ext cx="6048375" cy="845105"/>
          </a:xfrm>
        </p:spPr>
        <p:txBody>
          <a:bodyPr/>
          <a:lstStyle>
            <a:lvl1pPr marL="0" indent="0">
              <a:buNone/>
              <a:defRPr sz="1300"/>
            </a:lvl1pPr>
            <a:lvl2pPr marL="449100" indent="0">
              <a:buNone/>
              <a:defRPr sz="1100"/>
            </a:lvl2pPr>
            <a:lvl3pPr marL="898205" indent="0">
              <a:buNone/>
              <a:defRPr sz="1000"/>
            </a:lvl3pPr>
            <a:lvl4pPr marL="1347305" indent="0">
              <a:buNone/>
              <a:defRPr sz="900"/>
            </a:lvl4pPr>
            <a:lvl5pPr marL="1796408" indent="0">
              <a:buNone/>
              <a:defRPr sz="900"/>
            </a:lvl5pPr>
            <a:lvl6pPr marL="2245508" indent="0">
              <a:buNone/>
              <a:defRPr sz="900"/>
            </a:lvl6pPr>
            <a:lvl7pPr marL="2694612" indent="0">
              <a:buNone/>
              <a:defRPr sz="900"/>
            </a:lvl7pPr>
            <a:lvl8pPr marL="3143713" indent="0">
              <a:buNone/>
              <a:defRPr sz="900"/>
            </a:lvl8pPr>
            <a:lvl9pPr marL="35928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E4AA9A-180D-469D-91AA-5386E032E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2663249"/>
      </p:ext>
    </p:extLst>
  </p:cSld>
  <p:clrMapOvr>
    <a:masterClrMapping/>
  </p:clrMapOvr>
  <p:transition spd="slow">
    <p:push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EFA515-0D2C-431D-8A91-68D8D4C28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3224185"/>
      </p:ext>
    </p:extLst>
  </p:cSld>
  <p:clrMapOvr>
    <a:masterClrMapping/>
  </p:clrMapOvr>
  <p:transition spd="slow">
    <p:push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3471" y="0"/>
            <a:ext cx="2320644" cy="658749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95" y="0"/>
            <a:ext cx="6799171" cy="65874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D7BCC2-2C9B-4E71-9625-69D10B942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31558222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835651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2"/>
            <a:ext cx="9072563" cy="1200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4031" y="1680223"/>
            <a:ext cx="9072563" cy="475226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674192"/>
            <a:ext cx="2352146" cy="383381"/>
          </a:xfrm>
          <a:prstGeom prst="rect">
            <a:avLst/>
          </a:prstGeom>
        </p:spPr>
        <p:txBody>
          <a:bodyPr lIns="89820" tIns="44911" rIns="89820" bIns="4491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9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674192"/>
            <a:ext cx="3192198" cy="383381"/>
          </a:xfrm>
          <a:prstGeom prst="rect">
            <a:avLst/>
          </a:prstGeom>
        </p:spPr>
        <p:txBody>
          <a:bodyPr lIns="89820" tIns="44911" rIns="89820" bIns="4491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9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A7B92F-7520-4B74-BD27-7B861710A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788926"/>
      </p:ext>
    </p:extLst>
  </p:cSld>
  <p:clrMapOvr>
    <a:masterClrMapping/>
  </p:clrMapOvr>
  <p:transition spd="slow">
    <p:push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65" y="9"/>
            <a:ext cx="8415061" cy="1010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6972" y="1181816"/>
            <a:ext cx="4565360" cy="5405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37413" y="1181816"/>
            <a:ext cx="4566976" cy="5405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1BA01-0ADB-45CF-80BA-3D5C65867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9862384"/>
      </p:ext>
    </p:extLst>
  </p:cSld>
  <p:clrMapOvr>
    <a:masterClrMapping/>
  </p:clrMapOvr>
  <p:transition spd="slow">
    <p:push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39" y="308376"/>
            <a:ext cx="1846365" cy="15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298" y="2290313"/>
            <a:ext cx="8671787" cy="1285161"/>
          </a:xfrm>
          <a:ln/>
          <a:effectLst/>
        </p:spPr>
        <p:txBody>
          <a:bodyPr/>
          <a:lstStyle>
            <a:lvl1pPr>
              <a:defRPr sz="33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290" y="3978831"/>
            <a:ext cx="7334704" cy="680085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4108890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161825" y="6750849"/>
            <a:ext cx="896054" cy="386715"/>
          </a:xfrm>
          <a:prstGeom prst="rect">
            <a:avLst/>
          </a:prstGeom>
          <a:noFill/>
          <a:ln>
            <a:noFill/>
          </a:ln>
        </p:spPr>
        <p:txBody>
          <a:bodyPr lIns="89826" tIns="44915" rIns="89826" bIns="449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81B8F9F-5EB5-4696-AAAB-BC69FD50B860}" type="slidenum">
              <a:rPr lang="ru-RU" altLang="ru-RU" sz="1900" b="1">
                <a:solidFill>
                  <a:srgbClr val="003274"/>
                </a:solidFill>
              </a:rPr>
              <a:pPr algn="ctr">
                <a:defRPr/>
              </a:pPr>
              <a:t>‹#›</a:t>
            </a:fld>
            <a:endParaRPr lang="ru-RU" altLang="ru-RU" sz="1900" b="1" dirty="0">
              <a:solidFill>
                <a:srgbClr val="003274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771546" y="71676"/>
            <a:ext cx="1190073" cy="806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26" tIns="44915" rIns="89826" bIns="44915" anchor="ctr"/>
          <a:lstStyle/>
          <a:p>
            <a:pPr algn="ctr">
              <a:defRPr/>
            </a:pP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3807" y="71684"/>
            <a:ext cx="1305581" cy="7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57484" y="305723"/>
            <a:ext cx="8613875" cy="274691"/>
          </a:xfrm>
        </p:spPr>
        <p:txBody>
          <a:bodyPr>
            <a:spAutoFit/>
          </a:bodyPr>
          <a:lstStyle>
            <a:lvl1pPr algn="l">
              <a:defRPr sz="18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985908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4031" y="288394"/>
            <a:ext cx="9072563" cy="61441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674192"/>
            <a:ext cx="2352146" cy="383381"/>
          </a:xfrm>
          <a:prstGeom prst="rect">
            <a:avLst/>
          </a:prstGeom>
        </p:spPr>
        <p:txBody>
          <a:bodyPr lIns="94186" tIns="47094" rIns="94186" bIns="47094"/>
          <a:lstStyle>
            <a:lvl1pPr>
              <a:defRPr/>
            </a:lvl1pPr>
          </a:lstStyle>
          <a:p>
            <a:pPr>
              <a:defRPr/>
            </a:pPr>
            <a:endParaRPr lang="ru-RU" sz="19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674192"/>
            <a:ext cx="3192198" cy="383381"/>
          </a:xfrm>
          <a:prstGeom prst="rect">
            <a:avLst/>
          </a:prstGeom>
        </p:spPr>
        <p:txBody>
          <a:bodyPr lIns="94186" tIns="47094" rIns="94186" bIns="47094"/>
          <a:lstStyle>
            <a:lvl1pPr>
              <a:defRPr/>
            </a:lvl1pPr>
          </a:lstStyle>
          <a:p>
            <a:pPr>
              <a:defRPr/>
            </a:pPr>
            <a:endParaRPr lang="ru-RU" sz="19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E323-0132-40C3-87B9-E268E5F6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365250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135576" y="6797516"/>
            <a:ext cx="896054" cy="341329"/>
          </a:xfrm>
          <a:prstGeom prst="rect">
            <a:avLst/>
          </a:prstGeom>
          <a:noFill/>
        </p:spPr>
        <p:txBody>
          <a:bodyPr lIns="94186" tIns="47094" rIns="94186" bIns="4709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EAD7F8-0076-4C78-AD72-DD8A6FB8D5B1}" type="slidenum">
              <a:rPr lang="ru-RU" b="1">
                <a:solidFill>
                  <a:srgbClr val="1F497D"/>
                </a:solidFill>
                <a:latin typeface="Arial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 dirty="0">
              <a:solidFill>
                <a:srgbClr val="1F497D"/>
              </a:solidFill>
              <a:latin typeface="Arial"/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57477" y="184575"/>
            <a:ext cx="8111810" cy="517065"/>
          </a:xfrm>
        </p:spPr>
        <p:txBody>
          <a:bodyPr>
            <a:spAutoFit/>
          </a:bodyPr>
          <a:lstStyle>
            <a:lvl1pPr algn="l">
              <a:defRPr sz="3300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98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2E2457-3521-4873-8D87-2A60731F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4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286702"/>
            <a:ext cx="3316456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50" y="286721"/>
            <a:ext cx="5635349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06865"/>
            <a:ext cx="331645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70934" indent="0">
              <a:buNone/>
              <a:defRPr sz="1200"/>
            </a:lvl2pPr>
            <a:lvl3pPr marL="941869" indent="0">
              <a:buNone/>
              <a:defRPr sz="1000"/>
            </a:lvl3pPr>
            <a:lvl4pPr marL="1412805" indent="0">
              <a:buNone/>
              <a:defRPr sz="900"/>
            </a:lvl4pPr>
            <a:lvl5pPr marL="1883738" indent="0">
              <a:buNone/>
              <a:defRPr sz="900"/>
            </a:lvl5pPr>
            <a:lvl6pPr marL="2354672" indent="0">
              <a:buNone/>
              <a:defRPr sz="900"/>
            </a:lvl6pPr>
            <a:lvl7pPr marL="2825606" indent="0">
              <a:buNone/>
              <a:defRPr sz="900"/>
            </a:lvl7pPr>
            <a:lvl8pPr marL="3296542" indent="0">
              <a:buNone/>
              <a:defRPr sz="900"/>
            </a:lvl8pPr>
            <a:lvl9pPr marL="376747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7133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7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7" y="643414"/>
            <a:ext cx="604837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0934" indent="0">
              <a:buNone/>
              <a:defRPr sz="2900"/>
            </a:lvl2pPr>
            <a:lvl3pPr marL="941869" indent="0">
              <a:buNone/>
              <a:defRPr sz="2500"/>
            </a:lvl3pPr>
            <a:lvl4pPr marL="1412805" indent="0">
              <a:buNone/>
              <a:defRPr sz="2100"/>
            </a:lvl4pPr>
            <a:lvl5pPr marL="1883738" indent="0">
              <a:buNone/>
              <a:defRPr sz="2100"/>
            </a:lvl5pPr>
            <a:lvl6pPr marL="2354672" indent="0">
              <a:buNone/>
              <a:defRPr sz="2100"/>
            </a:lvl6pPr>
            <a:lvl7pPr marL="2825606" indent="0">
              <a:buNone/>
              <a:defRPr sz="2100"/>
            </a:lvl7pPr>
            <a:lvl8pPr marL="3296542" indent="0">
              <a:buNone/>
              <a:defRPr sz="2100"/>
            </a:lvl8pPr>
            <a:lvl9pPr marL="3767474" indent="0">
              <a:buNone/>
              <a:defRPr sz="21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7" y="5635706"/>
            <a:ext cx="604837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0934" indent="0">
              <a:buNone/>
              <a:defRPr sz="1200"/>
            </a:lvl2pPr>
            <a:lvl3pPr marL="941869" indent="0">
              <a:buNone/>
              <a:defRPr sz="1000"/>
            </a:lvl3pPr>
            <a:lvl4pPr marL="1412805" indent="0">
              <a:buNone/>
              <a:defRPr sz="900"/>
            </a:lvl4pPr>
            <a:lvl5pPr marL="1883738" indent="0">
              <a:buNone/>
              <a:defRPr sz="900"/>
            </a:lvl5pPr>
            <a:lvl6pPr marL="2354672" indent="0">
              <a:buNone/>
              <a:defRPr sz="900"/>
            </a:lvl6pPr>
            <a:lvl7pPr marL="2825606" indent="0">
              <a:buNone/>
              <a:defRPr sz="900"/>
            </a:lvl7pPr>
            <a:lvl8pPr marL="3296542" indent="0">
              <a:buNone/>
              <a:defRPr sz="900"/>
            </a:lvl8pPr>
            <a:lvl9pPr marL="376747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30758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9528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3471" y="0"/>
            <a:ext cx="2320644" cy="658749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95" y="0"/>
            <a:ext cx="6799171" cy="65874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1231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135573" y="6797520"/>
            <a:ext cx="896054" cy="338488"/>
          </a:xfrm>
          <a:prstGeom prst="rect">
            <a:avLst/>
          </a:prstGeom>
          <a:noFill/>
          <a:ln>
            <a:noFill/>
          </a:ln>
        </p:spPr>
        <p:txBody>
          <a:bodyPr lIns="91372" tIns="45687" rIns="91372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3222D93-19A7-467C-9956-D4A08D5A79BD}" type="slidenum">
              <a:rPr lang="ru-RU" altLang="ru-RU" sz="160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600" b="1" dirty="0">
              <a:solidFill>
                <a:schemeClr val="tx2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57477" y="233013"/>
            <a:ext cx="8111810" cy="323165"/>
          </a:xfrm>
        </p:spPr>
        <p:txBody>
          <a:bodyPr>
            <a:spAutoFit/>
          </a:bodyPr>
          <a:lstStyle>
            <a:lvl1pPr algn="l">
              <a:defRPr sz="2100" b="1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0187" y="2488860"/>
            <a:ext cx="5065813" cy="20154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976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516282" y="5289497"/>
            <a:ext cx="6508625" cy="504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3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516312" y="5872860"/>
            <a:ext cx="6508625" cy="1051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3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74820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58" y="536739"/>
            <a:ext cx="1534711" cy="12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75272" y="5832398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rgbClr val="003274"/>
                </a:solidFill>
              </a:rPr>
              <a:t>www.rosatom.ru</a:t>
            </a:r>
            <a:endParaRPr lang="ru-RU" altLang="ru-RU" sz="1400" b="1" dirty="0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799" y="2578656"/>
            <a:ext cx="8514277" cy="2246948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799" y="4885611"/>
            <a:ext cx="8514277" cy="378380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94723980"/>
      </p:ext>
    </p:extLst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AC61A1E-67CD-4ED2-AAEF-AD85CB13F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5434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65"/>
            <a:ext cx="8568531" cy="14301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0934" indent="0">
              <a:buNone/>
              <a:defRPr sz="1900"/>
            </a:lvl2pPr>
            <a:lvl3pPr marL="941869" indent="0">
              <a:buNone/>
              <a:defRPr sz="1600"/>
            </a:lvl3pPr>
            <a:lvl4pPr marL="1412805" indent="0">
              <a:buNone/>
              <a:defRPr sz="1400"/>
            </a:lvl4pPr>
            <a:lvl5pPr marL="1883738" indent="0">
              <a:buNone/>
              <a:defRPr sz="1400"/>
            </a:lvl5pPr>
            <a:lvl6pPr marL="2354672" indent="0">
              <a:buNone/>
              <a:defRPr sz="1400"/>
            </a:lvl6pPr>
            <a:lvl7pPr marL="2825606" indent="0">
              <a:buNone/>
              <a:defRPr sz="1400"/>
            </a:lvl7pPr>
            <a:lvl8pPr marL="3296542" indent="0">
              <a:buNone/>
              <a:defRPr sz="1400"/>
            </a:lvl8pPr>
            <a:lvl9pPr marL="376747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3403C0F-6855-466C-9BC7-204E16E110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83503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92" y="1181816"/>
            <a:ext cx="4559032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3339" y="1181816"/>
            <a:ext cx="4560783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EF1C7388-C905-4025-B389-D962F53B3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45909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63"/>
            <a:ext cx="8568531" cy="14301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0934" indent="0">
              <a:buNone/>
              <a:defRPr sz="1900"/>
            </a:lvl2pPr>
            <a:lvl3pPr marL="941869" indent="0">
              <a:buNone/>
              <a:defRPr sz="1600"/>
            </a:lvl3pPr>
            <a:lvl4pPr marL="1412805" indent="0">
              <a:buNone/>
              <a:defRPr sz="1400"/>
            </a:lvl4pPr>
            <a:lvl5pPr marL="1883738" indent="0">
              <a:buNone/>
              <a:defRPr sz="1400"/>
            </a:lvl5pPr>
            <a:lvl6pPr marL="2354672" indent="0">
              <a:buNone/>
              <a:defRPr sz="1400"/>
            </a:lvl6pPr>
            <a:lvl7pPr marL="2825606" indent="0">
              <a:buNone/>
              <a:defRPr sz="1400"/>
            </a:lvl7pPr>
            <a:lvl8pPr marL="3296542" indent="0">
              <a:buNone/>
              <a:defRPr sz="1400"/>
            </a:lvl8pPr>
            <a:lvl9pPr marL="376747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2639C-457A-4AA9-94C6-4F7E8943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45109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3" y="1611869"/>
            <a:ext cx="4454026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934" indent="0">
              <a:buNone/>
              <a:defRPr sz="2100" b="1"/>
            </a:lvl2pPr>
            <a:lvl3pPr marL="941869" indent="0">
              <a:buNone/>
              <a:defRPr sz="1900" b="1"/>
            </a:lvl3pPr>
            <a:lvl4pPr marL="1412805" indent="0">
              <a:buNone/>
              <a:defRPr sz="1600" b="1"/>
            </a:lvl4pPr>
            <a:lvl5pPr marL="1883738" indent="0">
              <a:buNone/>
              <a:defRPr sz="1600" b="1"/>
            </a:lvl5pPr>
            <a:lvl6pPr marL="2354672" indent="0">
              <a:buNone/>
              <a:defRPr sz="1600" b="1"/>
            </a:lvl6pPr>
            <a:lvl7pPr marL="2825606" indent="0">
              <a:buNone/>
              <a:defRPr sz="1600" b="1"/>
            </a:lvl7pPr>
            <a:lvl8pPr marL="3296542" indent="0">
              <a:buNone/>
              <a:defRPr sz="1600" b="1"/>
            </a:lvl8pPr>
            <a:lvl9pPr marL="376747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3" y="2283619"/>
            <a:ext cx="4454026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22" y="1611869"/>
            <a:ext cx="445577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934" indent="0">
              <a:buNone/>
              <a:defRPr sz="2100" b="1"/>
            </a:lvl2pPr>
            <a:lvl3pPr marL="941869" indent="0">
              <a:buNone/>
              <a:defRPr sz="1900" b="1"/>
            </a:lvl3pPr>
            <a:lvl4pPr marL="1412805" indent="0">
              <a:buNone/>
              <a:defRPr sz="1600" b="1"/>
            </a:lvl4pPr>
            <a:lvl5pPr marL="1883738" indent="0">
              <a:buNone/>
              <a:defRPr sz="1600" b="1"/>
            </a:lvl5pPr>
            <a:lvl6pPr marL="2354672" indent="0">
              <a:buNone/>
              <a:defRPr sz="1600" b="1"/>
            </a:lvl6pPr>
            <a:lvl7pPr marL="2825606" indent="0">
              <a:buNone/>
              <a:defRPr sz="1600" b="1"/>
            </a:lvl7pPr>
            <a:lvl8pPr marL="3296542" indent="0">
              <a:buNone/>
              <a:defRPr sz="1600" b="1"/>
            </a:lvl8pPr>
            <a:lvl9pPr marL="376747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22" y="2283619"/>
            <a:ext cx="445577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21F11BF-CE1E-4F90-B09D-61E99B990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63949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E29D521-92B4-4964-B2F6-1C37DC451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73006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355CD3-9376-400F-8CA3-45309C244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50252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286702"/>
            <a:ext cx="3316456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50" y="286722"/>
            <a:ext cx="5635349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06865"/>
            <a:ext cx="331645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70934" indent="0">
              <a:buNone/>
              <a:defRPr sz="1200"/>
            </a:lvl2pPr>
            <a:lvl3pPr marL="941869" indent="0">
              <a:buNone/>
              <a:defRPr sz="1000"/>
            </a:lvl3pPr>
            <a:lvl4pPr marL="1412805" indent="0">
              <a:buNone/>
              <a:defRPr sz="900"/>
            </a:lvl4pPr>
            <a:lvl5pPr marL="1883738" indent="0">
              <a:buNone/>
              <a:defRPr sz="900"/>
            </a:lvl5pPr>
            <a:lvl6pPr marL="2354672" indent="0">
              <a:buNone/>
              <a:defRPr sz="900"/>
            </a:lvl6pPr>
            <a:lvl7pPr marL="2825606" indent="0">
              <a:buNone/>
              <a:defRPr sz="900"/>
            </a:lvl7pPr>
            <a:lvl8pPr marL="3296542" indent="0">
              <a:buNone/>
              <a:defRPr sz="900"/>
            </a:lvl8pPr>
            <a:lvl9pPr marL="376747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985FA53-1B28-41A4-AFFB-1932313DD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826111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7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7" y="643414"/>
            <a:ext cx="604837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0934" indent="0">
              <a:buNone/>
              <a:defRPr sz="2900"/>
            </a:lvl2pPr>
            <a:lvl3pPr marL="941869" indent="0">
              <a:buNone/>
              <a:defRPr sz="2500"/>
            </a:lvl3pPr>
            <a:lvl4pPr marL="1412805" indent="0">
              <a:buNone/>
              <a:defRPr sz="2100"/>
            </a:lvl4pPr>
            <a:lvl5pPr marL="1883738" indent="0">
              <a:buNone/>
              <a:defRPr sz="2100"/>
            </a:lvl5pPr>
            <a:lvl6pPr marL="2354672" indent="0">
              <a:buNone/>
              <a:defRPr sz="2100"/>
            </a:lvl6pPr>
            <a:lvl7pPr marL="2825606" indent="0">
              <a:buNone/>
              <a:defRPr sz="2100"/>
            </a:lvl7pPr>
            <a:lvl8pPr marL="3296542" indent="0">
              <a:buNone/>
              <a:defRPr sz="2100"/>
            </a:lvl8pPr>
            <a:lvl9pPr marL="3767474" indent="0">
              <a:buNone/>
              <a:defRPr sz="21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7" y="5635706"/>
            <a:ext cx="604837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0934" indent="0">
              <a:buNone/>
              <a:defRPr sz="1200"/>
            </a:lvl2pPr>
            <a:lvl3pPr marL="941869" indent="0">
              <a:buNone/>
              <a:defRPr sz="1000"/>
            </a:lvl3pPr>
            <a:lvl4pPr marL="1412805" indent="0">
              <a:buNone/>
              <a:defRPr sz="900"/>
            </a:lvl4pPr>
            <a:lvl5pPr marL="1883738" indent="0">
              <a:buNone/>
              <a:defRPr sz="900"/>
            </a:lvl5pPr>
            <a:lvl6pPr marL="2354672" indent="0">
              <a:buNone/>
              <a:defRPr sz="900"/>
            </a:lvl6pPr>
            <a:lvl7pPr marL="2825606" indent="0">
              <a:buNone/>
              <a:defRPr sz="900"/>
            </a:lvl7pPr>
            <a:lvl8pPr marL="3296542" indent="0">
              <a:buNone/>
              <a:defRPr sz="900"/>
            </a:lvl8pPr>
            <a:lvl9pPr marL="376747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89EC431-901D-4296-868C-AC84D8B0D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1629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9F8317D-187E-4A33-856C-D8C34B3F9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13832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3471" y="0"/>
            <a:ext cx="2320644" cy="658749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95" y="0"/>
            <a:ext cx="6799171" cy="65874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FD7B4DF-6870-4AAB-8E82-280CE94A9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73241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90" y="7"/>
            <a:ext cx="8414521" cy="1010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201943" y="6878815"/>
            <a:ext cx="4949337" cy="25326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201938" y="1253357"/>
            <a:ext cx="9679985" cy="28338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Evrop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9185656" y="6770857"/>
            <a:ext cx="894978" cy="396716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</a:defRPr>
            </a:lvl1pPr>
          </a:lstStyle>
          <a:p>
            <a:pPr>
              <a:defRPr/>
            </a:pPr>
            <a:fld id="{7BA23423-64AE-425B-90D6-B0872AE10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2784296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97" y="3757320"/>
            <a:ext cx="9678865" cy="1568700"/>
          </a:xfrm>
        </p:spPr>
        <p:txBody>
          <a:bodyPr lIns="92705" rIns="92705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3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3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7" y="6674185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315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2" y="1466640"/>
            <a:ext cx="6949587" cy="3118500"/>
          </a:xfrm>
        </p:spPr>
        <p:txBody>
          <a:bodyPr tIns="185407"/>
          <a:lstStyle>
            <a:lvl1pPr marL="65080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EB4017-53D4-4DB2-A51D-408D8856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84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91" y="1181816"/>
            <a:ext cx="4559032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3339" y="1181816"/>
            <a:ext cx="4560783" cy="54056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C0A589-32E9-4618-BA7B-4607C89C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75397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B07F66A-86B5-43F0-91A2-50C5B30E9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251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821375-A858-41D2-B5BD-EBE8F595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39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11653DA-BD24-4599-A95F-4AEBA9F8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252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B8A9AC-42B0-49E1-9C3D-EFBCDA930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169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33226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01490" y="5477220"/>
            <a:ext cx="9675202" cy="11453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DD90149-076C-4095-9E7E-C790DD427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571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784160"/>
            <a:ext cx="4725865" cy="4838400"/>
          </a:xfrm>
        </p:spPr>
        <p:txBody>
          <a:bodyPr tIns="29665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784160"/>
            <a:ext cx="4725865" cy="4838400"/>
          </a:xfrm>
        </p:spPr>
        <p:txBody>
          <a:bodyPr tIns="29665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3F8BE9B-21D7-4488-A39E-D1705BDC3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683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155829F-509E-468C-A282-21821241C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966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75D9F9-EC17-43F0-89B7-3A4DA8CE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194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7058097-D0D9-4245-A508-AF296AEF1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912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4335660"/>
            <a:ext cx="9678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BDF810D-0CCD-460D-BB98-348A43AD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21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3" y="1611869"/>
            <a:ext cx="4454026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934" indent="0">
              <a:buNone/>
              <a:defRPr sz="2100" b="1"/>
            </a:lvl2pPr>
            <a:lvl3pPr marL="941869" indent="0">
              <a:buNone/>
              <a:defRPr sz="1900" b="1"/>
            </a:lvl3pPr>
            <a:lvl4pPr marL="1412805" indent="0">
              <a:buNone/>
              <a:defRPr sz="1600" b="1"/>
            </a:lvl4pPr>
            <a:lvl5pPr marL="1883738" indent="0">
              <a:buNone/>
              <a:defRPr sz="1600" b="1"/>
            </a:lvl5pPr>
            <a:lvl6pPr marL="2354672" indent="0">
              <a:buNone/>
              <a:defRPr sz="1600" b="1"/>
            </a:lvl6pPr>
            <a:lvl7pPr marL="2825606" indent="0">
              <a:buNone/>
              <a:defRPr sz="1600" b="1"/>
            </a:lvl7pPr>
            <a:lvl8pPr marL="3296542" indent="0">
              <a:buNone/>
              <a:defRPr sz="1600" b="1"/>
            </a:lvl8pPr>
            <a:lvl9pPr marL="376747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3" y="2283619"/>
            <a:ext cx="4454026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22" y="1611869"/>
            <a:ext cx="445577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934" indent="0">
              <a:buNone/>
              <a:defRPr sz="2100" b="1"/>
            </a:lvl2pPr>
            <a:lvl3pPr marL="941869" indent="0">
              <a:buNone/>
              <a:defRPr sz="1900" b="1"/>
            </a:lvl3pPr>
            <a:lvl4pPr marL="1412805" indent="0">
              <a:buNone/>
              <a:defRPr sz="1600" b="1"/>
            </a:lvl4pPr>
            <a:lvl5pPr marL="1883738" indent="0">
              <a:buNone/>
              <a:defRPr sz="1600" b="1"/>
            </a:lvl5pPr>
            <a:lvl6pPr marL="2354672" indent="0">
              <a:buNone/>
              <a:defRPr sz="1600" b="1"/>
            </a:lvl6pPr>
            <a:lvl7pPr marL="2825606" indent="0">
              <a:buNone/>
              <a:defRPr sz="1600" b="1"/>
            </a:lvl7pPr>
            <a:lvl8pPr marL="3296542" indent="0">
              <a:buNone/>
              <a:defRPr sz="1600" b="1"/>
            </a:lvl8pPr>
            <a:lvl9pPr marL="376747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22" y="2283619"/>
            <a:ext cx="445577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DEE044-B431-40B4-8733-431EC76E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466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EC686D5-9761-41C5-9FCB-C633BD1F6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678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A598A0-32EF-4344-96D8-E59E46FB3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376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FBBC352-73A6-47EB-89FD-A42106F7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289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F6FF599-761E-4EF7-B6E1-450539F5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60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705E79-33AD-4AB8-A3ED-74D283BD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321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4A4599B-3925-417D-B9C6-2474169D8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8316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03112F-9A6E-43AF-B28A-EA4C48F60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36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43356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876D7A-E91D-46E0-BCF8-158050A3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231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5A57882-2E13-45D5-8465-59966085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813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0" y="43356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C22E2A-3C52-42B1-BE38-8433DF90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16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740EDE-14A2-4709-A207-D805F59AD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3673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201497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5150830" y="19467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5150830" y="14855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201497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201497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5150830" y="4668300"/>
            <a:ext cx="4725865" cy="19769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5150830" y="42033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80355C5-BF04-4063-9654-804DDA74A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812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150830" y="4146660"/>
            <a:ext cx="4725865" cy="24796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559E718-68EB-47EC-9820-BF4A0914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3507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6945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7598021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5214338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830640" y="5182380"/>
            <a:ext cx="1941635" cy="134946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88673C-C8A7-4DF4-8BB5-0380B789B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5976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1A31E-412E-48D9-B509-5C380D590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928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784160"/>
            <a:ext cx="9675202" cy="48384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AE2BB24-A71E-4D91-BADA-9AF96E7AB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277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C0EC5CB-4BFC-4A29-B1B8-E844EC9A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9839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FC2525-BAC8-4F40-8842-BD7333E6A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869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32285F-E50B-463E-99A5-8BB8C1414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367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5140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2D40E01-1A3C-4C55-A36C-68B77D60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734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497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C8A402-7FCF-429F-B50D-10E0CCB4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8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56DD3E-852B-4684-B532-E14AD6875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4338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4D58BC-8121-42C8-9F10-0E4C4D0D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851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201497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89B9B37-B9FF-43BC-91FE-B2E166FB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472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1882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0331428-9EB1-4FF6-9A0E-F9107F02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245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1882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3B16EC-2518-43D4-8E55-8CD94AA5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87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4203360"/>
            <a:ext cx="9675202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829FAE-15A6-4405-806F-C9CA8146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925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D30B11-6F3C-4BB2-A01C-8F52E7DB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948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3162718-6644-437C-8EB3-09ECE7451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652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0" y="420336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46CAB94-A1AB-4B62-876F-194A05F81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4141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4203360"/>
            <a:ext cx="4725865" cy="24381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62E4DD3-FC5B-400C-806D-5D716BC0E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4053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47854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497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8DBD8-98DB-4B26-AB70-9F38BFC6F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46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286702"/>
            <a:ext cx="3316456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50" y="286721"/>
            <a:ext cx="5635349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06865"/>
            <a:ext cx="331645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70934" indent="0">
              <a:buNone/>
              <a:defRPr sz="1200"/>
            </a:lvl2pPr>
            <a:lvl3pPr marL="941869" indent="0">
              <a:buNone/>
              <a:defRPr sz="1000"/>
            </a:lvl3pPr>
            <a:lvl4pPr marL="1412805" indent="0">
              <a:buNone/>
              <a:defRPr sz="900"/>
            </a:lvl4pPr>
            <a:lvl5pPr marL="1883738" indent="0">
              <a:buNone/>
              <a:defRPr sz="900"/>
            </a:lvl5pPr>
            <a:lvl6pPr marL="2354672" indent="0">
              <a:buNone/>
              <a:defRPr sz="900"/>
            </a:lvl6pPr>
            <a:lvl7pPr marL="2825606" indent="0">
              <a:buNone/>
              <a:defRPr sz="900"/>
            </a:lvl7pPr>
            <a:lvl8pPr marL="3296542" indent="0">
              <a:buNone/>
              <a:defRPr sz="900"/>
            </a:lvl8pPr>
            <a:lvl9pPr marL="376747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D399E2-01A9-4ECD-9C8D-493021CF3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4919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7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0830" y="148554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01497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150830" y="360234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497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201497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5150830" y="4192020"/>
            <a:ext cx="4725865" cy="2079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5150830" y="6301260"/>
            <a:ext cx="4725865" cy="31752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98F1D22-5AAC-4EAE-995E-0F957C211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9602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201490" y="148554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249365" y="148554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201490" y="546588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249365" y="546588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201490" y="281232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249365" y="281232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201490" y="4139100"/>
            <a:ext cx="1842721" cy="112644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9115" indent="-189115" algn="l" defTabSz="941869" rtl="0" eaLnBrk="1" latinLnBrk="0" hangingPunct="1">
              <a:spcBef>
                <a:spcPts val="0"/>
              </a:spcBef>
              <a:spcAft>
                <a:spcPts val="616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249365" y="4139100"/>
            <a:ext cx="7627327" cy="11264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81B76DC-5A20-4245-B186-F2B0FA09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772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97" y="3757320"/>
            <a:ext cx="9678865" cy="1568700"/>
          </a:xfrm>
        </p:spPr>
        <p:txBody>
          <a:bodyPr lIns="92705" rIns="92705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3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3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7" y="6674185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225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C9285C3-4765-4D4E-A44E-0EF42D40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1918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2" y="1466640"/>
            <a:ext cx="6949587" cy="3118500"/>
          </a:xfrm>
        </p:spPr>
        <p:txBody>
          <a:bodyPr tIns="185407"/>
          <a:lstStyle>
            <a:lvl1pPr marL="65080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135A42-6E3A-4B2F-BB0E-93204937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537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4184113" y="951796"/>
            <a:ext cx="5896518" cy="6249114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97" y="3757320"/>
            <a:ext cx="9678865" cy="1568700"/>
          </a:xfrm>
        </p:spPr>
        <p:txBody>
          <a:bodyPr lIns="92705" rIns="92705" anchor="t">
            <a:normAutofit/>
          </a:bodyPr>
          <a:lstStyle>
            <a:lvl1pPr algn="ctr">
              <a:defRPr sz="2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3" y="5866560"/>
            <a:ext cx="4733192" cy="389340"/>
          </a:xfrm>
        </p:spPr>
        <p:txBody>
          <a:bodyPr anchor="b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01493" y="6323940"/>
            <a:ext cx="473319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260232" y="6769980"/>
            <a:ext cx="3674452" cy="2268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201947" y="6674185"/>
            <a:ext cx="985446" cy="38338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867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37847" y="1493100"/>
            <a:ext cx="1985596" cy="306558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930772" y="1466640"/>
            <a:ext cx="6949587" cy="3118500"/>
          </a:xfrm>
        </p:spPr>
        <p:txBody>
          <a:bodyPr tIns="185407"/>
          <a:lstStyle>
            <a:lvl1pPr marL="65080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37847" y="4974480"/>
            <a:ext cx="8938846" cy="142128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8E6F5E-45B9-464C-983C-94CE62548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9025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6797BC-9A56-4906-84B3-55E3DA48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6379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D074127-7E47-4838-B168-4962AF5C5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42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A81EF9-C9A0-4A28-A2A4-06C94175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23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7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7" y="643414"/>
            <a:ext cx="6048375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0934" indent="0">
              <a:buNone/>
              <a:defRPr sz="2900"/>
            </a:lvl2pPr>
            <a:lvl3pPr marL="941869" indent="0">
              <a:buNone/>
              <a:defRPr sz="2500"/>
            </a:lvl3pPr>
            <a:lvl4pPr marL="1412805" indent="0">
              <a:buNone/>
              <a:defRPr sz="2100"/>
            </a:lvl4pPr>
            <a:lvl5pPr marL="1883738" indent="0">
              <a:buNone/>
              <a:defRPr sz="2100"/>
            </a:lvl5pPr>
            <a:lvl6pPr marL="2354672" indent="0">
              <a:buNone/>
              <a:defRPr sz="2100"/>
            </a:lvl6pPr>
            <a:lvl7pPr marL="2825606" indent="0">
              <a:buNone/>
              <a:defRPr sz="2100"/>
            </a:lvl7pPr>
            <a:lvl8pPr marL="3296542" indent="0">
              <a:buNone/>
              <a:defRPr sz="2100"/>
            </a:lvl8pPr>
            <a:lvl9pPr marL="3767474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7" y="5635706"/>
            <a:ext cx="604837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0934" indent="0">
              <a:buNone/>
              <a:defRPr sz="1200"/>
            </a:lvl2pPr>
            <a:lvl3pPr marL="941869" indent="0">
              <a:buNone/>
              <a:defRPr sz="1000"/>
            </a:lvl3pPr>
            <a:lvl4pPr marL="1412805" indent="0">
              <a:buNone/>
              <a:defRPr sz="900"/>
            </a:lvl4pPr>
            <a:lvl5pPr marL="1883738" indent="0">
              <a:buNone/>
              <a:defRPr sz="900"/>
            </a:lvl5pPr>
            <a:lvl6pPr marL="2354672" indent="0">
              <a:buNone/>
              <a:defRPr sz="900"/>
            </a:lvl6pPr>
            <a:lvl7pPr marL="2825606" indent="0">
              <a:buNone/>
              <a:defRPr sz="900"/>
            </a:lvl7pPr>
            <a:lvl8pPr marL="3296542" indent="0">
              <a:buNone/>
              <a:defRPr sz="900"/>
            </a:lvl8pPr>
            <a:lvl9pPr marL="376747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99669A-CC14-4126-A0A1-32703B8BA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1964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4E4EAF-AA31-4E6E-A00F-097C08EC3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8862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33226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01490" y="5477220"/>
            <a:ext cx="9675202" cy="114534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5C8759F-81D0-4EDE-91E2-0B2970348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244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784160"/>
            <a:ext cx="4725865" cy="4838400"/>
          </a:xfrm>
        </p:spPr>
        <p:txBody>
          <a:bodyPr tIns="29665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784160"/>
            <a:ext cx="4725865" cy="4838400"/>
          </a:xfrm>
        </p:spPr>
        <p:txBody>
          <a:bodyPr tIns="29665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DD3CF16-A0C2-4B64-BA41-ACD7C79E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6201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70BDB1-C39C-4097-9374-AAE67B8E9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755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71E52F2-CF6A-405D-9125-C189E8A6A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8789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48554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201490" y="4203360"/>
            <a:ext cx="9675202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B57DF5-6E45-4413-980A-E663545F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3908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0" y="1784160"/>
            <a:ext cx="9675202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4335660"/>
            <a:ext cx="9678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0730C0-ADA2-462A-AE71-3432888D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93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09BD89-C486-47FF-85C7-5B90D07F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7392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0" y="1254960"/>
            <a:ext cx="9675202" cy="283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7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201497" y="17841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150830" y="1784160"/>
            <a:ext cx="4725865" cy="48384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201497" y="4316760"/>
            <a:ext cx="4725865" cy="2305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0B1AB7-373C-46E7-B3EE-97F20CE0E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499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201496" y="6879600"/>
            <a:ext cx="7693270" cy="253260"/>
          </a:xfrm>
        </p:spPr>
        <p:txBody>
          <a:bodyPr>
            <a:normAutofit/>
          </a:bodyPr>
          <a:lstStyle>
            <a:lvl1pPr marL="189115" indent="-189115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150830" y="14855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201497" y="1485540"/>
            <a:ext cx="4725865" cy="5140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150830" y="4188240"/>
            <a:ext cx="4725865" cy="243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499985-D649-4B0A-9339-64619074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21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4.xml"/><Relationship Id="rId50" Type="http://schemas.openxmlformats.org/officeDocument/2006/relationships/image" Target="../media/image12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78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image" Target="../media/image11.pn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52" Type="http://schemas.openxmlformats.org/officeDocument/2006/relationships/image" Target="../media/image14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48" Type="http://schemas.openxmlformats.org/officeDocument/2006/relationships/theme" Target="../theme/theme4.xml"/><Relationship Id="rId8" Type="http://schemas.openxmlformats.org/officeDocument/2006/relationships/slideLayout" Target="../slideLayouts/slideLayout45.xml"/><Relationship Id="rId51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9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34" Type="http://schemas.openxmlformats.org/officeDocument/2006/relationships/slideLayout" Target="../slideLayouts/slideLayout118.xml"/><Relationship Id="rId42" Type="http://schemas.openxmlformats.org/officeDocument/2006/relationships/slideLayout" Target="../slideLayouts/slideLayout126.xml"/><Relationship Id="rId47" Type="http://schemas.openxmlformats.org/officeDocument/2006/relationships/slideLayout" Target="../slideLayouts/slideLayout131.xml"/><Relationship Id="rId50" Type="http://schemas.openxmlformats.org/officeDocument/2006/relationships/image" Target="../media/image12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slideLayout" Target="../slideLayouts/slideLayout117.xml"/><Relationship Id="rId38" Type="http://schemas.openxmlformats.org/officeDocument/2006/relationships/slideLayout" Target="../slideLayouts/slideLayout122.xml"/><Relationship Id="rId46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41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37" Type="http://schemas.openxmlformats.org/officeDocument/2006/relationships/slideLayout" Target="../slideLayouts/slideLayout121.xml"/><Relationship Id="rId40" Type="http://schemas.openxmlformats.org/officeDocument/2006/relationships/slideLayout" Target="../slideLayouts/slideLayout124.xml"/><Relationship Id="rId45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36" Type="http://schemas.openxmlformats.org/officeDocument/2006/relationships/slideLayout" Target="../slideLayouts/slideLayout120.xml"/><Relationship Id="rId49" Type="http://schemas.openxmlformats.org/officeDocument/2006/relationships/image" Target="../media/image11.png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4" Type="http://schemas.openxmlformats.org/officeDocument/2006/relationships/slideLayout" Target="../slideLayouts/slideLayout128.xml"/><Relationship Id="rId52" Type="http://schemas.openxmlformats.org/officeDocument/2006/relationships/image" Target="../media/image14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Relationship Id="rId35" Type="http://schemas.openxmlformats.org/officeDocument/2006/relationships/slideLayout" Target="../slideLayouts/slideLayout119.xml"/><Relationship Id="rId43" Type="http://schemas.openxmlformats.org/officeDocument/2006/relationships/slideLayout" Target="../slideLayouts/slideLayout127.xml"/><Relationship Id="rId48" Type="http://schemas.openxmlformats.org/officeDocument/2006/relationships/theme" Target="../theme/theme5.xml"/><Relationship Id="rId8" Type="http://schemas.openxmlformats.org/officeDocument/2006/relationships/slideLayout" Target="../slideLayouts/slideLayout92.xml"/><Relationship Id="rId51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9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34" Type="http://schemas.openxmlformats.org/officeDocument/2006/relationships/slideLayout" Target="../slideLayouts/slideLayout165.xml"/><Relationship Id="rId42" Type="http://schemas.openxmlformats.org/officeDocument/2006/relationships/slideLayout" Target="../slideLayouts/slideLayout173.xml"/><Relationship Id="rId47" Type="http://schemas.openxmlformats.org/officeDocument/2006/relationships/slideLayout" Target="../slideLayouts/slideLayout178.xml"/><Relationship Id="rId50" Type="http://schemas.openxmlformats.org/officeDocument/2006/relationships/image" Target="../media/image12.png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38" Type="http://schemas.openxmlformats.org/officeDocument/2006/relationships/slideLayout" Target="../slideLayouts/slideLayout169.xml"/><Relationship Id="rId46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41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openxmlformats.org/officeDocument/2006/relationships/slideLayout" Target="../slideLayouts/slideLayout168.xml"/><Relationship Id="rId40" Type="http://schemas.openxmlformats.org/officeDocument/2006/relationships/slideLayout" Target="../slideLayouts/slideLayout171.xml"/><Relationship Id="rId45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slideLayout" Target="../slideLayouts/slideLayout167.xml"/><Relationship Id="rId49" Type="http://schemas.openxmlformats.org/officeDocument/2006/relationships/image" Target="../media/image11.png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4" Type="http://schemas.openxmlformats.org/officeDocument/2006/relationships/slideLayout" Target="../slideLayouts/slideLayout175.xml"/><Relationship Id="rId52" Type="http://schemas.openxmlformats.org/officeDocument/2006/relationships/image" Target="../media/image14.png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slideLayout" Target="../slideLayouts/slideLayout166.xml"/><Relationship Id="rId43" Type="http://schemas.openxmlformats.org/officeDocument/2006/relationships/slideLayout" Target="../slideLayouts/slideLayout174.xml"/><Relationship Id="rId48" Type="http://schemas.openxmlformats.org/officeDocument/2006/relationships/theme" Target="../theme/theme6.xml"/><Relationship Id="rId8" Type="http://schemas.openxmlformats.org/officeDocument/2006/relationships/slideLayout" Target="../slideLayouts/slideLayout139.xml"/><Relationship Id="rId51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8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490" y="6770857"/>
            <a:ext cx="691427" cy="3967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300" b="1">
                <a:solidFill>
                  <a:srgbClr val="003274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BCAE01E-B451-425D-BCCE-0B083ADA3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60" y="1181816"/>
            <a:ext cx="9287422" cy="5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6958" y="7"/>
            <a:ext cx="8413445" cy="10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5399" y="111682"/>
            <a:ext cx="978984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7" r:id="rId1"/>
    <p:sldLayoutId id="2147487368" r:id="rId2"/>
    <p:sldLayoutId id="2147487369" r:id="rId3"/>
    <p:sldLayoutId id="2147487370" r:id="rId4"/>
    <p:sldLayoutId id="2147487371" r:id="rId5"/>
    <p:sldLayoutId id="2147487372" r:id="rId6"/>
    <p:sldLayoutId id="2147487373" r:id="rId7"/>
    <p:sldLayoutId id="2147487374" r:id="rId8"/>
    <p:sldLayoutId id="2147487375" r:id="rId9"/>
    <p:sldLayoutId id="2147487376" r:id="rId10"/>
    <p:sldLayoutId id="2147487377" r:id="rId11"/>
    <p:sldLayoutId id="214748737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5pPr>
      <a:lvl6pPr marL="470934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6pPr>
      <a:lvl7pPr marL="941869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7pPr>
      <a:lvl8pPr marL="1412805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8pPr>
      <a:lvl9pPr marL="188373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9pPr>
    </p:titleStyle>
    <p:bodyStyle>
      <a:lvl1pPr marL="186412" indent="-18641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188" indent="-183141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96960" indent="-276347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300">
          <a:solidFill>
            <a:schemeClr val="tx1"/>
          </a:solidFill>
          <a:latin typeface="+mn-lt"/>
        </a:defRPr>
      </a:lvl3pPr>
      <a:lvl4pPr marL="1715314" indent="-23546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5557" indent="-23546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6492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7426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8360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19294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93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869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05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738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67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06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54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747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490" y="6770857"/>
            <a:ext cx="691427" cy="3967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3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60" y="1181816"/>
            <a:ext cx="9287422" cy="5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6958" y="7"/>
            <a:ext cx="8413445" cy="10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5399" y="111682"/>
            <a:ext cx="978984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79" r:id="rId1"/>
    <p:sldLayoutId id="2147487380" r:id="rId2"/>
    <p:sldLayoutId id="2147487381" r:id="rId3"/>
    <p:sldLayoutId id="2147487382" r:id="rId4"/>
    <p:sldLayoutId id="2147487383" r:id="rId5"/>
    <p:sldLayoutId id="2147487384" r:id="rId6"/>
    <p:sldLayoutId id="2147487385" r:id="rId7"/>
    <p:sldLayoutId id="2147487386" r:id="rId8"/>
    <p:sldLayoutId id="2147487387" r:id="rId9"/>
    <p:sldLayoutId id="2147487388" r:id="rId10"/>
    <p:sldLayoutId id="2147487389" r:id="rId11"/>
    <p:sldLayoutId id="2147487572" r:id="rId12"/>
    <p:sldLayoutId id="2147487574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70934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41869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412805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8373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6412" indent="-18641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188" indent="-183141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96960" indent="-276347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300">
          <a:solidFill>
            <a:schemeClr val="tx1"/>
          </a:solidFill>
          <a:latin typeface="+mn-lt"/>
          <a:cs typeface="+mn-cs"/>
        </a:defRPr>
      </a:lvl3pPr>
      <a:lvl4pPr marL="1715314" indent="-23546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35557" indent="-23546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06492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77426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548360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019294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93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869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05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738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67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06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54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747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490" y="6770857"/>
            <a:ext cx="691427" cy="3967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300" b="1">
                <a:solidFill>
                  <a:srgbClr val="003274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21CC915F-257F-411A-8AFE-48317BC8C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60" y="1181816"/>
            <a:ext cx="9287422" cy="5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6958" y="7"/>
            <a:ext cx="8413445" cy="10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3077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5399" y="111682"/>
            <a:ext cx="978984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91" r:id="rId1"/>
    <p:sldLayoutId id="2147487392" r:id="rId2"/>
    <p:sldLayoutId id="2147487393" r:id="rId3"/>
    <p:sldLayoutId id="2147487394" r:id="rId4"/>
    <p:sldLayoutId id="2147487395" r:id="rId5"/>
    <p:sldLayoutId id="2147487396" r:id="rId6"/>
    <p:sldLayoutId id="2147487397" r:id="rId7"/>
    <p:sldLayoutId id="2147487398" r:id="rId8"/>
    <p:sldLayoutId id="2147487399" r:id="rId9"/>
    <p:sldLayoutId id="2147487400" r:id="rId10"/>
    <p:sldLayoutId id="2147487401" r:id="rId11"/>
    <p:sldLayoutId id="214748740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5pPr>
      <a:lvl6pPr marL="470934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6pPr>
      <a:lvl7pPr marL="941869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7pPr>
      <a:lvl8pPr marL="1412805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8pPr>
      <a:lvl9pPr marL="188373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pitchFamily="34" charset="0"/>
        </a:defRPr>
      </a:lvl9pPr>
    </p:titleStyle>
    <p:bodyStyle>
      <a:lvl1pPr marL="186412" indent="-18641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188" indent="-183141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96960" indent="-276347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300">
          <a:solidFill>
            <a:schemeClr val="tx1"/>
          </a:solidFill>
          <a:latin typeface="+mn-lt"/>
        </a:defRPr>
      </a:lvl3pPr>
      <a:lvl4pPr marL="1715314" indent="-23546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5557" indent="-23546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6492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7426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8360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19294" indent="-23546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93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869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05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738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67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06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54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747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823897" y="200025"/>
            <a:ext cx="9053177" cy="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094" rIns="0" bIns="470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201946" y="1485188"/>
            <a:ext cx="9675138" cy="51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13590" y="6825869"/>
            <a:ext cx="470106" cy="348376"/>
          </a:xfrm>
          <a:prstGeom prst="rect">
            <a:avLst/>
          </a:prstGeom>
        </p:spPr>
        <p:txBody>
          <a:bodyPr vert="horz" wrap="square" lIns="94186" tIns="47094" rIns="94186" bIns="4709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FFF5BE-0FCE-4491-A047-37E9E9D1F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28462"/>
            <a:ext cx="10080625" cy="151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86" tIns="47094" rIns="94186" bIns="4709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804185"/>
            <a:ext cx="10080625" cy="166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8793094" y="6864202"/>
            <a:ext cx="1098531" cy="2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86" tIns="47094" rIns="94186" bIns="47094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4104" name="logo1" descr="ARMZ_logo_ru_mini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5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logo2" descr="ARMZ_logo_en_mini.pn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5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03" r:id="rId1"/>
    <p:sldLayoutId id="2147487404" r:id="rId2"/>
    <p:sldLayoutId id="2147487405" r:id="rId3"/>
    <p:sldLayoutId id="2147487406" r:id="rId4"/>
    <p:sldLayoutId id="2147487407" r:id="rId5"/>
    <p:sldLayoutId id="2147487408" r:id="rId6"/>
    <p:sldLayoutId id="2147487409" r:id="rId7"/>
    <p:sldLayoutId id="2147487410" r:id="rId8"/>
    <p:sldLayoutId id="2147487411" r:id="rId9"/>
    <p:sldLayoutId id="2147487412" r:id="rId10"/>
    <p:sldLayoutId id="2147487413" r:id="rId11"/>
    <p:sldLayoutId id="2147487414" r:id="rId12"/>
    <p:sldLayoutId id="2147487415" r:id="rId13"/>
    <p:sldLayoutId id="2147487416" r:id="rId14"/>
    <p:sldLayoutId id="2147487417" r:id="rId15"/>
    <p:sldLayoutId id="2147487418" r:id="rId16"/>
    <p:sldLayoutId id="2147487419" r:id="rId17"/>
    <p:sldLayoutId id="2147487420" r:id="rId18"/>
    <p:sldLayoutId id="2147487421" r:id="rId19"/>
    <p:sldLayoutId id="2147487422" r:id="rId20"/>
    <p:sldLayoutId id="2147487423" r:id="rId21"/>
    <p:sldLayoutId id="2147487424" r:id="rId22"/>
    <p:sldLayoutId id="2147487425" r:id="rId23"/>
    <p:sldLayoutId id="2147487426" r:id="rId24"/>
    <p:sldLayoutId id="2147487427" r:id="rId25"/>
    <p:sldLayoutId id="2147487428" r:id="rId26"/>
    <p:sldLayoutId id="2147487429" r:id="rId27"/>
    <p:sldLayoutId id="2147487430" r:id="rId28"/>
    <p:sldLayoutId id="2147487431" r:id="rId29"/>
    <p:sldLayoutId id="2147487432" r:id="rId30"/>
    <p:sldLayoutId id="2147487433" r:id="rId31"/>
    <p:sldLayoutId id="2147487434" r:id="rId32"/>
    <p:sldLayoutId id="2147487435" r:id="rId33"/>
    <p:sldLayoutId id="2147487436" r:id="rId34"/>
    <p:sldLayoutId id="2147487437" r:id="rId35"/>
    <p:sldLayoutId id="2147487438" r:id="rId36"/>
    <p:sldLayoutId id="2147487439" r:id="rId37"/>
    <p:sldLayoutId id="2147487440" r:id="rId38"/>
    <p:sldLayoutId id="2147487441" r:id="rId39"/>
    <p:sldLayoutId id="2147487442" r:id="rId40"/>
    <p:sldLayoutId id="2147487443" r:id="rId41"/>
    <p:sldLayoutId id="2147487444" r:id="rId42"/>
    <p:sldLayoutId id="2147487445" r:id="rId43"/>
    <p:sldLayoutId id="2147487446" r:id="rId44"/>
    <p:sldLayoutId id="2147487447" r:id="rId45"/>
    <p:sldLayoutId id="2147487449" r:id="rId46"/>
    <p:sldLayoutId id="2147487450" r:id="rId4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70934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6pPr>
      <a:lvl7pPr marL="941869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7pPr>
      <a:lvl8pPr marL="1412805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8pPr>
      <a:lvl9pPr marL="1883738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9pPr>
    </p:titleStyle>
    <p:bodyStyle>
      <a:lvl1pPr marL="188048" indent="-188048" algn="l" rtl="0" eaLnBrk="0" fontAlgn="base" hangingPunct="0">
        <a:spcBef>
          <a:spcPct val="0"/>
        </a:spcBef>
        <a:spcAft>
          <a:spcPts val="616"/>
        </a:spcAft>
        <a:buBlip>
          <a:blip r:embed="rId51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58107" indent="-170059" algn="l" rtl="0" eaLnBrk="0" fontAlgn="base" hangingPunct="0">
        <a:spcBef>
          <a:spcPct val="0"/>
        </a:spcBef>
        <a:spcAft>
          <a:spcPts val="616"/>
        </a:spcAft>
        <a:buBlip>
          <a:blip r:embed="rId52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77336" indent="-2354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48272" indent="-2354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119205" indent="-2354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90141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1073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009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942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93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869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05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738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67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06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54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747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823897" y="200025"/>
            <a:ext cx="9053177" cy="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094" rIns="0" bIns="470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201946" y="1485188"/>
            <a:ext cx="9675138" cy="51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13590" y="6825869"/>
            <a:ext cx="470106" cy="348376"/>
          </a:xfrm>
          <a:prstGeom prst="rect">
            <a:avLst/>
          </a:prstGeom>
        </p:spPr>
        <p:txBody>
          <a:bodyPr vert="horz" wrap="square" lIns="94186" tIns="47094" rIns="94186" bIns="4709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ED2092-32B9-480B-9177-4291E42B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28462"/>
            <a:ext cx="10080625" cy="151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86" tIns="47094" rIns="94186" bIns="4709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804185"/>
            <a:ext cx="10080625" cy="166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8793094" y="6864202"/>
            <a:ext cx="1098531" cy="2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86" tIns="47094" rIns="94186" bIns="47094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5128" name="logo1" descr="ARMZ_logo_ru_mini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5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logo2" descr="ARMZ_logo_en_mini.pn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5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51" r:id="rId1"/>
    <p:sldLayoutId id="2147487452" r:id="rId2"/>
    <p:sldLayoutId id="2147487453" r:id="rId3"/>
    <p:sldLayoutId id="2147487454" r:id="rId4"/>
    <p:sldLayoutId id="2147487455" r:id="rId5"/>
    <p:sldLayoutId id="2147487456" r:id="rId6"/>
    <p:sldLayoutId id="2147487457" r:id="rId7"/>
    <p:sldLayoutId id="2147487458" r:id="rId8"/>
    <p:sldLayoutId id="2147487459" r:id="rId9"/>
    <p:sldLayoutId id="2147487460" r:id="rId10"/>
    <p:sldLayoutId id="2147487461" r:id="rId11"/>
    <p:sldLayoutId id="2147487462" r:id="rId12"/>
    <p:sldLayoutId id="2147487463" r:id="rId13"/>
    <p:sldLayoutId id="2147487464" r:id="rId14"/>
    <p:sldLayoutId id="2147487465" r:id="rId15"/>
    <p:sldLayoutId id="2147487466" r:id="rId16"/>
    <p:sldLayoutId id="2147487467" r:id="rId17"/>
    <p:sldLayoutId id="2147487468" r:id="rId18"/>
    <p:sldLayoutId id="2147487469" r:id="rId19"/>
    <p:sldLayoutId id="2147487470" r:id="rId20"/>
    <p:sldLayoutId id="2147487471" r:id="rId21"/>
    <p:sldLayoutId id="2147487472" r:id="rId22"/>
    <p:sldLayoutId id="2147487473" r:id="rId23"/>
    <p:sldLayoutId id="2147487474" r:id="rId24"/>
    <p:sldLayoutId id="2147487475" r:id="rId25"/>
    <p:sldLayoutId id="2147487476" r:id="rId26"/>
    <p:sldLayoutId id="2147487477" r:id="rId27"/>
    <p:sldLayoutId id="2147487478" r:id="rId28"/>
    <p:sldLayoutId id="2147487479" r:id="rId29"/>
    <p:sldLayoutId id="2147487480" r:id="rId30"/>
    <p:sldLayoutId id="2147487481" r:id="rId31"/>
    <p:sldLayoutId id="2147487482" r:id="rId32"/>
    <p:sldLayoutId id="2147487483" r:id="rId33"/>
    <p:sldLayoutId id="2147487484" r:id="rId34"/>
    <p:sldLayoutId id="2147487485" r:id="rId35"/>
    <p:sldLayoutId id="2147487486" r:id="rId36"/>
    <p:sldLayoutId id="2147487487" r:id="rId37"/>
    <p:sldLayoutId id="2147487488" r:id="rId38"/>
    <p:sldLayoutId id="2147487489" r:id="rId39"/>
    <p:sldLayoutId id="2147487490" r:id="rId40"/>
    <p:sldLayoutId id="2147487491" r:id="rId41"/>
    <p:sldLayoutId id="2147487492" r:id="rId42"/>
    <p:sldLayoutId id="2147487493" r:id="rId43"/>
    <p:sldLayoutId id="2147487494" r:id="rId44"/>
    <p:sldLayoutId id="2147487495" r:id="rId45"/>
    <p:sldLayoutId id="2147487497" r:id="rId46"/>
    <p:sldLayoutId id="2147487498" r:id="rId4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70934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6pPr>
      <a:lvl7pPr marL="941869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7pPr>
      <a:lvl8pPr marL="1412805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8pPr>
      <a:lvl9pPr marL="1883738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9pPr>
    </p:titleStyle>
    <p:bodyStyle>
      <a:lvl1pPr marL="188048" indent="-188048" algn="l" rtl="0" eaLnBrk="0" fontAlgn="base" hangingPunct="0">
        <a:spcBef>
          <a:spcPct val="0"/>
        </a:spcBef>
        <a:spcAft>
          <a:spcPts val="616"/>
        </a:spcAft>
        <a:buBlip>
          <a:blip r:embed="rId51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58107" indent="-170059" algn="l" rtl="0" eaLnBrk="0" fontAlgn="base" hangingPunct="0">
        <a:spcBef>
          <a:spcPct val="0"/>
        </a:spcBef>
        <a:spcAft>
          <a:spcPts val="616"/>
        </a:spcAft>
        <a:buBlip>
          <a:blip r:embed="rId52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77336" indent="-2354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48272" indent="-2354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119205" indent="-2354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90141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1073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009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942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93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869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05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738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67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06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54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747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823897" y="200025"/>
            <a:ext cx="9053177" cy="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094" rIns="0" bIns="470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201946" y="1485188"/>
            <a:ext cx="9675138" cy="51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13590" y="6825869"/>
            <a:ext cx="470106" cy="348376"/>
          </a:xfrm>
          <a:prstGeom prst="rect">
            <a:avLst/>
          </a:prstGeom>
        </p:spPr>
        <p:txBody>
          <a:bodyPr vert="horz" wrap="square" lIns="94186" tIns="47094" rIns="94186" bIns="4709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72B0CA-4929-4672-857E-26DC35B6C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28462"/>
            <a:ext cx="10080625" cy="151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86" tIns="47094" rIns="94186" bIns="4709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804185"/>
            <a:ext cx="10080625" cy="166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8793094" y="6864202"/>
            <a:ext cx="1098531" cy="2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86" tIns="47094" rIns="94186" bIns="47094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6152" name="logo1" descr="ARMZ_logo_ru_mini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5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logo2" descr="ARMZ_logo_en_mini.pn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27" y="188365"/>
            <a:ext cx="468492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99" r:id="rId1"/>
    <p:sldLayoutId id="2147487500" r:id="rId2"/>
    <p:sldLayoutId id="2147487501" r:id="rId3"/>
    <p:sldLayoutId id="2147487502" r:id="rId4"/>
    <p:sldLayoutId id="2147487503" r:id="rId5"/>
    <p:sldLayoutId id="2147487504" r:id="rId6"/>
    <p:sldLayoutId id="2147487505" r:id="rId7"/>
    <p:sldLayoutId id="2147487506" r:id="rId8"/>
    <p:sldLayoutId id="2147487507" r:id="rId9"/>
    <p:sldLayoutId id="2147487508" r:id="rId10"/>
    <p:sldLayoutId id="2147487509" r:id="rId11"/>
    <p:sldLayoutId id="2147487510" r:id="rId12"/>
    <p:sldLayoutId id="2147487511" r:id="rId13"/>
    <p:sldLayoutId id="2147487512" r:id="rId14"/>
    <p:sldLayoutId id="2147487513" r:id="rId15"/>
    <p:sldLayoutId id="2147487514" r:id="rId16"/>
    <p:sldLayoutId id="2147487515" r:id="rId17"/>
    <p:sldLayoutId id="2147487516" r:id="rId18"/>
    <p:sldLayoutId id="2147487517" r:id="rId19"/>
    <p:sldLayoutId id="2147487518" r:id="rId20"/>
    <p:sldLayoutId id="2147487519" r:id="rId21"/>
    <p:sldLayoutId id="2147487520" r:id="rId22"/>
    <p:sldLayoutId id="2147487521" r:id="rId23"/>
    <p:sldLayoutId id="2147487522" r:id="rId24"/>
    <p:sldLayoutId id="2147487523" r:id="rId25"/>
    <p:sldLayoutId id="2147487524" r:id="rId26"/>
    <p:sldLayoutId id="2147487525" r:id="rId27"/>
    <p:sldLayoutId id="2147487526" r:id="rId28"/>
    <p:sldLayoutId id="2147487527" r:id="rId29"/>
    <p:sldLayoutId id="2147487528" r:id="rId30"/>
    <p:sldLayoutId id="2147487529" r:id="rId31"/>
    <p:sldLayoutId id="2147487530" r:id="rId32"/>
    <p:sldLayoutId id="2147487531" r:id="rId33"/>
    <p:sldLayoutId id="2147487532" r:id="rId34"/>
    <p:sldLayoutId id="2147487533" r:id="rId35"/>
    <p:sldLayoutId id="2147487534" r:id="rId36"/>
    <p:sldLayoutId id="2147487535" r:id="rId37"/>
    <p:sldLayoutId id="2147487536" r:id="rId38"/>
    <p:sldLayoutId id="2147487537" r:id="rId39"/>
    <p:sldLayoutId id="2147487538" r:id="rId40"/>
    <p:sldLayoutId id="2147487539" r:id="rId41"/>
    <p:sldLayoutId id="2147487540" r:id="rId42"/>
    <p:sldLayoutId id="2147487541" r:id="rId43"/>
    <p:sldLayoutId id="2147487542" r:id="rId44"/>
    <p:sldLayoutId id="2147487543" r:id="rId45"/>
    <p:sldLayoutId id="2147487545" r:id="rId46"/>
    <p:sldLayoutId id="2147487546" r:id="rId4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70934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6pPr>
      <a:lvl7pPr marL="941869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7pPr>
      <a:lvl8pPr marL="1412805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8pPr>
      <a:lvl9pPr marL="1883738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Evropa"/>
        </a:defRPr>
      </a:lvl9pPr>
    </p:titleStyle>
    <p:bodyStyle>
      <a:lvl1pPr marL="188048" indent="-188048" algn="l" rtl="0" eaLnBrk="0" fontAlgn="base" hangingPunct="0">
        <a:spcBef>
          <a:spcPct val="0"/>
        </a:spcBef>
        <a:spcAft>
          <a:spcPts val="616"/>
        </a:spcAft>
        <a:buBlip>
          <a:blip r:embed="rId51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58107" indent="-170059" algn="l" rtl="0" eaLnBrk="0" fontAlgn="base" hangingPunct="0">
        <a:spcBef>
          <a:spcPct val="0"/>
        </a:spcBef>
        <a:spcAft>
          <a:spcPts val="616"/>
        </a:spcAft>
        <a:buBlip>
          <a:blip r:embed="rId52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77336" indent="-2354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48272" indent="-2354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119205" indent="-2354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90141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1073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009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942" indent="-235468" algn="l" defTabSz="9418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93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869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05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738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67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5606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542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7474" algn="l" defTabSz="9418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5820" y="6770871"/>
            <a:ext cx="691292" cy="3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762EE4B-176A-46DE-97A9-B33DA27D050C}" type="slidenum">
              <a:rPr lang="ru-RU" altLang="ru-RU">
                <a:cs typeface="Arial" charset="0"/>
              </a:rPr>
              <a:pPr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87" y="1181816"/>
            <a:ext cx="9287825" cy="5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16282" y="7"/>
            <a:ext cx="8416272" cy="10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Picture 23" descr="ujkm,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7556" y="111682"/>
            <a:ext cx="976561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18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48" r:id="rId1"/>
    <p:sldLayoutId id="2147487549" r:id="rId2"/>
    <p:sldLayoutId id="2147487550" r:id="rId3"/>
    <p:sldLayoutId id="2147487551" r:id="rId4"/>
    <p:sldLayoutId id="2147487552" r:id="rId5"/>
    <p:sldLayoutId id="2147487553" r:id="rId6"/>
    <p:sldLayoutId id="2147487554" r:id="rId7"/>
    <p:sldLayoutId id="2147487555" r:id="rId8"/>
    <p:sldLayoutId id="2147487556" r:id="rId9"/>
    <p:sldLayoutId id="2147487557" r:id="rId10"/>
    <p:sldLayoutId id="2147487558" r:id="rId11"/>
    <p:sldLayoutId id="2147487559" r:id="rId12"/>
    <p:sldLayoutId id="2147487560" r:id="rId13"/>
    <p:sldLayoutId id="2147487561" r:id="rId14"/>
    <p:sldLayoutId id="2147487562" r:id="rId15"/>
    <p:sldLayoutId id="2147487563" r:id="rId16"/>
    <p:sldLayoutId id="2147487564" r:id="rId17"/>
  </p:sldLayoutIdLst>
  <p:transition spd="slow">
    <p:pu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5pPr>
      <a:lvl6pPr marL="4491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6pPr>
      <a:lvl7pPr marL="89820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7pPr>
      <a:lvl8pPr marL="134730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8pPr>
      <a:lvl9pPr marL="1796408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</a:defRPr>
      </a:lvl9pPr>
    </p:titleStyle>
    <p:bodyStyle>
      <a:lvl1pPr marL="174965" indent="-17496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1"/>
        </a:buBlip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51567" indent="-17169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2"/>
        </a:buBlip>
        <a:defRPr sz="1300">
          <a:solidFill>
            <a:schemeClr val="tx1"/>
          </a:solidFill>
          <a:latin typeface="+mn-lt"/>
        </a:defRPr>
      </a:lvl2pPr>
      <a:lvl3pPr marL="1139727" indent="-261628" algn="l" rtl="0" eaLnBrk="0" fontAlgn="base" hangingPunct="0">
        <a:spcBef>
          <a:spcPct val="0"/>
        </a:spcBef>
        <a:spcAft>
          <a:spcPct val="30000"/>
        </a:spcAft>
        <a:buBlip>
          <a:blip r:embed="rId22"/>
        </a:buBlip>
        <a:defRPr sz="2200">
          <a:solidFill>
            <a:schemeClr val="tx1"/>
          </a:solidFill>
          <a:latin typeface="+mn-lt"/>
        </a:defRPr>
      </a:lvl3pPr>
      <a:lvl4pPr marL="1633552" indent="-222386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34176" indent="-22238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485653" indent="-224552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34753" indent="-224552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383858" indent="-224552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32959" indent="-224552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98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100" algn="l" defTabSz="898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205" algn="l" defTabSz="898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305" algn="l" defTabSz="898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408" algn="l" defTabSz="898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508" algn="l" defTabSz="898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4612" algn="l" defTabSz="898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713" algn="l" defTabSz="898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2812" algn="l" defTabSz="898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357021" y="1908837"/>
            <a:ext cx="8241262" cy="3524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06" tIns="50403" rIns="100806" bIns="5040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2646" dirty="0">
                <a:solidFill>
                  <a:schemeClr val="tx2"/>
                </a:solidFill>
              </a:rPr>
              <a:t>Радиохимические технологии, обеспечивающие процесс обогащения изотопов трансплутониевых элементов, перспективы получения </a:t>
            </a:r>
            <a:r>
              <a:rPr lang="ru-RU" altLang="ru-RU" sz="2646" baseline="30000" dirty="0">
                <a:solidFill>
                  <a:schemeClr val="tx2"/>
                </a:solidFill>
              </a:rPr>
              <a:t>245</a:t>
            </a:r>
            <a:r>
              <a:rPr lang="ru-RU" altLang="ru-RU" sz="2646" dirty="0">
                <a:solidFill>
                  <a:schemeClr val="tx2"/>
                </a:solidFill>
              </a:rPr>
              <a:t>Cm, </a:t>
            </a:r>
            <a:r>
              <a:rPr lang="ru-RU" altLang="ru-RU" sz="2646" baseline="30000" dirty="0">
                <a:solidFill>
                  <a:schemeClr val="tx2"/>
                </a:solidFill>
              </a:rPr>
              <a:t>248</a:t>
            </a:r>
            <a:r>
              <a:rPr lang="ru-RU" altLang="ru-RU" sz="2646" dirty="0">
                <a:solidFill>
                  <a:schemeClr val="tx2"/>
                </a:solidFill>
              </a:rPr>
              <a:t>Cm, </a:t>
            </a:r>
            <a:r>
              <a:rPr lang="en-US" altLang="ru-RU" sz="2646" baseline="30000" dirty="0">
                <a:solidFill>
                  <a:schemeClr val="tx2"/>
                </a:solidFill>
              </a:rPr>
              <a:t>251</a:t>
            </a:r>
            <a:r>
              <a:rPr lang="en-US" altLang="ru-RU" sz="2646" dirty="0">
                <a:solidFill>
                  <a:schemeClr val="tx2"/>
                </a:solidFill>
              </a:rPr>
              <a:t>Cf</a:t>
            </a:r>
            <a:endParaRPr lang="ru-RU" sz="12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sz="11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sz="1400" dirty="0">
                <a:solidFill>
                  <a:schemeClr val="tx2"/>
                </a:solidFill>
              </a:rPr>
              <a:t>Проект реализуется при поддержке </a:t>
            </a:r>
            <a:r>
              <a:rPr lang="ru-RU" sz="1400" dirty="0" err="1">
                <a:solidFill>
                  <a:schemeClr val="tx2"/>
                </a:solidFill>
              </a:rPr>
              <a:t>Госкорпорации</a:t>
            </a:r>
            <a:r>
              <a:rPr lang="ru-RU" sz="1400" dirty="0">
                <a:solidFill>
                  <a:schemeClr val="tx2"/>
                </a:solidFill>
              </a:rPr>
              <a:t> «</a:t>
            </a:r>
            <a:r>
              <a:rPr lang="ru-RU" sz="1400" dirty="0" err="1">
                <a:solidFill>
                  <a:schemeClr val="tx2"/>
                </a:solidFill>
              </a:rPr>
              <a:t>Росатом</a:t>
            </a:r>
            <a:r>
              <a:rPr lang="ru-RU" sz="1400" dirty="0">
                <a:solidFill>
                  <a:schemeClr val="tx2"/>
                </a:solidFill>
              </a:rPr>
              <a:t>» в рамках выполнения работ по федеральному проекту «Разработка новых материалов и технологий для перспективных энергетических систем» комплексной программы «Развитие техники, технологий и научных исследований в области использования атомной энергии в Российской Федерации до 2024 года»</a:t>
            </a:r>
            <a:endParaRPr lang="ru-RU" altLang="ru-RU" sz="1400" dirty="0">
              <a:solidFill>
                <a:schemeClr val="tx2"/>
              </a:solidFill>
            </a:endParaRPr>
          </a:p>
        </p:txBody>
      </p:sp>
      <p:sp>
        <p:nvSpPr>
          <p:cNvPr id="2052" name="Текст 3"/>
          <p:cNvSpPr>
            <a:spLocks noGrp="1"/>
          </p:cNvSpPr>
          <p:nvPr>
            <p:ph type="body" sz="quarter" idx="12"/>
          </p:nvPr>
        </p:nvSpPr>
        <p:spPr bwMode="auto">
          <a:xfrm>
            <a:off x="343374" y="5610051"/>
            <a:ext cx="6508654" cy="135030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06" tIns="50403" rIns="100806" bIns="504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b="0" dirty="0">
                <a:solidFill>
                  <a:schemeClr val="tx2"/>
                </a:solidFill>
              </a:rPr>
              <a:t>ИЯРФ, ФГУП «РФЯЦ-ВНИИЭФ»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b="0" u="sng" dirty="0">
                <a:solidFill>
                  <a:schemeClr val="tx2"/>
                </a:solidFill>
              </a:rPr>
              <a:t>Федоренков С.В.</a:t>
            </a:r>
            <a:r>
              <a:rPr lang="ru-RU" altLang="ru-RU" sz="1800" b="0" dirty="0">
                <a:solidFill>
                  <a:schemeClr val="tx2"/>
                </a:solidFill>
              </a:rPr>
              <a:t>, Михайлов Е.Н., Крыжановский А.А.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b="0" dirty="0" smtClean="0">
                <a:solidFill>
                  <a:schemeClr val="tx2"/>
                </a:solidFill>
              </a:rPr>
              <a:t>Вячин </a:t>
            </a:r>
            <a:r>
              <a:rPr lang="ru-RU" altLang="ru-RU" sz="1800" b="0" dirty="0">
                <a:solidFill>
                  <a:schemeClr val="tx2"/>
                </a:solidFill>
              </a:rPr>
              <a:t>В.Н., </a:t>
            </a:r>
            <a:r>
              <a:rPr lang="ru-RU" altLang="ru-RU" sz="1800" b="0" dirty="0" smtClean="0">
                <a:solidFill>
                  <a:schemeClr val="tx2"/>
                </a:solidFill>
              </a:rPr>
              <a:t>Кузнецов </a:t>
            </a:r>
            <a:r>
              <a:rPr lang="ru-RU" altLang="ru-RU" sz="1800" b="0" dirty="0">
                <a:solidFill>
                  <a:schemeClr val="tx2"/>
                </a:solidFill>
              </a:rPr>
              <a:t>Д.Д., </a:t>
            </a:r>
            <a:endParaRPr lang="ru-RU" altLang="ru-RU" sz="1800" b="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dirty="0" smtClean="0">
                <a:solidFill>
                  <a:schemeClr val="tx2"/>
                </a:solidFill>
              </a:rPr>
              <a:t>Нижний </a:t>
            </a:r>
            <a:r>
              <a:rPr lang="ru-RU" altLang="ru-RU" sz="1800" dirty="0">
                <a:solidFill>
                  <a:schemeClr val="tx2"/>
                </a:solidFill>
              </a:rPr>
              <a:t>Новгород, май 2024</a:t>
            </a:r>
          </a:p>
          <a:p>
            <a:pPr eaLnBrk="1" hangingPunct="1"/>
            <a:endParaRPr lang="ru-RU" altLang="ru-RU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39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2F9D6B-B093-2A77-5E99-C6B91C81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Результаты отработки новых радиохимических технологий, апробированных на </a:t>
            </a:r>
            <a:r>
              <a:rPr lang="ru-RU" dirty="0">
                <a:solidFill>
                  <a:schemeClr val="tx2"/>
                </a:solidFill>
              </a:rPr>
              <a:t>имитаторах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B5E62E-7987-8360-163E-2E77324D2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E92827AE-A020-C8F8-16DD-5BF0D514D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1829052"/>
              </p:ext>
            </p:extLst>
          </p:nvPr>
        </p:nvGraphicFramePr>
        <p:xfrm>
          <a:off x="316096" y="2201577"/>
          <a:ext cx="940451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723">
                  <a:extLst>
                    <a:ext uri="{9D8B030D-6E8A-4147-A177-3AD203B41FA5}">
                      <a16:colId xmlns="" xmlns:a16="http://schemas.microsoft.com/office/drawing/2014/main" val="924515399"/>
                    </a:ext>
                  </a:extLst>
                </a:gridCol>
                <a:gridCol w="1170039"/>
                <a:gridCol w="1661652">
                  <a:extLst>
                    <a:ext uri="{9D8B030D-6E8A-4147-A177-3AD203B41FA5}">
                      <a16:colId xmlns="" xmlns:a16="http://schemas.microsoft.com/office/drawing/2014/main" val="2001341455"/>
                    </a:ext>
                  </a:extLst>
                </a:gridCol>
                <a:gridCol w="1382781">
                  <a:extLst>
                    <a:ext uri="{9D8B030D-6E8A-4147-A177-3AD203B41FA5}">
                      <a16:colId xmlns="" xmlns:a16="http://schemas.microsoft.com/office/drawing/2014/main" val="3371197018"/>
                    </a:ext>
                  </a:extLst>
                </a:gridCol>
                <a:gridCol w="2330317">
                  <a:extLst>
                    <a:ext uri="{9D8B030D-6E8A-4147-A177-3AD203B41FA5}">
                      <a16:colId xmlns="" xmlns:a16="http://schemas.microsoft.com/office/drawing/2014/main" val="490557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Стадия технологии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1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Имитатор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1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Требование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Экспериментальный результат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394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РХТ-1. Изготовление «стартового» вещества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Sm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Хим.</a:t>
                      </a:r>
                      <a:r>
                        <a:rPr lang="ru-RU" sz="1600" baseline="0" dirty="0" smtClean="0"/>
                        <a:t> выход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91%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529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РХТ-2. Выделение и очистка обогащенных изотопов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Sm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/>
                        <a:t>Cm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Хим. выход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41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90%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8508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РХТ-3. Регенерация неразделенного</a:t>
                      </a:r>
                      <a:r>
                        <a:rPr lang="ru-RU" sz="1600" baseline="0" dirty="0" smtClean="0"/>
                        <a:t> вещества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Cm, Am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Коэффициент</a:t>
                      </a:r>
                      <a:r>
                        <a:rPr lang="ru-RU" sz="1600" baseline="0" dirty="0" smtClean="0"/>
                        <a:t> регенерации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87%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Суммарная эффективность процесса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Расчетная величина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Коэффициент переработки</a:t>
                      </a:r>
                      <a:r>
                        <a:rPr lang="ru-RU" sz="1600" baseline="0" dirty="0" smtClean="0"/>
                        <a:t> вещества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40%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45%*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956554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1600" dirty="0" smtClean="0"/>
                        <a:t>* получен путем расчета из остальных показателей при трех регенерациях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0524" y="1144190"/>
            <a:ext cx="940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Экспериментально подтверждена применимость новых радиохимических технологий на всех стадиях цикла </a:t>
            </a:r>
            <a:r>
              <a:rPr lang="ru-RU" sz="1800" dirty="0" smtClean="0">
                <a:solidFill>
                  <a:schemeClr val="tx1"/>
                </a:solidFill>
              </a:rPr>
              <a:t>изотопного обогащения кюрия или калифорния </a:t>
            </a:r>
            <a:r>
              <a:rPr lang="ru-RU" sz="1800" dirty="0" smtClean="0">
                <a:solidFill>
                  <a:schemeClr val="tx1"/>
                </a:solidFill>
              </a:rPr>
              <a:t>на  электромагнитном  масс-сепараторе С-3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8758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dirty="0">
                <a:solidFill>
                  <a:schemeClr val="tx2"/>
                </a:solidFill>
              </a:rPr>
              <a:t>Возможности получения </a:t>
            </a:r>
            <a:r>
              <a:rPr lang="en-US" sz="2200" baseline="30000" dirty="0">
                <a:solidFill>
                  <a:schemeClr val="tx2"/>
                </a:solidFill>
              </a:rPr>
              <a:t>245</a:t>
            </a:r>
            <a:r>
              <a:rPr lang="en-US" sz="2200" dirty="0">
                <a:solidFill>
                  <a:schemeClr val="tx2"/>
                </a:solidFill>
              </a:rPr>
              <a:t>Cm</a:t>
            </a:r>
            <a:r>
              <a:rPr lang="ru-RU" sz="2200" dirty="0">
                <a:solidFill>
                  <a:schemeClr val="tx2"/>
                </a:solidFill>
              </a:rPr>
              <a:t> на С-2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из собственного сырья ВНИИЭФ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958" y="1166576"/>
            <a:ext cx="9350942" cy="2386249"/>
          </a:xfrm>
        </p:spPr>
        <p:txBody>
          <a:bodyPr/>
          <a:lstStyle/>
          <a:p>
            <a:r>
              <a:rPr lang="ru-RU" sz="2000" dirty="0"/>
              <a:t>Во ВНИИЭФ имеется препарат кюрия</a:t>
            </a:r>
            <a:br>
              <a:rPr lang="ru-RU" sz="2000" dirty="0"/>
            </a:br>
            <a:r>
              <a:rPr lang="ru-RU" sz="2000" dirty="0"/>
              <a:t>(содержание </a:t>
            </a:r>
            <a:r>
              <a:rPr lang="en-US" sz="2000" baseline="30000" dirty="0"/>
              <a:t>245</a:t>
            </a:r>
            <a:r>
              <a:rPr lang="en-US" sz="2000" dirty="0"/>
              <a:t>Cm </a:t>
            </a:r>
            <a:r>
              <a:rPr lang="ru-RU" sz="2000" dirty="0"/>
              <a:t>≈</a:t>
            </a:r>
            <a:r>
              <a:rPr lang="en-US" sz="2000" dirty="0"/>
              <a:t>40%)</a:t>
            </a:r>
            <a:r>
              <a:rPr lang="ru-RU" sz="2000" dirty="0"/>
              <a:t>.</a:t>
            </a:r>
          </a:p>
          <a:p>
            <a:r>
              <a:rPr lang="ru-RU" sz="2000" b="1" dirty="0"/>
              <a:t>Характеристики действующего масс-сепаратора С-2: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/>
              <a:t>максимальная допустимая загрузка по </a:t>
            </a:r>
            <a:r>
              <a:rPr lang="en-US" sz="2000" dirty="0"/>
              <a:t>Cm</a:t>
            </a:r>
            <a:r>
              <a:rPr lang="ru-RU" sz="2000" dirty="0"/>
              <a:t> – до 150 мг на один цикл;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/>
              <a:t>КПД одного цикла – 7%;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/>
              <a:t>суммарный коэффициент переработки – 13%.</a:t>
            </a:r>
          </a:p>
          <a:p>
            <a:pPr>
              <a:buFontTx/>
              <a:buChar char="-"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16959" y="3429298"/>
            <a:ext cx="5586130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6371" indent="-186371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04" indent="-18310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693" indent="-276285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4933" indent="-23541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081" indent="-23541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591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674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757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8398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000" b="1" kern="0" dirty="0"/>
              <a:t>Ожидаемые результаты переработки: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      </a:t>
            </a:r>
            <a:endParaRPr lang="ru-RU" sz="24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08490"/>
              </p:ext>
            </p:extLst>
          </p:nvPr>
        </p:nvGraphicFramePr>
        <p:xfrm>
          <a:off x="1820703" y="3874058"/>
          <a:ext cx="5539563" cy="1584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83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Масса для одной мишени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35 мг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Изотопная чистота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&gt;</a:t>
                      </a:r>
                      <a:r>
                        <a:rPr lang="ru-RU" sz="2000" b="0" dirty="0"/>
                        <a:t>99,5 </a:t>
                      </a:r>
                      <a:r>
                        <a:rPr lang="ru-RU" sz="2000" b="0" dirty="0" err="1"/>
                        <a:t>ат</a:t>
                      </a:r>
                      <a:r>
                        <a:rPr lang="ru-RU" sz="2000" b="0" dirty="0"/>
                        <a:t>.%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Циклов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Срок наработки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≈6 месяцев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 bwMode="auto">
          <a:xfrm>
            <a:off x="386332" y="5623490"/>
            <a:ext cx="9481568" cy="98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6371" indent="-186371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04" indent="-18310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693" indent="-276285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4933" indent="-23541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081" indent="-23541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591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674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757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8398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kern="0" dirty="0"/>
              <a:t>Работы запланированы на 2026 год.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kern="0" dirty="0"/>
              <a:t>В процессе работы на С-2 могут быть опробованы модернизированные для </a:t>
            </a:r>
            <a:br>
              <a:rPr lang="ru-RU" sz="2000" kern="0" dirty="0"/>
            </a:br>
            <a:r>
              <a:rPr lang="ru-RU" sz="2000" kern="0" dirty="0"/>
              <a:t>С-3 радиохимические технологии с реальными препаратами ТПЭ.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      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15335179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dirty="0">
                <a:solidFill>
                  <a:schemeClr val="tx2"/>
                </a:solidFill>
              </a:rPr>
              <a:t>Возможности получения </a:t>
            </a:r>
            <a:r>
              <a:rPr lang="en-US" sz="2200" baseline="30000" dirty="0">
                <a:solidFill>
                  <a:schemeClr val="tx2"/>
                </a:solidFill>
              </a:rPr>
              <a:t>248</a:t>
            </a:r>
            <a:r>
              <a:rPr lang="en-US" sz="2200" dirty="0">
                <a:solidFill>
                  <a:schemeClr val="tx2"/>
                </a:solidFill>
              </a:rPr>
              <a:t>Cm</a:t>
            </a:r>
            <a:r>
              <a:rPr lang="ru-RU" sz="2200" dirty="0">
                <a:solidFill>
                  <a:schemeClr val="tx2"/>
                </a:solidFill>
              </a:rPr>
              <a:t> из сырья НИИАР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960" y="1181816"/>
            <a:ext cx="8969940" cy="113830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АО «ГНЦ НИИАР» в 2028 году может поставить препарат кюрия, с повышенным содержанием изотопа </a:t>
            </a:r>
            <a:r>
              <a:rPr lang="ru-RU" sz="2000" baseline="30000" dirty="0"/>
              <a:t>248</a:t>
            </a:r>
            <a:r>
              <a:rPr lang="en-US" sz="2000" dirty="0"/>
              <a:t>Cm</a:t>
            </a:r>
            <a:r>
              <a:rPr lang="ru-RU" sz="2000" dirty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b="1" dirty="0"/>
              <a:t>Ожидаемые результаты обогащения </a:t>
            </a:r>
            <a:r>
              <a:rPr lang="ru-RU" sz="2000" b="1" baseline="30000" dirty="0"/>
              <a:t>248</a:t>
            </a:r>
            <a:r>
              <a:rPr lang="en-US" sz="2000" b="1" dirty="0"/>
              <a:t>Cm</a:t>
            </a:r>
            <a:r>
              <a:rPr lang="ru-RU" sz="2000" b="1" dirty="0"/>
              <a:t> на установке С-3: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0582623"/>
              </p:ext>
            </p:extLst>
          </p:nvPr>
        </p:nvGraphicFramePr>
        <p:xfrm>
          <a:off x="1386931" y="2789211"/>
          <a:ext cx="7229998" cy="18596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62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7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4917">
                <a:tc>
                  <a:txBody>
                    <a:bodyPr/>
                    <a:lstStyle/>
                    <a:p>
                      <a:r>
                        <a:rPr lang="ru-RU" sz="2000" b="0" dirty="0"/>
                        <a:t>Изотопная чистота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&gt;</a:t>
                      </a:r>
                      <a:r>
                        <a:rPr lang="ru-RU" sz="2000" b="0" dirty="0"/>
                        <a:t>99 </a:t>
                      </a:r>
                      <a:r>
                        <a:rPr lang="ru-RU" sz="2000" b="0" dirty="0" err="1"/>
                        <a:t>ат</a:t>
                      </a:r>
                      <a:r>
                        <a:rPr lang="ru-RU" sz="2000" b="0" dirty="0"/>
                        <a:t>.%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917">
                <a:tc>
                  <a:txBody>
                    <a:bodyPr/>
                    <a:lstStyle/>
                    <a:p>
                      <a:r>
                        <a:rPr lang="ru-RU" sz="2000" b="0" dirty="0"/>
                        <a:t>Циклов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917">
                <a:tc>
                  <a:txBody>
                    <a:bodyPr/>
                    <a:lstStyle/>
                    <a:p>
                      <a:r>
                        <a:rPr lang="ru-RU" sz="2000" b="0" dirty="0"/>
                        <a:t>Срок переработки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9-10</a:t>
                      </a:r>
                      <a:r>
                        <a:rPr lang="ru-RU" sz="2000" b="0" baseline="0" dirty="0"/>
                        <a:t> месяцев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917">
                <a:tc>
                  <a:txBody>
                    <a:bodyPr/>
                    <a:lstStyle/>
                    <a:p>
                      <a:pPr marL="0" marR="0" indent="0" algn="l" defTabSz="941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/>
                        <a:t>Масса обогащенного  </a:t>
                      </a:r>
                      <a:r>
                        <a:rPr lang="ru-RU" sz="2000" baseline="30000" dirty="0"/>
                        <a:t>248</a:t>
                      </a:r>
                      <a:r>
                        <a:rPr lang="en-US" sz="2000" dirty="0"/>
                        <a:t>Cm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140 мг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 bwMode="auto">
          <a:xfrm>
            <a:off x="516958" y="5003671"/>
            <a:ext cx="9241801" cy="176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6371" indent="-186371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04" indent="-18310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693" indent="-276285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4933" indent="-23541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081" indent="-23541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591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674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757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8398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kern="0" dirty="0"/>
              <a:t>Работы на С-3 могут быть начаты после введения в эксплуатацию комплекса разделения изотопов в 2028.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kern="0" dirty="0"/>
              <a:t>Работа позволит отработать новые радиохимические технологии в полном масштабе перед началом работ с калифорнием.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      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15204464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dirty="0">
                <a:solidFill>
                  <a:schemeClr val="tx2"/>
                </a:solidFill>
              </a:rPr>
              <a:t>Возможности получения </a:t>
            </a:r>
            <a:r>
              <a:rPr lang="en-US" sz="2200" dirty="0">
                <a:solidFill>
                  <a:schemeClr val="tx2"/>
                </a:solidFill>
              </a:rPr>
              <a:t>Cf-251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961" y="1181816"/>
            <a:ext cx="5979089" cy="149470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По завершении </a:t>
            </a:r>
            <a:r>
              <a:rPr lang="ru-RU" sz="2000" dirty="0" smtClean="0"/>
              <a:t>наработки препаратов </a:t>
            </a:r>
            <a:r>
              <a:rPr lang="ru-RU" sz="2000" dirty="0"/>
              <a:t>берклия и кюрия АО «ГНЦ НИИАР» может приступить к наработке препаратов калифорния. </a:t>
            </a:r>
            <a:br>
              <a:rPr lang="ru-RU" sz="2000" dirty="0"/>
            </a:br>
            <a:r>
              <a:rPr lang="ru-RU" sz="2000" dirty="0"/>
              <a:t>Возможность поставки – 20 </a:t>
            </a:r>
            <a:r>
              <a:rPr lang="ru-RU" sz="2000" dirty="0" smtClean="0"/>
              <a:t>мг/год.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1408925"/>
              </p:ext>
            </p:extLst>
          </p:nvPr>
        </p:nvGraphicFramePr>
        <p:xfrm>
          <a:off x="1009650" y="3354399"/>
          <a:ext cx="7077075" cy="18596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33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3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4917">
                <a:tc>
                  <a:txBody>
                    <a:bodyPr/>
                    <a:lstStyle/>
                    <a:p>
                      <a:r>
                        <a:rPr lang="ru-RU" sz="2000" b="0" dirty="0"/>
                        <a:t>Изотопная чистота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99,87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ат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.%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917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Производительность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1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≈ 2,5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мг/год</a:t>
                      </a:r>
                      <a:r>
                        <a:rPr lang="ru-RU" sz="2000" b="0" dirty="0" smtClean="0"/>
                        <a:t>*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917">
                <a:tc>
                  <a:txBody>
                    <a:bodyPr/>
                    <a:lstStyle/>
                    <a:p>
                      <a:r>
                        <a:rPr lang="ru-RU" sz="2000" b="0" dirty="0"/>
                        <a:t>Срок получения</a:t>
                      </a:r>
                      <a:r>
                        <a:rPr lang="ru-RU" sz="2000" b="0" baseline="0" dirty="0"/>
                        <a:t> одной мишени (25 мг)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10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917">
                <a:tc gridSpan="2">
                  <a:txBody>
                    <a:bodyPr/>
                    <a:lstStyle/>
                    <a:p>
                      <a:pPr marL="0" marR="0" indent="0" algn="l" defTabSz="941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/>
                        <a:t>* </a:t>
                      </a:r>
                      <a:r>
                        <a:rPr lang="ru-RU" sz="2000" b="0" baseline="0" dirty="0"/>
                        <a:t>лимитируется поставками исходного сырья</a:t>
                      </a:r>
                      <a:endParaRPr lang="ru-RU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 bwMode="auto">
          <a:xfrm>
            <a:off x="516958" y="5525388"/>
            <a:ext cx="9141780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6371" indent="-186371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04" indent="-18310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693" indent="-276285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4933" indent="-23541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081" indent="-23541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591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674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7570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8398" indent="-2354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kern="0" dirty="0"/>
              <a:t>Предварительные работы с препаратами кюрия позволят </a:t>
            </a:r>
            <a:r>
              <a:rPr lang="ru-RU" sz="2000" kern="0" dirty="0" smtClean="0"/>
              <a:t>завершить отработку всех радиохимических технологий </a:t>
            </a:r>
            <a:r>
              <a:rPr lang="ru-RU" sz="2000" kern="0" dirty="0"/>
              <a:t>и приступить </a:t>
            </a:r>
            <a:r>
              <a:rPr lang="ru-RU" sz="2000" kern="0" dirty="0" smtClean="0"/>
              <a:t>к полномасштабному изотопному обогащению </a:t>
            </a:r>
            <a:r>
              <a:rPr lang="ru-RU" sz="2000" kern="0" dirty="0"/>
              <a:t>калифорния с первой партии.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      </a:t>
            </a:r>
            <a:endParaRPr lang="ru-RU" sz="2000" kern="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43699" y="1181815"/>
            <a:ext cx="2675603" cy="1494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5593" tIns="37797" rIns="75593" bIns="37797" rtlCol="0" anchor="ctr"/>
          <a:lstStyle/>
          <a:p>
            <a:pPr algn="ctr"/>
            <a:r>
              <a:rPr lang="ru-RU" altLang="ru-RU" sz="1500" b="1" dirty="0">
                <a:solidFill>
                  <a:srgbClr val="000000"/>
                </a:solidFill>
              </a:rPr>
              <a:t>Изотопный состав препарата калифорния</a:t>
            </a:r>
          </a:p>
          <a:p>
            <a:pPr indent="627063"/>
            <a:r>
              <a:rPr lang="ru-RU" altLang="ru-RU" sz="1500" b="1" dirty="0">
                <a:solidFill>
                  <a:srgbClr val="000000"/>
                </a:solidFill>
              </a:rPr>
              <a:t>С</a:t>
            </a:r>
            <a:r>
              <a:rPr lang="en-US" altLang="ru-RU" sz="1500" b="1" dirty="0">
                <a:solidFill>
                  <a:srgbClr val="000000"/>
                </a:solidFill>
              </a:rPr>
              <a:t>f-2</a:t>
            </a:r>
            <a:r>
              <a:rPr lang="ru-RU" altLang="ru-RU" sz="1500" b="1" dirty="0">
                <a:solidFill>
                  <a:srgbClr val="000000"/>
                </a:solidFill>
              </a:rPr>
              <a:t>49 – 42 %</a:t>
            </a:r>
          </a:p>
          <a:p>
            <a:pPr indent="627063"/>
            <a:r>
              <a:rPr lang="ru-RU" altLang="ru-RU" sz="1500" b="1" dirty="0">
                <a:solidFill>
                  <a:srgbClr val="000000"/>
                </a:solidFill>
              </a:rPr>
              <a:t>С</a:t>
            </a:r>
            <a:r>
              <a:rPr lang="en-US" altLang="ru-RU" sz="1500" b="1" dirty="0">
                <a:solidFill>
                  <a:srgbClr val="000000"/>
                </a:solidFill>
              </a:rPr>
              <a:t>f-2</a:t>
            </a:r>
            <a:r>
              <a:rPr lang="ru-RU" altLang="ru-RU" sz="1500" b="1" dirty="0">
                <a:solidFill>
                  <a:srgbClr val="000000"/>
                </a:solidFill>
              </a:rPr>
              <a:t>50 – 21 %</a:t>
            </a:r>
          </a:p>
          <a:p>
            <a:pPr indent="627063"/>
            <a:r>
              <a:rPr lang="ru-RU" altLang="ru-RU" sz="1500" b="1" dirty="0">
                <a:solidFill>
                  <a:srgbClr val="00863D"/>
                </a:solidFill>
              </a:rPr>
              <a:t>С</a:t>
            </a:r>
            <a:r>
              <a:rPr lang="en-US" altLang="ru-RU" sz="1500" b="1" dirty="0">
                <a:solidFill>
                  <a:srgbClr val="00863D"/>
                </a:solidFill>
              </a:rPr>
              <a:t>f-2</a:t>
            </a:r>
            <a:r>
              <a:rPr lang="ru-RU" altLang="ru-RU" sz="1500" b="1" dirty="0">
                <a:solidFill>
                  <a:srgbClr val="00863D"/>
                </a:solidFill>
              </a:rPr>
              <a:t>51 – 28 %</a:t>
            </a:r>
          </a:p>
          <a:p>
            <a:pPr indent="627063"/>
            <a:r>
              <a:rPr lang="ru-RU" altLang="ru-RU" sz="1500" b="1" dirty="0">
                <a:solidFill>
                  <a:schemeClr val="tx1"/>
                </a:solidFill>
              </a:rPr>
              <a:t>С</a:t>
            </a:r>
            <a:r>
              <a:rPr lang="en-US" altLang="ru-RU" sz="1500" b="1" dirty="0">
                <a:solidFill>
                  <a:schemeClr val="tx1"/>
                </a:solidFill>
              </a:rPr>
              <a:t>f-2</a:t>
            </a:r>
            <a:r>
              <a:rPr lang="ru-RU" altLang="ru-RU" sz="1500" b="1" dirty="0">
                <a:solidFill>
                  <a:schemeClr val="tx1"/>
                </a:solidFill>
              </a:rPr>
              <a:t>52 – 9 %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958" y="2848206"/>
            <a:ext cx="8025915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6412" lvl="0" indent="-186412" eaLnBrk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2000" b="1" kern="0" dirty="0">
                <a:solidFill>
                  <a:prstClr val="black"/>
                </a:solidFill>
                <a:latin typeface="Arial"/>
                <a:cs typeface="Arial"/>
              </a:rPr>
              <a:t>Ожидаемые результаты обогащения </a:t>
            </a:r>
            <a:r>
              <a:rPr lang="ru-RU" sz="2000" b="1" kern="0" baseline="30000" dirty="0">
                <a:solidFill>
                  <a:prstClr val="black"/>
                </a:solidFill>
                <a:latin typeface="Arial"/>
                <a:cs typeface="Arial"/>
              </a:rPr>
              <a:t>251</a:t>
            </a:r>
            <a:r>
              <a:rPr lang="en-US" sz="2000" b="1" kern="0" dirty="0" err="1">
                <a:solidFill>
                  <a:prstClr val="black"/>
                </a:solidFill>
                <a:latin typeface="Arial"/>
                <a:cs typeface="Arial"/>
              </a:rPr>
              <a:t>Cf</a:t>
            </a:r>
            <a:r>
              <a:rPr lang="ru-RU" sz="2000" b="1" kern="0" dirty="0">
                <a:solidFill>
                  <a:prstClr val="black"/>
                </a:solidFill>
                <a:latin typeface="Arial"/>
                <a:cs typeface="Arial"/>
              </a:rPr>
              <a:t> на установке С-3: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58661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58" y="-106319"/>
            <a:ext cx="8413445" cy="10101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dirty="0">
                <a:solidFill>
                  <a:schemeClr val="tx2"/>
                </a:solidFill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959" y="1138244"/>
            <a:ext cx="9100008" cy="547124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Разработаны новые радиохимические технологии, обеспечивающие процесс разделения изотопов ТПЭ с суммарной эффективностью процесса не менее 40 %.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E658E"/>
              </a:buClr>
              <a:buNone/>
              <a:defRPr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Оптимизация технологических процессов (минимизация количества операций) и разработка специального оборудования («горячие» камеры, </a:t>
            </a:r>
            <a:r>
              <a:rPr lang="ru-RU" alt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хим.боксы</a:t>
            </a: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) позволяют проводить все процессы дистанционно.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E658E"/>
              </a:buClr>
              <a:buNone/>
              <a:defRPr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Разработанные технологии отработаны на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имитаторах калифорния,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будут опробованы при получении изотопа </a:t>
            </a:r>
            <a:r>
              <a:rPr lang="en-US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ru-RU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масс-сепараторе С-2 и использованы при получении изотопов </a:t>
            </a:r>
            <a:r>
              <a:rPr lang="en-US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248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ru-RU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масс-сепараторе С-3.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34450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24C7ACB-9E3E-4C25-A3AF-243A4EA5B3C5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0704" y="3072384"/>
            <a:ext cx="764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tx2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9242087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2"/>
                </a:solidFill>
              </a:rPr>
              <a:t>Сравнение обогащения </a:t>
            </a:r>
            <a:r>
              <a:rPr lang="en-US" sz="2400" baseline="30000" dirty="0">
                <a:solidFill>
                  <a:schemeClr val="tx2"/>
                </a:solidFill>
              </a:rPr>
              <a:t>248</a:t>
            </a:r>
            <a:r>
              <a:rPr lang="en-US" sz="2400" dirty="0">
                <a:solidFill>
                  <a:schemeClr val="tx2"/>
                </a:solidFill>
              </a:rPr>
              <a:t>Cm</a:t>
            </a:r>
            <a:r>
              <a:rPr lang="ru-RU" sz="2400" dirty="0" smtClean="0">
                <a:solidFill>
                  <a:schemeClr val="tx2"/>
                </a:solidFill>
              </a:rPr>
              <a:t> на двух установках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448632"/>
              </p:ext>
            </p:extLst>
          </p:nvPr>
        </p:nvGraphicFramePr>
        <p:xfrm>
          <a:off x="523214" y="1664912"/>
          <a:ext cx="9082902" cy="23245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83083"/>
                <a:gridCol w="2349909"/>
                <a:gridCol w="2349910"/>
              </a:tblGrid>
              <a:tr h="46491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Установка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С-2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С-3</a:t>
                      </a:r>
                      <a:endParaRPr lang="ru-RU" sz="2400" b="0" dirty="0"/>
                    </a:p>
                  </a:txBody>
                  <a:tcPr/>
                </a:tc>
              </a:tr>
              <a:tr h="46491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Обогащение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96</a:t>
                      </a:r>
                      <a:r>
                        <a:rPr lang="en-US" sz="2400" b="0" dirty="0" smtClean="0"/>
                        <a:t>-98</a:t>
                      </a:r>
                      <a:r>
                        <a:rPr lang="ru-RU" sz="2400" b="0" dirty="0" smtClean="0"/>
                        <a:t> </a:t>
                      </a:r>
                      <a:r>
                        <a:rPr lang="ru-RU" sz="2400" b="0" dirty="0" err="1" smtClean="0"/>
                        <a:t>ат</a:t>
                      </a:r>
                      <a:r>
                        <a:rPr lang="ru-RU" sz="2400" b="0" dirty="0" smtClean="0"/>
                        <a:t>.%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&gt;</a:t>
                      </a:r>
                      <a:r>
                        <a:rPr lang="ru-RU" sz="2400" b="0" dirty="0" smtClean="0"/>
                        <a:t>99 </a:t>
                      </a:r>
                      <a:r>
                        <a:rPr lang="ru-RU" sz="2400" b="0" dirty="0" err="1" smtClean="0"/>
                        <a:t>ат</a:t>
                      </a:r>
                      <a:r>
                        <a:rPr lang="ru-RU" sz="2400" b="0" dirty="0" smtClean="0"/>
                        <a:t>.%</a:t>
                      </a:r>
                      <a:endParaRPr lang="ru-RU" sz="2400" b="0" dirty="0"/>
                    </a:p>
                  </a:txBody>
                  <a:tcPr/>
                </a:tc>
              </a:tr>
              <a:tr h="46491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Циклов работы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44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9</a:t>
                      </a:r>
                    </a:p>
                  </a:txBody>
                  <a:tcPr/>
                </a:tc>
              </a:tr>
              <a:tr h="46491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Срок переработки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</a:rPr>
                        <a:t>≈</a:t>
                      </a:r>
                      <a:r>
                        <a:rPr lang="ru-RU" sz="2400" baseline="0" dirty="0" smtClean="0">
                          <a:latin typeface="+mn-lt"/>
                        </a:rPr>
                        <a:t>2,5 года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10-12</a:t>
                      </a:r>
                      <a:r>
                        <a:rPr lang="ru-RU" sz="2400" b="0" baseline="0" dirty="0" smtClean="0"/>
                        <a:t> месяцев</a:t>
                      </a:r>
                      <a:endParaRPr lang="ru-RU" sz="2400" b="0" dirty="0"/>
                    </a:p>
                  </a:txBody>
                  <a:tcPr/>
                </a:tc>
              </a:tr>
              <a:tr h="464917">
                <a:tc>
                  <a:txBody>
                    <a:bodyPr/>
                    <a:lstStyle/>
                    <a:p>
                      <a:pPr marL="0" marR="0" indent="0" algn="l" defTabSz="941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Масса обогащенного  </a:t>
                      </a:r>
                      <a:r>
                        <a:rPr lang="ru-RU" sz="2400" baseline="30000" dirty="0" smtClean="0"/>
                        <a:t>248</a:t>
                      </a:r>
                      <a:r>
                        <a:rPr lang="en-US" sz="2400" dirty="0" smtClean="0"/>
                        <a:t>Cm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n-lt"/>
                        </a:rPr>
                        <a:t>не более 45 мг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140 мг</a:t>
                      </a:r>
                      <a:endParaRPr lang="ru-RU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7586" y="1066807"/>
            <a:ext cx="4156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Варианты наработки </a:t>
            </a:r>
            <a:r>
              <a:rPr lang="ru-RU" sz="2400" baseline="30000" dirty="0" smtClean="0">
                <a:solidFill>
                  <a:schemeClr val="tx1"/>
                </a:solidFill>
                <a:latin typeface="+mn-lt"/>
              </a:rPr>
              <a:t>248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Cm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: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1419" y="4195597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2026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4078" y="4195597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2027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8077" y="4203264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2027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8387" y="4195597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2028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606" y="4665416"/>
            <a:ext cx="1012723" cy="6489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С-2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0606" y="5402836"/>
            <a:ext cx="1012723" cy="599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С-3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460955" y="4203264"/>
            <a:ext cx="0" cy="188783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12774" y="4203264"/>
            <a:ext cx="0" cy="188783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784258" y="4195597"/>
            <a:ext cx="0" cy="189549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986116" y="4665416"/>
            <a:ext cx="1288026" cy="6489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Наработка </a:t>
            </a:r>
            <a:r>
              <a:rPr lang="ru-RU" baseline="30000" dirty="0" smtClean="0"/>
              <a:t>245</a:t>
            </a:r>
            <a:r>
              <a:rPr lang="en-US" dirty="0" smtClean="0"/>
              <a:t>Cm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42852" y="4645752"/>
            <a:ext cx="3977148" cy="6489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Наработка </a:t>
            </a:r>
            <a:r>
              <a:rPr lang="ru-RU" baseline="30000" dirty="0"/>
              <a:t>248</a:t>
            </a:r>
            <a:r>
              <a:rPr lang="en-US" dirty="0" smtClean="0"/>
              <a:t>Cm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975987" y="5378246"/>
            <a:ext cx="1288026" cy="599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Наработка </a:t>
            </a:r>
            <a:r>
              <a:rPr lang="ru-RU" baseline="30000" dirty="0"/>
              <a:t>248</a:t>
            </a:r>
            <a:r>
              <a:rPr lang="en-US" dirty="0"/>
              <a:t>Cm</a:t>
            </a:r>
            <a:r>
              <a:rPr lang="ru-RU" dirty="0"/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20929" y="5373339"/>
            <a:ext cx="1484671" cy="599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dirty="0" smtClean="0"/>
              <a:t>Ввод в эксплуатацию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386916" y="4203264"/>
            <a:ext cx="0" cy="188783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760542" y="4181435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Итог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676967" y="4665416"/>
            <a:ext cx="1012723" cy="6489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 мг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676966" y="5402836"/>
            <a:ext cx="1012723" cy="599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140 мг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01445" y="6144727"/>
            <a:ext cx="919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Вывод: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обогащение </a:t>
            </a:r>
            <a:r>
              <a:rPr lang="en-US" sz="2400" baseline="30000" dirty="0" smtClean="0">
                <a:solidFill>
                  <a:schemeClr val="tx1"/>
                </a:solidFill>
                <a:latin typeface="+mn-lt"/>
              </a:rPr>
              <a:t>248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Cm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на установке С-2 нецелесообразно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9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>
                <a:solidFill>
                  <a:schemeClr val="tx2"/>
                </a:solidFill>
              </a:rPr>
              <a:t>График поступления изотопов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9346030"/>
              </p:ext>
            </p:extLst>
          </p:nvPr>
        </p:nvGraphicFramePr>
        <p:xfrm>
          <a:off x="284639" y="1068967"/>
          <a:ext cx="7827792" cy="5715623"/>
        </p:xfrm>
        <a:graphic>
          <a:graphicData uri="http://schemas.openxmlformats.org/presentationml/2006/ole">
            <p:oleObj spid="_x0000_s1086" name="Acrobat Document" r:id="rId3" imgW="14775480" imgH="11531520" progId="AcroExch.Document.7">
              <p:embed/>
            </p:oleObj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8112432" y="2084436"/>
            <a:ext cx="1563329" cy="0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112431" y="3972232"/>
            <a:ext cx="1563329" cy="0"/>
          </a:xfrm>
          <a:prstGeom prst="straightConnector1">
            <a:avLst/>
          </a:prstGeom>
          <a:ln w="44450">
            <a:solidFill>
              <a:srgbClr val="00B0F0"/>
            </a:solidFill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84613" y="2249458"/>
            <a:ext cx="203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Облучение в реакторе НИИАР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4613" y="4117587"/>
            <a:ext cx="203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Обогащение на масс-сепараторе ВНИИЭФ</a:t>
            </a:r>
          </a:p>
        </p:txBody>
      </p:sp>
    </p:spTree>
    <p:extLst>
      <p:ext uri="{BB962C8B-B14F-4D97-AF65-F5344CB8AC3E}">
        <p14:creationId xmlns:p14="http://schemas.microsoft.com/office/powerpoint/2010/main" xmlns="" val="37715229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>
                <a:solidFill>
                  <a:schemeClr val="tx2"/>
                </a:solidFill>
              </a:rPr>
              <a:t>Контролируемые параметры при испытаниях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2396038"/>
              </p:ext>
            </p:extLst>
          </p:nvPr>
        </p:nvGraphicFramePr>
        <p:xfrm>
          <a:off x="297811" y="1182775"/>
          <a:ext cx="9583168" cy="4011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8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87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94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6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Составная часть изделия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Характеристика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Требование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Способ определения</a:t>
                      </a:r>
                      <a:endParaRPr lang="ru-RU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 Участок приготовления стартового вещества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1.1 Химический выход целевого элемента,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l-GR" sz="2000" b="1" dirty="0">
                          <a:effectLst/>
                          <a:latin typeface="Calibri"/>
                        </a:rPr>
                        <a:t>ω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&gt; </a:t>
                      </a:r>
                      <a:r>
                        <a:rPr lang="ru-RU" sz="2000" dirty="0">
                          <a:effectLst/>
                          <a:latin typeface="+mj-lt"/>
                        </a:rPr>
                        <a:t>90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%</a:t>
                      </a:r>
                      <a:endParaRPr lang="ru-RU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Химический анализ продукта хлорирования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 Участок разделения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2.1 КПД одного разделения, </a:t>
                      </a: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20%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Определение количества обогащенных изотопов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Times New Roman"/>
                        </a:rPr>
                        <a:t>3 Участок сбора и регенерации</a:t>
                      </a:r>
                      <a:endParaRPr lang="ru-RU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2.1 Коэффициент регенерации, 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R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количества возвращенного в процесс вещества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4 Суммарная характеристика оборудования технологических участков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Коэффициент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использования вещества,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КПВ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40%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Расчет на основании пунктов</a:t>
                      </a:r>
                      <a:r>
                        <a:rPr lang="ru-RU" sz="1600" baseline="0" dirty="0">
                          <a:effectLst/>
                          <a:latin typeface="+mj-lt"/>
                          <a:ea typeface="Times New Roman"/>
                        </a:rPr>
                        <a:t> 1-3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2542602" y="5291267"/>
                <a:ext cx="4763996" cy="109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К</m:t>
                      </m:r>
                      <m:r>
                        <a:rPr lang="ru-RU" sz="2400" b="0" i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П</m:t>
                      </m:r>
                      <m:r>
                        <a:rPr lang="ru-RU" sz="2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В=</m:t>
                      </m:r>
                      <m:r>
                        <m:rPr>
                          <m:sty m:val="p"/>
                        </m:rPr>
                        <a:rPr lang="ru-RU" sz="2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ω</m:t>
                      </m:r>
                      <m:r>
                        <a:rPr lang="ru-RU" sz="2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η</m:t>
                      </m:r>
                      <m:r>
                        <a:rPr lang="ru-RU" sz="24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i</m:t>
                          </m:r>
                          <m:r>
                            <a:rPr lang="ru-RU" sz="24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R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1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4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ω</m:t>
                                      </m:r>
                                      <m:r>
                                        <a:rPr lang="ru-RU" sz="24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𝑛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r>
                                <a:rPr lang="ru-RU" sz="24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602" y="5291267"/>
                <a:ext cx="4763996" cy="10985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857701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solidFill>
                  <a:schemeClr val="tx2"/>
                </a:solidFill>
              </a:rPr>
              <a:t>C</a:t>
            </a:r>
            <a:r>
              <a:rPr lang="ru-RU" sz="2400" dirty="0" err="1">
                <a:solidFill>
                  <a:schemeClr val="tx2"/>
                </a:solidFill>
              </a:rPr>
              <a:t>истемы</a:t>
            </a:r>
            <a:r>
              <a:rPr lang="ru-RU" sz="2400" dirty="0">
                <a:solidFill>
                  <a:schemeClr val="tx2"/>
                </a:solidFill>
              </a:rPr>
              <a:t> регенерации и утилизации РАО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895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24C7ACB-9E3E-4C25-A3AF-243A4EA5B3C5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" y="1268445"/>
            <a:ext cx="8397875" cy="529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34180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dirty="0">
                <a:solidFill>
                  <a:schemeClr val="tx2"/>
                </a:solidFill>
              </a:rPr>
              <a:t>ЦЕЛЬ И ЗАДАЧИ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2412" y="1065139"/>
            <a:ext cx="9345505" cy="59689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Цель проекта - </a:t>
            </a:r>
            <a:r>
              <a:rPr lang="ru-RU" altLang="ru-RU" sz="2000" b="1" dirty="0"/>
              <a:t>синтез новых элементов периодической системы</a:t>
            </a:r>
            <a:endParaRPr lang="ru-RU" sz="2000" dirty="0"/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9941" y="4532500"/>
            <a:ext cx="2935292" cy="986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spcCol="72000" rtlCol="0" anchor="ctr"/>
          <a:lstStyle/>
          <a:p>
            <a:pPr algn="ctr"/>
            <a:r>
              <a:rPr lang="ru-RU" altLang="ru-RU" sz="2400" b="1" baseline="30000" dirty="0">
                <a:solidFill>
                  <a:srgbClr val="000000"/>
                </a:solidFill>
              </a:rPr>
              <a:t>249</a:t>
            </a:r>
            <a:r>
              <a:rPr lang="ru-RU" altLang="ru-RU" sz="2400" b="1" dirty="0">
                <a:solidFill>
                  <a:srgbClr val="000000"/>
                </a:solidFill>
              </a:rPr>
              <a:t>С</a:t>
            </a:r>
            <a:r>
              <a:rPr lang="en-US" altLang="ru-RU" sz="2400" b="1" dirty="0">
                <a:solidFill>
                  <a:srgbClr val="000000"/>
                </a:solidFill>
              </a:rPr>
              <a:t>f</a:t>
            </a:r>
            <a:r>
              <a:rPr lang="ru-RU" altLang="ru-RU" sz="2400" b="1" dirty="0">
                <a:solidFill>
                  <a:srgbClr val="000000"/>
                </a:solidFill>
              </a:rPr>
              <a:t>       </a:t>
            </a:r>
            <a:r>
              <a:rPr lang="ru-RU" altLang="ru-RU" sz="2400" b="1" baseline="30000" dirty="0">
                <a:solidFill>
                  <a:srgbClr val="000000"/>
                </a:solidFill>
              </a:rPr>
              <a:t>250</a:t>
            </a:r>
            <a:r>
              <a:rPr lang="ru-RU" altLang="ru-RU" sz="2400" b="1" dirty="0">
                <a:solidFill>
                  <a:srgbClr val="000000"/>
                </a:solidFill>
              </a:rPr>
              <a:t>С</a:t>
            </a:r>
            <a:r>
              <a:rPr lang="en-US" altLang="ru-RU" sz="2400" b="1" dirty="0">
                <a:solidFill>
                  <a:srgbClr val="000000"/>
                </a:solidFill>
              </a:rPr>
              <a:t>f</a:t>
            </a:r>
            <a:endParaRPr lang="ru-RU" altLang="ru-RU" sz="2400" b="1" dirty="0">
              <a:solidFill>
                <a:srgbClr val="000000"/>
              </a:solidFill>
            </a:endParaRPr>
          </a:p>
          <a:p>
            <a:pPr algn="ctr"/>
            <a:r>
              <a:rPr lang="ru-RU" altLang="ru-RU" sz="2400" b="1" baseline="30000" dirty="0">
                <a:solidFill>
                  <a:srgbClr val="00863D"/>
                </a:solidFill>
              </a:rPr>
              <a:t>251</a:t>
            </a:r>
            <a:r>
              <a:rPr lang="ru-RU" altLang="ru-RU" sz="2400" b="1" dirty="0">
                <a:solidFill>
                  <a:srgbClr val="00863D"/>
                </a:solidFill>
              </a:rPr>
              <a:t>С</a:t>
            </a:r>
            <a:r>
              <a:rPr lang="en-US" altLang="ru-RU" sz="2400" b="1" dirty="0">
                <a:solidFill>
                  <a:srgbClr val="00863D"/>
                </a:solidFill>
              </a:rPr>
              <a:t>f</a:t>
            </a:r>
            <a:r>
              <a:rPr lang="ru-RU" altLang="ru-RU" sz="2400" b="1" dirty="0">
                <a:solidFill>
                  <a:srgbClr val="00863D"/>
                </a:solidFill>
              </a:rPr>
              <a:t>       </a:t>
            </a:r>
            <a:r>
              <a:rPr lang="ru-RU" altLang="ru-RU" sz="2400" b="1" baseline="30000" dirty="0">
                <a:solidFill>
                  <a:srgbClr val="FF0000"/>
                </a:solidFill>
              </a:rPr>
              <a:t>252</a:t>
            </a:r>
            <a:r>
              <a:rPr lang="ru-RU" altLang="ru-RU" sz="2400" b="1" dirty="0">
                <a:solidFill>
                  <a:srgbClr val="FF0000"/>
                </a:solidFill>
              </a:rPr>
              <a:t>С</a:t>
            </a:r>
            <a:r>
              <a:rPr lang="en-US" altLang="ru-RU" sz="2400" b="1" dirty="0">
                <a:solidFill>
                  <a:srgbClr val="FF0000"/>
                </a:solidFill>
              </a:rPr>
              <a:t>f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4570" y="4532499"/>
            <a:ext cx="2326698" cy="986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265113"/>
            <a:r>
              <a:rPr lang="ru-RU" altLang="ru-RU" sz="2000" b="1" baseline="30000" dirty="0">
                <a:solidFill>
                  <a:srgbClr val="00863D"/>
                </a:solidFill>
              </a:rPr>
              <a:t>251</a:t>
            </a:r>
            <a:r>
              <a:rPr lang="ru-RU" altLang="ru-RU" sz="2000" b="1" dirty="0">
                <a:solidFill>
                  <a:srgbClr val="00863D"/>
                </a:solidFill>
              </a:rPr>
              <a:t>С</a:t>
            </a:r>
            <a:r>
              <a:rPr lang="en-US" altLang="ru-RU" sz="2000" b="1" dirty="0">
                <a:solidFill>
                  <a:srgbClr val="00863D"/>
                </a:solidFill>
              </a:rPr>
              <a:t>f </a:t>
            </a:r>
            <a:r>
              <a:rPr lang="ru-RU" altLang="ru-RU" sz="2000" b="1" dirty="0">
                <a:solidFill>
                  <a:srgbClr val="00863D"/>
                </a:solidFill>
              </a:rPr>
              <a:t> ≥ 99,87%</a:t>
            </a:r>
          </a:p>
          <a:p>
            <a:pPr indent="265113"/>
            <a:r>
              <a:rPr lang="en-US" sz="2000" b="1" baseline="30000" dirty="0">
                <a:solidFill>
                  <a:srgbClr val="00863D"/>
                </a:solidFill>
              </a:rPr>
              <a:t>248</a:t>
            </a:r>
            <a:r>
              <a:rPr lang="en-US" sz="2000" b="1" dirty="0">
                <a:solidFill>
                  <a:srgbClr val="00863D"/>
                </a:solidFill>
              </a:rPr>
              <a:t>Cm </a:t>
            </a:r>
            <a:r>
              <a:rPr lang="ru-RU" altLang="ru-RU" sz="2000" b="1" dirty="0">
                <a:solidFill>
                  <a:srgbClr val="00863D"/>
                </a:solidFill>
              </a:rPr>
              <a:t>≥ 99%</a:t>
            </a:r>
            <a:endParaRPr lang="en-US" altLang="ru-RU" sz="2000" b="1" dirty="0">
              <a:solidFill>
                <a:srgbClr val="00863D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35233" y="4928002"/>
            <a:ext cx="605843" cy="3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151476" y="1694215"/>
            <a:ext cx="9646441" cy="79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6412" indent="-186412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88" indent="-18314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60" indent="-276347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5314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557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6492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7426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8360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9294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63525" lvl="0" indent="0" algn="just">
              <a:lnSpc>
                <a:spcPct val="130000"/>
              </a:lnSpc>
              <a:buNone/>
            </a:pPr>
            <a:r>
              <a:rPr lang="ru-RU" sz="2000" b="1" spc="-80" dirty="0">
                <a:solidFill>
                  <a:schemeClr val="tx2"/>
                </a:solidFill>
              </a:rPr>
              <a:t>Задачи ВНИИЭФ: </a:t>
            </a:r>
            <a:r>
              <a:rPr lang="ru-RU" sz="2000" b="1" spc="-80" dirty="0"/>
              <a:t>разработка технологий обогащения изотопов ТПЭ, </a:t>
            </a:r>
            <a:r>
              <a:rPr lang="ru-RU" sz="2000" b="1" spc="-80" dirty="0">
                <a:solidFill>
                  <a:srgbClr val="000000"/>
                </a:solidFill>
              </a:rPr>
              <a:t>получение мишенных материалов с высокой степенью обогащения: </a:t>
            </a:r>
            <a:r>
              <a:rPr lang="ru-RU" altLang="ru-RU" sz="2000" b="1" spc="-80" baseline="30000" dirty="0"/>
              <a:t>245</a:t>
            </a:r>
            <a:r>
              <a:rPr lang="ru-RU" altLang="ru-RU" sz="2000" b="1" spc="-80" dirty="0"/>
              <a:t>Cm, </a:t>
            </a:r>
            <a:r>
              <a:rPr lang="ru-RU" altLang="ru-RU" sz="2000" b="1" spc="-80" baseline="30000" dirty="0"/>
              <a:t>248</a:t>
            </a:r>
            <a:r>
              <a:rPr lang="ru-RU" altLang="ru-RU" sz="2000" b="1" spc="-80" dirty="0"/>
              <a:t>Cm, </a:t>
            </a:r>
            <a:r>
              <a:rPr lang="en-US" altLang="ru-RU" sz="2000" b="1" spc="-80" baseline="30000" dirty="0"/>
              <a:t>251</a:t>
            </a:r>
            <a:r>
              <a:rPr lang="en-US" altLang="ru-RU" sz="2000" b="1" spc="-80" dirty="0"/>
              <a:t>Cf</a:t>
            </a:r>
            <a:endParaRPr lang="ru-RU" sz="2000" b="1" kern="0" spc="-8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6706927" y="4928002"/>
            <a:ext cx="563880" cy="3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70994" y="4500323"/>
            <a:ext cx="2635933" cy="1018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/>
              <a:t>Масс-сепаратор</a:t>
            </a:r>
          </a:p>
          <a:p>
            <a:pPr algn="ctr"/>
            <a:r>
              <a:rPr lang="ru-RU" sz="2000" dirty="0"/>
              <a:t>С-3</a:t>
            </a:r>
          </a:p>
          <a:p>
            <a:pPr algn="ctr"/>
            <a:r>
              <a:rPr lang="ru-RU" sz="2000" dirty="0"/>
              <a:t>(в разработке)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9941" y="3066997"/>
            <a:ext cx="2935292" cy="11438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baseline="30000" dirty="0">
                <a:solidFill>
                  <a:srgbClr val="FF0000"/>
                </a:solidFill>
              </a:rPr>
              <a:t>2</a:t>
            </a:r>
            <a:r>
              <a:rPr lang="en-US" altLang="ru-RU" sz="2400" b="1" baseline="30000" dirty="0">
                <a:solidFill>
                  <a:srgbClr val="FF0000"/>
                </a:solidFill>
              </a:rPr>
              <a:t>44</a:t>
            </a:r>
            <a:r>
              <a:rPr lang="ru-RU" altLang="ru-RU" sz="2400" b="1" dirty="0">
                <a:solidFill>
                  <a:srgbClr val="FF0000"/>
                </a:solidFill>
              </a:rPr>
              <a:t>С</a:t>
            </a:r>
            <a:r>
              <a:rPr lang="en-US" altLang="ru-RU" sz="2400" b="1" dirty="0">
                <a:solidFill>
                  <a:srgbClr val="FF0000"/>
                </a:solidFill>
              </a:rPr>
              <a:t>m</a:t>
            </a:r>
            <a:r>
              <a:rPr lang="ru-RU" altLang="ru-RU" sz="2400" b="1" dirty="0">
                <a:solidFill>
                  <a:srgbClr val="FF0000"/>
                </a:solidFill>
              </a:rPr>
              <a:t>       </a:t>
            </a:r>
            <a:r>
              <a:rPr lang="ru-RU" altLang="ru-RU" sz="2400" b="1" baseline="30000" dirty="0">
                <a:solidFill>
                  <a:srgbClr val="00863D"/>
                </a:solidFill>
              </a:rPr>
              <a:t>2</a:t>
            </a:r>
            <a:r>
              <a:rPr lang="en-US" altLang="ru-RU" sz="2400" b="1" baseline="30000" dirty="0">
                <a:solidFill>
                  <a:srgbClr val="00863D"/>
                </a:solidFill>
              </a:rPr>
              <a:t>45</a:t>
            </a:r>
            <a:r>
              <a:rPr lang="ru-RU" altLang="ru-RU" sz="2400" b="1" dirty="0">
                <a:solidFill>
                  <a:srgbClr val="00863D"/>
                </a:solidFill>
              </a:rPr>
              <a:t>С</a:t>
            </a:r>
            <a:r>
              <a:rPr lang="en-US" altLang="ru-RU" sz="2400" b="1" dirty="0">
                <a:solidFill>
                  <a:srgbClr val="00863D"/>
                </a:solidFill>
              </a:rPr>
              <a:t>m</a:t>
            </a:r>
            <a:endParaRPr lang="ru-RU" altLang="ru-RU" sz="2400" b="1" dirty="0">
              <a:solidFill>
                <a:srgbClr val="00863D"/>
              </a:solidFill>
            </a:endParaRPr>
          </a:p>
          <a:p>
            <a:pPr algn="ctr"/>
            <a:r>
              <a:rPr lang="ru-RU" altLang="ru-RU" sz="2400" b="1" baseline="30000" dirty="0">
                <a:solidFill>
                  <a:schemeClr val="tx1"/>
                </a:solidFill>
              </a:rPr>
              <a:t>2</a:t>
            </a:r>
            <a:r>
              <a:rPr lang="en-US" altLang="ru-RU" sz="2400" b="1" baseline="30000" dirty="0">
                <a:solidFill>
                  <a:schemeClr val="tx1"/>
                </a:solidFill>
              </a:rPr>
              <a:t>46</a:t>
            </a:r>
            <a:r>
              <a:rPr lang="ru-RU" altLang="ru-RU" sz="2400" b="1" dirty="0">
                <a:solidFill>
                  <a:schemeClr val="tx1"/>
                </a:solidFill>
              </a:rPr>
              <a:t>С</a:t>
            </a:r>
            <a:r>
              <a:rPr lang="en-US" altLang="ru-RU" sz="2400" b="1" dirty="0">
                <a:solidFill>
                  <a:schemeClr val="tx1"/>
                </a:solidFill>
              </a:rPr>
              <a:t>m</a:t>
            </a:r>
            <a:r>
              <a:rPr lang="ru-RU" altLang="ru-RU" sz="2400" b="1" dirty="0">
                <a:solidFill>
                  <a:schemeClr val="tx1"/>
                </a:solidFill>
              </a:rPr>
              <a:t>       </a:t>
            </a:r>
            <a:r>
              <a:rPr lang="ru-RU" altLang="ru-RU" sz="2400" b="1" baseline="30000" dirty="0">
                <a:solidFill>
                  <a:schemeClr val="tx1"/>
                </a:solidFill>
              </a:rPr>
              <a:t>2</a:t>
            </a:r>
            <a:r>
              <a:rPr lang="en-US" altLang="ru-RU" sz="2400" b="1" baseline="30000" dirty="0">
                <a:solidFill>
                  <a:schemeClr val="tx1"/>
                </a:solidFill>
              </a:rPr>
              <a:t>47</a:t>
            </a:r>
            <a:r>
              <a:rPr lang="ru-RU" altLang="ru-RU" sz="2400" b="1" dirty="0">
                <a:solidFill>
                  <a:schemeClr val="tx1"/>
                </a:solidFill>
              </a:rPr>
              <a:t>С</a:t>
            </a:r>
            <a:r>
              <a:rPr lang="en-US" altLang="ru-RU" sz="2400" b="1" dirty="0">
                <a:solidFill>
                  <a:schemeClr val="tx1"/>
                </a:solidFill>
              </a:rPr>
              <a:t>m</a:t>
            </a:r>
            <a:endParaRPr lang="ru-RU" altLang="ru-RU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baseline="30000" dirty="0">
                <a:solidFill>
                  <a:srgbClr val="00863D"/>
                </a:solidFill>
              </a:rPr>
              <a:t>248</a:t>
            </a:r>
            <a:r>
              <a:rPr lang="en-US" sz="2400" b="1" dirty="0">
                <a:solidFill>
                  <a:srgbClr val="00863D"/>
                </a:solidFill>
              </a:rPr>
              <a:t>Cm</a:t>
            </a:r>
            <a:endParaRPr lang="ru-RU" sz="2400" b="1" dirty="0">
              <a:solidFill>
                <a:srgbClr val="00863D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64570" y="3160736"/>
            <a:ext cx="2326698" cy="10242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000" b="1" baseline="30000" dirty="0">
                <a:solidFill>
                  <a:srgbClr val="00863D"/>
                </a:solidFill>
              </a:rPr>
              <a:t>2</a:t>
            </a:r>
            <a:r>
              <a:rPr lang="en-US" altLang="ru-RU" sz="2000" b="1" baseline="30000" dirty="0">
                <a:solidFill>
                  <a:srgbClr val="00863D"/>
                </a:solidFill>
              </a:rPr>
              <a:t>45</a:t>
            </a:r>
            <a:r>
              <a:rPr lang="ru-RU" altLang="ru-RU" sz="2000" b="1" dirty="0">
                <a:solidFill>
                  <a:srgbClr val="00863D"/>
                </a:solidFill>
              </a:rPr>
              <a:t>С</a:t>
            </a:r>
            <a:r>
              <a:rPr lang="en-US" altLang="ru-RU" sz="2000" b="1" dirty="0">
                <a:solidFill>
                  <a:srgbClr val="00863D"/>
                </a:solidFill>
              </a:rPr>
              <a:t>m </a:t>
            </a:r>
            <a:r>
              <a:rPr lang="ru-RU" altLang="ru-RU" sz="2000" b="1" dirty="0">
                <a:solidFill>
                  <a:srgbClr val="00863D"/>
                </a:solidFill>
              </a:rPr>
              <a:t>≥ 99%</a:t>
            </a:r>
            <a:endParaRPr lang="en-US" altLang="ru-RU" sz="2000" b="1" dirty="0">
              <a:solidFill>
                <a:srgbClr val="00863D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435233" y="3511075"/>
            <a:ext cx="605843" cy="3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706927" y="3511075"/>
            <a:ext cx="563880" cy="3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41076" y="3166372"/>
            <a:ext cx="2635933" cy="1018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/>
              <a:t>Масс-сепаратор</a:t>
            </a:r>
          </a:p>
          <a:p>
            <a:pPr algn="ctr"/>
            <a:r>
              <a:rPr lang="ru-RU" sz="2000" dirty="0"/>
              <a:t>С-2</a:t>
            </a:r>
          </a:p>
          <a:p>
            <a:pPr algn="ctr"/>
            <a:r>
              <a:rPr lang="ru-RU" sz="2000" dirty="0"/>
              <a:t>(действующий)</a:t>
            </a:r>
          </a:p>
        </p:txBody>
      </p:sp>
      <p:sp>
        <p:nvSpPr>
          <p:cNvPr id="24" name="Стрелка вправо 23"/>
          <p:cNvSpPr/>
          <p:nvPr/>
        </p:nvSpPr>
        <p:spPr>
          <a:xfrm rot="1932457">
            <a:off x="3302566" y="4207069"/>
            <a:ext cx="871176" cy="350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252419" y="5683489"/>
            <a:ext cx="71755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800" b="1" dirty="0">
                <a:solidFill>
                  <a:srgbClr val="000000"/>
                </a:solidFill>
              </a:rPr>
              <a:t>Высокая нейтронная активность исходных препаратов:</a:t>
            </a:r>
            <a:br>
              <a:rPr lang="ru-RU" altLang="ru-RU" sz="1800" b="1" dirty="0">
                <a:solidFill>
                  <a:srgbClr val="000000"/>
                </a:solidFill>
              </a:rPr>
            </a:b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baseline="30000" dirty="0">
                <a:solidFill>
                  <a:srgbClr val="FF0000"/>
                </a:solidFill>
              </a:rPr>
              <a:t>252</a:t>
            </a:r>
            <a:r>
              <a:rPr lang="ru-RU" altLang="ru-RU" sz="1800" b="1" dirty="0">
                <a:solidFill>
                  <a:srgbClr val="FF0000"/>
                </a:solidFill>
              </a:rPr>
              <a:t>С</a:t>
            </a:r>
            <a:r>
              <a:rPr lang="en-US" altLang="ru-RU" sz="1800" b="1" dirty="0">
                <a:solidFill>
                  <a:srgbClr val="FF0000"/>
                </a:solidFill>
              </a:rPr>
              <a:t>f </a:t>
            </a:r>
            <a:r>
              <a:rPr lang="ru-RU" altLang="ru-RU" sz="1800" b="1" dirty="0">
                <a:solidFill>
                  <a:srgbClr val="FF0000"/>
                </a:solidFill>
              </a:rPr>
              <a:t>–</a:t>
            </a:r>
            <a:r>
              <a:rPr lang="en-US" altLang="ru-RU" sz="1800" b="1" dirty="0">
                <a:solidFill>
                  <a:srgbClr val="FF0000"/>
                </a:solidFill>
                <a:sym typeface="Symbol"/>
              </a:rPr>
              <a:t> 2</a:t>
            </a:r>
            <a:r>
              <a:rPr lang="ru-RU" altLang="ru-RU" sz="1800" b="1" dirty="0">
                <a:solidFill>
                  <a:srgbClr val="FF0000"/>
                </a:solidFill>
                <a:sym typeface="Symbol"/>
              </a:rPr>
              <a:t>,</a:t>
            </a:r>
            <a:r>
              <a:rPr lang="en-US" altLang="ru-RU" sz="1800" b="1" dirty="0">
                <a:solidFill>
                  <a:srgbClr val="FF0000"/>
                </a:solidFill>
                <a:sym typeface="Symbol"/>
              </a:rPr>
              <a:t>3</a:t>
            </a:r>
            <a:r>
              <a:rPr lang="ru-RU" altLang="ru-RU" sz="1800" b="1" dirty="0">
                <a:solidFill>
                  <a:srgbClr val="FF0000"/>
                </a:solidFill>
                <a:latin typeface="Calibri"/>
                <a:sym typeface="Symbol"/>
              </a:rPr>
              <a:t>×</a:t>
            </a:r>
            <a:r>
              <a:rPr lang="ru-RU" altLang="ru-RU" sz="1800" b="1" dirty="0">
                <a:solidFill>
                  <a:srgbClr val="FF0000"/>
                </a:solidFill>
              </a:rPr>
              <a:t>10</a:t>
            </a:r>
            <a:r>
              <a:rPr lang="en-US" altLang="ru-RU" sz="1800" b="1" baseline="30000" dirty="0">
                <a:solidFill>
                  <a:srgbClr val="FF0000"/>
                </a:solidFill>
              </a:rPr>
              <a:t>9</a:t>
            </a:r>
            <a:r>
              <a:rPr lang="ru-RU" altLang="ru-RU" sz="1800" b="1" dirty="0">
                <a:solidFill>
                  <a:srgbClr val="FF0000"/>
                </a:solidFill>
              </a:rPr>
              <a:t> с</a:t>
            </a:r>
            <a:r>
              <a:rPr lang="ru-RU" altLang="ru-RU" sz="1800" b="1" baseline="30000" dirty="0">
                <a:solidFill>
                  <a:srgbClr val="FF0000"/>
                </a:solidFill>
              </a:rPr>
              <a:t>-1</a:t>
            </a:r>
            <a:r>
              <a:rPr lang="ru-RU" altLang="ru-RU" sz="1800" b="1" dirty="0">
                <a:solidFill>
                  <a:srgbClr val="FF0000"/>
                </a:solidFill>
              </a:rPr>
              <a:t>/мг</a:t>
            </a:r>
          </a:p>
          <a:p>
            <a:r>
              <a:rPr lang="ru-RU" altLang="ru-RU" sz="1800" b="1" baseline="30000" dirty="0">
                <a:solidFill>
                  <a:srgbClr val="FF0000"/>
                </a:solidFill>
              </a:rPr>
              <a:t> 2</a:t>
            </a:r>
            <a:r>
              <a:rPr lang="en-US" altLang="ru-RU" sz="1800" b="1" baseline="30000" dirty="0">
                <a:solidFill>
                  <a:srgbClr val="FF0000"/>
                </a:solidFill>
              </a:rPr>
              <a:t>44</a:t>
            </a:r>
            <a:r>
              <a:rPr lang="ru-RU" altLang="ru-RU" sz="1800" b="1" dirty="0">
                <a:solidFill>
                  <a:srgbClr val="FF0000"/>
                </a:solidFill>
              </a:rPr>
              <a:t>С</a:t>
            </a:r>
            <a:r>
              <a:rPr lang="en-US" altLang="ru-RU" sz="1800" b="1" dirty="0">
                <a:solidFill>
                  <a:srgbClr val="FF0000"/>
                </a:solidFill>
              </a:rPr>
              <a:t>m</a:t>
            </a:r>
            <a:r>
              <a:rPr lang="ru-RU" altLang="ru-RU" sz="1800" b="1" dirty="0">
                <a:solidFill>
                  <a:srgbClr val="FF0000"/>
                </a:solidFill>
              </a:rPr>
              <a:t> – 1,1</a:t>
            </a:r>
            <a:r>
              <a:rPr lang="ru-RU" altLang="ru-RU" sz="1800" b="1" dirty="0">
                <a:solidFill>
                  <a:srgbClr val="FF0000"/>
                </a:solidFill>
                <a:latin typeface="Calibri"/>
              </a:rPr>
              <a:t>×</a:t>
            </a:r>
            <a:r>
              <a:rPr lang="ru-RU" altLang="ru-RU" sz="1800" b="1" dirty="0">
                <a:solidFill>
                  <a:srgbClr val="FF0000"/>
                </a:solidFill>
              </a:rPr>
              <a:t>10</a:t>
            </a:r>
            <a:r>
              <a:rPr lang="ru-RU" altLang="ru-RU" sz="1800" b="1" baseline="30000" dirty="0">
                <a:solidFill>
                  <a:srgbClr val="FF0000"/>
                </a:solidFill>
              </a:rPr>
              <a:t>4</a:t>
            </a:r>
            <a:r>
              <a:rPr lang="ru-RU" altLang="ru-RU" sz="1800" b="1" dirty="0">
                <a:solidFill>
                  <a:srgbClr val="FF0000"/>
                </a:solidFill>
              </a:rPr>
              <a:t> с</a:t>
            </a:r>
            <a:r>
              <a:rPr lang="ru-RU" altLang="ru-RU" sz="1800" b="1" baseline="30000" dirty="0">
                <a:solidFill>
                  <a:srgbClr val="FF0000"/>
                </a:solidFill>
              </a:rPr>
              <a:t>-1</a:t>
            </a:r>
            <a:r>
              <a:rPr lang="ru-RU" altLang="ru-RU" sz="1800" b="1" dirty="0">
                <a:solidFill>
                  <a:srgbClr val="FF0000"/>
                </a:solidFill>
              </a:rPr>
              <a:t>/мг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110" y="2641600"/>
            <a:ext cx="2758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АО «ГНЦ НИИАР»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4303" y="2624075"/>
            <a:ext cx="191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ММО «ОИЯИ»</a:t>
            </a:r>
          </a:p>
        </p:txBody>
      </p:sp>
    </p:spTree>
    <p:extLst>
      <p:ext uri="{BB962C8B-B14F-4D97-AF65-F5344CB8AC3E}">
        <p14:creationId xmlns:p14="http://schemas.microsoft.com/office/powerpoint/2010/main" xmlns="" val="15602069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>
                <a:solidFill>
                  <a:schemeClr val="tx2"/>
                </a:solidFill>
              </a:rPr>
              <a:t>Проект здания КРИ для получения </a:t>
            </a:r>
            <a:r>
              <a:rPr lang="en-US" sz="2400" dirty="0">
                <a:solidFill>
                  <a:schemeClr val="tx2"/>
                </a:solidFill>
              </a:rPr>
              <a:t>Cf-251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4393" y="3992168"/>
            <a:ext cx="5068955" cy="2563307"/>
            <a:chOff x="997054" y="1389885"/>
            <a:chExt cx="7812651" cy="5196321"/>
          </a:xfrm>
        </p:grpSpPr>
        <p:pic>
          <p:nvPicPr>
            <p:cNvPr id="6146" name="Picture 2" descr="D:\Контракты\Калифорний\Организационные вопросы\Презентации\2022-12-01 Совещание в Дубне\Доп информация\2022-11-25 Планировки ГСПИ еще новее\План 2 этажа без осей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749" b="5878"/>
            <a:stretch/>
          </p:blipFill>
          <p:spPr bwMode="auto">
            <a:xfrm>
              <a:off x="997054" y="1389885"/>
              <a:ext cx="7812651" cy="519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Восьмиугольник 2"/>
            <p:cNvSpPr/>
            <p:nvPr/>
          </p:nvSpPr>
          <p:spPr>
            <a:xfrm>
              <a:off x="2502384" y="2470150"/>
              <a:ext cx="4203217" cy="2227572"/>
            </a:xfrm>
            <a:custGeom>
              <a:avLst/>
              <a:gdLst>
                <a:gd name="connsiteX0" fmla="*/ 0 w 825500"/>
                <a:gd name="connsiteY0" fmla="*/ 260833 h 875022"/>
                <a:gd name="connsiteX1" fmla="*/ 260833 w 825500"/>
                <a:gd name="connsiteY1" fmla="*/ 0 h 875022"/>
                <a:gd name="connsiteX2" fmla="*/ 564667 w 825500"/>
                <a:gd name="connsiteY2" fmla="*/ 0 h 875022"/>
                <a:gd name="connsiteX3" fmla="*/ 825500 w 825500"/>
                <a:gd name="connsiteY3" fmla="*/ 260833 h 875022"/>
                <a:gd name="connsiteX4" fmla="*/ 825500 w 825500"/>
                <a:gd name="connsiteY4" fmla="*/ 614189 h 875022"/>
                <a:gd name="connsiteX5" fmla="*/ 564667 w 825500"/>
                <a:gd name="connsiteY5" fmla="*/ 875022 h 875022"/>
                <a:gd name="connsiteX6" fmla="*/ 260833 w 825500"/>
                <a:gd name="connsiteY6" fmla="*/ 875022 h 875022"/>
                <a:gd name="connsiteX7" fmla="*/ 0 w 825500"/>
                <a:gd name="connsiteY7" fmla="*/ 614189 h 875022"/>
                <a:gd name="connsiteX8" fmla="*/ 0 w 825500"/>
                <a:gd name="connsiteY8" fmla="*/ 260833 h 875022"/>
                <a:gd name="connsiteX0" fmla="*/ 279400 w 825500"/>
                <a:gd name="connsiteY0" fmla="*/ 406883 h 875022"/>
                <a:gd name="connsiteX1" fmla="*/ 260833 w 825500"/>
                <a:gd name="connsiteY1" fmla="*/ 0 h 875022"/>
                <a:gd name="connsiteX2" fmla="*/ 564667 w 825500"/>
                <a:gd name="connsiteY2" fmla="*/ 0 h 875022"/>
                <a:gd name="connsiteX3" fmla="*/ 825500 w 825500"/>
                <a:gd name="connsiteY3" fmla="*/ 260833 h 875022"/>
                <a:gd name="connsiteX4" fmla="*/ 825500 w 825500"/>
                <a:gd name="connsiteY4" fmla="*/ 614189 h 875022"/>
                <a:gd name="connsiteX5" fmla="*/ 564667 w 825500"/>
                <a:gd name="connsiteY5" fmla="*/ 875022 h 875022"/>
                <a:gd name="connsiteX6" fmla="*/ 260833 w 825500"/>
                <a:gd name="connsiteY6" fmla="*/ 875022 h 875022"/>
                <a:gd name="connsiteX7" fmla="*/ 0 w 825500"/>
                <a:gd name="connsiteY7" fmla="*/ 614189 h 875022"/>
                <a:gd name="connsiteX8" fmla="*/ 279400 w 825500"/>
                <a:gd name="connsiteY8" fmla="*/ 406883 h 875022"/>
                <a:gd name="connsiteX0" fmla="*/ 3638067 w 4184167"/>
                <a:gd name="connsiteY0" fmla="*/ 787883 h 1256022"/>
                <a:gd name="connsiteX1" fmla="*/ 0 w 4184167"/>
                <a:gd name="connsiteY1" fmla="*/ 0 h 1256022"/>
                <a:gd name="connsiteX2" fmla="*/ 3923334 w 4184167"/>
                <a:gd name="connsiteY2" fmla="*/ 381000 h 1256022"/>
                <a:gd name="connsiteX3" fmla="*/ 4184167 w 4184167"/>
                <a:gd name="connsiteY3" fmla="*/ 641833 h 1256022"/>
                <a:gd name="connsiteX4" fmla="*/ 4184167 w 4184167"/>
                <a:gd name="connsiteY4" fmla="*/ 995189 h 1256022"/>
                <a:gd name="connsiteX5" fmla="*/ 3923334 w 4184167"/>
                <a:gd name="connsiteY5" fmla="*/ 1256022 h 1256022"/>
                <a:gd name="connsiteX6" fmla="*/ 3619500 w 4184167"/>
                <a:gd name="connsiteY6" fmla="*/ 1256022 h 1256022"/>
                <a:gd name="connsiteX7" fmla="*/ 3358667 w 4184167"/>
                <a:gd name="connsiteY7" fmla="*/ 995189 h 1256022"/>
                <a:gd name="connsiteX8" fmla="*/ 3638067 w 4184167"/>
                <a:gd name="connsiteY8" fmla="*/ 787883 h 1256022"/>
                <a:gd name="connsiteX0" fmla="*/ 12217 w 4184167"/>
                <a:gd name="connsiteY0" fmla="*/ 806933 h 1256022"/>
                <a:gd name="connsiteX1" fmla="*/ 0 w 4184167"/>
                <a:gd name="connsiteY1" fmla="*/ 0 h 1256022"/>
                <a:gd name="connsiteX2" fmla="*/ 3923334 w 4184167"/>
                <a:gd name="connsiteY2" fmla="*/ 381000 h 1256022"/>
                <a:gd name="connsiteX3" fmla="*/ 4184167 w 4184167"/>
                <a:gd name="connsiteY3" fmla="*/ 641833 h 1256022"/>
                <a:gd name="connsiteX4" fmla="*/ 4184167 w 4184167"/>
                <a:gd name="connsiteY4" fmla="*/ 995189 h 1256022"/>
                <a:gd name="connsiteX5" fmla="*/ 3923334 w 4184167"/>
                <a:gd name="connsiteY5" fmla="*/ 1256022 h 1256022"/>
                <a:gd name="connsiteX6" fmla="*/ 3619500 w 4184167"/>
                <a:gd name="connsiteY6" fmla="*/ 1256022 h 1256022"/>
                <a:gd name="connsiteX7" fmla="*/ 3358667 w 4184167"/>
                <a:gd name="connsiteY7" fmla="*/ 995189 h 1256022"/>
                <a:gd name="connsiteX8" fmla="*/ 12217 w 4184167"/>
                <a:gd name="connsiteY8" fmla="*/ 806933 h 1256022"/>
                <a:gd name="connsiteX0" fmla="*/ 12217 w 4184167"/>
                <a:gd name="connsiteY0" fmla="*/ 806933 h 1256022"/>
                <a:gd name="connsiteX1" fmla="*/ 0 w 4184167"/>
                <a:gd name="connsiteY1" fmla="*/ 0 h 1256022"/>
                <a:gd name="connsiteX2" fmla="*/ 3923334 w 4184167"/>
                <a:gd name="connsiteY2" fmla="*/ 381000 h 1256022"/>
                <a:gd name="connsiteX3" fmla="*/ 4184167 w 4184167"/>
                <a:gd name="connsiteY3" fmla="*/ 641833 h 1256022"/>
                <a:gd name="connsiteX4" fmla="*/ 4184167 w 4184167"/>
                <a:gd name="connsiteY4" fmla="*/ 995189 h 1256022"/>
                <a:gd name="connsiteX5" fmla="*/ 3923334 w 4184167"/>
                <a:gd name="connsiteY5" fmla="*/ 1256022 h 1256022"/>
                <a:gd name="connsiteX6" fmla="*/ 3619500 w 4184167"/>
                <a:gd name="connsiteY6" fmla="*/ 1256022 h 1256022"/>
                <a:gd name="connsiteX7" fmla="*/ 609117 w 4184167"/>
                <a:gd name="connsiteY7" fmla="*/ 779289 h 1256022"/>
                <a:gd name="connsiteX8" fmla="*/ 12217 w 4184167"/>
                <a:gd name="connsiteY8" fmla="*/ 806933 h 1256022"/>
                <a:gd name="connsiteX0" fmla="*/ 12217 w 4184167"/>
                <a:gd name="connsiteY0" fmla="*/ 806933 h 2202172"/>
                <a:gd name="connsiteX1" fmla="*/ 0 w 4184167"/>
                <a:gd name="connsiteY1" fmla="*/ 0 h 2202172"/>
                <a:gd name="connsiteX2" fmla="*/ 3923334 w 4184167"/>
                <a:gd name="connsiteY2" fmla="*/ 381000 h 2202172"/>
                <a:gd name="connsiteX3" fmla="*/ 4184167 w 4184167"/>
                <a:gd name="connsiteY3" fmla="*/ 641833 h 2202172"/>
                <a:gd name="connsiteX4" fmla="*/ 4184167 w 4184167"/>
                <a:gd name="connsiteY4" fmla="*/ 995189 h 2202172"/>
                <a:gd name="connsiteX5" fmla="*/ 3923334 w 4184167"/>
                <a:gd name="connsiteY5" fmla="*/ 1256022 h 2202172"/>
                <a:gd name="connsiteX6" fmla="*/ 641350 w 4184167"/>
                <a:gd name="connsiteY6" fmla="*/ 2202172 h 2202172"/>
                <a:gd name="connsiteX7" fmla="*/ 609117 w 4184167"/>
                <a:gd name="connsiteY7" fmla="*/ 779289 h 2202172"/>
                <a:gd name="connsiteX8" fmla="*/ 12217 w 4184167"/>
                <a:gd name="connsiteY8" fmla="*/ 806933 h 2202172"/>
                <a:gd name="connsiteX0" fmla="*/ 12217 w 4184167"/>
                <a:gd name="connsiteY0" fmla="*/ 806933 h 2214872"/>
                <a:gd name="connsiteX1" fmla="*/ 0 w 4184167"/>
                <a:gd name="connsiteY1" fmla="*/ 0 h 2214872"/>
                <a:gd name="connsiteX2" fmla="*/ 3923334 w 4184167"/>
                <a:gd name="connsiteY2" fmla="*/ 381000 h 2214872"/>
                <a:gd name="connsiteX3" fmla="*/ 4184167 w 4184167"/>
                <a:gd name="connsiteY3" fmla="*/ 641833 h 2214872"/>
                <a:gd name="connsiteX4" fmla="*/ 4184167 w 4184167"/>
                <a:gd name="connsiteY4" fmla="*/ 995189 h 2214872"/>
                <a:gd name="connsiteX5" fmla="*/ 3002584 w 4184167"/>
                <a:gd name="connsiteY5" fmla="*/ 2214872 h 2214872"/>
                <a:gd name="connsiteX6" fmla="*/ 641350 w 4184167"/>
                <a:gd name="connsiteY6" fmla="*/ 2202172 h 2214872"/>
                <a:gd name="connsiteX7" fmla="*/ 609117 w 4184167"/>
                <a:gd name="connsiteY7" fmla="*/ 779289 h 2214872"/>
                <a:gd name="connsiteX8" fmla="*/ 12217 w 4184167"/>
                <a:gd name="connsiteY8" fmla="*/ 806933 h 2214872"/>
                <a:gd name="connsiteX0" fmla="*/ 12217 w 4184167"/>
                <a:gd name="connsiteY0" fmla="*/ 806933 h 2214872"/>
                <a:gd name="connsiteX1" fmla="*/ 0 w 4184167"/>
                <a:gd name="connsiteY1" fmla="*/ 0 h 2214872"/>
                <a:gd name="connsiteX2" fmla="*/ 3923334 w 4184167"/>
                <a:gd name="connsiteY2" fmla="*/ 381000 h 2214872"/>
                <a:gd name="connsiteX3" fmla="*/ 4184167 w 4184167"/>
                <a:gd name="connsiteY3" fmla="*/ 641833 h 2214872"/>
                <a:gd name="connsiteX4" fmla="*/ 3060217 w 4184167"/>
                <a:gd name="connsiteY4" fmla="*/ 1007889 h 2214872"/>
                <a:gd name="connsiteX5" fmla="*/ 3002584 w 4184167"/>
                <a:gd name="connsiteY5" fmla="*/ 2214872 h 2214872"/>
                <a:gd name="connsiteX6" fmla="*/ 641350 w 4184167"/>
                <a:gd name="connsiteY6" fmla="*/ 2202172 h 2214872"/>
                <a:gd name="connsiteX7" fmla="*/ 609117 w 4184167"/>
                <a:gd name="connsiteY7" fmla="*/ 779289 h 2214872"/>
                <a:gd name="connsiteX8" fmla="*/ 12217 w 4184167"/>
                <a:gd name="connsiteY8" fmla="*/ 806933 h 2214872"/>
                <a:gd name="connsiteX0" fmla="*/ 12217 w 4203217"/>
                <a:gd name="connsiteY0" fmla="*/ 806933 h 2214872"/>
                <a:gd name="connsiteX1" fmla="*/ 0 w 4203217"/>
                <a:gd name="connsiteY1" fmla="*/ 0 h 2214872"/>
                <a:gd name="connsiteX2" fmla="*/ 3923334 w 4203217"/>
                <a:gd name="connsiteY2" fmla="*/ 381000 h 2214872"/>
                <a:gd name="connsiteX3" fmla="*/ 4203217 w 4203217"/>
                <a:gd name="connsiteY3" fmla="*/ 902183 h 2214872"/>
                <a:gd name="connsiteX4" fmla="*/ 3060217 w 4203217"/>
                <a:gd name="connsiteY4" fmla="*/ 1007889 h 2214872"/>
                <a:gd name="connsiteX5" fmla="*/ 3002584 w 4203217"/>
                <a:gd name="connsiteY5" fmla="*/ 2214872 h 2214872"/>
                <a:gd name="connsiteX6" fmla="*/ 641350 w 4203217"/>
                <a:gd name="connsiteY6" fmla="*/ 2202172 h 2214872"/>
                <a:gd name="connsiteX7" fmla="*/ 609117 w 4203217"/>
                <a:gd name="connsiteY7" fmla="*/ 779289 h 2214872"/>
                <a:gd name="connsiteX8" fmla="*/ 12217 w 4203217"/>
                <a:gd name="connsiteY8" fmla="*/ 806933 h 2214872"/>
                <a:gd name="connsiteX0" fmla="*/ 12217 w 4203217"/>
                <a:gd name="connsiteY0" fmla="*/ 813283 h 2221222"/>
                <a:gd name="connsiteX1" fmla="*/ 0 w 4203217"/>
                <a:gd name="connsiteY1" fmla="*/ 6350 h 2221222"/>
                <a:gd name="connsiteX2" fmla="*/ 4177334 w 4203217"/>
                <a:gd name="connsiteY2" fmla="*/ 0 h 2221222"/>
                <a:gd name="connsiteX3" fmla="*/ 4203217 w 4203217"/>
                <a:gd name="connsiteY3" fmla="*/ 908533 h 2221222"/>
                <a:gd name="connsiteX4" fmla="*/ 3060217 w 4203217"/>
                <a:gd name="connsiteY4" fmla="*/ 1014239 h 2221222"/>
                <a:gd name="connsiteX5" fmla="*/ 3002584 w 4203217"/>
                <a:gd name="connsiteY5" fmla="*/ 2221222 h 2221222"/>
                <a:gd name="connsiteX6" fmla="*/ 641350 w 4203217"/>
                <a:gd name="connsiteY6" fmla="*/ 2208522 h 2221222"/>
                <a:gd name="connsiteX7" fmla="*/ 609117 w 4203217"/>
                <a:gd name="connsiteY7" fmla="*/ 785639 h 2221222"/>
                <a:gd name="connsiteX8" fmla="*/ 12217 w 4203217"/>
                <a:gd name="connsiteY8" fmla="*/ 813283 h 2221222"/>
                <a:gd name="connsiteX0" fmla="*/ 12217 w 4203217"/>
                <a:gd name="connsiteY0" fmla="*/ 813283 h 2221222"/>
                <a:gd name="connsiteX1" fmla="*/ 0 w 4203217"/>
                <a:gd name="connsiteY1" fmla="*/ 6350 h 2221222"/>
                <a:gd name="connsiteX2" fmla="*/ 4177334 w 4203217"/>
                <a:gd name="connsiteY2" fmla="*/ 0 h 2221222"/>
                <a:gd name="connsiteX3" fmla="*/ 4203217 w 4203217"/>
                <a:gd name="connsiteY3" fmla="*/ 908533 h 2221222"/>
                <a:gd name="connsiteX4" fmla="*/ 3034817 w 4203217"/>
                <a:gd name="connsiteY4" fmla="*/ 906289 h 2221222"/>
                <a:gd name="connsiteX5" fmla="*/ 3002584 w 4203217"/>
                <a:gd name="connsiteY5" fmla="*/ 2221222 h 2221222"/>
                <a:gd name="connsiteX6" fmla="*/ 641350 w 4203217"/>
                <a:gd name="connsiteY6" fmla="*/ 2208522 h 2221222"/>
                <a:gd name="connsiteX7" fmla="*/ 609117 w 4203217"/>
                <a:gd name="connsiteY7" fmla="*/ 785639 h 2221222"/>
                <a:gd name="connsiteX8" fmla="*/ 12217 w 4203217"/>
                <a:gd name="connsiteY8" fmla="*/ 813283 h 2221222"/>
                <a:gd name="connsiteX0" fmla="*/ 12217 w 4203217"/>
                <a:gd name="connsiteY0" fmla="*/ 813283 h 2221222"/>
                <a:gd name="connsiteX1" fmla="*/ 0 w 4203217"/>
                <a:gd name="connsiteY1" fmla="*/ 6350 h 2221222"/>
                <a:gd name="connsiteX2" fmla="*/ 4177334 w 4203217"/>
                <a:gd name="connsiteY2" fmla="*/ 0 h 2221222"/>
                <a:gd name="connsiteX3" fmla="*/ 4203217 w 4203217"/>
                <a:gd name="connsiteY3" fmla="*/ 908533 h 2221222"/>
                <a:gd name="connsiteX4" fmla="*/ 3034817 w 4203217"/>
                <a:gd name="connsiteY4" fmla="*/ 906289 h 2221222"/>
                <a:gd name="connsiteX5" fmla="*/ 3047034 w 4203217"/>
                <a:gd name="connsiteY5" fmla="*/ 2221222 h 2221222"/>
                <a:gd name="connsiteX6" fmla="*/ 641350 w 4203217"/>
                <a:gd name="connsiteY6" fmla="*/ 2208522 h 2221222"/>
                <a:gd name="connsiteX7" fmla="*/ 609117 w 4203217"/>
                <a:gd name="connsiteY7" fmla="*/ 785639 h 2221222"/>
                <a:gd name="connsiteX8" fmla="*/ 12217 w 4203217"/>
                <a:gd name="connsiteY8" fmla="*/ 813283 h 2221222"/>
                <a:gd name="connsiteX0" fmla="*/ 12217 w 4203217"/>
                <a:gd name="connsiteY0" fmla="*/ 813283 h 2221222"/>
                <a:gd name="connsiteX1" fmla="*/ 0 w 4203217"/>
                <a:gd name="connsiteY1" fmla="*/ 6350 h 2221222"/>
                <a:gd name="connsiteX2" fmla="*/ 4177334 w 4203217"/>
                <a:gd name="connsiteY2" fmla="*/ 0 h 2221222"/>
                <a:gd name="connsiteX3" fmla="*/ 4203217 w 4203217"/>
                <a:gd name="connsiteY3" fmla="*/ 908533 h 2221222"/>
                <a:gd name="connsiteX4" fmla="*/ 3034817 w 4203217"/>
                <a:gd name="connsiteY4" fmla="*/ 906289 h 2221222"/>
                <a:gd name="connsiteX5" fmla="*/ 3047034 w 4203217"/>
                <a:gd name="connsiteY5" fmla="*/ 2221222 h 2221222"/>
                <a:gd name="connsiteX6" fmla="*/ 641350 w 4203217"/>
                <a:gd name="connsiteY6" fmla="*/ 2208522 h 2221222"/>
                <a:gd name="connsiteX7" fmla="*/ 609117 w 4203217"/>
                <a:gd name="connsiteY7" fmla="*/ 817389 h 2221222"/>
                <a:gd name="connsiteX8" fmla="*/ 12217 w 4203217"/>
                <a:gd name="connsiteY8" fmla="*/ 813283 h 2221222"/>
                <a:gd name="connsiteX0" fmla="*/ 12217 w 4203217"/>
                <a:gd name="connsiteY0" fmla="*/ 813283 h 2227572"/>
                <a:gd name="connsiteX1" fmla="*/ 0 w 4203217"/>
                <a:gd name="connsiteY1" fmla="*/ 6350 h 2227572"/>
                <a:gd name="connsiteX2" fmla="*/ 4177334 w 4203217"/>
                <a:gd name="connsiteY2" fmla="*/ 0 h 2227572"/>
                <a:gd name="connsiteX3" fmla="*/ 4203217 w 4203217"/>
                <a:gd name="connsiteY3" fmla="*/ 908533 h 2227572"/>
                <a:gd name="connsiteX4" fmla="*/ 3034817 w 4203217"/>
                <a:gd name="connsiteY4" fmla="*/ 906289 h 2227572"/>
                <a:gd name="connsiteX5" fmla="*/ 3047034 w 4203217"/>
                <a:gd name="connsiteY5" fmla="*/ 2221222 h 2227572"/>
                <a:gd name="connsiteX6" fmla="*/ 641350 w 4203217"/>
                <a:gd name="connsiteY6" fmla="*/ 2227572 h 2227572"/>
                <a:gd name="connsiteX7" fmla="*/ 609117 w 4203217"/>
                <a:gd name="connsiteY7" fmla="*/ 817389 h 2227572"/>
                <a:gd name="connsiteX8" fmla="*/ 12217 w 4203217"/>
                <a:gd name="connsiteY8" fmla="*/ 813283 h 222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3217" h="2227572">
                  <a:moveTo>
                    <a:pt x="12217" y="813283"/>
                  </a:moveTo>
                  <a:lnTo>
                    <a:pt x="0" y="6350"/>
                  </a:lnTo>
                  <a:lnTo>
                    <a:pt x="4177334" y="0"/>
                  </a:lnTo>
                  <a:lnTo>
                    <a:pt x="4203217" y="908533"/>
                  </a:lnTo>
                  <a:lnTo>
                    <a:pt x="3034817" y="906289"/>
                  </a:lnTo>
                  <a:lnTo>
                    <a:pt x="3047034" y="2221222"/>
                  </a:lnTo>
                  <a:lnTo>
                    <a:pt x="641350" y="2227572"/>
                  </a:lnTo>
                  <a:lnTo>
                    <a:pt x="609117" y="817389"/>
                  </a:lnTo>
                  <a:lnTo>
                    <a:pt x="12217" y="813283"/>
                  </a:lnTo>
                  <a:close/>
                </a:path>
              </a:pathLst>
            </a:custGeom>
            <a:solidFill>
              <a:schemeClr val="accent6">
                <a:alpha val="56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ru-RU" sz="120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38250" y="2470151"/>
              <a:ext cx="1264132" cy="3986216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31013" y="4011832"/>
              <a:ext cx="1171369" cy="9358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Зона разгрузки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09952" y="3214558"/>
              <a:ext cx="1898651" cy="9358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Технологический участок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93344" y="1560300"/>
              <a:ext cx="3493206" cy="875686"/>
            </a:xfrm>
            <a:prstGeom prst="rect">
              <a:avLst/>
            </a:prstGeom>
            <a:solidFill>
              <a:schemeClr val="accent3">
                <a:alpha val="3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68140" y="1545677"/>
              <a:ext cx="1651818" cy="9358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Операторский зал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76818" y="5530851"/>
              <a:ext cx="4776633" cy="925516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95817" y="5550602"/>
              <a:ext cx="2429277" cy="9358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Аналитическая лаборатория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59565" y="2098562"/>
              <a:ext cx="1436739" cy="3051288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131901" y="3451773"/>
              <a:ext cx="1364402" cy="5614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2" rIns="0" bIns="45712" rtlCol="0" anchor="ctr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Вентиляция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8129" y="968123"/>
            <a:ext cx="9696449" cy="306069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marL="285656" indent="-285656" defTabSz="91410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kern="0" dirty="0">
                <a:solidFill>
                  <a:sysClr val="windowText" lastClr="000000"/>
                </a:solidFill>
              </a:rPr>
              <a:t>Объект использования атомной энергии</a:t>
            </a:r>
            <a:endParaRPr lang="ru-RU" sz="1800" kern="0" dirty="0">
              <a:solidFill>
                <a:sysClr val="windowText" lastClr="000000"/>
              </a:solidFill>
            </a:endParaRPr>
          </a:p>
          <a:p>
            <a:pPr defTabSz="91410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ysClr val="windowText" lastClr="000000"/>
                </a:solidFill>
              </a:rPr>
              <a:t>     Подпадает под действие федеральных норм и правил радиационной безопасности</a:t>
            </a:r>
          </a:p>
          <a:p>
            <a:pPr marL="285656" indent="-285656" defTabSz="91410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kern="0" dirty="0">
                <a:solidFill>
                  <a:srgbClr val="000000"/>
                </a:solidFill>
              </a:rPr>
              <a:t>Категория опасности радиационного объекта – не ниже </a:t>
            </a:r>
            <a:r>
              <a:rPr lang="en-US" sz="1800" b="1" kern="0" dirty="0">
                <a:solidFill>
                  <a:srgbClr val="000000"/>
                </a:solidFill>
              </a:rPr>
              <a:t>II</a:t>
            </a:r>
            <a:r>
              <a:rPr lang="ru-RU" sz="1800" b="1" kern="0" dirty="0">
                <a:solidFill>
                  <a:srgbClr val="000000"/>
                </a:solidFill>
              </a:rPr>
              <a:t>:</a:t>
            </a:r>
          </a:p>
          <a:p>
            <a:pPr defTabSz="91410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rgbClr val="000000"/>
                </a:solidFill>
              </a:rPr>
              <a:t>     Радиоактивное загрязнение при аварии ограничивается санитарно-защитной зоной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285656" indent="-285656" defTabSz="91410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kern="0" dirty="0">
                <a:solidFill>
                  <a:srgbClr val="000000"/>
                </a:solidFill>
              </a:rPr>
              <a:t>Класс опасности работ с радиоактивными веществами (РВ) – </a:t>
            </a:r>
            <a:r>
              <a:rPr lang="en-US" sz="1800" b="1" kern="0" dirty="0">
                <a:solidFill>
                  <a:srgbClr val="000000"/>
                </a:solidFill>
              </a:rPr>
              <a:t>I</a:t>
            </a:r>
            <a:endParaRPr lang="ru-RU" sz="1800" b="1" kern="0" dirty="0">
              <a:solidFill>
                <a:srgbClr val="000000"/>
              </a:solidFill>
            </a:endParaRPr>
          </a:p>
          <a:p>
            <a:pPr defTabSz="91410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rgbClr val="000000"/>
                </a:solidFill>
              </a:rPr>
              <a:t>     Активность на рабочем месте свыше 10</a:t>
            </a:r>
            <a:r>
              <a:rPr lang="ru-RU" sz="1800" kern="0" baseline="30000" dirty="0">
                <a:solidFill>
                  <a:srgbClr val="000000"/>
                </a:solidFill>
              </a:rPr>
              <a:t>8</a:t>
            </a:r>
            <a:r>
              <a:rPr lang="ru-RU" sz="1800" kern="0" dirty="0">
                <a:solidFill>
                  <a:srgbClr val="000000"/>
                </a:solidFill>
              </a:rPr>
              <a:t> Бк</a:t>
            </a:r>
          </a:p>
          <a:p>
            <a:pPr marL="285656" indent="-285656" defTabSz="91410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kern="0" dirty="0">
                <a:solidFill>
                  <a:sysClr val="windowText" lastClr="000000"/>
                </a:solidFill>
              </a:rPr>
              <a:t>Опасный производственный объект</a:t>
            </a:r>
          </a:p>
          <a:p>
            <a:pPr defTabSz="91410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sysClr val="windowText" lastClr="000000"/>
                </a:solidFill>
              </a:rPr>
              <a:t>     </a:t>
            </a:r>
            <a:r>
              <a:rPr lang="ru-RU" sz="1800" kern="0" dirty="0">
                <a:solidFill>
                  <a:sysClr val="windowText" lastClr="000000"/>
                </a:solidFill>
              </a:rPr>
              <a:t>Использование грузоподъемных механизмов, сосудов под давлением, высокого напряжения</a:t>
            </a:r>
            <a:endParaRPr lang="ru-RU" sz="1800" kern="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4104" y="4758981"/>
            <a:ext cx="3657599" cy="144654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marL="285656" indent="-28565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kern="0" dirty="0">
                <a:solidFill>
                  <a:sysClr val="windowText" lastClr="000000"/>
                </a:solidFill>
              </a:rPr>
              <a:t>Этажность здания: </a:t>
            </a:r>
            <a:br>
              <a:rPr lang="ru-RU" sz="1800" kern="0" dirty="0">
                <a:solidFill>
                  <a:sysClr val="windowText" lastClr="000000"/>
                </a:solidFill>
              </a:rPr>
            </a:br>
            <a:r>
              <a:rPr lang="ru-RU" sz="1800" kern="0" dirty="0">
                <a:solidFill>
                  <a:sysClr val="windowText" lastClr="000000"/>
                </a:solidFill>
              </a:rPr>
              <a:t> 3 этажа с подвалом</a:t>
            </a:r>
          </a:p>
          <a:p>
            <a:pPr marL="285656" indent="-28565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kern="0" dirty="0">
                <a:solidFill>
                  <a:sysClr val="windowText" lastClr="000000"/>
                </a:solidFill>
              </a:rPr>
              <a:t>Общая площадь </a:t>
            </a:r>
            <a:br>
              <a:rPr lang="ru-RU" sz="1800" kern="0" dirty="0">
                <a:solidFill>
                  <a:sysClr val="windowText" lastClr="000000"/>
                </a:solidFill>
              </a:rPr>
            </a:br>
            <a:r>
              <a:rPr lang="ru-RU" sz="1800" kern="0" dirty="0">
                <a:solidFill>
                  <a:sysClr val="windowText" lastClr="000000"/>
                </a:solidFill>
              </a:rPr>
              <a:t>≈ 5 000 </a:t>
            </a:r>
            <a:r>
              <a:rPr lang="ru-RU" sz="1800" kern="0" dirty="0">
                <a:solidFill>
                  <a:srgbClr val="000000"/>
                </a:solidFill>
              </a:rPr>
              <a:t>м</a:t>
            </a:r>
            <a:r>
              <a:rPr lang="ru-RU" sz="1800" kern="0" baseline="30000" dirty="0">
                <a:solidFill>
                  <a:srgbClr val="000000"/>
                </a:solidFill>
              </a:rPr>
              <a:t>2</a:t>
            </a:r>
            <a:endParaRPr lang="ru-RU" sz="1800" kern="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79650" y="6480307"/>
            <a:ext cx="2532037" cy="338526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Планировка 2го этажа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13669417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0831" y="52815"/>
            <a:ext cx="8694539" cy="8979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>
                <a:solidFill>
                  <a:schemeClr val="tx2"/>
                </a:solidFill>
              </a:rPr>
              <a:t>Дистанционное оборудование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57379" y="6759857"/>
            <a:ext cx="1023246" cy="38338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3" t="15969" r="4560" b="15402"/>
          <a:stretch/>
        </p:blipFill>
        <p:spPr>
          <a:xfrm>
            <a:off x="5945458" y="1056796"/>
            <a:ext cx="3712190" cy="5085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5458" y="6142722"/>
            <a:ext cx="371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Установка заваривания ампул (разработка АО «ГНЦ НИИАР»)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0" r="7205"/>
          <a:stretch/>
        </p:blipFill>
        <p:spPr bwMode="auto">
          <a:xfrm>
            <a:off x="354842" y="1270328"/>
            <a:ext cx="4967786" cy="46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2640" y="5929190"/>
            <a:ext cx="371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Копирующий манипулятор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236229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>
                <a:solidFill>
                  <a:schemeClr val="tx2"/>
                </a:solidFill>
              </a:rPr>
              <a:t>Обеспечение радиационной безопасности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584700" y="5089041"/>
            <a:ext cx="54959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6412" indent="-186412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188" indent="-18314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60" indent="-276347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15314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35557" indent="-23546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06492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077426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548360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19294" indent="-2354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0" dirty="0"/>
              <a:t>Корпуса «горячих» камер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0" dirty="0"/>
              <a:t>и химических боксов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0" dirty="0"/>
              <a:t>Разработка - АО «</a:t>
            </a:r>
            <a:r>
              <a:rPr lang="ru-RU" sz="2000" kern="0" dirty="0" err="1"/>
              <a:t>СвердНИИХиммаш</a:t>
            </a:r>
            <a:r>
              <a:rPr lang="ru-RU" sz="2000" kern="0" dirty="0"/>
              <a:t>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0" dirty="0"/>
              <a:t>Изготовление – АО «</a:t>
            </a:r>
            <a:r>
              <a:rPr lang="ru-RU" sz="2000" kern="0" dirty="0" err="1"/>
              <a:t>ДзержинскХиммаш</a:t>
            </a:r>
            <a:r>
              <a:rPr lang="ru-RU" sz="2000" kern="0" dirty="0"/>
              <a:t>»</a:t>
            </a:r>
          </a:p>
        </p:txBody>
      </p:sp>
      <p:pic>
        <p:nvPicPr>
          <p:cNvPr id="4" name="Picture 2" descr="D:\Контракты\Калифорний\Организационные вопросы\Презентации\2024-05-14 Конференция ОИЯИ по СТЭ в НиНо\Доп информация\Фото\ГК\WhatsApp Image 2024-03-27 at 09.59.29 (3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1" t="14048" r="9975" b="6225"/>
          <a:stretch/>
        </p:blipFill>
        <p:spPr bwMode="auto">
          <a:xfrm>
            <a:off x="327546" y="1144908"/>
            <a:ext cx="4039737" cy="54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онтракты\Калифорний\Организационные вопросы\Презентации\2024-05-14 Конференция ОИЯИ по СТЭ в НиНо\Доп информация\Фото\ХБ исправленн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712" y="1221108"/>
            <a:ext cx="5084763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1741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268606" y="1242741"/>
            <a:ext cx="9263194" cy="4789626"/>
            <a:chOff x="-36242" y="1254494"/>
            <a:chExt cx="6328726" cy="3933292"/>
          </a:xfrm>
        </p:grpSpPr>
        <p:sp>
          <p:nvSpPr>
            <p:cNvPr id="46" name="Стрелка вниз 45"/>
            <p:cNvSpPr/>
            <p:nvPr/>
          </p:nvSpPr>
          <p:spPr>
            <a:xfrm>
              <a:off x="4711615" y="3077568"/>
              <a:ext cx="258745" cy="396287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1499436" y="2981087"/>
              <a:ext cx="258745" cy="314264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Стрелка вниз 48"/>
            <p:cNvSpPr/>
            <p:nvPr/>
          </p:nvSpPr>
          <p:spPr>
            <a:xfrm>
              <a:off x="1499436" y="1997966"/>
              <a:ext cx="258745" cy="233183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36242" y="1254494"/>
              <a:ext cx="3213450" cy="72679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Приготовление стартового вещества</a:t>
              </a: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количественный выход </a:t>
              </a:r>
              <a:r>
                <a:rPr lang="en-US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36242" y="3295351"/>
              <a:ext cx="3213450" cy="84723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4D8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Извлечение обогащённых изотопов и их очистка</a:t>
              </a:r>
            </a:p>
            <a:p>
              <a:pPr algn="ctr" defTabSz="10080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количественный выход </a:t>
              </a:r>
              <a:r>
                <a:rPr lang="en-US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2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95%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629066" y="1254494"/>
              <a:ext cx="2663418" cy="179402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4D8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4. Регенерация неразделённого вещества </a:t>
              </a: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(сбор с деталей</a:t>
              </a:r>
              <a:r>
                <a:rPr kumimoji="0" lang="ru-RU" sz="20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масс-сепаратора и возврат в процесс)</a:t>
              </a: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kern="0" baseline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коэфф</a:t>
              </a:r>
              <a:r>
                <a:rPr lang="ru-RU" sz="2000" kern="0" baseline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регенерации </a:t>
              </a:r>
              <a:r>
                <a:rPr lang="en-US" sz="2000" kern="0" baseline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2000" kern="0" baseline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80%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629066" y="3502900"/>
              <a:ext cx="2490547" cy="41460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4D8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5. Переработка ЖРО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-36242" y="2249110"/>
              <a:ext cx="3213450" cy="7153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Разделение изотопов</a:t>
              </a: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КПД одного разделения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&gt;</a:t>
              </a: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20%</a:t>
              </a:r>
              <a:r>
                <a:rPr kumimoji="0" lang="ru-RU" sz="20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Стрелка вниз 15"/>
            <p:cNvSpPr/>
            <p:nvPr/>
          </p:nvSpPr>
          <p:spPr>
            <a:xfrm rot="16200000">
              <a:off x="3206916" y="2368735"/>
              <a:ext cx="392441" cy="451857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 rot="5400000">
              <a:off x="3206916" y="1384863"/>
              <a:ext cx="392441" cy="451857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1499436" y="4184204"/>
              <a:ext cx="258745" cy="324535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-36241" y="4525417"/>
              <a:ext cx="3213449" cy="639750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Обогащенные изотопы</a:t>
              </a:r>
            </a:p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КПВ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&gt;</a:t>
              </a: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40%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497929" y="4548036"/>
              <a:ext cx="2749741" cy="63975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Радиоактивные отходы</a:t>
              </a:r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4711615" y="3946550"/>
              <a:ext cx="258745" cy="601486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0080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155407"/>
            <a:ext cx="8413445" cy="721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dirty="0">
                <a:solidFill>
                  <a:schemeClr val="tx2"/>
                </a:solidFill>
              </a:rPr>
              <a:t>Радиохимические технологии в общей схеме обогащения изотопов ТПЭ </a:t>
            </a:r>
            <a:r>
              <a:rPr lang="ru-RU" sz="2200" dirty="0" smtClean="0">
                <a:solidFill>
                  <a:schemeClr val="tx2"/>
                </a:solidFill>
              </a:rPr>
              <a:t>электромагнитным </a:t>
            </a:r>
            <a:r>
              <a:rPr lang="ru-RU" sz="2200" dirty="0">
                <a:solidFill>
                  <a:schemeClr val="tx2"/>
                </a:solidFill>
              </a:rPr>
              <a:t>методом</a:t>
            </a:r>
          </a:p>
        </p:txBody>
      </p:sp>
      <p:sp>
        <p:nvSpPr>
          <p:cNvPr id="5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106490" y="6770857"/>
            <a:ext cx="691427" cy="396716"/>
          </a:xfrm>
        </p:spPr>
        <p:txBody>
          <a:bodyPr/>
          <a:lstStyle/>
          <a:p>
            <a:fld id="{4BED844D-7D6A-410A-8E52-D00D03E2D85A}" type="slidenum">
              <a:rPr lang="ru-RU" sz="2000" smtClean="0"/>
              <a:pPr/>
              <a:t>3</a:t>
            </a:fld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8606" y="6055505"/>
            <a:ext cx="4703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КПВ - коэффициент переработки вещества (суммарная эффективность процесса)</a:t>
            </a:r>
          </a:p>
        </p:txBody>
      </p:sp>
    </p:spTree>
    <p:extLst>
      <p:ext uri="{BB962C8B-B14F-4D97-AF65-F5344CB8AC3E}">
        <p14:creationId xmlns:p14="http://schemas.microsoft.com/office/powerpoint/2010/main" xmlns="" val="25555491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68" y="0"/>
            <a:ext cx="8454906" cy="1010133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4D86"/>
                </a:solidFill>
              </a:rPr>
              <a:t>Анализ существующих технологий. Необходимость разработки новых радиохимических технологий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9" name="Picture 7" descr="D:\С-2\Фото\для РЭ\IMG_8693.JPG">
            <a:extLst>
              <a:ext uri="{FF2B5EF4-FFF2-40B4-BE49-F238E27FC236}">
                <a16:creationId xmlns="" xmlns:a16="http://schemas.microsoft.com/office/drawing/2014/main" id="{C525A80F-9D19-4A1D-B820-50FFD399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67" y="3816301"/>
            <a:ext cx="3519769" cy="255111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Picture 2" descr="D:\Контракты\Калифорний\Организационные вопросы\Презентации\2024-05-14 Конференция ОИЯИ по СТЭ в НиНо\Доп информация\Фото\Пристройка\IMG_86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24" t="18427" r="3490" b="8559"/>
          <a:stretch/>
        </p:blipFill>
        <p:spPr bwMode="auto">
          <a:xfrm>
            <a:off x="318767" y="1057758"/>
            <a:ext cx="3464172" cy="25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9788" y="3477747"/>
            <a:ext cx="2162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Перчаточные боксы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3680" y="6366541"/>
            <a:ext cx="2201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Масс-сепаратор С-2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6893" y="1169423"/>
            <a:ext cx="59811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4D86"/>
                </a:solidFill>
              </a:rPr>
              <a:t>Существующие радиохимические технологии на масс-сепараторе С-2:</a:t>
            </a:r>
            <a:endParaRPr lang="ru-RU" sz="1800" b="1" dirty="0">
              <a:solidFill>
                <a:schemeClr val="tx1"/>
              </a:solidFill>
            </a:endParaRP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изначально разработаны для ручных многостадийных процессов</a:t>
            </a: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отсутствует возможность проводить радиохимические процессы дистанционно</a:t>
            </a: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недостаточная автоматизации процессов </a:t>
            </a: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низкий уровень радиационной защиты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9117" y="4376276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4D86"/>
                </a:solidFill>
              </a:rPr>
              <a:t>Принципиальный подход к разработке новых технологий:</a:t>
            </a:r>
            <a:endParaRPr lang="ru-RU" sz="1800" b="1" dirty="0">
              <a:solidFill>
                <a:schemeClr val="tx1"/>
              </a:solidFill>
            </a:endParaRP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сокращение механических манипуляции</a:t>
            </a:r>
          </a:p>
          <a:p>
            <a:pPr marL="756684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работа копирующими манипуляторами</a:t>
            </a:r>
          </a:p>
          <a:p>
            <a:pPr marL="756684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</a:rPr>
              <a:t>максимальная автоматизация процессов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41324317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68" y="0"/>
            <a:ext cx="8454906" cy="1010133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4D86"/>
                </a:solidFill>
              </a:rPr>
              <a:t>Радиохимические технологии (РХТ), необходимые для комплекса разделения изотопов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0724" y="2006410"/>
            <a:ext cx="86177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0"/>
              </a:spcBef>
            </a:pP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РХТ-1. Изготовление «стартового» вещества</a:t>
            </a:r>
          </a:p>
          <a:p>
            <a:pPr algn="just">
              <a:spcBef>
                <a:spcPts val="3000"/>
              </a:spcBef>
            </a:pP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РХТ-2. Выделение и очистка обогащенных изотопов</a:t>
            </a:r>
          </a:p>
          <a:p>
            <a:pPr algn="just">
              <a:spcBef>
                <a:spcPts val="3000"/>
              </a:spcBef>
            </a:pP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РХТ-3. Регенерация неразделенных изотопов</a:t>
            </a:r>
          </a:p>
          <a:p>
            <a:pPr algn="just">
              <a:spcBef>
                <a:spcPts val="3000"/>
              </a:spcBef>
            </a:pP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РХТ-4. Переработка и утилизация высокоактивных радиоактивных отходов </a:t>
            </a:r>
          </a:p>
          <a:p>
            <a:pPr algn="ctr">
              <a:spcBef>
                <a:spcPts val="3000"/>
              </a:spcBef>
            </a:pPr>
            <a:endParaRPr lang="ru-RU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377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28" y="7"/>
            <a:ext cx="8762276" cy="10101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dirty="0">
                <a:solidFill>
                  <a:schemeClr val="tx2"/>
                </a:solidFill>
              </a:rPr>
              <a:t>РХТ-1. Приготовление «стартового» вещества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4763" y="5288143"/>
            <a:ext cx="95050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800" b="1" dirty="0">
                <a:solidFill>
                  <a:schemeClr val="tx1"/>
                </a:solidFill>
              </a:rPr>
              <a:t>Преимущества:</a:t>
            </a:r>
          </a:p>
          <a:p>
            <a:pPr marL="756684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возможность реализации дистанционного и автоматизированного процесса</a:t>
            </a:r>
          </a:p>
          <a:p>
            <a:pPr marL="756684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существенное уменьшение технологических стадий и их продолжительности</a:t>
            </a:r>
          </a:p>
          <a:p>
            <a:pPr marL="756684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повышение радиационной безопасности, отказоустойчивости оборудования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626" y="1109808"/>
            <a:ext cx="94406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«Стартовое» вещество - безводный хлорид актиноида </a:t>
            </a:r>
            <a:r>
              <a:rPr lang="en-US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AnCl</a:t>
            </a:r>
            <a:r>
              <a:rPr lang="en-US" sz="2500" b="1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763" y="1777430"/>
            <a:ext cx="377431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1800" b="1" dirty="0">
                <a:solidFill>
                  <a:schemeClr val="tx1"/>
                </a:solidFill>
              </a:rPr>
              <a:t>Стадии РХТ-1</a:t>
            </a:r>
          </a:p>
          <a:p>
            <a:pPr marL="813834" lvl="1" indent="-342900" algn="just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Изготовление оксида с высокой удельной поверхностью</a:t>
            </a:r>
          </a:p>
          <a:p>
            <a:pPr marL="813834" lvl="1" indent="-342900" algn="just"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pPr marL="813834" lvl="1" indent="-342900" algn="just"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pPr marL="813834" lvl="1" indent="-342900" algn="just"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pPr marL="813834" lvl="1" indent="-342900" algn="just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Хлорирование оксида в потоке газообразных реагентов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5326" y="2080692"/>
            <a:ext cx="1895474" cy="13567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4D86"/>
                </a:solidFill>
              </a:rPr>
              <a:t>Метод </a:t>
            </a:r>
            <a:r>
              <a:rPr lang="ru-RU" b="1" dirty="0" err="1">
                <a:solidFill>
                  <a:srgbClr val="004D86"/>
                </a:solidFill>
              </a:rPr>
              <a:t>оксалатного</a:t>
            </a:r>
            <a:r>
              <a:rPr lang="ru-RU" b="1" dirty="0">
                <a:solidFill>
                  <a:srgbClr val="004D86"/>
                </a:solidFill>
              </a:rPr>
              <a:t> осаждения заменен на метод СВС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448425" y="2535620"/>
            <a:ext cx="4572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24674" y="1686537"/>
            <a:ext cx="2790825" cy="1960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D86"/>
                </a:solidFill>
              </a:rPr>
              <a:t>не требуется отделение осадка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D86"/>
                </a:solidFill>
              </a:rPr>
              <a:t>можно проводить непосредственно в тигле источника ионов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D86"/>
                </a:solidFill>
              </a:rPr>
              <a:t>меньше стадий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4029077" y="2578483"/>
            <a:ext cx="4572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86277" y="4048484"/>
            <a:ext cx="1895474" cy="1285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4D86"/>
                </a:solidFill>
              </a:rPr>
              <a:t>Газ-носитель </a:t>
            </a:r>
            <a:r>
              <a:rPr lang="en-US" b="1" dirty="0" err="1">
                <a:solidFill>
                  <a:srgbClr val="004D86"/>
                </a:solidFill>
              </a:rPr>
              <a:t>HCl</a:t>
            </a:r>
            <a:r>
              <a:rPr lang="ru-RU" b="1" dirty="0">
                <a:solidFill>
                  <a:srgbClr val="004D86"/>
                </a:solidFill>
              </a:rPr>
              <a:t> заменен на инертный </a:t>
            </a:r>
            <a:r>
              <a:rPr lang="en-US" b="1" dirty="0">
                <a:solidFill>
                  <a:srgbClr val="004D86"/>
                </a:solidFill>
              </a:rPr>
              <a:t>N</a:t>
            </a:r>
            <a:r>
              <a:rPr lang="en-US" b="1" baseline="-25000" dirty="0">
                <a:solidFill>
                  <a:srgbClr val="004D86"/>
                </a:solidFill>
              </a:rPr>
              <a:t>2</a:t>
            </a:r>
            <a:endParaRPr lang="ru-RU" b="1" dirty="0">
              <a:solidFill>
                <a:srgbClr val="004D86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6429376" y="4428120"/>
            <a:ext cx="4572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05625" y="3826561"/>
            <a:ext cx="2790825" cy="17129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D86"/>
                </a:solidFill>
              </a:rPr>
              <a:t>снижение коррозионной активности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D86"/>
                </a:solidFill>
              </a:rPr>
              <a:t>возможность использовать нержавеющую сталь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4010028" y="4470983"/>
            <a:ext cx="4572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1179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20" y="94243"/>
            <a:ext cx="9630976" cy="723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2" tIns="50381" rIns="100762" bIns="50381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205" dirty="0">
                <a:solidFill>
                  <a:schemeClr val="tx2"/>
                </a:solidFill>
              </a:rPr>
              <a:t>РХТ-2. Выделение и очистка обогащенных изотопов </a:t>
            </a:r>
            <a:br>
              <a:rPr lang="ru-RU" sz="2205" dirty="0">
                <a:solidFill>
                  <a:schemeClr val="tx2"/>
                </a:solidFill>
              </a:rPr>
            </a:br>
            <a:r>
              <a:rPr lang="ru-RU" sz="2205" dirty="0">
                <a:solidFill>
                  <a:schemeClr val="tx2"/>
                </a:solidFill>
              </a:rPr>
              <a:t>методом ионообменной хроматографии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895469" y="1459115"/>
            <a:ext cx="4837919" cy="412420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нового адсорбента с повышенной селективностью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позволяет получить выход целевого элемента не менее 90%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Адсорбент 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Ln-Resin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обладает достаточной радиационной стойкостью, что позволяет работать с высокоактивными препаратами ТПЭ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2645" y="1420572"/>
            <a:ext cx="4415171" cy="4321213"/>
            <a:chOff x="246099" y="2300651"/>
            <a:chExt cx="4264707" cy="41706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828800" y="3169920"/>
              <a:ext cx="1158480" cy="237576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764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46099" y="2322195"/>
              <a:ext cx="127635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64" b="1" dirty="0"/>
                <a:t>1</a:t>
              </a:r>
              <a:r>
                <a:rPr lang="ru-RU" sz="1764" b="1" dirty="0"/>
                <a:t>. ТПЭ,</a:t>
              </a:r>
            </a:p>
            <a:p>
              <a:pPr algn="ctr"/>
              <a:r>
                <a:rPr lang="en-US" sz="1764" b="1" dirty="0"/>
                <a:t>Al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81000" y="5623551"/>
              <a:ext cx="127635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6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176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US" sz="176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</a:t>
              </a:r>
              <a:endParaRPr lang="ru-RU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234456" y="5603778"/>
              <a:ext cx="127635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8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ru-RU" sz="198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.ТПЭ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055" y="4199883"/>
              <a:ext cx="1193014" cy="769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3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Адсорбент</a:t>
              </a:r>
            </a:p>
            <a:p>
              <a:pPr algn="ctr"/>
              <a:r>
                <a:rPr lang="en-US" sz="23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Ln</a:t>
              </a:r>
              <a:r>
                <a:rPr lang="ru-RU" sz="23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sz="23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Resin</a:t>
              </a:r>
              <a:r>
                <a:rPr lang="ru-RU" sz="23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28800" y="3517385"/>
              <a:ext cx="1158480" cy="1647084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/>
            </a:p>
          </p:txBody>
        </p:sp>
        <p:sp>
          <p:nvSpPr>
            <p:cNvPr id="15" name="Развернутая стрелка 14"/>
            <p:cNvSpPr/>
            <p:nvPr/>
          </p:nvSpPr>
          <p:spPr>
            <a:xfrm rot="5400000">
              <a:off x="19337" y="4096372"/>
              <a:ext cx="3571087" cy="558884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023355" y="2300651"/>
              <a:ext cx="1329930" cy="847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43" b="1" dirty="0"/>
                <a:t>4</a:t>
              </a:r>
              <a:r>
                <a:rPr lang="ru-RU" sz="1543" b="1" dirty="0"/>
                <a:t>. Элюент</a:t>
              </a:r>
            </a:p>
            <a:p>
              <a:pPr algn="ctr"/>
              <a:r>
                <a:rPr lang="en-US" sz="1400" b="1" dirty="0"/>
                <a:t>HNO</a:t>
              </a:r>
              <a:r>
                <a:rPr lang="en-US" sz="1400" b="1" baseline="-25000" dirty="0"/>
                <a:t>3</a:t>
              </a:r>
              <a:endParaRPr lang="ru-RU" sz="1400" b="1" baseline="-250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251962" y="3957781"/>
              <a:ext cx="982494" cy="53368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8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198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.ТПЭ</a:t>
              </a:r>
            </a:p>
          </p:txBody>
        </p:sp>
        <p:sp>
          <p:nvSpPr>
            <p:cNvPr id="18" name="Стрелка углом 17"/>
            <p:cNvSpPr/>
            <p:nvPr/>
          </p:nvSpPr>
          <p:spPr>
            <a:xfrm rot="16200000" flipH="1">
              <a:off x="2071980" y="2987174"/>
              <a:ext cx="1415490" cy="62168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solidFill>
                  <a:schemeClr val="tx1"/>
                </a:solidFill>
              </a:endParaRPr>
            </a:p>
          </p:txBody>
        </p:sp>
        <p:sp>
          <p:nvSpPr>
            <p:cNvPr id="19" name="Стрелка углом 18"/>
            <p:cNvSpPr/>
            <p:nvPr/>
          </p:nvSpPr>
          <p:spPr>
            <a:xfrm rot="10800000" flipH="1">
              <a:off x="2576273" y="4571163"/>
              <a:ext cx="669133" cy="1683418"/>
            </a:xfrm>
            <a:prstGeom prst="bentArrow">
              <a:avLst>
                <a:gd name="adj1" fmla="val 25000"/>
                <a:gd name="adj2" fmla="val 25712"/>
                <a:gd name="adj3" fmla="val 25000"/>
                <a:gd name="adj4" fmla="val 6328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>
                <a:solidFill>
                  <a:schemeClr val="tx1"/>
                </a:solidFill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2111214" y="4102542"/>
              <a:ext cx="296826" cy="31030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64"/>
            </a:p>
          </p:txBody>
        </p:sp>
        <p:cxnSp>
          <p:nvCxnSpPr>
            <p:cNvPr id="21" name="Прямая со стрелкой 20"/>
            <p:cNvCxnSpPr>
              <a:stCxn id="12" idx="3"/>
            </p:cNvCxnSpPr>
            <p:nvPr/>
          </p:nvCxnSpPr>
          <p:spPr>
            <a:xfrm>
              <a:off x="1583069" y="4584778"/>
              <a:ext cx="735077" cy="384894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207428" y="6775336"/>
            <a:ext cx="470106" cy="274329"/>
          </a:xfr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fld id="{FECE2EFA-98EE-4EFA-9B14-D0C38D65B8D9}" type="slidenum">
              <a:rPr lang="ru-RU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50967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20" y="48478"/>
            <a:ext cx="9630976" cy="8615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2" tIns="50381" rIns="100762" bIns="50381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205" dirty="0">
                <a:solidFill>
                  <a:schemeClr val="tx2"/>
                </a:solidFill>
              </a:rPr>
              <a:t>РХТ-3. Регенерация </a:t>
            </a:r>
            <a:r>
              <a:rPr lang="ru-RU" sz="2205" dirty="0" smtClean="0">
                <a:solidFill>
                  <a:schemeClr val="tx2"/>
                </a:solidFill>
              </a:rPr>
              <a:t>неразделенного вещества</a:t>
            </a:r>
            <a:r>
              <a:rPr lang="ru-RU" sz="2205" dirty="0">
                <a:solidFill>
                  <a:schemeClr val="tx2"/>
                </a:solidFill>
              </a:rPr>
              <a:t/>
            </a:r>
            <a:br>
              <a:rPr lang="ru-RU" sz="2205" dirty="0">
                <a:solidFill>
                  <a:schemeClr val="tx2"/>
                </a:solidFill>
              </a:rPr>
            </a:br>
            <a:r>
              <a:rPr lang="ru-RU" sz="2205" dirty="0">
                <a:solidFill>
                  <a:schemeClr val="tx2"/>
                </a:solidFill>
              </a:rPr>
              <a:t>методом экстракционной хроматографии </a:t>
            </a: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207428" y="6775336"/>
            <a:ext cx="470106" cy="274329"/>
          </a:xfr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fld id="{FECE2EFA-98EE-4EFA-9B14-D0C38D65B8D9}" type="slidenum">
              <a:rPr lang="ru-RU"/>
              <a:pPr/>
              <a:t>8</a:t>
            </a:fld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34405" y="1395851"/>
            <a:ext cx="5010257" cy="5278218"/>
            <a:chOff x="-113972" y="1749581"/>
            <a:chExt cx="4456484" cy="426267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828800" y="3169920"/>
              <a:ext cx="1158480" cy="237576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49088" y="2764321"/>
              <a:ext cx="1276350" cy="84772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 ТПЭ</a:t>
              </a:r>
            </a:p>
            <a:p>
              <a:pPr algn="ctr"/>
              <a:r>
                <a:rPr lang="en-US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</a:t>
              </a:r>
              <a:r>
                <a:rPr lang="ru-RU" sz="20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2+</a:t>
              </a:r>
              <a:endPara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7128" y="5164527"/>
              <a:ext cx="1609992" cy="8477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 </a:t>
              </a:r>
              <a:r>
                <a:rPr lang="en-US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</a:t>
              </a:r>
              <a:r>
                <a:rPr lang="ru-RU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и другие примеси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220203" y="5164526"/>
              <a:ext cx="1118829" cy="84772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7.ТПЭ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670" y="3897540"/>
              <a:ext cx="907476" cy="674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Инертные </a:t>
              </a:r>
              <a:b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гранулы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28800" y="3517385"/>
              <a:ext cx="1158480" cy="1647084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2222585" y="2474777"/>
              <a:ext cx="276163" cy="6951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Развернутая стрелка 30"/>
            <p:cNvSpPr/>
            <p:nvPr/>
          </p:nvSpPr>
          <p:spPr>
            <a:xfrm rot="5400000">
              <a:off x="389763" y="4138905"/>
              <a:ext cx="2830240" cy="558884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Стрелка углом 31"/>
            <p:cNvSpPr/>
            <p:nvPr/>
          </p:nvSpPr>
          <p:spPr>
            <a:xfrm rot="10800000" flipH="1">
              <a:off x="2576273" y="4491467"/>
              <a:ext cx="669133" cy="1401682"/>
            </a:xfrm>
            <a:prstGeom prst="bentArrow">
              <a:avLst>
                <a:gd name="adj1" fmla="val 25000"/>
                <a:gd name="adj2" fmla="val 25712"/>
                <a:gd name="adj3" fmla="val 25000"/>
                <a:gd name="adj4" fmla="val 6328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299969" y="4224623"/>
              <a:ext cx="892748" cy="490012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Стрелка вниз 33"/>
            <p:cNvSpPr/>
            <p:nvPr/>
          </p:nvSpPr>
          <p:spPr>
            <a:xfrm>
              <a:off x="749181" y="2551180"/>
              <a:ext cx="276163" cy="2449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222585" y="1800938"/>
              <a:ext cx="1873576" cy="64580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eriod"/>
              </a:pPr>
              <a:r>
                <a:rPr lang="ru-RU" sz="20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Экстрагент</a:t>
              </a:r>
              <a:r>
                <a:rPr lang="ru-RU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Д2ЭГФК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-113972" y="1749581"/>
              <a:ext cx="2087944" cy="7251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Восстановитель </a:t>
              </a: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US" sz="2000" b="1" baseline="-25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ru-RU" sz="2000" b="1" baseline="-25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408040" y="3957779"/>
              <a:ext cx="882602" cy="53368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4.ТПЭ</a:t>
              </a:r>
            </a:p>
          </p:txBody>
        </p:sp>
        <p:sp>
          <p:nvSpPr>
            <p:cNvPr id="38" name="Стрелка углом 37"/>
            <p:cNvSpPr/>
            <p:nvPr/>
          </p:nvSpPr>
          <p:spPr>
            <a:xfrm rot="16200000" flipH="1">
              <a:off x="2204048" y="3071266"/>
              <a:ext cx="1181221" cy="59181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2111214" y="4102542"/>
              <a:ext cx="296826" cy="31030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031025" y="2552559"/>
              <a:ext cx="1311487" cy="73221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 Элюент </a:t>
              </a: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HNO</a:t>
              </a:r>
              <a:r>
                <a:rPr lang="en-US" sz="2000" b="1" baseline="-25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ru-RU" sz="2000" b="1" baseline="-2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343751" y="1672855"/>
            <a:ext cx="467434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</a:t>
            </a:r>
            <a:r>
              <a:rPr lang="ru-RU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неподвижной жидкой фазы экстрагента на инертном носителе позволяет проводить замену экстрагента путем вымывания без демонтажа  оборудования</a:t>
            </a:r>
            <a:r>
              <a:rPr lang="ru-RU" sz="23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Применение Д2ЭГФК позволяет добиться высокой степени выделения и очистки ТПЭ от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ru-RU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других примесей</a:t>
            </a:r>
            <a:r>
              <a:rPr lang="ru-RU" sz="23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6089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560" tIns="55280" rIns="110560" bIns="552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dirty="0">
                <a:solidFill>
                  <a:schemeClr val="tx2"/>
                </a:solidFill>
              </a:rPr>
              <a:t>РХТ-4. Переработка и утилизация высокоактивных РАО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CE2EFA-98EE-4EFA-9B14-D0C38D65B8D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6617" y="1201216"/>
            <a:ext cx="2448281" cy="9571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Концентрирование РАО (выпаривание)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749" y="2634869"/>
            <a:ext cx="2448282" cy="10653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Связывание радионуклидов в комплексы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4912" y="4167018"/>
            <a:ext cx="2456119" cy="851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Отверждение в </a:t>
            </a:r>
            <a:r>
              <a:rPr lang="en-US" sz="2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KMgPO</a:t>
            </a:r>
            <a:r>
              <a:rPr lang="en-US" sz="21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∙6H</a:t>
            </a:r>
            <a:r>
              <a:rPr lang="en-US" sz="21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382" y="5631848"/>
            <a:ext cx="2456119" cy="8232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Упаковка, </a:t>
            </a:r>
          </a:p>
          <a:p>
            <a:pPr algn="ctr"/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утилизация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767861" y="3700243"/>
            <a:ext cx="430220" cy="4764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67861" y="5068323"/>
            <a:ext cx="430220" cy="5137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785647" y="2181746"/>
            <a:ext cx="430220" cy="47545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6882" y="1483954"/>
            <a:ext cx="648488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dirty="0">
                <a:solidFill>
                  <a:schemeClr val="tx1"/>
                </a:solidFill>
              </a:rPr>
              <a:t>Преимущества:</a:t>
            </a:r>
          </a:p>
          <a:p>
            <a:pPr algn="just">
              <a:spcBef>
                <a:spcPts val="600"/>
              </a:spcBef>
            </a:pPr>
            <a:endParaRPr lang="ru-RU" sz="2400" b="1" dirty="0">
              <a:solidFill>
                <a:schemeClr val="tx1"/>
              </a:solidFill>
            </a:endParaRPr>
          </a:p>
          <a:p>
            <a:pPr marL="756684" lvl="1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простота технологического исполнения</a:t>
            </a:r>
          </a:p>
          <a:p>
            <a:pPr marL="756684" lvl="1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возможность реализации дистанционного и автоматизированного процесса для обеспечения радиационной безопасности</a:t>
            </a:r>
          </a:p>
          <a:p>
            <a:pPr marL="756684" lvl="1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снижение объемов РАО по сравнению с цементированием</a:t>
            </a:r>
          </a:p>
        </p:txBody>
      </p:sp>
    </p:spTree>
    <p:extLst>
      <p:ext uri="{BB962C8B-B14F-4D97-AF65-F5344CB8AC3E}">
        <p14:creationId xmlns:p14="http://schemas.microsoft.com/office/powerpoint/2010/main" xmlns="" val="389462360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1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411"/>
</p:tagLst>
</file>

<file path=ppt/theme/theme1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-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79097</TotalTime>
  <Words>1377</Words>
  <Application>Microsoft Office PowerPoint</Application>
  <PresentationFormat>Произвольный</PresentationFormat>
  <Paragraphs>314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b-content</vt:lpstr>
      <vt:lpstr>b-default</vt:lpstr>
      <vt:lpstr>1_b-content</vt:lpstr>
      <vt:lpstr>main</vt:lpstr>
      <vt:lpstr>1_main</vt:lpstr>
      <vt:lpstr>2_main</vt:lpstr>
      <vt:lpstr>7_Оформление по умолчанию</vt:lpstr>
      <vt:lpstr>Acrobat Document</vt:lpstr>
      <vt:lpstr>Слайд 1</vt:lpstr>
      <vt:lpstr>ЦЕЛЬ И ЗАДАЧИ</vt:lpstr>
      <vt:lpstr>Радиохимические технологии в общей схеме обогащения изотопов ТПЭ электромагнитным методом</vt:lpstr>
      <vt:lpstr>Анализ существующих технологий. Необходимость разработки новых радиохимических технологий</vt:lpstr>
      <vt:lpstr>Радиохимические технологии (РХТ), необходимые для комплекса разделения изотопов</vt:lpstr>
      <vt:lpstr>РХТ-1. Приготовление «стартового» вещества</vt:lpstr>
      <vt:lpstr>РХТ-2. Выделение и очистка обогащенных изотопов  методом ионообменной хроматографии</vt:lpstr>
      <vt:lpstr>РХТ-3. Регенерация неразделенного вещества методом экстракционной хроматографии </vt:lpstr>
      <vt:lpstr>РХТ-4. Переработка и утилизация высокоактивных РАО</vt:lpstr>
      <vt:lpstr>Результаты отработки новых радиохимических технологий, апробированных на имитаторах</vt:lpstr>
      <vt:lpstr>Возможности получения 245Cm на С-2 из собственного сырья ВНИИЭФ</vt:lpstr>
      <vt:lpstr>Возможности получения 248Cm из сырья НИИАР</vt:lpstr>
      <vt:lpstr>Возможности получения Cf-251</vt:lpstr>
      <vt:lpstr>ЗАКЛЮЧЕНИЕ</vt:lpstr>
      <vt:lpstr>Слайд 15</vt:lpstr>
      <vt:lpstr>Сравнение обогащения 248Cm на двух установках</vt:lpstr>
      <vt:lpstr>График поступления изотопов</vt:lpstr>
      <vt:lpstr>Контролируемые параметры при испытаниях</vt:lpstr>
      <vt:lpstr>Cистемы регенерации и утилизации РАО</vt:lpstr>
      <vt:lpstr>Проект здания КРИ для получения Cf-251</vt:lpstr>
      <vt:lpstr>Дистанционное оборудование</vt:lpstr>
      <vt:lpstr>Обеспечение радиационной безопасности</vt:lpstr>
    </vt:vector>
  </TitlesOfParts>
  <Company>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Федоренков</cp:lastModifiedBy>
  <cp:revision>6601</cp:revision>
  <cp:lastPrinted>2022-05-31T08:12:53Z</cp:lastPrinted>
  <dcterms:created xsi:type="dcterms:W3CDTF">2008-04-07T06:18:02Z</dcterms:created>
  <dcterms:modified xsi:type="dcterms:W3CDTF">2024-05-13T19:44:45Z</dcterms:modified>
</cp:coreProperties>
</file>